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slideLayouts/slideLayout3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6" r:id="rId2"/>
    <p:sldMasterId id="2147483682" r:id="rId3"/>
    <p:sldMasterId id="2147483669" r:id="rId4"/>
    <p:sldMasterId id="2147483672" r:id="rId5"/>
    <p:sldMasterId id="2147483709" r:id="rId6"/>
    <p:sldMasterId id="2147483712" r:id="rId7"/>
  </p:sldMasterIdLst>
  <p:notesMasterIdLst>
    <p:notesMasterId r:id="rId53"/>
  </p:notesMasterIdLst>
  <p:handoutMasterIdLst>
    <p:handoutMasterId r:id="rId54"/>
  </p:handoutMasterIdLst>
  <p:sldIdLst>
    <p:sldId id="364" r:id="rId8"/>
    <p:sldId id="257" r:id="rId9"/>
    <p:sldId id="258" r:id="rId10"/>
    <p:sldId id="1570" r:id="rId11"/>
    <p:sldId id="1298" r:id="rId12"/>
    <p:sldId id="1551" r:id="rId13"/>
    <p:sldId id="1240" r:id="rId14"/>
    <p:sldId id="1565" r:id="rId15"/>
    <p:sldId id="1232" r:id="rId16"/>
    <p:sldId id="1225" r:id="rId17"/>
    <p:sldId id="1233" r:id="rId18"/>
    <p:sldId id="1552" r:id="rId19"/>
    <p:sldId id="1577" r:id="rId20"/>
    <p:sldId id="1566" r:id="rId21"/>
    <p:sldId id="1317" r:id="rId22"/>
    <p:sldId id="1316" r:id="rId23"/>
    <p:sldId id="1578" r:id="rId24"/>
    <p:sldId id="261" r:id="rId25"/>
    <p:sldId id="369" r:id="rId26"/>
    <p:sldId id="1572" r:id="rId27"/>
    <p:sldId id="1573" r:id="rId28"/>
    <p:sldId id="337" r:id="rId29"/>
    <p:sldId id="1554" r:id="rId30"/>
    <p:sldId id="1555" r:id="rId31"/>
    <p:sldId id="1556" r:id="rId32"/>
    <p:sldId id="1558" r:id="rId33"/>
    <p:sldId id="1579" r:id="rId34"/>
    <p:sldId id="1559" r:id="rId35"/>
    <p:sldId id="1209" r:id="rId36"/>
    <p:sldId id="1545" r:id="rId37"/>
    <p:sldId id="1567" r:id="rId38"/>
    <p:sldId id="1568" r:id="rId39"/>
    <p:sldId id="1569" r:id="rId40"/>
    <p:sldId id="1581" r:id="rId41"/>
    <p:sldId id="403" r:id="rId42"/>
    <p:sldId id="1582" r:id="rId43"/>
    <p:sldId id="1585" r:id="rId44"/>
    <p:sldId id="1586" r:id="rId45"/>
    <p:sldId id="1587" r:id="rId46"/>
    <p:sldId id="265" r:id="rId47"/>
    <p:sldId id="1215" r:id="rId48"/>
    <p:sldId id="1230" r:id="rId49"/>
    <p:sldId id="267" r:id="rId50"/>
    <p:sldId id="272" r:id="rId51"/>
    <p:sldId id="286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ce Bryan" initials="BB" lastIdx="1" clrIdx="0">
    <p:extLst>
      <p:ext uri="{19B8F6BF-5375-455C-9EA6-DF929625EA0E}">
        <p15:presenceInfo xmlns:p15="http://schemas.microsoft.com/office/powerpoint/2012/main" userId="7cbe48ca2b9e546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D73"/>
    <a:srgbClr val="B2E0F1"/>
    <a:srgbClr val="002D0F"/>
    <a:srgbClr val="D0103A"/>
    <a:srgbClr val="A3DBE5"/>
    <a:srgbClr val="837E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244" autoAdjust="0"/>
  </p:normalViewPr>
  <p:slideViewPr>
    <p:cSldViewPr snapToGrid="0" snapToObjects="1">
      <p:cViewPr varScale="1">
        <p:scale>
          <a:sx n="82" d="100"/>
          <a:sy n="82" d="100"/>
        </p:scale>
        <p:origin x="120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837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07"/>
    </p:cViewPr>
  </p:sorterViewPr>
  <p:notesViewPr>
    <p:cSldViewPr snapToGrid="0" snapToObjects="1">
      <p:cViewPr varScale="1">
        <p:scale>
          <a:sx n="91" d="100"/>
          <a:sy n="91" d="100"/>
        </p:scale>
        <p:origin x="380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commentAuthors" Target="comment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tableStyles" Target="tableStyle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viewProps" Target="viewProps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EBFEBD-C502-AF4E-A2F2-216F0B44DB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EEAF8C-3EE3-144C-B22E-71EABBD5B5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6B767-47B5-4543-A473-46C347D84FEC}" type="datetimeFigureOut">
              <a:rPr lang="x-none" smtClean="0"/>
              <a:t>5/18/2023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74BD87-DB0D-CB4F-A917-BE22DD7476F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9122B4-A3AE-9B4B-AF8C-3461AA3A754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AB50B-6E4D-464A-A90E-9724672FA0C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064303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205FF-6739-7045-9DD0-50E461922ADC}" type="datetimeFigureOut">
              <a:rPr lang="x-none" smtClean="0"/>
              <a:t>5/18/2023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C656E2-D52C-D241-85C7-839BFBA2A3D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49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32024713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90205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n-US"/>
              <a:t>Mycology: https://www.minipcr.com/will-padilla-brown-interview/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0" i="0" u="sng">
                <a:solidFill>
                  <a:srgbClr val="1967D2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CDC: https://pubmed.ncbi.nlm.nih.gov/32024713/</a:t>
            </a:r>
            <a:endParaRPr b="0" i="0" u="sng">
              <a:solidFill>
                <a:srgbClr val="1967D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0" i="0" u="sng">
              <a:solidFill>
                <a:srgbClr val="1967D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0" i="0" u="sng">
              <a:solidFill>
                <a:srgbClr val="1967D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342" name="Google Shape;34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360" name="Google Shape;36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6" name="Google Shape;38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87" name="Google Shape;387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656E2-D52C-D241-85C7-839BFBA2A3D4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70649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1831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F90E3-3FDA-4773-82E7-875D3179A4B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524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F90E3-3FDA-4773-82E7-875D3179A4B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390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0" name="Google Shape;200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51C6F-572F-46AD-A2E9-AF138321196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488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F90E3-3FDA-4773-82E7-875D3179A4B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6988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F90E3-3FDA-4773-82E7-875D3179A4B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654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F90E3-3FDA-4773-82E7-875D3179A4B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996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F90E3-3FDA-4773-82E7-875D3179A4B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7155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F90E3-3FDA-4773-82E7-875D3179A4B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0668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F90E3-3FDA-4773-82E7-875D3179A4B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9318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F90E3-3FDA-4773-82E7-875D3179A4B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5905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F90E3-3FDA-4773-82E7-875D3179A4B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3886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F90E3-3FDA-4773-82E7-875D3179A4B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714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8" name="Google Shape;258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259" name="Google Shape;259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22608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F90E3-3FDA-4773-82E7-875D3179A4B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9025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F90E3-3FDA-4773-82E7-875D3179A4B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475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F90E3-3FDA-4773-82E7-875D3179A4B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2791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F90E3-3FDA-4773-82E7-875D3179A4B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4506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F90E3-3FDA-4773-82E7-875D3179A4B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8944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F90E3-3FDA-4773-82E7-875D3179A4B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2449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F90E3-3FDA-4773-82E7-875D3179A4B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6316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F90E3-3FDA-4773-82E7-875D3179A4B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5792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F90E3-3FDA-4773-82E7-875D3179A4B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5321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F90E3-3FDA-4773-82E7-875D3179A4B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3945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3" name="Google Shape;42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424" name="Google Shape;424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40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9" name="Google Shape;49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52554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175" name="Google Shape;17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681104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449" name="Google Shape;44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6" name="Google Shape;50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07" name="Google Shape;507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emf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1160" y="1707445"/>
            <a:ext cx="10515600" cy="4063999"/>
          </a:xfrm>
        </p:spPr>
        <p:txBody>
          <a:bodyPr wrap="square"/>
          <a:lstStyle>
            <a:lvl1pPr marL="0" indent="0">
              <a:buFont typeface="Arial" panose="020B0604020202020204" pitchFamily="34" charset="0"/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bg2">
                    <a:lumMod val="2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bg2">
                    <a:lumMod val="2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bg2">
                    <a:lumMod val="2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ADC024F-B7A1-B041-B08B-FBBCB0A9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</p:spPr>
        <p:txBody>
          <a:bodyPr vert="horz" lIns="91440" tIns="0" rIns="9144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2A612C3-1CD5-438A-ABEE-07B7249991EB}"/>
              </a:ext>
            </a:extLst>
          </p:cNvPr>
          <p:cNvCxnSpPr>
            <a:cxnSpLocks/>
          </p:cNvCxnSpPr>
          <p:nvPr userDrawn="1"/>
        </p:nvCxnSpPr>
        <p:spPr>
          <a:xfrm>
            <a:off x="11898341" y="2257406"/>
            <a:ext cx="0" cy="152665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508A7F0E-2A81-4CDA-88C6-79BA92E58D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1384835" y="1562900"/>
            <a:ext cx="1019974" cy="21336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82141-342F-D5B5-2D88-9A39731B96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sk-SK" dirty="0">
                <a:solidFill>
                  <a:srgbClr val="002D73"/>
                </a:solidFill>
                <a:cs typeface="Helvetica"/>
              </a:rPr>
              <a:t>© 2023 by </a:t>
            </a:r>
            <a:r>
              <a:rPr lang="en-US" dirty="0">
                <a:solidFill>
                  <a:srgbClr val="002D73"/>
                </a:solidFill>
                <a:cs typeface="Helvetica"/>
              </a:rPr>
              <a:t>miniPCR bio™</a:t>
            </a:r>
          </a:p>
        </p:txBody>
      </p:sp>
    </p:spTree>
    <p:extLst>
      <p:ext uri="{BB962C8B-B14F-4D97-AF65-F5344CB8AC3E}">
        <p14:creationId xmlns:p14="http://schemas.microsoft.com/office/powerpoint/2010/main" val="1132164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o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B89CF-F217-754D-935A-64AF79D4B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3FD7270-D967-DF4B-9A4A-0A89D4A8D0F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1160" y="1707444"/>
            <a:ext cx="10515600" cy="4063999"/>
          </a:xfrm>
        </p:spPr>
        <p:txBody>
          <a:bodyPr wrap="square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24FE82-CA15-8FB0-BC84-A469CD2E7F1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1363913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wo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67CF2-463E-4048-A865-C7CB4E84B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EAB6D-FBA5-E346-9A30-E8816A7D1EF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91160" y="1722331"/>
            <a:ext cx="5181600" cy="4147891"/>
          </a:xfrm>
        </p:spPr>
        <p:txBody>
          <a:bodyPr wrap="square"/>
          <a:lstStyle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A1C9D2-DAC0-DC49-89A9-393E1D9EAB5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725160" y="1723107"/>
            <a:ext cx="5181600" cy="4147115"/>
          </a:xfrm>
        </p:spPr>
        <p:txBody>
          <a:bodyPr wrap="square"/>
          <a:lstStyle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D67A47-7F61-5D2B-0E47-A3A2FE268C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1301366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8F045-1D5A-6E49-8E09-36E0808E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76F623E-AB8F-2A4B-B01A-C61561D8D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723107"/>
            <a:ext cx="5723572" cy="409067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DFEAB6D-FBA5-E346-9A30-E8816A7D1EFE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391160" y="1722331"/>
            <a:ext cx="4607560" cy="4091447"/>
          </a:xfrm>
        </p:spPr>
        <p:txBody>
          <a:bodyPr wrap="square"/>
          <a:lstStyle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110E89-7684-C810-F2F2-DF81EEE41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3727069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6F623E-AB8F-2A4B-B01A-C61561D8D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1160" y="1723107"/>
            <a:ext cx="5723572" cy="409067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FEAB6D-FBA5-E346-9A30-E8816A7D1EFE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299200" y="1723107"/>
            <a:ext cx="4607560" cy="4090671"/>
          </a:xfrm>
        </p:spPr>
        <p:txBody>
          <a:bodyPr wrap="square"/>
          <a:lstStyle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33F3B-264F-BF0B-7256-8B337CEAD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650024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90525" y="1643697"/>
            <a:ext cx="10515600" cy="598488"/>
          </a:xfrm>
        </p:spPr>
        <p:txBody>
          <a:bodyPr/>
          <a:lstStyle>
            <a:lvl1pPr marL="0" indent="0">
              <a:buNone/>
              <a:defRPr>
                <a:solidFill>
                  <a:srgbClr val="D0103A"/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90525" y="2608580"/>
            <a:ext cx="10515600" cy="1035050"/>
          </a:xfrm>
        </p:spPr>
        <p:txBody>
          <a:bodyPr wrap="square"/>
          <a:lstStyle>
            <a:lvl1pPr marL="0" indent="0">
              <a:buNone/>
              <a:defRPr/>
            </a:lvl1pPr>
            <a:lvl2pPr marL="457200" indent="0">
              <a:buNone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3B2F9D-045B-83BD-6998-1DF567629B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3779541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Subtitle + 2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90525" y="1722331"/>
            <a:ext cx="5014595" cy="588645"/>
          </a:xfrm>
        </p:spPr>
        <p:txBody>
          <a:bodyPr wrap="square"/>
          <a:lstStyle>
            <a:lvl1pPr marL="0" indent="0">
              <a:buNone/>
              <a:defRPr>
                <a:solidFill>
                  <a:srgbClr val="D0103A"/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92165" y="1722331"/>
            <a:ext cx="5014595" cy="588645"/>
          </a:xfrm>
        </p:spPr>
        <p:txBody>
          <a:bodyPr wrap="square"/>
          <a:lstStyle>
            <a:lvl1pPr marL="0" indent="0">
              <a:buNone/>
              <a:defRPr>
                <a:solidFill>
                  <a:srgbClr val="D0103A"/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90525" y="2585930"/>
            <a:ext cx="5014913" cy="3227847"/>
          </a:xfrm>
        </p:spPr>
        <p:txBody>
          <a:bodyPr wrap="square"/>
          <a:lstStyle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891847" y="2585931"/>
            <a:ext cx="5014913" cy="3227846"/>
          </a:xfrm>
        </p:spPr>
        <p:txBody>
          <a:bodyPr wrap="square"/>
          <a:lstStyle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1723E1-15BE-4ECA-22CF-40148AEEABE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2595429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90525" y="1722332"/>
            <a:ext cx="10515600" cy="404442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F2CF18-E679-3802-C20B-641E6C123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3139643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Full Image + Fu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90525" y="1722331"/>
            <a:ext cx="10515600" cy="217233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1160" y="4080827"/>
            <a:ext cx="10515600" cy="1872933"/>
          </a:xfrm>
        </p:spPr>
        <p:txBody>
          <a:bodyPr wrap="square"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96B74-534B-2C38-9FA5-1B8699491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3003258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Full Text +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90525" y="3786504"/>
            <a:ext cx="10515600" cy="19802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1160" y="1706739"/>
            <a:ext cx="10515600" cy="1872933"/>
          </a:xfrm>
        </p:spPr>
        <p:txBody>
          <a:bodyPr wrap="square"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B16263-F484-A591-8930-15C753753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792017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Full Text + Full Image + Fu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390525" y="2922906"/>
            <a:ext cx="10515600" cy="143256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1160" y="1731010"/>
            <a:ext cx="10515600" cy="1019175"/>
          </a:xfrm>
        </p:spPr>
        <p:txBody>
          <a:bodyPr wrap="square"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91160" y="4535170"/>
            <a:ext cx="10515600" cy="1335052"/>
          </a:xfrm>
        </p:spPr>
        <p:txBody>
          <a:bodyPr wrap="square"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0CEB4-29FC-9232-8C6C-00411CCDD9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201416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38394859"/>
              </p:ext>
            </p:extLst>
          </p:nvPr>
        </p:nvGraphicFramePr>
        <p:xfrm>
          <a:off x="391160" y="2089150"/>
          <a:ext cx="10515600" cy="45400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endParaRPr lang="en-US" b="1" i="0" dirty="0">
                        <a:solidFill>
                          <a:srgbClr val="FFFFFF"/>
                        </a:solidFill>
                        <a:latin typeface="Helvetica"/>
                        <a:cs typeface="Helvetica"/>
                      </a:endParaRPr>
                    </a:p>
                  </a:txBody>
                  <a:tcPr>
                    <a:solidFill>
                      <a:srgbClr val="002D7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i="0" dirty="0">
                        <a:solidFill>
                          <a:srgbClr val="FFFFFF"/>
                        </a:solidFill>
                        <a:latin typeface="Helvetica"/>
                        <a:cs typeface="Helvetica"/>
                      </a:endParaRPr>
                    </a:p>
                  </a:txBody>
                  <a:tcPr>
                    <a:solidFill>
                      <a:srgbClr val="002D7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i="0" dirty="0">
                        <a:solidFill>
                          <a:srgbClr val="FFFFFF"/>
                        </a:solidFill>
                        <a:latin typeface="Helvetica"/>
                        <a:cs typeface="Helvetica"/>
                      </a:endParaRPr>
                    </a:p>
                  </a:txBody>
                  <a:tcPr>
                    <a:solidFill>
                      <a:srgbClr val="002D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817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C224116C-8C70-41F8-9FCD-237832831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12260F-32E5-DBA2-774F-B69BAD4D86C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40839911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33E71-A459-4C09-ACC4-177C99652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EF4AA6-EB95-9FC4-5B74-D8D13CA878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2370630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ullets + Image">
  <p:cSld name="1_Title + Bullets + Imag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5"/>
          <p:cNvSpPr txBox="1"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103A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5"/>
          <p:cNvSpPr>
            <a:spLocks noGrp="1"/>
          </p:cNvSpPr>
          <p:nvPr>
            <p:ph type="pic" idx="2"/>
          </p:nvPr>
        </p:nvSpPr>
        <p:spPr>
          <a:xfrm>
            <a:off x="5183188" y="1723107"/>
            <a:ext cx="5723572" cy="4090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rgbClr val="002D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rgbClr val="002D73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rgbClr val="002D73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rgbClr val="002D73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rgbClr val="002D73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5"/>
          <p:cNvSpPr txBox="1">
            <a:spLocks noGrp="1"/>
          </p:cNvSpPr>
          <p:nvPr>
            <p:ph type="body" idx="1"/>
          </p:nvPr>
        </p:nvSpPr>
        <p:spPr>
          <a:xfrm>
            <a:off x="391160" y="1722331"/>
            <a:ext cx="4607560" cy="4091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rgbClr val="002D73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rgbClr val="002D73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rgbClr val="002D73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rgbClr val="002D73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rgbClr val="002D73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99013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+ Bullet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8F045-1D5A-6E49-8E09-36E0808E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76F623E-AB8F-2A4B-B01A-C61561D8D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2272665"/>
            <a:ext cx="5723572" cy="372173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DFEAB6D-FBA5-E346-9A30-E8816A7D1EFE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391160" y="2272665"/>
            <a:ext cx="4607560" cy="372173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3566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1160" y="1707445"/>
            <a:ext cx="10515600" cy="4063999"/>
          </a:xfrm>
        </p:spPr>
        <p:txBody>
          <a:bodyPr wrap="square"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ADC024F-B7A1-B041-B08B-FBBCB0A9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</p:spPr>
        <p:txBody>
          <a:bodyPr vert="horz" lIns="91440" tIns="0" rIns="9144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2A612C3-1CD5-438A-ABEE-07B7249991EB}"/>
              </a:ext>
            </a:extLst>
          </p:cNvPr>
          <p:cNvCxnSpPr>
            <a:cxnSpLocks/>
          </p:cNvCxnSpPr>
          <p:nvPr userDrawn="1"/>
        </p:nvCxnSpPr>
        <p:spPr>
          <a:xfrm>
            <a:off x="11898341" y="2257406"/>
            <a:ext cx="0" cy="152665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508A7F0E-2A81-4CDA-88C6-79BA92E58D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1384835" y="1562900"/>
            <a:ext cx="1019974" cy="2133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E6D93A8-1AA4-4B4E-9ECF-DD06C90C42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6343" t="33992" r="17149" b="35638"/>
          <a:stretch/>
        </p:blipFill>
        <p:spPr>
          <a:xfrm>
            <a:off x="567052" y="6327443"/>
            <a:ext cx="1612268" cy="429240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4532E4B-9406-4534-96F7-52E2FC6B973C}"/>
              </a:ext>
            </a:extLst>
          </p:cNvPr>
          <p:cNvSpPr/>
          <p:nvPr userDrawn="1"/>
        </p:nvSpPr>
        <p:spPr>
          <a:xfrm>
            <a:off x="0" y="5791201"/>
            <a:ext cx="7113352" cy="1066800"/>
          </a:xfrm>
          <a:custGeom>
            <a:avLst/>
            <a:gdLst>
              <a:gd name="connsiteX0" fmla="*/ 3062751 w 7113352"/>
              <a:gd name="connsiteY0" fmla="*/ 0 h 1066800"/>
              <a:gd name="connsiteX1" fmla="*/ 6985467 w 7113352"/>
              <a:gd name="connsiteY1" fmla="*/ 993268 h 1066800"/>
              <a:gd name="connsiteX2" fmla="*/ 7113352 w 7113352"/>
              <a:gd name="connsiteY2" fmla="*/ 1066800 h 1066800"/>
              <a:gd name="connsiteX3" fmla="*/ 0 w 7113352"/>
              <a:gd name="connsiteY3" fmla="*/ 1066800 h 1066800"/>
              <a:gd name="connsiteX4" fmla="*/ 0 w 7113352"/>
              <a:gd name="connsiteY4" fmla="*/ 591293 h 1066800"/>
              <a:gd name="connsiteX5" fmla="*/ 233138 w 7113352"/>
              <a:gd name="connsiteY5" fmla="*/ 499370 h 1066800"/>
              <a:gd name="connsiteX6" fmla="*/ 3062751 w 7113352"/>
              <a:gd name="connsiteY6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13352" h="1066800">
                <a:moveTo>
                  <a:pt x="3062751" y="0"/>
                </a:moveTo>
                <a:cubicBezTo>
                  <a:pt x="4483090" y="0"/>
                  <a:pt x="5819388" y="359816"/>
                  <a:pt x="6985467" y="993268"/>
                </a:cubicBezTo>
                <a:lnTo>
                  <a:pt x="7113352" y="1066800"/>
                </a:lnTo>
                <a:lnTo>
                  <a:pt x="0" y="1066800"/>
                </a:lnTo>
                <a:lnTo>
                  <a:pt x="0" y="591293"/>
                </a:lnTo>
                <a:lnTo>
                  <a:pt x="233138" y="499370"/>
                </a:lnTo>
                <a:cubicBezTo>
                  <a:pt x="1115457" y="176310"/>
                  <a:pt x="2068514" y="0"/>
                  <a:pt x="306275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120BF-217C-67FA-C6CE-A3EC607196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4085386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1B2811D-ABD1-46A0-869D-A0AB851B3411}"/>
              </a:ext>
            </a:extLst>
          </p:cNvPr>
          <p:cNvSpPr/>
          <p:nvPr userDrawn="1"/>
        </p:nvSpPr>
        <p:spPr>
          <a:xfrm>
            <a:off x="0" y="0"/>
            <a:ext cx="11222838" cy="6858001"/>
          </a:xfrm>
          <a:custGeom>
            <a:avLst/>
            <a:gdLst>
              <a:gd name="connsiteX0" fmla="*/ 800352 w 11222838"/>
              <a:gd name="connsiteY0" fmla="*/ 0 h 6858001"/>
              <a:gd name="connsiteX1" fmla="*/ 5325150 w 11222838"/>
              <a:gd name="connsiteY1" fmla="*/ 0 h 6858001"/>
              <a:gd name="connsiteX2" fmla="*/ 5509983 w 11222838"/>
              <a:gd name="connsiteY2" fmla="*/ 52487 h 6858001"/>
              <a:gd name="connsiteX3" fmla="*/ 11197528 w 11222838"/>
              <a:gd name="connsiteY3" fmla="*/ 6658813 h 6858001"/>
              <a:gd name="connsiteX4" fmla="*/ 11222838 w 11222838"/>
              <a:gd name="connsiteY4" fmla="*/ 6858001 h 6858001"/>
              <a:gd name="connsiteX5" fmla="*/ 0 w 11222838"/>
              <a:gd name="connsiteY5" fmla="*/ 6858001 h 6858001"/>
              <a:gd name="connsiteX6" fmla="*/ 0 w 11222838"/>
              <a:gd name="connsiteY6" fmla="*/ 273794 h 6858001"/>
              <a:gd name="connsiteX7" fmla="*/ 233139 w 11222838"/>
              <a:gd name="connsiteY7" fmla="*/ 181870 h 6858001"/>
              <a:gd name="connsiteX8" fmla="*/ 615520 w 11222838"/>
              <a:gd name="connsiteY8" fmla="*/ 5248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22838" h="6858001">
                <a:moveTo>
                  <a:pt x="800352" y="0"/>
                </a:moveTo>
                <a:lnTo>
                  <a:pt x="5325150" y="0"/>
                </a:lnTo>
                <a:lnTo>
                  <a:pt x="5509983" y="52487"/>
                </a:lnTo>
                <a:cubicBezTo>
                  <a:pt x="8473454" y="974222"/>
                  <a:pt x="10718821" y="3525849"/>
                  <a:pt x="11197528" y="6658813"/>
                </a:cubicBezTo>
                <a:lnTo>
                  <a:pt x="11222838" y="6858001"/>
                </a:lnTo>
                <a:lnTo>
                  <a:pt x="0" y="6858001"/>
                </a:lnTo>
                <a:lnTo>
                  <a:pt x="0" y="273794"/>
                </a:lnTo>
                <a:lnTo>
                  <a:pt x="233139" y="181870"/>
                </a:lnTo>
                <a:cubicBezTo>
                  <a:pt x="359184" y="135719"/>
                  <a:pt x="486673" y="92562"/>
                  <a:pt x="615520" y="5248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1160" y="1707445"/>
            <a:ext cx="10515600" cy="4063999"/>
          </a:xfrm>
        </p:spPr>
        <p:txBody>
          <a:bodyPr wrap="square"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2A612C3-1CD5-438A-ABEE-07B7249991EB}"/>
              </a:ext>
            </a:extLst>
          </p:cNvPr>
          <p:cNvCxnSpPr>
            <a:cxnSpLocks/>
          </p:cNvCxnSpPr>
          <p:nvPr userDrawn="1"/>
        </p:nvCxnSpPr>
        <p:spPr>
          <a:xfrm>
            <a:off x="11898341" y="2257406"/>
            <a:ext cx="0" cy="152665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508A7F0E-2A81-4CDA-88C6-79BA92E58D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1384835" y="1562900"/>
            <a:ext cx="1019974" cy="2133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8A7983-87CD-405A-BE38-7A1A234E23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6343" t="33992" r="17149" b="35638"/>
          <a:stretch/>
        </p:blipFill>
        <p:spPr>
          <a:xfrm>
            <a:off x="567052" y="6327443"/>
            <a:ext cx="1612268" cy="42924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EC433-E0B7-AD12-6EB0-0CE221407D0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D6E24A3-553F-57D7-E62A-C2685EC90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964189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1967E9C-4A2B-44D1-BCB0-51620C97E4C6}"/>
              </a:ext>
            </a:extLst>
          </p:cNvPr>
          <p:cNvSpPr/>
          <p:nvPr userDrawn="1"/>
        </p:nvSpPr>
        <p:spPr>
          <a:xfrm>
            <a:off x="0" y="0"/>
            <a:ext cx="11292352" cy="6858000"/>
          </a:xfrm>
          <a:custGeom>
            <a:avLst/>
            <a:gdLst>
              <a:gd name="connsiteX0" fmla="*/ 0 w 11292352"/>
              <a:gd name="connsiteY0" fmla="*/ 0 h 6858000"/>
              <a:gd name="connsiteX1" fmla="*/ 10771971 w 11292352"/>
              <a:gd name="connsiteY1" fmla="*/ 0 h 6858000"/>
              <a:gd name="connsiteX2" fmla="*/ 10792982 w 11292352"/>
              <a:gd name="connsiteY2" fmla="*/ 53288 h 6858000"/>
              <a:gd name="connsiteX3" fmla="*/ 11292352 w 11292352"/>
              <a:gd name="connsiteY3" fmla="*/ 2882900 h 6858000"/>
              <a:gd name="connsiteX4" fmla="*/ 10299084 w 11292352"/>
              <a:gd name="connsiteY4" fmla="*/ 6805616 h 6858000"/>
              <a:gd name="connsiteX5" fmla="*/ 10268964 w 11292352"/>
              <a:gd name="connsiteY5" fmla="*/ 6858000 h 6858000"/>
              <a:gd name="connsiteX6" fmla="*/ 0 w 1129235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292352" h="6858000">
                <a:moveTo>
                  <a:pt x="0" y="0"/>
                </a:moveTo>
                <a:lnTo>
                  <a:pt x="10771971" y="0"/>
                </a:lnTo>
                <a:lnTo>
                  <a:pt x="10792982" y="53288"/>
                </a:lnTo>
                <a:cubicBezTo>
                  <a:pt x="11116042" y="935606"/>
                  <a:pt x="11292352" y="1888663"/>
                  <a:pt x="11292352" y="2882900"/>
                </a:cubicBezTo>
                <a:cubicBezTo>
                  <a:pt x="11292352" y="4303239"/>
                  <a:pt x="10932536" y="5639538"/>
                  <a:pt x="10299084" y="6805616"/>
                </a:cubicBezTo>
                <a:lnTo>
                  <a:pt x="1026896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1160" y="1707445"/>
            <a:ext cx="10515600" cy="4063999"/>
          </a:xfrm>
        </p:spPr>
        <p:txBody>
          <a:bodyPr wrap="square"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ADC024F-B7A1-B041-B08B-FBBCB0A9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</p:spPr>
        <p:txBody>
          <a:bodyPr vert="horz" lIns="91440" tIns="0" rIns="9144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2A612C3-1CD5-438A-ABEE-07B7249991EB}"/>
              </a:ext>
            </a:extLst>
          </p:cNvPr>
          <p:cNvCxnSpPr>
            <a:cxnSpLocks/>
          </p:cNvCxnSpPr>
          <p:nvPr userDrawn="1"/>
        </p:nvCxnSpPr>
        <p:spPr>
          <a:xfrm>
            <a:off x="11898341" y="2257406"/>
            <a:ext cx="0" cy="152665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508A7F0E-2A81-4CDA-88C6-79BA92E58D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1384835" y="1562900"/>
            <a:ext cx="1019974" cy="21336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771D53B-3543-4ACE-BF1B-74743BCAFC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6343" t="33992" r="17149" b="35638"/>
          <a:stretch/>
        </p:blipFill>
        <p:spPr>
          <a:xfrm>
            <a:off x="567052" y="6327443"/>
            <a:ext cx="1612268" cy="4292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A9129D6-7086-46FC-9B81-8436D6A7A510}"/>
              </a:ext>
            </a:extLst>
          </p:cNvPr>
          <p:cNvSpPr/>
          <p:nvPr userDrawn="1"/>
        </p:nvSpPr>
        <p:spPr>
          <a:xfrm>
            <a:off x="1" y="0"/>
            <a:ext cx="11624948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DEAD983-595A-5E4F-2216-7332BDD8D2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32096390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A8A2A5B-F474-4D16-8396-ADC677B2C121}"/>
              </a:ext>
            </a:extLst>
          </p:cNvPr>
          <p:cNvSpPr/>
          <p:nvPr userDrawn="1"/>
        </p:nvSpPr>
        <p:spPr>
          <a:xfrm>
            <a:off x="-1" y="0"/>
            <a:ext cx="11082932" cy="6388100"/>
          </a:xfrm>
          <a:custGeom>
            <a:avLst/>
            <a:gdLst>
              <a:gd name="connsiteX0" fmla="*/ 0 w 11082932"/>
              <a:gd name="connsiteY0" fmla="*/ 0 h 6388100"/>
              <a:gd name="connsiteX1" fmla="*/ 11082932 w 11082932"/>
              <a:gd name="connsiteY1" fmla="*/ 0 h 6388100"/>
              <a:gd name="connsiteX2" fmla="*/ 11033263 w 11082932"/>
              <a:gd name="connsiteY2" fmla="*/ 215206 h 6388100"/>
              <a:gd name="connsiteX3" fmla="*/ 3062752 w 11082932"/>
              <a:gd name="connsiteY3" fmla="*/ 6388100 h 6388100"/>
              <a:gd name="connsiteX4" fmla="*/ 233140 w 11082932"/>
              <a:gd name="connsiteY4" fmla="*/ 5888730 h 6388100"/>
              <a:gd name="connsiteX5" fmla="*/ 0 w 11082932"/>
              <a:gd name="connsiteY5" fmla="*/ 5796806 h 638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82932" h="6388100">
                <a:moveTo>
                  <a:pt x="0" y="0"/>
                </a:moveTo>
                <a:lnTo>
                  <a:pt x="11082932" y="0"/>
                </a:lnTo>
                <a:lnTo>
                  <a:pt x="11033263" y="215206"/>
                </a:lnTo>
                <a:cubicBezTo>
                  <a:pt x="10119931" y="3765041"/>
                  <a:pt x="6897666" y="6388100"/>
                  <a:pt x="3062752" y="6388100"/>
                </a:cubicBezTo>
                <a:cubicBezTo>
                  <a:pt x="2068515" y="6388100"/>
                  <a:pt x="1115458" y="6211790"/>
                  <a:pt x="233140" y="5888730"/>
                </a:cubicBezTo>
                <a:lnTo>
                  <a:pt x="0" y="579680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1160" y="1707445"/>
            <a:ext cx="10515600" cy="4063999"/>
          </a:xfrm>
        </p:spPr>
        <p:txBody>
          <a:bodyPr wrap="square"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ADC024F-B7A1-B041-B08B-FBBCB0A9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</p:spPr>
        <p:txBody>
          <a:bodyPr vert="horz" lIns="91440" tIns="0" rIns="9144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2A612C3-1CD5-438A-ABEE-07B7249991EB}"/>
              </a:ext>
            </a:extLst>
          </p:cNvPr>
          <p:cNvCxnSpPr>
            <a:cxnSpLocks/>
          </p:cNvCxnSpPr>
          <p:nvPr userDrawn="1"/>
        </p:nvCxnSpPr>
        <p:spPr>
          <a:xfrm>
            <a:off x="11898341" y="2257406"/>
            <a:ext cx="0" cy="152665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508A7F0E-2A81-4CDA-88C6-79BA92E58D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1384835" y="1562900"/>
            <a:ext cx="1019974" cy="2133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008A7DF-E793-4189-B405-FAF588E3D5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6343" t="33992" r="17149" b="35638"/>
          <a:stretch/>
        </p:blipFill>
        <p:spPr>
          <a:xfrm>
            <a:off x="567052" y="6327443"/>
            <a:ext cx="1612268" cy="429240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E6623D-49CF-390A-70D4-2B5D32BAA9E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760934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C810752-F72C-4503-AFA0-05983B0D2D4E}"/>
              </a:ext>
            </a:extLst>
          </p:cNvPr>
          <p:cNvSpPr/>
          <p:nvPr userDrawn="1"/>
        </p:nvSpPr>
        <p:spPr>
          <a:xfrm>
            <a:off x="0" y="0"/>
            <a:ext cx="7830658" cy="1524000"/>
          </a:xfrm>
          <a:custGeom>
            <a:avLst/>
            <a:gdLst>
              <a:gd name="connsiteX0" fmla="*/ 0 w 7830658"/>
              <a:gd name="connsiteY0" fmla="*/ 0 h 1524000"/>
              <a:gd name="connsiteX1" fmla="*/ 7830658 w 7830658"/>
              <a:gd name="connsiteY1" fmla="*/ 0 h 1524000"/>
              <a:gd name="connsiteX2" fmla="*/ 7663999 w 7830658"/>
              <a:gd name="connsiteY2" fmla="*/ 118514 h 1524000"/>
              <a:gd name="connsiteX3" fmla="*/ 3062751 w 7830658"/>
              <a:gd name="connsiteY3" fmla="*/ 1524000 h 1524000"/>
              <a:gd name="connsiteX4" fmla="*/ 233138 w 7830658"/>
              <a:gd name="connsiteY4" fmla="*/ 1024630 h 1524000"/>
              <a:gd name="connsiteX5" fmla="*/ 0 w 7830658"/>
              <a:gd name="connsiteY5" fmla="*/ 932707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30658" h="1524000">
                <a:moveTo>
                  <a:pt x="0" y="0"/>
                </a:moveTo>
                <a:lnTo>
                  <a:pt x="7830658" y="0"/>
                </a:lnTo>
                <a:lnTo>
                  <a:pt x="7663999" y="118514"/>
                </a:lnTo>
                <a:cubicBezTo>
                  <a:pt x="6350546" y="1005865"/>
                  <a:pt x="4767157" y="1524000"/>
                  <a:pt x="3062751" y="1524000"/>
                </a:cubicBezTo>
                <a:cubicBezTo>
                  <a:pt x="2068514" y="1524000"/>
                  <a:pt x="1115457" y="1347690"/>
                  <a:pt x="233138" y="1024630"/>
                </a:cubicBezTo>
                <a:lnTo>
                  <a:pt x="0" y="93270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1160" y="1707445"/>
            <a:ext cx="10515600" cy="4063999"/>
          </a:xfrm>
        </p:spPr>
        <p:txBody>
          <a:bodyPr wrap="square"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ADC024F-B7A1-B041-B08B-FBBCB0A9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</p:spPr>
        <p:txBody>
          <a:bodyPr vert="horz" lIns="91440" tIns="0" rIns="9144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2A612C3-1CD5-438A-ABEE-07B7249991EB}"/>
              </a:ext>
            </a:extLst>
          </p:cNvPr>
          <p:cNvCxnSpPr>
            <a:cxnSpLocks/>
          </p:cNvCxnSpPr>
          <p:nvPr userDrawn="1"/>
        </p:nvCxnSpPr>
        <p:spPr>
          <a:xfrm>
            <a:off x="11898341" y="2257406"/>
            <a:ext cx="0" cy="152665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508A7F0E-2A81-4CDA-88C6-79BA92E58D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1384835" y="1562900"/>
            <a:ext cx="1019974" cy="2133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008A7DF-E793-4189-B405-FAF588E3D5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6343" t="33992" r="17149" b="35638"/>
          <a:stretch/>
        </p:blipFill>
        <p:spPr>
          <a:xfrm>
            <a:off x="567052" y="6327443"/>
            <a:ext cx="1612268" cy="42924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2BBE4-5DF4-24EA-A112-A1BCE893275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3813831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E1D9F28-A7F2-40F0-93F8-A195080CBD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1160" y="1707445"/>
            <a:ext cx="10515600" cy="4063999"/>
          </a:xfrm>
        </p:spPr>
        <p:txBody>
          <a:bodyPr wrap="square"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ADC024F-B7A1-B041-B08B-FBBCB0A9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</p:spPr>
        <p:txBody>
          <a:bodyPr vert="horz" lIns="91440" tIns="0" rIns="9144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2A612C3-1CD5-438A-ABEE-07B7249991EB}"/>
              </a:ext>
            </a:extLst>
          </p:cNvPr>
          <p:cNvCxnSpPr>
            <a:cxnSpLocks/>
          </p:cNvCxnSpPr>
          <p:nvPr userDrawn="1"/>
        </p:nvCxnSpPr>
        <p:spPr>
          <a:xfrm>
            <a:off x="11898341" y="2257406"/>
            <a:ext cx="0" cy="152665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508A7F0E-2A81-4CDA-88C6-79BA92E58D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11384835" y="1562900"/>
            <a:ext cx="1019974" cy="213362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B01BDB4-B6F1-3749-A94D-2E80A23090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1653845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73507-947E-50A0-1EA4-0E8B63690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DD27B9-70D6-BE0E-310E-B6BC752B46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6343" t="33992" r="17149" b="35638"/>
          <a:stretch/>
        </p:blipFill>
        <p:spPr>
          <a:xfrm>
            <a:off x="567052" y="6327443"/>
            <a:ext cx="1612268" cy="42924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99892-A344-CCE8-86AF-C736C6A1D6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21746894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+ Text">
    <p:bg>
      <p:bgPr>
        <a:solidFill>
          <a:srgbClr val="A3DB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iniPCR bio Template PPT 160719_Apertura copia copy 33.jpg">
            <a:extLst>
              <a:ext uri="{FF2B5EF4-FFF2-40B4-BE49-F238E27FC236}">
                <a16:creationId xmlns:a16="http://schemas.microsoft.com/office/drawing/2014/main" id="{4861995C-01EB-4D92-8CAB-B20E7C9DC5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7263" cy="68580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6EE1AB7-396A-A442-AE47-55C8458408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1160" y="1707445"/>
            <a:ext cx="10515600" cy="4063999"/>
          </a:xfrm>
        </p:spPr>
        <p:txBody>
          <a:bodyPr wrap="square"/>
          <a:lstStyle>
            <a:lvl1pPr marL="0" indent="0">
              <a:buNone/>
              <a:defRPr sz="2400">
                <a:solidFill>
                  <a:srgbClr val="002D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ADC024F-B7A1-B041-B08B-FBBCB0A9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</p:spPr>
        <p:txBody>
          <a:bodyPr vert="horz" lIns="91440" tIns="0" rIns="9144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2A612C3-1CD5-438A-ABEE-07B7249991EB}"/>
              </a:ext>
            </a:extLst>
          </p:cNvPr>
          <p:cNvCxnSpPr>
            <a:cxnSpLocks/>
          </p:cNvCxnSpPr>
          <p:nvPr userDrawn="1"/>
        </p:nvCxnSpPr>
        <p:spPr>
          <a:xfrm>
            <a:off x="11898341" y="2257406"/>
            <a:ext cx="0" cy="152665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508A7F0E-2A81-4CDA-88C6-79BA92E58D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11384835" y="1562900"/>
            <a:ext cx="1019974" cy="21336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9C3038-0FDB-E8F6-37E1-09BF22BB36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19286631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A3DB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9083B-5F70-5F4A-6703-E07414CC8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18D87E-8F8C-B5A3-EF48-478A603494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6343" t="33992" r="17149" b="35638"/>
          <a:stretch/>
        </p:blipFill>
        <p:spPr>
          <a:xfrm>
            <a:off x="567052" y="6327443"/>
            <a:ext cx="1612268" cy="42924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B79D0-EC28-54D7-8688-803D418C24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4464804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101465"/>
            <a:ext cx="2458720" cy="653415"/>
          </a:xfrm>
        </p:spPr>
        <p:txBody>
          <a:bodyPr/>
          <a:lstStyle/>
          <a:p>
            <a:r>
              <a:rPr lang="en-US" dirty="0"/>
              <a:t>Add Booth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96719" y="5868671"/>
            <a:ext cx="431800" cy="431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76884" y="5868671"/>
            <a:ext cx="431800" cy="431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557049" y="5868671"/>
            <a:ext cx="431800" cy="431800"/>
          </a:xfrm>
          <a:prstGeom prst="rect">
            <a:avLst/>
          </a:prstGeom>
        </p:spPr>
      </p:pic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98D3A807-800A-ADF5-298E-E7DC13D04AF9}"/>
              </a:ext>
            </a:extLst>
          </p:cNvPr>
          <p:cNvSpPr txBox="1">
            <a:spLocks/>
          </p:cNvSpPr>
          <p:nvPr userDrawn="1"/>
        </p:nvSpPr>
        <p:spPr>
          <a:xfrm>
            <a:off x="1913625" y="5876609"/>
            <a:ext cx="1828800" cy="415925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@miniPCR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F60AB596-7B54-554E-C827-6EF5EBED9955}"/>
              </a:ext>
            </a:extLst>
          </p:cNvPr>
          <p:cNvSpPr txBox="1">
            <a:spLocks/>
          </p:cNvSpPr>
          <p:nvPr userDrawn="1"/>
        </p:nvSpPr>
        <p:spPr>
          <a:xfrm>
            <a:off x="5493790" y="5876609"/>
            <a:ext cx="1828800" cy="415925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fb.com/</a:t>
            </a:r>
            <a:r>
              <a:rPr lang="en-US" dirty="0" err="1"/>
              <a:t>minipcr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75400C2-408F-C4EF-4770-F31B3CDC3FE6}"/>
              </a:ext>
            </a:extLst>
          </p:cNvPr>
          <p:cNvSpPr txBox="1">
            <a:spLocks/>
          </p:cNvSpPr>
          <p:nvPr userDrawn="1"/>
        </p:nvSpPr>
        <p:spPr>
          <a:xfrm>
            <a:off x="9073955" y="5876609"/>
            <a:ext cx="1828800" cy="415925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@miniPCR</a:t>
            </a:r>
          </a:p>
        </p:txBody>
      </p:sp>
    </p:spTree>
    <p:extLst>
      <p:ext uri="{BB962C8B-B14F-4D97-AF65-F5344CB8AC3E}">
        <p14:creationId xmlns:p14="http://schemas.microsoft.com/office/powerpoint/2010/main" val="19304731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C7CD596-2430-4EE2-9FDA-D4F5E4A0B6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4545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0" y="3587116"/>
            <a:ext cx="1002792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480" y="4730116"/>
            <a:ext cx="10027920" cy="716280"/>
          </a:xfr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C129885C-B617-66C7-EECD-25BC67FE6ABA}"/>
              </a:ext>
            </a:extLst>
          </p:cNvPr>
          <p:cNvSpPr txBox="1">
            <a:spLocks/>
          </p:cNvSpPr>
          <p:nvPr userDrawn="1"/>
        </p:nvSpPr>
        <p:spPr>
          <a:xfrm>
            <a:off x="2104125" y="6156961"/>
            <a:ext cx="1828800" cy="415925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@miniPCR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2A15D796-2239-6DC5-BE99-F3793B58692F}"/>
              </a:ext>
            </a:extLst>
          </p:cNvPr>
          <p:cNvSpPr txBox="1">
            <a:spLocks/>
          </p:cNvSpPr>
          <p:nvPr userDrawn="1"/>
        </p:nvSpPr>
        <p:spPr>
          <a:xfrm>
            <a:off x="5684290" y="6156643"/>
            <a:ext cx="1828800" cy="415925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fb.com/</a:t>
            </a:r>
            <a:r>
              <a:rPr lang="en-US" dirty="0" err="1"/>
              <a:t>minipcr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291E60F-44EC-58E0-E7AE-718131B925C0}"/>
              </a:ext>
            </a:extLst>
          </p:cNvPr>
          <p:cNvSpPr txBox="1">
            <a:spLocks/>
          </p:cNvSpPr>
          <p:nvPr userDrawn="1"/>
        </p:nvSpPr>
        <p:spPr>
          <a:xfrm>
            <a:off x="9264455" y="6157279"/>
            <a:ext cx="1828800" cy="415925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@miniPCR</a:t>
            </a:r>
          </a:p>
        </p:txBody>
      </p:sp>
    </p:spTree>
    <p:extLst>
      <p:ext uri="{BB962C8B-B14F-4D97-AF65-F5344CB8AC3E}">
        <p14:creationId xmlns:p14="http://schemas.microsoft.com/office/powerpoint/2010/main" val="1395767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54480" y="3375978"/>
            <a:ext cx="5811520" cy="1143000"/>
          </a:xfrm>
        </p:spPr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7802880" y="1148080"/>
            <a:ext cx="3514725" cy="4064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54163" y="4518978"/>
            <a:ext cx="5811837" cy="711200"/>
          </a:xfrm>
        </p:spPr>
        <p:txBody>
          <a:bodyPr/>
          <a:lstStyle/>
          <a:p>
            <a:pPr lvl="0"/>
            <a:r>
              <a:rPr lang="en-US" dirty="0"/>
              <a:t>Add Subtitle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3809476A-161D-5FC7-27DD-2CC271A58F6E}"/>
              </a:ext>
            </a:extLst>
          </p:cNvPr>
          <p:cNvSpPr txBox="1">
            <a:spLocks/>
          </p:cNvSpPr>
          <p:nvPr userDrawn="1"/>
        </p:nvSpPr>
        <p:spPr>
          <a:xfrm>
            <a:off x="2104125" y="6156961"/>
            <a:ext cx="1828800" cy="415925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@miniPCR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2496F5B5-E673-DF53-8473-C8383958AD58}"/>
              </a:ext>
            </a:extLst>
          </p:cNvPr>
          <p:cNvSpPr txBox="1">
            <a:spLocks/>
          </p:cNvSpPr>
          <p:nvPr userDrawn="1"/>
        </p:nvSpPr>
        <p:spPr>
          <a:xfrm>
            <a:off x="5684290" y="6156643"/>
            <a:ext cx="1828800" cy="415925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fb.com/</a:t>
            </a:r>
            <a:r>
              <a:rPr lang="en-US" dirty="0" err="1"/>
              <a:t>minipcr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E8CA929-777F-6B83-EF7F-9443730DE6BC}"/>
              </a:ext>
            </a:extLst>
          </p:cNvPr>
          <p:cNvSpPr txBox="1">
            <a:spLocks/>
          </p:cNvSpPr>
          <p:nvPr userDrawn="1"/>
        </p:nvSpPr>
        <p:spPr>
          <a:xfrm>
            <a:off x="9264455" y="6157279"/>
            <a:ext cx="1828800" cy="415925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@miniPCR</a:t>
            </a:r>
          </a:p>
        </p:txBody>
      </p:sp>
    </p:spTree>
    <p:extLst>
      <p:ext uri="{BB962C8B-B14F-4D97-AF65-F5344CB8AC3E}">
        <p14:creationId xmlns:p14="http://schemas.microsoft.com/office/powerpoint/2010/main" val="19551134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484563" y="3850323"/>
            <a:ext cx="6310312" cy="93503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1" i="0">
                <a:solidFill>
                  <a:srgbClr val="002D73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4000" b="1" i="0">
                <a:solidFill>
                  <a:srgbClr val="002D73"/>
                </a:solidFill>
                <a:latin typeface="Helvetica"/>
                <a:cs typeface="Helvetica"/>
              </a:defRPr>
            </a:lvl2pPr>
            <a:lvl3pPr marL="914400" indent="0">
              <a:buNone/>
              <a:defRPr sz="4000" b="1" i="0">
                <a:solidFill>
                  <a:srgbClr val="002D73"/>
                </a:solidFill>
                <a:latin typeface="Helvetica"/>
                <a:cs typeface="Helvetica"/>
              </a:defRPr>
            </a:lvl3pPr>
            <a:lvl4pPr marL="1371600" indent="0">
              <a:buNone/>
              <a:defRPr sz="4000" b="1" i="0">
                <a:solidFill>
                  <a:srgbClr val="002D73"/>
                </a:solidFill>
                <a:latin typeface="Helvetica"/>
                <a:cs typeface="Helvetica"/>
              </a:defRPr>
            </a:lvl4pPr>
            <a:lvl5pPr marL="1828800" indent="0">
              <a:buNone/>
              <a:defRPr sz="4000" b="1" i="0">
                <a:solidFill>
                  <a:srgbClr val="002D73"/>
                </a:solidFill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484563" y="4785360"/>
            <a:ext cx="6786562" cy="64928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rgbClr val="002D73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2400">
                <a:solidFill>
                  <a:srgbClr val="002D73"/>
                </a:solidFill>
                <a:latin typeface="Helvetica"/>
                <a:cs typeface="Helvetica"/>
              </a:defRPr>
            </a:lvl2pPr>
            <a:lvl3pPr marL="914400" indent="0">
              <a:buNone/>
              <a:defRPr sz="2400">
                <a:solidFill>
                  <a:srgbClr val="002D73"/>
                </a:solidFill>
                <a:latin typeface="Helvetica"/>
                <a:cs typeface="Helvetica"/>
              </a:defRPr>
            </a:lvl3pPr>
            <a:lvl4pPr marL="1371600" indent="0">
              <a:buNone/>
              <a:defRPr sz="2400">
                <a:solidFill>
                  <a:srgbClr val="002D73"/>
                </a:solidFill>
                <a:latin typeface="Helvetica"/>
                <a:cs typeface="Helvetica"/>
              </a:defRPr>
            </a:lvl4pPr>
            <a:lvl5pPr marL="1828800" indent="0">
              <a:buNone/>
              <a:defRPr sz="2400">
                <a:solidFill>
                  <a:srgbClr val="002D73"/>
                </a:solidFill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4064883" y="6147118"/>
            <a:ext cx="1833562" cy="4159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2pPr>
            <a:lvl3pPr marL="91440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3pPr>
            <a:lvl4pPr marL="137160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4pPr>
            <a:lvl5pPr marL="182880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@miniPCR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6840008" y="6146800"/>
            <a:ext cx="2064104" cy="4159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rgbClr val="002D73"/>
                </a:solidFill>
                <a:latin typeface="Helvetica"/>
                <a:cs typeface="Helvetica"/>
              </a:defRPr>
            </a:lvl2pPr>
            <a:lvl3pPr marL="914400" indent="0">
              <a:buNone/>
              <a:defRPr sz="1800">
                <a:solidFill>
                  <a:srgbClr val="002D73"/>
                </a:solidFill>
                <a:latin typeface="Helvetica"/>
                <a:cs typeface="Helvetica"/>
              </a:defRPr>
            </a:lvl3pPr>
            <a:lvl4pPr marL="1371600" indent="0">
              <a:buNone/>
              <a:defRPr sz="1800">
                <a:solidFill>
                  <a:srgbClr val="002D73"/>
                </a:solidFill>
                <a:latin typeface="Helvetica"/>
                <a:cs typeface="Helvetica"/>
              </a:defRPr>
            </a:lvl4pPr>
            <a:lvl5pPr marL="1828800" indent="0">
              <a:buNone/>
              <a:defRPr sz="1800">
                <a:solidFill>
                  <a:srgbClr val="002D73"/>
                </a:solidFill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fb.com/</a:t>
            </a:r>
            <a:r>
              <a:rPr lang="en-US" dirty="0" err="1"/>
              <a:t>minipcr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9482138" y="6146800"/>
            <a:ext cx="2117725" cy="4159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1pPr>
            <a:lvl2pPr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2pPr>
            <a:lvl3pPr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3pPr>
            <a:lvl4pPr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4pPr>
            <a:lvl5pPr>
              <a:defRPr sz="1600">
                <a:solidFill>
                  <a:srgbClr val="002D73"/>
                </a:solidFill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@miniPCR</a:t>
            </a:r>
          </a:p>
        </p:txBody>
      </p:sp>
    </p:spTree>
    <p:extLst>
      <p:ext uri="{BB962C8B-B14F-4D97-AF65-F5344CB8AC3E}">
        <p14:creationId xmlns:p14="http://schemas.microsoft.com/office/powerpoint/2010/main" val="26520187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1"/>
          <p:cNvSpPr txBox="1">
            <a:spLocks noGrp="1"/>
          </p:cNvSpPr>
          <p:nvPr>
            <p:ph type="ctrTitle"/>
          </p:nvPr>
        </p:nvSpPr>
        <p:spPr>
          <a:xfrm>
            <a:off x="914400" y="4101465"/>
            <a:ext cx="2458720" cy="653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9" name="Google Shape;109;p41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0" y="5892800"/>
            <a:ext cx="431800" cy="43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41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02952" y="5892800"/>
            <a:ext cx="431800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41"/>
          <p:cNvSpPr txBox="1">
            <a:spLocks noGrp="1"/>
          </p:cNvSpPr>
          <p:nvPr>
            <p:ph type="body" idx="1"/>
          </p:nvPr>
        </p:nvSpPr>
        <p:spPr>
          <a:xfrm>
            <a:off x="1585208" y="5892800"/>
            <a:ext cx="245903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20"/>
              </a:spcBef>
              <a:spcAft>
                <a:spcPts val="0"/>
              </a:spcAft>
              <a:buClr>
                <a:srgbClr val="002D73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41"/>
          <p:cNvSpPr txBox="1">
            <a:spLocks noGrp="1"/>
          </p:cNvSpPr>
          <p:nvPr>
            <p:ph type="body" idx="2"/>
          </p:nvPr>
        </p:nvSpPr>
        <p:spPr>
          <a:xfrm>
            <a:off x="5408756" y="5892800"/>
            <a:ext cx="245903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20"/>
              </a:spcBef>
              <a:spcAft>
                <a:spcPts val="0"/>
              </a:spcAft>
              <a:buClr>
                <a:srgbClr val="002D73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3" name="Google Shape;113;p41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4174" y="5892800"/>
            <a:ext cx="431800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41"/>
          <p:cNvSpPr txBox="1">
            <a:spLocks noGrp="1"/>
          </p:cNvSpPr>
          <p:nvPr>
            <p:ph type="body" idx="3"/>
          </p:nvPr>
        </p:nvSpPr>
        <p:spPr>
          <a:xfrm>
            <a:off x="9072563" y="5892800"/>
            <a:ext cx="311943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20"/>
              </a:spcBef>
              <a:spcAft>
                <a:spcPts val="0"/>
              </a:spcAft>
              <a:buClr>
                <a:srgbClr val="002D73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30200" algn="l" rtl="0">
              <a:spcBef>
                <a:spcPts val="320"/>
              </a:spcBef>
              <a:spcAft>
                <a:spcPts val="0"/>
              </a:spcAft>
              <a:buClr>
                <a:srgbClr val="002D73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rgbClr val="002D73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rgbClr val="002D73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002D73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93693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0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10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Masters/_rels/slideMaster6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9911D24-5639-4E6F-8809-A730CAB8F3ED}"/>
              </a:ext>
            </a:extLst>
          </p:cNvPr>
          <p:cNvCxnSpPr>
            <a:cxnSpLocks/>
          </p:cNvCxnSpPr>
          <p:nvPr userDrawn="1"/>
        </p:nvCxnSpPr>
        <p:spPr>
          <a:xfrm>
            <a:off x="419732" y="1243222"/>
            <a:ext cx="294640" cy="0"/>
          </a:xfrm>
          <a:prstGeom prst="line">
            <a:avLst/>
          </a:prstGeom>
          <a:ln w="635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4049E52-1FB6-4A17-B830-0B22180F1558}"/>
              </a:ext>
            </a:extLst>
          </p:cNvPr>
          <p:cNvSpPr/>
          <p:nvPr userDrawn="1"/>
        </p:nvSpPr>
        <p:spPr>
          <a:xfrm>
            <a:off x="0" y="6202680"/>
            <a:ext cx="12192000" cy="6553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B304009-BEF0-4320-AF88-9DC121BE7B01}"/>
              </a:ext>
            </a:extLst>
          </p:cNvPr>
          <p:cNvSpPr/>
          <p:nvPr userDrawn="1"/>
        </p:nvSpPr>
        <p:spPr>
          <a:xfrm>
            <a:off x="1823085" y="6524625"/>
            <a:ext cx="266700" cy="137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DC024F-B7A1-B041-B08B-FBBCB0A9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</p:spPr>
        <p:txBody>
          <a:bodyPr vert="horz" lIns="91440" tIns="0" rIns="9144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44B5B5-7AE1-4E46-97BB-88D3E1A3B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60" y="1707445"/>
            <a:ext cx="10515600" cy="4367918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5185E1-8FA0-4326-A11B-45B6C1D2C01D}"/>
              </a:ext>
            </a:extLst>
          </p:cNvPr>
          <p:cNvCxnSpPr>
            <a:cxnSpLocks/>
          </p:cNvCxnSpPr>
          <p:nvPr userDrawn="1"/>
        </p:nvCxnSpPr>
        <p:spPr>
          <a:xfrm>
            <a:off x="11898341" y="2257406"/>
            <a:ext cx="0" cy="152665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E2C6E78-6496-40B3-95E9-E5643B61D430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 rot="16200000">
            <a:off x="11384835" y="1562900"/>
            <a:ext cx="1019974" cy="2133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167A15-FA8C-42AD-87A7-11CAFFF882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/>
          <a:srcRect l="16343" t="33992" r="17149" b="35638"/>
          <a:stretch/>
        </p:blipFill>
        <p:spPr>
          <a:xfrm>
            <a:off x="567052" y="6315720"/>
            <a:ext cx="1612268" cy="4292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3E333E-0914-D63F-B867-A00BDC6783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sk-SK" dirty="0">
                <a:solidFill>
                  <a:srgbClr val="002D73"/>
                </a:solidFill>
                <a:cs typeface="Helvetica"/>
              </a:rPr>
              <a:t>© 2023 by </a:t>
            </a:r>
            <a:r>
              <a:rPr lang="en-US" dirty="0">
                <a:solidFill>
                  <a:srgbClr val="002D73"/>
                </a:solidFill>
                <a:cs typeface="Helvetica"/>
              </a:rPr>
              <a:t>miniPCR bio™</a:t>
            </a:r>
          </a:p>
        </p:txBody>
      </p:sp>
    </p:spTree>
    <p:extLst>
      <p:ext uri="{BB962C8B-B14F-4D97-AF65-F5344CB8AC3E}">
        <p14:creationId xmlns:p14="http://schemas.microsoft.com/office/powerpoint/2010/main" val="980952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2" r:id="rId3"/>
    <p:sldLayoutId id="2147483654" r:id="rId4"/>
    <p:sldLayoutId id="2147483677" r:id="rId5"/>
    <p:sldLayoutId id="2147483674" r:id="rId6"/>
    <p:sldLayoutId id="2147483675" r:id="rId7"/>
    <p:sldLayoutId id="2147483678" r:id="rId8"/>
    <p:sldLayoutId id="2147483679" r:id="rId9"/>
    <p:sldLayoutId id="2147483680" r:id="rId10"/>
    <p:sldLayoutId id="2147483681" r:id="rId11"/>
    <p:sldLayoutId id="2147483684" r:id="rId12"/>
    <p:sldLayoutId id="2147483685" r:id="rId13"/>
    <p:sldLayoutId id="2147483710" r:id="rId14"/>
    <p:sldLayoutId id="2147483711" r:id="rId1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rgbClr val="D0103A"/>
          </a:solidFill>
          <a:latin typeface="+mj-lt"/>
          <a:ea typeface="+mj-ea"/>
          <a:cs typeface="Helvetica"/>
        </a:defRPr>
      </a:lvl1pPr>
    </p:titleStyle>
    <p:bodyStyle>
      <a:lvl1pPr marL="2286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2400" kern="1200">
          <a:solidFill>
            <a:srgbClr val="002D73"/>
          </a:solidFill>
          <a:latin typeface="+mn-lt"/>
          <a:ea typeface="+mn-ea"/>
          <a:cs typeface="Helvetica"/>
        </a:defRPr>
      </a:lvl1pPr>
      <a:lvl2pPr marL="6858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2200" kern="1200">
          <a:solidFill>
            <a:schemeClr val="bg2">
              <a:lumMod val="25000"/>
            </a:schemeClr>
          </a:solidFill>
          <a:latin typeface="+mn-lt"/>
          <a:ea typeface="+mn-ea"/>
          <a:cs typeface="Helvetica"/>
        </a:defRPr>
      </a:lvl2pPr>
      <a:lvl3pPr marL="11430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Helvetica"/>
        </a:defRPr>
      </a:lvl3pPr>
      <a:lvl4pPr marL="16002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Helvetica"/>
        </a:defRPr>
      </a:lvl4pPr>
      <a:lvl5pPr marL="20574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Helvetic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DC024F-B7A1-B041-B08B-FBBCB0A9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</p:spPr>
        <p:txBody>
          <a:bodyPr vert="horz" lIns="91440" tIns="0" rIns="9144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44B5B5-7AE1-4E46-97BB-88D3E1A3B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60" y="1707445"/>
            <a:ext cx="10515600" cy="4367918"/>
          </a:xfrm>
          <a:prstGeom prst="rect">
            <a:avLst/>
          </a:prstGeom>
        </p:spPr>
        <p:txBody>
          <a:bodyPr vert="horz" wrap="none" lIns="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5185E1-8FA0-4326-A11B-45B6C1D2C01D}"/>
              </a:ext>
            </a:extLst>
          </p:cNvPr>
          <p:cNvCxnSpPr>
            <a:cxnSpLocks/>
          </p:cNvCxnSpPr>
          <p:nvPr userDrawn="1"/>
        </p:nvCxnSpPr>
        <p:spPr>
          <a:xfrm>
            <a:off x="11898341" y="2257406"/>
            <a:ext cx="0" cy="1526650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E2C6E78-6496-40B3-95E9-E5643B61D430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 rot="16200000">
            <a:off x="11384835" y="1562900"/>
            <a:ext cx="1019974" cy="213362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98982BBE-C7F5-29CE-E525-E438F1D59F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15947" y="6359500"/>
            <a:ext cx="2117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2544118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702" r:id="rId2"/>
    <p:sldLayoutId id="2147483700" r:id="rId3"/>
    <p:sldLayoutId id="2147483701" r:id="rId4"/>
    <p:sldLayoutId id="2147483703" r:id="rId5"/>
    <p:sldLayoutId id="2147483704" r:id="rId6"/>
    <p:sldLayoutId id="2147483707" r:id="rId7"/>
    <p:sldLayoutId id="2147483705" r:id="rId8"/>
    <p:sldLayoutId id="2147483708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rgbClr val="D0103A"/>
          </a:solidFill>
          <a:latin typeface="+mj-lt"/>
          <a:ea typeface="+mj-ea"/>
          <a:cs typeface="Helvetica"/>
        </a:defRPr>
      </a:lvl1pPr>
    </p:titleStyle>
    <p:bodyStyle>
      <a:lvl1pPr marL="2286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2400" kern="1200">
          <a:solidFill>
            <a:srgbClr val="002D73"/>
          </a:solidFill>
          <a:latin typeface="+mn-lt"/>
          <a:ea typeface="+mn-ea"/>
          <a:cs typeface="Helvetica"/>
        </a:defRPr>
      </a:lvl1pPr>
      <a:lvl2pPr marL="6858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2200" kern="1200">
          <a:solidFill>
            <a:schemeClr val="bg2">
              <a:lumMod val="25000"/>
            </a:schemeClr>
          </a:solidFill>
          <a:latin typeface="+mn-lt"/>
          <a:ea typeface="+mn-ea"/>
          <a:cs typeface="Helvetica"/>
        </a:defRPr>
      </a:lvl2pPr>
      <a:lvl3pPr marL="11430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Helvetica"/>
        </a:defRPr>
      </a:lvl3pPr>
      <a:lvl4pPr marL="16002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Helvetica"/>
        </a:defRPr>
      </a:lvl4pPr>
      <a:lvl5pPr marL="2057400" indent="-230400" algn="l" defTabSz="914400" rtl="0" eaLnBrk="1" latinLnBrk="0" hangingPunct="1">
        <a:lnSpc>
          <a:spcPct val="90000"/>
        </a:lnSpc>
        <a:spcBef>
          <a:spcPts val="13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Helvetic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F19CC9-1C34-C340-AD47-E38A3ADC66D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3440" y="4043998"/>
            <a:ext cx="2733040" cy="61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Add Booth</a:t>
            </a:r>
          </a:p>
        </p:txBody>
      </p:sp>
    </p:spTree>
    <p:extLst>
      <p:ext uri="{BB962C8B-B14F-4D97-AF65-F5344CB8AC3E}">
        <p14:creationId xmlns:p14="http://schemas.microsoft.com/office/powerpoint/2010/main" val="182915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706" r:id="rId2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2400" kern="1200">
          <a:solidFill>
            <a:srgbClr val="002D73"/>
          </a:solidFill>
          <a:latin typeface="Helvetica"/>
          <a:ea typeface="+mj-ea"/>
          <a:cs typeface="Helvetic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C0B461-A9C0-6C4D-85C6-C9A4BEBF797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54480" y="3555471"/>
            <a:ext cx="100279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0" y="4698471"/>
            <a:ext cx="10027920" cy="716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574800" y="6108700"/>
            <a:ext cx="431800" cy="431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157047" y="6108700"/>
            <a:ext cx="431800" cy="431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739294" y="6108700"/>
            <a:ext cx="4318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76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6" r:id="rId2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002D73"/>
          </a:solidFill>
          <a:latin typeface="Helvetica"/>
          <a:ea typeface="+mj-ea"/>
          <a:cs typeface="Helvetica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Helvetica"/>
          <a:ea typeface="+mn-ea"/>
          <a:cs typeface="Helvetica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+mn-lt"/>
          <a:ea typeface="+mn-ea"/>
          <a:cs typeface="+mn-cs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+mn-lt"/>
          <a:ea typeface="+mn-ea"/>
          <a:cs typeface="+mn-cs"/>
        </a:defRPr>
      </a:lvl3pPr>
      <a:lvl4pPr marL="13716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+mn-lt"/>
          <a:ea typeface="+mn-ea"/>
          <a:cs typeface="+mn-cs"/>
        </a:defRPr>
      </a:lvl4pPr>
      <a:lvl5pPr marL="18288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002D73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CFE110-4899-0941-AFD8-8715C0D7FD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487420" y="6108700"/>
            <a:ext cx="431800" cy="431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95060" y="6108700"/>
            <a:ext cx="431800" cy="431800"/>
          </a:xfrm>
          <a:prstGeom prst="rect">
            <a:avLst/>
          </a:prstGeom>
        </p:spPr>
      </p:pic>
      <p:sp>
        <p:nvSpPr>
          <p:cNvPr id="14" name="Title Placeholder 13"/>
          <p:cNvSpPr>
            <a:spLocks noGrp="1"/>
          </p:cNvSpPr>
          <p:nvPr>
            <p:ph type="title"/>
          </p:nvPr>
        </p:nvSpPr>
        <p:spPr>
          <a:xfrm>
            <a:off x="3423920" y="3505518"/>
            <a:ext cx="75387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824808" y="6108700"/>
            <a:ext cx="4318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63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rgbClr val="002D73"/>
          </a:solidFill>
          <a:latin typeface="Helvetica"/>
          <a:ea typeface="+mj-ea"/>
          <a:cs typeface="Helvetic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46919A82-802E-9DA7-4BF1-2B3FB15CA9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15947" y="6359500"/>
            <a:ext cx="2117441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363000603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40" descr="miniPCR bio Template PPT 240619_Apertura copia copy 11.jpg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37" y="0"/>
            <a:ext cx="1218726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40"/>
          <p:cNvSpPr txBox="1">
            <a:spLocks noGrp="1"/>
          </p:cNvSpPr>
          <p:nvPr>
            <p:ph type="title"/>
          </p:nvPr>
        </p:nvSpPr>
        <p:spPr>
          <a:xfrm>
            <a:off x="853440" y="4043998"/>
            <a:ext cx="2733040" cy="619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2400"/>
              <a:buFont typeface="Helvetica Neue"/>
              <a:buNone/>
              <a:defRPr sz="2400" b="0" i="0" u="none" strike="noStrike" cap="none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094605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7.png"/><Relationship Id="rId4" Type="http://schemas.openxmlformats.org/officeDocument/2006/relationships/image" Target="../media/image5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8.png"/><Relationship Id="rId4" Type="http://schemas.openxmlformats.org/officeDocument/2006/relationships/image" Target="../media/image5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8.pn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nipcr.com/demo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C2A0244-1A5E-C9A4-3E43-3072EBB8D9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41099" y="4949189"/>
            <a:ext cx="7359018" cy="711200"/>
          </a:xfrm>
        </p:spPr>
        <p:txBody>
          <a:bodyPr>
            <a:noAutofit/>
          </a:bodyPr>
          <a:lstStyle/>
          <a:p>
            <a:r>
              <a:rPr lang="en-US" b="1" dirty="0"/>
              <a:t>BioBits®: Antibiotic Resistance:</a:t>
            </a:r>
          </a:p>
          <a:p>
            <a:r>
              <a:rPr lang="en-US" dirty="0"/>
              <a:t>Explore the mechanisms of antibiotic resistance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2A885-97CB-8E8F-2414-5414E0CD851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10420504" y="6530975"/>
            <a:ext cx="1857313" cy="365125"/>
          </a:xfrm>
          <a:prstGeom prst="rect">
            <a:avLst/>
          </a:prstGeom>
        </p:spPr>
        <p:txBody>
          <a:bodyPr/>
          <a:lstStyle/>
          <a:p>
            <a:r>
              <a:rPr lang="en-US" sz="1200" dirty="0"/>
              <a:t>© 2023 by miniPCR bio™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DA9CF7-D4CB-EF8B-EA9B-C164FA1A0C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582" y="3131278"/>
            <a:ext cx="7978783" cy="16999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1CE8D0-635E-2331-56D4-F2DD6A5AB7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7532" y="3233800"/>
            <a:ext cx="2737514" cy="23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303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"/>
          <p:cNvSpPr/>
          <p:nvPr/>
        </p:nvSpPr>
        <p:spPr>
          <a:xfrm>
            <a:off x="4240114" y="1744780"/>
            <a:ext cx="3310128" cy="3090672"/>
          </a:xfrm>
          <a:prstGeom prst="roundRect">
            <a:avLst>
              <a:gd name="adj" fmla="val 704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5" name="Google Shape;345;p2"/>
          <p:cNvPicPr preferRelativeResize="0"/>
          <p:nvPr/>
        </p:nvPicPr>
        <p:blipFill rotWithShape="1">
          <a:blip r:embed="rId3">
            <a:alphaModFix/>
          </a:blip>
          <a:srcRect l="9755" t="37763" r="4833" b="28890"/>
          <a:stretch/>
        </p:blipFill>
        <p:spPr>
          <a:xfrm>
            <a:off x="4243651" y="1746030"/>
            <a:ext cx="3313801" cy="1936671"/>
          </a:xfrm>
          <a:custGeom>
            <a:avLst/>
            <a:gdLst/>
            <a:ahLst/>
            <a:cxnLst/>
            <a:rect l="l" t="t" r="r" b="b"/>
            <a:pathLst>
              <a:path w="3313801" h="1936671" extrusionOk="0">
                <a:moveTo>
                  <a:pt x="201120" y="0"/>
                </a:moveTo>
                <a:lnTo>
                  <a:pt x="3112681" y="0"/>
                </a:lnTo>
                <a:cubicBezTo>
                  <a:pt x="3223757" y="0"/>
                  <a:pt x="3313801" y="90044"/>
                  <a:pt x="3313801" y="201120"/>
                </a:cubicBezTo>
                <a:lnTo>
                  <a:pt x="3313801" y="1936671"/>
                </a:lnTo>
                <a:lnTo>
                  <a:pt x="0" y="1936671"/>
                </a:lnTo>
                <a:lnTo>
                  <a:pt x="0" y="201120"/>
                </a:lnTo>
                <a:cubicBezTo>
                  <a:pt x="0" y="90044"/>
                  <a:pt x="90044" y="0"/>
                  <a:pt x="20112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346" name="Google Shape;346;p2"/>
          <p:cNvSpPr/>
          <p:nvPr/>
        </p:nvSpPr>
        <p:spPr>
          <a:xfrm>
            <a:off x="553279" y="1737760"/>
            <a:ext cx="3310128" cy="3090672"/>
          </a:xfrm>
          <a:prstGeom prst="roundRect">
            <a:avLst>
              <a:gd name="adj" fmla="val 704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7" name="Google Shape;347;p2"/>
          <p:cNvPicPr preferRelativeResize="0"/>
          <p:nvPr/>
        </p:nvPicPr>
        <p:blipFill rotWithShape="1">
          <a:blip r:embed="rId4">
            <a:alphaModFix/>
          </a:blip>
          <a:srcRect l="499" t="4905" b="17654"/>
          <a:stretch/>
        </p:blipFill>
        <p:spPr>
          <a:xfrm>
            <a:off x="549605" y="1746030"/>
            <a:ext cx="3313801" cy="1934325"/>
          </a:xfrm>
          <a:custGeom>
            <a:avLst/>
            <a:gdLst/>
            <a:ahLst/>
            <a:cxnLst/>
            <a:rect l="l" t="t" r="r" b="b"/>
            <a:pathLst>
              <a:path w="3330436" h="1934325" extrusionOk="0">
                <a:moveTo>
                  <a:pt x="231682" y="0"/>
                </a:moveTo>
                <a:lnTo>
                  <a:pt x="3098754" y="0"/>
                </a:lnTo>
                <a:cubicBezTo>
                  <a:pt x="3226708" y="0"/>
                  <a:pt x="3330436" y="103728"/>
                  <a:pt x="3330436" y="231682"/>
                </a:cubicBezTo>
                <a:lnTo>
                  <a:pt x="3330436" y="1851417"/>
                </a:lnTo>
                <a:cubicBezTo>
                  <a:pt x="3330436" y="1867411"/>
                  <a:pt x="3328816" y="1883027"/>
                  <a:pt x="3325729" y="1898109"/>
                </a:cubicBezTo>
                <a:lnTo>
                  <a:pt x="3314487" y="1934325"/>
                </a:lnTo>
                <a:lnTo>
                  <a:pt x="15949" y="1934325"/>
                </a:lnTo>
                <a:lnTo>
                  <a:pt x="4707" y="1898109"/>
                </a:lnTo>
                <a:cubicBezTo>
                  <a:pt x="1621" y="1883027"/>
                  <a:pt x="0" y="1867411"/>
                  <a:pt x="0" y="1851417"/>
                </a:cubicBezTo>
                <a:lnTo>
                  <a:pt x="0" y="231682"/>
                </a:lnTo>
                <a:cubicBezTo>
                  <a:pt x="0" y="103728"/>
                  <a:pt x="103728" y="0"/>
                  <a:pt x="23168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</p:pic>
      <p:sp>
        <p:nvSpPr>
          <p:cNvPr id="348" name="Google Shape;348;p2"/>
          <p:cNvSpPr/>
          <p:nvPr/>
        </p:nvSpPr>
        <p:spPr>
          <a:xfrm>
            <a:off x="4240114" y="1744780"/>
            <a:ext cx="3310128" cy="3090672"/>
          </a:xfrm>
          <a:prstGeom prst="roundRect">
            <a:avLst>
              <a:gd name="adj" fmla="val 7040"/>
            </a:avLst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9" name="Google Shape;349;p2"/>
          <p:cNvSpPr/>
          <p:nvPr/>
        </p:nvSpPr>
        <p:spPr>
          <a:xfrm>
            <a:off x="7923275" y="1741354"/>
            <a:ext cx="3310128" cy="3090672"/>
          </a:xfrm>
          <a:prstGeom prst="roundRect">
            <a:avLst>
              <a:gd name="adj" fmla="val 704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50" name="Google Shape;350;p2" descr="Image"/>
          <p:cNvPicPr preferRelativeResize="0"/>
          <p:nvPr/>
        </p:nvPicPr>
        <p:blipFill rotWithShape="1">
          <a:blip r:embed="rId5">
            <a:alphaModFix/>
          </a:blip>
          <a:srcRect l="1473" r="12852" b="8205"/>
          <a:stretch/>
        </p:blipFill>
        <p:spPr>
          <a:xfrm>
            <a:off x="7937698" y="1737760"/>
            <a:ext cx="3295705" cy="1929952"/>
          </a:xfrm>
          <a:custGeom>
            <a:avLst/>
            <a:gdLst/>
            <a:ahLst/>
            <a:cxnLst/>
            <a:rect l="l" t="t" r="r" b="b"/>
            <a:pathLst>
              <a:path w="3412055" h="1910900" extrusionOk="0">
                <a:moveTo>
                  <a:pt x="185422" y="0"/>
                </a:moveTo>
                <a:lnTo>
                  <a:pt x="3226633" y="0"/>
                </a:lnTo>
                <a:cubicBezTo>
                  <a:pt x="3329039" y="0"/>
                  <a:pt x="3412055" y="83016"/>
                  <a:pt x="3412055" y="185422"/>
                </a:cubicBezTo>
                <a:lnTo>
                  <a:pt x="3412055" y="1905023"/>
                </a:lnTo>
                <a:lnTo>
                  <a:pt x="3411463" y="1910900"/>
                </a:lnTo>
                <a:lnTo>
                  <a:pt x="593" y="1910900"/>
                </a:lnTo>
                <a:lnTo>
                  <a:pt x="0" y="1905023"/>
                </a:lnTo>
                <a:lnTo>
                  <a:pt x="0" y="185422"/>
                </a:lnTo>
                <a:cubicBezTo>
                  <a:pt x="0" y="83016"/>
                  <a:pt x="83016" y="0"/>
                  <a:pt x="185422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351" name="Google Shape;351;p2"/>
          <p:cNvSpPr/>
          <p:nvPr/>
        </p:nvSpPr>
        <p:spPr>
          <a:xfrm>
            <a:off x="7923275" y="1741354"/>
            <a:ext cx="3310128" cy="3090672"/>
          </a:xfrm>
          <a:prstGeom prst="roundRect">
            <a:avLst>
              <a:gd name="adj" fmla="val 704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2" name="Google Shape;352;p2"/>
          <p:cNvSpPr txBox="1">
            <a:spLocks noGrp="1"/>
          </p:cNvSpPr>
          <p:nvPr>
            <p:ph type="body" idx="1"/>
          </p:nvPr>
        </p:nvSpPr>
        <p:spPr>
          <a:xfrm>
            <a:off x="787606" y="5254950"/>
            <a:ext cx="10207798" cy="823032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457200" lvl="0" indent="-228600" algn="ctr" rtl="0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rgbClr val="002D73"/>
              </a:buClr>
              <a:buSzPts val="2400"/>
              <a:buNone/>
            </a:pPr>
            <a:r>
              <a:rPr lang="en-US" sz="3200">
                <a:latin typeface="Helvetica Neue"/>
                <a:ea typeface="Helvetica Neue"/>
                <a:cs typeface="Helvetica Neue"/>
                <a:sym typeface="Helvetica Neue"/>
              </a:rPr>
              <a:t>Enable science for everyone, everywhere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3" name="Google Shape;353;p2"/>
          <p:cNvSpPr/>
          <p:nvPr/>
        </p:nvSpPr>
        <p:spPr>
          <a:xfrm>
            <a:off x="553279" y="1737760"/>
            <a:ext cx="3310128" cy="3090672"/>
          </a:xfrm>
          <a:prstGeom prst="roundRect">
            <a:avLst>
              <a:gd name="adj" fmla="val 7040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4" name="Google Shape;354;p2"/>
          <p:cNvSpPr txBox="1"/>
          <p:nvPr/>
        </p:nvSpPr>
        <p:spPr>
          <a:xfrm>
            <a:off x="553279" y="3649705"/>
            <a:ext cx="3310129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2400"/>
              <a:buFont typeface="Helvetica Neue"/>
              <a:buNone/>
            </a:pPr>
            <a:r>
              <a:rPr lang="en-US" sz="2400" b="0" i="0" u="none" strike="noStrike" cap="none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Researchers discovering new species in the Amazon</a:t>
            </a: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5" name="Google Shape;355;p2"/>
          <p:cNvSpPr txBox="1"/>
          <p:nvPr/>
        </p:nvSpPr>
        <p:spPr>
          <a:xfrm>
            <a:off x="7923275" y="3649705"/>
            <a:ext cx="329570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2400"/>
              <a:buFont typeface="Helvetica Neue"/>
              <a:buNone/>
            </a:pPr>
            <a:r>
              <a:rPr lang="en-US" sz="2400" b="0" i="0" u="none" strike="noStrike" cap="none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CDC monitoring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2400"/>
              <a:buFont typeface="Helvetica Neue"/>
              <a:buNone/>
            </a:pPr>
            <a:r>
              <a:rPr lang="en-US" sz="2400" b="0" i="0" u="none" strike="noStrike" cap="none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zoonotic viral outbreaks</a:t>
            </a: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6" name="Google Shape;356;p2"/>
          <p:cNvSpPr txBox="1"/>
          <p:nvPr/>
        </p:nvSpPr>
        <p:spPr>
          <a:xfrm>
            <a:off x="4240114" y="3649705"/>
            <a:ext cx="331012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2400"/>
              <a:buFont typeface="Helvetica Neue"/>
              <a:buNone/>
            </a:pPr>
            <a:r>
              <a:rPr lang="en-US" sz="2400" b="0" i="0" u="none" strike="noStrike" cap="none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Amateur mycologists DNA barcoding foraged mushrooms</a:t>
            </a: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7" name="Google Shape;357;p2"/>
          <p:cNvSpPr txBox="1"/>
          <p:nvPr/>
        </p:nvSpPr>
        <p:spPr>
          <a:xfrm>
            <a:off x="391160" y="472581"/>
            <a:ext cx="10515600" cy="823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103A"/>
              </a:buClr>
              <a:buSzPts val="1800"/>
              <a:buFont typeface="Helvetica Neue"/>
              <a:buNone/>
            </a:pPr>
            <a:r>
              <a:rPr lang="en-US" sz="3600" b="1" i="0" u="none" strike="noStrike" cap="none">
                <a:solidFill>
                  <a:srgbClr val="D0103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are miniPCR bio</a:t>
            </a:r>
            <a:endParaRPr sz="1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AF3DA0D0-BD08-13F3-2F76-6A728B6EA30A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"/>
          <p:cNvSpPr txBox="1">
            <a:spLocks noGrp="1"/>
          </p:cNvSpPr>
          <p:nvPr>
            <p:ph type="body" idx="1"/>
          </p:nvPr>
        </p:nvSpPr>
        <p:spPr>
          <a:xfrm>
            <a:off x="391160" y="1707445"/>
            <a:ext cx="10515600" cy="4063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rgbClr val="002D73"/>
              </a:buClr>
              <a:buSzPts val="2400"/>
              <a:buNone/>
            </a:pP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3" name="Google Shape;363;p3"/>
          <p:cNvSpPr txBox="1"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103A"/>
              </a:buClr>
              <a:buSzPts val="1800"/>
              <a:buNone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We make biotech accessible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64" name="Google Shape;364;p3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l="4485" t="7989" b="24051"/>
          <a:stretch/>
        </p:blipFill>
        <p:spPr>
          <a:xfrm>
            <a:off x="0" y="1074738"/>
            <a:ext cx="12192000" cy="57832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5" name="Google Shape;365;p3"/>
          <p:cNvGrpSpPr/>
          <p:nvPr/>
        </p:nvGrpSpPr>
        <p:grpSpPr>
          <a:xfrm>
            <a:off x="8040915" y="4695371"/>
            <a:ext cx="4151085" cy="2162629"/>
            <a:chOff x="7808686" y="214297"/>
            <a:chExt cx="4151085" cy="2162629"/>
          </a:xfrm>
        </p:grpSpPr>
        <p:sp>
          <p:nvSpPr>
            <p:cNvPr id="366" name="Google Shape;366;p3"/>
            <p:cNvSpPr/>
            <p:nvPr/>
          </p:nvSpPr>
          <p:spPr>
            <a:xfrm>
              <a:off x="7808686" y="214297"/>
              <a:ext cx="4151085" cy="2162629"/>
            </a:xfrm>
            <a:prstGeom prst="rect">
              <a:avLst/>
            </a:prstGeom>
            <a:solidFill>
              <a:schemeClr val="lt1">
                <a:alpha val="7098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7" name="Google Shape;367;p3"/>
            <p:cNvSpPr txBox="1"/>
            <p:nvPr/>
          </p:nvSpPr>
          <p:spPr>
            <a:xfrm>
              <a:off x="7967617" y="454257"/>
              <a:ext cx="3773204" cy="17543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D73"/>
                </a:buClr>
                <a:buSzPts val="1800"/>
                <a:buFont typeface="Helvetica Neue"/>
                <a:buNone/>
              </a:pPr>
              <a:r>
                <a:rPr lang="en-US" sz="1800" b="0" i="0" u="none" strike="noStrike" cap="none">
                  <a:solidFill>
                    <a:srgbClr val="002D7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In partnership with Boeing, miniPCR bio founded Genes in Space, engaging middle through high school students in designing DNA experiments to be performed on International Space Station. </a:t>
              </a:r>
              <a:endPara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DEFABF85-A307-AE58-AF36-DA69175B248D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  <p:pic>
        <p:nvPicPr>
          <p:cNvPr id="389" name="Google Shape;389;p6"/>
          <p:cNvPicPr preferRelativeResize="0"/>
          <p:nvPr/>
        </p:nvPicPr>
        <p:blipFill rotWithShape="1">
          <a:blip r:embed="rId3">
            <a:alphaModFix/>
          </a:blip>
          <a:srcRect l="41958" t="13625" r="27332" b="33536"/>
          <a:stretch/>
        </p:blipFill>
        <p:spPr>
          <a:xfrm>
            <a:off x="5390962" y="1295612"/>
            <a:ext cx="5968281" cy="55623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90" name="Google Shape;390;p6"/>
          <p:cNvSpPr txBox="1"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103A"/>
              </a:buClr>
              <a:buSzPts val="3600"/>
              <a:buFont typeface="Helvetica Neue"/>
              <a:buNone/>
            </a:pPr>
            <a:r>
              <a:rPr lang="en-US" dirty="0"/>
              <a:t>Activities that span the biology curriculum</a:t>
            </a:r>
            <a:endParaRPr dirty="0"/>
          </a:p>
        </p:txBody>
      </p:sp>
      <p:sp>
        <p:nvSpPr>
          <p:cNvPr id="391" name="Google Shape;391;p6"/>
          <p:cNvSpPr txBox="1">
            <a:spLocks noGrp="1"/>
          </p:cNvSpPr>
          <p:nvPr>
            <p:ph type="body" idx="1"/>
          </p:nvPr>
        </p:nvSpPr>
        <p:spPr>
          <a:xfrm>
            <a:off x="391161" y="1707444"/>
            <a:ext cx="4803964" cy="4063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Char char="•"/>
            </a:pPr>
            <a:r>
              <a:rPr lang="en-US" sz="3200" dirty="0">
                <a:solidFill>
                  <a:schemeClr val="accent2"/>
                </a:solidFill>
              </a:rPr>
              <a:t>Biotechnology is integral to the process of biology. It isn’t a one week unit.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chemeClr val="accent2"/>
              </a:buClr>
              <a:buSzPts val="3200"/>
              <a:buChar char="•"/>
            </a:pPr>
            <a:r>
              <a:rPr lang="en-US" sz="3200" dirty="0">
                <a:solidFill>
                  <a:schemeClr val="accent2"/>
                </a:solidFill>
              </a:rPr>
              <a:t>Use biotechnology to explore fundamental concepts.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9FB38-EA75-4ABA-8E36-DC6A9AB36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1601" y="1707418"/>
            <a:ext cx="5796279" cy="346399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Used to treat or prevent </a:t>
            </a:r>
            <a:r>
              <a:rPr lang="en-US" b="1" dirty="0">
                <a:solidFill>
                  <a:srgbClr val="002060"/>
                </a:solidFill>
              </a:rPr>
              <a:t>bacterial</a:t>
            </a:r>
            <a:r>
              <a:rPr lang="en-US" dirty="0">
                <a:solidFill>
                  <a:srgbClr val="002060"/>
                </a:solidFill>
              </a:rPr>
              <a:t> infections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First antibiotic discovered in 1928 (penicillin)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Estimated to save millions of lives each year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One of the greatest medical advances of the 20</a:t>
            </a:r>
            <a:r>
              <a:rPr lang="en-US" baseline="30000" dirty="0">
                <a:solidFill>
                  <a:srgbClr val="002060"/>
                </a:solidFill>
              </a:rPr>
              <a:t>th</a:t>
            </a:r>
            <a:r>
              <a:rPr lang="en-US" dirty="0">
                <a:solidFill>
                  <a:srgbClr val="002060"/>
                </a:solidFill>
              </a:rPr>
              <a:t> century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EFE3FE-1D91-48B1-911B-AFFDBB141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160" y="472581"/>
            <a:ext cx="10998200" cy="823031"/>
          </a:xfrm>
        </p:spPr>
        <p:txBody>
          <a:bodyPr>
            <a:normAutofit/>
          </a:bodyPr>
          <a:lstStyle/>
          <a:p>
            <a:r>
              <a:rPr lang="en-US" dirty="0"/>
              <a:t>Antibiotics: one of the greatest medical advances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774A89-4A28-3F8C-4DC4-B1C5315F3F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320CD-7ADC-3359-DA5B-E47E1DE4E5B2}"/>
              </a:ext>
            </a:extLst>
          </p:cNvPr>
          <p:cNvSpPr txBox="1">
            <a:spLocks/>
          </p:cNvSpPr>
          <p:nvPr/>
        </p:nvSpPr>
        <p:spPr>
          <a:xfrm>
            <a:off x="6649489" y="5111122"/>
            <a:ext cx="20726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rgbClr val="002D73"/>
                </a:solidFill>
                <a:latin typeface="Helvetica"/>
                <a:cs typeface="Helvetica"/>
              </a:rPr>
              <a:t>Alexander Fleming</a:t>
            </a:r>
          </a:p>
        </p:txBody>
      </p:sp>
      <p:pic>
        <p:nvPicPr>
          <p:cNvPr id="1034" name="Picture 10" descr="Alexander Fleming | Biography, Education, Discovery, Nobel Prize, &amp; Facts |  Britannica">
            <a:extLst>
              <a:ext uri="{FF2B5EF4-FFF2-40B4-BE49-F238E27FC236}">
                <a16:creationId xmlns:a16="http://schemas.microsoft.com/office/drawing/2014/main" id="{3CF7EFC1-0B44-BE94-8FB0-9674BBADC1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6" r="18267"/>
          <a:stretch/>
        </p:blipFill>
        <p:spPr bwMode="auto">
          <a:xfrm>
            <a:off x="6864671" y="1696711"/>
            <a:ext cx="4155440" cy="346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ACDFC625-F00B-8C19-4404-8D98F097DA12}"/>
              </a:ext>
            </a:extLst>
          </p:cNvPr>
          <p:cNvSpPr txBox="1">
            <a:spLocks/>
          </p:cNvSpPr>
          <p:nvPr/>
        </p:nvSpPr>
        <p:spPr>
          <a:xfrm>
            <a:off x="8972199" y="5111123"/>
            <a:ext cx="2117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i="1" dirty="0">
                <a:solidFill>
                  <a:srgbClr val="002D73"/>
                </a:solidFill>
                <a:latin typeface="Helvetica"/>
                <a:cs typeface="Helvetica"/>
              </a:rPr>
              <a:t>Encyclopedia Britannica</a:t>
            </a:r>
          </a:p>
        </p:txBody>
      </p:sp>
    </p:spTree>
    <p:extLst>
      <p:ext uri="{BB962C8B-B14F-4D97-AF65-F5344CB8AC3E}">
        <p14:creationId xmlns:p14="http://schemas.microsoft.com/office/powerpoint/2010/main" val="1708747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E889A7DA-FB85-46B6-8EA8-20C2CA75A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8814" y="1707445"/>
            <a:ext cx="5068706" cy="406399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bacteria are becoming resistant to antibiotics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~1 million people/year die worldwide from antibiotic resistant bacterial infections – projected to increase to 10M/year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Health organizations consider this to be one of the biggest threats to global health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2B80CE7-9087-4E87-A140-15597FF58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Growing problem of antibiotic resistance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B9FAF1-CE4E-2FE0-0273-527B66D8868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  <p:pic>
        <p:nvPicPr>
          <p:cNvPr id="3" name="Picture 2" descr="Multi Resistant Bacteria &amp; Phospholipids - Antibiotics Research and Lipid  Analysis - Lipotype GmbH">
            <a:extLst>
              <a:ext uri="{FF2B5EF4-FFF2-40B4-BE49-F238E27FC236}">
                <a16:creationId xmlns:a16="http://schemas.microsoft.com/office/drawing/2014/main" id="{788D4F53-1A1D-1282-8BB5-E80CB2A30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280" y="1295612"/>
            <a:ext cx="4790440" cy="479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95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35A377-FDCB-46FF-B2EB-22408A852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61" y="1476711"/>
            <a:ext cx="6569037" cy="4698177"/>
          </a:xfrm>
        </p:spPr>
        <p:txBody>
          <a:bodyPr/>
          <a:lstStyle/>
          <a:p>
            <a:r>
              <a:rPr lang="en-US" dirty="0"/>
              <a:t>Use antibiotics more appropriately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Spread of resistance due to misuse</a:t>
            </a:r>
            <a:endParaRPr lang="en-US" sz="2400" dirty="0"/>
          </a:p>
          <a:p>
            <a:r>
              <a:rPr lang="en-US" dirty="0"/>
              <a:t>Discover new antibiotics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/>
              <a:t>Antibiotics are mostly discovered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000" dirty="0"/>
              <a:t>Ex: penicillin from mold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/>
              <a:t>Screening large collections of potential antibiotic chemicals</a:t>
            </a:r>
          </a:p>
          <a:p>
            <a:r>
              <a:rPr lang="en-US" dirty="0"/>
              <a:t>We need to understand how antibiotics and antibiotic resistance work.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/>
              <a:t>Scientists refer to this as "</a:t>
            </a:r>
            <a:r>
              <a:rPr lang="en-US" b="1" dirty="0"/>
              <a:t>mechanism of action</a:t>
            </a:r>
            <a:r>
              <a:rPr lang="en-US" dirty="0"/>
              <a:t>"</a:t>
            </a:r>
          </a:p>
          <a:p>
            <a:endParaRPr lang="en-US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108DAD-CD26-44BD-B276-8372524F0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do we do about antibiotic resistance?</a:t>
            </a: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F49C2E9A-1BE6-6C7D-34AA-ED8DEF576CD6}"/>
              </a:ext>
            </a:extLst>
          </p:cNvPr>
          <p:cNvSpPr txBox="1">
            <a:spLocks/>
          </p:cNvSpPr>
          <p:nvPr/>
        </p:nvSpPr>
        <p:spPr>
          <a:xfrm>
            <a:off x="9117840" y="5681662"/>
            <a:ext cx="2117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i="1" dirty="0">
                <a:solidFill>
                  <a:srgbClr val="002D73"/>
                </a:solidFill>
                <a:latin typeface="Helvetica"/>
                <a:cs typeface="Helvetica"/>
              </a:rPr>
              <a:t>CDC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D6AF1088-E320-6469-D511-E270D59EBC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615947" y="6347778"/>
            <a:ext cx="2117441" cy="365125"/>
          </a:xfrm>
        </p:spPr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45296E9-C00B-669B-EC50-79A428EB2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6281" y="1176337"/>
            <a:ext cx="3429000" cy="450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95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9569A59-EDF1-93B4-23F5-5F68B302F487}"/>
              </a:ext>
            </a:extLst>
          </p:cNvPr>
          <p:cNvGrpSpPr/>
          <p:nvPr/>
        </p:nvGrpSpPr>
        <p:grpSpPr>
          <a:xfrm>
            <a:off x="7345474" y="1770538"/>
            <a:ext cx="3035391" cy="2681071"/>
            <a:chOff x="1450338" y="6487980"/>
            <a:chExt cx="3087968" cy="272751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1FBE537-F901-7468-4AB4-8173A66D4823}"/>
                </a:ext>
              </a:extLst>
            </p:cNvPr>
            <p:cNvSpPr/>
            <p:nvPr/>
          </p:nvSpPr>
          <p:spPr>
            <a:xfrm>
              <a:off x="1524677" y="8142420"/>
              <a:ext cx="3013629" cy="1073071"/>
            </a:xfrm>
            <a:custGeom>
              <a:avLst/>
              <a:gdLst>
                <a:gd name="connsiteX0" fmla="*/ 281566 w 3013629"/>
                <a:gd name="connsiteY0" fmla="*/ 114888 h 1073071"/>
                <a:gd name="connsiteX1" fmla="*/ 4475 w 3013629"/>
                <a:gd name="connsiteY1" fmla="*/ 322706 h 1073071"/>
                <a:gd name="connsiteX2" fmla="*/ 143021 w 3013629"/>
                <a:gd name="connsiteY2" fmla="*/ 807615 h 1073071"/>
                <a:gd name="connsiteX3" fmla="*/ 558657 w 3013629"/>
                <a:gd name="connsiteY3" fmla="*/ 987724 h 1073071"/>
                <a:gd name="connsiteX4" fmla="*/ 1431493 w 3013629"/>
                <a:gd name="connsiteY4" fmla="*/ 946161 h 1073071"/>
                <a:gd name="connsiteX5" fmla="*/ 2151930 w 3013629"/>
                <a:gd name="connsiteY5" fmla="*/ 1070852 h 1073071"/>
                <a:gd name="connsiteX6" fmla="*/ 2844657 w 3013629"/>
                <a:gd name="connsiteY6" fmla="*/ 821470 h 1073071"/>
                <a:gd name="connsiteX7" fmla="*/ 2997057 w 3013629"/>
                <a:gd name="connsiteY7" fmla="*/ 198015 h 1073071"/>
                <a:gd name="connsiteX8" fmla="*/ 2553711 w 3013629"/>
                <a:gd name="connsiteY8" fmla="*/ 4052 h 1073071"/>
                <a:gd name="connsiteX9" fmla="*/ 1667021 w 3013629"/>
                <a:gd name="connsiteY9" fmla="*/ 73324 h 1073071"/>
                <a:gd name="connsiteX10" fmla="*/ 960439 w 3013629"/>
                <a:gd name="connsiteY10" fmla="*/ 156452 h 1073071"/>
                <a:gd name="connsiteX11" fmla="*/ 281566 w 3013629"/>
                <a:gd name="connsiteY11" fmla="*/ 114888 h 1073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3629" h="1073071">
                  <a:moveTo>
                    <a:pt x="281566" y="114888"/>
                  </a:moveTo>
                  <a:cubicBezTo>
                    <a:pt x="122239" y="142597"/>
                    <a:pt x="27566" y="207251"/>
                    <a:pt x="4475" y="322706"/>
                  </a:cubicBezTo>
                  <a:cubicBezTo>
                    <a:pt x="-18616" y="438161"/>
                    <a:pt x="50657" y="696779"/>
                    <a:pt x="143021" y="807615"/>
                  </a:cubicBezTo>
                  <a:cubicBezTo>
                    <a:pt x="235385" y="918451"/>
                    <a:pt x="343912" y="964633"/>
                    <a:pt x="558657" y="987724"/>
                  </a:cubicBezTo>
                  <a:cubicBezTo>
                    <a:pt x="773402" y="1010815"/>
                    <a:pt x="1165948" y="932306"/>
                    <a:pt x="1431493" y="946161"/>
                  </a:cubicBezTo>
                  <a:cubicBezTo>
                    <a:pt x="1697038" y="960016"/>
                    <a:pt x="1916403" y="1091634"/>
                    <a:pt x="2151930" y="1070852"/>
                  </a:cubicBezTo>
                  <a:cubicBezTo>
                    <a:pt x="2387457" y="1050070"/>
                    <a:pt x="2703802" y="966943"/>
                    <a:pt x="2844657" y="821470"/>
                  </a:cubicBezTo>
                  <a:cubicBezTo>
                    <a:pt x="2985512" y="675997"/>
                    <a:pt x="3045548" y="334251"/>
                    <a:pt x="2997057" y="198015"/>
                  </a:cubicBezTo>
                  <a:cubicBezTo>
                    <a:pt x="2948566" y="61779"/>
                    <a:pt x="2775384" y="24834"/>
                    <a:pt x="2553711" y="4052"/>
                  </a:cubicBezTo>
                  <a:cubicBezTo>
                    <a:pt x="2332038" y="-16730"/>
                    <a:pt x="1932566" y="47924"/>
                    <a:pt x="1667021" y="73324"/>
                  </a:cubicBezTo>
                  <a:cubicBezTo>
                    <a:pt x="1401476" y="98724"/>
                    <a:pt x="1193657" y="144907"/>
                    <a:pt x="960439" y="156452"/>
                  </a:cubicBezTo>
                  <a:cubicBezTo>
                    <a:pt x="727221" y="167998"/>
                    <a:pt x="440893" y="87179"/>
                    <a:pt x="281566" y="114888"/>
                  </a:cubicBezTo>
                  <a:close/>
                </a:path>
              </a:pathLst>
            </a:custGeom>
            <a:solidFill>
              <a:srgbClr val="5089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440A8B30-7591-505A-CF3F-F9E9BBF72F7C}"/>
                </a:ext>
              </a:extLst>
            </p:cNvPr>
            <p:cNvSpPr/>
            <p:nvPr/>
          </p:nvSpPr>
          <p:spPr>
            <a:xfrm>
              <a:off x="1450338" y="6487980"/>
              <a:ext cx="3087968" cy="1983230"/>
            </a:xfrm>
            <a:custGeom>
              <a:avLst/>
              <a:gdLst>
                <a:gd name="connsiteX0" fmla="*/ 409138 w 3087968"/>
                <a:gd name="connsiteY0" fmla="*/ 1982088 h 1983230"/>
                <a:gd name="connsiteX1" fmla="*/ 1171138 w 3087968"/>
                <a:gd name="connsiteY1" fmla="*/ 1898961 h 1983230"/>
                <a:gd name="connsiteX2" fmla="*/ 1891575 w 3087968"/>
                <a:gd name="connsiteY2" fmla="*/ 1718852 h 1983230"/>
                <a:gd name="connsiteX3" fmla="*/ 2653575 w 3087968"/>
                <a:gd name="connsiteY3" fmla="*/ 1829688 h 1983230"/>
                <a:gd name="connsiteX4" fmla="*/ 3083065 w 3087968"/>
                <a:gd name="connsiteY4" fmla="*/ 1441761 h 1983230"/>
                <a:gd name="connsiteX5" fmla="*/ 2833684 w 3087968"/>
                <a:gd name="connsiteY5" fmla="*/ 402670 h 1983230"/>
                <a:gd name="connsiteX6" fmla="*/ 2071684 w 3087968"/>
                <a:gd name="connsiteY6" fmla="*/ 888 h 1983230"/>
                <a:gd name="connsiteX7" fmla="*/ 1074156 w 3087968"/>
                <a:gd name="connsiteY7" fmla="*/ 319543 h 1983230"/>
                <a:gd name="connsiteX8" fmla="*/ 104338 w 3087968"/>
                <a:gd name="connsiteY8" fmla="*/ 1095397 h 1983230"/>
                <a:gd name="connsiteX9" fmla="*/ 62775 w 3087968"/>
                <a:gd name="connsiteY9" fmla="*/ 1843543 h 1983230"/>
                <a:gd name="connsiteX10" fmla="*/ 409138 w 3087968"/>
                <a:gd name="connsiteY10" fmla="*/ 1982088 h 1983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87968" h="1983230">
                  <a:moveTo>
                    <a:pt x="409138" y="1982088"/>
                  </a:moveTo>
                  <a:cubicBezTo>
                    <a:pt x="593865" y="1991324"/>
                    <a:pt x="924065" y="1942834"/>
                    <a:pt x="1171138" y="1898961"/>
                  </a:cubicBezTo>
                  <a:cubicBezTo>
                    <a:pt x="1418211" y="1855088"/>
                    <a:pt x="1644502" y="1730397"/>
                    <a:pt x="1891575" y="1718852"/>
                  </a:cubicBezTo>
                  <a:cubicBezTo>
                    <a:pt x="2138648" y="1707306"/>
                    <a:pt x="2454993" y="1875870"/>
                    <a:pt x="2653575" y="1829688"/>
                  </a:cubicBezTo>
                  <a:cubicBezTo>
                    <a:pt x="2852157" y="1783506"/>
                    <a:pt x="3053047" y="1679597"/>
                    <a:pt x="3083065" y="1441761"/>
                  </a:cubicBezTo>
                  <a:cubicBezTo>
                    <a:pt x="3113083" y="1203925"/>
                    <a:pt x="3002247" y="642815"/>
                    <a:pt x="2833684" y="402670"/>
                  </a:cubicBezTo>
                  <a:cubicBezTo>
                    <a:pt x="2665121" y="162525"/>
                    <a:pt x="2364939" y="14742"/>
                    <a:pt x="2071684" y="888"/>
                  </a:cubicBezTo>
                  <a:cubicBezTo>
                    <a:pt x="1778429" y="-12966"/>
                    <a:pt x="1402047" y="137125"/>
                    <a:pt x="1074156" y="319543"/>
                  </a:cubicBezTo>
                  <a:cubicBezTo>
                    <a:pt x="746265" y="501961"/>
                    <a:pt x="272901" y="841397"/>
                    <a:pt x="104338" y="1095397"/>
                  </a:cubicBezTo>
                  <a:cubicBezTo>
                    <a:pt x="-64226" y="1349397"/>
                    <a:pt x="9666" y="1691143"/>
                    <a:pt x="62775" y="1843543"/>
                  </a:cubicBezTo>
                  <a:cubicBezTo>
                    <a:pt x="115884" y="1995943"/>
                    <a:pt x="224411" y="1972852"/>
                    <a:pt x="409138" y="1982088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99B285D2-6860-6162-6910-E50CD648D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8979" y="1263804"/>
            <a:ext cx="3710623" cy="37676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9FB38-EA75-4ABA-8E36-DC6A9AB36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59" y="1707445"/>
            <a:ext cx="5804945" cy="406399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u="sng" dirty="0"/>
              <a:t>Antibiotic</a:t>
            </a:r>
            <a:r>
              <a:rPr lang="en-US" dirty="0"/>
              <a:t> = small chemical molecule that kills bacteria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Each antibiotic has a different target and mechanism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/>
              <a:t>Ex: inhibiting protein synthesis by targeting ribosomes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/>
              <a:t>Antibiotics are specific to only bacteria (not our cells)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EFE3FE-1D91-48B1-911B-AFFDBB141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antibiotics work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8119ACF-3112-D969-968E-5F54B90FF7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615947" y="6347778"/>
            <a:ext cx="2117441" cy="365125"/>
          </a:xfrm>
        </p:spPr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F3798337-0DD6-23A2-C2E1-C487E74299FA}"/>
              </a:ext>
            </a:extLst>
          </p:cNvPr>
          <p:cNvSpPr txBox="1">
            <a:spLocks/>
          </p:cNvSpPr>
          <p:nvPr/>
        </p:nvSpPr>
        <p:spPr>
          <a:xfrm>
            <a:off x="7467249" y="4910620"/>
            <a:ext cx="30353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rgbClr val="002D73"/>
                </a:solidFill>
                <a:latin typeface="Helvetica"/>
                <a:cs typeface="Helvetica"/>
              </a:rPr>
              <a:t>Bacterial ribosome</a:t>
            </a:r>
          </a:p>
        </p:txBody>
      </p:sp>
      <p:sp>
        <p:nvSpPr>
          <p:cNvPr id="18" name="Arrow: Curved Up 17">
            <a:extLst>
              <a:ext uri="{FF2B5EF4-FFF2-40B4-BE49-F238E27FC236}">
                <a16:creationId xmlns:a16="http://schemas.microsoft.com/office/drawing/2014/main" id="{B4DA8390-2C28-B650-0B98-9A46EA886FEC}"/>
              </a:ext>
            </a:extLst>
          </p:cNvPr>
          <p:cNvSpPr/>
          <p:nvPr/>
        </p:nvSpPr>
        <p:spPr>
          <a:xfrm rot="7684562">
            <a:off x="6450992" y="1094131"/>
            <a:ext cx="2638440" cy="893805"/>
          </a:xfrm>
          <a:prstGeom prst="curvedUpArrow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29DF3E-9F84-382C-9FB2-40934EFF669D}"/>
              </a:ext>
            </a:extLst>
          </p:cNvPr>
          <p:cNvSpPr txBox="1"/>
          <p:nvPr/>
        </p:nvSpPr>
        <p:spPr>
          <a:xfrm>
            <a:off x="8817777" y="494363"/>
            <a:ext cx="2755996" cy="76944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Antibiotics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2A70FA-BD9C-CDD6-3B48-F06241C28BA0}"/>
              </a:ext>
            </a:extLst>
          </p:cNvPr>
          <p:cNvSpPr txBox="1"/>
          <p:nvPr/>
        </p:nvSpPr>
        <p:spPr>
          <a:xfrm>
            <a:off x="403249" y="4967721"/>
            <a:ext cx="6963288" cy="1077218"/>
          </a:xfrm>
          <a:prstGeom prst="rect">
            <a:avLst/>
          </a:prstGeom>
          <a:solidFill>
            <a:srgbClr val="B2E0F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2D73"/>
                </a:solidFill>
                <a:latin typeface="+mj-lt"/>
              </a:rPr>
              <a:t>E</a:t>
            </a:r>
            <a:r>
              <a:rPr lang="en-US" sz="3200" b="1" i="0" u="none" strike="noStrike" dirty="0">
                <a:solidFill>
                  <a:srgbClr val="002D73"/>
                </a:solidFill>
                <a:effectLst/>
                <a:latin typeface="+mj-lt"/>
              </a:rPr>
              <a:t>ach antibiotic targets bacteria in a very specific way </a:t>
            </a:r>
            <a:endParaRPr lang="en-US" sz="3200" b="1" dirty="0">
              <a:solidFill>
                <a:srgbClr val="002D7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84447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E889A7DA-FB85-46B6-8EA8-20C2CA75AE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Bacteria are</a:t>
            </a:r>
            <a:r>
              <a:rPr lang="en-US" sz="2400" b="1" dirty="0"/>
              <a:t> resistant </a:t>
            </a:r>
            <a:r>
              <a:rPr lang="en-US" sz="2400" dirty="0"/>
              <a:t>when they can survive in the presence of an antibiotic</a:t>
            </a:r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2B80CE7-9087-4E87-A140-15597FF58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antibiotic resistance works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489FBCD9-87A7-1F5A-F078-C8E911617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961147">
            <a:off x="4799527" y="4039782"/>
            <a:ext cx="1666910" cy="87332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7B94B91-9638-A244-00C1-868FB548F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09456">
            <a:off x="4449938" y="5141000"/>
            <a:ext cx="1666910" cy="87332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8757F37F-5E6C-777D-3676-BA97E1144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13462">
            <a:off x="1147165" y="3951192"/>
            <a:ext cx="1666910" cy="87332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9B33541-7B69-5BEE-99E3-1D32BAED8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64312">
            <a:off x="2179773" y="2930901"/>
            <a:ext cx="1666910" cy="87332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97DDD73-4813-821C-ADC3-6255C9175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7540" y="3533920"/>
            <a:ext cx="1666910" cy="873323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210471E-EC19-B45B-353C-87148EFA8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980" y="4929812"/>
            <a:ext cx="1666910" cy="87332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C369391-23B4-5C1A-4C40-A4CEA273D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898" y="5271400"/>
            <a:ext cx="1666910" cy="873323"/>
          </a:xfrm>
          <a:prstGeom prst="rect">
            <a:avLst/>
          </a:prstGeom>
        </p:spPr>
      </p:pic>
      <p:sp>
        <p:nvSpPr>
          <p:cNvPr id="2" name="Arrow: Curved Up 1">
            <a:extLst>
              <a:ext uri="{FF2B5EF4-FFF2-40B4-BE49-F238E27FC236}">
                <a16:creationId xmlns:a16="http://schemas.microsoft.com/office/drawing/2014/main" id="{167D98E3-C84D-4052-98B6-FF48BDEDCEB0}"/>
              </a:ext>
            </a:extLst>
          </p:cNvPr>
          <p:cNvSpPr/>
          <p:nvPr/>
        </p:nvSpPr>
        <p:spPr>
          <a:xfrm rot="11507480">
            <a:off x="3871955" y="3592890"/>
            <a:ext cx="2638440" cy="893805"/>
          </a:xfrm>
          <a:prstGeom prst="curvedUpArrow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62A9EA-5AD7-49DE-8636-36E1FC7DDEFE}"/>
              </a:ext>
            </a:extLst>
          </p:cNvPr>
          <p:cNvSpPr txBox="1"/>
          <p:nvPr/>
        </p:nvSpPr>
        <p:spPr>
          <a:xfrm>
            <a:off x="6167485" y="4578198"/>
            <a:ext cx="2755996" cy="76944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Antibiotics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AB4ADCD2-C67B-C72D-2D9C-6812B12B73F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72391" y="4369909"/>
            <a:ext cx="1666910" cy="873323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6FE0929-7FA7-0F2A-1F4E-2A64739459F0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29614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 Placeholder 30">
            <a:extLst>
              <a:ext uri="{FF2B5EF4-FFF2-40B4-BE49-F238E27FC236}">
                <a16:creationId xmlns:a16="http://schemas.microsoft.com/office/drawing/2014/main" id="{A6BC49B5-600E-42F9-ACF0-A05DDBCFD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60" y="1707445"/>
            <a:ext cx="10515600" cy="406399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Bacteria are</a:t>
            </a:r>
            <a:r>
              <a:rPr lang="en-US" sz="2400" b="1" dirty="0"/>
              <a:t> resistant </a:t>
            </a:r>
            <a:r>
              <a:rPr lang="en-US" sz="2400" dirty="0"/>
              <a:t>when they can survive in the presence of an antibiotic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That means it is more likely to survive and reproduce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Over time, natural selection leads to more and more antibiotic resistant bacteria.</a:t>
            </a:r>
            <a:br>
              <a:rPr lang="en-US" b="1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57" name="Right Arrow 56"/>
          <p:cNvSpPr/>
          <p:nvPr/>
        </p:nvSpPr>
        <p:spPr>
          <a:xfrm>
            <a:off x="4853897" y="4415144"/>
            <a:ext cx="1910782" cy="782852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CC1BC0-7796-47AA-8B65-53AF35428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How antibiotic resistance works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4CF961-5EB0-19ED-A4E0-72AC682DFB3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72391" y="4369909"/>
            <a:ext cx="1666910" cy="8733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3FD4CD3-D275-7F81-DB91-71102B49B66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0548126">
            <a:off x="7308547" y="3545019"/>
            <a:ext cx="1666910" cy="8733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A3E67A-47A5-A815-437D-47A38633044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24485" y="4529759"/>
            <a:ext cx="1666910" cy="8733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1ED9FB-064F-D8FF-A04A-1DE9708F999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686924">
            <a:off x="9049524" y="3450798"/>
            <a:ext cx="1666910" cy="8733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6BAF99-7C4E-8185-9123-37553F440C3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72192" y="4369909"/>
            <a:ext cx="1666910" cy="8733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B9EBD1-34B3-86C3-FFF5-6857519B472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4437324">
            <a:off x="10517359" y="4099047"/>
            <a:ext cx="1666910" cy="8733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A240FC-A6A9-2C5A-9198-338DEB8F2DC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0631773">
            <a:off x="9465920" y="5082960"/>
            <a:ext cx="1666910" cy="8733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37B63F-4AD7-364E-3B5C-310F8E5DA4B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82313" y="5309953"/>
            <a:ext cx="1666910" cy="873323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8E78C1C-0851-B898-DBFA-7D7CE28F4703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2371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>
            <a:extLst>
              <a:ext uri="{FF2B5EF4-FFF2-40B4-BE49-F238E27FC236}">
                <a16:creationId xmlns:a16="http://schemas.microsoft.com/office/drawing/2014/main" id="{4578C877-1480-3ED6-B0DB-D3CF22A25D7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0548126">
            <a:off x="7458205" y="2792400"/>
            <a:ext cx="1666910" cy="873323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1726BB3F-9622-8E55-722E-4CC00CA267E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974143" y="3777140"/>
            <a:ext cx="1666910" cy="873323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ACEE8DDA-9AB8-F8AD-E93B-E324E6005EF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686924">
            <a:off x="9199182" y="2698179"/>
            <a:ext cx="1666910" cy="873323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0C6D4D7B-F869-860C-5DBF-1E7602AA417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21850" y="3617290"/>
            <a:ext cx="1666910" cy="873323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F22955DB-2CBE-2F4B-E557-0C55ECF49BD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4437324">
            <a:off x="10667017" y="3346428"/>
            <a:ext cx="1666910" cy="873323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DF80E455-F9A6-5E4E-EFF0-D8564B032C4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0631773">
            <a:off x="9615578" y="4330341"/>
            <a:ext cx="1666910" cy="873323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11F64337-DCC1-003B-3398-0C138C891AA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931971" y="4557334"/>
            <a:ext cx="1666910" cy="873323"/>
          </a:xfrm>
          <a:prstGeom prst="rect">
            <a:avLst/>
          </a:prstGeom>
        </p:spPr>
      </p:pic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160CAC53-BF93-4D7E-A1AB-B1C0CD24B1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This makes it harder and harder to treat infections as bacteria become resistant to more and more antibiotics</a:t>
            </a:r>
            <a:endParaRPr lang="en-US" dirty="0"/>
          </a:p>
        </p:txBody>
      </p:sp>
      <p:sp>
        <p:nvSpPr>
          <p:cNvPr id="58" name="Right Arrow 56">
            <a:extLst>
              <a:ext uri="{FF2B5EF4-FFF2-40B4-BE49-F238E27FC236}">
                <a16:creationId xmlns:a16="http://schemas.microsoft.com/office/drawing/2014/main" id="{D34DD3F7-DB00-4B4C-9756-243C3199F981}"/>
              </a:ext>
            </a:extLst>
          </p:cNvPr>
          <p:cNvSpPr/>
          <p:nvPr/>
        </p:nvSpPr>
        <p:spPr>
          <a:xfrm>
            <a:off x="5159353" y="3266330"/>
            <a:ext cx="1910782" cy="782852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9" name="Title 58">
            <a:extLst>
              <a:ext uri="{FF2B5EF4-FFF2-40B4-BE49-F238E27FC236}">
                <a16:creationId xmlns:a16="http://schemas.microsoft.com/office/drawing/2014/main" id="{34B7E0BD-2D2C-411F-B4A9-7CEFF6383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How antibiotic resistance works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EE26D-D113-02D7-F87E-8F67E8B4A74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0548126">
            <a:off x="511106" y="2792400"/>
            <a:ext cx="1666910" cy="873323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8E64D1F1-FE3F-3EC3-0901-743DC1E3B35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044" y="3777140"/>
            <a:ext cx="1666910" cy="873323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3869001C-3453-804D-023E-9C8AC515B3A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686924">
            <a:off x="2252083" y="2698179"/>
            <a:ext cx="1666910" cy="873323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91E4760F-71CC-5F73-89FA-E3ADD54E13D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74751" y="3617290"/>
            <a:ext cx="1666910" cy="873323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E55D8E0E-5B1F-5656-DA30-AB6084E1CBC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4437324">
            <a:off x="3719918" y="3346428"/>
            <a:ext cx="1666910" cy="873323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A13C8EA4-5553-03BC-CE4B-CE0A41C297C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0631773">
            <a:off x="2668479" y="4330341"/>
            <a:ext cx="1666910" cy="873323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8FA759F4-876A-80C7-E7AF-D15BB6274CD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84872" y="4557334"/>
            <a:ext cx="1666910" cy="873323"/>
          </a:xfrm>
          <a:prstGeom prst="rect">
            <a:avLst/>
          </a:prstGeom>
        </p:spPr>
      </p:pic>
      <p:sp>
        <p:nvSpPr>
          <p:cNvPr id="30" name="Arrow: Curved Up 29">
            <a:extLst>
              <a:ext uri="{FF2B5EF4-FFF2-40B4-BE49-F238E27FC236}">
                <a16:creationId xmlns:a16="http://schemas.microsoft.com/office/drawing/2014/main" id="{D83B82B2-0F60-4615-972B-1AC356F135DD}"/>
              </a:ext>
            </a:extLst>
          </p:cNvPr>
          <p:cNvSpPr/>
          <p:nvPr/>
        </p:nvSpPr>
        <p:spPr>
          <a:xfrm rot="12269352" flipV="1">
            <a:off x="3142699" y="4694168"/>
            <a:ext cx="2638440" cy="893805"/>
          </a:xfrm>
          <a:prstGeom prst="curvedUpArrow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F2826FE-B06B-4245-8889-7E49FCE6F9F0}"/>
              </a:ext>
            </a:extLst>
          </p:cNvPr>
          <p:cNvSpPr txBox="1"/>
          <p:nvPr/>
        </p:nvSpPr>
        <p:spPr>
          <a:xfrm>
            <a:off x="5352548" y="5175785"/>
            <a:ext cx="2755996" cy="76944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Antibiotics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22AD196-C012-EBC9-9F3F-A4BBD5D12E36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8850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E889A7DA-FB85-46B6-8EA8-20C2CA75A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160" y="1500327"/>
            <a:ext cx="5034280" cy="427111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Resistant bacteria are able to produce </a:t>
            </a:r>
            <a:r>
              <a:rPr lang="en-US" b="1" dirty="0"/>
              <a:t>proteins </a:t>
            </a:r>
            <a:r>
              <a:rPr lang="en-US" dirty="0"/>
              <a:t>to protect against antibiotics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Instructions for making proteins are encoded in DNA, so it’s </a:t>
            </a:r>
            <a:r>
              <a:rPr lang="en-US" b="1" dirty="0"/>
              <a:t>genetic info that makes bacteria resistant to antibiotic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part of DNA that can make bacteria resistant is called </a:t>
            </a:r>
            <a:r>
              <a:rPr lang="en-US" b="1" dirty="0"/>
              <a:t>antibiotic resistance gene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2B80CE7-9087-4E87-A140-15597FF58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bacteria resistant?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B9FAF1-CE4E-2FE0-0273-527B66D8868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5AE8B8-122A-4AE7-F5EE-CF8B80866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880" y="2899708"/>
            <a:ext cx="2976880" cy="14778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D92983-4D68-10CF-FCDD-6FF601CCA7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414" t="17163" r="1" b="55621"/>
          <a:stretch/>
        </p:blipFill>
        <p:spPr>
          <a:xfrm>
            <a:off x="8117840" y="2740867"/>
            <a:ext cx="3220720" cy="16976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24DEA5-64AA-9272-351C-1B24F4AE6C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008" b="55621"/>
          <a:stretch/>
        </p:blipFill>
        <p:spPr>
          <a:xfrm>
            <a:off x="6228080" y="1670314"/>
            <a:ext cx="5120997" cy="2768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73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2B80CE7-9087-4E87-A140-15597FF58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bacteria resistant?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B9FAF1-CE4E-2FE0-0273-527B66D8868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24DEA5-64AA-9272-351C-1B24F4AE6C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973"/>
          <a:stretch/>
        </p:blipFill>
        <p:spPr>
          <a:xfrm>
            <a:off x="671321" y="1237394"/>
            <a:ext cx="7604020" cy="47891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67A6DBD-F137-FD78-F871-DB1FFCFF2F59}"/>
              </a:ext>
            </a:extLst>
          </p:cNvPr>
          <p:cNvSpPr/>
          <p:nvPr/>
        </p:nvSpPr>
        <p:spPr>
          <a:xfrm>
            <a:off x="3515572" y="2937014"/>
            <a:ext cx="627380" cy="802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64981D-F402-323F-D666-7C88CC4453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78" t="46739" r="32391" b="39896"/>
          <a:stretch/>
        </p:blipFill>
        <p:spPr>
          <a:xfrm rot="19573482">
            <a:off x="6708597" y="3506830"/>
            <a:ext cx="663962" cy="6807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8A9D71-7FAF-7447-CF4B-017ECE4752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63000"/>
                    </a14:imgEffect>
                  </a14:imgLayer>
                </a14:imgProps>
              </a:ext>
            </a:extLst>
          </a:blip>
          <a:srcRect l="28837" t="54180" r="41089" b="36944"/>
          <a:stretch/>
        </p:blipFill>
        <p:spPr>
          <a:xfrm>
            <a:off x="7819962" y="3789272"/>
            <a:ext cx="2286798" cy="4520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4A73CC-0CF7-4DFC-A80F-D579B23D5F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095" r="64192" b="3519"/>
          <a:stretch/>
        </p:blipFill>
        <p:spPr>
          <a:xfrm>
            <a:off x="7152110" y="4275157"/>
            <a:ext cx="2722880" cy="175138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10ED290-5C3F-532D-B0FF-CC3953EC84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705" t="46770" r="41487" b="44354"/>
          <a:stretch/>
        </p:blipFill>
        <p:spPr>
          <a:xfrm>
            <a:off x="7542420" y="3482420"/>
            <a:ext cx="2722880" cy="45209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001587C-C430-139F-0B14-F4A7E91587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63000"/>
                    </a14:imgEffect>
                  </a14:imgLayer>
                </a14:imgProps>
              </a:ext>
            </a:extLst>
          </a:blip>
          <a:srcRect l="33714" t="54180" r="58994" b="36944"/>
          <a:stretch/>
        </p:blipFill>
        <p:spPr>
          <a:xfrm rot="12395164">
            <a:off x="8375701" y="3083579"/>
            <a:ext cx="554476" cy="45209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6308D1F-AE02-FAD3-1377-A6680974A8B0}"/>
              </a:ext>
            </a:extLst>
          </p:cNvPr>
          <p:cNvSpPr txBox="1"/>
          <p:nvPr/>
        </p:nvSpPr>
        <p:spPr>
          <a:xfrm>
            <a:off x="8643870" y="99622"/>
            <a:ext cx="3479116" cy="3046988"/>
          </a:xfrm>
          <a:prstGeom prst="rect">
            <a:avLst/>
          </a:prstGeom>
          <a:solidFill>
            <a:srgbClr val="B2E0F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2D73"/>
                </a:solidFill>
                <a:latin typeface="+mj-lt"/>
              </a:rPr>
              <a:t>Antibiotic resistance genes confer protection against specific antibiotics</a:t>
            </a:r>
          </a:p>
        </p:txBody>
      </p:sp>
    </p:spTree>
    <p:extLst>
      <p:ext uri="{BB962C8B-B14F-4D97-AF65-F5344CB8AC3E}">
        <p14:creationId xmlns:p14="http://schemas.microsoft.com/office/powerpoint/2010/main" val="238661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0FC01-ED81-B141-D9BD-A765914CF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Introducing BioBits®: Antibiotic Resistance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DC618-1C45-A192-697F-F387E4733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08007"/>
            <a:ext cx="5410200" cy="4063999"/>
          </a:xfrm>
        </p:spPr>
        <p:txBody>
          <a:bodyPr/>
          <a:lstStyle/>
          <a:p>
            <a:r>
              <a:rPr lang="en-US" b="1" dirty="0"/>
              <a:t>Explore antibiotic resistance mechanisms – without culturing bacteria! </a:t>
            </a:r>
          </a:p>
          <a:p>
            <a:r>
              <a:rPr lang="en-US" dirty="0"/>
              <a:t>Use a cell-free system to test two different antibiotics and a resistance gene with minimal equipment</a:t>
            </a:r>
          </a:p>
          <a:p>
            <a:r>
              <a:rPr lang="en-US" dirty="0"/>
              <a:t>Understand antibiotic mechanisms and bacterial resistance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952551-6033-1407-8B7D-13A22F0533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z="1200" b="0" i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b="0" i="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C511998-789E-C2E3-C8FB-2E7B6D729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373" y="1926419"/>
            <a:ext cx="42862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D02ABF-3AFE-CD29-0BB8-46E66B94A7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4629" y="1430721"/>
            <a:ext cx="4442131" cy="94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7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F1F06A-A77C-6188-C926-023D8CBFD1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8294" y="1707445"/>
            <a:ext cx="10235411" cy="4063999"/>
          </a:xfrm>
        </p:spPr>
        <p:txBody>
          <a:bodyPr/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a typeface="Helvetica Neue"/>
                <a:cs typeface="Helvetica Neue"/>
                <a:sym typeface="Helvetica Neue"/>
              </a:rPr>
              <a:t>Y</a:t>
            </a:r>
            <a:r>
              <a:rPr lang="en-US" sz="2400" dirty="0">
                <a:solidFill>
                  <a:srgbClr val="002D73"/>
                </a:solidFill>
                <a:ea typeface="Helvetica Neue"/>
                <a:cs typeface="Helvetica Neue"/>
                <a:sym typeface="Helvetica Neue"/>
              </a:rPr>
              <a:t>our class will characterize an antibiotic resistance gene and two antibiotics</a:t>
            </a: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solidFill>
                <a:srgbClr val="002D73"/>
              </a:solidFill>
              <a:ea typeface="Helvetica Neue"/>
              <a:cs typeface="Helvetica Neue"/>
              <a:sym typeface="Helvetica Neue"/>
            </a:endParaRP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a typeface="Helvetica Neue"/>
                <a:cs typeface="Helvetica Neue"/>
                <a:sym typeface="Helvetica Neue"/>
              </a:rPr>
              <a:t>Your goal is to answer these questions: </a:t>
            </a: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endParaRPr lang="en-US" dirty="0">
              <a:ea typeface="Helvetica Neue"/>
              <a:cs typeface="Helvetica Neue"/>
              <a:sym typeface="Helvetica Neue"/>
            </a:endParaRPr>
          </a:p>
          <a:p>
            <a:pPr marL="91440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400" b="1" dirty="0">
                <a:solidFill>
                  <a:srgbClr val="002D73"/>
                </a:solidFill>
                <a:ea typeface="Helvetica Neue"/>
                <a:cs typeface="Helvetica Neue"/>
                <a:sym typeface="Helvetica Neue"/>
              </a:rPr>
              <a:t>Do both of these antibiotics inhibit protein synthesis?</a:t>
            </a:r>
          </a:p>
          <a:p>
            <a:pPr marL="1371600" lvl="2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i="1" dirty="0">
                <a:solidFill>
                  <a:srgbClr val="002D73"/>
                </a:solidFill>
                <a:ea typeface="Helvetica Neue"/>
                <a:cs typeface="Helvetica Neue"/>
                <a:sym typeface="Helvetica Neue"/>
              </a:rPr>
              <a:t>To demonstrate each antibiotic targets bacteria in a very specific way </a:t>
            </a:r>
          </a:p>
          <a:p>
            <a:pPr lvl="1">
              <a:spcBef>
                <a:spcPts val="0"/>
              </a:spcBef>
            </a:pPr>
            <a:endParaRPr lang="en-US" sz="2400" dirty="0">
              <a:solidFill>
                <a:srgbClr val="002D73"/>
              </a:solidFill>
              <a:ea typeface="Helvetica Neue"/>
              <a:cs typeface="Helvetica Neue"/>
              <a:sym typeface="Helvetica Neue"/>
            </a:endParaRPr>
          </a:p>
          <a:p>
            <a:pPr marL="91440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400" b="1" dirty="0">
                <a:solidFill>
                  <a:srgbClr val="002D73"/>
                </a:solidFill>
                <a:ea typeface="Helvetica Neue"/>
                <a:cs typeface="Helvetica Neue"/>
                <a:sym typeface="Helvetica Neue"/>
              </a:rPr>
              <a:t>Which of these two antibiotics is vulnerable to the resistance gene?</a:t>
            </a:r>
          </a:p>
          <a:p>
            <a:pPr marL="1371600" lvl="2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i="1" dirty="0">
                <a:solidFill>
                  <a:srgbClr val="002D73"/>
                </a:solidFill>
                <a:sym typeface="Helvetica Neue"/>
              </a:rPr>
              <a:t>To demonstrate antibiotic resistance genes confer protection against specific antibiotics</a:t>
            </a:r>
          </a:p>
          <a:p>
            <a:pPr marL="1371600" lvl="2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200" i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9CB63B-FA1A-4D6F-A6CE-C5638A116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lab setup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45983B-8FF0-7952-C126-AE530D4D6F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3760354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idx="1"/>
          </p:nvPr>
        </p:nvSpPr>
        <p:spPr>
          <a:xfrm>
            <a:off x="391161" y="1707445"/>
            <a:ext cx="5262656" cy="4063999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Usually study antibiotics in live bacteria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Bacteria cultures are time-consuming, require specialized lab setups, and may have safety concerns using resistant bacteria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Today, we will use the </a:t>
            </a:r>
            <a:r>
              <a:rPr lang="en-US" b="1" dirty="0">
                <a:ea typeface="Helvetica Neue"/>
                <a:cs typeface="Helvetica Neue"/>
                <a:sym typeface="Helvetica Neue"/>
              </a:rPr>
              <a:t>BioBits®</a:t>
            </a:r>
            <a:r>
              <a:rPr lang="en-US" b="1" dirty="0"/>
              <a:t> cell-free system as a simpler and safer way of observing antibiotic function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Studying antibiotics, the cell-free way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81CD29-A0E7-417D-8242-8167187366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1634208"/>
            <a:ext cx="5262655" cy="3865031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2907EB-AC47-7C97-9B3B-3153BD6595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</p:spTree>
    <p:extLst>
      <p:ext uri="{BB962C8B-B14F-4D97-AF65-F5344CB8AC3E}">
        <p14:creationId xmlns:p14="http://schemas.microsoft.com/office/powerpoint/2010/main" val="1512962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2907EB-AC47-7C97-9B3B-3153BD6595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901935" y="6366953"/>
            <a:ext cx="2117441" cy="365125"/>
          </a:xfrm>
        </p:spPr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5BF0CC7-18FF-E852-261D-CCFBC82E5081}"/>
              </a:ext>
            </a:extLst>
          </p:cNvPr>
          <p:cNvSpPr txBox="1"/>
          <p:nvPr/>
        </p:nvSpPr>
        <p:spPr>
          <a:xfrm>
            <a:off x="69301" y="4591326"/>
            <a:ext cx="50831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latin typeface="AMP_GothamLight" pitchFamily="2" charset="77"/>
              </a:rPr>
              <a:t>Machinery &amp; materials to build proteins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D43BB89-AEE3-1B79-5C45-9014598B3D5A}"/>
              </a:ext>
            </a:extLst>
          </p:cNvPr>
          <p:cNvGrpSpPr/>
          <p:nvPr/>
        </p:nvGrpSpPr>
        <p:grpSpPr>
          <a:xfrm>
            <a:off x="4990812" y="1650402"/>
            <a:ext cx="1902758" cy="3384880"/>
            <a:chOff x="2480050" y="4372111"/>
            <a:chExt cx="696830" cy="1239614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3BE03B26-8312-94EE-D0B0-10531540C10D}"/>
                </a:ext>
              </a:extLst>
            </p:cNvPr>
            <p:cNvGrpSpPr/>
            <p:nvPr/>
          </p:nvGrpSpPr>
          <p:grpSpPr>
            <a:xfrm>
              <a:off x="2480050" y="4372111"/>
              <a:ext cx="696830" cy="1239614"/>
              <a:chOff x="1446928" y="4409199"/>
              <a:chExt cx="696830" cy="1239614"/>
            </a:xfrm>
          </p:grpSpPr>
          <p:sp>
            <p:nvSpPr>
              <p:cNvPr id="56" name="Freeform 15">
                <a:extLst>
                  <a:ext uri="{FF2B5EF4-FFF2-40B4-BE49-F238E27FC236}">
                    <a16:creationId xmlns:a16="http://schemas.microsoft.com/office/drawing/2014/main" id="{EBD4C615-4AE0-836B-B6B7-BAACD8984310}"/>
                  </a:ext>
                </a:extLst>
              </p:cNvPr>
              <p:cNvSpPr/>
              <p:nvPr/>
            </p:nvSpPr>
            <p:spPr>
              <a:xfrm>
                <a:off x="1446928" y="4588111"/>
                <a:ext cx="368545" cy="1060702"/>
              </a:xfrm>
              <a:custGeom>
                <a:avLst/>
                <a:gdLst>
                  <a:gd name="connsiteX0" fmla="*/ 55821 w 391671"/>
                  <a:gd name="connsiteY0" fmla="*/ 61417 h 1059395"/>
                  <a:gd name="connsiteX1" fmla="*/ 5021 w 391671"/>
                  <a:gd name="connsiteY1" fmla="*/ 299542 h 1059395"/>
                  <a:gd name="connsiteX2" fmla="*/ 147896 w 391671"/>
                  <a:gd name="connsiteY2" fmla="*/ 1039317 h 1059395"/>
                  <a:gd name="connsiteX3" fmla="*/ 306646 w 391671"/>
                  <a:gd name="connsiteY3" fmla="*/ 817067 h 1059395"/>
                  <a:gd name="connsiteX4" fmla="*/ 386021 w 391671"/>
                  <a:gd name="connsiteY4" fmla="*/ 470992 h 1059395"/>
                  <a:gd name="connsiteX5" fmla="*/ 373321 w 391671"/>
                  <a:gd name="connsiteY5" fmla="*/ 105867 h 1059395"/>
                  <a:gd name="connsiteX6" fmla="*/ 278071 w 391671"/>
                  <a:gd name="connsiteY6" fmla="*/ 4267 h 1059395"/>
                  <a:gd name="connsiteX7" fmla="*/ 55821 w 391671"/>
                  <a:gd name="connsiteY7" fmla="*/ 61417 h 1059395"/>
                  <a:gd name="connsiteX0" fmla="*/ 61082 w 390582"/>
                  <a:gd name="connsiteY0" fmla="*/ 43870 h 1060898"/>
                  <a:gd name="connsiteX1" fmla="*/ 3932 w 390582"/>
                  <a:gd name="connsiteY1" fmla="*/ 301045 h 1060898"/>
                  <a:gd name="connsiteX2" fmla="*/ 146807 w 390582"/>
                  <a:gd name="connsiteY2" fmla="*/ 1040820 h 1060898"/>
                  <a:gd name="connsiteX3" fmla="*/ 305557 w 390582"/>
                  <a:gd name="connsiteY3" fmla="*/ 818570 h 1060898"/>
                  <a:gd name="connsiteX4" fmla="*/ 384932 w 390582"/>
                  <a:gd name="connsiteY4" fmla="*/ 472495 h 1060898"/>
                  <a:gd name="connsiteX5" fmla="*/ 372232 w 390582"/>
                  <a:gd name="connsiteY5" fmla="*/ 107370 h 1060898"/>
                  <a:gd name="connsiteX6" fmla="*/ 276982 w 390582"/>
                  <a:gd name="connsiteY6" fmla="*/ 5770 h 1060898"/>
                  <a:gd name="connsiteX7" fmla="*/ 61082 w 390582"/>
                  <a:gd name="connsiteY7" fmla="*/ 43870 h 1060898"/>
                  <a:gd name="connsiteX0" fmla="*/ 39045 w 368545"/>
                  <a:gd name="connsiteY0" fmla="*/ 44214 h 1060702"/>
                  <a:gd name="connsiteX1" fmla="*/ 7295 w 368545"/>
                  <a:gd name="connsiteY1" fmla="*/ 310914 h 1060702"/>
                  <a:gd name="connsiteX2" fmla="*/ 124770 w 368545"/>
                  <a:gd name="connsiteY2" fmla="*/ 1041164 h 1060702"/>
                  <a:gd name="connsiteX3" fmla="*/ 283520 w 368545"/>
                  <a:gd name="connsiteY3" fmla="*/ 818914 h 1060702"/>
                  <a:gd name="connsiteX4" fmla="*/ 362895 w 368545"/>
                  <a:gd name="connsiteY4" fmla="*/ 472839 h 1060702"/>
                  <a:gd name="connsiteX5" fmla="*/ 350195 w 368545"/>
                  <a:gd name="connsiteY5" fmla="*/ 107714 h 1060702"/>
                  <a:gd name="connsiteX6" fmla="*/ 254945 w 368545"/>
                  <a:gd name="connsiteY6" fmla="*/ 6114 h 1060702"/>
                  <a:gd name="connsiteX7" fmla="*/ 39045 w 368545"/>
                  <a:gd name="connsiteY7" fmla="*/ 44214 h 1060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8545" h="1060702">
                    <a:moveTo>
                      <a:pt x="39045" y="44214"/>
                    </a:moveTo>
                    <a:cubicBezTo>
                      <a:pt x="-2230" y="95014"/>
                      <a:pt x="-6992" y="144756"/>
                      <a:pt x="7295" y="310914"/>
                    </a:cubicBezTo>
                    <a:cubicBezTo>
                      <a:pt x="21582" y="477072"/>
                      <a:pt x="78733" y="956497"/>
                      <a:pt x="124770" y="1041164"/>
                    </a:cubicBezTo>
                    <a:cubicBezTo>
                      <a:pt x="170808" y="1125831"/>
                      <a:pt x="243833" y="913635"/>
                      <a:pt x="283520" y="818914"/>
                    </a:cubicBezTo>
                    <a:cubicBezTo>
                      <a:pt x="323207" y="724193"/>
                      <a:pt x="351783" y="591372"/>
                      <a:pt x="362895" y="472839"/>
                    </a:cubicBezTo>
                    <a:cubicBezTo>
                      <a:pt x="374007" y="354306"/>
                      <a:pt x="368187" y="185502"/>
                      <a:pt x="350195" y="107714"/>
                    </a:cubicBezTo>
                    <a:cubicBezTo>
                      <a:pt x="332203" y="29926"/>
                      <a:pt x="306803" y="16697"/>
                      <a:pt x="254945" y="6114"/>
                    </a:cubicBezTo>
                    <a:cubicBezTo>
                      <a:pt x="203087" y="-4469"/>
                      <a:pt x="80320" y="-6586"/>
                      <a:pt x="39045" y="44214"/>
                    </a:cubicBez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Freeform 16">
                <a:extLst>
                  <a:ext uri="{FF2B5EF4-FFF2-40B4-BE49-F238E27FC236}">
                    <a16:creationId xmlns:a16="http://schemas.microsoft.com/office/drawing/2014/main" id="{1716FB19-7D7B-6B62-82F0-515BC0C91874}"/>
                  </a:ext>
                </a:extLst>
              </p:cNvPr>
              <p:cNvSpPr/>
              <p:nvPr/>
            </p:nvSpPr>
            <p:spPr>
              <a:xfrm>
                <a:off x="1473271" y="4409199"/>
                <a:ext cx="670487" cy="278424"/>
              </a:xfrm>
              <a:custGeom>
                <a:avLst/>
                <a:gdLst>
                  <a:gd name="connsiteX0" fmla="*/ 0 w 654612"/>
                  <a:gd name="connsiteY0" fmla="*/ 239101 h 278523"/>
                  <a:gd name="connsiteX1" fmla="*/ 101600 w 654612"/>
                  <a:gd name="connsiteY1" fmla="*/ 277201 h 278523"/>
                  <a:gd name="connsiteX2" fmla="*/ 254000 w 654612"/>
                  <a:gd name="connsiteY2" fmla="*/ 261326 h 278523"/>
                  <a:gd name="connsiteX3" fmla="*/ 323850 w 654612"/>
                  <a:gd name="connsiteY3" fmla="*/ 181951 h 278523"/>
                  <a:gd name="connsiteX4" fmla="*/ 349250 w 654612"/>
                  <a:gd name="connsiteY4" fmla="*/ 137501 h 278523"/>
                  <a:gd name="connsiteX5" fmla="*/ 520700 w 654612"/>
                  <a:gd name="connsiteY5" fmla="*/ 39076 h 278523"/>
                  <a:gd name="connsiteX6" fmla="*/ 631825 w 654612"/>
                  <a:gd name="connsiteY6" fmla="*/ 976 h 278523"/>
                  <a:gd name="connsiteX7" fmla="*/ 638175 w 654612"/>
                  <a:gd name="connsiteY7" fmla="*/ 74001 h 278523"/>
                  <a:gd name="connsiteX8" fmla="*/ 450850 w 654612"/>
                  <a:gd name="connsiteY8" fmla="*/ 166076 h 278523"/>
                  <a:gd name="connsiteX9" fmla="*/ 333375 w 654612"/>
                  <a:gd name="connsiteY9" fmla="*/ 188301 h 278523"/>
                  <a:gd name="connsiteX0" fmla="*/ 0 w 670487"/>
                  <a:gd name="connsiteY0" fmla="*/ 239101 h 278523"/>
                  <a:gd name="connsiteX1" fmla="*/ 117475 w 670487"/>
                  <a:gd name="connsiteY1" fmla="*/ 277201 h 278523"/>
                  <a:gd name="connsiteX2" fmla="*/ 269875 w 670487"/>
                  <a:gd name="connsiteY2" fmla="*/ 261326 h 278523"/>
                  <a:gd name="connsiteX3" fmla="*/ 339725 w 670487"/>
                  <a:gd name="connsiteY3" fmla="*/ 181951 h 278523"/>
                  <a:gd name="connsiteX4" fmla="*/ 365125 w 670487"/>
                  <a:gd name="connsiteY4" fmla="*/ 137501 h 278523"/>
                  <a:gd name="connsiteX5" fmla="*/ 536575 w 670487"/>
                  <a:gd name="connsiteY5" fmla="*/ 39076 h 278523"/>
                  <a:gd name="connsiteX6" fmla="*/ 647700 w 670487"/>
                  <a:gd name="connsiteY6" fmla="*/ 976 h 278523"/>
                  <a:gd name="connsiteX7" fmla="*/ 654050 w 670487"/>
                  <a:gd name="connsiteY7" fmla="*/ 74001 h 278523"/>
                  <a:gd name="connsiteX8" fmla="*/ 466725 w 670487"/>
                  <a:gd name="connsiteY8" fmla="*/ 166076 h 278523"/>
                  <a:gd name="connsiteX9" fmla="*/ 349250 w 670487"/>
                  <a:gd name="connsiteY9" fmla="*/ 188301 h 278523"/>
                  <a:gd name="connsiteX0" fmla="*/ 0 w 670487"/>
                  <a:gd name="connsiteY0" fmla="*/ 239101 h 278523"/>
                  <a:gd name="connsiteX1" fmla="*/ 117475 w 670487"/>
                  <a:gd name="connsiteY1" fmla="*/ 277201 h 278523"/>
                  <a:gd name="connsiteX2" fmla="*/ 269875 w 670487"/>
                  <a:gd name="connsiteY2" fmla="*/ 261326 h 278523"/>
                  <a:gd name="connsiteX3" fmla="*/ 339725 w 670487"/>
                  <a:gd name="connsiteY3" fmla="*/ 181951 h 278523"/>
                  <a:gd name="connsiteX4" fmla="*/ 365125 w 670487"/>
                  <a:gd name="connsiteY4" fmla="*/ 137501 h 278523"/>
                  <a:gd name="connsiteX5" fmla="*/ 536575 w 670487"/>
                  <a:gd name="connsiteY5" fmla="*/ 39076 h 278523"/>
                  <a:gd name="connsiteX6" fmla="*/ 647700 w 670487"/>
                  <a:gd name="connsiteY6" fmla="*/ 976 h 278523"/>
                  <a:gd name="connsiteX7" fmla="*/ 654050 w 670487"/>
                  <a:gd name="connsiteY7" fmla="*/ 74001 h 278523"/>
                  <a:gd name="connsiteX8" fmla="*/ 466725 w 670487"/>
                  <a:gd name="connsiteY8" fmla="*/ 166076 h 278523"/>
                  <a:gd name="connsiteX9" fmla="*/ 342900 w 670487"/>
                  <a:gd name="connsiteY9" fmla="*/ 188301 h 278523"/>
                  <a:gd name="connsiteX0" fmla="*/ 0 w 670487"/>
                  <a:gd name="connsiteY0" fmla="*/ 239002 h 278424"/>
                  <a:gd name="connsiteX1" fmla="*/ 117475 w 670487"/>
                  <a:gd name="connsiteY1" fmla="*/ 277102 h 278424"/>
                  <a:gd name="connsiteX2" fmla="*/ 269875 w 670487"/>
                  <a:gd name="connsiteY2" fmla="*/ 261227 h 278424"/>
                  <a:gd name="connsiteX3" fmla="*/ 339725 w 670487"/>
                  <a:gd name="connsiteY3" fmla="*/ 181852 h 278424"/>
                  <a:gd name="connsiteX4" fmla="*/ 374650 w 670487"/>
                  <a:gd name="connsiteY4" fmla="*/ 118352 h 278424"/>
                  <a:gd name="connsiteX5" fmla="*/ 536575 w 670487"/>
                  <a:gd name="connsiteY5" fmla="*/ 38977 h 278424"/>
                  <a:gd name="connsiteX6" fmla="*/ 647700 w 670487"/>
                  <a:gd name="connsiteY6" fmla="*/ 877 h 278424"/>
                  <a:gd name="connsiteX7" fmla="*/ 654050 w 670487"/>
                  <a:gd name="connsiteY7" fmla="*/ 73902 h 278424"/>
                  <a:gd name="connsiteX8" fmla="*/ 466725 w 670487"/>
                  <a:gd name="connsiteY8" fmla="*/ 165977 h 278424"/>
                  <a:gd name="connsiteX9" fmla="*/ 342900 w 670487"/>
                  <a:gd name="connsiteY9" fmla="*/ 188202 h 278424"/>
                  <a:gd name="connsiteX0" fmla="*/ 0 w 670487"/>
                  <a:gd name="connsiteY0" fmla="*/ 239002 h 278424"/>
                  <a:gd name="connsiteX1" fmla="*/ 117475 w 670487"/>
                  <a:gd name="connsiteY1" fmla="*/ 277102 h 278424"/>
                  <a:gd name="connsiteX2" fmla="*/ 269875 w 670487"/>
                  <a:gd name="connsiteY2" fmla="*/ 261227 h 278424"/>
                  <a:gd name="connsiteX3" fmla="*/ 339725 w 670487"/>
                  <a:gd name="connsiteY3" fmla="*/ 181852 h 278424"/>
                  <a:gd name="connsiteX4" fmla="*/ 374650 w 670487"/>
                  <a:gd name="connsiteY4" fmla="*/ 118352 h 278424"/>
                  <a:gd name="connsiteX5" fmla="*/ 536575 w 670487"/>
                  <a:gd name="connsiteY5" fmla="*/ 38977 h 278424"/>
                  <a:gd name="connsiteX6" fmla="*/ 647700 w 670487"/>
                  <a:gd name="connsiteY6" fmla="*/ 877 h 278424"/>
                  <a:gd name="connsiteX7" fmla="*/ 654050 w 670487"/>
                  <a:gd name="connsiteY7" fmla="*/ 73902 h 278424"/>
                  <a:gd name="connsiteX8" fmla="*/ 466725 w 670487"/>
                  <a:gd name="connsiteY8" fmla="*/ 165977 h 278424"/>
                  <a:gd name="connsiteX9" fmla="*/ 349250 w 670487"/>
                  <a:gd name="connsiteY9" fmla="*/ 172327 h 278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70487" h="278424">
                    <a:moveTo>
                      <a:pt x="0" y="239002"/>
                    </a:moveTo>
                    <a:cubicBezTo>
                      <a:pt x="29633" y="256200"/>
                      <a:pt x="72496" y="273398"/>
                      <a:pt x="117475" y="277102"/>
                    </a:cubicBezTo>
                    <a:cubicBezTo>
                      <a:pt x="162454" y="280806"/>
                      <a:pt x="232833" y="277102"/>
                      <a:pt x="269875" y="261227"/>
                    </a:cubicBezTo>
                    <a:cubicBezTo>
                      <a:pt x="306917" y="245352"/>
                      <a:pt x="322263" y="205664"/>
                      <a:pt x="339725" y="181852"/>
                    </a:cubicBezTo>
                    <a:cubicBezTo>
                      <a:pt x="357187" y="158040"/>
                      <a:pt x="341842" y="142165"/>
                      <a:pt x="374650" y="118352"/>
                    </a:cubicBezTo>
                    <a:cubicBezTo>
                      <a:pt x="407458" y="94539"/>
                      <a:pt x="491067" y="58556"/>
                      <a:pt x="536575" y="38977"/>
                    </a:cubicBezTo>
                    <a:cubicBezTo>
                      <a:pt x="582083" y="19398"/>
                      <a:pt x="628121" y="-4944"/>
                      <a:pt x="647700" y="877"/>
                    </a:cubicBezTo>
                    <a:cubicBezTo>
                      <a:pt x="667279" y="6698"/>
                      <a:pt x="684212" y="46385"/>
                      <a:pt x="654050" y="73902"/>
                    </a:cubicBezTo>
                    <a:cubicBezTo>
                      <a:pt x="623888" y="101419"/>
                      <a:pt x="517525" y="146927"/>
                      <a:pt x="466725" y="165977"/>
                    </a:cubicBezTo>
                    <a:cubicBezTo>
                      <a:pt x="415925" y="185027"/>
                      <a:pt x="382587" y="170739"/>
                      <a:pt x="349250" y="17232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444EC21-1296-66AD-AA51-C2D0C85996E0}"/>
                </a:ext>
              </a:extLst>
            </p:cNvPr>
            <p:cNvSpPr/>
            <p:nvPr/>
          </p:nvSpPr>
          <p:spPr>
            <a:xfrm>
              <a:off x="2580406" y="5299425"/>
              <a:ext cx="133858" cy="1754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B0D322B-083A-EBF1-1C9C-0C76315EAD12}"/>
              </a:ext>
            </a:extLst>
          </p:cNvPr>
          <p:cNvGrpSpPr/>
          <p:nvPr/>
        </p:nvGrpSpPr>
        <p:grpSpPr>
          <a:xfrm>
            <a:off x="3526669" y="1107483"/>
            <a:ext cx="1979523" cy="1230263"/>
            <a:chOff x="1242926" y="507408"/>
            <a:chExt cx="1979523" cy="123026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F5FCB52-B8D9-3034-D08B-39FE1857CE76}"/>
                </a:ext>
              </a:extLst>
            </p:cNvPr>
            <p:cNvSpPr txBox="1"/>
            <p:nvPr/>
          </p:nvSpPr>
          <p:spPr>
            <a:xfrm>
              <a:off x="1242926" y="507408"/>
              <a:ext cx="1188146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b="1" dirty="0">
                  <a:latin typeface="AMP_GothamLight" pitchFamily="2" charset="77"/>
                </a:rPr>
                <a:t>DNA:</a:t>
              </a:r>
            </a:p>
          </p:txBody>
        </p:sp>
        <p:sp>
          <p:nvSpPr>
            <p:cNvPr id="60" name="Freeform 22">
              <a:extLst>
                <a:ext uri="{FF2B5EF4-FFF2-40B4-BE49-F238E27FC236}">
                  <a16:creationId xmlns:a16="http://schemas.microsoft.com/office/drawing/2014/main" id="{46C16D8F-B25A-A054-C955-50145B358D2A}"/>
                </a:ext>
              </a:extLst>
            </p:cNvPr>
            <p:cNvSpPr/>
            <p:nvPr/>
          </p:nvSpPr>
          <p:spPr>
            <a:xfrm>
              <a:off x="2635140" y="707004"/>
              <a:ext cx="587309" cy="1030667"/>
            </a:xfrm>
            <a:custGeom>
              <a:avLst/>
              <a:gdLst>
                <a:gd name="connsiteX0" fmla="*/ 0 w 1447440"/>
                <a:gd name="connsiteY0" fmla="*/ 291624 h 3091974"/>
                <a:gd name="connsiteX1" fmla="*/ 1285875 w 1447440"/>
                <a:gd name="connsiteY1" fmla="*/ 263049 h 3091974"/>
                <a:gd name="connsiteX2" fmla="*/ 1385887 w 1447440"/>
                <a:gd name="connsiteY2" fmla="*/ 3091974 h 3091974"/>
                <a:gd name="connsiteX0" fmla="*/ 0 w 1477532"/>
                <a:gd name="connsiteY0" fmla="*/ 132828 h 2933178"/>
                <a:gd name="connsiteX1" fmla="*/ 1343025 w 1477532"/>
                <a:gd name="connsiteY1" fmla="*/ 447153 h 2933178"/>
                <a:gd name="connsiteX2" fmla="*/ 1385887 w 1477532"/>
                <a:gd name="connsiteY2" fmla="*/ 2933178 h 293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7532" h="2933178">
                  <a:moveTo>
                    <a:pt x="0" y="132828"/>
                  </a:moveTo>
                  <a:cubicBezTo>
                    <a:pt x="527447" y="-114822"/>
                    <a:pt x="1112044" y="-19572"/>
                    <a:pt x="1343025" y="447153"/>
                  </a:cubicBezTo>
                  <a:cubicBezTo>
                    <a:pt x="1574006" y="913878"/>
                    <a:pt x="1451371" y="1752078"/>
                    <a:pt x="1385887" y="2933178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4D27B38-6DCB-9B77-65AF-52390DC72B68}"/>
              </a:ext>
            </a:extLst>
          </p:cNvPr>
          <p:cNvGrpSpPr/>
          <p:nvPr/>
        </p:nvGrpSpPr>
        <p:grpSpPr>
          <a:xfrm>
            <a:off x="-61599" y="1577685"/>
            <a:ext cx="4825489" cy="1520122"/>
            <a:chOff x="-317505" y="1256895"/>
            <a:chExt cx="4825489" cy="1520122"/>
          </a:xfrm>
        </p:grpSpPr>
        <p:pic>
          <p:nvPicPr>
            <p:cNvPr id="62" name="Graphic 61" descr="Checklist">
              <a:extLst>
                <a:ext uri="{FF2B5EF4-FFF2-40B4-BE49-F238E27FC236}">
                  <a16:creationId xmlns:a16="http://schemas.microsoft.com/office/drawing/2014/main" id="{45732805-6B40-7301-EF16-B4BF75B53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317505" y="1256895"/>
              <a:ext cx="1520122" cy="1520122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B2580B1-5B4F-285D-EE44-19CAFB1A7403}"/>
                </a:ext>
              </a:extLst>
            </p:cNvPr>
            <p:cNvSpPr txBox="1"/>
            <p:nvPr/>
          </p:nvSpPr>
          <p:spPr>
            <a:xfrm>
              <a:off x="827827" y="1314262"/>
              <a:ext cx="368015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600" dirty="0">
                  <a:latin typeface="AMP_GothamLight" pitchFamily="2" charset="77"/>
                </a:rPr>
                <a:t>Instructions to make protein</a:t>
              </a: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F3089604-C041-CEFE-C0BC-7F1FF59F48DB}"/>
              </a:ext>
            </a:extLst>
          </p:cNvPr>
          <p:cNvSpPr txBox="1"/>
          <p:nvPr/>
        </p:nvSpPr>
        <p:spPr>
          <a:xfrm>
            <a:off x="1279281" y="4029307"/>
            <a:ext cx="3898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b="1" dirty="0">
                <a:latin typeface="AMP_GothamLight" pitchFamily="2" charset="77"/>
              </a:rPr>
              <a:t>Freeze-dried pellet:</a:t>
            </a:r>
          </a:p>
        </p:txBody>
      </p:sp>
      <p:sp>
        <p:nvSpPr>
          <p:cNvPr id="65" name="Freeform 40">
            <a:extLst>
              <a:ext uri="{FF2B5EF4-FFF2-40B4-BE49-F238E27FC236}">
                <a16:creationId xmlns:a16="http://schemas.microsoft.com/office/drawing/2014/main" id="{80FC5066-186F-5D67-5E69-58E3B2C8A7A2}"/>
              </a:ext>
            </a:extLst>
          </p:cNvPr>
          <p:cNvSpPr/>
          <p:nvPr/>
        </p:nvSpPr>
        <p:spPr>
          <a:xfrm>
            <a:off x="5162830" y="4057383"/>
            <a:ext cx="702876" cy="962313"/>
          </a:xfrm>
          <a:custGeom>
            <a:avLst/>
            <a:gdLst>
              <a:gd name="connsiteX0" fmla="*/ 0 w 710626"/>
              <a:gd name="connsiteY0" fmla="*/ 0 h 962313"/>
              <a:gd name="connsiteX1" fmla="*/ 114300 w 710626"/>
              <a:gd name="connsiteY1" fmla="*/ 650875 h 962313"/>
              <a:gd name="connsiteX2" fmla="*/ 219075 w 710626"/>
              <a:gd name="connsiteY2" fmla="*/ 952500 h 962313"/>
              <a:gd name="connsiteX3" fmla="*/ 368300 w 710626"/>
              <a:gd name="connsiteY3" fmla="*/ 844550 h 962313"/>
              <a:gd name="connsiteX4" fmla="*/ 555625 w 710626"/>
              <a:gd name="connsiteY4" fmla="*/ 412750 h 962313"/>
              <a:gd name="connsiteX5" fmla="*/ 666750 w 710626"/>
              <a:gd name="connsiteY5" fmla="*/ 136525 h 962313"/>
              <a:gd name="connsiteX6" fmla="*/ 695325 w 710626"/>
              <a:gd name="connsiteY6" fmla="*/ 28575 h 962313"/>
              <a:gd name="connsiteX7" fmla="*/ 434975 w 710626"/>
              <a:gd name="connsiteY7" fmla="*/ 19050 h 962313"/>
              <a:gd name="connsiteX8" fmla="*/ 0 w 710626"/>
              <a:gd name="connsiteY8" fmla="*/ 0 h 962313"/>
              <a:gd name="connsiteX0" fmla="*/ 0 w 693232"/>
              <a:gd name="connsiteY0" fmla="*/ 0 h 962313"/>
              <a:gd name="connsiteX1" fmla="*/ 114300 w 693232"/>
              <a:gd name="connsiteY1" fmla="*/ 650875 h 962313"/>
              <a:gd name="connsiteX2" fmla="*/ 219075 w 693232"/>
              <a:gd name="connsiteY2" fmla="*/ 952500 h 962313"/>
              <a:gd name="connsiteX3" fmla="*/ 368300 w 693232"/>
              <a:gd name="connsiteY3" fmla="*/ 844550 h 962313"/>
              <a:gd name="connsiteX4" fmla="*/ 555625 w 693232"/>
              <a:gd name="connsiteY4" fmla="*/ 412750 h 962313"/>
              <a:gd name="connsiteX5" fmla="*/ 666750 w 693232"/>
              <a:gd name="connsiteY5" fmla="*/ 136525 h 962313"/>
              <a:gd name="connsiteX6" fmla="*/ 673100 w 693232"/>
              <a:gd name="connsiteY6" fmla="*/ 15875 h 962313"/>
              <a:gd name="connsiteX7" fmla="*/ 434975 w 693232"/>
              <a:gd name="connsiteY7" fmla="*/ 19050 h 962313"/>
              <a:gd name="connsiteX8" fmla="*/ 0 w 693232"/>
              <a:gd name="connsiteY8" fmla="*/ 0 h 962313"/>
              <a:gd name="connsiteX0" fmla="*/ 0 w 693232"/>
              <a:gd name="connsiteY0" fmla="*/ 0 h 962313"/>
              <a:gd name="connsiteX1" fmla="*/ 114300 w 693232"/>
              <a:gd name="connsiteY1" fmla="*/ 650875 h 962313"/>
              <a:gd name="connsiteX2" fmla="*/ 219075 w 693232"/>
              <a:gd name="connsiteY2" fmla="*/ 952500 h 962313"/>
              <a:gd name="connsiteX3" fmla="*/ 368300 w 693232"/>
              <a:gd name="connsiteY3" fmla="*/ 844550 h 962313"/>
              <a:gd name="connsiteX4" fmla="*/ 555625 w 693232"/>
              <a:gd name="connsiteY4" fmla="*/ 412750 h 962313"/>
              <a:gd name="connsiteX5" fmla="*/ 666750 w 693232"/>
              <a:gd name="connsiteY5" fmla="*/ 136525 h 962313"/>
              <a:gd name="connsiteX6" fmla="*/ 673100 w 693232"/>
              <a:gd name="connsiteY6" fmla="*/ 15875 h 962313"/>
              <a:gd name="connsiteX7" fmla="*/ 434975 w 693232"/>
              <a:gd name="connsiteY7" fmla="*/ 19050 h 962313"/>
              <a:gd name="connsiteX8" fmla="*/ 0 w 693232"/>
              <a:gd name="connsiteY8" fmla="*/ 0 h 962313"/>
              <a:gd name="connsiteX0" fmla="*/ 0 w 702876"/>
              <a:gd name="connsiteY0" fmla="*/ 0 h 962313"/>
              <a:gd name="connsiteX1" fmla="*/ 114300 w 702876"/>
              <a:gd name="connsiteY1" fmla="*/ 650875 h 962313"/>
              <a:gd name="connsiteX2" fmla="*/ 219075 w 702876"/>
              <a:gd name="connsiteY2" fmla="*/ 952500 h 962313"/>
              <a:gd name="connsiteX3" fmla="*/ 368300 w 702876"/>
              <a:gd name="connsiteY3" fmla="*/ 844550 h 962313"/>
              <a:gd name="connsiteX4" fmla="*/ 555625 w 702876"/>
              <a:gd name="connsiteY4" fmla="*/ 412750 h 962313"/>
              <a:gd name="connsiteX5" fmla="*/ 666750 w 702876"/>
              <a:gd name="connsiteY5" fmla="*/ 136525 h 962313"/>
              <a:gd name="connsiteX6" fmla="*/ 685800 w 702876"/>
              <a:gd name="connsiteY6" fmla="*/ 19050 h 962313"/>
              <a:gd name="connsiteX7" fmla="*/ 434975 w 702876"/>
              <a:gd name="connsiteY7" fmla="*/ 19050 h 962313"/>
              <a:gd name="connsiteX8" fmla="*/ 0 w 702876"/>
              <a:gd name="connsiteY8" fmla="*/ 0 h 962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2876" h="962313">
                <a:moveTo>
                  <a:pt x="0" y="0"/>
                </a:moveTo>
                <a:cubicBezTo>
                  <a:pt x="38894" y="246062"/>
                  <a:pt x="77788" y="492125"/>
                  <a:pt x="114300" y="650875"/>
                </a:cubicBezTo>
                <a:cubicBezTo>
                  <a:pt x="150812" y="809625"/>
                  <a:pt x="176742" y="920221"/>
                  <a:pt x="219075" y="952500"/>
                </a:cubicBezTo>
                <a:cubicBezTo>
                  <a:pt x="261408" y="984779"/>
                  <a:pt x="312208" y="934508"/>
                  <a:pt x="368300" y="844550"/>
                </a:cubicBezTo>
                <a:cubicBezTo>
                  <a:pt x="424392" y="754592"/>
                  <a:pt x="505883" y="530754"/>
                  <a:pt x="555625" y="412750"/>
                </a:cubicBezTo>
                <a:cubicBezTo>
                  <a:pt x="605367" y="294746"/>
                  <a:pt x="645054" y="202142"/>
                  <a:pt x="666750" y="136525"/>
                </a:cubicBezTo>
                <a:cubicBezTo>
                  <a:pt x="688446" y="70908"/>
                  <a:pt x="724429" y="38629"/>
                  <a:pt x="685800" y="19050"/>
                </a:cubicBezTo>
                <a:cubicBezTo>
                  <a:pt x="637646" y="21696"/>
                  <a:pt x="434975" y="19050"/>
                  <a:pt x="434975" y="1905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5AC1A1C-C7BD-9C07-8CF5-1DDA85478C04}"/>
              </a:ext>
            </a:extLst>
          </p:cNvPr>
          <p:cNvGrpSpPr/>
          <p:nvPr/>
        </p:nvGrpSpPr>
        <p:grpSpPr>
          <a:xfrm>
            <a:off x="6668822" y="4313870"/>
            <a:ext cx="2064866" cy="1665576"/>
            <a:chOff x="7560765" y="5643413"/>
            <a:chExt cx="2064866" cy="1665576"/>
          </a:xfrm>
        </p:grpSpPr>
        <p:pic>
          <p:nvPicPr>
            <p:cNvPr id="67" name="Graphic 66" descr="DNA">
              <a:extLst>
                <a:ext uri="{FF2B5EF4-FFF2-40B4-BE49-F238E27FC236}">
                  <a16:creationId xmlns:a16="http://schemas.microsoft.com/office/drawing/2014/main" id="{7FB2B5BD-6278-DF2A-726D-9990D8BE9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7968621" y="5235557"/>
              <a:ext cx="1249154" cy="2064866"/>
            </a:xfrm>
            <a:prstGeom prst="rect">
              <a:avLst/>
            </a:prstGeom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4006CB7-3E3F-FF62-CC4A-732EA5ACAFFF}"/>
                </a:ext>
              </a:extLst>
            </p:cNvPr>
            <p:cNvSpPr txBox="1"/>
            <p:nvPr/>
          </p:nvSpPr>
          <p:spPr>
            <a:xfrm>
              <a:off x="7979117" y="6662658"/>
              <a:ext cx="121687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latin typeface="AMP_GothamLight" pitchFamily="2" charset="77"/>
                </a:rPr>
                <a:t> gene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AB6E109-152F-4412-5A2D-EDF224F0FF6A}"/>
              </a:ext>
            </a:extLst>
          </p:cNvPr>
          <p:cNvGrpSpPr/>
          <p:nvPr/>
        </p:nvGrpSpPr>
        <p:grpSpPr>
          <a:xfrm>
            <a:off x="9936753" y="4046546"/>
            <a:ext cx="1693029" cy="1932900"/>
            <a:chOff x="9066239" y="2545849"/>
            <a:chExt cx="1693029" cy="1932900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42BECD7B-76B0-9EEA-5539-B96AA1D18CB9}"/>
                </a:ext>
              </a:extLst>
            </p:cNvPr>
            <p:cNvGrpSpPr/>
            <p:nvPr/>
          </p:nvGrpSpPr>
          <p:grpSpPr>
            <a:xfrm>
              <a:off x="9293626" y="2545849"/>
              <a:ext cx="986889" cy="1187828"/>
              <a:chOff x="7978678" y="4601512"/>
              <a:chExt cx="986889" cy="1187828"/>
            </a:xfrm>
            <a:solidFill>
              <a:schemeClr val="accent4"/>
            </a:solidFill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5E6F042B-D143-FF5A-4F2F-A6CC701A92F1}"/>
                  </a:ext>
                </a:extLst>
              </p:cNvPr>
              <p:cNvSpPr/>
              <p:nvPr/>
            </p:nvSpPr>
            <p:spPr>
              <a:xfrm rot="18357951">
                <a:off x="7810384" y="4849238"/>
                <a:ext cx="983988" cy="488536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B0098295-DFB8-4CFB-2C45-C66D835003A7}"/>
                  </a:ext>
                </a:extLst>
              </p:cNvPr>
              <p:cNvSpPr/>
              <p:nvPr/>
            </p:nvSpPr>
            <p:spPr>
              <a:xfrm rot="658832">
                <a:off x="7978678" y="5300804"/>
                <a:ext cx="983988" cy="488536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3FB3DA4C-EE96-7CF5-6526-79B340A807E5}"/>
                  </a:ext>
                </a:extLst>
              </p:cNvPr>
              <p:cNvSpPr/>
              <p:nvPr/>
            </p:nvSpPr>
            <p:spPr>
              <a:xfrm rot="4278974">
                <a:off x="8229305" y="4930056"/>
                <a:ext cx="983988" cy="488536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FE93D04-945C-947E-48D1-55EBC32240BA}"/>
                </a:ext>
              </a:extLst>
            </p:cNvPr>
            <p:cNvSpPr txBox="1"/>
            <p:nvPr/>
          </p:nvSpPr>
          <p:spPr>
            <a:xfrm>
              <a:off x="9066239" y="3832418"/>
              <a:ext cx="169302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latin typeface="AMP_GothamLight" pitchFamily="2" charset="77"/>
                </a:rPr>
                <a:t> protein</a:t>
              </a:r>
            </a:p>
          </p:txBody>
        </p:sp>
      </p:grpSp>
      <p:sp>
        <p:nvSpPr>
          <p:cNvPr id="75" name="Down Arrow 61">
            <a:extLst>
              <a:ext uri="{FF2B5EF4-FFF2-40B4-BE49-F238E27FC236}">
                <a16:creationId xmlns:a16="http://schemas.microsoft.com/office/drawing/2014/main" id="{2340CC32-450F-3959-804C-480FA294BB28}"/>
              </a:ext>
            </a:extLst>
          </p:cNvPr>
          <p:cNvSpPr/>
          <p:nvPr/>
        </p:nvSpPr>
        <p:spPr>
          <a:xfrm rot="16200000">
            <a:off x="9116531" y="4525572"/>
            <a:ext cx="667890" cy="760061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707B435-1479-9AB4-0826-996C581870BD}"/>
              </a:ext>
            </a:extLst>
          </p:cNvPr>
          <p:cNvGrpSpPr/>
          <p:nvPr/>
        </p:nvGrpSpPr>
        <p:grpSpPr>
          <a:xfrm>
            <a:off x="5503510" y="3624339"/>
            <a:ext cx="6417439" cy="2742595"/>
            <a:chOff x="5503510" y="3624339"/>
            <a:chExt cx="6417439" cy="2742595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6A952B2F-DBCE-A645-1BDE-4B04FB077727}"/>
                </a:ext>
              </a:extLst>
            </p:cNvPr>
            <p:cNvSpPr/>
            <p:nvPr/>
          </p:nvSpPr>
          <p:spPr>
            <a:xfrm>
              <a:off x="6420489" y="3624339"/>
              <a:ext cx="5500460" cy="2742595"/>
            </a:xfrm>
            <a:prstGeom prst="rect">
              <a:avLst/>
            </a:prstGeom>
            <a:noFill/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644DDCAE-E2CC-B9A7-EADC-BBFF3ADB77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43597" y="3624340"/>
              <a:ext cx="876892" cy="966986"/>
            </a:xfrm>
            <a:prstGeom prst="line">
              <a:avLst/>
            </a:prstGeom>
            <a:ln w="2222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8D93F6F1-5EC4-06EE-B360-1CFA63152C31}"/>
                </a:ext>
              </a:extLst>
            </p:cNvPr>
            <p:cNvCxnSpPr>
              <a:cxnSpLocks/>
            </p:cNvCxnSpPr>
            <p:nvPr/>
          </p:nvCxnSpPr>
          <p:spPr>
            <a:xfrm>
              <a:off x="5503510" y="4632706"/>
              <a:ext cx="916979" cy="1697083"/>
            </a:xfrm>
            <a:prstGeom prst="line">
              <a:avLst/>
            </a:prstGeom>
            <a:ln w="2222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Title 1">
            <a:extLst>
              <a:ext uri="{FF2B5EF4-FFF2-40B4-BE49-F238E27FC236}">
                <a16:creationId xmlns:a16="http://schemas.microsoft.com/office/drawing/2014/main" id="{3D9AC552-A7A1-1D44-66FE-F414EE7F13B2}"/>
              </a:ext>
            </a:extLst>
          </p:cNvPr>
          <p:cNvSpPr txBox="1">
            <a:spLocks/>
          </p:cNvSpPr>
          <p:nvPr/>
        </p:nvSpPr>
        <p:spPr>
          <a:xfrm>
            <a:off x="572399" y="32854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D0103A"/>
                </a:solidFill>
                <a:effectLst/>
                <a:uLnTx/>
                <a:uFillTx/>
                <a:latin typeface="Helvetica"/>
                <a:ea typeface="+mj-ea"/>
                <a:cs typeface="Helvetica"/>
              </a:rPr>
              <a:t>Studying antibiotics, the cell-free way</a:t>
            </a:r>
            <a:endParaRPr lang="en-US" sz="3600" b="1" dirty="0">
              <a:solidFill>
                <a:srgbClr val="002D73"/>
              </a:solidFill>
              <a:latin typeface="AMP_GothamBold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ACA612-64FF-2ACC-E183-CD61631FCE40}"/>
              </a:ext>
            </a:extLst>
          </p:cNvPr>
          <p:cNvSpPr txBox="1"/>
          <p:nvPr/>
        </p:nvSpPr>
        <p:spPr>
          <a:xfrm>
            <a:off x="6997948" y="900354"/>
            <a:ext cx="4631834" cy="2554545"/>
          </a:xfrm>
          <a:prstGeom prst="rect">
            <a:avLst/>
          </a:prstGeom>
          <a:solidFill>
            <a:srgbClr val="B2E0F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2D73"/>
                </a:solidFill>
                <a:latin typeface="+mj-lt"/>
              </a:rPr>
              <a:t>BioBits® is a model that can be used to test antibiotics that block protein synthesis</a:t>
            </a:r>
          </a:p>
        </p:txBody>
      </p:sp>
    </p:spTree>
    <p:extLst>
      <p:ext uri="{BB962C8B-B14F-4D97-AF65-F5344CB8AC3E}">
        <p14:creationId xmlns:p14="http://schemas.microsoft.com/office/powerpoint/2010/main" val="35297958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6"/>
          <p:cNvSpPr txBox="1"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103A"/>
              </a:buClr>
              <a:buSzPts val="3600"/>
              <a:buFont typeface="Helvetica Neue"/>
              <a:buNone/>
            </a:pPr>
            <a:r>
              <a:rPr lang="en-US" dirty="0"/>
              <a:t>Using fluorescent proteins as our case study</a:t>
            </a:r>
            <a:endParaRPr dirty="0"/>
          </a:p>
        </p:txBody>
      </p:sp>
      <p:sp>
        <p:nvSpPr>
          <p:cNvPr id="204" name="Google Shape;204;p6"/>
          <p:cNvSpPr/>
          <p:nvPr/>
        </p:nvSpPr>
        <p:spPr>
          <a:xfrm>
            <a:off x="2593126" y="1349470"/>
            <a:ext cx="870857" cy="51162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1233689" y="1360356"/>
            <a:ext cx="1211800" cy="73152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F24EFAF-A537-443D-9D35-3A5FF6DD9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288" y="3633861"/>
            <a:ext cx="3072300" cy="229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3089D24-A3D8-4DB6-6C58-69205E3A2A7D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  <p:pic>
        <p:nvPicPr>
          <p:cNvPr id="3" name="Content Placeholder 12">
            <a:extLst>
              <a:ext uri="{FF2B5EF4-FFF2-40B4-BE49-F238E27FC236}">
                <a16:creationId xmlns:a16="http://schemas.microsoft.com/office/drawing/2014/main" id="{3AB927A9-250C-0614-5810-CBED2BD5A4E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134" t="44132" r="24892" b="48289"/>
          <a:stretch/>
        </p:blipFill>
        <p:spPr>
          <a:xfrm>
            <a:off x="404846" y="1753233"/>
            <a:ext cx="7271641" cy="2120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6CB361-8399-4523-A62A-8D9E0DC02E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97"/>
          <a:stretch/>
        </p:blipFill>
        <p:spPr bwMode="auto">
          <a:xfrm>
            <a:off x="7956287" y="1295816"/>
            <a:ext cx="3072300" cy="233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232F05-CAA3-6749-C5AC-C631F97F9E8C}"/>
              </a:ext>
            </a:extLst>
          </p:cNvPr>
          <p:cNvSpPr txBox="1"/>
          <p:nvPr/>
        </p:nvSpPr>
        <p:spPr>
          <a:xfrm>
            <a:off x="355996" y="4000384"/>
            <a:ext cx="7271641" cy="1077218"/>
          </a:xfrm>
          <a:prstGeom prst="rect">
            <a:avLst/>
          </a:prstGeom>
          <a:solidFill>
            <a:srgbClr val="B2E0F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2D73"/>
                </a:solidFill>
                <a:latin typeface="+mj-lt"/>
              </a:rPr>
              <a:t>Fluorescent proteins to indicate if protein synthesis is working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AB7CF319-C28E-4B43-9F9D-AA75A39F5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ADD641B1-9683-448E-BD72-36C8BF04E8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-682490"/>
            <a:ext cx="7543800" cy="7540491"/>
          </a:xfr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93C35EC-631E-4ED4-97B8-F51102035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175" y="2146299"/>
            <a:ext cx="3844925" cy="384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ABA28FB-A853-137A-191D-A96945118027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542114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160" y="498388"/>
            <a:ext cx="11192438" cy="823031"/>
          </a:xfrm>
        </p:spPr>
        <p:txBody>
          <a:bodyPr>
            <a:normAutofit/>
          </a:bodyPr>
          <a:lstStyle/>
          <a:p>
            <a:r>
              <a:rPr lang="en-US" dirty="0"/>
              <a:t>Lab workflow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2907EB-AC47-7C97-9B3B-3153BD6595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D827D7-0F55-91B5-2193-F854DFBD1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987" y="1685925"/>
            <a:ext cx="9344025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4342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160" y="498388"/>
            <a:ext cx="11192438" cy="823031"/>
          </a:xfrm>
        </p:spPr>
        <p:txBody>
          <a:bodyPr>
            <a:normAutofit/>
          </a:bodyPr>
          <a:lstStyle/>
          <a:p>
            <a:r>
              <a:rPr lang="en-US" dirty="0"/>
              <a:t>Equipment needed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2907EB-AC47-7C97-9B3B-3153BD6595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  <p:pic>
        <p:nvPicPr>
          <p:cNvPr id="4" name="Content Placeholder 12">
            <a:extLst>
              <a:ext uri="{FF2B5EF4-FFF2-40B4-BE49-F238E27FC236}">
                <a16:creationId xmlns:a16="http://schemas.microsoft.com/office/drawing/2014/main" id="{32078AC2-D8F6-2097-899A-CC5C55C9E3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0004"/>
            <a:ext cx="6400800" cy="6397992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8E3448EB-B6EF-1E4A-59EA-E1FFAB8D1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968" y="37331"/>
            <a:ext cx="6344032" cy="634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4BC3DD-4E6D-D432-FF08-D1A5C96F5B54}"/>
              </a:ext>
            </a:extLst>
          </p:cNvPr>
          <p:cNvSpPr txBox="1"/>
          <p:nvPr/>
        </p:nvSpPr>
        <p:spPr>
          <a:xfrm>
            <a:off x="3472651" y="5128251"/>
            <a:ext cx="1836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Blue light transilluminator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5E6F44-A4F9-F366-18A8-247FE59BC3DD}"/>
              </a:ext>
            </a:extLst>
          </p:cNvPr>
          <p:cNvSpPr txBox="1"/>
          <p:nvPr/>
        </p:nvSpPr>
        <p:spPr>
          <a:xfrm>
            <a:off x="8929459" y="5128251"/>
            <a:ext cx="18361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– 20 </a:t>
            </a:r>
            <a:r>
              <a:rPr lang="en-US" dirty="0" err="1"/>
              <a:t>uL</a:t>
            </a:r>
            <a:r>
              <a:rPr lang="en-US" dirty="0"/>
              <a:t> micropipette + tips</a:t>
            </a:r>
          </a:p>
        </p:txBody>
      </p:sp>
    </p:spTree>
    <p:extLst>
      <p:ext uri="{BB962C8B-B14F-4D97-AF65-F5344CB8AC3E}">
        <p14:creationId xmlns:p14="http://schemas.microsoft.com/office/powerpoint/2010/main" val="2646279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up your experiment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0193D3-BD03-4B4F-834E-5F0C3381ED70}"/>
              </a:ext>
            </a:extLst>
          </p:cNvPr>
          <p:cNvSpPr txBox="1">
            <a:spLocks/>
          </p:cNvSpPr>
          <p:nvPr/>
        </p:nvSpPr>
        <p:spPr>
          <a:xfrm>
            <a:off x="512044" y="1669666"/>
            <a:ext cx="6720092" cy="4516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Add reagents according to the chart below, using a new tip for each sample.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Cap the tubes and </a:t>
            </a:r>
            <a:r>
              <a:rPr lang="en-US" b="1" u="sng" dirty="0"/>
              <a:t>wait 10 minutes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4EB54-2C75-9C10-B5DE-58D13B84017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2633E1-5EC6-F476-0107-DB68CBDEB8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513"/>
          <a:stretch/>
        </p:blipFill>
        <p:spPr>
          <a:xfrm>
            <a:off x="8217992" y="329137"/>
            <a:ext cx="2181225" cy="22726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D317DEF-E710-F8AA-E80D-A675663596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70" y="2697319"/>
            <a:ext cx="11793552" cy="13696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608999-7A7C-FFB3-868E-8808835CFE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8350" y="4254034"/>
            <a:ext cx="1667571" cy="179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6394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idx="1"/>
          </p:nvPr>
        </p:nvSpPr>
        <p:spPr>
          <a:xfrm>
            <a:off x="502655" y="2122864"/>
            <a:ext cx="5210650" cy="2905195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BioBits® to make a red fluorescent protein (RFP)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RFP DNA </a:t>
            </a:r>
            <a:r>
              <a:rPr lang="en-US" dirty="0">
                <a:sym typeface="Wingdings" panose="05000000000000000000" pitchFamily="2" charset="2"/>
              </a:rPr>
              <a:t> RFP (glowing red protein)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160" y="472581"/>
            <a:ext cx="11192438" cy="823031"/>
          </a:xfrm>
        </p:spPr>
        <p:txBody>
          <a:bodyPr>
            <a:normAutofit/>
          </a:bodyPr>
          <a:lstStyle/>
          <a:p>
            <a:r>
              <a:rPr lang="en-US" dirty="0"/>
              <a:t>Red fluorescence = indicator of protein synthesis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2907EB-AC47-7C97-9B3B-3153BD6595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BE99E9-80E0-9DC7-2EBC-D495D9C2CF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6239"/>
          <a:stretch/>
        </p:blipFill>
        <p:spPr>
          <a:xfrm>
            <a:off x="6820109" y="2637719"/>
            <a:ext cx="3674478" cy="31337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D32A52-3E18-92B2-C38C-0B6FB20454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258" b="57833"/>
          <a:stretch/>
        </p:blipFill>
        <p:spPr>
          <a:xfrm>
            <a:off x="7094138" y="1212873"/>
            <a:ext cx="3126420" cy="132138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25388BF-9C40-3558-3E4C-2BAADE12E88D}"/>
              </a:ext>
            </a:extLst>
          </p:cNvPr>
          <p:cNvSpPr/>
          <p:nvPr/>
        </p:nvSpPr>
        <p:spPr>
          <a:xfrm>
            <a:off x="7794021" y="3864696"/>
            <a:ext cx="1640935" cy="512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20B322-E7FF-08A9-F227-25C50106D629}"/>
              </a:ext>
            </a:extLst>
          </p:cNvPr>
          <p:cNvSpPr txBox="1"/>
          <p:nvPr/>
        </p:nvSpPr>
        <p:spPr>
          <a:xfrm>
            <a:off x="601423" y="4131524"/>
            <a:ext cx="5731730" cy="1569660"/>
          </a:xfrm>
          <a:prstGeom prst="rect">
            <a:avLst/>
          </a:prstGeom>
          <a:solidFill>
            <a:srgbClr val="B2E0F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2D73"/>
                </a:solidFill>
                <a:latin typeface="+mj-lt"/>
              </a:rPr>
              <a:t>Red glow = protein synthesis works (models bacteria that are alive)</a:t>
            </a:r>
          </a:p>
        </p:txBody>
      </p:sp>
    </p:spTree>
    <p:extLst>
      <p:ext uri="{BB962C8B-B14F-4D97-AF65-F5344CB8AC3E}">
        <p14:creationId xmlns:p14="http://schemas.microsoft.com/office/powerpoint/2010/main" val="36370540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idx="1"/>
          </p:nvPr>
        </p:nvSpPr>
        <p:spPr>
          <a:xfrm>
            <a:off x="257453" y="1521014"/>
            <a:ext cx="4252404" cy="4063999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Kanamycin</a:t>
            </a:r>
            <a:r>
              <a:rPr lang="en-US" dirty="0"/>
              <a:t> and </a:t>
            </a:r>
            <a:r>
              <a:rPr lang="en-US" b="1" dirty="0"/>
              <a:t>streptomycin</a:t>
            </a:r>
            <a:r>
              <a:rPr lang="en-US" dirty="0"/>
              <a:t> block translation in bacteria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BioBits® is made with bacterial ribosomes, so those antibiotics will function in our model</a:t>
            </a:r>
          </a:p>
          <a:p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160" y="263525"/>
            <a:ext cx="11192438" cy="823031"/>
          </a:xfrm>
        </p:spPr>
        <p:txBody>
          <a:bodyPr>
            <a:normAutofit/>
          </a:bodyPr>
          <a:lstStyle/>
          <a:p>
            <a:r>
              <a:rPr lang="en-US" dirty="0"/>
              <a:t>Antibiotics that block protein synthesis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2907EB-AC47-7C97-9B3B-3153BD6595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9955FE-3169-2FF0-6F74-80E7B1985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7178" y="1521014"/>
            <a:ext cx="6705600" cy="30575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9092CF4-56B2-96DF-E907-7FF8FDB5547D}"/>
              </a:ext>
            </a:extLst>
          </p:cNvPr>
          <p:cNvSpPr txBox="1"/>
          <p:nvPr/>
        </p:nvSpPr>
        <p:spPr>
          <a:xfrm>
            <a:off x="428238" y="4924549"/>
            <a:ext cx="11419840" cy="1077218"/>
          </a:xfrm>
          <a:prstGeom prst="rect">
            <a:avLst/>
          </a:prstGeom>
          <a:solidFill>
            <a:srgbClr val="B2E0F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2D73"/>
                </a:solidFill>
                <a:latin typeface="+mj-lt"/>
              </a:rPr>
              <a:t>No red glow = protein synthesis doesn’t work (models bacteria that are dead)</a:t>
            </a:r>
          </a:p>
        </p:txBody>
      </p:sp>
    </p:spTree>
    <p:extLst>
      <p:ext uri="{BB962C8B-B14F-4D97-AF65-F5344CB8AC3E}">
        <p14:creationId xmlns:p14="http://schemas.microsoft.com/office/powerpoint/2010/main" val="39763071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idx="1"/>
          </p:nvPr>
        </p:nvSpPr>
        <p:spPr>
          <a:xfrm>
            <a:off x="553122" y="1301033"/>
            <a:ext cx="3870664" cy="4063999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Kinase DNA </a:t>
            </a:r>
            <a:r>
              <a:rPr lang="en-US" dirty="0"/>
              <a:t>encodes a protein known as </a:t>
            </a:r>
            <a:r>
              <a:rPr lang="en-US" i="1" dirty="0"/>
              <a:t>aminoglycoside kinase </a:t>
            </a:r>
            <a:r>
              <a:rPr lang="en-US" dirty="0"/>
              <a:t>that confers resistance to some antibiotics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Test if this antibiotic resistance gene confers resistance to </a:t>
            </a:r>
            <a:r>
              <a:rPr lang="en-US" b="1" dirty="0"/>
              <a:t>kanamycin or streptomycin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160" y="263525"/>
            <a:ext cx="11192438" cy="823031"/>
          </a:xfrm>
        </p:spPr>
        <p:txBody>
          <a:bodyPr>
            <a:normAutofit/>
          </a:bodyPr>
          <a:lstStyle/>
          <a:p>
            <a:r>
              <a:rPr lang="en-US" dirty="0"/>
              <a:t>Restore translation with resistance gene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2907EB-AC47-7C97-9B3B-3153BD6595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5D5EC2-6154-BB97-2256-D118F0343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997" y="1021857"/>
            <a:ext cx="6666437" cy="397501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6FB9A8E-4509-8412-5DB1-9D0A117A14E0}"/>
              </a:ext>
            </a:extLst>
          </p:cNvPr>
          <p:cNvSpPr txBox="1"/>
          <p:nvPr/>
        </p:nvSpPr>
        <p:spPr>
          <a:xfrm>
            <a:off x="458612" y="4996875"/>
            <a:ext cx="10867353" cy="1569660"/>
          </a:xfrm>
          <a:prstGeom prst="rect">
            <a:avLst/>
          </a:prstGeom>
          <a:solidFill>
            <a:srgbClr val="B2E0F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2D73"/>
                </a:solidFill>
                <a:latin typeface="+mj-lt"/>
              </a:rPr>
              <a:t>Resistance gene protects against a specific antibiotic if tube is red (models bacteria that can survive in the presence of a specific antibiotic)</a:t>
            </a:r>
          </a:p>
        </p:txBody>
      </p:sp>
    </p:spTree>
    <p:extLst>
      <p:ext uri="{BB962C8B-B14F-4D97-AF65-F5344CB8AC3E}">
        <p14:creationId xmlns:p14="http://schemas.microsoft.com/office/powerpoint/2010/main" val="34792574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160" y="498388"/>
            <a:ext cx="11192438" cy="823031"/>
          </a:xfrm>
        </p:spPr>
        <p:txBody>
          <a:bodyPr>
            <a:normAutofit/>
          </a:bodyPr>
          <a:lstStyle/>
          <a:p>
            <a:r>
              <a:rPr lang="en-US" dirty="0"/>
              <a:t>Pre-lab predictions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2907EB-AC47-7C97-9B3B-3153BD6595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1D0B1CF-E424-41D8-AEF6-532AA4AD1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026" y="1260231"/>
            <a:ext cx="9615947" cy="468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793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up your experiment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0193D3-BD03-4B4F-834E-5F0C3381ED70}"/>
              </a:ext>
            </a:extLst>
          </p:cNvPr>
          <p:cNvSpPr txBox="1">
            <a:spLocks/>
          </p:cNvSpPr>
          <p:nvPr/>
        </p:nvSpPr>
        <p:spPr>
          <a:xfrm>
            <a:off x="512044" y="1669666"/>
            <a:ext cx="6720092" cy="4516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Add reagents according to the chart below, using a new tip for each sample.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Cap the tubes and </a:t>
            </a:r>
            <a:r>
              <a:rPr lang="en-US" b="1" u="sng" dirty="0"/>
              <a:t>wait 10 minutes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Why add kinase DNA first?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Antibiotics inhibit ALL translation—including that of the kinase!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4EB54-2C75-9C10-B5DE-58D13B84017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2633E1-5EC6-F476-0107-DB68CBDEB8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513"/>
          <a:stretch/>
        </p:blipFill>
        <p:spPr>
          <a:xfrm>
            <a:off x="8217992" y="329137"/>
            <a:ext cx="2181225" cy="22726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D317DEF-E710-F8AA-E80D-A675663596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70" y="2697319"/>
            <a:ext cx="11793552" cy="13696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608999-7A7C-FFB3-868E-8808835CFE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8350" y="4254034"/>
            <a:ext cx="1667571" cy="179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72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up your experiment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0193D3-BD03-4B4F-834E-5F0C3381ED70}"/>
              </a:ext>
            </a:extLst>
          </p:cNvPr>
          <p:cNvSpPr txBox="1">
            <a:spLocks/>
          </p:cNvSpPr>
          <p:nvPr/>
        </p:nvSpPr>
        <p:spPr>
          <a:xfrm>
            <a:off x="512044" y="1953751"/>
            <a:ext cx="6720092" cy="4516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After 10 minutes, add reagents according to the chart below, using a new tip for each sample.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Initial observations and then leave at room temperature overnight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4EB54-2C75-9C10-B5DE-58D13B84017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r"/>
            <a:r>
              <a:rPr lang="en-US" sz="1200" b="0" i="0" dirty="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2633E1-5EC6-F476-0107-DB68CBDEB8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513"/>
          <a:stretch/>
        </p:blipFill>
        <p:spPr>
          <a:xfrm>
            <a:off x="8217992" y="613222"/>
            <a:ext cx="2181225" cy="22726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827AD8-253C-271C-BE09-C42371C98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29345"/>
            <a:ext cx="12192000" cy="192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762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"/>
          <p:cNvSpPr txBox="1">
            <a:spLocks noGrp="1"/>
          </p:cNvSpPr>
          <p:nvPr>
            <p:ph type="title"/>
          </p:nvPr>
        </p:nvSpPr>
        <p:spPr>
          <a:xfrm>
            <a:off x="391160" y="2635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103A"/>
              </a:buClr>
              <a:buSzPts val="3600"/>
              <a:buFont typeface="Helvetica Neue"/>
              <a:buNone/>
            </a:pPr>
            <a:r>
              <a:rPr lang="en-US" dirty="0"/>
              <a:t>Reviewing our results 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A7F1C8-5773-7E73-9109-794E85C7F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48" y="3930794"/>
            <a:ext cx="5234860" cy="20700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7098E4-172D-6E5C-EBEF-B8560200A9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9770"/>
          <a:stretch/>
        </p:blipFill>
        <p:spPr>
          <a:xfrm>
            <a:off x="2057182" y="1043379"/>
            <a:ext cx="7870492" cy="23109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61D81D-6D14-1FCD-CE0D-E0C3A1178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347" y="3930794"/>
            <a:ext cx="5234860" cy="20700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ADD615-D11C-453D-8B42-E47F0B3986BE}"/>
              </a:ext>
            </a:extLst>
          </p:cNvPr>
          <p:cNvSpPr txBox="1"/>
          <p:nvPr/>
        </p:nvSpPr>
        <p:spPr>
          <a:xfrm>
            <a:off x="2513864" y="3503637"/>
            <a:ext cx="1420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Kanamycin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6CB26F-700C-5D51-8F75-5350A5449FFB}"/>
              </a:ext>
            </a:extLst>
          </p:cNvPr>
          <p:cNvSpPr txBox="1"/>
          <p:nvPr/>
        </p:nvSpPr>
        <p:spPr>
          <a:xfrm>
            <a:off x="8146377" y="3503637"/>
            <a:ext cx="1592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Streptomycin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290D0B9-C171-85C3-BC39-2F11F1138E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21" t="26436" r="79254" b="12412"/>
          <a:stretch/>
        </p:blipFill>
        <p:spPr>
          <a:xfrm>
            <a:off x="10344239" y="4478033"/>
            <a:ext cx="823202" cy="1265853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7851C122-493B-1F09-6412-6F2218A653A7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189812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499" y="446380"/>
            <a:ext cx="10515600" cy="1325563"/>
          </a:xfrm>
        </p:spPr>
        <p:txBody>
          <a:bodyPr/>
          <a:lstStyle/>
          <a:p>
            <a:r>
              <a:rPr lang="en-US" dirty="0"/>
              <a:t>Results: Tube 1 (water + water)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10E267-5E13-B1BC-3A6D-ECD124C1F4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731" r="17594" b="26931"/>
          <a:stretch/>
        </p:blipFill>
        <p:spPr>
          <a:xfrm>
            <a:off x="2798187" y="1362461"/>
            <a:ext cx="5493558" cy="18021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E36DAF9-EDB3-36F8-E298-45A3D0AF6995}"/>
              </a:ext>
            </a:extLst>
          </p:cNvPr>
          <p:cNvSpPr/>
          <p:nvPr/>
        </p:nvSpPr>
        <p:spPr>
          <a:xfrm>
            <a:off x="3455269" y="1042864"/>
            <a:ext cx="4197282" cy="14581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268FC8-B50B-F053-93EC-DF1AC22EF2D3}"/>
              </a:ext>
            </a:extLst>
          </p:cNvPr>
          <p:cNvSpPr/>
          <p:nvPr/>
        </p:nvSpPr>
        <p:spPr>
          <a:xfrm>
            <a:off x="3920969" y="3019518"/>
            <a:ext cx="3731581" cy="14581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F68082-4489-90F3-FC0E-770B6073346E}"/>
              </a:ext>
            </a:extLst>
          </p:cNvPr>
          <p:cNvSpPr txBox="1"/>
          <p:nvPr/>
        </p:nvSpPr>
        <p:spPr>
          <a:xfrm>
            <a:off x="4296791" y="1771943"/>
            <a:ext cx="822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Montserrat" panose="00000500000000000000" pitchFamily="2" charset="0"/>
              </a:rPr>
              <a:t>Water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F34EC7-10F9-AFB2-46C0-2DD6724C8FDD}"/>
              </a:ext>
            </a:extLst>
          </p:cNvPr>
          <p:cNvSpPr txBox="1"/>
          <p:nvPr/>
        </p:nvSpPr>
        <p:spPr>
          <a:xfrm>
            <a:off x="6260235" y="1793490"/>
            <a:ext cx="822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2D0F"/>
                </a:solidFill>
                <a:latin typeface="Montserrat" panose="00000500000000000000" pitchFamily="2" charset="0"/>
              </a:rPr>
              <a:t>Water</a:t>
            </a:r>
          </a:p>
        </p:txBody>
      </p:sp>
      <p:pic>
        <p:nvPicPr>
          <p:cNvPr id="4098" name="Picture 2" descr="Water Droplet Vector Art, Icons, and Graphics for Free Download">
            <a:extLst>
              <a:ext uri="{FF2B5EF4-FFF2-40B4-BE49-F238E27FC236}">
                <a16:creationId xmlns:a16="http://schemas.microsoft.com/office/drawing/2014/main" id="{1D2E9794-771B-B7A4-BC64-67B8565117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43" t="18771" r="27174" b="17929"/>
          <a:stretch/>
        </p:blipFill>
        <p:spPr bwMode="auto">
          <a:xfrm>
            <a:off x="4547462" y="2137583"/>
            <a:ext cx="321318" cy="46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Water Droplet Vector Art, Icons, and Graphics for Free Download">
            <a:extLst>
              <a:ext uri="{FF2B5EF4-FFF2-40B4-BE49-F238E27FC236}">
                <a16:creationId xmlns:a16="http://schemas.microsoft.com/office/drawing/2014/main" id="{27D8E589-241A-0238-ED0C-9DFC812600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43" t="18771" r="27174" b="17929"/>
          <a:stretch/>
        </p:blipFill>
        <p:spPr bwMode="auto">
          <a:xfrm>
            <a:off x="6510906" y="2150153"/>
            <a:ext cx="321318" cy="46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CFC8E9-6561-DAA5-3B78-0CB6BAB5803D}"/>
              </a:ext>
            </a:extLst>
          </p:cNvPr>
          <p:cNvSpPr/>
          <p:nvPr/>
        </p:nvSpPr>
        <p:spPr>
          <a:xfrm>
            <a:off x="3920969" y="2698812"/>
            <a:ext cx="1334612" cy="208080"/>
          </a:xfrm>
          <a:prstGeom prst="rect">
            <a:avLst/>
          </a:prstGeom>
          <a:solidFill>
            <a:srgbClr val="B2E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FC5056-8939-FE6D-DDFA-ED20FE1F254A}"/>
              </a:ext>
            </a:extLst>
          </p:cNvPr>
          <p:cNvSpPr txBox="1">
            <a:spLocks/>
          </p:cNvSpPr>
          <p:nvPr/>
        </p:nvSpPr>
        <p:spPr>
          <a:xfrm>
            <a:off x="2735954" y="4000322"/>
            <a:ext cx="6720092" cy="1530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 translation because no DNA was added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Used as negative control and baseline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650FFC-82BC-42C8-0F0F-83FB05B9E5E7}"/>
              </a:ext>
            </a:extLst>
          </p:cNvPr>
          <p:cNvSpPr/>
          <p:nvPr/>
        </p:nvSpPr>
        <p:spPr>
          <a:xfrm>
            <a:off x="10351507" y="2802852"/>
            <a:ext cx="1245241" cy="2070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2AEA989-6AEC-F67D-AA18-F6DE083863AF}"/>
              </a:ext>
            </a:extLst>
          </p:cNvPr>
          <p:cNvSpPr/>
          <p:nvPr/>
        </p:nvSpPr>
        <p:spPr>
          <a:xfrm>
            <a:off x="6004259" y="2678052"/>
            <a:ext cx="1334612" cy="208080"/>
          </a:xfrm>
          <a:prstGeom prst="rect">
            <a:avLst/>
          </a:prstGeom>
          <a:solidFill>
            <a:srgbClr val="B2E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645D61B7-BF67-5730-7E9E-E164E0E1F591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526128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499" y="446380"/>
            <a:ext cx="10515600" cy="1325563"/>
          </a:xfrm>
        </p:spPr>
        <p:txBody>
          <a:bodyPr/>
          <a:lstStyle/>
          <a:p>
            <a:r>
              <a:rPr lang="en-US" dirty="0"/>
              <a:t>Results: Tube 2 (water + RFP DNA)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10E267-5E13-B1BC-3A6D-ECD124C1F4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730" r="17594" b="13"/>
          <a:stretch/>
        </p:blipFill>
        <p:spPr>
          <a:xfrm>
            <a:off x="1573932" y="1392109"/>
            <a:ext cx="5493558" cy="287218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E36DAF9-EDB3-36F8-E298-45A3D0AF6995}"/>
              </a:ext>
            </a:extLst>
          </p:cNvPr>
          <p:cNvSpPr/>
          <p:nvPr/>
        </p:nvSpPr>
        <p:spPr>
          <a:xfrm>
            <a:off x="2231014" y="1072512"/>
            <a:ext cx="4197282" cy="14581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F68082-4489-90F3-FC0E-770B6073346E}"/>
              </a:ext>
            </a:extLst>
          </p:cNvPr>
          <p:cNvSpPr txBox="1"/>
          <p:nvPr/>
        </p:nvSpPr>
        <p:spPr>
          <a:xfrm>
            <a:off x="3072536" y="1801591"/>
            <a:ext cx="822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Montserrat" panose="00000500000000000000" pitchFamily="2" charset="0"/>
              </a:rPr>
              <a:t>Water</a:t>
            </a:r>
          </a:p>
        </p:txBody>
      </p:sp>
      <p:pic>
        <p:nvPicPr>
          <p:cNvPr id="4098" name="Picture 2" descr="Water Droplet Vector Art, Icons, and Graphics for Free Download">
            <a:extLst>
              <a:ext uri="{FF2B5EF4-FFF2-40B4-BE49-F238E27FC236}">
                <a16:creationId xmlns:a16="http://schemas.microsoft.com/office/drawing/2014/main" id="{1D2E9794-771B-B7A4-BC64-67B8565117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43" t="18771" r="27174" b="17929"/>
          <a:stretch/>
        </p:blipFill>
        <p:spPr bwMode="auto">
          <a:xfrm>
            <a:off x="3323207" y="2167231"/>
            <a:ext cx="321318" cy="46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CFC8E9-6561-DAA5-3B78-0CB6BAB5803D}"/>
              </a:ext>
            </a:extLst>
          </p:cNvPr>
          <p:cNvSpPr/>
          <p:nvPr/>
        </p:nvSpPr>
        <p:spPr>
          <a:xfrm>
            <a:off x="2696714" y="2728460"/>
            <a:ext cx="1334612" cy="208080"/>
          </a:xfrm>
          <a:prstGeom prst="rect">
            <a:avLst/>
          </a:prstGeom>
          <a:solidFill>
            <a:srgbClr val="B2E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FC5056-8939-FE6D-DDFA-ED20FE1F254A}"/>
              </a:ext>
            </a:extLst>
          </p:cNvPr>
          <p:cNvSpPr txBox="1">
            <a:spLocks/>
          </p:cNvSpPr>
          <p:nvPr/>
        </p:nvSpPr>
        <p:spPr>
          <a:xfrm>
            <a:off x="2638300" y="4515227"/>
            <a:ext cx="6720092" cy="1530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Yes! We have translation and RFP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Used as positive control and indicator of what successful protein synthesis looks like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4F42BE-D816-9F6B-54E6-CD00E43DAC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915" t="47599" r="-805" b="24975"/>
          <a:stretch/>
        </p:blipFill>
        <p:spPr>
          <a:xfrm>
            <a:off x="6472686" y="2161692"/>
            <a:ext cx="925933" cy="10901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2A7BE3-372D-0818-8714-B2585DD52205}"/>
              </a:ext>
            </a:extLst>
          </p:cNvPr>
          <p:cNvSpPr/>
          <p:nvPr/>
        </p:nvSpPr>
        <p:spPr>
          <a:xfrm>
            <a:off x="5928923" y="2717672"/>
            <a:ext cx="273782" cy="218868"/>
          </a:xfrm>
          <a:prstGeom prst="rect">
            <a:avLst/>
          </a:prstGeom>
          <a:solidFill>
            <a:srgbClr val="B2E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6B58AC-1191-F504-8042-ECC75147C8D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217" t="14803" r="-150" b="56531"/>
          <a:stretch/>
        </p:blipFill>
        <p:spPr>
          <a:xfrm>
            <a:off x="7426960" y="2530670"/>
            <a:ext cx="3207811" cy="89833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D8EF988-AC3B-4F98-9934-FF8D91130ECD}"/>
              </a:ext>
            </a:extLst>
          </p:cNvPr>
          <p:cNvSpPr/>
          <p:nvPr/>
        </p:nvSpPr>
        <p:spPr>
          <a:xfrm>
            <a:off x="6428296" y="3677916"/>
            <a:ext cx="432960" cy="475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2D9BDDDA-03C4-D98B-E29F-545DD3713488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892612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499" y="446380"/>
            <a:ext cx="10515600" cy="1325563"/>
          </a:xfrm>
        </p:spPr>
        <p:txBody>
          <a:bodyPr/>
          <a:lstStyle/>
          <a:p>
            <a:r>
              <a:rPr lang="en-US" dirty="0"/>
              <a:t>Results: Tube 3 (water + RFP DNA + antibiotic)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10E267-5E13-B1BC-3A6D-ECD124C1F4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730" r="17594" b="13"/>
          <a:stretch/>
        </p:blipFill>
        <p:spPr>
          <a:xfrm>
            <a:off x="1639947" y="1470798"/>
            <a:ext cx="5493558" cy="287218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E36DAF9-EDB3-36F8-E298-45A3D0AF6995}"/>
              </a:ext>
            </a:extLst>
          </p:cNvPr>
          <p:cNvSpPr/>
          <p:nvPr/>
        </p:nvSpPr>
        <p:spPr>
          <a:xfrm>
            <a:off x="2248678" y="1151201"/>
            <a:ext cx="3260567" cy="14581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F68082-4489-90F3-FC0E-770B6073346E}"/>
              </a:ext>
            </a:extLst>
          </p:cNvPr>
          <p:cNvSpPr txBox="1"/>
          <p:nvPr/>
        </p:nvSpPr>
        <p:spPr>
          <a:xfrm>
            <a:off x="3138551" y="1880280"/>
            <a:ext cx="822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Montserrat" panose="00000500000000000000" pitchFamily="2" charset="0"/>
              </a:rPr>
              <a:t>Water</a:t>
            </a:r>
          </a:p>
        </p:txBody>
      </p:sp>
      <p:pic>
        <p:nvPicPr>
          <p:cNvPr id="4098" name="Picture 2" descr="Water Droplet Vector Art, Icons, and Graphics for Free Download">
            <a:extLst>
              <a:ext uri="{FF2B5EF4-FFF2-40B4-BE49-F238E27FC236}">
                <a16:creationId xmlns:a16="http://schemas.microsoft.com/office/drawing/2014/main" id="{1D2E9794-771B-B7A4-BC64-67B8565117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43" t="18771" r="27174" b="17929"/>
          <a:stretch/>
        </p:blipFill>
        <p:spPr bwMode="auto">
          <a:xfrm>
            <a:off x="3389222" y="2245920"/>
            <a:ext cx="321318" cy="46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CFC8E9-6561-DAA5-3B78-0CB6BAB5803D}"/>
              </a:ext>
            </a:extLst>
          </p:cNvPr>
          <p:cNvSpPr/>
          <p:nvPr/>
        </p:nvSpPr>
        <p:spPr>
          <a:xfrm>
            <a:off x="2762729" y="2807149"/>
            <a:ext cx="1334612" cy="208080"/>
          </a:xfrm>
          <a:prstGeom prst="rect">
            <a:avLst/>
          </a:prstGeom>
          <a:solidFill>
            <a:srgbClr val="B2E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FC5056-8939-FE6D-DDFA-ED20FE1F254A}"/>
              </a:ext>
            </a:extLst>
          </p:cNvPr>
          <p:cNvSpPr txBox="1">
            <a:spLocks/>
          </p:cNvSpPr>
          <p:nvPr/>
        </p:nvSpPr>
        <p:spPr>
          <a:xfrm>
            <a:off x="2638300" y="4515227"/>
            <a:ext cx="6720092" cy="1530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No! We don’t have translation or RFP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Both kanamycin and streptomycin inhibit protein synthesis, so no RFP is made/seen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D44226-974F-737A-0896-70716691F30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303" t="22770" b="45699"/>
          <a:stretch/>
        </p:blipFill>
        <p:spPr>
          <a:xfrm>
            <a:off x="7302553" y="2573269"/>
            <a:ext cx="3265418" cy="964068"/>
          </a:xfrm>
          <a:prstGeom prst="rect">
            <a:avLst/>
          </a:prstGeom>
        </p:spPr>
      </p:pic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A2F12824-B34B-1227-91B8-E44FA876D2D8}"/>
              </a:ext>
            </a:extLst>
          </p:cNvPr>
          <p:cNvSpPr txBox="1">
            <a:spLocks/>
          </p:cNvSpPr>
          <p:nvPr/>
        </p:nvSpPr>
        <p:spPr>
          <a:xfrm>
            <a:off x="5499991" y="3272360"/>
            <a:ext cx="1443071" cy="1041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>
                <a:solidFill>
                  <a:srgbClr val="FF0000"/>
                </a:solidFill>
                <a:latin typeface="Helvetica"/>
                <a:cs typeface="Helvetica"/>
              </a:rPr>
              <a:t>X</a:t>
            </a:r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EC892B68-7981-18FB-531B-FD925E2BC60E}"/>
              </a:ext>
            </a:extLst>
          </p:cNvPr>
          <p:cNvSpPr txBox="1">
            <a:spLocks/>
          </p:cNvSpPr>
          <p:nvPr/>
        </p:nvSpPr>
        <p:spPr>
          <a:xfrm>
            <a:off x="4738279" y="2356120"/>
            <a:ext cx="1443071" cy="1041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>
                <a:solidFill>
                  <a:srgbClr val="FF0000"/>
                </a:solidFill>
                <a:latin typeface="Helvetica"/>
                <a:cs typeface="Helvetica"/>
              </a:rPr>
              <a:t>X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797FC1D-6888-58F2-B22A-700621833CBD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9501006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498" y="446380"/>
            <a:ext cx="11505823" cy="1325563"/>
          </a:xfrm>
        </p:spPr>
        <p:txBody>
          <a:bodyPr>
            <a:normAutofit/>
          </a:bodyPr>
          <a:lstStyle/>
          <a:p>
            <a:r>
              <a:rPr lang="en-US" sz="3200" dirty="0"/>
              <a:t>Results: Tube 4 (kinase DNA + RFP DNA + streptomycin)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10E267-5E13-B1BC-3A6D-ECD124C1F4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730" r="17594" b="13"/>
          <a:stretch/>
        </p:blipFill>
        <p:spPr>
          <a:xfrm>
            <a:off x="1978579" y="1506995"/>
            <a:ext cx="5761770" cy="3012417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FC5056-8939-FE6D-DDFA-ED20FE1F254A}"/>
              </a:ext>
            </a:extLst>
          </p:cNvPr>
          <p:cNvSpPr txBox="1">
            <a:spLocks/>
          </p:cNvSpPr>
          <p:nvPr/>
        </p:nvSpPr>
        <p:spPr>
          <a:xfrm>
            <a:off x="1751618" y="4796083"/>
            <a:ext cx="8885902" cy="15304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No! We don’t have translation or RFP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Streptomycin is still inhibiting protein synthesis (no RFP is made/seen), so the kinase protein does not confer resistance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035619-9D10-D658-B022-B98C224F58A9}"/>
              </a:ext>
            </a:extLst>
          </p:cNvPr>
          <p:cNvSpPr txBox="1"/>
          <p:nvPr/>
        </p:nvSpPr>
        <p:spPr>
          <a:xfrm>
            <a:off x="372498" y="1731175"/>
            <a:ext cx="1691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Streptomycin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1FCA6A-12A8-7421-CAF8-74E86DCB4D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303" t="22770" b="45699"/>
          <a:stretch/>
        </p:blipFill>
        <p:spPr>
          <a:xfrm>
            <a:off x="7900422" y="2646220"/>
            <a:ext cx="3265418" cy="964068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432741-9084-8D4F-DD9B-57E2457EE302}"/>
              </a:ext>
            </a:extLst>
          </p:cNvPr>
          <p:cNvSpPr txBox="1">
            <a:spLocks/>
          </p:cNvSpPr>
          <p:nvPr/>
        </p:nvSpPr>
        <p:spPr>
          <a:xfrm>
            <a:off x="6097860" y="3345311"/>
            <a:ext cx="1443071" cy="1041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>
                <a:solidFill>
                  <a:srgbClr val="FF0000"/>
                </a:solidFill>
                <a:latin typeface="Helvetica"/>
                <a:cs typeface="Helvetica"/>
              </a:rPr>
              <a:t>X</a:t>
            </a: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A47DA594-95F4-8AE4-C0FA-D45D15F3D225}"/>
              </a:ext>
            </a:extLst>
          </p:cNvPr>
          <p:cNvSpPr txBox="1">
            <a:spLocks/>
          </p:cNvSpPr>
          <p:nvPr/>
        </p:nvSpPr>
        <p:spPr>
          <a:xfrm>
            <a:off x="5336148" y="2429071"/>
            <a:ext cx="1443071" cy="1041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>
                <a:solidFill>
                  <a:srgbClr val="FF0000"/>
                </a:solidFill>
                <a:latin typeface="Helvetica"/>
                <a:cs typeface="Helvetica"/>
              </a:rPr>
              <a:t>X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7862B29F-51D6-B5F2-C576-921CBDF82378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8895562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498" y="446380"/>
            <a:ext cx="11505823" cy="1325563"/>
          </a:xfrm>
        </p:spPr>
        <p:txBody>
          <a:bodyPr>
            <a:normAutofit/>
          </a:bodyPr>
          <a:lstStyle/>
          <a:p>
            <a:r>
              <a:rPr lang="en-US" sz="3200" dirty="0"/>
              <a:t>Results: Tube 4 (kinase DNA + RFP DNA + kanamycin)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10E267-5E13-B1BC-3A6D-ECD124C1F4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730" r="17594" b="13"/>
          <a:stretch/>
        </p:blipFill>
        <p:spPr>
          <a:xfrm>
            <a:off x="1978579" y="1506995"/>
            <a:ext cx="5761770" cy="3012417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FC5056-8939-FE6D-DDFA-ED20FE1F254A}"/>
              </a:ext>
            </a:extLst>
          </p:cNvPr>
          <p:cNvSpPr txBox="1">
            <a:spLocks/>
          </p:cNvSpPr>
          <p:nvPr/>
        </p:nvSpPr>
        <p:spPr>
          <a:xfrm>
            <a:off x="1751618" y="4796083"/>
            <a:ext cx="8885902" cy="15304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Yes! We have translation and RFP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Kanamycin is NOT inhibiting protein synthesis (RFP is made/seen), so the kinase protein DOES confer resistance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035619-9D10-D658-B022-B98C224F58A9}"/>
              </a:ext>
            </a:extLst>
          </p:cNvPr>
          <p:cNvSpPr txBox="1"/>
          <p:nvPr/>
        </p:nvSpPr>
        <p:spPr>
          <a:xfrm>
            <a:off x="372498" y="1731175"/>
            <a:ext cx="1691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Kanamycin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432741-9084-8D4F-DD9B-57E2457EE302}"/>
              </a:ext>
            </a:extLst>
          </p:cNvPr>
          <p:cNvSpPr txBox="1">
            <a:spLocks/>
          </p:cNvSpPr>
          <p:nvPr/>
        </p:nvSpPr>
        <p:spPr>
          <a:xfrm>
            <a:off x="6848218" y="3451735"/>
            <a:ext cx="1443071" cy="1041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>
                <a:solidFill>
                  <a:srgbClr val="00B050"/>
                </a:solidFill>
                <a:cs typeface="Helvetica"/>
              </a:rPr>
              <a:t>✔</a:t>
            </a: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A47DA594-95F4-8AE4-C0FA-D45D15F3D225}"/>
              </a:ext>
            </a:extLst>
          </p:cNvPr>
          <p:cNvSpPr txBox="1">
            <a:spLocks/>
          </p:cNvSpPr>
          <p:nvPr/>
        </p:nvSpPr>
        <p:spPr>
          <a:xfrm>
            <a:off x="4938880" y="2037554"/>
            <a:ext cx="1443071" cy="1041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 dirty="0">
                <a:solidFill>
                  <a:srgbClr val="00B050"/>
                </a:solidFill>
                <a:cs typeface="Helvetica"/>
              </a:rPr>
              <a:t>✔</a:t>
            </a:r>
            <a:endParaRPr lang="en-US" sz="4800" b="1" dirty="0">
              <a:solidFill>
                <a:srgbClr val="00B050"/>
              </a:solidFill>
              <a:latin typeface="Helvetica"/>
              <a:cs typeface="Helvetica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450EEE3-F06E-18DA-B9DF-54536D7209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915" t="47599" r="-805" b="24975"/>
          <a:stretch/>
        </p:blipFill>
        <p:spPr>
          <a:xfrm>
            <a:off x="7243076" y="2312146"/>
            <a:ext cx="964982" cy="11361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E436174-D7D1-99F8-E332-782FA47FFC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217" t="14803" r="-150" b="56531"/>
          <a:stretch/>
        </p:blipFill>
        <p:spPr>
          <a:xfrm>
            <a:off x="7939767" y="2572471"/>
            <a:ext cx="3207811" cy="898330"/>
          </a:xfrm>
          <a:prstGeom prst="rect">
            <a:avLst/>
          </a:prstGeom>
        </p:spPr>
      </p:pic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7337EDFB-B031-CA36-B6AE-0D151A5A1684}"/>
              </a:ext>
            </a:extLst>
          </p:cNvPr>
          <p:cNvSpPr txBox="1">
            <a:spLocks/>
          </p:cNvSpPr>
          <p:nvPr/>
        </p:nvSpPr>
        <p:spPr>
          <a:xfrm>
            <a:off x="5833917" y="1558264"/>
            <a:ext cx="1443071" cy="1041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>
                <a:solidFill>
                  <a:srgbClr val="FF0000"/>
                </a:solidFill>
                <a:latin typeface="Helvetica"/>
                <a:cs typeface="Helvetica"/>
              </a:rPr>
              <a:t>X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4E3C59ED-3A36-0850-DE14-D43FE36B8AA5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1290276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160" y="263526"/>
            <a:ext cx="10515600" cy="856148"/>
          </a:xfrm>
        </p:spPr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E518D47C-1BEB-4363-9806-3E05B76E6691}"/>
              </a:ext>
            </a:extLst>
          </p:cNvPr>
          <p:cNvSpPr txBox="1">
            <a:spLocks/>
          </p:cNvSpPr>
          <p:nvPr/>
        </p:nvSpPr>
        <p:spPr>
          <a:xfrm>
            <a:off x="391160" y="1589088"/>
            <a:ext cx="5771102" cy="43430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</p:txBody>
      </p:sp>
      <p:sp>
        <p:nvSpPr>
          <p:cNvPr id="3" name="Google Shape;244;p10">
            <a:extLst>
              <a:ext uri="{FF2B5EF4-FFF2-40B4-BE49-F238E27FC236}">
                <a16:creationId xmlns:a16="http://schemas.microsoft.com/office/drawing/2014/main" id="{FC54A0AD-5059-F50A-9E61-24B37FD1B18E}"/>
              </a:ext>
            </a:extLst>
          </p:cNvPr>
          <p:cNvSpPr txBox="1"/>
          <p:nvPr/>
        </p:nvSpPr>
        <p:spPr>
          <a:xfrm>
            <a:off x="490134" y="1374484"/>
            <a:ext cx="10670556" cy="3262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endParaRPr lang="en-US" dirty="0">
              <a:ea typeface="Helvetica Neue"/>
              <a:cs typeface="Helvetica Neue"/>
              <a:sym typeface="Helvetica Neue"/>
            </a:endParaRPr>
          </a:p>
          <a:p>
            <a:pPr marL="91440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400" b="1" dirty="0">
                <a:solidFill>
                  <a:srgbClr val="002D73"/>
                </a:solidFill>
                <a:ea typeface="Helvetica Neue"/>
                <a:cs typeface="Helvetica Neue"/>
                <a:sym typeface="Helvetica Neue"/>
              </a:rPr>
              <a:t>Do both of these antibiotics inhibit protein synthesis?</a:t>
            </a:r>
          </a:p>
          <a:p>
            <a:pPr marL="1371600" lvl="2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i="1" dirty="0">
                <a:solidFill>
                  <a:srgbClr val="002D73"/>
                </a:solidFill>
                <a:ea typeface="Helvetica Neue"/>
                <a:cs typeface="Helvetica Neue"/>
                <a:sym typeface="Helvetica Neue"/>
              </a:rPr>
              <a:t>Yes!</a:t>
            </a:r>
          </a:p>
          <a:p>
            <a:pPr lvl="1">
              <a:spcBef>
                <a:spcPts val="0"/>
              </a:spcBef>
            </a:pPr>
            <a:endParaRPr lang="en-US" sz="2400" dirty="0">
              <a:solidFill>
                <a:srgbClr val="002D73"/>
              </a:solidFill>
              <a:ea typeface="Helvetica Neue"/>
              <a:cs typeface="Helvetica Neue"/>
              <a:sym typeface="Helvetica Neue"/>
            </a:endParaRPr>
          </a:p>
          <a:p>
            <a:pPr marL="914400" lvl="1" indent="-457200">
              <a:spcBef>
                <a:spcPts val="0"/>
              </a:spcBef>
              <a:buFont typeface="+mj-lt"/>
              <a:buAutoNum type="arabicPeriod" startAt="2"/>
            </a:pPr>
            <a:r>
              <a:rPr lang="en-US" sz="2400" b="1" dirty="0">
                <a:solidFill>
                  <a:srgbClr val="002D73"/>
                </a:solidFill>
                <a:ea typeface="Helvetica Neue"/>
                <a:cs typeface="Helvetica Neue"/>
                <a:sym typeface="Helvetica Neue"/>
              </a:rPr>
              <a:t>Which of these two antibiotics is vulnerable to the resistance gene?</a:t>
            </a:r>
          </a:p>
          <a:p>
            <a:pPr marL="1371600" lvl="2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i="1" dirty="0">
                <a:solidFill>
                  <a:srgbClr val="002D73"/>
                </a:solidFill>
                <a:sym typeface="Helvetica Neue"/>
              </a:rPr>
              <a:t>Kanamycin!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002D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002D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5E16F-5349-D335-B892-993214A19EC6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3378076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160" y="263526"/>
            <a:ext cx="10515600" cy="856148"/>
          </a:xfrm>
        </p:spPr>
        <p:txBody>
          <a:bodyPr/>
          <a:lstStyle/>
          <a:p>
            <a:r>
              <a:rPr lang="en-US" dirty="0"/>
              <a:t>Lab takeaways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E518D47C-1BEB-4363-9806-3E05B76E6691}"/>
              </a:ext>
            </a:extLst>
          </p:cNvPr>
          <p:cNvSpPr txBox="1">
            <a:spLocks/>
          </p:cNvSpPr>
          <p:nvPr/>
        </p:nvSpPr>
        <p:spPr>
          <a:xfrm>
            <a:off x="391160" y="1589088"/>
            <a:ext cx="5771102" cy="43430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</p:txBody>
      </p:sp>
      <p:sp>
        <p:nvSpPr>
          <p:cNvPr id="3" name="Google Shape;244;p10">
            <a:extLst>
              <a:ext uri="{FF2B5EF4-FFF2-40B4-BE49-F238E27FC236}">
                <a16:creationId xmlns:a16="http://schemas.microsoft.com/office/drawing/2014/main" id="{FC54A0AD-5059-F50A-9E61-24B37FD1B18E}"/>
              </a:ext>
            </a:extLst>
          </p:cNvPr>
          <p:cNvSpPr txBox="1"/>
          <p:nvPr/>
        </p:nvSpPr>
        <p:spPr>
          <a:xfrm>
            <a:off x="490134" y="1589088"/>
            <a:ext cx="10670556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7200">
              <a:buAutoNum type="arabicParenR"/>
            </a:pPr>
            <a:r>
              <a:rPr lang="en-US" sz="2400" b="1" dirty="0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Each antibiotic targets bacteria in a very specific way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Today, we looked at antibiotics that specifically targeted bacterial ribosomes to inhibit protein synthesis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Even within a given cellular process, there are different ways it can be inhibited 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002D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EC22E-0394-F676-3DBD-430BFBFE3C37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213271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160" y="263526"/>
            <a:ext cx="10515600" cy="856148"/>
          </a:xfrm>
        </p:spPr>
        <p:txBody>
          <a:bodyPr/>
          <a:lstStyle/>
          <a:p>
            <a:r>
              <a:rPr lang="en-US" dirty="0"/>
              <a:t>Lab takeaways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E518D47C-1BEB-4363-9806-3E05B76E6691}"/>
              </a:ext>
            </a:extLst>
          </p:cNvPr>
          <p:cNvSpPr txBox="1">
            <a:spLocks/>
          </p:cNvSpPr>
          <p:nvPr/>
        </p:nvSpPr>
        <p:spPr>
          <a:xfrm>
            <a:off x="391160" y="1589088"/>
            <a:ext cx="5771102" cy="43430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</p:txBody>
      </p:sp>
      <p:sp>
        <p:nvSpPr>
          <p:cNvPr id="3" name="Google Shape;244;p10">
            <a:extLst>
              <a:ext uri="{FF2B5EF4-FFF2-40B4-BE49-F238E27FC236}">
                <a16:creationId xmlns:a16="http://schemas.microsoft.com/office/drawing/2014/main" id="{FC54A0AD-5059-F50A-9E61-24B37FD1B18E}"/>
              </a:ext>
            </a:extLst>
          </p:cNvPr>
          <p:cNvSpPr txBox="1"/>
          <p:nvPr/>
        </p:nvSpPr>
        <p:spPr>
          <a:xfrm>
            <a:off x="490134" y="1589088"/>
            <a:ext cx="10670556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7200">
              <a:buAutoNum type="arabicParenR"/>
            </a:pPr>
            <a:r>
              <a:rPr lang="en-US" sz="2400" b="1" dirty="0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Each antibiotic targets bacteria in a very specific way</a:t>
            </a:r>
          </a:p>
          <a:p>
            <a:pPr lvl="0"/>
            <a:endParaRPr lang="en-US" sz="2400" b="1" dirty="0">
              <a:solidFill>
                <a:srgbClr val="002D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indent="-457200">
              <a:buFont typeface="+mj-lt"/>
              <a:buAutoNum type="arabicParenR" startAt="2"/>
            </a:pPr>
            <a:r>
              <a:rPr lang="en-US" sz="2400" b="1" dirty="0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Antibiotic resistance genes confer protection against specific antibiotics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Today, we looked at an AR gene that made a protein that specifically modified kanamycin so it couldn’t bind to ribosomes anymore</a:t>
            </a:r>
          </a:p>
          <a:p>
            <a:pPr marL="457200" indent="-457200">
              <a:buFont typeface="+mj-lt"/>
              <a:buAutoNum type="arabicParenR" startAt="2"/>
            </a:pPr>
            <a:endParaRPr lang="en-US" sz="2400" b="1" dirty="0">
              <a:solidFill>
                <a:srgbClr val="002D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002D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EC22E-0394-F676-3DBD-430BFBFE3C37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C0B65C-0454-9B13-D71E-9993BF312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067" y="4028638"/>
            <a:ext cx="7977390" cy="196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709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160" y="263526"/>
            <a:ext cx="10515600" cy="856148"/>
          </a:xfrm>
        </p:spPr>
        <p:txBody>
          <a:bodyPr/>
          <a:lstStyle/>
          <a:p>
            <a:r>
              <a:rPr lang="en-US" dirty="0"/>
              <a:t>Lab takeaways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E518D47C-1BEB-4363-9806-3E05B76E6691}"/>
              </a:ext>
            </a:extLst>
          </p:cNvPr>
          <p:cNvSpPr txBox="1">
            <a:spLocks/>
          </p:cNvSpPr>
          <p:nvPr/>
        </p:nvSpPr>
        <p:spPr>
          <a:xfrm>
            <a:off x="391160" y="1589088"/>
            <a:ext cx="5771102" cy="43430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</p:txBody>
      </p:sp>
      <p:sp>
        <p:nvSpPr>
          <p:cNvPr id="3" name="Google Shape;244;p10">
            <a:extLst>
              <a:ext uri="{FF2B5EF4-FFF2-40B4-BE49-F238E27FC236}">
                <a16:creationId xmlns:a16="http://schemas.microsoft.com/office/drawing/2014/main" id="{FC54A0AD-5059-F50A-9E61-24B37FD1B18E}"/>
              </a:ext>
            </a:extLst>
          </p:cNvPr>
          <p:cNvSpPr txBox="1"/>
          <p:nvPr/>
        </p:nvSpPr>
        <p:spPr>
          <a:xfrm>
            <a:off x="490134" y="1589088"/>
            <a:ext cx="10670556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7200">
              <a:buAutoNum type="arabicParenR"/>
            </a:pPr>
            <a:r>
              <a:rPr lang="en-US" sz="2400" b="1" dirty="0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Each antibiotic targets bacteria in a very specific way</a:t>
            </a:r>
          </a:p>
          <a:p>
            <a:pPr lvl="0"/>
            <a:endParaRPr lang="en-US" sz="2400" b="1" dirty="0">
              <a:solidFill>
                <a:srgbClr val="002D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indent="-457200">
              <a:buFont typeface="+mj-lt"/>
              <a:buAutoNum type="arabicParenR" startAt="2"/>
            </a:pPr>
            <a:r>
              <a:rPr lang="en-US" sz="2400" b="1" dirty="0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Antibiotic resistance genes confer protection against specific antibiotics </a:t>
            </a:r>
          </a:p>
          <a:p>
            <a:endParaRPr lang="en-US" sz="2400" b="1" dirty="0">
              <a:solidFill>
                <a:srgbClr val="002D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457200">
              <a:buFont typeface="+mj-lt"/>
              <a:buAutoNum type="arabicParenR" startAt="3"/>
            </a:pPr>
            <a:r>
              <a:rPr lang="en-US" sz="2400" b="1" dirty="0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BioBits® cell-free system is an easy and safe way of testing certain mechanisms of antibiotics and antibiotics resistance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Because the BioBits® system contains ribosomes, we are able to specifically test antibiotics and antibiotic resistance mechanism related to protein synthesis</a:t>
            </a:r>
            <a:r>
              <a:rPr lang="en-US" sz="2400" b="1" dirty="0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  <a:p>
            <a:pPr marL="457200" indent="-457200">
              <a:buFont typeface="+mj-lt"/>
              <a:buAutoNum type="arabicParenR" startAt="2"/>
            </a:pPr>
            <a:endParaRPr lang="en-US" sz="2400" b="1" dirty="0">
              <a:solidFill>
                <a:srgbClr val="002D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002D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EC22E-0394-F676-3DBD-430BFBFE3C37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894929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160" y="263526"/>
            <a:ext cx="10515600" cy="856148"/>
          </a:xfrm>
        </p:spPr>
        <p:txBody>
          <a:bodyPr/>
          <a:lstStyle/>
          <a:p>
            <a:r>
              <a:rPr lang="en-US" dirty="0"/>
              <a:t>Lab takeaways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E518D47C-1BEB-4363-9806-3E05B76E6691}"/>
              </a:ext>
            </a:extLst>
          </p:cNvPr>
          <p:cNvSpPr txBox="1">
            <a:spLocks/>
          </p:cNvSpPr>
          <p:nvPr/>
        </p:nvSpPr>
        <p:spPr>
          <a:xfrm>
            <a:off x="391160" y="1589088"/>
            <a:ext cx="5771102" cy="43430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</p:txBody>
      </p:sp>
      <p:sp>
        <p:nvSpPr>
          <p:cNvPr id="3" name="Google Shape;244;p10">
            <a:extLst>
              <a:ext uri="{FF2B5EF4-FFF2-40B4-BE49-F238E27FC236}">
                <a16:creationId xmlns:a16="http://schemas.microsoft.com/office/drawing/2014/main" id="{FC54A0AD-5059-F50A-9E61-24B37FD1B18E}"/>
              </a:ext>
            </a:extLst>
          </p:cNvPr>
          <p:cNvSpPr txBox="1"/>
          <p:nvPr/>
        </p:nvSpPr>
        <p:spPr>
          <a:xfrm>
            <a:off x="490134" y="1589088"/>
            <a:ext cx="10670556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7200">
              <a:buAutoNum type="arabicParenR"/>
            </a:pPr>
            <a:r>
              <a:rPr lang="en-US" sz="2400" b="1" dirty="0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Each antibiotic targets bacteria in a very specific way</a:t>
            </a:r>
          </a:p>
          <a:p>
            <a:pPr lvl="0"/>
            <a:endParaRPr lang="en-US" sz="2400" b="1" dirty="0">
              <a:solidFill>
                <a:srgbClr val="002D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indent="-457200">
              <a:buFont typeface="+mj-lt"/>
              <a:buAutoNum type="arabicParenR" startAt="2"/>
            </a:pPr>
            <a:r>
              <a:rPr lang="en-US" sz="2400" b="1" dirty="0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Antibiotic resistance genes confer protection against specific antibiotics </a:t>
            </a:r>
          </a:p>
          <a:p>
            <a:endParaRPr lang="en-US" sz="2400" b="1" dirty="0">
              <a:solidFill>
                <a:srgbClr val="002D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457200">
              <a:buFont typeface="+mj-lt"/>
              <a:buAutoNum type="arabicParenR" startAt="3"/>
            </a:pPr>
            <a:r>
              <a:rPr lang="en-US" sz="2400" b="1" dirty="0">
                <a:solidFill>
                  <a:srgbClr val="002D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BioBits® cell-free system is an easy and safe way of testing certain mechanisms of antibiotics and antibiotics resistance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002D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EC22E-0394-F676-3DBD-430BFBFE3C37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022897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0"/>
          <p:cNvSpPr txBox="1">
            <a:spLocks noGrp="1"/>
          </p:cNvSpPr>
          <p:nvPr>
            <p:ph type="title"/>
          </p:nvPr>
        </p:nvSpPr>
        <p:spPr>
          <a:xfrm>
            <a:off x="391160" y="302895"/>
            <a:ext cx="10515600" cy="823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103A"/>
              </a:buClr>
              <a:buSzPts val="3600"/>
              <a:buFont typeface="Helvetica Neue"/>
              <a:buNone/>
            </a:pPr>
            <a:r>
              <a:rPr lang="en-US"/>
              <a:t>Access the full curriculum online!</a:t>
            </a:r>
            <a:endParaRPr/>
          </a:p>
        </p:txBody>
      </p:sp>
      <p:sp>
        <p:nvSpPr>
          <p:cNvPr id="427" name="Google Shape;427;p10"/>
          <p:cNvSpPr txBox="1"/>
          <p:nvPr/>
        </p:nvSpPr>
        <p:spPr>
          <a:xfrm>
            <a:off x="490289" y="1464610"/>
            <a:ext cx="619592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 of our curriculum is free to download!</a:t>
            </a:r>
            <a:endParaRPr/>
          </a:p>
        </p:txBody>
      </p:sp>
      <p:sp>
        <p:nvSpPr>
          <p:cNvPr id="428" name="Google Shape;428;p10"/>
          <p:cNvSpPr txBox="1"/>
          <p:nvPr/>
        </p:nvSpPr>
        <p:spPr>
          <a:xfrm>
            <a:off x="490289" y="1926275"/>
            <a:ext cx="4176143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Under “Downloads” tab on the product page</a:t>
            </a:r>
            <a:endParaRPr/>
          </a:p>
        </p:txBody>
      </p:sp>
      <p:sp>
        <p:nvSpPr>
          <p:cNvPr id="429" name="Google Shape;429;p10"/>
          <p:cNvSpPr txBox="1"/>
          <p:nvPr/>
        </p:nvSpPr>
        <p:spPr>
          <a:xfrm>
            <a:off x="490289" y="2387940"/>
            <a:ext cx="5605711" cy="415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Instructor guide </a:t>
            </a:r>
            <a:r>
              <a:rPr lang="en-US" sz="24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with full lab protocol</a:t>
            </a:r>
            <a:endParaRPr dirty="0"/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Student guide </a:t>
            </a:r>
            <a:r>
              <a:rPr lang="en-US" sz="24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with background, lab protocol, data tables, and study questions (including CER tables)</a:t>
            </a:r>
            <a:endParaRPr dirty="0"/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Classroom slides </a:t>
            </a:r>
            <a:r>
              <a:rPr lang="en-US" sz="24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that are editable</a:t>
            </a:r>
            <a:endParaRPr dirty="0"/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9F6CA7-D79C-B22E-F701-84C747F54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998" y="1001638"/>
            <a:ext cx="2523824" cy="3262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6B86C1-DF9D-6BDB-23CD-0253758A12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036" y="2095552"/>
            <a:ext cx="2474755" cy="31797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95B98A-C3DE-6582-A5E8-732D6D54BC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3003" y="1464610"/>
            <a:ext cx="2523824" cy="3288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BD8975-C2FA-9FBC-20FF-7EE72C757D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0915" y="3291476"/>
            <a:ext cx="4641377" cy="2622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A85E4687-7929-9785-6A91-B865E2D0F91F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27"/>
          <p:cNvSpPr txBox="1">
            <a:spLocks noGrp="1"/>
          </p:cNvSpPr>
          <p:nvPr>
            <p:ph type="body" idx="1"/>
          </p:nvPr>
        </p:nvSpPr>
        <p:spPr>
          <a:xfrm>
            <a:off x="553182" y="1433270"/>
            <a:ext cx="9925148" cy="4721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2400"/>
            </a:pPr>
            <a:endParaRPr lang="en-US" dirty="0"/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2400"/>
              <a:buFont typeface="Arial" panose="020B0604020202020204" pitchFamily="34" charset="0"/>
              <a:buChar char="•"/>
            </a:pPr>
            <a:r>
              <a:rPr lang="en-US" dirty="0"/>
              <a:t>How many students can use one kit?</a:t>
            </a:r>
          </a:p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2400"/>
            </a:pPr>
            <a:endParaRPr lang="en-US" dirty="0"/>
          </a:p>
          <a:p>
            <a:pPr marL="342900" indent="-342900">
              <a:spcBef>
                <a:spcPts val="0"/>
              </a:spcBef>
              <a:buClr>
                <a:srgbClr val="002D73"/>
              </a:buClr>
              <a:buSzPts val="2400"/>
              <a:buFont typeface="Arial" panose="020B0604020202020204" pitchFamily="34" charset="0"/>
              <a:buChar char="•"/>
            </a:pPr>
            <a:r>
              <a:rPr lang="en-US" dirty="0"/>
              <a:t>Can students test both antibiotics?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2400"/>
            </a:pPr>
            <a:endParaRPr lang="en-US" dirty="0"/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2400"/>
              <a:buFont typeface="Arial" panose="020B0604020202020204" pitchFamily="34" charset="0"/>
              <a:buChar char="•"/>
            </a:pPr>
            <a:r>
              <a:rPr lang="en-US" dirty="0"/>
              <a:t>Shelf life of the reagents?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2400"/>
            </a:pPr>
            <a:endParaRPr lang="en-US" dirty="0"/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2400"/>
              <a:buFont typeface="Arial" panose="020B0604020202020204" pitchFamily="34" charset="0"/>
              <a:buChar char="•"/>
            </a:pPr>
            <a:r>
              <a:rPr lang="en-US" dirty="0"/>
              <a:t>Will there be more BioBits cell-free labs offered in the future?</a:t>
            </a:r>
          </a:p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2400"/>
            </a:pPr>
            <a:endParaRPr lang="en-US" dirty="0"/>
          </a:p>
          <a:p>
            <a:pPr marL="342900" indent="-342900">
              <a:spcBef>
                <a:spcPts val="0"/>
              </a:spcBef>
              <a:buClr>
                <a:srgbClr val="002D73"/>
              </a:buClr>
              <a:buSzPts val="2400"/>
              <a:buFont typeface="Arial" panose="020B0604020202020204" pitchFamily="34" charset="0"/>
              <a:buChar char="•"/>
            </a:pPr>
            <a:r>
              <a:rPr lang="en-US" dirty="0"/>
              <a:t>How does antibiotic resistance spread?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2400"/>
              <a:buFont typeface="Arial" panose="020B0604020202020204" pitchFamily="34" charset="0"/>
              <a:buChar char="•"/>
            </a:pPr>
            <a:endParaRPr lang="en-US" dirty="0"/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2400"/>
              <a:buFont typeface="Arial" panose="020B0604020202020204" pitchFamily="34" charset="0"/>
              <a:buChar char="•"/>
            </a:pPr>
            <a:endParaRPr dirty="0"/>
          </a:p>
        </p:txBody>
      </p:sp>
      <p:sp>
        <p:nvSpPr>
          <p:cNvPr id="502" name="Google Shape;502;p27"/>
          <p:cNvSpPr txBox="1"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103A"/>
              </a:buClr>
              <a:buSzPts val="3600"/>
              <a:buFont typeface="Helvetica Neue"/>
              <a:buNone/>
            </a:pPr>
            <a:r>
              <a:rPr lang="en-US"/>
              <a:t>Q+A</a:t>
            </a:r>
            <a:endParaRPr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A2739409-9E95-45D0-A72E-845123334F6F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8289463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"/>
          <p:cNvSpPr txBox="1"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103A"/>
              </a:buClr>
              <a:buSzPts val="3600"/>
              <a:buFont typeface="Helvetica Neue"/>
              <a:buNone/>
            </a:pPr>
            <a:r>
              <a:rPr lang="en-US" dirty="0"/>
              <a:t>Other related miniPCR bio Learning Labs™</a:t>
            </a:r>
            <a:endParaRPr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6C1593C-53A3-2E74-F180-7E575D903A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87" b="38039"/>
          <a:stretch/>
        </p:blipFill>
        <p:spPr bwMode="auto">
          <a:xfrm>
            <a:off x="787055" y="2304616"/>
            <a:ext cx="4286250" cy="1589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74973DB0-EE44-1780-0CA6-734A30BA79B9}"/>
              </a:ext>
            </a:extLst>
          </p:cNvPr>
          <p:cNvSpPr txBox="1">
            <a:spLocks/>
          </p:cNvSpPr>
          <p:nvPr/>
        </p:nvSpPr>
        <p:spPr>
          <a:xfrm>
            <a:off x="5820587" y="4195435"/>
            <a:ext cx="1971039" cy="1794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D73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D6F39A-CA47-F6E5-F729-F691E4A4A7A7}"/>
              </a:ext>
            </a:extLst>
          </p:cNvPr>
          <p:cNvSpPr txBox="1"/>
          <p:nvPr/>
        </p:nvSpPr>
        <p:spPr>
          <a:xfrm>
            <a:off x="961507" y="1402209"/>
            <a:ext cx="3937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Scaffold this lab with the BioBits® Central Dogma Lab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3A6765-0C81-9A52-F8B4-ACD6505B52A8}"/>
              </a:ext>
            </a:extLst>
          </p:cNvPr>
          <p:cNvSpPr txBox="1"/>
          <p:nvPr/>
        </p:nvSpPr>
        <p:spPr>
          <a:xfrm>
            <a:off x="6305666" y="1478929"/>
            <a:ext cx="4799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Pair with other antibiotic resistance labs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95460D7-2C91-F2E7-2B7A-D71B06901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099193"/>
            <a:ext cx="2691789" cy="1794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0D55B78-E2E0-C8D2-56B6-3B709734E7C4}"/>
              </a:ext>
            </a:extLst>
          </p:cNvPr>
          <p:cNvSpPr txBox="1"/>
          <p:nvPr/>
        </p:nvSpPr>
        <p:spPr>
          <a:xfrm>
            <a:off x="8991600" y="2492793"/>
            <a:ext cx="26917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i="0" dirty="0">
                <a:effectLst/>
                <a:latin typeface="Gotham-medium"/>
              </a:rPr>
              <a:t>Agricultural Monitoring Lab: A Case Study in Antibiotic Resistance</a:t>
            </a:r>
          </a:p>
        </p:txBody>
      </p:sp>
      <p:pic>
        <p:nvPicPr>
          <p:cNvPr id="5124" name="Picture 4" descr="Hand picking up soil">
            <a:extLst>
              <a:ext uri="{FF2B5EF4-FFF2-40B4-BE49-F238E27FC236}">
                <a16:creationId xmlns:a16="http://schemas.microsoft.com/office/drawing/2014/main" id="{DA5C034A-8F3A-C949-12E3-CD57E2C77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102423"/>
            <a:ext cx="2700793" cy="1794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3785D9C-C5D7-AE32-39B0-2C6E7FF0D399}"/>
              </a:ext>
            </a:extLst>
          </p:cNvPr>
          <p:cNvSpPr txBox="1"/>
          <p:nvPr/>
        </p:nvSpPr>
        <p:spPr>
          <a:xfrm>
            <a:off x="8981440" y="4349702"/>
            <a:ext cx="27736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US" dirty="0"/>
            </a:br>
            <a:r>
              <a:rPr lang="en-US" b="0" i="0" dirty="0">
                <a:effectLst/>
                <a:latin typeface="Gotham-medium"/>
              </a:rPr>
              <a:t>eDNA Project: Sampling Soil for Antibiotic Resistance</a:t>
            </a:r>
            <a:endParaRPr lang="en-US" dirty="0"/>
          </a:p>
        </p:txBody>
      </p:sp>
      <p:pic>
        <p:nvPicPr>
          <p:cNvPr id="15" name="Content Placeholder 12">
            <a:extLst>
              <a:ext uri="{FF2B5EF4-FFF2-40B4-BE49-F238E27FC236}">
                <a16:creationId xmlns:a16="http://schemas.microsoft.com/office/drawing/2014/main" id="{1534BD9A-5449-BBEC-24F0-BFD2B4A7CF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7756" y="3466063"/>
            <a:ext cx="2691789" cy="2690608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ABC9B2E-1CEF-3801-3D7E-4A9A5078DCCE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1424187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2"/>
          <p:cNvSpPr txBox="1">
            <a:spLocks noGrp="1"/>
          </p:cNvSpPr>
          <p:nvPr>
            <p:ph type="body" idx="1"/>
          </p:nvPr>
        </p:nvSpPr>
        <p:spPr>
          <a:xfrm>
            <a:off x="391160" y="1707445"/>
            <a:ext cx="10515600" cy="4063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685800" lvl="0" indent="-4572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2D73"/>
              </a:buClr>
              <a:buSzPts val="2400"/>
              <a:buFont typeface="Arial"/>
              <a:buChar char="•"/>
            </a:pPr>
            <a:r>
              <a:rPr lang="en-US" sz="2800" dirty="0">
                <a:latin typeface="Helvetica Neue"/>
                <a:ea typeface="Helvetica Neue"/>
                <a:cs typeface="Helvetica Neue"/>
                <a:sym typeface="Helvetica Neue"/>
              </a:rPr>
              <a:t>Webinars and lab demos</a:t>
            </a:r>
            <a:endParaRPr dirty="0"/>
          </a:p>
          <a:p>
            <a:pPr marL="685800" lvl="0" indent="-4572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2D73"/>
              </a:buClr>
              <a:buSzPts val="2400"/>
              <a:buFont typeface="Arial"/>
              <a:buChar char="•"/>
            </a:pPr>
            <a:r>
              <a:rPr lang="en-US" sz="2800" dirty="0">
                <a:latin typeface="Helvetica Neue"/>
                <a:ea typeface="Helvetica Neue"/>
                <a:cs typeface="Helvetica Neue"/>
                <a:sym typeface="Helvetica Neue"/>
              </a:rPr>
              <a:t>Free worksheets</a:t>
            </a:r>
            <a:endParaRPr dirty="0"/>
          </a:p>
          <a:p>
            <a:pPr marL="685800" lvl="0" indent="-4572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2D73"/>
              </a:buClr>
              <a:buSzPts val="2400"/>
              <a:buFont typeface="Arial"/>
              <a:buChar char="•"/>
            </a:pPr>
            <a:r>
              <a:rPr lang="en-US" sz="2800" dirty="0" err="1">
                <a:latin typeface="Helvetica Neue"/>
                <a:ea typeface="Helvetica Neue"/>
                <a:cs typeface="Helvetica Neue"/>
                <a:sym typeface="Helvetica Neue"/>
              </a:rPr>
              <a:t>DNAdots</a:t>
            </a:r>
            <a:endParaRPr dirty="0"/>
          </a:p>
          <a:p>
            <a:pPr marL="685800" lvl="0" indent="-4572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2D73"/>
              </a:buClr>
              <a:buSzPts val="2400"/>
              <a:buFont typeface="Arial"/>
              <a:buChar char="•"/>
            </a:pPr>
            <a:r>
              <a:rPr lang="en-US" sz="2800" dirty="0">
                <a:latin typeface="Helvetica Neue"/>
                <a:ea typeface="Helvetica Neue"/>
                <a:cs typeface="Helvetica Neue"/>
                <a:sym typeface="Helvetica Neue"/>
              </a:rPr>
              <a:t>Genes in Space</a:t>
            </a:r>
            <a:endParaRPr dirty="0"/>
          </a:p>
          <a:p>
            <a:pPr marL="685800" lvl="0" indent="-4572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2D73"/>
              </a:buClr>
              <a:buSzPts val="2400"/>
              <a:buFont typeface="Arial"/>
              <a:buChar char="•"/>
            </a:pPr>
            <a:r>
              <a:rPr lang="en-US" sz="2800" dirty="0">
                <a:latin typeface="Helvetica Neue"/>
                <a:ea typeface="Helvetica Neue"/>
                <a:cs typeface="Helvetica Neue"/>
                <a:sym typeface="Helvetica Neue"/>
              </a:rPr>
              <a:t>And much more!</a:t>
            </a:r>
            <a:endParaRPr dirty="0"/>
          </a:p>
        </p:txBody>
      </p:sp>
      <p:sp>
        <p:nvSpPr>
          <p:cNvPr id="452" name="Google Shape;452;p12"/>
          <p:cNvSpPr txBox="1">
            <a:spLocks noGrp="1"/>
          </p:cNvSpPr>
          <p:nvPr>
            <p:ph type="title"/>
          </p:nvPr>
        </p:nvSpPr>
        <p:spPr>
          <a:xfrm>
            <a:off x="391160" y="472581"/>
            <a:ext cx="10515600" cy="823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103A"/>
              </a:buClr>
              <a:buSzPts val="1800"/>
              <a:buFont typeface="Helvetica Neue"/>
              <a:buNone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Visit our resources page!</a:t>
            </a:r>
            <a:endParaRPr/>
          </a:p>
        </p:txBody>
      </p:sp>
      <p:pic>
        <p:nvPicPr>
          <p:cNvPr id="453" name="Google Shape;453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65119" y="276343"/>
            <a:ext cx="1727050" cy="17270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4" name="Google Shape;454;p12"/>
          <p:cNvGrpSpPr/>
          <p:nvPr/>
        </p:nvGrpSpPr>
        <p:grpSpPr>
          <a:xfrm>
            <a:off x="6296800" y="4982253"/>
            <a:ext cx="2313800" cy="1809566"/>
            <a:chOff x="8504733" y="3933825"/>
            <a:chExt cx="3074987" cy="2404872"/>
          </a:xfrm>
        </p:grpSpPr>
        <p:sp>
          <p:nvSpPr>
            <p:cNvPr id="455" name="Google Shape;455;p12"/>
            <p:cNvSpPr/>
            <p:nvPr/>
          </p:nvSpPr>
          <p:spPr>
            <a:xfrm>
              <a:off x="8516480" y="3933825"/>
              <a:ext cx="3063240" cy="24048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56" name="Google Shape;456;p1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504733" y="3933825"/>
              <a:ext cx="3067050" cy="24003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57" name="Google Shape;457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44671" y="1491849"/>
            <a:ext cx="3265929" cy="1837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12"/>
          <p:cNvPicPr preferRelativeResize="0"/>
          <p:nvPr/>
        </p:nvPicPr>
        <p:blipFill rotWithShape="1">
          <a:blip r:embed="rId6">
            <a:alphaModFix/>
          </a:blip>
          <a:srcRect l="1981" t="1146" r="3484" b="1387"/>
          <a:stretch/>
        </p:blipFill>
        <p:spPr>
          <a:xfrm>
            <a:off x="8445603" y="2544801"/>
            <a:ext cx="2304961" cy="29958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59" name="Google Shape;459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15963" y="3328934"/>
            <a:ext cx="3349729" cy="187431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F19B35E-560D-79FC-4E64-D7B101AC6CD8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17"/>
          <p:cNvSpPr/>
          <p:nvPr/>
        </p:nvSpPr>
        <p:spPr>
          <a:xfrm>
            <a:off x="0" y="5667774"/>
            <a:ext cx="12192000" cy="119022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10" name="Google Shape;510;p17"/>
          <p:cNvPicPr preferRelativeResize="0"/>
          <p:nvPr/>
        </p:nvPicPr>
        <p:blipFill rotWithShape="1">
          <a:blip r:embed="rId3">
            <a:alphaModFix/>
          </a:blip>
          <a:srcRect l="15888" t="24277" r="13215" b="24026"/>
          <a:stretch/>
        </p:blipFill>
        <p:spPr>
          <a:xfrm>
            <a:off x="4563307" y="5286249"/>
            <a:ext cx="3065386" cy="1142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17"/>
          <p:cNvPicPr preferRelativeResize="0"/>
          <p:nvPr/>
        </p:nvPicPr>
        <p:blipFill rotWithShape="1">
          <a:blip r:embed="rId4">
            <a:alphaModFix/>
          </a:blip>
          <a:srcRect l="7897" t="19377" r="4840" b="19225"/>
          <a:stretch/>
        </p:blipFill>
        <p:spPr>
          <a:xfrm>
            <a:off x="8412632" y="5247452"/>
            <a:ext cx="3382589" cy="1085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7" descr="P51™ Molecular Fluorescence Viewer - miniPCR"/>
          <p:cNvPicPr preferRelativeResize="0"/>
          <p:nvPr/>
        </p:nvPicPr>
        <p:blipFill rotWithShape="1">
          <a:blip r:embed="rId5">
            <a:alphaModFix/>
          </a:blip>
          <a:srcRect l="3066" t="21293" b="22143"/>
          <a:stretch/>
        </p:blipFill>
        <p:spPr>
          <a:xfrm>
            <a:off x="955066" y="5215538"/>
            <a:ext cx="1982012" cy="1156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06529" y="1021040"/>
            <a:ext cx="1535185" cy="1535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17"/>
          <p:cNvPicPr preferRelativeResize="0"/>
          <p:nvPr/>
        </p:nvPicPr>
        <p:blipFill rotWithShape="1">
          <a:blip r:embed="rId7">
            <a:alphaModFix/>
          </a:blip>
          <a:srcRect l="22959" t="34730" r="23350" b="35125"/>
          <a:stretch/>
        </p:blipFill>
        <p:spPr>
          <a:xfrm>
            <a:off x="814598" y="3655716"/>
            <a:ext cx="2959942" cy="968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17"/>
          <p:cNvPicPr preferRelativeResize="0"/>
          <p:nvPr/>
        </p:nvPicPr>
        <p:blipFill rotWithShape="1">
          <a:blip r:embed="rId8">
            <a:alphaModFix/>
          </a:blip>
          <a:srcRect l="14652" t="26161" r="9631" b="29312"/>
          <a:stretch/>
        </p:blipFill>
        <p:spPr>
          <a:xfrm>
            <a:off x="4605884" y="3779335"/>
            <a:ext cx="2980233" cy="947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17"/>
          <p:cNvPicPr preferRelativeResize="0"/>
          <p:nvPr/>
        </p:nvPicPr>
        <p:blipFill rotWithShape="1">
          <a:blip r:embed="rId9">
            <a:alphaModFix/>
          </a:blip>
          <a:srcRect l="14899" t="30414" r="15955" b="18718"/>
          <a:stretch/>
        </p:blipFill>
        <p:spPr>
          <a:xfrm>
            <a:off x="8738895" y="3743790"/>
            <a:ext cx="2532421" cy="990137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17"/>
          <p:cNvSpPr/>
          <p:nvPr/>
        </p:nvSpPr>
        <p:spPr>
          <a:xfrm>
            <a:off x="0" y="-1"/>
            <a:ext cx="9647124" cy="3333413"/>
          </a:xfrm>
          <a:custGeom>
            <a:avLst/>
            <a:gdLst/>
            <a:ahLst/>
            <a:cxnLst/>
            <a:rect l="l" t="t" r="r" b="b"/>
            <a:pathLst>
              <a:path w="9647124" h="3333413" extrusionOk="0">
                <a:moveTo>
                  <a:pt x="0" y="0"/>
                </a:moveTo>
                <a:lnTo>
                  <a:pt x="9647124" y="0"/>
                </a:lnTo>
                <a:lnTo>
                  <a:pt x="9628991" y="31535"/>
                </a:lnTo>
                <a:cubicBezTo>
                  <a:pt x="8426186" y="2011089"/>
                  <a:pt x="6249439" y="3333413"/>
                  <a:pt x="3763847" y="3333413"/>
                </a:cubicBezTo>
                <a:cubicBezTo>
                  <a:pt x="2521051" y="3333413"/>
                  <a:pt x="1355466" y="3002832"/>
                  <a:pt x="350230" y="2424807"/>
                </a:cubicBezTo>
                <a:lnTo>
                  <a:pt x="0" y="22083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18" name="Google Shape;518;p17"/>
          <p:cNvPicPr preferRelativeResize="0"/>
          <p:nvPr/>
        </p:nvPicPr>
        <p:blipFill rotWithShape="1">
          <a:blip r:embed="rId10">
            <a:alphaModFix/>
          </a:blip>
          <a:srcRect l="14792" t="35113" r="15726" b="30829"/>
          <a:stretch/>
        </p:blipFill>
        <p:spPr>
          <a:xfrm>
            <a:off x="843276" y="541264"/>
            <a:ext cx="6379262" cy="182300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8AC6F55-D487-6A66-0D3F-54E07013FE67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1"/>
          <p:cNvSpPr txBox="1">
            <a:spLocks noGrp="1"/>
          </p:cNvSpPr>
          <p:nvPr>
            <p:ph type="body" idx="1"/>
          </p:nvPr>
        </p:nvSpPr>
        <p:spPr>
          <a:xfrm>
            <a:off x="1558574" y="5974489"/>
            <a:ext cx="245903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1600"/>
              <a:buNone/>
            </a:pPr>
            <a:r>
              <a:rPr lang="en-US"/>
              <a:t>@miniPCR</a:t>
            </a:r>
            <a:endParaRPr/>
          </a:p>
          <a:p>
            <a:pPr marL="0" lvl="0" indent="0" algn="l" rtl="0">
              <a:spcBef>
                <a:spcPts val="320"/>
              </a:spcBef>
              <a:spcAft>
                <a:spcPts val="0"/>
              </a:spcAft>
              <a:buClr>
                <a:srgbClr val="002D73"/>
              </a:buClr>
              <a:buSzPts val="1600"/>
              <a:buNone/>
            </a:pPr>
            <a:endParaRPr/>
          </a:p>
        </p:txBody>
      </p:sp>
      <p:sp>
        <p:nvSpPr>
          <p:cNvPr id="533" name="Google Shape;533;p31"/>
          <p:cNvSpPr txBox="1">
            <a:spLocks noGrp="1"/>
          </p:cNvSpPr>
          <p:nvPr>
            <p:ph type="body" idx="2"/>
          </p:nvPr>
        </p:nvSpPr>
        <p:spPr>
          <a:xfrm>
            <a:off x="5382122" y="5974489"/>
            <a:ext cx="2739001" cy="712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1600"/>
              <a:buNone/>
            </a:pPr>
            <a:r>
              <a:rPr lang="en-US"/>
              <a:t>facebook.com/minipcr</a:t>
            </a:r>
            <a:endParaRPr/>
          </a:p>
          <a:p>
            <a:pPr marL="0" lvl="0" indent="0" algn="l" rtl="0">
              <a:spcBef>
                <a:spcPts val="320"/>
              </a:spcBef>
              <a:spcAft>
                <a:spcPts val="0"/>
              </a:spcAft>
              <a:buClr>
                <a:srgbClr val="002D73"/>
              </a:buClr>
              <a:buSzPts val="1600"/>
              <a:buNone/>
            </a:pPr>
            <a:endParaRPr/>
          </a:p>
        </p:txBody>
      </p:sp>
      <p:sp>
        <p:nvSpPr>
          <p:cNvPr id="534" name="Google Shape;534;p31"/>
          <p:cNvSpPr txBox="1">
            <a:spLocks noGrp="1"/>
          </p:cNvSpPr>
          <p:nvPr>
            <p:ph type="body" idx="2"/>
          </p:nvPr>
        </p:nvSpPr>
        <p:spPr>
          <a:xfrm>
            <a:off x="9065122" y="5974489"/>
            <a:ext cx="245903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D73"/>
              </a:buClr>
              <a:buSzPts val="1600"/>
              <a:buNone/>
            </a:pPr>
            <a:r>
              <a:rPr lang="en-US"/>
              <a:t>@miniPCR</a:t>
            </a:r>
            <a:endParaRPr/>
          </a:p>
          <a:p>
            <a:pPr marL="0" lvl="0" indent="0" algn="l" rtl="0">
              <a:spcBef>
                <a:spcPts val="320"/>
              </a:spcBef>
              <a:spcAft>
                <a:spcPts val="0"/>
              </a:spcAft>
              <a:buClr>
                <a:srgbClr val="002D73"/>
              </a:buClr>
              <a:buSzPts val="1600"/>
              <a:buNone/>
            </a:pPr>
            <a:endParaRPr/>
          </a:p>
        </p:txBody>
      </p:sp>
      <p:sp>
        <p:nvSpPr>
          <p:cNvPr id="2" name="Google Shape;537;p19">
            <a:extLst>
              <a:ext uri="{FF2B5EF4-FFF2-40B4-BE49-F238E27FC236}">
                <a16:creationId xmlns:a16="http://schemas.microsoft.com/office/drawing/2014/main" id="{60AF3491-F939-D214-ABB0-A50D8AE0EA8D}"/>
              </a:ext>
            </a:extLst>
          </p:cNvPr>
          <p:cNvSpPr txBox="1"/>
          <p:nvPr/>
        </p:nvSpPr>
        <p:spPr>
          <a:xfrm>
            <a:off x="511202" y="4031519"/>
            <a:ext cx="8929131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 sz="32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Want free personalized suggestions?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 sz="3200" b="1" i="0" u="sng" strike="noStrike" cap="none" dirty="0">
                <a:solidFill>
                  <a:srgbClr val="002060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https://www.minipcr.com/demo/</a:t>
            </a:r>
            <a:endParaRPr sz="320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" name="Google Shape;538;p19">
            <a:extLst>
              <a:ext uri="{FF2B5EF4-FFF2-40B4-BE49-F238E27FC236}">
                <a16:creationId xmlns:a16="http://schemas.microsoft.com/office/drawing/2014/main" id="{138AE80B-CC02-B421-2DDE-FD2FFE8C28A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65122" y="2403393"/>
            <a:ext cx="2167976" cy="22759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5921D15-B7A1-9EC5-39D9-D9E21A8EE543}"/>
              </a:ext>
            </a:extLst>
          </p:cNvPr>
          <p:cNvSpPr txBox="1">
            <a:spLocks/>
          </p:cNvSpPr>
          <p:nvPr/>
        </p:nvSpPr>
        <p:spPr>
          <a:xfrm>
            <a:off x="9615947" y="6347778"/>
            <a:ext cx="211744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>
                <a:solidFill>
                  <a:srgbClr val="002D73"/>
                </a:solidFill>
                <a:latin typeface="Helvetica"/>
                <a:cs typeface="Helvetica"/>
              </a:rPr>
              <a:t>© 2023 by miniPCR bio™</a:t>
            </a:r>
            <a:endParaRPr lang="en-US" sz="1200" dirty="0">
              <a:solidFill>
                <a:srgbClr val="002D73"/>
              </a:solidFill>
              <a:latin typeface="Helvetica"/>
              <a:cs typeface="Helvetic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miniPCR bio 1">
      <a:dk1>
        <a:srgbClr val="002D73"/>
      </a:dk1>
      <a:lt1>
        <a:sysClr val="window" lastClr="FFFFFF"/>
      </a:lt1>
      <a:dk2>
        <a:srgbClr val="000000"/>
      </a:dk2>
      <a:lt2>
        <a:srgbClr val="E7E6E6"/>
      </a:lt2>
      <a:accent1>
        <a:srgbClr val="00B9E4"/>
      </a:accent1>
      <a:accent2>
        <a:srgbClr val="002D73"/>
      </a:accent2>
      <a:accent3>
        <a:srgbClr val="D0103A"/>
      </a:accent3>
      <a:accent4>
        <a:srgbClr val="A1DEE9"/>
      </a:accent4>
      <a:accent5>
        <a:srgbClr val="70AD47"/>
      </a:accent5>
      <a:accent6>
        <a:srgbClr val="FFC000"/>
      </a:accent6>
      <a:hlink>
        <a:srgbClr val="00B9E4"/>
      </a:hlink>
      <a:folHlink>
        <a:srgbClr val="D0103A"/>
      </a:folHlink>
    </a:clrScheme>
    <a:fontScheme name="Custom 1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iPCR bio Template 20210129_B.potx [Last saved by user]" id="{5399E478-E5CD-4837-92DD-8F73E7F7FC45}" vid="{E484D324-F3B6-4826-8B60-9774E5EFF483}"/>
    </a:ext>
  </a:extLst>
</a:theme>
</file>

<file path=ppt/theme/theme2.xml><?xml version="1.0" encoding="utf-8"?>
<a:theme xmlns:a="http://schemas.openxmlformats.org/drawingml/2006/main" name="1_Office Theme">
  <a:themeElements>
    <a:clrScheme name="miniPCR bio 1">
      <a:dk1>
        <a:srgbClr val="002D73"/>
      </a:dk1>
      <a:lt1>
        <a:sysClr val="window" lastClr="FFFFFF"/>
      </a:lt1>
      <a:dk2>
        <a:srgbClr val="000000"/>
      </a:dk2>
      <a:lt2>
        <a:srgbClr val="E7E6E6"/>
      </a:lt2>
      <a:accent1>
        <a:srgbClr val="00B9E4"/>
      </a:accent1>
      <a:accent2>
        <a:srgbClr val="002D73"/>
      </a:accent2>
      <a:accent3>
        <a:srgbClr val="D0103A"/>
      </a:accent3>
      <a:accent4>
        <a:srgbClr val="A1DEE9"/>
      </a:accent4>
      <a:accent5>
        <a:srgbClr val="70AD47"/>
      </a:accent5>
      <a:accent6>
        <a:srgbClr val="FFC000"/>
      </a:accent6>
      <a:hlink>
        <a:srgbClr val="00B9E4"/>
      </a:hlink>
      <a:folHlink>
        <a:srgbClr val="D0103A"/>
      </a:folHlink>
    </a:clrScheme>
    <a:fontScheme name="miniPCR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iPCR bio Template 20210129_B.potx [Last saved by user]" id="{5399E478-E5CD-4837-92DD-8F73E7F7FC45}" vid="{A09B4E24-4B58-4FF3-A004-A933E0F7D691}"/>
    </a:ext>
  </a:extLst>
</a:theme>
</file>

<file path=ppt/theme/theme3.xml><?xml version="1.0" encoding="utf-8"?>
<a:theme xmlns:a="http://schemas.openxmlformats.org/drawingml/2006/main" name="Custom Design">
  <a:themeElements>
    <a:clrScheme name="miniPCR bio 1">
      <a:dk1>
        <a:srgbClr val="002D73"/>
      </a:dk1>
      <a:lt1>
        <a:sysClr val="window" lastClr="FFFFFF"/>
      </a:lt1>
      <a:dk2>
        <a:srgbClr val="000000"/>
      </a:dk2>
      <a:lt2>
        <a:srgbClr val="E7E6E6"/>
      </a:lt2>
      <a:accent1>
        <a:srgbClr val="00B9E4"/>
      </a:accent1>
      <a:accent2>
        <a:srgbClr val="002D73"/>
      </a:accent2>
      <a:accent3>
        <a:srgbClr val="D0103A"/>
      </a:accent3>
      <a:accent4>
        <a:srgbClr val="A1DEE9"/>
      </a:accent4>
      <a:accent5>
        <a:srgbClr val="70AD47"/>
      </a:accent5>
      <a:accent6>
        <a:srgbClr val="FFC000"/>
      </a:accent6>
      <a:hlink>
        <a:srgbClr val="00B9E4"/>
      </a:hlink>
      <a:folHlink>
        <a:srgbClr val="D0103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iniPCR bio Template 20210129_B.potx [Last saved by user]" id="{5399E478-E5CD-4837-92DD-8F73E7F7FC45}" vid="{3911F4D7-EB86-43B9-92A6-4D4B6F15A48F}"/>
    </a:ext>
  </a:extLst>
</a:theme>
</file>

<file path=ppt/theme/theme4.xml><?xml version="1.0" encoding="utf-8"?>
<a:theme xmlns:a="http://schemas.openxmlformats.org/drawingml/2006/main" name="Cover 01">
  <a:themeElements>
    <a:clrScheme name="miniPCR bio 1">
      <a:dk1>
        <a:srgbClr val="002D73"/>
      </a:dk1>
      <a:lt1>
        <a:sysClr val="window" lastClr="FFFFFF"/>
      </a:lt1>
      <a:dk2>
        <a:srgbClr val="000000"/>
      </a:dk2>
      <a:lt2>
        <a:srgbClr val="E7E6E6"/>
      </a:lt2>
      <a:accent1>
        <a:srgbClr val="00B9E4"/>
      </a:accent1>
      <a:accent2>
        <a:srgbClr val="002D73"/>
      </a:accent2>
      <a:accent3>
        <a:srgbClr val="D0103A"/>
      </a:accent3>
      <a:accent4>
        <a:srgbClr val="A1DEE9"/>
      </a:accent4>
      <a:accent5>
        <a:srgbClr val="70AD47"/>
      </a:accent5>
      <a:accent6>
        <a:srgbClr val="FFC000"/>
      </a:accent6>
      <a:hlink>
        <a:srgbClr val="00B9E4"/>
      </a:hlink>
      <a:folHlink>
        <a:srgbClr val="D0103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iniPCR bio Template 20210129_B.potx [Last saved by user]" id="{5399E478-E5CD-4837-92DD-8F73E7F7FC45}" vid="{DFC2A272-6846-426A-B515-FA984FCC2292}"/>
    </a:ext>
  </a:extLst>
</a:theme>
</file>

<file path=ppt/theme/theme5.xml><?xml version="1.0" encoding="utf-8"?>
<a:theme xmlns:a="http://schemas.openxmlformats.org/drawingml/2006/main" name="Cover 02">
  <a:themeElements>
    <a:clrScheme name="miniPCR bio 1">
      <a:dk1>
        <a:srgbClr val="002D73"/>
      </a:dk1>
      <a:lt1>
        <a:sysClr val="window" lastClr="FFFFFF"/>
      </a:lt1>
      <a:dk2>
        <a:srgbClr val="000000"/>
      </a:dk2>
      <a:lt2>
        <a:srgbClr val="E7E6E6"/>
      </a:lt2>
      <a:accent1>
        <a:srgbClr val="00B9E4"/>
      </a:accent1>
      <a:accent2>
        <a:srgbClr val="002D73"/>
      </a:accent2>
      <a:accent3>
        <a:srgbClr val="D0103A"/>
      </a:accent3>
      <a:accent4>
        <a:srgbClr val="A1DEE9"/>
      </a:accent4>
      <a:accent5>
        <a:srgbClr val="70AD47"/>
      </a:accent5>
      <a:accent6>
        <a:srgbClr val="FFC000"/>
      </a:accent6>
      <a:hlink>
        <a:srgbClr val="00B9E4"/>
      </a:hlink>
      <a:folHlink>
        <a:srgbClr val="D0103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iniPCR bio Template 20210129_B.potx [Last saved by user]" id="{5399E478-E5CD-4837-92DD-8F73E7F7FC45}" vid="{D60EF5D6-F52A-482C-88C0-8DEA63741DF6}"/>
    </a:ext>
  </a:extLst>
</a:theme>
</file>

<file path=ppt/theme/theme6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Custom Design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miniPCR bio Template 20210129_B2</Template>
  <TotalTime>5861</TotalTime>
  <Words>1817</Words>
  <Application>Microsoft Office PowerPoint</Application>
  <PresentationFormat>Widescreen</PresentationFormat>
  <Paragraphs>303</Paragraphs>
  <Slides>45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45</vt:i4>
      </vt:variant>
    </vt:vector>
  </HeadingPairs>
  <TitlesOfParts>
    <vt:vector size="62" baseType="lpstr">
      <vt:lpstr>AMP_GothamBold</vt:lpstr>
      <vt:lpstr>AMP_GothamLight</vt:lpstr>
      <vt:lpstr>Arial</vt:lpstr>
      <vt:lpstr>Calibri</vt:lpstr>
      <vt:lpstr>Gotham-medium</vt:lpstr>
      <vt:lpstr>Helvetica</vt:lpstr>
      <vt:lpstr>Helvetica Neue</vt:lpstr>
      <vt:lpstr>Montserrat</vt:lpstr>
      <vt:lpstr>Nunito</vt:lpstr>
      <vt:lpstr>Roboto</vt:lpstr>
      <vt:lpstr>Office Theme</vt:lpstr>
      <vt:lpstr>1_Office Theme</vt:lpstr>
      <vt:lpstr>Custom Design</vt:lpstr>
      <vt:lpstr>Cover 01</vt:lpstr>
      <vt:lpstr>Cover 02</vt:lpstr>
      <vt:lpstr>1_Custom Design</vt:lpstr>
      <vt:lpstr>2_Custom Design</vt:lpstr>
      <vt:lpstr>PowerPoint Presentation</vt:lpstr>
      <vt:lpstr>PowerPoint Presentation</vt:lpstr>
      <vt:lpstr>We make biotech accessible</vt:lpstr>
      <vt:lpstr>Activities that span the biology curriculum</vt:lpstr>
      <vt:lpstr>Antibiotics: one of the greatest medical advances</vt:lpstr>
      <vt:lpstr>Growing problem of antibiotic resistance</vt:lpstr>
      <vt:lpstr>What do we do about antibiotic resistance?</vt:lpstr>
      <vt:lpstr>How antibiotics work</vt:lpstr>
      <vt:lpstr>How antibiotic resistance works</vt:lpstr>
      <vt:lpstr>How antibiotic resistance works</vt:lpstr>
      <vt:lpstr>How antibiotic resistance works</vt:lpstr>
      <vt:lpstr>What makes bacteria resistant?</vt:lpstr>
      <vt:lpstr>What makes bacteria resistant?</vt:lpstr>
      <vt:lpstr>Introducing BioBits®: Antibiotic Resistance</vt:lpstr>
      <vt:lpstr>Today’s lab setup </vt:lpstr>
      <vt:lpstr>Studying antibiotics, the cell-free way</vt:lpstr>
      <vt:lpstr>PowerPoint Presentation</vt:lpstr>
      <vt:lpstr>Using fluorescent proteins as our case study</vt:lpstr>
      <vt:lpstr>PowerPoint Presentation</vt:lpstr>
      <vt:lpstr>Lab workflow</vt:lpstr>
      <vt:lpstr>Equipment needed</vt:lpstr>
      <vt:lpstr>Setting up your experiment</vt:lpstr>
      <vt:lpstr>Red fluorescence = indicator of protein synthesis</vt:lpstr>
      <vt:lpstr>Antibiotics that block protein synthesis</vt:lpstr>
      <vt:lpstr>Restore translation with resistance gene</vt:lpstr>
      <vt:lpstr>Pre-lab predictions</vt:lpstr>
      <vt:lpstr>Setting up your experiment</vt:lpstr>
      <vt:lpstr>Setting up your experiment</vt:lpstr>
      <vt:lpstr>Reviewing our results </vt:lpstr>
      <vt:lpstr>Results: Tube 1 (water + water)</vt:lpstr>
      <vt:lpstr>Results: Tube 2 (water + RFP DNA)</vt:lpstr>
      <vt:lpstr>Results: Tube 3 (water + RFP DNA + antibiotic)</vt:lpstr>
      <vt:lpstr>Results: Tube 4 (kinase DNA + RFP DNA + streptomycin)</vt:lpstr>
      <vt:lpstr>Results: Tube 4 (kinase DNA + RFP DNA + kanamycin)</vt:lpstr>
      <vt:lpstr>Discussion</vt:lpstr>
      <vt:lpstr>Lab takeaways</vt:lpstr>
      <vt:lpstr>Lab takeaways</vt:lpstr>
      <vt:lpstr>Lab takeaways</vt:lpstr>
      <vt:lpstr>Lab takeaways</vt:lpstr>
      <vt:lpstr>Access the full curriculum online!</vt:lpstr>
      <vt:lpstr>Q+A</vt:lpstr>
      <vt:lpstr>Other related miniPCR bio Learning Labs™</vt:lpstr>
      <vt:lpstr>Visit our resources page!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slide standards (Title Bold 36)</dc:title>
  <dc:creator>Bruce Bryan</dc:creator>
  <cp:lastModifiedBy>Ally Huang</cp:lastModifiedBy>
  <cp:revision>36</cp:revision>
  <dcterms:created xsi:type="dcterms:W3CDTF">2022-11-28T18:22:28Z</dcterms:created>
  <dcterms:modified xsi:type="dcterms:W3CDTF">2023-05-18T18:32:59Z</dcterms:modified>
</cp:coreProperties>
</file>