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2" r:id="rId1"/>
    <p:sldMasterId id="2147483650" r:id="rId2"/>
    <p:sldMasterId id="2147483666" r:id="rId3"/>
    <p:sldMasterId id="2147483656" r:id="rId4"/>
    <p:sldMasterId id="2147483660" r:id="rId5"/>
  </p:sldMasterIdLst>
  <p:notesMasterIdLst>
    <p:notesMasterId r:id="rId46"/>
  </p:notesMasterIdLst>
  <p:handoutMasterIdLst>
    <p:handoutMasterId r:id="rId47"/>
  </p:handoutMasterIdLst>
  <p:sldIdLst>
    <p:sldId id="258" r:id="rId6"/>
    <p:sldId id="2021" r:id="rId7"/>
    <p:sldId id="2083" r:id="rId8"/>
    <p:sldId id="2084" r:id="rId9"/>
    <p:sldId id="2085" r:id="rId10"/>
    <p:sldId id="2086" r:id="rId11"/>
    <p:sldId id="2036" r:id="rId12"/>
    <p:sldId id="2023" r:id="rId13"/>
    <p:sldId id="2082" r:id="rId14"/>
    <p:sldId id="2074" r:id="rId15"/>
    <p:sldId id="2024" r:id="rId16"/>
    <p:sldId id="2088" r:id="rId17"/>
    <p:sldId id="2040" r:id="rId18"/>
    <p:sldId id="2042" r:id="rId19"/>
    <p:sldId id="2043" r:id="rId20"/>
    <p:sldId id="2044" r:id="rId21"/>
    <p:sldId id="2045" r:id="rId22"/>
    <p:sldId id="2046" r:id="rId23"/>
    <p:sldId id="2076" r:id="rId24"/>
    <p:sldId id="2077" r:id="rId25"/>
    <p:sldId id="2078" r:id="rId26"/>
    <p:sldId id="2087" r:id="rId27"/>
    <p:sldId id="2013" r:id="rId28"/>
    <p:sldId id="2014" r:id="rId29"/>
    <p:sldId id="2015" r:id="rId30"/>
    <p:sldId id="2096" r:id="rId31"/>
    <p:sldId id="2026" r:id="rId32"/>
    <p:sldId id="2089" r:id="rId33"/>
    <p:sldId id="2090" r:id="rId34"/>
    <p:sldId id="2091" r:id="rId35"/>
    <p:sldId id="2027" r:id="rId36"/>
    <p:sldId id="2052" r:id="rId37"/>
    <p:sldId id="2053" r:id="rId38"/>
    <p:sldId id="2092" r:id="rId39"/>
    <p:sldId id="2094" r:id="rId40"/>
    <p:sldId id="2095" r:id="rId41"/>
    <p:sldId id="2093" r:id="rId42"/>
    <p:sldId id="2060" r:id="rId43"/>
    <p:sldId id="2061" r:id="rId44"/>
    <p:sldId id="1974" r:id="rId45"/>
  </p:sldIdLst>
  <p:sldSz cx="12192000" cy="6858000"/>
  <p:notesSz cx="6858000" cy="9144000"/>
  <p:embeddedFontLst>
    <p:embeddedFont>
      <p:font typeface="AMP_GothamBold" pitchFamily="2" charset="0"/>
      <p:regular r:id="rId48"/>
    </p:embeddedFont>
    <p:embeddedFont>
      <p:font typeface="AMP_GothamRoundedBold" panose="02000000000000000000" pitchFamily="2" charset="77"/>
      <p:regular r:id="rId49"/>
    </p:embeddedFont>
    <p:embeddedFont>
      <p:font typeface="Helvetica" pitchFamily="2"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8" userDrawn="1">
          <p15:clr>
            <a:srgbClr val="A4A3A4"/>
          </p15:clr>
        </p15:guide>
        <p15:guide id="2" pos="96" userDrawn="1">
          <p15:clr>
            <a:srgbClr val="A4A3A4"/>
          </p15:clr>
        </p15:guide>
        <p15:guide id="3" pos="3936" userDrawn="1">
          <p15:clr>
            <a:srgbClr val="A4A3A4"/>
          </p15:clr>
        </p15:guide>
        <p15:guide id="4" orient="horz" pos="55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3B2A9C-A726-1E6A-0917-E7F22C4CF4E0}" name="Allison Nishitani" initials="AN" userId="41113672ce1e262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4F9C"/>
    <a:srgbClr val="D10F3A"/>
    <a:srgbClr val="002D73"/>
    <a:srgbClr val="003D84"/>
    <a:srgbClr val="20BAE2"/>
    <a:srgbClr val="9933FF"/>
    <a:srgbClr val="E9F9FF"/>
    <a:srgbClr val="E5739C"/>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3151"/>
  </p:normalViewPr>
  <p:slideViewPr>
    <p:cSldViewPr snapToGrid="0" showGuides="1">
      <p:cViewPr varScale="1">
        <p:scale>
          <a:sx n="105" d="100"/>
          <a:sy n="105" d="100"/>
        </p:scale>
        <p:origin x="376" y="176"/>
      </p:cViewPr>
      <p:guideLst>
        <p:guide orient="horz" pos="3888"/>
        <p:guide pos="96"/>
        <p:guide pos="3936"/>
        <p:guide orient="horz" pos="552"/>
      </p:guideLst>
    </p:cSldViewPr>
  </p:slideViewPr>
  <p:notesTextViewPr>
    <p:cViewPr>
      <p:scale>
        <a:sx n="1" d="1"/>
        <a:sy n="1" d="1"/>
      </p:scale>
      <p:origin x="0" y="0"/>
    </p:cViewPr>
  </p:notesTextViewPr>
  <p:notesViewPr>
    <p:cSldViewPr snapToGrid="0">
      <p:cViewPr varScale="1">
        <p:scale>
          <a:sx n="115" d="100"/>
          <a:sy n="115" d="100"/>
        </p:scale>
        <p:origin x="428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6.fntdata"/><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AB300C-8346-69C0-D804-BD1AA7DB9E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EE1A21-0C72-CFA0-EAFB-3336DBEA0E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11482B-327A-6247-BBDA-363B8FE6F76F}" type="datetimeFigureOut">
              <a:rPr lang="en-US" smtClean="0"/>
              <a:t>4/23/26</a:t>
            </a:fld>
            <a:endParaRPr lang="en-US"/>
          </a:p>
        </p:txBody>
      </p:sp>
      <p:sp>
        <p:nvSpPr>
          <p:cNvPr id="4" name="Footer Placeholder 3">
            <a:extLst>
              <a:ext uri="{FF2B5EF4-FFF2-40B4-BE49-F238E27FC236}">
                <a16:creationId xmlns:a16="http://schemas.microsoft.com/office/drawing/2014/main" id="{450DF469-40DB-19CA-AB87-1A819C9692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2D687D-CD7E-81EF-B056-64C1576F8B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8F7842-0921-014D-93EE-ACCF1ED5AFE3}" type="slidenum">
              <a:rPr lang="en-US" smtClean="0"/>
              <a:t>‹#›</a:t>
            </a:fld>
            <a:endParaRPr lang="en-US"/>
          </a:p>
        </p:txBody>
      </p:sp>
    </p:spTree>
    <p:extLst>
      <p:ext uri="{BB962C8B-B14F-4D97-AF65-F5344CB8AC3E}">
        <p14:creationId xmlns:p14="http://schemas.microsoft.com/office/powerpoint/2010/main" val="1491701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18BC14-3428-B947-9C2B-F62AAD82137E}" type="datetimeFigureOut">
              <a:rPr lang="en-US" smtClean="0"/>
              <a:t>4/23/26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ED3BB6-2DC6-F14C-BF1B-28B083EF0B73}" type="slidenum">
              <a:rPr lang="en-US" smtClean="0"/>
              <a:t>‹#›</a:t>
            </a:fld>
            <a:endParaRPr lang="en-US"/>
          </a:p>
        </p:txBody>
      </p:sp>
    </p:spTree>
    <p:extLst>
      <p:ext uri="{BB962C8B-B14F-4D97-AF65-F5344CB8AC3E}">
        <p14:creationId xmlns:p14="http://schemas.microsoft.com/office/powerpoint/2010/main" val="4203489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680D-C61E-0D10-2F68-1809ADF56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01E9D-9ECC-5DEA-C647-785794395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F5065-E5D5-731C-07BE-90BC53D36D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E90A3F-C983-8B8F-BCA9-AF6D55410D8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47405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798B5-F116-6BD6-CEF3-08303FF81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AB1B6-06F5-0B93-FC2C-EC252B5F5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42EEC-B06D-8333-1803-B76D076121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130FBA-11BC-B11B-D3E4-736219AA2322}"/>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7604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8C88-5945-9280-F29B-F271F6CC2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87F42-26CE-6EBA-E3AF-3B0C33AEF8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FE5E9-F8B7-D39C-E030-E50EB5412A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964A90-4334-F859-F5B3-3A4733F19C2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90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AFFAD-142F-73A6-A657-ACFA8C629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CD2C0-2CA6-103B-D35B-29DFC8034C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60F63-235F-6A98-DEA9-E7CC9B6D23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67CF59-DEC0-9EF3-0ED8-E18FB1CCC10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0492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D450F-F1E7-08FA-8F75-9C621BC7F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BB0D4-C45F-84A3-1603-13B8D4B16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823A3-5836-87EF-2519-44224908FE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441BCF-242F-24A2-B1B4-06048C106A4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849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FB0F2-CFED-F393-AA19-839F7D8FD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C0298-31DA-4301-C59A-A20BA7613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0DC0C-508F-5412-5CDB-07B23BE5F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93A24F-CC60-22BF-7465-9550F369A1E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396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E669C-63CA-C676-9A9C-40D484D3A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5AA3B-636B-2E7C-4613-699553A19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CF858-C1E4-6405-CF9A-C16DFE1D18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4834F4-4F4B-2F63-0872-C8EF0F0D759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8299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4D5E0-69BB-C4E6-5452-F3FE1839A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E1B07-6E91-30AB-E2C1-868203AFD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E95AD-F7F0-DFB8-B514-AD68C552FF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8278C4-DD3A-83BD-DFD3-78ED94A9509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230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328E4-C5ED-DFC8-3302-25573AA72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F5086-CD2C-610E-A366-3A0A9CD09C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9471D-6FAB-A681-272A-0802993592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B9B7F1-FD49-8D49-8EF3-D47AE1F6CF4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2436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3D6E1-8B4E-D418-16E3-6B9F3D2DE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B8811-DAFE-C5A4-8FA4-F753E08DA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6C403-91A4-A759-CE14-132690D34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C5A0B5-8B1A-F062-E6FA-95C155BFA21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644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7AFB-7566-11C0-6669-6C90D5A1F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8E021-7099-7DA6-C176-DEEF25721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C1BF2-3FD5-87BB-0E3F-1E44D42909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8B5FC8-5B03-0AD3-C713-C00D101A5A8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7251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0839C-7584-CDE1-D926-48AA9B05B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3F097-D9AC-58B0-44A0-0FBC53080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244ED-2207-E5D3-0BEF-77097E6B2D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DC3CEE-566A-9D59-B445-5B3C823CEBC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7730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1863C-236D-66A1-5CF7-5084C2D6F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E22DE-9A16-13E7-AE94-009018D79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79E44-09D4-E681-14B1-B60CDADA9B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48BD07-1A6C-F2D8-6272-13ABA460EE1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013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CDAAC-E369-4B45-145E-9691F6A99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D246D-5E62-05B0-7526-50BF53506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906E7-86E8-32B2-DA1F-28CC6F8ACE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415045-22E3-51D0-63E9-67A98256CC42}"/>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6094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7544E-D7B9-EAC4-41EE-B318ED310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C3DD33-97E0-EAC6-F138-D99F20479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D4027-6D73-BCF1-3ED1-FB230ADF9F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506695-5076-F71C-ED81-FCE77DCE46D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0742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860CB-512E-77C3-B690-40BB401C0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19EFB-3914-A754-3037-553EE555C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B6175-B816-2284-6A80-76627F8EE9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F6C685-EA45-0E71-F297-BE241114C79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9906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03F15-2A7C-5735-B0AA-CEFD545D8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D1FD1-DE96-E720-BA32-6412C7E2E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01E4A-C887-4835-8166-C1D1A59AEA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A33080-6E41-1C5B-DE0F-7D3AB120732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0492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8491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5800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F1BB1-6834-C8D1-00D8-6C9490338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AFB5D-2674-8418-8836-3FB6A8BE7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E5D5F-58BA-656F-928B-FB4FDCEC5C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E858AF-A1CA-D755-4FEF-00CFD696490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6513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6F71A-5B1E-AE24-7E17-6BCBE3864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C04D8-0139-A068-1BC1-6B88A107A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DA18B-337A-1698-AEF7-37826E9070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A46ECD-1270-ABAC-AF2C-D8F11990338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5825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59C40-CFDA-8B68-8932-0A2CDDBFD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894BAB-385B-1A08-675F-C7BB314FF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6B056-D665-C555-EBA3-52815C92F5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37D75A-23E2-BC94-569F-255D8DDD8B0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3417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0242-0F8C-EF29-C70D-A25BD3227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69B4A-4E3C-B043-3D56-6E394143B3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CF7DC-284A-2921-7BE9-FF80233940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381BEC-C622-0BB0-E26B-D6DE0DF12AC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566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72A02-9882-CA4B-3EC5-4AD8D9FD9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BE21B-0E5E-1C2B-0910-4998688BB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29942-2DF2-EDC0-BE1A-D2B753735D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A50ECD-8779-3B60-76A9-DD3BE49EE0E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7825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004DA-8712-7CD0-83F3-1CF5C1202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31FD7-5E41-4D68-D78A-AEB3E60B0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1E28F3-1C9D-2066-4CD0-35997ACAC0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8A10D7-538B-91FF-1A87-282B8C469EA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0250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DCA32-E80E-F34A-1F58-10900F7F3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BED22-7B99-D28B-29C4-1A6705C75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6683F-9236-BE8B-73BF-2B3A06CB7F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904AD5-618B-D0D5-9243-E08B4555E802}"/>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0004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27A19-BD50-74B1-6342-8B7D0647B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C598A-E977-B8EF-69BA-F009D9D4F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4EAE7-F620-C2A2-FC41-4ED450A94F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EE3C9C-9A1D-0738-E0B5-5A6E48DD4EF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2752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574ED-E56A-2356-F519-E0A981E4B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93F77-04B8-9623-10AE-76417BD97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F3381-7F1D-7C5A-C9E7-91686B0E0E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81E281-1E8D-04D3-084E-25FEDE40CC6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1029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7835-466F-149A-2881-FE56F3C84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98447-04DC-BA61-FF4A-0EADB0076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4177A-0C92-6BB4-E02D-FA963E71DE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522018-2122-B2B9-4BDD-B5092E23E59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58668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6F639-98A6-D709-FE3D-27AD603617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282F2-A62C-CB47-C97B-0DDA2B183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623E7-2CC8-BB64-4400-C58C973697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B569A5-A150-B32D-D8A9-7B3653CFCBD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6295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3D58B-1B31-B6DD-962F-07A75EA9377F}"/>
              </a:ext>
            </a:extLst>
          </p:cNvPr>
          <p:cNvSpPr>
            <a:spLocks noGrp="1"/>
          </p:cNvSpPr>
          <p:nvPr>
            <p:ph type="ctrTitle"/>
          </p:nvPr>
        </p:nvSpPr>
        <p:spPr>
          <a:xfrm>
            <a:off x="1003300" y="4216401"/>
            <a:ext cx="9144000" cy="888999"/>
          </a:xfrm>
          <a:prstGeom prst="rect">
            <a:avLst/>
          </a:prstGeom>
        </p:spPr>
        <p:txBody>
          <a:bodyPr anchor="b"/>
          <a:lstStyle>
            <a:lvl1pPr algn="l">
              <a:defRPr sz="5000" b="1">
                <a:latin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2575612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content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779AC64-61FB-259F-83B0-EA9118FF3B32}"/>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5096E53B-0E38-9F2E-D760-3861CB801F33}"/>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08170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ometric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ED536A-AF7A-9FEF-6236-5D3EE5F75DD3}"/>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B32C9A83-FBD4-1D3B-4159-98D10B18116D}"/>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3514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ometr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98DB141-B4C5-FFDE-74E4-D8F8BDCA73C4}"/>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9A8CA86-4FD6-0925-FDA0-F5CB43F6D063}"/>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660050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ometr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3784484-2630-8B1A-D57C-58AFD10D92D3}"/>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2" name="Content Placeholder 2">
            <a:extLst>
              <a:ext uri="{FF2B5EF4-FFF2-40B4-BE49-F238E27FC236}">
                <a16:creationId xmlns:a16="http://schemas.microsoft.com/office/drawing/2014/main" id="{C7C27C14-4129-0364-5AC6-B1520E66B08A}"/>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90522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FDE42CE-D9FA-6F09-1BA8-B760E0160659}"/>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FFBA4D8A-F671-9C6A-2F9A-7F3854B6E3C6}"/>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826236657"/>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5972C2-DB0D-D7EE-CAB9-92CB7C9B12CE}"/>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2025 by miniPCR bio</a:t>
            </a:r>
            <a:endParaRPr lang="en-US" sz="1200" b="0" i="0" dirty="0">
              <a:solidFill>
                <a:srgbClr val="002D73"/>
              </a:solidFill>
              <a:latin typeface="Helvetica"/>
              <a:cs typeface="Helvetica"/>
            </a:endParaRPr>
          </a:p>
        </p:txBody>
      </p:sp>
      <p:grpSp>
        <p:nvGrpSpPr>
          <p:cNvPr id="4" name="Group 3">
            <a:extLst>
              <a:ext uri="{FF2B5EF4-FFF2-40B4-BE49-F238E27FC236}">
                <a16:creationId xmlns:a16="http://schemas.microsoft.com/office/drawing/2014/main" id="{9BFFC608-87C9-4F0B-BE13-96AE8234997F}"/>
              </a:ext>
            </a:extLst>
          </p:cNvPr>
          <p:cNvGrpSpPr/>
          <p:nvPr userDrawn="1"/>
        </p:nvGrpSpPr>
        <p:grpSpPr>
          <a:xfrm>
            <a:off x="11772367" y="966475"/>
            <a:ext cx="215444" cy="2814159"/>
            <a:chOff x="11805319" y="925285"/>
            <a:chExt cx="215444" cy="2814159"/>
          </a:xfrm>
        </p:grpSpPr>
        <p:cxnSp>
          <p:nvCxnSpPr>
            <p:cNvPr id="5" name="Google Shape;35;p33">
              <a:extLst>
                <a:ext uri="{FF2B5EF4-FFF2-40B4-BE49-F238E27FC236}">
                  <a16:creationId xmlns:a16="http://schemas.microsoft.com/office/drawing/2014/main" id="{23FD2C49-6130-F016-2D2A-9746DEA80613}"/>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6" name="TextBox 5">
              <a:extLst>
                <a:ext uri="{FF2B5EF4-FFF2-40B4-BE49-F238E27FC236}">
                  <a16:creationId xmlns:a16="http://schemas.microsoft.com/office/drawing/2014/main" id="{7911AE70-7458-5882-1AFB-EB3E917AF07C}"/>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
        <p:nvSpPr>
          <p:cNvPr id="2" name="Title 1">
            <a:extLst>
              <a:ext uri="{FF2B5EF4-FFF2-40B4-BE49-F238E27FC236}">
                <a16:creationId xmlns:a16="http://schemas.microsoft.com/office/drawing/2014/main" id="{645507D7-B389-3CC4-BA1D-7366C41EDDC9}"/>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Tree>
    <p:extLst>
      <p:ext uri="{BB962C8B-B14F-4D97-AF65-F5344CB8AC3E}">
        <p14:creationId xmlns:p14="http://schemas.microsoft.com/office/powerpoint/2010/main" val="3960754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3649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049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304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6634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67AE3-806E-3D7B-D412-A781F3C67F1D}"/>
              </a:ext>
            </a:extLst>
          </p:cNvPr>
          <p:cNvSpPr/>
          <p:nvPr userDrawn="1"/>
        </p:nvSpPr>
        <p:spPr>
          <a:xfrm>
            <a:off x="-825" y="6254"/>
            <a:ext cx="12204437" cy="3017309"/>
          </a:xfrm>
          <a:prstGeom prst="rect">
            <a:avLst/>
          </a:prstGeom>
          <a:solidFill>
            <a:srgbClr val="9EDA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3BE8970-3E8E-53CC-BC36-05984AFDB4AF}"/>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1276334" y="744862"/>
            <a:ext cx="4951534" cy="1304155"/>
          </a:xfrm>
          <a:prstGeom prst="rect">
            <a:avLst/>
          </a:prstGeom>
        </p:spPr>
      </p:pic>
      <p:cxnSp>
        <p:nvCxnSpPr>
          <p:cNvPr id="9" name="Straight Connector 8">
            <a:extLst>
              <a:ext uri="{FF2B5EF4-FFF2-40B4-BE49-F238E27FC236}">
                <a16:creationId xmlns:a16="http://schemas.microsoft.com/office/drawing/2014/main" id="{B4F239E8-82DD-F13F-2EED-45EF4655C8BE}"/>
              </a:ext>
            </a:extLst>
          </p:cNvPr>
          <p:cNvCxnSpPr>
            <a:cxnSpLocks/>
          </p:cNvCxnSpPr>
          <p:nvPr userDrawn="1"/>
        </p:nvCxnSpPr>
        <p:spPr>
          <a:xfrm>
            <a:off x="5067300" y="2254869"/>
            <a:ext cx="838200" cy="0"/>
          </a:xfrm>
          <a:prstGeom prst="line">
            <a:avLst/>
          </a:prstGeom>
          <a:ln w="76200" cap="rnd">
            <a:solidFill>
              <a:srgbClr val="D10F3A"/>
            </a:solidFill>
          </a:ln>
        </p:spPr>
        <p:style>
          <a:lnRef idx="1">
            <a:schemeClr val="accent1"/>
          </a:lnRef>
          <a:fillRef idx="0">
            <a:schemeClr val="accent1"/>
          </a:fillRef>
          <a:effectRef idx="0">
            <a:schemeClr val="accent1"/>
          </a:effectRef>
          <a:fontRef idx="minor">
            <a:schemeClr val="tx1"/>
          </a:fontRef>
        </p:style>
      </p:cxnSp>
      <p:sp>
        <p:nvSpPr>
          <p:cNvPr id="10" name="Google Shape;20;p32">
            <a:extLst>
              <a:ext uri="{FF2B5EF4-FFF2-40B4-BE49-F238E27FC236}">
                <a16:creationId xmlns:a16="http://schemas.microsoft.com/office/drawing/2014/main" id="{25C632C8-7E78-A3E9-A67F-D6767466E1C4}"/>
              </a:ext>
            </a:extLst>
          </p:cNvPr>
          <p:cNvSpPr txBox="1"/>
          <p:nvPr userDrawn="1"/>
        </p:nvSpPr>
        <p:spPr>
          <a:xfrm>
            <a:off x="107006" y="6113138"/>
            <a:ext cx="2830472" cy="64758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2D73"/>
              </a:buClr>
              <a:buSzPts val="1600"/>
              <a:buFont typeface="Arial"/>
              <a:buNone/>
            </a:pPr>
            <a:r>
              <a:rPr lang="en-US" sz="1200" b="0" i="0" u="none" strike="noStrike" cap="none" dirty="0">
                <a:solidFill>
                  <a:srgbClr val="002D73"/>
                </a:solidFill>
                <a:latin typeface="Helvetica" pitchFamily="2" charset="0"/>
                <a:ea typeface="Helvetica Neue"/>
                <a:cs typeface="Helvetica Neue"/>
                <a:sym typeface="Helvetica Neue"/>
              </a:rPr>
              <a:t>Version: 1.0 </a:t>
            </a:r>
          </a:p>
          <a:p>
            <a:pPr marL="0" marR="0" lvl="0" indent="0" algn="l" rtl="0">
              <a:spcBef>
                <a:spcPts val="0"/>
              </a:spcBef>
              <a:spcAft>
                <a:spcPts val="0"/>
              </a:spcAft>
              <a:buClr>
                <a:srgbClr val="002D73"/>
              </a:buClr>
              <a:buSzPts val="1600"/>
              <a:buFont typeface="Arial"/>
              <a:buNone/>
            </a:pPr>
            <a:r>
              <a:rPr lang="en-US" sz="1200" b="0" i="0" u="none" strike="noStrike" cap="none" dirty="0">
                <a:solidFill>
                  <a:srgbClr val="002D73"/>
                </a:solidFill>
                <a:latin typeface="Helvetica" pitchFamily="2" charset="0"/>
                <a:ea typeface="Helvetica Neue"/>
                <a:cs typeface="Helvetica Neue"/>
                <a:sym typeface="Helvetica Neue"/>
              </a:rPr>
              <a:t>Release date: 4/2026</a:t>
            </a:r>
          </a:p>
          <a:p>
            <a:pPr marL="0" marR="0" lvl="0" indent="0" algn="l" defTabSz="914400" rtl="0" eaLnBrk="1" fontAlgn="auto" latinLnBrk="0" hangingPunct="1">
              <a:lnSpc>
                <a:spcPct val="100000"/>
              </a:lnSpc>
              <a:spcBef>
                <a:spcPts val="0"/>
              </a:spcBef>
              <a:spcAft>
                <a:spcPts val="0"/>
              </a:spcAft>
              <a:buClr>
                <a:srgbClr val="002D73"/>
              </a:buClr>
              <a:buSzPts val="1600"/>
              <a:buFont typeface="Arial"/>
              <a:buNone/>
              <a:tabLst/>
              <a:defRPr/>
            </a:pPr>
            <a:r>
              <a:rPr lang="en-US" sz="1200" b="0" i="0" u="none" strike="noStrike" cap="none" dirty="0">
                <a:solidFill>
                  <a:srgbClr val="002D73"/>
                </a:solidFill>
                <a:latin typeface="Helvetica" pitchFamily="2" charset="0"/>
                <a:ea typeface="Helvetica Neue"/>
                <a:cs typeface="Helvetica Neue"/>
                <a:sym typeface="Helvetica Neue"/>
              </a:rPr>
              <a:t>Designed to meet WCAG 2.1 AA</a:t>
            </a:r>
          </a:p>
          <a:p>
            <a:pPr marL="0" marR="0" lvl="0" indent="0" algn="l" rtl="0">
              <a:spcBef>
                <a:spcPts val="0"/>
              </a:spcBef>
              <a:spcAft>
                <a:spcPts val="0"/>
              </a:spcAft>
              <a:buClr>
                <a:srgbClr val="002D73"/>
              </a:buClr>
              <a:buSzPts val="1600"/>
              <a:buFont typeface="Arial"/>
              <a:buNone/>
            </a:pPr>
            <a:endParaRPr lang="en-US" sz="1200" dirty="0"/>
          </a:p>
        </p:txBody>
      </p:sp>
    </p:spTree>
    <p:extLst>
      <p:ext uri="{BB962C8B-B14F-4D97-AF65-F5344CB8AC3E}">
        <p14:creationId xmlns:p14="http://schemas.microsoft.com/office/powerpoint/2010/main" val="280362881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E1E534-8C7A-06EE-87EB-DED5476CC404}"/>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8" name="Picture 7">
            <a:extLst>
              <a:ext uri="{FF2B5EF4-FFF2-40B4-BE49-F238E27FC236}">
                <a16:creationId xmlns:a16="http://schemas.microsoft.com/office/drawing/2014/main" id="{5C3F7631-281C-CCA4-7D2E-F7CEB3FE54B9}"/>
              </a:ext>
            </a:extLst>
          </p:cNvPr>
          <p:cNvPicPr>
            <a:picLocks noChangeAspect="1"/>
          </p:cNvPicPr>
          <p:nvPr userDrawn="1"/>
        </p:nvPicPr>
        <p:blipFill>
          <a:blip r:embed="rId7"/>
          <a:stretch>
            <a:fillRect/>
          </a:stretch>
        </p:blipFill>
        <p:spPr>
          <a:xfrm>
            <a:off x="381000" y="6306860"/>
            <a:ext cx="1786252" cy="467099"/>
          </a:xfrm>
          <a:prstGeom prst="rect">
            <a:avLst/>
          </a:prstGeom>
        </p:spPr>
      </p:pic>
      <p:pic>
        <p:nvPicPr>
          <p:cNvPr id="9" name="Picture 8">
            <a:extLst>
              <a:ext uri="{FF2B5EF4-FFF2-40B4-BE49-F238E27FC236}">
                <a16:creationId xmlns:a16="http://schemas.microsoft.com/office/drawing/2014/main" id="{B03F4F58-9731-4535-28FC-1A3EC7F61733}"/>
              </a:ext>
            </a:extLst>
          </p:cNvPr>
          <p:cNvPicPr>
            <a:picLocks noChangeAspect="1"/>
          </p:cNvPicPr>
          <p:nvPr userDrawn="1"/>
        </p:nvPicPr>
        <p:blipFill>
          <a:blip r:embed="rId8"/>
          <a:stretch>
            <a:fillRect/>
          </a:stretch>
        </p:blipFill>
        <p:spPr>
          <a:xfrm>
            <a:off x="474348" y="1333670"/>
            <a:ext cx="355600" cy="63500"/>
          </a:xfrm>
          <a:prstGeom prst="rect">
            <a:avLst/>
          </a:prstGeom>
        </p:spPr>
      </p:pic>
      <p:grpSp>
        <p:nvGrpSpPr>
          <p:cNvPr id="10" name="Group 9">
            <a:extLst>
              <a:ext uri="{FF2B5EF4-FFF2-40B4-BE49-F238E27FC236}">
                <a16:creationId xmlns:a16="http://schemas.microsoft.com/office/drawing/2014/main" id="{D6ED7171-A266-4A2A-13D9-7D598037DDBD}"/>
              </a:ext>
            </a:extLst>
          </p:cNvPr>
          <p:cNvGrpSpPr/>
          <p:nvPr userDrawn="1"/>
        </p:nvGrpSpPr>
        <p:grpSpPr>
          <a:xfrm>
            <a:off x="11772367" y="966475"/>
            <a:ext cx="215444" cy="2814159"/>
            <a:chOff x="11805319" y="925285"/>
            <a:chExt cx="215444" cy="2814159"/>
          </a:xfrm>
        </p:grpSpPr>
        <p:cxnSp>
          <p:nvCxnSpPr>
            <p:cNvPr id="11" name="Google Shape;35;p33">
              <a:extLst>
                <a:ext uri="{FF2B5EF4-FFF2-40B4-BE49-F238E27FC236}">
                  <a16:creationId xmlns:a16="http://schemas.microsoft.com/office/drawing/2014/main" id="{305F72B1-E7FE-88B0-B2C6-ECF080381377}"/>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2" name="TextBox 11">
              <a:extLst>
                <a:ext uri="{FF2B5EF4-FFF2-40B4-BE49-F238E27FC236}">
                  <a16:creationId xmlns:a16="http://schemas.microsoft.com/office/drawing/2014/main" id="{22C57C8B-CAD3-57BE-3716-8B17827C9AA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3732971075"/>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userDrawn="1">
          <p15:clr>
            <a:srgbClr val="F26B43"/>
          </p15:clr>
        </p15:guide>
        <p15:guide id="2" orient="horz" pos="10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E1E534-8C7A-06EE-87EB-DED5476CC404}"/>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9" name="Picture 8">
            <a:extLst>
              <a:ext uri="{FF2B5EF4-FFF2-40B4-BE49-F238E27FC236}">
                <a16:creationId xmlns:a16="http://schemas.microsoft.com/office/drawing/2014/main" id="{B03F4F58-9731-4535-28FC-1A3EC7F61733}"/>
              </a:ext>
            </a:extLst>
          </p:cNvPr>
          <p:cNvPicPr>
            <a:picLocks noChangeAspect="1"/>
          </p:cNvPicPr>
          <p:nvPr userDrawn="1"/>
        </p:nvPicPr>
        <p:blipFill>
          <a:blip r:embed="rId3"/>
          <a:stretch>
            <a:fillRect/>
          </a:stretch>
        </p:blipFill>
        <p:spPr>
          <a:xfrm>
            <a:off x="474348" y="1333670"/>
            <a:ext cx="355600" cy="63500"/>
          </a:xfrm>
          <a:prstGeom prst="rect">
            <a:avLst/>
          </a:prstGeom>
        </p:spPr>
      </p:pic>
      <p:grpSp>
        <p:nvGrpSpPr>
          <p:cNvPr id="10" name="Group 9">
            <a:extLst>
              <a:ext uri="{FF2B5EF4-FFF2-40B4-BE49-F238E27FC236}">
                <a16:creationId xmlns:a16="http://schemas.microsoft.com/office/drawing/2014/main" id="{D6ED7171-A266-4A2A-13D9-7D598037DDBD}"/>
              </a:ext>
            </a:extLst>
          </p:cNvPr>
          <p:cNvGrpSpPr/>
          <p:nvPr userDrawn="1"/>
        </p:nvGrpSpPr>
        <p:grpSpPr>
          <a:xfrm>
            <a:off x="11772367" y="966475"/>
            <a:ext cx="215444" cy="2814159"/>
            <a:chOff x="11805319" y="925285"/>
            <a:chExt cx="215444" cy="2814159"/>
          </a:xfrm>
        </p:grpSpPr>
        <p:cxnSp>
          <p:nvCxnSpPr>
            <p:cNvPr id="11" name="Google Shape;35;p33">
              <a:extLst>
                <a:ext uri="{FF2B5EF4-FFF2-40B4-BE49-F238E27FC236}">
                  <a16:creationId xmlns:a16="http://schemas.microsoft.com/office/drawing/2014/main" id="{305F72B1-E7FE-88B0-B2C6-ECF080381377}"/>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2" name="TextBox 11">
              <a:extLst>
                <a:ext uri="{FF2B5EF4-FFF2-40B4-BE49-F238E27FC236}">
                  <a16:creationId xmlns:a16="http://schemas.microsoft.com/office/drawing/2014/main" id="{22C57C8B-CAD3-57BE-3716-8B17827C9AA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3939401947"/>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p15:clr>
            <a:srgbClr val="F26B43"/>
          </p15:clr>
        </p15:guide>
        <p15:guide id="2" orient="horz" pos="10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2A9EE02-87FC-B741-D6F4-7889B6EADA91}"/>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8" name="Picture 7">
            <a:extLst>
              <a:ext uri="{FF2B5EF4-FFF2-40B4-BE49-F238E27FC236}">
                <a16:creationId xmlns:a16="http://schemas.microsoft.com/office/drawing/2014/main" id="{8830F3B1-3289-383F-9951-16C42DA5B045}"/>
              </a:ext>
            </a:extLst>
          </p:cNvPr>
          <p:cNvPicPr>
            <a:picLocks noChangeAspect="1"/>
          </p:cNvPicPr>
          <p:nvPr userDrawn="1"/>
        </p:nvPicPr>
        <p:blipFill>
          <a:blip r:embed="rId5"/>
          <a:stretch>
            <a:fillRect/>
          </a:stretch>
        </p:blipFill>
        <p:spPr>
          <a:xfrm>
            <a:off x="381000" y="6306860"/>
            <a:ext cx="1786252" cy="467099"/>
          </a:xfrm>
          <a:prstGeom prst="rect">
            <a:avLst/>
          </a:prstGeom>
        </p:spPr>
      </p:pic>
      <p:grpSp>
        <p:nvGrpSpPr>
          <p:cNvPr id="9" name="Group 8">
            <a:extLst>
              <a:ext uri="{FF2B5EF4-FFF2-40B4-BE49-F238E27FC236}">
                <a16:creationId xmlns:a16="http://schemas.microsoft.com/office/drawing/2014/main" id="{E0294BB0-C69E-A93C-F6F6-85AF59B813DA}"/>
              </a:ext>
            </a:extLst>
          </p:cNvPr>
          <p:cNvGrpSpPr/>
          <p:nvPr userDrawn="1"/>
        </p:nvGrpSpPr>
        <p:grpSpPr>
          <a:xfrm>
            <a:off x="11772367" y="966475"/>
            <a:ext cx="215444" cy="2814159"/>
            <a:chOff x="11805319" y="925285"/>
            <a:chExt cx="215444" cy="2814159"/>
          </a:xfrm>
        </p:grpSpPr>
        <p:cxnSp>
          <p:nvCxnSpPr>
            <p:cNvPr id="10" name="Google Shape;35;p33">
              <a:extLst>
                <a:ext uri="{FF2B5EF4-FFF2-40B4-BE49-F238E27FC236}">
                  <a16:creationId xmlns:a16="http://schemas.microsoft.com/office/drawing/2014/main" id="{5618AE99-0D13-7207-E58E-19482CA0FDB8}"/>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1" name="TextBox 10">
              <a:extLst>
                <a:ext uri="{FF2B5EF4-FFF2-40B4-BE49-F238E27FC236}">
                  <a16:creationId xmlns:a16="http://schemas.microsoft.com/office/drawing/2014/main" id="{DEC9C5A9-36D0-71B9-78B6-8A24925CB62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298793210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74964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1.jp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microsoft.com/office/2007/relationships/hdphoto" Target="../media/hdphoto1.wdp"/><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1.jpg"/><Relationship Id="rId1" Type="http://schemas.openxmlformats.org/officeDocument/2006/relationships/slideLayout" Target="../slideLayouts/slideLayout9.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1.jpg"/><Relationship Id="rId1" Type="http://schemas.openxmlformats.org/officeDocument/2006/relationships/slideLayout" Target="../slideLayouts/slideLayout9.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63C7C3-0ADC-0C0B-E734-D609372A8409}"/>
              </a:ext>
            </a:extLst>
          </p:cNvPr>
          <p:cNvSpPr>
            <a:spLocks noGrp="1"/>
          </p:cNvSpPr>
          <p:nvPr>
            <p:ph type="ctrTitle"/>
          </p:nvPr>
        </p:nvSpPr>
        <p:spPr>
          <a:xfrm>
            <a:off x="1003299" y="3795291"/>
            <a:ext cx="5092701" cy="1676400"/>
          </a:xfrm>
        </p:spPr>
        <p:txBody>
          <a:bodyPr anchor="ctr"/>
          <a:lstStyle/>
          <a:p>
            <a:r>
              <a:rPr lang="en-US" sz="4400" dirty="0"/>
              <a:t>Shark Lab:</a:t>
            </a:r>
            <a:br>
              <a:rPr lang="en-US" sz="3600" dirty="0"/>
            </a:br>
            <a:r>
              <a:rPr lang="en-US" sz="3600" b="0" dirty="0"/>
              <a:t>Great White Migration</a:t>
            </a:r>
          </a:p>
        </p:txBody>
      </p:sp>
      <p:pic>
        <p:nvPicPr>
          <p:cNvPr id="3" name="Picture 2">
            <a:extLst>
              <a:ext uri="{FF2B5EF4-FFF2-40B4-BE49-F238E27FC236}">
                <a16:creationId xmlns:a16="http://schemas.microsoft.com/office/drawing/2014/main" id="{37A9FAD6-24DD-BDB5-5426-88519D88898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91454" y="2023026"/>
            <a:ext cx="4397247" cy="3297935"/>
          </a:xfrm>
          <a:prstGeom prst="rect">
            <a:avLst/>
          </a:prstGeom>
        </p:spPr>
      </p:pic>
    </p:spTree>
    <p:extLst>
      <p:ext uri="{BB962C8B-B14F-4D97-AF65-F5344CB8AC3E}">
        <p14:creationId xmlns:p14="http://schemas.microsoft.com/office/powerpoint/2010/main" val="2366449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ADDC9-F4CC-B4EF-21E4-48A071C04FD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A94300C-366A-80FD-ACE1-E64BA17B2571}"/>
              </a:ext>
            </a:extLst>
          </p:cNvPr>
          <p:cNvSpPr>
            <a:spLocks noGrp="1"/>
          </p:cNvSpPr>
          <p:nvPr>
            <p:ph type="title"/>
          </p:nvPr>
        </p:nvSpPr>
        <p:spPr>
          <a:prstGeom prst="rect">
            <a:avLst/>
          </a:prstGeom>
        </p:spPr>
        <p:txBody>
          <a:bodyPr/>
          <a:lstStyle/>
          <a:p>
            <a:r>
              <a:rPr lang="en-US" dirty="0"/>
              <a:t>Overview</a:t>
            </a:r>
          </a:p>
        </p:txBody>
      </p:sp>
      <p:sp>
        <p:nvSpPr>
          <p:cNvPr id="3" name="Text Placeholder 4">
            <a:extLst>
              <a:ext uri="{FF2B5EF4-FFF2-40B4-BE49-F238E27FC236}">
                <a16:creationId xmlns:a16="http://schemas.microsoft.com/office/drawing/2014/main" id="{5C4C97CE-40D8-59A0-ED12-5800E86B486F}"/>
              </a:ext>
            </a:extLst>
          </p:cNvPr>
          <p:cNvSpPr>
            <a:spLocks noGrp="1"/>
          </p:cNvSpPr>
          <p:nvPr>
            <p:ph idx="1"/>
          </p:nvPr>
        </p:nvSpPr>
        <p:spPr>
          <a:xfrm>
            <a:off x="274783" y="1592779"/>
            <a:ext cx="5211618" cy="4831202"/>
          </a:xfrm>
          <a:prstGeom prst="rect">
            <a:avLst/>
          </a:prstGeom>
        </p:spPr>
        <p:txBody>
          <a:bodyPr/>
          <a:lstStyle/>
          <a:p>
            <a:r>
              <a:rPr lang="en-US" dirty="0"/>
              <a:t>Scientists have noticed similar-looking white shark fins in four very different locations around the globe!</a:t>
            </a:r>
          </a:p>
          <a:p>
            <a:r>
              <a:rPr lang="en-US" dirty="0"/>
              <a:t>You will use DNA fingerprinting to determine if an individual shark is migrating across oceans!</a:t>
            </a:r>
          </a:p>
        </p:txBody>
      </p:sp>
      <p:grpSp>
        <p:nvGrpSpPr>
          <p:cNvPr id="23" name="Group 22" descr="A map of the globe shows markers - shaped like shark fins - at four locations: Australia, California, Hawaii, and South Africa.">
            <a:extLst>
              <a:ext uri="{FF2B5EF4-FFF2-40B4-BE49-F238E27FC236}">
                <a16:creationId xmlns:a16="http://schemas.microsoft.com/office/drawing/2014/main" id="{0940891A-E2C8-864C-9331-2ECA34CCFA80}"/>
              </a:ext>
            </a:extLst>
          </p:cNvPr>
          <p:cNvGrpSpPr/>
          <p:nvPr/>
        </p:nvGrpSpPr>
        <p:grpSpPr>
          <a:xfrm>
            <a:off x="5973243" y="1916963"/>
            <a:ext cx="5596457" cy="2821291"/>
            <a:chOff x="5973243" y="1916963"/>
            <a:chExt cx="5596457" cy="2821291"/>
          </a:xfrm>
        </p:grpSpPr>
        <p:pic>
          <p:nvPicPr>
            <p:cNvPr id="4" name="Picture 3">
              <a:extLst>
                <a:ext uri="{FF2B5EF4-FFF2-40B4-BE49-F238E27FC236}">
                  <a16:creationId xmlns:a16="http://schemas.microsoft.com/office/drawing/2014/main" id="{6F9C4D4C-388B-7258-57BF-9779E5633AD1}"/>
                </a:ext>
              </a:extLst>
            </p:cNvPr>
            <p:cNvPicPr>
              <a:picLocks noChangeAspect="1"/>
            </p:cNvPicPr>
            <p:nvPr/>
          </p:nvPicPr>
          <p:blipFill>
            <a:blip r:embed="rId3"/>
            <a:stretch>
              <a:fillRect/>
            </a:stretch>
          </p:blipFill>
          <p:spPr>
            <a:xfrm>
              <a:off x="5973243" y="1916963"/>
              <a:ext cx="5596457" cy="2821291"/>
            </a:xfrm>
            <a:prstGeom prst="rect">
              <a:avLst/>
            </a:prstGeom>
          </p:spPr>
        </p:pic>
        <p:pic>
          <p:nvPicPr>
            <p:cNvPr id="19" name="Picture 18">
              <a:extLst>
                <a:ext uri="{FF2B5EF4-FFF2-40B4-BE49-F238E27FC236}">
                  <a16:creationId xmlns:a16="http://schemas.microsoft.com/office/drawing/2014/main" id="{54E98D7C-166E-5347-23E3-807BA90D2BE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669" b="98828" l="0" r="100000">
                          <a14:foregroundMark x1="63325" y1="2799" x2="63325" y2="2799"/>
                          <a14:foregroundMark x1="32578" y1="85938" x2="32578" y2="85938"/>
                          <a14:foregroundMark x1="27614" y1="85938" x2="27614" y2="85938"/>
                          <a14:foregroundMark x1="38892" y1="86198" x2="38892" y2="86198"/>
                          <a14:foregroundMark x1="24771" y1="85547" x2="24771" y2="85547"/>
                          <a14:foregroundMark x1="25639" y1="84505" x2="25639" y2="84505"/>
                          <a14:foregroundMark x1="61349" y1="88542" x2="61349" y2="88542"/>
                          <a14:foregroundMark x1="43952" y1="98893" x2="43952" y2="98893"/>
                        </a14:backgroundRemoval>
                      </a14:imgEffect>
                    </a14:imgLayer>
                  </a14:imgProps>
                </a:ext>
                <a:ext uri="{28A0092B-C50C-407E-A947-70E740481C1C}">
                  <a14:useLocalDpi xmlns:a14="http://schemas.microsoft.com/office/drawing/2010/main"/>
                </a:ext>
              </a:extLst>
            </a:blip>
            <a:srcRect/>
            <a:stretch>
              <a:fillRect/>
            </a:stretch>
          </p:blipFill>
          <p:spPr>
            <a:xfrm>
              <a:off x="6662667" y="2479776"/>
              <a:ext cx="494174" cy="365760"/>
            </a:xfrm>
            <a:prstGeom prst="rect">
              <a:avLst/>
            </a:prstGeom>
          </p:spPr>
        </p:pic>
        <p:pic>
          <p:nvPicPr>
            <p:cNvPr id="20" name="Picture 19">
              <a:extLst>
                <a:ext uri="{FF2B5EF4-FFF2-40B4-BE49-F238E27FC236}">
                  <a16:creationId xmlns:a16="http://schemas.microsoft.com/office/drawing/2014/main" id="{CFA1DA67-3CB8-1AC6-76FC-885DD726BE4D}"/>
                </a:ext>
              </a:extLst>
            </p:cNvPr>
            <p:cNvPicPr>
              <a:picLocks noChangeAspect="1"/>
            </p:cNvPicPr>
            <p:nvPr/>
          </p:nvPicPr>
          <p:blipFill>
            <a:blip r:embed="rId4">
              <a:extLst>
                <a:ext uri="{BEBA8EAE-BF5A-486C-A8C5-ECC9F3942E4B}">
                  <a14:imgProps xmlns:a14="http://schemas.microsoft.com/office/drawing/2010/main">
                    <a14:imgLayer r:embed="rId6">
                      <a14:imgEffect>
                        <a14:backgroundRemoval t="2669" b="98828" l="0" r="100000">
                          <a14:foregroundMark x1="63325" y1="2799" x2="63325" y2="2799"/>
                          <a14:foregroundMark x1="32578" y1="85938" x2="32578" y2="85938"/>
                          <a14:foregroundMark x1="27614" y1="85938" x2="27614" y2="85938"/>
                          <a14:foregroundMark x1="38892" y1="86198" x2="38892" y2="86198"/>
                          <a14:foregroundMark x1="24771" y1="85547" x2="24771" y2="85547"/>
                          <a14:foregroundMark x1="25639" y1="84505" x2="25639" y2="84505"/>
                          <a14:foregroundMark x1="61349" y1="88542" x2="61349" y2="88542"/>
                          <a14:foregroundMark x1="43952" y1="98893" x2="43952" y2="98893"/>
                        </a14:backgroundRemoval>
                      </a14:imgEffect>
                    </a14:imgLayer>
                  </a14:imgProps>
                </a:ext>
                <a:ext uri="{28A0092B-C50C-407E-A947-70E740481C1C}">
                  <a14:useLocalDpi xmlns:a14="http://schemas.microsoft.com/office/drawing/2010/main"/>
                </a:ext>
              </a:extLst>
            </a:blip>
            <a:srcRect/>
            <a:stretch>
              <a:fillRect/>
            </a:stretch>
          </p:blipFill>
          <p:spPr>
            <a:xfrm>
              <a:off x="6001313" y="2701659"/>
              <a:ext cx="494174" cy="365760"/>
            </a:xfrm>
            <a:prstGeom prst="rect">
              <a:avLst/>
            </a:prstGeom>
          </p:spPr>
        </p:pic>
        <p:pic>
          <p:nvPicPr>
            <p:cNvPr id="21" name="Picture 20">
              <a:extLst>
                <a:ext uri="{FF2B5EF4-FFF2-40B4-BE49-F238E27FC236}">
                  <a16:creationId xmlns:a16="http://schemas.microsoft.com/office/drawing/2014/main" id="{0F3201C4-C7A9-CC50-0556-630EDB6FB0F2}"/>
                </a:ext>
              </a:extLst>
            </p:cNvPr>
            <p:cNvPicPr>
              <a:picLocks noChangeAspect="1"/>
            </p:cNvPicPr>
            <p:nvPr/>
          </p:nvPicPr>
          <p:blipFill>
            <a:blip r:embed="rId4">
              <a:extLst>
                <a:ext uri="{BEBA8EAE-BF5A-486C-A8C5-ECC9F3942E4B}">
                  <a14:imgProps xmlns:a14="http://schemas.microsoft.com/office/drawing/2010/main">
                    <a14:imgLayer r:embed="rId7">
                      <a14:imgEffect>
                        <a14:backgroundRemoval t="2669" b="98828" l="0" r="100000">
                          <a14:foregroundMark x1="63325" y1="2799" x2="63325" y2="2799"/>
                          <a14:foregroundMark x1="32578" y1="85938" x2="32578" y2="85938"/>
                          <a14:foregroundMark x1="27614" y1="85938" x2="27614" y2="85938"/>
                          <a14:foregroundMark x1="38892" y1="86198" x2="38892" y2="86198"/>
                          <a14:foregroundMark x1="24771" y1="85547" x2="24771" y2="85547"/>
                          <a14:foregroundMark x1="25639" y1="84505" x2="25639" y2="84505"/>
                          <a14:foregroundMark x1="61349" y1="88542" x2="61349" y2="88542"/>
                          <a14:foregroundMark x1="43952" y1="98893" x2="43952" y2="98893"/>
                        </a14:backgroundRemoval>
                      </a14:imgEffect>
                    </a14:imgLayer>
                  </a14:imgProps>
                </a:ext>
                <a:ext uri="{28A0092B-C50C-407E-A947-70E740481C1C}">
                  <a14:useLocalDpi xmlns:a14="http://schemas.microsoft.com/office/drawing/2010/main"/>
                </a:ext>
              </a:extLst>
            </a:blip>
            <a:srcRect/>
            <a:stretch>
              <a:fillRect/>
            </a:stretch>
          </p:blipFill>
          <p:spPr>
            <a:xfrm>
              <a:off x="10082247" y="3550920"/>
              <a:ext cx="494174" cy="365760"/>
            </a:xfrm>
            <a:prstGeom prst="rect">
              <a:avLst/>
            </a:prstGeom>
          </p:spPr>
        </p:pic>
        <p:pic>
          <p:nvPicPr>
            <p:cNvPr id="22" name="Picture 21">
              <a:extLst>
                <a:ext uri="{FF2B5EF4-FFF2-40B4-BE49-F238E27FC236}">
                  <a16:creationId xmlns:a16="http://schemas.microsoft.com/office/drawing/2014/main" id="{89FAD151-9191-BA05-2E50-FF627CE975B6}"/>
                </a:ext>
              </a:extLst>
            </p:cNvPr>
            <p:cNvPicPr>
              <a:picLocks noChangeAspect="1"/>
            </p:cNvPicPr>
            <p:nvPr/>
          </p:nvPicPr>
          <p:blipFill>
            <a:blip r:embed="rId4">
              <a:extLst>
                <a:ext uri="{BEBA8EAE-BF5A-486C-A8C5-ECC9F3942E4B}">
                  <a14:imgProps xmlns:a14="http://schemas.microsoft.com/office/drawing/2010/main">
                    <a14:imgLayer r:embed="rId8">
                      <a14:imgEffect>
                        <a14:backgroundRemoval t="2669" b="98828" l="0" r="100000">
                          <a14:foregroundMark x1="63325" y1="2799" x2="63325" y2="2799"/>
                          <a14:foregroundMark x1="32578" y1="85938" x2="32578" y2="85938"/>
                          <a14:foregroundMark x1="27614" y1="85938" x2="27614" y2="85938"/>
                          <a14:foregroundMark x1="38892" y1="86198" x2="38892" y2="86198"/>
                          <a14:foregroundMark x1="24771" y1="85547" x2="24771" y2="85547"/>
                          <a14:foregroundMark x1="25639" y1="84505" x2="25639" y2="84505"/>
                          <a14:foregroundMark x1="61349" y1="88542" x2="61349" y2="88542"/>
                          <a14:foregroundMark x1="43952" y1="98893" x2="43952" y2="98893"/>
                        </a14:backgroundRemoval>
                      </a14:imgEffect>
                    </a14:imgLayer>
                  </a14:imgProps>
                </a:ext>
                <a:ext uri="{28A0092B-C50C-407E-A947-70E740481C1C}">
                  <a14:useLocalDpi xmlns:a14="http://schemas.microsoft.com/office/drawing/2010/main"/>
                </a:ext>
              </a:extLst>
            </a:blip>
            <a:srcRect/>
            <a:stretch>
              <a:fillRect/>
            </a:stretch>
          </p:blipFill>
          <p:spPr>
            <a:xfrm>
              <a:off x="8673674" y="3733800"/>
              <a:ext cx="494174" cy="365760"/>
            </a:xfrm>
            <a:prstGeom prst="rect">
              <a:avLst/>
            </a:prstGeom>
          </p:spPr>
        </p:pic>
      </p:grpSp>
    </p:spTree>
    <p:extLst>
      <p:ext uri="{BB962C8B-B14F-4D97-AF65-F5344CB8AC3E}">
        <p14:creationId xmlns:p14="http://schemas.microsoft.com/office/powerpoint/2010/main" val="3024929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520AA1-B986-D916-C52F-F7C0CEE60AD7}"/>
              </a:ext>
            </a:extLst>
          </p:cNvPr>
          <p:cNvSpPr>
            <a:spLocks noGrp="1"/>
          </p:cNvSpPr>
          <p:nvPr>
            <p:ph type="title"/>
          </p:nvPr>
        </p:nvSpPr>
        <p:spPr/>
        <p:txBody>
          <a:bodyPr/>
          <a:lstStyle/>
          <a:p>
            <a:r>
              <a:rPr lang="en-US" dirty="0"/>
              <a:t>Meet the white shark</a:t>
            </a:r>
          </a:p>
        </p:txBody>
      </p:sp>
      <p:sp>
        <p:nvSpPr>
          <p:cNvPr id="5" name="Content Placeholder 4">
            <a:extLst>
              <a:ext uri="{FF2B5EF4-FFF2-40B4-BE49-F238E27FC236}">
                <a16:creationId xmlns:a16="http://schemas.microsoft.com/office/drawing/2014/main" id="{924FA747-B724-1242-2D76-3FF0EB6D3381}"/>
              </a:ext>
            </a:extLst>
          </p:cNvPr>
          <p:cNvSpPr>
            <a:spLocks noGrp="1"/>
          </p:cNvSpPr>
          <p:nvPr>
            <p:ph idx="1"/>
          </p:nvPr>
        </p:nvSpPr>
        <p:spPr>
          <a:xfrm>
            <a:off x="389082" y="1511300"/>
            <a:ext cx="5938982" cy="4351338"/>
          </a:xfrm>
        </p:spPr>
        <p:txBody>
          <a:bodyPr/>
          <a:lstStyle/>
          <a:p>
            <a:r>
              <a:rPr lang="en-US" dirty="0"/>
              <a:t>The white shark (also known as the great white shark) is one of the top predators in the ocean. </a:t>
            </a:r>
          </a:p>
          <a:p>
            <a:r>
              <a:rPr lang="en-US" dirty="0"/>
              <a:t>White sharks play an essential role in marine ecosystems by preventing mid-level predators from becoming too abundant, which can cause ripple effects through the entire ecosystem.</a:t>
            </a:r>
          </a:p>
          <a:p>
            <a:endParaRPr lang="en-US" dirty="0"/>
          </a:p>
          <a:p>
            <a:endParaRPr lang="en-US" dirty="0"/>
          </a:p>
        </p:txBody>
      </p:sp>
      <p:pic>
        <p:nvPicPr>
          <p:cNvPr id="6" name="Picture 5" descr="A photograph of a white shark from the front, highlighting the torpedo shape of the body and many sharp teeth in the mouth.">
            <a:extLst>
              <a:ext uri="{FF2B5EF4-FFF2-40B4-BE49-F238E27FC236}">
                <a16:creationId xmlns:a16="http://schemas.microsoft.com/office/drawing/2014/main" id="{F0EF5E9A-B4F3-CD62-B560-6BB53DDE95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78172" y="1788836"/>
            <a:ext cx="4653998" cy="3490498"/>
          </a:xfrm>
          <a:prstGeom prst="rect">
            <a:avLst/>
          </a:prstGeom>
        </p:spPr>
      </p:pic>
    </p:spTree>
    <p:extLst>
      <p:ext uri="{BB962C8B-B14F-4D97-AF65-F5344CB8AC3E}">
        <p14:creationId xmlns:p14="http://schemas.microsoft.com/office/powerpoint/2010/main" val="207072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3D02-A132-025E-396E-3AEF022D30B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A071D52-A3D8-6CD5-3A92-B79F936CFBD3}"/>
              </a:ext>
            </a:extLst>
          </p:cNvPr>
          <p:cNvSpPr>
            <a:spLocks noGrp="1"/>
          </p:cNvSpPr>
          <p:nvPr>
            <p:ph type="title"/>
          </p:nvPr>
        </p:nvSpPr>
        <p:spPr>
          <a:prstGeom prst="rect">
            <a:avLst/>
          </a:prstGeom>
        </p:spPr>
        <p:txBody>
          <a:bodyPr/>
          <a:lstStyle/>
          <a:p>
            <a:r>
              <a:rPr lang="en-US" dirty="0"/>
              <a:t>White shark habitat</a:t>
            </a:r>
          </a:p>
        </p:txBody>
      </p:sp>
      <p:sp>
        <p:nvSpPr>
          <p:cNvPr id="7" name="Text Placeholder 4">
            <a:extLst>
              <a:ext uri="{FF2B5EF4-FFF2-40B4-BE49-F238E27FC236}">
                <a16:creationId xmlns:a16="http://schemas.microsoft.com/office/drawing/2014/main" id="{25885CB1-9DF8-BC4F-20E6-F95016CA2A4E}"/>
              </a:ext>
            </a:extLst>
          </p:cNvPr>
          <p:cNvSpPr>
            <a:spLocks noGrp="1"/>
          </p:cNvSpPr>
          <p:nvPr>
            <p:ph idx="1"/>
          </p:nvPr>
        </p:nvSpPr>
        <p:spPr>
          <a:xfrm>
            <a:off x="389082" y="1483783"/>
            <a:ext cx="4816763" cy="4580522"/>
          </a:xfrm>
          <a:prstGeom prst="rect">
            <a:avLst/>
          </a:prstGeom>
        </p:spPr>
        <p:txBody>
          <a:bodyPr/>
          <a:lstStyle/>
          <a:p>
            <a:pPr fontAlgn="base"/>
            <a:r>
              <a:rPr lang="en-US" dirty="0"/>
              <a:t>White sharks live in all ocean waters, except the Arctic and Antarctic.</a:t>
            </a:r>
          </a:p>
          <a:p>
            <a:pPr fontAlgn="base"/>
            <a:r>
              <a:rPr lang="en-US" dirty="0"/>
              <a:t>White sharks are known to inhabit many coastal waters where prey is abundant.</a:t>
            </a:r>
          </a:p>
          <a:p>
            <a:pPr fontAlgn="base"/>
            <a:r>
              <a:rPr lang="en-US" dirty="0"/>
              <a:t>They also spend time in the open ocean.</a:t>
            </a:r>
          </a:p>
          <a:p>
            <a:pPr fontAlgn="base"/>
            <a:endParaRPr lang="en-US" dirty="0"/>
          </a:p>
        </p:txBody>
      </p:sp>
      <p:grpSp>
        <p:nvGrpSpPr>
          <p:cNvPr id="13" name="Group 12" descr="A global map highlighting, in red, the coastal waters inhabited by white sharks, including the Atlantic and Pacific shores of the United States, Hawaii, the Pacific shore of South America, the southern shore of the African continent, the Atlantic shore off northwest Africa, the Iberian peninsula, Mediterranean sea, Pacific shore off eastern Asia, the south, east, and west shores of Australia, and New Zealand.">
            <a:extLst>
              <a:ext uri="{FF2B5EF4-FFF2-40B4-BE49-F238E27FC236}">
                <a16:creationId xmlns:a16="http://schemas.microsoft.com/office/drawing/2014/main" id="{8DE27DA1-3EA6-4B46-CC48-5E7698A1E0E1}"/>
              </a:ext>
            </a:extLst>
          </p:cNvPr>
          <p:cNvGrpSpPr/>
          <p:nvPr/>
        </p:nvGrpSpPr>
        <p:grpSpPr>
          <a:xfrm>
            <a:off x="4926853" y="1348456"/>
            <a:ext cx="6494182" cy="3956298"/>
            <a:chOff x="4926853" y="1348456"/>
            <a:chExt cx="6494182" cy="3956298"/>
          </a:xfrm>
        </p:grpSpPr>
        <p:sp>
          <p:nvSpPr>
            <p:cNvPr id="9" name="Rectangle: Rounded Corners 35">
              <a:extLst>
                <a:ext uri="{FF2B5EF4-FFF2-40B4-BE49-F238E27FC236}">
                  <a16:creationId xmlns:a16="http://schemas.microsoft.com/office/drawing/2014/main" id="{90662CAF-8B71-98E3-733F-E3865543EB85}"/>
                </a:ext>
              </a:extLst>
            </p:cNvPr>
            <p:cNvSpPr/>
            <p:nvPr/>
          </p:nvSpPr>
          <p:spPr>
            <a:xfrm>
              <a:off x="6623258" y="4755164"/>
              <a:ext cx="457200" cy="456741"/>
            </a:xfrm>
            <a:prstGeom prst="roundRect">
              <a:avLst/>
            </a:prstGeom>
            <a:solidFill>
              <a:srgbClr val="D10F3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4">
              <a:extLst>
                <a:ext uri="{FF2B5EF4-FFF2-40B4-BE49-F238E27FC236}">
                  <a16:creationId xmlns:a16="http://schemas.microsoft.com/office/drawing/2014/main" id="{BFC67B61-B910-9BF6-F91C-AC50A39BA409}"/>
                </a:ext>
              </a:extLst>
            </p:cNvPr>
            <p:cNvSpPr txBox="1">
              <a:spLocks/>
            </p:cNvSpPr>
            <p:nvPr/>
          </p:nvSpPr>
          <p:spPr>
            <a:xfrm>
              <a:off x="7138236" y="4676629"/>
              <a:ext cx="3907299" cy="62812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2000" dirty="0">
                  <a:solidFill>
                    <a:schemeClr val="tx2">
                      <a:lumMod val="95000"/>
                      <a:lumOff val="5000"/>
                    </a:schemeClr>
                  </a:solidFill>
                  <a:latin typeface="AMP_GothamRoundedBold"/>
                </a:rPr>
                <a:t>Coastal waters inhabited by white sharks</a:t>
              </a:r>
            </a:p>
          </p:txBody>
        </p:sp>
        <p:pic>
          <p:nvPicPr>
            <p:cNvPr id="12" name="Picture 11">
              <a:extLst>
                <a:ext uri="{FF2B5EF4-FFF2-40B4-BE49-F238E27FC236}">
                  <a16:creationId xmlns:a16="http://schemas.microsoft.com/office/drawing/2014/main" id="{D7B4E5F5-F1E5-2489-7F11-52FFA6E0FD1D}"/>
                </a:ext>
              </a:extLst>
            </p:cNvPr>
            <p:cNvPicPr>
              <a:picLocks noChangeAspect="1"/>
            </p:cNvPicPr>
            <p:nvPr/>
          </p:nvPicPr>
          <p:blipFill>
            <a:blip r:embed="rId3"/>
            <a:stretch>
              <a:fillRect/>
            </a:stretch>
          </p:blipFill>
          <p:spPr>
            <a:xfrm>
              <a:off x="4926853" y="1348456"/>
              <a:ext cx="6494182" cy="3252052"/>
            </a:xfrm>
            <a:prstGeom prst="rect">
              <a:avLst/>
            </a:prstGeom>
          </p:spPr>
        </p:pic>
      </p:grpSp>
    </p:spTree>
    <p:extLst>
      <p:ext uri="{BB962C8B-B14F-4D97-AF65-F5344CB8AC3E}">
        <p14:creationId xmlns:p14="http://schemas.microsoft.com/office/powerpoint/2010/main" val="132174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D428-9278-BE1B-955A-392865E7E0B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AD9D1D8-30A5-8137-4E27-B98C7AB36CBD}"/>
              </a:ext>
            </a:extLst>
          </p:cNvPr>
          <p:cNvSpPr>
            <a:spLocks noGrp="1"/>
          </p:cNvSpPr>
          <p:nvPr>
            <p:ph type="title"/>
          </p:nvPr>
        </p:nvSpPr>
        <p:spPr>
          <a:prstGeom prst="rect">
            <a:avLst/>
          </a:prstGeom>
        </p:spPr>
        <p:txBody>
          <a:bodyPr/>
          <a:lstStyle/>
          <a:p>
            <a:r>
              <a:rPr lang="en-US" dirty="0"/>
              <a:t>White shark migration</a:t>
            </a:r>
          </a:p>
        </p:txBody>
      </p:sp>
      <p:sp>
        <p:nvSpPr>
          <p:cNvPr id="7" name="Text Placeholder 4">
            <a:extLst>
              <a:ext uri="{FF2B5EF4-FFF2-40B4-BE49-F238E27FC236}">
                <a16:creationId xmlns:a16="http://schemas.microsoft.com/office/drawing/2014/main" id="{FD4A7FE9-27C1-9299-373C-9232B0386408}"/>
              </a:ext>
            </a:extLst>
          </p:cNvPr>
          <p:cNvSpPr>
            <a:spLocks noGrp="1"/>
          </p:cNvSpPr>
          <p:nvPr>
            <p:ph idx="1"/>
          </p:nvPr>
        </p:nvSpPr>
        <p:spPr>
          <a:xfrm>
            <a:off x="389082" y="1483783"/>
            <a:ext cx="4816763" cy="4580522"/>
          </a:xfrm>
          <a:prstGeom prst="rect">
            <a:avLst/>
          </a:prstGeom>
        </p:spPr>
        <p:txBody>
          <a:bodyPr/>
          <a:lstStyle/>
          <a:p>
            <a:pPr fontAlgn="base"/>
            <a:r>
              <a:rPr lang="en-US" dirty="0"/>
              <a:t>White sharks migrate seasonally along coastal waters.</a:t>
            </a:r>
          </a:p>
          <a:p>
            <a:pPr fontAlgn="base"/>
            <a:r>
              <a:rPr lang="en-US" dirty="0"/>
              <a:t>Scientists think this seasonal migration helps sharks stay within their preferred temperature range of 50-80 ℉ and/or follow seasonal food sources.</a:t>
            </a:r>
          </a:p>
          <a:p>
            <a:pPr fontAlgn="base"/>
            <a:endParaRPr lang="en-US" dirty="0"/>
          </a:p>
          <a:p>
            <a:pPr fontAlgn="base"/>
            <a:endParaRPr lang="en-US" dirty="0"/>
          </a:p>
        </p:txBody>
      </p:sp>
      <p:grpSp>
        <p:nvGrpSpPr>
          <p:cNvPr id="14" name="Group 13" descr="A map of North America, with coastal waters inhabited by white sharks shaded in red. A purple arrow denotes the migratory route of white sharks along the Atlantic coast, with text noting that the sharks spend summers near Canada and winters near Florida.">
            <a:extLst>
              <a:ext uri="{FF2B5EF4-FFF2-40B4-BE49-F238E27FC236}">
                <a16:creationId xmlns:a16="http://schemas.microsoft.com/office/drawing/2014/main" id="{568E6A3E-1718-0DFF-9D3D-AA463B0F82D5}"/>
              </a:ext>
            </a:extLst>
          </p:cNvPr>
          <p:cNvGrpSpPr/>
          <p:nvPr/>
        </p:nvGrpSpPr>
        <p:grpSpPr>
          <a:xfrm>
            <a:off x="5573529" y="1018327"/>
            <a:ext cx="6739697" cy="5091633"/>
            <a:chOff x="5573529" y="1018327"/>
            <a:chExt cx="6739697" cy="5091633"/>
          </a:xfrm>
        </p:grpSpPr>
        <p:pic>
          <p:nvPicPr>
            <p:cNvPr id="13" name="Picture 12">
              <a:extLst>
                <a:ext uri="{FF2B5EF4-FFF2-40B4-BE49-F238E27FC236}">
                  <a16:creationId xmlns:a16="http://schemas.microsoft.com/office/drawing/2014/main" id="{B8D46D7C-077B-1FDA-D8C6-356C144B5F1E}"/>
                </a:ext>
              </a:extLst>
            </p:cNvPr>
            <p:cNvPicPr>
              <a:picLocks noChangeAspect="1"/>
            </p:cNvPicPr>
            <p:nvPr/>
          </p:nvPicPr>
          <p:blipFill>
            <a:blip r:embed="rId3"/>
            <a:stretch>
              <a:fillRect/>
            </a:stretch>
          </p:blipFill>
          <p:spPr>
            <a:xfrm>
              <a:off x="5573529" y="1018327"/>
              <a:ext cx="5772231" cy="3346899"/>
            </a:xfrm>
            <a:prstGeom prst="rect">
              <a:avLst/>
            </a:prstGeom>
          </p:spPr>
        </p:pic>
        <p:sp>
          <p:nvSpPr>
            <p:cNvPr id="3" name="Rectangle: Rounded Corners 35">
              <a:extLst>
                <a:ext uri="{FF2B5EF4-FFF2-40B4-BE49-F238E27FC236}">
                  <a16:creationId xmlns:a16="http://schemas.microsoft.com/office/drawing/2014/main" id="{F9E3A884-CF18-981F-6E75-7783D43F4BDF}"/>
                </a:ext>
              </a:extLst>
            </p:cNvPr>
            <p:cNvSpPr/>
            <p:nvPr/>
          </p:nvSpPr>
          <p:spPr>
            <a:xfrm>
              <a:off x="6623258" y="4755164"/>
              <a:ext cx="457200" cy="456741"/>
            </a:xfrm>
            <a:prstGeom prst="roundRect">
              <a:avLst/>
            </a:prstGeom>
            <a:solidFill>
              <a:srgbClr val="D10F3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4">
              <a:extLst>
                <a:ext uri="{FF2B5EF4-FFF2-40B4-BE49-F238E27FC236}">
                  <a16:creationId xmlns:a16="http://schemas.microsoft.com/office/drawing/2014/main" id="{69776F0A-EDEE-D2E3-878F-A863E17B86E4}"/>
                </a:ext>
              </a:extLst>
            </p:cNvPr>
            <p:cNvSpPr txBox="1">
              <a:spLocks/>
            </p:cNvSpPr>
            <p:nvPr/>
          </p:nvSpPr>
          <p:spPr>
            <a:xfrm>
              <a:off x="7138236" y="4676629"/>
              <a:ext cx="3907299" cy="62812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2000" dirty="0">
                  <a:solidFill>
                    <a:schemeClr val="tx2">
                      <a:lumMod val="95000"/>
                      <a:lumOff val="5000"/>
                    </a:schemeClr>
                  </a:solidFill>
                  <a:latin typeface="AMP_GothamRoundedBold"/>
                </a:rPr>
                <a:t>Coastal waters inhabited by white sharks</a:t>
              </a:r>
            </a:p>
          </p:txBody>
        </p:sp>
        <p:sp>
          <p:nvSpPr>
            <p:cNvPr id="8" name="TextBox 7">
              <a:extLst>
                <a:ext uri="{FF2B5EF4-FFF2-40B4-BE49-F238E27FC236}">
                  <a16:creationId xmlns:a16="http://schemas.microsoft.com/office/drawing/2014/main" id="{AD9D12D1-EEEA-5DE7-06CF-538411984174}"/>
                </a:ext>
              </a:extLst>
            </p:cNvPr>
            <p:cNvSpPr txBox="1"/>
            <p:nvPr/>
          </p:nvSpPr>
          <p:spPr>
            <a:xfrm>
              <a:off x="9997178" y="2132502"/>
              <a:ext cx="1225015" cy="400110"/>
            </a:xfrm>
            <a:prstGeom prst="rect">
              <a:avLst/>
            </a:prstGeom>
            <a:noFill/>
          </p:spPr>
          <p:txBody>
            <a:bodyPr wrap="none" rtlCol="0">
              <a:spAutoFit/>
            </a:bodyPr>
            <a:lstStyle/>
            <a:p>
              <a:r>
                <a:rPr lang="en-US" sz="2000" dirty="0">
                  <a:solidFill>
                    <a:schemeClr val="tx2"/>
                  </a:solidFill>
                  <a:latin typeface="AMP_GothamRoundedBold" panose="02000000000000000000"/>
                </a:rPr>
                <a:t>summer</a:t>
              </a:r>
            </a:p>
          </p:txBody>
        </p:sp>
        <p:sp>
          <p:nvSpPr>
            <p:cNvPr id="9" name="TextBox 8">
              <a:extLst>
                <a:ext uri="{FF2B5EF4-FFF2-40B4-BE49-F238E27FC236}">
                  <a16:creationId xmlns:a16="http://schemas.microsoft.com/office/drawing/2014/main" id="{8C81B624-5A84-ADEF-A8CD-582BE335F22C}"/>
                </a:ext>
              </a:extLst>
            </p:cNvPr>
            <p:cNvSpPr txBox="1"/>
            <p:nvPr/>
          </p:nvSpPr>
          <p:spPr>
            <a:xfrm>
              <a:off x="8588702" y="3228945"/>
              <a:ext cx="1006366" cy="400110"/>
            </a:xfrm>
            <a:prstGeom prst="rect">
              <a:avLst/>
            </a:prstGeom>
            <a:noFill/>
          </p:spPr>
          <p:txBody>
            <a:bodyPr wrap="none" rtlCol="0">
              <a:spAutoFit/>
            </a:bodyPr>
            <a:lstStyle/>
            <a:p>
              <a:r>
                <a:rPr lang="en-US" sz="2000" dirty="0">
                  <a:solidFill>
                    <a:schemeClr val="tx2"/>
                  </a:solidFill>
                  <a:latin typeface="AMP_GothamRoundedBold" panose="02000000000000000000"/>
                </a:rPr>
                <a:t>winter</a:t>
              </a:r>
            </a:p>
          </p:txBody>
        </p:sp>
        <p:sp>
          <p:nvSpPr>
            <p:cNvPr id="10" name="Rectangle: Rounded Corners 26">
              <a:extLst>
                <a:ext uri="{FF2B5EF4-FFF2-40B4-BE49-F238E27FC236}">
                  <a16:creationId xmlns:a16="http://schemas.microsoft.com/office/drawing/2014/main" id="{54D4830E-19EE-B52D-D81E-05C7B387ADB7}"/>
                </a:ext>
              </a:extLst>
            </p:cNvPr>
            <p:cNvSpPr/>
            <p:nvPr/>
          </p:nvSpPr>
          <p:spPr>
            <a:xfrm>
              <a:off x="6623258" y="5438537"/>
              <a:ext cx="457200" cy="456741"/>
            </a:xfrm>
            <a:prstGeom prst="roundRect">
              <a:avLst/>
            </a:prstGeom>
            <a:solidFill>
              <a:srgbClr val="644F9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4">
              <a:extLst>
                <a:ext uri="{FF2B5EF4-FFF2-40B4-BE49-F238E27FC236}">
                  <a16:creationId xmlns:a16="http://schemas.microsoft.com/office/drawing/2014/main" id="{41F0269C-A9B3-0E02-81F0-FFFE4E4A418C}"/>
                </a:ext>
              </a:extLst>
            </p:cNvPr>
            <p:cNvSpPr txBox="1">
              <a:spLocks/>
            </p:cNvSpPr>
            <p:nvPr/>
          </p:nvSpPr>
          <p:spPr>
            <a:xfrm>
              <a:off x="7138236" y="5481835"/>
              <a:ext cx="5174990" cy="62812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en-US" sz="2000" dirty="0">
                  <a:solidFill>
                    <a:schemeClr val="tx2">
                      <a:lumMod val="95000"/>
                      <a:lumOff val="5000"/>
                    </a:schemeClr>
                  </a:solidFill>
                  <a:latin typeface="AMP_GothamRoundedBold"/>
                </a:rPr>
                <a:t>Known coastal migratory route</a:t>
              </a:r>
            </a:p>
          </p:txBody>
        </p:sp>
      </p:grpSp>
    </p:spTree>
    <p:extLst>
      <p:ext uri="{BB962C8B-B14F-4D97-AF65-F5344CB8AC3E}">
        <p14:creationId xmlns:p14="http://schemas.microsoft.com/office/powerpoint/2010/main" val="1035535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6B0560-2157-ADEA-53A7-BB0F11BF2650}"/>
              </a:ext>
            </a:extLst>
          </p:cNvPr>
          <p:cNvSpPr>
            <a:spLocks noGrp="1"/>
          </p:cNvSpPr>
          <p:nvPr>
            <p:ph type="title"/>
          </p:nvPr>
        </p:nvSpPr>
        <p:spPr/>
        <p:txBody>
          <a:bodyPr/>
          <a:lstStyle/>
          <a:p>
            <a:r>
              <a:rPr lang="en-US" dirty="0"/>
              <a:t>Protecting white sharks</a:t>
            </a:r>
          </a:p>
        </p:txBody>
      </p:sp>
      <p:sp>
        <p:nvSpPr>
          <p:cNvPr id="5" name="Content Placeholder 4">
            <a:extLst>
              <a:ext uri="{FF2B5EF4-FFF2-40B4-BE49-F238E27FC236}">
                <a16:creationId xmlns:a16="http://schemas.microsoft.com/office/drawing/2014/main" id="{6304F3E4-33BB-2AD1-2F1E-AB0E170F3E69}"/>
              </a:ext>
            </a:extLst>
          </p:cNvPr>
          <p:cNvSpPr>
            <a:spLocks noGrp="1"/>
          </p:cNvSpPr>
          <p:nvPr>
            <p:ph idx="1"/>
          </p:nvPr>
        </p:nvSpPr>
        <p:spPr>
          <a:xfrm>
            <a:off x="389082" y="1555079"/>
            <a:ext cx="6407134" cy="4351338"/>
          </a:xfrm>
        </p:spPr>
        <p:txBody>
          <a:bodyPr/>
          <a:lstStyle/>
          <a:p>
            <a:r>
              <a:rPr lang="en-US" dirty="0"/>
              <a:t>The conservation status of white sharks is Vulnerable on the IUCN Red List, and they are protected in many waters.</a:t>
            </a:r>
          </a:p>
          <a:p>
            <a:r>
              <a:rPr lang="en-US" dirty="0"/>
              <a:t>But there is still a lot we don’t know about where white sharks spend their time and how they migrate. </a:t>
            </a:r>
          </a:p>
          <a:p>
            <a:r>
              <a:rPr lang="en-US" dirty="0"/>
              <a:t>Scientists need to track the movements of individual sharks. </a:t>
            </a:r>
          </a:p>
          <a:p>
            <a:endParaRPr lang="en-US" dirty="0"/>
          </a:p>
          <a:p>
            <a:pPr marL="0" indent="0">
              <a:buNone/>
            </a:pPr>
            <a:endParaRPr lang="en-US" dirty="0"/>
          </a:p>
          <a:p>
            <a:endParaRPr lang="en-US" dirty="0"/>
          </a:p>
        </p:txBody>
      </p:sp>
      <p:pic>
        <p:nvPicPr>
          <p:cNvPr id="6" name="Picture 5">
            <a:extLst>
              <a:ext uri="{FF2B5EF4-FFF2-40B4-BE49-F238E27FC236}">
                <a16:creationId xmlns:a16="http://schemas.microsoft.com/office/drawing/2014/main" id="{BA3B6E90-FA2B-569D-EF66-951C8671A2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57371" y="2130342"/>
            <a:ext cx="4267752" cy="3200813"/>
          </a:xfrm>
          <a:prstGeom prst="rect">
            <a:avLst/>
          </a:prstGeom>
        </p:spPr>
      </p:pic>
    </p:spTree>
    <p:extLst>
      <p:ext uri="{BB962C8B-B14F-4D97-AF65-F5344CB8AC3E}">
        <p14:creationId xmlns:p14="http://schemas.microsoft.com/office/powerpoint/2010/main" val="2516290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436F8-ADD4-819E-85D1-49BCAB6B1E7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B0F98D0-F92A-A7EA-9F52-25C6967564B0}"/>
              </a:ext>
            </a:extLst>
          </p:cNvPr>
          <p:cNvSpPr>
            <a:spLocks noGrp="1"/>
          </p:cNvSpPr>
          <p:nvPr>
            <p:ph type="title"/>
          </p:nvPr>
        </p:nvSpPr>
        <p:spPr>
          <a:prstGeom prst="rect">
            <a:avLst/>
          </a:prstGeom>
        </p:spPr>
        <p:txBody>
          <a:bodyPr/>
          <a:lstStyle/>
          <a:p>
            <a:r>
              <a:rPr lang="en-US" dirty="0"/>
              <a:t>Identifying individual sharks</a:t>
            </a:r>
          </a:p>
        </p:txBody>
      </p:sp>
      <p:sp>
        <p:nvSpPr>
          <p:cNvPr id="7" name="Text Placeholder 4">
            <a:extLst>
              <a:ext uri="{FF2B5EF4-FFF2-40B4-BE49-F238E27FC236}">
                <a16:creationId xmlns:a16="http://schemas.microsoft.com/office/drawing/2014/main" id="{CE8E9212-C776-AC40-6699-92D9067E1887}"/>
              </a:ext>
            </a:extLst>
          </p:cNvPr>
          <p:cNvSpPr>
            <a:spLocks noGrp="1"/>
          </p:cNvSpPr>
          <p:nvPr>
            <p:ph idx="1"/>
          </p:nvPr>
        </p:nvSpPr>
        <p:spPr>
          <a:xfrm>
            <a:off x="389083" y="1600200"/>
            <a:ext cx="5201922" cy="4351338"/>
          </a:xfrm>
          <a:prstGeom prst="rect">
            <a:avLst/>
          </a:prstGeom>
        </p:spPr>
        <p:txBody>
          <a:bodyPr/>
          <a:lstStyle/>
          <a:p>
            <a:pPr fontAlgn="base"/>
            <a:r>
              <a:rPr lang="en-US" dirty="0"/>
              <a:t>One way to track individual sharks is to use fin photos. </a:t>
            </a:r>
          </a:p>
          <a:p>
            <a:pPr fontAlgn="base"/>
            <a:r>
              <a:rPr lang="en-US" dirty="0"/>
              <a:t>Each shark has unique markings such as notches, spots, or even scars on its dorsal fin.</a:t>
            </a:r>
          </a:p>
          <a:p>
            <a:pPr fontAlgn="base"/>
            <a:r>
              <a:rPr lang="en-US" dirty="0"/>
              <a:t>Seeing the same fin in two locations means that shark swam between those locations.</a:t>
            </a:r>
          </a:p>
          <a:p>
            <a:pPr fontAlgn="base"/>
            <a:endParaRPr lang="en-US" dirty="0"/>
          </a:p>
        </p:txBody>
      </p:sp>
      <p:grpSp>
        <p:nvGrpSpPr>
          <p:cNvPr id="17" name="Group 16" descr="An illustration of a white shark from the side, with an arrow pointing to the large fin on the animal’s back, which is labeled “dorsal fin”.">
            <a:extLst>
              <a:ext uri="{FF2B5EF4-FFF2-40B4-BE49-F238E27FC236}">
                <a16:creationId xmlns:a16="http://schemas.microsoft.com/office/drawing/2014/main" id="{7DD2DA11-EECE-4A8B-EEAC-5E139E0C2C4D}"/>
              </a:ext>
            </a:extLst>
          </p:cNvPr>
          <p:cNvGrpSpPr/>
          <p:nvPr/>
        </p:nvGrpSpPr>
        <p:grpSpPr>
          <a:xfrm>
            <a:off x="6096000" y="942560"/>
            <a:ext cx="5201922" cy="2228850"/>
            <a:chOff x="6096000" y="1485900"/>
            <a:chExt cx="5201922" cy="2228850"/>
          </a:xfrm>
        </p:grpSpPr>
        <p:pic>
          <p:nvPicPr>
            <p:cNvPr id="8" name="Picture 7">
              <a:extLst>
                <a:ext uri="{FF2B5EF4-FFF2-40B4-BE49-F238E27FC236}">
                  <a16:creationId xmlns:a16="http://schemas.microsoft.com/office/drawing/2014/main" id="{A66B68C9-178D-16C4-6F85-21ABAB6D4E4B}"/>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096000" y="1485900"/>
              <a:ext cx="5201922" cy="2228850"/>
            </a:xfrm>
            <a:prstGeom prst="rect">
              <a:avLst/>
            </a:prstGeom>
          </p:spPr>
        </p:pic>
        <p:cxnSp>
          <p:nvCxnSpPr>
            <p:cNvPr id="10" name="Straight Arrow Connector 9">
              <a:extLst>
                <a:ext uri="{FF2B5EF4-FFF2-40B4-BE49-F238E27FC236}">
                  <a16:creationId xmlns:a16="http://schemas.microsoft.com/office/drawing/2014/main" id="{D6471145-18F9-8ADC-9BE5-3067E72E4537}"/>
                </a:ext>
              </a:extLst>
            </p:cNvPr>
            <p:cNvCxnSpPr>
              <a:cxnSpLocks/>
            </p:cNvCxnSpPr>
            <p:nvPr/>
          </p:nvCxnSpPr>
          <p:spPr>
            <a:xfrm flipH="1">
              <a:off x="8563417" y="1814433"/>
              <a:ext cx="744215" cy="0"/>
            </a:xfrm>
            <a:prstGeom prst="straightConnector1">
              <a:avLst/>
            </a:prstGeom>
            <a:ln w="76200">
              <a:solidFill>
                <a:srgbClr val="D10F3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36056F8-A1EB-8C41-D178-62D0E84A09E2}"/>
                </a:ext>
              </a:extLst>
            </p:cNvPr>
            <p:cNvSpPr txBox="1"/>
            <p:nvPr/>
          </p:nvSpPr>
          <p:spPr>
            <a:xfrm>
              <a:off x="9403882" y="1595128"/>
              <a:ext cx="1431802" cy="400110"/>
            </a:xfrm>
            <a:prstGeom prst="rect">
              <a:avLst/>
            </a:prstGeom>
            <a:noFill/>
          </p:spPr>
          <p:txBody>
            <a:bodyPr wrap="none" rtlCol="0">
              <a:spAutoFit/>
            </a:bodyPr>
            <a:lstStyle/>
            <a:p>
              <a:r>
                <a:rPr lang="en-US" sz="2000" dirty="0">
                  <a:solidFill>
                    <a:schemeClr val="tx2">
                      <a:lumMod val="85000"/>
                      <a:lumOff val="15000"/>
                    </a:schemeClr>
                  </a:solidFill>
                  <a:latin typeface="AMP_GothamRoundedBold" panose="02000000000000000000"/>
                </a:rPr>
                <a:t>Dorsal fin</a:t>
              </a:r>
            </a:p>
          </p:txBody>
        </p:sp>
      </p:grpSp>
      <p:grpSp>
        <p:nvGrpSpPr>
          <p:cNvPr id="2" name="Group 1" descr="Two photographs of dorsal fins above the surface of the water. The fin on the left has a few small notches or grooves along the back edge; the fin on the right has a much larger notch at the center of the back edge, suggesting that these two fins belong to different sharks.">
            <a:extLst>
              <a:ext uri="{FF2B5EF4-FFF2-40B4-BE49-F238E27FC236}">
                <a16:creationId xmlns:a16="http://schemas.microsoft.com/office/drawing/2014/main" id="{97887EF2-00F6-70FC-B32D-4C3A15D53CE3}"/>
              </a:ext>
            </a:extLst>
          </p:cNvPr>
          <p:cNvGrpSpPr/>
          <p:nvPr/>
        </p:nvGrpSpPr>
        <p:grpSpPr>
          <a:xfrm>
            <a:off x="5954311" y="3172240"/>
            <a:ext cx="5556743" cy="2743200"/>
            <a:chOff x="5954311" y="3172240"/>
            <a:chExt cx="5556743" cy="2743200"/>
          </a:xfrm>
        </p:grpSpPr>
        <p:pic>
          <p:nvPicPr>
            <p:cNvPr id="14" name="Picture 13">
              <a:extLst>
                <a:ext uri="{FF2B5EF4-FFF2-40B4-BE49-F238E27FC236}">
                  <a16:creationId xmlns:a16="http://schemas.microsoft.com/office/drawing/2014/main" id="{988855DE-ED29-D147-3A12-84F1BEF9035D}"/>
                </a:ext>
              </a:extLst>
            </p:cNvPr>
            <p:cNvPicPr>
              <a:picLocks noChangeAspect="1"/>
            </p:cNvPicPr>
            <p:nvPr/>
          </p:nvPicPr>
          <p:blipFill>
            <a:blip r:embed="rId4"/>
            <a:stretch>
              <a:fillRect/>
            </a:stretch>
          </p:blipFill>
          <p:spPr>
            <a:xfrm>
              <a:off x="8767854" y="3172240"/>
              <a:ext cx="2743200" cy="2743200"/>
            </a:xfrm>
            <a:prstGeom prst="rect">
              <a:avLst/>
            </a:prstGeom>
          </p:spPr>
        </p:pic>
        <p:pic>
          <p:nvPicPr>
            <p:cNvPr id="16" name="Picture 15">
              <a:extLst>
                <a:ext uri="{FF2B5EF4-FFF2-40B4-BE49-F238E27FC236}">
                  <a16:creationId xmlns:a16="http://schemas.microsoft.com/office/drawing/2014/main" id="{02C02881-5563-42FB-0ECB-AAA7114CB99D}"/>
                </a:ext>
              </a:extLst>
            </p:cNvPr>
            <p:cNvPicPr>
              <a:picLocks noChangeAspect="1"/>
            </p:cNvPicPr>
            <p:nvPr/>
          </p:nvPicPr>
          <p:blipFill>
            <a:blip r:embed="rId5"/>
            <a:stretch>
              <a:fillRect/>
            </a:stretch>
          </p:blipFill>
          <p:spPr>
            <a:xfrm>
              <a:off x="5954311" y="3172240"/>
              <a:ext cx="2743200" cy="2743200"/>
            </a:xfrm>
            <a:prstGeom prst="rect">
              <a:avLst/>
            </a:prstGeom>
          </p:spPr>
        </p:pic>
      </p:grpSp>
    </p:spTree>
    <p:extLst>
      <p:ext uri="{BB962C8B-B14F-4D97-AF65-F5344CB8AC3E}">
        <p14:creationId xmlns:p14="http://schemas.microsoft.com/office/powerpoint/2010/main" val="3776307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3554F-E95C-4F88-6A0B-A55204B235F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B58AB8D-C2E0-4F58-A468-348D77B0F2FD}"/>
              </a:ext>
            </a:extLst>
          </p:cNvPr>
          <p:cNvSpPr>
            <a:spLocks noGrp="1"/>
          </p:cNvSpPr>
          <p:nvPr>
            <p:ph type="title"/>
          </p:nvPr>
        </p:nvSpPr>
        <p:spPr>
          <a:prstGeom prst="rect">
            <a:avLst/>
          </a:prstGeom>
        </p:spPr>
        <p:txBody>
          <a:bodyPr/>
          <a:lstStyle/>
          <a:p>
            <a:r>
              <a:rPr lang="en-US" dirty="0"/>
              <a:t>Today’s lab</a:t>
            </a:r>
          </a:p>
        </p:txBody>
      </p:sp>
      <p:sp>
        <p:nvSpPr>
          <p:cNvPr id="7" name="Text Placeholder 4">
            <a:extLst>
              <a:ext uri="{FF2B5EF4-FFF2-40B4-BE49-F238E27FC236}">
                <a16:creationId xmlns:a16="http://schemas.microsoft.com/office/drawing/2014/main" id="{2BC4B63E-D542-C970-BBF2-7A421836FC28}"/>
              </a:ext>
            </a:extLst>
          </p:cNvPr>
          <p:cNvSpPr>
            <a:spLocks noGrp="1"/>
          </p:cNvSpPr>
          <p:nvPr>
            <p:ph idx="1"/>
          </p:nvPr>
        </p:nvSpPr>
        <p:spPr>
          <a:xfrm>
            <a:off x="389081" y="1714500"/>
            <a:ext cx="11180617" cy="4351338"/>
          </a:xfrm>
          <a:prstGeom prst="rect">
            <a:avLst/>
          </a:prstGeom>
        </p:spPr>
        <p:txBody>
          <a:bodyPr/>
          <a:lstStyle/>
          <a:p>
            <a:pPr fontAlgn="base"/>
            <a:r>
              <a:rPr lang="en-US" dirty="0"/>
              <a:t>You work on a research team studying white shark migration. </a:t>
            </a:r>
          </a:p>
          <a:p>
            <a:pPr fontAlgn="base"/>
            <a:r>
              <a:rPr lang="en-US" dirty="0"/>
              <a:t>The team observed shark fins with similar markings in four very different locations:</a:t>
            </a:r>
          </a:p>
          <a:p>
            <a:pPr marL="0" indent="0" fontAlgn="base">
              <a:buNone/>
            </a:pPr>
            <a:endParaRPr lang="en-US" sz="3200" dirty="0">
              <a:solidFill>
                <a:srgbClr val="D10F3A"/>
              </a:solidFill>
            </a:endParaRPr>
          </a:p>
          <a:p>
            <a:pPr marL="0" indent="0" fontAlgn="base">
              <a:buNone/>
            </a:pPr>
            <a:endParaRPr lang="en-US" sz="3200" dirty="0">
              <a:solidFill>
                <a:srgbClr val="D10F3A"/>
              </a:solidFill>
            </a:endParaRPr>
          </a:p>
          <a:p>
            <a:pPr marL="0" indent="0" fontAlgn="base">
              <a:buNone/>
            </a:pPr>
            <a:endParaRPr lang="en-US" dirty="0"/>
          </a:p>
        </p:txBody>
      </p:sp>
      <p:sp>
        <p:nvSpPr>
          <p:cNvPr id="10" name="Text Placeholder 4">
            <a:extLst>
              <a:ext uri="{FF2B5EF4-FFF2-40B4-BE49-F238E27FC236}">
                <a16:creationId xmlns:a16="http://schemas.microsoft.com/office/drawing/2014/main" id="{314A6DC1-3542-731C-A6C9-79D84BBF1A5F}"/>
              </a:ext>
            </a:extLst>
          </p:cNvPr>
          <p:cNvSpPr txBox="1">
            <a:spLocks/>
          </p:cNvSpPr>
          <p:nvPr/>
        </p:nvSpPr>
        <p:spPr>
          <a:xfrm>
            <a:off x="341396" y="3329652"/>
            <a:ext cx="7457060" cy="237918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514350" fontAlgn="base">
              <a:buFont typeface="+mj-lt"/>
              <a:buAutoNum type="arabicPeriod"/>
            </a:pPr>
            <a:r>
              <a:rPr lang="en-US" dirty="0">
                <a:solidFill>
                  <a:srgbClr val="D10F3A"/>
                </a:solidFill>
              </a:rPr>
              <a:t>Northwest Australia</a:t>
            </a:r>
          </a:p>
          <a:p>
            <a:pPr marL="971550" lvl="1" indent="-514350" fontAlgn="base">
              <a:buFont typeface="+mj-lt"/>
              <a:buAutoNum type="arabicPeriod"/>
            </a:pPr>
            <a:r>
              <a:rPr lang="en-US" dirty="0">
                <a:solidFill>
                  <a:srgbClr val="D10F3A"/>
                </a:solidFill>
              </a:rPr>
              <a:t>California</a:t>
            </a:r>
          </a:p>
          <a:p>
            <a:pPr marL="971550" lvl="1" indent="-514350" fontAlgn="base">
              <a:buFont typeface="+mj-lt"/>
              <a:buAutoNum type="arabicPeriod"/>
            </a:pPr>
            <a:r>
              <a:rPr lang="en-US" dirty="0">
                <a:solidFill>
                  <a:srgbClr val="D10F3A"/>
                </a:solidFill>
              </a:rPr>
              <a:t>Hawai’i</a:t>
            </a:r>
          </a:p>
          <a:p>
            <a:pPr marL="971550" lvl="1" indent="-514350" fontAlgn="base">
              <a:buFont typeface="+mj-lt"/>
              <a:buAutoNum type="arabicPeriod"/>
            </a:pPr>
            <a:r>
              <a:rPr lang="en-US" dirty="0">
                <a:solidFill>
                  <a:srgbClr val="D10F3A"/>
                </a:solidFill>
              </a:rPr>
              <a:t>Western Cape of South Africa</a:t>
            </a:r>
          </a:p>
        </p:txBody>
      </p:sp>
      <p:grpSp>
        <p:nvGrpSpPr>
          <p:cNvPr id="15" name="Group 14" descr="A map of the globe contains dots labeled at four locations: Australia, California, Hawaii, and South Africa.">
            <a:extLst>
              <a:ext uri="{FF2B5EF4-FFF2-40B4-BE49-F238E27FC236}">
                <a16:creationId xmlns:a16="http://schemas.microsoft.com/office/drawing/2014/main" id="{4DC53E7D-AE71-B98D-D6AE-B471A8C40F85}"/>
              </a:ext>
            </a:extLst>
          </p:cNvPr>
          <p:cNvGrpSpPr/>
          <p:nvPr/>
        </p:nvGrpSpPr>
        <p:grpSpPr>
          <a:xfrm>
            <a:off x="7315158" y="3628232"/>
            <a:ext cx="4127198" cy="2080607"/>
            <a:chOff x="7315158" y="3628232"/>
            <a:chExt cx="4127198" cy="2080607"/>
          </a:xfrm>
        </p:grpSpPr>
        <p:grpSp>
          <p:nvGrpSpPr>
            <p:cNvPr id="2" name="Group 1">
              <a:extLst>
                <a:ext uri="{FF2B5EF4-FFF2-40B4-BE49-F238E27FC236}">
                  <a16:creationId xmlns:a16="http://schemas.microsoft.com/office/drawing/2014/main" id="{FF671D42-4398-24D6-BC0E-431D3576424A}"/>
                </a:ext>
              </a:extLst>
            </p:cNvPr>
            <p:cNvGrpSpPr/>
            <p:nvPr/>
          </p:nvGrpSpPr>
          <p:grpSpPr>
            <a:xfrm>
              <a:off x="7315158" y="3628232"/>
              <a:ext cx="4127198" cy="2080607"/>
              <a:chOff x="4944664" y="1543930"/>
              <a:chExt cx="6884920" cy="3470832"/>
            </a:xfrm>
          </p:grpSpPr>
          <p:pic>
            <p:nvPicPr>
              <p:cNvPr id="3" name="Picture 2">
                <a:extLst>
                  <a:ext uri="{FF2B5EF4-FFF2-40B4-BE49-F238E27FC236}">
                    <a16:creationId xmlns:a16="http://schemas.microsoft.com/office/drawing/2014/main" id="{B54AC6A1-E7E6-990E-1579-0BF5CF571A0F}"/>
                  </a:ext>
                </a:extLst>
              </p:cNvPr>
              <p:cNvPicPr>
                <a:picLocks noChangeAspect="1"/>
              </p:cNvPicPr>
              <p:nvPr/>
            </p:nvPicPr>
            <p:blipFill>
              <a:blip r:embed="rId3"/>
              <a:stretch>
                <a:fillRect/>
              </a:stretch>
            </p:blipFill>
            <p:spPr>
              <a:xfrm>
                <a:off x="4944664" y="1543930"/>
                <a:ext cx="6884920" cy="3470832"/>
              </a:xfrm>
              <a:prstGeom prst="rect">
                <a:avLst/>
              </a:prstGeom>
            </p:spPr>
          </p:pic>
          <p:sp>
            <p:nvSpPr>
              <p:cNvPr id="4" name="Oval 3">
                <a:extLst>
                  <a:ext uri="{FF2B5EF4-FFF2-40B4-BE49-F238E27FC236}">
                    <a16:creationId xmlns:a16="http://schemas.microsoft.com/office/drawing/2014/main" id="{17BDFCF5-1F26-136A-F08F-C88FDAB08448}"/>
                  </a:ext>
                </a:extLst>
              </p:cNvPr>
              <p:cNvSpPr/>
              <p:nvPr/>
            </p:nvSpPr>
            <p:spPr>
              <a:xfrm>
                <a:off x="5963323" y="2296512"/>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807CDD9-21CC-32F0-7948-F927B9590BB9}"/>
                  </a:ext>
                </a:extLst>
              </p:cNvPr>
              <p:cNvSpPr/>
              <p:nvPr/>
            </p:nvSpPr>
            <p:spPr>
              <a:xfrm>
                <a:off x="5213956" y="273976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7DD6B06-C58B-261B-3974-DFB3C8AB4ADB}"/>
                  </a:ext>
                </a:extLst>
              </p:cNvPr>
              <p:cNvSpPr/>
              <p:nvPr/>
            </p:nvSpPr>
            <p:spPr>
              <a:xfrm>
                <a:off x="8492914" y="3964863"/>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2F0EEC2-2B0C-4E56-9A45-9896BD864190}"/>
                  </a:ext>
                </a:extLst>
              </p:cNvPr>
              <p:cNvSpPr/>
              <p:nvPr/>
            </p:nvSpPr>
            <p:spPr>
              <a:xfrm>
                <a:off x="10246360" y="365004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E314AE5B-5817-B2DC-7A26-FA5A85256719}"/>
                </a:ext>
              </a:extLst>
            </p:cNvPr>
            <p:cNvSpPr txBox="1"/>
            <p:nvPr/>
          </p:nvSpPr>
          <p:spPr>
            <a:xfrm>
              <a:off x="8018524" y="3980296"/>
              <a:ext cx="1067921" cy="307777"/>
            </a:xfrm>
            <a:prstGeom prst="rect">
              <a:avLst/>
            </a:prstGeom>
            <a:noFill/>
          </p:spPr>
          <p:txBody>
            <a:bodyPr wrap="none" rtlCol="0">
              <a:spAutoFit/>
            </a:bodyPr>
            <a:lstStyle/>
            <a:p>
              <a:r>
                <a:rPr lang="en-US" sz="1400" dirty="0">
                  <a:solidFill>
                    <a:srgbClr val="003D84"/>
                  </a:solidFill>
                  <a:latin typeface="AMP_GothamRoundedBold" panose="02000000000000000000"/>
                </a:rPr>
                <a:t>California</a:t>
              </a:r>
            </a:p>
          </p:txBody>
        </p:sp>
        <p:sp>
          <p:nvSpPr>
            <p:cNvPr id="12" name="TextBox 11">
              <a:extLst>
                <a:ext uri="{FF2B5EF4-FFF2-40B4-BE49-F238E27FC236}">
                  <a16:creationId xmlns:a16="http://schemas.microsoft.com/office/drawing/2014/main" id="{33A73AE7-D895-CC6C-7F01-16F7EB352931}"/>
                </a:ext>
              </a:extLst>
            </p:cNvPr>
            <p:cNvSpPr txBox="1"/>
            <p:nvPr/>
          </p:nvSpPr>
          <p:spPr>
            <a:xfrm>
              <a:off x="7375904" y="4445513"/>
              <a:ext cx="845103" cy="307777"/>
            </a:xfrm>
            <a:prstGeom prst="rect">
              <a:avLst/>
            </a:prstGeom>
            <a:noFill/>
          </p:spPr>
          <p:txBody>
            <a:bodyPr wrap="none" rtlCol="0">
              <a:spAutoFit/>
            </a:bodyPr>
            <a:lstStyle/>
            <a:p>
              <a:r>
                <a:rPr lang="en-US" sz="1400" dirty="0">
                  <a:solidFill>
                    <a:srgbClr val="003D84"/>
                  </a:solidFill>
                  <a:latin typeface="AMP_GothamRoundedBold" panose="02000000000000000000"/>
                </a:rPr>
                <a:t>Hawai’i</a:t>
              </a:r>
            </a:p>
          </p:txBody>
        </p:sp>
        <p:sp>
          <p:nvSpPr>
            <p:cNvPr id="13" name="TextBox 12">
              <a:extLst>
                <a:ext uri="{FF2B5EF4-FFF2-40B4-BE49-F238E27FC236}">
                  <a16:creationId xmlns:a16="http://schemas.microsoft.com/office/drawing/2014/main" id="{60950D61-96E3-A1C7-272E-85F8C017E4A4}"/>
                </a:ext>
              </a:extLst>
            </p:cNvPr>
            <p:cNvSpPr txBox="1"/>
            <p:nvPr/>
          </p:nvSpPr>
          <p:spPr>
            <a:xfrm>
              <a:off x="8721910" y="5179903"/>
              <a:ext cx="1313693" cy="307777"/>
            </a:xfrm>
            <a:prstGeom prst="rect">
              <a:avLst/>
            </a:prstGeom>
            <a:noFill/>
          </p:spPr>
          <p:txBody>
            <a:bodyPr wrap="none" rtlCol="0">
              <a:spAutoFit/>
            </a:bodyPr>
            <a:lstStyle/>
            <a:p>
              <a:r>
                <a:rPr lang="en-US" sz="1400" dirty="0">
                  <a:solidFill>
                    <a:srgbClr val="003D84"/>
                  </a:solidFill>
                  <a:latin typeface="AMP_GothamRoundedBold" panose="02000000000000000000"/>
                </a:rPr>
                <a:t>South Africa</a:t>
              </a:r>
            </a:p>
          </p:txBody>
        </p:sp>
        <p:sp>
          <p:nvSpPr>
            <p:cNvPr id="14" name="TextBox 13">
              <a:extLst>
                <a:ext uri="{FF2B5EF4-FFF2-40B4-BE49-F238E27FC236}">
                  <a16:creationId xmlns:a16="http://schemas.microsoft.com/office/drawing/2014/main" id="{B3315961-0309-CD25-7663-E1A755572482}"/>
                </a:ext>
              </a:extLst>
            </p:cNvPr>
            <p:cNvSpPr txBox="1"/>
            <p:nvPr/>
          </p:nvSpPr>
          <p:spPr>
            <a:xfrm>
              <a:off x="10148827" y="5000381"/>
              <a:ext cx="989695" cy="307777"/>
            </a:xfrm>
            <a:prstGeom prst="rect">
              <a:avLst/>
            </a:prstGeom>
            <a:noFill/>
          </p:spPr>
          <p:txBody>
            <a:bodyPr wrap="none" rtlCol="0">
              <a:spAutoFit/>
            </a:bodyPr>
            <a:lstStyle/>
            <a:p>
              <a:r>
                <a:rPr lang="en-US" sz="1400" dirty="0">
                  <a:solidFill>
                    <a:srgbClr val="003D84"/>
                  </a:solidFill>
                  <a:latin typeface="AMP_GothamRoundedBold" panose="02000000000000000000"/>
                </a:rPr>
                <a:t>Australia</a:t>
              </a:r>
            </a:p>
          </p:txBody>
        </p:sp>
      </p:grpSp>
    </p:spTree>
    <p:extLst>
      <p:ext uri="{BB962C8B-B14F-4D97-AF65-F5344CB8AC3E}">
        <p14:creationId xmlns:p14="http://schemas.microsoft.com/office/powerpoint/2010/main" val="134617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The map of the globe from the previous slide is repeated with more information. Now, the dots at each location- Australia, California, Hawai'i, and South Africa- are accompanied by a photo of a shark dorsal fin. All four fins look very similar and have a small groove in the center of the back edge, a notch at the very top, and one or more black stripes down the side of the fin. The notches and stripes vary slightly in size and location. &#10;&#10;Each location is also labeled with a date: Australia- February 28th, 2004; California- November 30th, 2004; Hawaii- June 12th, 2005; and South Africa- November 7th, 2003.">
            <a:extLst>
              <a:ext uri="{FF2B5EF4-FFF2-40B4-BE49-F238E27FC236}">
                <a16:creationId xmlns:a16="http://schemas.microsoft.com/office/drawing/2014/main" id="{1F9F3551-8FF4-CF92-03A1-CA41E5C6FD78}"/>
              </a:ext>
            </a:extLst>
          </p:cNvPr>
          <p:cNvGrpSpPr/>
          <p:nvPr/>
        </p:nvGrpSpPr>
        <p:grpSpPr>
          <a:xfrm>
            <a:off x="1484077" y="0"/>
            <a:ext cx="8138196" cy="6151826"/>
            <a:chOff x="4569107" y="403671"/>
            <a:chExt cx="7269442" cy="5542434"/>
          </a:xfrm>
        </p:grpSpPr>
        <p:pic>
          <p:nvPicPr>
            <p:cNvPr id="7" name="Picture 6">
              <a:extLst>
                <a:ext uri="{FF2B5EF4-FFF2-40B4-BE49-F238E27FC236}">
                  <a16:creationId xmlns:a16="http://schemas.microsoft.com/office/drawing/2014/main" id="{D02A9865-94A7-A8DE-FC9E-18C28C64D0B7}"/>
                </a:ext>
              </a:extLst>
            </p:cNvPr>
            <p:cNvPicPr>
              <a:picLocks noChangeAspect="1"/>
            </p:cNvPicPr>
            <p:nvPr/>
          </p:nvPicPr>
          <p:blipFill>
            <a:blip r:embed="rId2"/>
            <a:stretch>
              <a:fillRect/>
            </a:stretch>
          </p:blipFill>
          <p:spPr>
            <a:xfrm>
              <a:off x="4944664" y="1543930"/>
              <a:ext cx="6884920" cy="3470832"/>
            </a:xfrm>
            <a:prstGeom prst="rect">
              <a:avLst/>
            </a:prstGeom>
          </p:spPr>
        </p:pic>
        <p:sp>
          <p:nvSpPr>
            <p:cNvPr id="8" name="Oval 7">
              <a:extLst>
                <a:ext uri="{FF2B5EF4-FFF2-40B4-BE49-F238E27FC236}">
                  <a16:creationId xmlns:a16="http://schemas.microsoft.com/office/drawing/2014/main" id="{EE1CDFDF-C71E-9B28-DEF1-9A0FBB56FF9B}"/>
                </a:ext>
              </a:extLst>
            </p:cNvPr>
            <p:cNvSpPr/>
            <p:nvPr/>
          </p:nvSpPr>
          <p:spPr>
            <a:xfrm>
              <a:off x="5963323" y="2296512"/>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8DB7316-9785-D9C6-9B90-EBAC0E7A854B}"/>
                </a:ext>
              </a:extLst>
            </p:cNvPr>
            <p:cNvSpPr/>
            <p:nvPr/>
          </p:nvSpPr>
          <p:spPr>
            <a:xfrm>
              <a:off x="5213956" y="273976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00ED04C9-D97C-C83F-8794-5AE00ECEECB9}"/>
                </a:ext>
              </a:extLst>
            </p:cNvPr>
            <p:cNvSpPr/>
            <p:nvPr/>
          </p:nvSpPr>
          <p:spPr>
            <a:xfrm>
              <a:off x="8492914" y="3964863"/>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6D86CA0-4E79-D9C7-6125-FCC61E45B2CA}"/>
                </a:ext>
              </a:extLst>
            </p:cNvPr>
            <p:cNvSpPr/>
            <p:nvPr/>
          </p:nvSpPr>
          <p:spPr>
            <a:xfrm>
              <a:off x="10246360" y="365004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39A59D6-CB25-1A9D-4FF8-EEFDD4CE638C}"/>
                </a:ext>
              </a:extLst>
            </p:cNvPr>
            <p:cNvSpPr txBox="1"/>
            <p:nvPr/>
          </p:nvSpPr>
          <p:spPr>
            <a:xfrm>
              <a:off x="6054763" y="2316297"/>
              <a:ext cx="953920" cy="277289"/>
            </a:xfrm>
            <a:prstGeom prst="rect">
              <a:avLst/>
            </a:prstGeom>
            <a:noFill/>
          </p:spPr>
          <p:txBody>
            <a:bodyPr wrap="none" rtlCol="0">
              <a:spAutoFit/>
            </a:bodyPr>
            <a:lstStyle/>
            <a:p>
              <a:r>
                <a:rPr lang="en-US" sz="1400" dirty="0">
                  <a:solidFill>
                    <a:srgbClr val="002D73"/>
                  </a:solidFill>
                  <a:latin typeface="AMP_GothamRoundedBold" panose="02000000000000000000"/>
                </a:rPr>
                <a:t>California</a:t>
              </a:r>
            </a:p>
          </p:txBody>
        </p:sp>
        <p:sp>
          <p:nvSpPr>
            <p:cNvPr id="13" name="TextBox 12">
              <a:extLst>
                <a:ext uri="{FF2B5EF4-FFF2-40B4-BE49-F238E27FC236}">
                  <a16:creationId xmlns:a16="http://schemas.microsoft.com/office/drawing/2014/main" id="{0322D39D-A8D0-DD18-78C8-8427D24F85AF}"/>
                </a:ext>
              </a:extLst>
            </p:cNvPr>
            <p:cNvSpPr txBox="1"/>
            <p:nvPr/>
          </p:nvSpPr>
          <p:spPr>
            <a:xfrm>
              <a:off x="5311354" y="2768757"/>
              <a:ext cx="754888" cy="277289"/>
            </a:xfrm>
            <a:prstGeom prst="rect">
              <a:avLst/>
            </a:prstGeom>
            <a:noFill/>
          </p:spPr>
          <p:txBody>
            <a:bodyPr wrap="none" rtlCol="0">
              <a:spAutoFit/>
            </a:bodyPr>
            <a:lstStyle/>
            <a:p>
              <a:r>
                <a:rPr lang="en-US" sz="1400" dirty="0">
                  <a:solidFill>
                    <a:srgbClr val="002D73"/>
                  </a:solidFill>
                  <a:latin typeface="AMP_GothamRoundedBold" panose="02000000000000000000"/>
                </a:rPr>
                <a:t>Hawai’i</a:t>
              </a:r>
            </a:p>
          </p:txBody>
        </p:sp>
        <p:sp>
          <p:nvSpPr>
            <p:cNvPr id="14" name="TextBox 13">
              <a:extLst>
                <a:ext uri="{FF2B5EF4-FFF2-40B4-BE49-F238E27FC236}">
                  <a16:creationId xmlns:a16="http://schemas.microsoft.com/office/drawing/2014/main" id="{EE457BB3-EE7A-BA87-F7D6-EB9DDE9CE4A9}"/>
                </a:ext>
              </a:extLst>
            </p:cNvPr>
            <p:cNvSpPr txBox="1"/>
            <p:nvPr/>
          </p:nvSpPr>
          <p:spPr>
            <a:xfrm>
              <a:off x="7255619" y="3895210"/>
              <a:ext cx="1173456" cy="277289"/>
            </a:xfrm>
            <a:prstGeom prst="rect">
              <a:avLst/>
            </a:prstGeom>
            <a:noFill/>
          </p:spPr>
          <p:txBody>
            <a:bodyPr wrap="none" rtlCol="0">
              <a:spAutoFit/>
            </a:bodyPr>
            <a:lstStyle/>
            <a:p>
              <a:r>
                <a:rPr lang="en-US" sz="1400" dirty="0">
                  <a:solidFill>
                    <a:srgbClr val="002D73"/>
                  </a:solidFill>
                  <a:latin typeface="AMP_GothamRoundedBold" panose="02000000000000000000"/>
                </a:rPr>
                <a:t>South Africa</a:t>
              </a:r>
            </a:p>
          </p:txBody>
        </p:sp>
        <p:sp>
          <p:nvSpPr>
            <p:cNvPr id="15" name="TextBox 14">
              <a:extLst>
                <a:ext uri="{FF2B5EF4-FFF2-40B4-BE49-F238E27FC236}">
                  <a16:creationId xmlns:a16="http://schemas.microsoft.com/office/drawing/2014/main" id="{37921747-8A6C-BB68-619C-9831AB927C6D}"/>
                </a:ext>
              </a:extLst>
            </p:cNvPr>
            <p:cNvSpPr txBox="1"/>
            <p:nvPr/>
          </p:nvSpPr>
          <p:spPr>
            <a:xfrm>
              <a:off x="10252535" y="3729834"/>
              <a:ext cx="884045" cy="277289"/>
            </a:xfrm>
            <a:prstGeom prst="rect">
              <a:avLst/>
            </a:prstGeom>
            <a:noFill/>
          </p:spPr>
          <p:txBody>
            <a:bodyPr wrap="none" rtlCol="0">
              <a:spAutoFit/>
            </a:bodyPr>
            <a:lstStyle/>
            <a:p>
              <a:r>
                <a:rPr lang="en-US" sz="1400" dirty="0">
                  <a:solidFill>
                    <a:srgbClr val="002D73"/>
                  </a:solidFill>
                  <a:latin typeface="AMP_GothamRoundedBold" panose="02000000000000000000"/>
                </a:rPr>
                <a:t>Australia</a:t>
              </a:r>
            </a:p>
          </p:txBody>
        </p:sp>
        <p:pic>
          <p:nvPicPr>
            <p:cNvPr id="16" name="Picture 15">
              <a:extLst>
                <a:ext uri="{FF2B5EF4-FFF2-40B4-BE49-F238E27FC236}">
                  <a16:creationId xmlns:a16="http://schemas.microsoft.com/office/drawing/2014/main" id="{B50DBF35-7E7D-B795-1DDB-6EB38987ED1B}"/>
                </a:ext>
              </a:extLst>
            </p:cNvPr>
            <p:cNvPicPr>
              <a:picLocks noChangeAspect="1"/>
            </p:cNvPicPr>
            <p:nvPr/>
          </p:nvPicPr>
          <p:blipFill>
            <a:blip r:embed="rId3"/>
            <a:stretch>
              <a:fillRect/>
            </a:stretch>
          </p:blipFill>
          <p:spPr>
            <a:xfrm>
              <a:off x="7857227" y="4301632"/>
              <a:ext cx="1371600" cy="1371600"/>
            </a:xfrm>
            <a:prstGeom prst="rect">
              <a:avLst/>
            </a:prstGeom>
          </p:spPr>
        </p:pic>
        <p:pic>
          <p:nvPicPr>
            <p:cNvPr id="17" name="Picture 16">
              <a:extLst>
                <a:ext uri="{FF2B5EF4-FFF2-40B4-BE49-F238E27FC236}">
                  <a16:creationId xmlns:a16="http://schemas.microsoft.com/office/drawing/2014/main" id="{80E229F8-2678-FCEB-90CF-C66BE51A0268}"/>
                </a:ext>
              </a:extLst>
            </p:cNvPr>
            <p:cNvPicPr>
              <a:picLocks noChangeAspect="1"/>
            </p:cNvPicPr>
            <p:nvPr/>
          </p:nvPicPr>
          <p:blipFill>
            <a:blip r:embed="rId4"/>
            <a:stretch>
              <a:fillRect/>
            </a:stretch>
          </p:blipFill>
          <p:spPr>
            <a:xfrm>
              <a:off x="4813914" y="3162703"/>
              <a:ext cx="1371600" cy="1371600"/>
            </a:xfrm>
            <a:prstGeom prst="rect">
              <a:avLst/>
            </a:prstGeom>
          </p:spPr>
        </p:pic>
        <p:pic>
          <p:nvPicPr>
            <p:cNvPr id="18" name="Picture 17">
              <a:extLst>
                <a:ext uri="{FF2B5EF4-FFF2-40B4-BE49-F238E27FC236}">
                  <a16:creationId xmlns:a16="http://schemas.microsoft.com/office/drawing/2014/main" id="{94712E1C-CB75-E49B-8F29-49BF8B06D687}"/>
                </a:ext>
              </a:extLst>
            </p:cNvPr>
            <p:cNvPicPr>
              <a:picLocks noChangeAspect="1"/>
            </p:cNvPicPr>
            <p:nvPr/>
          </p:nvPicPr>
          <p:blipFill>
            <a:blip r:embed="rId5"/>
            <a:stretch>
              <a:fillRect/>
            </a:stretch>
          </p:blipFill>
          <p:spPr>
            <a:xfrm>
              <a:off x="10246360" y="4301632"/>
              <a:ext cx="1371600" cy="1371600"/>
            </a:xfrm>
            <a:prstGeom prst="rect">
              <a:avLst/>
            </a:prstGeom>
          </p:spPr>
        </p:pic>
        <p:pic>
          <p:nvPicPr>
            <p:cNvPr id="19" name="Picture 18">
              <a:extLst>
                <a:ext uri="{FF2B5EF4-FFF2-40B4-BE49-F238E27FC236}">
                  <a16:creationId xmlns:a16="http://schemas.microsoft.com/office/drawing/2014/main" id="{AE9CFA0A-EB0D-E466-EBD0-C251DEF7660D}"/>
                </a:ext>
              </a:extLst>
            </p:cNvPr>
            <p:cNvPicPr>
              <a:picLocks noChangeAspect="1"/>
            </p:cNvPicPr>
            <p:nvPr/>
          </p:nvPicPr>
          <p:blipFill>
            <a:blip r:embed="rId6"/>
            <a:stretch>
              <a:fillRect/>
            </a:stretch>
          </p:blipFill>
          <p:spPr>
            <a:xfrm>
              <a:off x="5819022" y="735263"/>
              <a:ext cx="1371600" cy="1371600"/>
            </a:xfrm>
            <a:prstGeom prst="rect">
              <a:avLst/>
            </a:prstGeom>
          </p:spPr>
        </p:pic>
        <p:sp>
          <p:nvSpPr>
            <p:cNvPr id="20" name="TextBox 19">
              <a:extLst>
                <a:ext uri="{FF2B5EF4-FFF2-40B4-BE49-F238E27FC236}">
                  <a16:creationId xmlns:a16="http://schemas.microsoft.com/office/drawing/2014/main" id="{B98AAF08-1969-FAD6-11A5-E16528685DF1}"/>
                </a:ext>
              </a:extLst>
            </p:cNvPr>
            <p:cNvSpPr txBox="1"/>
            <p:nvPr/>
          </p:nvSpPr>
          <p:spPr>
            <a:xfrm>
              <a:off x="5686942" y="403671"/>
              <a:ext cx="1576330" cy="305017"/>
            </a:xfrm>
            <a:prstGeom prst="rect">
              <a:avLst/>
            </a:prstGeom>
            <a:noFill/>
          </p:spPr>
          <p:txBody>
            <a:bodyPr wrap="none" rtlCol="0">
              <a:spAutoFit/>
            </a:bodyPr>
            <a:lstStyle/>
            <a:p>
              <a:pPr algn="ctr"/>
              <a:r>
                <a:rPr lang="en-US" sz="1600" dirty="0">
                  <a:solidFill>
                    <a:srgbClr val="002D73"/>
                  </a:solidFill>
                  <a:latin typeface="AMP_GothamRoundedBold" panose="02000000000000000000"/>
                </a:rPr>
                <a:t>Nov 30</a:t>
              </a:r>
              <a:r>
                <a:rPr lang="en-US" sz="1600" baseline="30000" dirty="0">
                  <a:solidFill>
                    <a:srgbClr val="002D73"/>
                  </a:solidFill>
                  <a:latin typeface="AMP_GothamRoundedBold" panose="02000000000000000000"/>
                </a:rPr>
                <a:t>th</a:t>
              </a:r>
              <a:r>
                <a:rPr lang="en-US" sz="1600" dirty="0">
                  <a:solidFill>
                    <a:srgbClr val="002D73"/>
                  </a:solidFill>
                  <a:latin typeface="AMP_GothamRoundedBold" panose="02000000000000000000"/>
                </a:rPr>
                <a:t>, 2004</a:t>
              </a:r>
            </a:p>
          </p:txBody>
        </p:sp>
        <p:sp>
          <p:nvSpPr>
            <p:cNvPr id="21" name="TextBox 20">
              <a:extLst>
                <a:ext uri="{FF2B5EF4-FFF2-40B4-BE49-F238E27FC236}">
                  <a16:creationId xmlns:a16="http://schemas.microsoft.com/office/drawing/2014/main" id="{2E22210E-64C8-F9B4-C12B-65B66DA4B941}"/>
                </a:ext>
              </a:extLst>
            </p:cNvPr>
            <p:cNvSpPr txBox="1"/>
            <p:nvPr/>
          </p:nvSpPr>
          <p:spPr>
            <a:xfrm>
              <a:off x="4569107" y="4505330"/>
              <a:ext cx="1639791"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Jun 12</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2005</a:t>
              </a:r>
            </a:p>
          </p:txBody>
        </p:sp>
        <p:sp>
          <p:nvSpPr>
            <p:cNvPr id="22" name="TextBox 21">
              <a:extLst>
                <a:ext uri="{FF2B5EF4-FFF2-40B4-BE49-F238E27FC236}">
                  <a16:creationId xmlns:a16="http://schemas.microsoft.com/office/drawing/2014/main" id="{88957B4B-3A9A-EDC0-6CB5-2FB5E87077DF}"/>
                </a:ext>
              </a:extLst>
            </p:cNvPr>
            <p:cNvSpPr txBox="1"/>
            <p:nvPr/>
          </p:nvSpPr>
          <p:spPr>
            <a:xfrm>
              <a:off x="7704135" y="5613359"/>
              <a:ext cx="1593112"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Nov 7</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2003</a:t>
              </a:r>
            </a:p>
          </p:txBody>
        </p:sp>
        <p:sp>
          <p:nvSpPr>
            <p:cNvPr id="23" name="TextBox 22">
              <a:extLst>
                <a:ext uri="{FF2B5EF4-FFF2-40B4-BE49-F238E27FC236}">
                  <a16:creationId xmlns:a16="http://schemas.microsoft.com/office/drawing/2014/main" id="{F5F2BCDA-3C3E-B3B9-94F5-54FE9E724EA3}"/>
                </a:ext>
              </a:extLst>
            </p:cNvPr>
            <p:cNvSpPr txBox="1"/>
            <p:nvPr/>
          </p:nvSpPr>
          <p:spPr>
            <a:xfrm>
              <a:off x="10121665" y="5613359"/>
              <a:ext cx="1716884"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Feb 28</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2004</a:t>
              </a:r>
            </a:p>
          </p:txBody>
        </p:sp>
      </p:grpSp>
    </p:spTree>
    <p:extLst>
      <p:ext uri="{BB962C8B-B14F-4D97-AF65-F5344CB8AC3E}">
        <p14:creationId xmlns:p14="http://schemas.microsoft.com/office/powerpoint/2010/main" val="309502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7C35-467A-4F36-3354-1C51EB1B25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8ADA5FF-9A02-0211-5404-98A0E2C0C28F}"/>
              </a:ext>
            </a:extLst>
          </p:cNvPr>
          <p:cNvSpPr>
            <a:spLocks noGrp="1"/>
          </p:cNvSpPr>
          <p:nvPr>
            <p:ph type="title"/>
          </p:nvPr>
        </p:nvSpPr>
        <p:spPr>
          <a:prstGeom prst="rect">
            <a:avLst/>
          </a:prstGeom>
        </p:spPr>
        <p:txBody>
          <a:bodyPr/>
          <a:lstStyle/>
          <a:p>
            <a:r>
              <a:rPr lang="en-US" dirty="0"/>
              <a:t>Your goal!</a:t>
            </a:r>
          </a:p>
        </p:txBody>
      </p:sp>
      <p:sp>
        <p:nvSpPr>
          <p:cNvPr id="42" name="Text Placeholder 4">
            <a:extLst>
              <a:ext uri="{FF2B5EF4-FFF2-40B4-BE49-F238E27FC236}">
                <a16:creationId xmlns:a16="http://schemas.microsoft.com/office/drawing/2014/main" id="{523728AB-B09D-53F5-9763-D51A49E49449}"/>
              </a:ext>
            </a:extLst>
          </p:cNvPr>
          <p:cNvSpPr>
            <a:spLocks noGrp="1"/>
          </p:cNvSpPr>
          <p:nvPr>
            <p:ph idx="1"/>
          </p:nvPr>
        </p:nvSpPr>
        <p:spPr>
          <a:xfrm>
            <a:off x="362579" y="1621736"/>
            <a:ext cx="6870244" cy="4351338"/>
          </a:xfrm>
          <a:prstGeom prst="rect">
            <a:avLst/>
          </a:prstGeom>
        </p:spPr>
        <p:txBody>
          <a:bodyPr/>
          <a:lstStyle/>
          <a:p>
            <a:pPr fontAlgn="base"/>
            <a:r>
              <a:rPr lang="en-US" dirty="0"/>
              <a:t>You will determine whether a single shark is migrating across the globe, and you will do so using DNA testing!</a:t>
            </a:r>
          </a:p>
          <a:p>
            <a:pPr fontAlgn="base"/>
            <a:r>
              <a:rPr lang="en-US" dirty="0"/>
              <a:t>Your team collected water samples directly around the sharks when the fin photos were taken. </a:t>
            </a:r>
          </a:p>
          <a:p>
            <a:pPr fontAlgn="base"/>
            <a:r>
              <a:rPr lang="en-US" dirty="0"/>
              <a:t>The sharks’ DNA can be isolated from these samples and used for identification.</a:t>
            </a:r>
          </a:p>
          <a:p>
            <a:pPr fontAlgn="base"/>
            <a:endParaRPr lang="en-US" dirty="0"/>
          </a:p>
        </p:txBody>
      </p:sp>
      <p:pic>
        <p:nvPicPr>
          <p:cNvPr id="2" name="Picture 1">
            <a:extLst>
              <a:ext uri="{FF2B5EF4-FFF2-40B4-BE49-F238E27FC236}">
                <a16:creationId xmlns:a16="http://schemas.microsoft.com/office/drawing/2014/main" id="{76B3F52B-C357-1C67-0F0E-90231A21CA2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2823" y="1812067"/>
            <a:ext cx="4311821" cy="3233866"/>
          </a:xfrm>
          <a:prstGeom prst="rect">
            <a:avLst/>
          </a:prstGeom>
        </p:spPr>
      </p:pic>
    </p:spTree>
    <p:extLst>
      <p:ext uri="{BB962C8B-B14F-4D97-AF65-F5344CB8AC3E}">
        <p14:creationId xmlns:p14="http://schemas.microsoft.com/office/powerpoint/2010/main" val="4111171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2492-0FE0-C668-8E16-98607F40591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1F4DBD-464F-D752-B5B8-4B393F42728D}"/>
              </a:ext>
            </a:extLst>
          </p:cNvPr>
          <p:cNvSpPr>
            <a:spLocks noGrp="1"/>
          </p:cNvSpPr>
          <p:nvPr>
            <p:ph type="title"/>
          </p:nvPr>
        </p:nvSpPr>
        <p:spPr>
          <a:prstGeom prst="rect">
            <a:avLst/>
          </a:prstGeom>
        </p:spPr>
        <p:txBody>
          <a:bodyPr/>
          <a:lstStyle/>
          <a:p>
            <a:r>
              <a:rPr lang="en-US" dirty="0"/>
              <a:t>DNA fingerprinting</a:t>
            </a:r>
          </a:p>
        </p:txBody>
      </p:sp>
      <p:sp>
        <p:nvSpPr>
          <p:cNvPr id="7" name="Text Placeholder 4">
            <a:extLst>
              <a:ext uri="{FF2B5EF4-FFF2-40B4-BE49-F238E27FC236}">
                <a16:creationId xmlns:a16="http://schemas.microsoft.com/office/drawing/2014/main" id="{E86AD212-86AA-BD2A-F854-803C59E8026B}"/>
              </a:ext>
            </a:extLst>
          </p:cNvPr>
          <p:cNvSpPr>
            <a:spLocks noGrp="1"/>
          </p:cNvSpPr>
          <p:nvPr>
            <p:ph idx="1"/>
          </p:nvPr>
        </p:nvSpPr>
        <p:spPr>
          <a:xfrm>
            <a:off x="389083" y="1714500"/>
            <a:ext cx="6661074" cy="4351338"/>
          </a:xfrm>
          <a:prstGeom prst="rect">
            <a:avLst/>
          </a:prstGeom>
        </p:spPr>
        <p:txBody>
          <a:bodyPr/>
          <a:lstStyle/>
          <a:p>
            <a:pPr fontAlgn="base"/>
            <a:r>
              <a:rPr lang="en-US" dirty="0"/>
              <a:t>Members of the same species share most of their DNA, but some regions of the genome</a:t>
            </a:r>
            <a:r>
              <a:rPr lang="en-US" b="1" dirty="0"/>
              <a:t> </a:t>
            </a:r>
            <a:r>
              <a:rPr lang="en-US" dirty="0"/>
              <a:t>vary in length between individuals.</a:t>
            </a:r>
          </a:p>
          <a:p>
            <a:r>
              <a:rPr lang="en-US" dirty="0"/>
              <a:t>DNA fingerprinting examines these variable regions of the genomes to generate a unique DNA profile that can identify an individual. </a:t>
            </a:r>
          </a:p>
        </p:txBody>
      </p:sp>
      <p:pic>
        <p:nvPicPr>
          <p:cNvPr id="3" name="Picture 2">
            <a:extLst>
              <a:ext uri="{FF2B5EF4-FFF2-40B4-BE49-F238E27FC236}">
                <a16:creationId xmlns:a16="http://schemas.microsoft.com/office/drawing/2014/main" id="{E3D91171-538B-CD69-B8E2-1C8894626C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2823" y="1812067"/>
            <a:ext cx="4311821" cy="3233866"/>
          </a:xfrm>
          <a:prstGeom prst="rect">
            <a:avLst/>
          </a:prstGeom>
        </p:spPr>
      </p:pic>
    </p:spTree>
    <p:extLst>
      <p:ext uri="{BB962C8B-B14F-4D97-AF65-F5344CB8AC3E}">
        <p14:creationId xmlns:p14="http://schemas.microsoft.com/office/powerpoint/2010/main" val="2348740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1658F-4806-54C7-23F1-5CD7C241A5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D5532A-AC55-836D-9F0A-C5135C80C6A4}"/>
              </a:ext>
            </a:extLst>
          </p:cNvPr>
          <p:cNvSpPr>
            <a:spLocks noGrp="1"/>
          </p:cNvSpPr>
          <p:nvPr>
            <p:ph type="title"/>
          </p:nvPr>
        </p:nvSpPr>
        <p:spPr>
          <a:prstGeom prst="rect">
            <a:avLst/>
          </a:prstGeom>
        </p:spPr>
        <p:txBody>
          <a:bodyPr/>
          <a:lstStyle/>
          <a:p>
            <a:r>
              <a:rPr lang="en-US" dirty="0"/>
              <a:t>Sample preparation</a:t>
            </a:r>
          </a:p>
        </p:txBody>
      </p:sp>
      <p:sp>
        <p:nvSpPr>
          <p:cNvPr id="7" name="Text Placeholder 4">
            <a:extLst>
              <a:ext uri="{FF2B5EF4-FFF2-40B4-BE49-F238E27FC236}">
                <a16:creationId xmlns:a16="http://schemas.microsoft.com/office/drawing/2014/main" id="{3EB9C00D-E157-238D-CD7A-35D13E742753}"/>
              </a:ext>
            </a:extLst>
          </p:cNvPr>
          <p:cNvSpPr>
            <a:spLocks noGrp="1"/>
          </p:cNvSpPr>
          <p:nvPr>
            <p:ph idx="1"/>
          </p:nvPr>
        </p:nvSpPr>
        <p:spPr>
          <a:xfrm>
            <a:off x="389082" y="1595231"/>
            <a:ext cx="11293165" cy="2381738"/>
          </a:xfrm>
          <a:prstGeom prst="rect">
            <a:avLst/>
          </a:prstGeom>
        </p:spPr>
        <p:txBody>
          <a:bodyPr/>
          <a:lstStyle/>
          <a:p>
            <a:pPr marL="0" indent="0" fontAlgn="base">
              <a:buNone/>
            </a:pPr>
            <a:r>
              <a:rPr lang="en-US" dirty="0"/>
              <a:t>Other members of your research team prepared the shark DNA samples for analysis by:</a:t>
            </a:r>
          </a:p>
          <a:p>
            <a:pPr fontAlgn="base"/>
            <a:r>
              <a:rPr lang="en-US" sz="2800" dirty="0"/>
              <a:t>Collecting DNA from the water samples.</a:t>
            </a:r>
          </a:p>
          <a:p>
            <a:pPr fontAlgn="base"/>
            <a:r>
              <a:rPr lang="en-US" sz="2800" dirty="0"/>
              <a:t>Using a method called PCR to copy regions of the shark genome that vary in length between individuals. </a:t>
            </a:r>
          </a:p>
        </p:txBody>
      </p:sp>
      <p:grpSp>
        <p:nvGrpSpPr>
          <p:cNvPr id="2" name="Group 1">
            <a:extLst>
              <a:ext uri="{FF2B5EF4-FFF2-40B4-BE49-F238E27FC236}">
                <a16:creationId xmlns:a16="http://schemas.microsoft.com/office/drawing/2014/main" id="{F0386690-0CBE-9F44-EEC8-C2F2D106A53F}"/>
              </a:ext>
              <a:ext uri="{C183D7F6-B498-43B3-948B-1728B52AA6E4}">
                <adec:decorative xmlns:adec="http://schemas.microsoft.com/office/drawing/2017/decorative" val="1"/>
              </a:ext>
            </a:extLst>
          </p:cNvPr>
          <p:cNvGrpSpPr/>
          <p:nvPr/>
        </p:nvGrpSpPr>
        <p:grpSpPr>
          <a:xfrm>
            <a:off x="2036182" y="3976969"/>
            <a:ext cx="8708801" cy="2040019"/>
            <a:chOff x="2036182" y="3976969"/>
            <a:chExt cx="8708801" cy="2040019"/>
          </a:xfrm>
        </p:grpSpPr>
        <p:sp>
          <p:nvSpPr>
            <p:cNvPr id="19" name="TextBox 18">
              <a:extLst>
                <a:ext uri="{FF2B5EF4-FFF2-40B4-BE49-F238E27FC236}">
                  <a16:creationId xmlns:a16="http://schemas.microsoft.com/office/drawing/2014/main" id="{2F4FCB02-6BC3-815B-B640-D91111D52134}"/>
                </a:ext>
              </a:extLst>
            </p:cNvPr>
            <p:cNvSpPr txBox="1"/>
            <p:nvPr/>
          </p:nvSpPr>
          <p:spPr>
            <a:xfrm>
              <a:off x="2036182" y="5056087"/>
              <a:ext cx="13035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AMP_GothamRoundedBold" panose="02000000000000000000" pitchFamily="2" charset="77"/>
                  <a:ea typeface="+mn-ea"/>
                  <a:sym typeface="Arial"/>
                </a:rPr>
                <a:t>Water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AMP_GothamRoundedBold" panose="02000000000000000000" pitchFamily="2" charset="77"/>
                  <a:ea typeface="+mn-ea"/>
                  <a:sym typeface="Arial"/>
                </a:rPr>
                <a:t>sample</a:t>
              </a:r>
            </a:p>
          </p:txBody>
        </p:sp>
        <p:sp>
          <p:nvSpPr>
            <p:cNvPr id="20" name="TextBox 19">
              <a:extLst>
                <a:ext uri="{FF2B5EF4-FFF2-40B4-BE49-F238E27FC236}">
                  <a16:creationId xmlns:a16="http://schemas.microsoft.com/office/drawing/2014/main" id="{935B50ED-3E65-C890-CE45-25DF7DB68D77}"/>
                </a:ext>
              </a:extLst>
            </p:cNvPr>
            <p:cNvSpPr txBox="1"/>
            <p:nvPr/>
          </p:nvSpPr>
          <p:spPr>
            <a:xfrm>
              <a:off x="7983006" y="5185991"/>
              <a:ext cx="25089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AMP_GothamRoundedBold" panose="02000000000000000000" pitchFamily="2" charset="77"/>
                  <a:ea typeface="+mn-ea"/>
                  <a:sym typeface="Arial"/>
                </a:rPr>
                <a:t>Shark DNA</a:t>
              </a:r>
              <a:r>
                <a:rPr lang="en-US" sz="2400" dirty="0">
                  <a:solidFill>
                    <a:sysClr val="windowText" lastClr="000000"/>
                  </a:solidFill>
                  <a:latin typeface="AMP_GothamRoundedBold" panose="02000000000000000000" pitchFamily="2" charset="77"/>
                  <a:sym typeface="Arial"/>
                </a:rPr>
                <a:t> for fingerprints</a:t>
              </a:r>
              <a:endParaRPr kumimoji="0" lang="en-US" sz="2400" b="0" i="0" u="none" strike="noStrike" kern="1200" cap="none" spc="0" normalizeH="0" baseline="0" noProof="0" dirty="0">
                <a:ln>
                  <a:noFill/>
                </a:ln>
                <a:solidFill>
                  <a:sysClr val="windowText" lastClr="000000"/>
                </a:solidFill>
                <a:effectLst/>
                <a:uLnTx/>
                <a:uFillTx/>
                <a:latin typeface="AMP_GothamRoundedBold" panose="02000000000000000000" pitchFamily="2" charset="77"/>
                <a:ea typeface="+mn-ea"/>
                <a:sym typeface="Arial"/>
              </a:endParaRPr>
            </a:p>
          </p:txBody>
        </p:sp>
        <p:pic>
          <p:nvPicPr>
            <p:cNvPr id="21" name="Graphic 20" descr="Water with solid fill">
              <a:extLst>
                <a:ext uri="{FF2B5EF4-FFF2-40B4-BE49-F238E27FC236}">
                  <a16:creationId xmlns:a16="http://schemas.microsoft.com/office/drawing/2014/main" id="{FABE90D7-7C5F-A20E-E5D5-C724C4B295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30763" y="4007503"/>
              <a:ext cx="914400" cy="914400"/>
            </a:xfrm>
            <a:prstGeom prst="rect">
              <a:avLst/>
            </a:prstGeom>
          </p:spPr>
        </p:pic>
        <p:sp>
          <p:nvSpPr>
            <p:cNvPr id="23" name="AutoShape 23">
              <a:extLst>
                <a:ext uri="{FF2B5EF4-FFF2-40B4-BE49-F238E27FC236}">
                  <a16:creationId xmlns:a16="http://schemas.microsoft.com/office/drawing/2014/main" id="{9A08D0F8-147E-C695-2C23-E496C69B2470}"/>
                </a:ext>
              </a:extLst>
            </p:cNvPr>
            <p:cNvSpPr>
              <a:spLocks noChangeArrowheads="1"/>
            </p:cNvSpPr>
            <p:nvPr>
              <p:custDataLst>
                <p:tags r:id="rId1"/>
              </p:custDataLst>
            </p:nvPr>
          </p:nvSpPr>
          <p:spPr bwMode="auto">
            <a:xfrm>
              <a:off x="3373019" y="4274750"/>
              <a:ext cx="2100184" cy="786098"/>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pitchFamily="2" charset="77"/>
                  <a:ea typeface="Segoe UI" panose="020B0502040204020203" pitchFamily="34" charset="0"/>
                  <a:cs typeface="Segoe UI" panose="020B0502040204020203" pitchFamily="34" charset="0"/>
                  <a:sym typeface="Arial"/>
                </a:rPr>
                <a:t>DNA collection</a:t>
              </a:r>
            </a:p>
          </p:txBody>
        </p:sp>
        <p:sp>
          <p:nvSpPr>
            <p:cNvPr id="24" name="AutoShape 23">
              <a:extLst>
                <a:ext uri="{FF2B5EF4-FFF2-40B4-BE49-F238E27FC236}">
                  <a16:creationId xmlns:a16="http://schemas.microsoft.com/office/drawing/2014/main" id="{3F9839BC-A8A3-E2D9-0B02-4553D2D0A2CC}"/>
                </a:ext>
              </a:extLst>
            </p:cNvPr>
            <p:cNvSpPr>
              <a:spLocks noChangeArrowheads="1"/>
            </p:cNvSpPr>
            <p:nvPr>
              <p:custDataLst>
                <p:tags r:id="rId2"/>
              </p:custDataLst>
            </p:nvPr>
          </p:nvSpPr>
          <p:spPr bwMode="auto">
            <a:xfrm>
              <a:off x="5375912" y="4269989"/>
              <a:ext cx="2100184" cy="786098"/>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pitchFamily="2" charset="77"/>
                  <a:ea typeface="Segoe UI" panose="020B0502040204020203" pitchFamily="34" charset="0"/>
                  <a:cs typeface="Segoe UI" panose="020B0502040204020203" pitchFamily="34" charset="0"/>
                  <a:sym typeface="Arial"/>
                </a:rPr>
                <a:t>PCR</a:t>
              </a:r>
            </a:p>
          </p:txBody>
        </p:sp>
        <p:pic>
          <p:nvPicPr>
            <p:cNvPr id="26" name="Picture 25">
              <a:extLst>
                <a:ext uri="{FF2B5EF4-FFF2-40B4-BE49-F238E27FC236}">
                  <a16:creationId xmlns:a16="http://schemas.microsoft.com/office/drawing/2014/main" id="{C8FDDBB4-3BB4-0E4A-526E-54670653AFAD}"/>
                </a:ext>
              </a:extLst>
            </p:cNvPr>
            <p:cNvPicPr>
              <a:picLocks noChangeAspect="1"/>
            </p:cNvPicPr>
            <p:nvPr/>
          </p:nvPicPr>
          <p:blipFill>
            <a:blip r:embed="rId6"/>
            <a:stretch>
              <a:fillRect/>
            </a:stretch>
          </p:blipFill>
          <p:spPr>
            <a:xfrm>
              <a:off x="7476896" y="3976969"/>
              <a:ext cx="880166" cy="325156"/>
            </a:xfrm>
            <a:prstGeom prst="rect">
              <a:avLst/>
            </a:prstGeom>
          </p:spPr>
        </p:pic>
        <p:pic>
          <p:nvPicPr>
            <p:cNvPr id="27" name="Picture 26">
              <a:extLst>
                <a:ext uri="{FF2B5EF4-FFF2-40B4-BE49-F238E27FC236}">
                  <a16:creationId xmlns:a16="http://schemas.microsoft.com/office/drawing/2014/main" id="{AE21BBE8-8255-470D-2ED8-26B4D856D7C0}"/>
                </a:ext>
              </a:extLst>
            </p:cNvPr>
            <p:cNvPicPr>
              <a:picLocks noChangeAspect="1"/>
            </p:cNvPicPr>
            <p:nvPr/>
          </p:nvPicPr>
          <p:blipFill>
            <a:blip r:embed="rId6"/>
            <a:stretch>
              <a:fillRect/>
            </a:stretch>
          </p:blipFill>
          <p:spPr>
            <a:xfrm>
              <a:off x="7703952" y="4500191"/>
              <a:ext cx="880166" cy="325156"/>
            </a:xfrm>
            <a:prstGeom prst="rect">
              <a:avLst/>
            </a:prstGeom>
          </p:spPr>
        </p:pic>
        <p:pic>
          <p:nvPicPr>
            <p:cNvPr id="28" name="Picture 27">
              <a:extLst>
                <a:ext uri="{FF2B5EF4-FFF2-40B4-BE49-F238E27FC236}">
                  <a16:creationId xmlns:a16="http://schemas.microsoft.com/office/drawing/2014/main" id="{8B117365-5EEF-AD88-C0DA-24A2D2F4961E}"/>
                </a:ext>
              </a:extLst>
            </p:cNvPr>
            <p:cNvPicPr>
              <a:picLocks noChangeAspect="1"/>
            </p:cNvPicPr>
            <p:nvPr/>
          </p:nvPicPr>
          <p:blipFill>
            <a:blip r:embed="rId6"/>
            <a:stretch>
              <a:fillRect/>
            </a:stretch>
          </p:blipFill>
          <p:spPr>
            <a:xfrm>
              <a:off x="8756795" y="4757185"/>
              <a:ext cx="880166" cy="325156"/>
            </a:xfrm>
            <a:prstGeom prst="rect">
              <a:avLst/>
            </a:prstGeom>
          </p:spPr>
        </p:pic>
        <p:pic>
          <p:nvPicPr>
            <p:cNvPr id="29" name="Picture 28">
              <a:extLst>
                <a:ext uri="{FF2B5EF4-FFF2-40B4-BE49-F238E27FC236}">
                  <a16:creationId xmlns:a16="http://schemas.microsoft.com/office/drawing/2014/main" id="{C2D18595-4A9C-38C3-69DA-C107328B1A6E}"/>
                </a:ext>
              </a:extLst>
            </p:cNvPr>
            <p:cNvPicPr>
              <a:picLocks noChangeAspect="1"/>
            </p:cNvPicPr>
            <p:nvPr/>
          </p:nvPicPr>
          <p:blipFill>
            <a:blip r:embed="rId6"/>
            <a:stretch>
              <a:fillRect/>
            </a:stretch>
          </p:blipFill>
          <p:spPr>
            <a:xfrm>
              <a:off x="8756795" y="4107411"/>
              <a:ext cx="880166" cy="325156"/>
            </a:xfrm>
            <a:prstGeom prst="rect">
              <a:avLst/>
            </a:prstGeom>
          </p:spPr>
        </p:pic>
        <p:pic>
          <p:nvPicPr>
            <p:cNvPr id="30" name="Picture 29">
              <a:extLst>
                <a:ext uri="{FF2B5EF4-FFF2-40B4-BE49-F238E27FC236}">
                  <a16:creationId xmlns:a16="http://schemas.microsoft.com/office/drawing/2014/main" id="{789A96F3-641B-A2EF-1CF6-15DCE3FBC968}"/>
                </a:ext>
              </a:extLst>
            </p:cNvPr>
            <p:cNvPicPr>
              <a:picLocks noChangeAspect="1"/>
            </p:cNvPicPr>
            <p:nvPr/>
          </p:nvPicPr>
          <p:blipFill>
            <a:blip r:embed="rId6"/>
            <a:stretch>
              <a:fillRect/>
            </a:stretch>
          </p:blipFill>
          <p:spPr>
            <a:xfrm>
              <a:off x="9864817" y="4367077"/>
              <a:ext cx="880166" cy="325156"/>
            </a:xfrm>
            <a:prstGeom prst="rect">
              <a:avLst/>
            </a:prstGeom>
          </p:spPr>
        </p:pic>
      </p:grpSp>
    </p:spTree>
    <p:extLst>
      <p:ext uri="{BB962C8B-B14F-4D97-AF65-F5344CB8AC3E}">
        <p14:creationId xmlns:p14="http://schemas.microsoft.com/office/powerpoint/2010/main" val="2556280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5011-AFBD-FAEF-4693-06634DDD96C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81BFE87-554B-3FAF-4726-FB6A9FB9F635}"/>
              </a:ext>
            </a:extLst>
          </p:cNvPr>
          <p:cNvSpPr>
            <a:spLocks noGrp="1"/>
          </p:cNvSpPr>
          <p:nvPr>
            <p:ph type="title"/>
          </p:nvPr>
        </p:nvSpPr>
        <p:spPr>
          <a:prstGeom prst="rect">
            <a:avLst/>
          </a:prstGeom>
        </p:spPr>
        <p:txBody>
          <a:bodyPr/>
          <a:lstStyle/>
          <a:p>
            <a:r>
              <a:rPr lang="en-US" dirty="0"/>
              <a:t>DNA fingerprinting</a:t>
            </a:r>
          </a:p>
        </p:txBody>
      </p:sp>
      <p:sp>
        <p:nvSpPr>
          <p:cNvPr id="7" name="Text Placeholder 4">
            <a:extLst>
              <a:ext uri="{FF2B5EF4-FFF2-40B4-BE49-F238E27FC236}">
                <a16:creationId xmlns:a16="http://schemas.microsoft.com/office/drawing/2014/main" id="{1A8BEA1A-5044-7BFB-9A94-DB0232C65B00}"/>
              </a:ext>
            </a:extLst>
          </p:cNvPr>
          <p:cNvSpPr>
            <a:spLocks noGrp="1"/>
          </p:cNvSpPr>
          <p:nvPr>
            <p:ph idx="1"/>
          </p:nvPr>
        </p:nvSpPr>
        <p:spPr>
          <a:xfrm>
            <a:off x="389082" y="1595231"/>
            <a:ext cx="6748318" cy="4351338"/>
          </a:xfrm>
          <a:prstGeom prst="rect">
            <a:avLst/>
          </a:prstGeom>
        </p:spPr>
        <p:txBody>
          <a:bodyPr/>
          <a:lstStyle/>
          <a:p>
            <a:pPr fontAlgn="base"/>
            <a:r>
              <a:rPr lang="en-US" dirty="0"/>
              <a:t>Because each individual has a unique genome, these steps will create a distinct profile of DNA fragments of different lengths.</a:t>
            </a:r>
          </a:p>
          <a:p>
            <a:pPr fontAlgn="base"/>
            <a:r>
              <a:rPr lang="en-US" dirty="0"/>
              <a:t>You will perform the final step and use gel electrophoresis to interpret the DNA fingerprints.</a:t>
            </a:r>
          </a:p>
          <a:p>
            <a:pPr fontAlgn="base"/>
            <a:endParaRPr lang="en-US" dirty="0"/>
          </a:p>
        </p:txBody>
      </p:sp>
      <p:grpSp>
        <p:nvGrpSpPr>
          <p:cNvPr id="35" name="Group 34" descr="An illustration of a gel after samples have been run through it to generate a DNA fingerprint. &#10;&#10;The gel is a large rectangle with three small white boxes on top that depict the “wells” or pockets into which each DNA sample is loaded. &#10;&#10;Below each well, and vertically along the gel, are a series of horizontal lines, or “bands” representing DNA fragments of the same size that migrated at the same rate through the gel. Each sample has a unique set of bands, indicating a unique DNA fingerprint. &#10;&#10;This image will be further explained in the following slides.">
            <a:extLst>
              <a:ext uri="{FF2B5EF4-FFF2-40B4-BE49-F238E27FC236}">
                <a16:creationId xmlns:a16="http://schemas.microsoft.com/office/drawing/2014/main" id="{11C51A8B-5482-CF08-4004-08C077677639}"/>
              </a:ext>
            </a:extLst>
          </p:cNvPr>
          <p:cNvGrpSpPr/>
          <p:nvPr/>
        </p:nvGrpSpPr>
        <p:grpSpPr>
          <a:xfrm>
            <a:off x="7626901" y="1371095"/>
            <a:ext cx="3180209" cy="4115810"/>
            <a:chOff x="7479805" y="1595231"/>
            <a:chExt cx="2461902" cy="3186181"/>
          </a:xfrm>
        </p:grpSpPr>
        <p:sp>
          <p:nvSpPr>
            <p:cNvPr id="13" name="Google Shape;668;p10">
              <a:extLst>
                <a:ext uri="{FF2B5EF4-FFF2-40B4-BE49-F238E27FC236}">
                  <a16:creationId xmlns:a16="http://schemas.microsoft.com/office/drawing/2014/main" id="{7DF37819-83AE-4C7F-FC6B-203502EA1E65}"/>
                </a:ext>
              </a:extLst>
            </p:cNvPr>
            <p:cNvSpPr/>
            <p:nvPr/>
          </p:nvSpPr>
          <p:spPr>
            <a:xfrm>
              <a:off x="7479805" y="1595231"/>
              <a:ext cx="2461902" cy="3186181"/>
            </a:xfrm>
            <a:prstGeom prst="rect">
              <a:avLst/>
            </a:prstGeom>
            <a:solidFill>
              <a:srgbClr val="D9E5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40"/>
                <a:buFont typeface="Arial"/>
                <a:buNone/>
              </a:pPr>
              <a:endParaRPr sz="2040" b="0" i="0" u="none" strike="noStrike" cap="none">
                <a:solidFill>
                  <a:schemeClr val="lt1"/>
                </a:solidFill>
                <a:latin typeface="Arial"/>
                <a:ea typeface="Arial"/>
                <a:cs typeface="Arial"/>
                <a:sym typeface="Arial"/>
              </a:endParaRPr>
            </a:p>
          </p:txBody>
        </p:sp>
        <p:grpSp>
          <p:nvGrpSpPr>
            <p:cNvPr id="34" name="Group 33">
              <a:extLst>
                <a:ext uri="{FF2B5EF4-FFF2-40B4-BE49-F238E27FC236}">
                  <a16:creationId xmlns:a16="http://schemas.microsoft.com/office/drawing/2014/main" id="{F62E5E96-9D14-940E-97B5-D40D9E1C5831}"/>
                </a:ext>
              </a:extLst>
            </p:cNvPr>
            <p:cNvGrpSpPr/>
            <p:nvPr/>
          </p:nvGrpSpPr>
          <p:grpSpPr>
            <a:xfrm>
              <a:off x="9190373" y="1839318"/>
              <a:ext cx="487319" cy="2223930"/>
              <a:chOff x="9154813" y="1839318"/>
              <a:chExt cx="487319" cy="2223930"/>
            </a:xfrm>
          </p:grpSpPr>
          <p:sp>
            <p:nvSpPr>
              <p:cNvPr id="26" name="Google Shape;672;p10">
                <a:extLst>
                  <a:ext uri="{FF2B5EF4-FFF2-40B4-BE49-F238E27FC236}">
                    <a16:creationId xmlns:a16="http://schemas.microsoft.com/office/drawing/2014/main" id="{4B4325DC-B854-79C4-E57E-7A4106C6E2EF}"/>
                  </a:ext>
                </a:extLst>
              </p:cNvPr>
              <p:cNvSpPr/>
              <p:nvPr/>
            </p:nvSpPr>
            <p:spPr>
              <a:xfrm>
                <a:off x="9154813" y="1839318"/>
                <a:ext cx="487319" cy="71788"/>
              </a:xfrm>
              <a:prstGeom prst="rect">
                <a:avLst/>
              </a:prstGeom>
              <a:solidFill>
                <a:schemeClr val="lt1"/>
              </a:solidFill>
              <a:ln w="19050" cap="flat" cmpd="sng">
                <a:solidFill>
                  <a:srgbClr val="002D7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40"/>
                  <a:buFont typeface="Arial"/>
                  <a:buNone/>
                </a:pPr>
                <a:endParaRPr sz="2040" b="0" i="0" u="none" strike="noStrike" cap="none">
                  <a:solidFill>
                    <a:schemeClr val="lt1"/>
                  </a:solidFill>
                  <a:latin typeface="Arial"/>
                  <a:ea typeface="Arial"/>
                  <a:cs typeface="Arial"/>
                  <a:sym typeface="Arial"/>
                </a:endParaRPr>
              </a:p>
            </p:txBody>
          </p:sp>
          <p:cxnSp>
            <p:nvCxnSpPr>
              <p:cNvPr id="27" name="Google Shape;700;p10">
                <a:extLst>
                  <a:ext uri="{FF2B5EF4-FFF2-40B4-BE49-F238E27FC236}">
                    <a16:creationId xmlns:a16="http://schemas.microsoft.com/office/drawing/2014/main" id="{580EA244-DB1D-822E-EB4C-DF9EBE6F1864}"/>
                  </a:ext>
                </a:extLst>
              </p:cNvPr>
              <p:cNvCxnSpPr/>
              <p:nvPr/>
            </p:nvCxnSpPr>
            <p:spPr>
              <a:xfrm>
                <a:off x="9154813" y="2409756"/>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28" name="Google Shape;703;p10">
                <a:extLst>
                  <a:ext uri="{FF2B5EF4-FFF2-40B4-BE49-F238E27FC236}">
                    <a16:creationId xmlns:a16="http://schemas.microsoft.com/office/drawing/2014/main" id="{B22CCF80-879F-533B-CCAA-756ECE39B0BE}"/>
                  </a:ext>
                </a:extLst>
              </p:cNvPr>
              <p:cNvCxnSpPr/>
              <p:nvPr/>
            </p:nvCxnSpPr>
            <p:spPr>
              <a:xfrm>
                <a:off x="9154813" y="3114773"/>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29" name="Google Shape;704;p10">
                <a:extLst>
                  <a:ext uri="{FF2B5EF4-FFF2-40B4-BE49-F238E27FC236}">
                    <a16:creationId xmlns:a16="http://schemas.microsoft.com/office/drawing/2014/main" id="{3C99042A-13CB-5878-F6C4-4BA3793886D5}"/>
                  </a:ext>
                </a:extLst>
              </p:cNvPr>
              <p:cNvCxnSpPr/>
              <p:nvPr/>
            </p:nvCxnSpPr>
            <p:spPr>
              <a:xfrm>
                <a:off x="9154813" y="3212426"/>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30" name="Google Shape;705;p10">
                <a:extLst>
                  <a:ext uri="{FF2B5EF4-FFF2-40B4-BE49-F238E27FC236}">
                    <a16:creationId xmlns:a16="http://schemas.microsoft.com/office/drawing/2014/main" id="{A62DA228-27D1-6465-B372-3ECB6C8775D4}"/>
                  </a:ext>
                </a:extLst>
              </p:cNvPr>
              <p:cNvCxnSpPr>
                <a:cxnSpLocks/>
              </p:cNvCxnSpPr>
              <p:nvPr/>
            </p:nvCxnSpPr>
            <p:spPr>
              <a:xfrm>
                <a:off x="9154813" y="4063248"/>
                <a:ext cx="487319" cy="0"/>
              </a:xfrm>
              <a:prstGeom prst="straightConnector1">
                <a:avLst/>
              </a:prstGeom>
              <a:noFill/>
              <a:ln w="38100" cap="flat" cmpd="sng">
                <a:solidFill>
                  <a:srgbClr val="002D73"/>
                </a:solidFill>
                <a:prstDash val="solid"/>
                <a:miter lim="800000"/>
                <a:headEnd type="none" w="sm" len="sm"/>
                <a:tailEnd type="none" w="sm" len="sm"/>
              </a:ln>
            </p:spPr>
          </p:cxnSp>
        </p:grpSp>
        <p:grpSp>
          <p:nvGrpSpPr>
            <p:cNvPr id="33" name="Group 32">
              <a:extLst>
                <a:ext uri="{FF2B5EF4-FFF2-40B4-BE49-F238E27FC236}">
                  <a16:creationId xmlns:a16="http://schemas.microsoft.com/office/drawing/2014/main" id="{F22C2C89-C11A-7FAB-E711-DA4E311697EC}"/>
                </a:ext>
              </a:extLst>
            </p:cNvPr>
            <p:cNvGrpSpPr/>
            <p:nvPr/>
          </p:nvGrpSpPr>
          <p:grpSpPr>
            <a:xfrm>
              <a:off x="8485321" y="1839318"/>
              <a:ext cx="490815" cy="2223930"/>
              <a:chOff x="8497736" y="1839318"/>
              <a:chExt cx="490815" cy="2223930"/>
            </a:xfrm>
          </p:grpSpPr>
          <p:sp>
            <p:nvSpPr>
              <p:cNvPr id="19" name="Google Shape;670;p10">
                <a:extLst>
                  <a:ext uri="{FF2B5EF4-FFF2-40B4-BE49-F238E27FC236}">
                    <a16:creationId xmlns:a16="http://schemas.microsoft.com/office/drawing/2014/main" id="{D8A72902-A6FA-77E8-3FCF-DE1DC979955E}"/>
                  </a:ext>
                </a:extLst>
              </p:cNvPr>
              <p:cNvSpPr/>
              <p:nvPr/>
            </p:nvSpPr>
            <p:spPr>
              <a:xfrm>
                <a:off x="8497737" y="1839318"/>
                <a:ext cx="487319" cy="71788"/>
              </a:xfrm>
              <a:prstGeom prst="rect">
                <a:avLst/>
              </a:prstGeom>
              <a:solidFill>
                <a:schemeClr val="lt1"/>
              </a:solidFill>
              <a:ln w="19050" cap="flat" cmpd="sng">
                <a:solidFill>
                  <a:srgbClr val="002D7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40"/>
                  <a:buFont typeface="Arial"/>
                  <a:buNone/>
                </a:pPr>
                <a:endParaRPr sz="2040" b="0" i="0" u="none" strike="noStrike" cap="none">
                  <a:solidFill>
                    <a:schemeClr val="lt1"/>
                  </a:solidFill>
                  <a:latin typeface="Arial"/>
                  <a:ea typeface="Arial"/>
                  <a:cs typeface="Arial"/>
                  <a:sym typeface="Arial"/>
                </a:endParaRPr>
              </a:p>
            </p:txBody>
          </p:sp>
          <p:cxnSp>
            <p:nvCxnSpPr>
              <p:cNvPr id="20" name="Google Shape;681;p10">
                <a:extLst>
                  <a:ext uri="{FF2B5EF4-FFF2-40B4-BE49-F238E27FC236}">
                    <a16:creationId xmlns:a16="http://schemas.microsoft.com/office/drawing/2014/main" id="{1E0877AE-B689-120B-7BBB-222051EB8702}"/>
                  </a:ext>
                </a:extLst>
              </p:cNvPr>
              <p:cNvCxnSpPr/>
              <p:nvPr/>
            </p:nvCxnSpPr>
            <p:spPr>
              <a:xfrm>
                <a:off x="8497736" y="2605082"/>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21" name="Google Shape;683;p10">
                <a:extLst>
                  <a:ext uri="{FF2B5EF4-FFF2-40B4-BE49-F238E27FC236}">
                    <a16:creationId xmlns:a16="http://schemas.microsoft.com/office/drawing/2014/main" id="{1DB23395-B807-E10B-B59C-4C6D601D4A5C}"/>
                  </a:ext>
                </a:extLst>
              </p:cNvPr>
              <p:cNvCxnSpPr>
                <a:cxnSpLocks/>
              </p:cNvCxnSpPr>
              <p:nvPr/>
            </p:nvCxnSpPr>
            <p:spPr>
              <a:xfrm>
                <a:off x="8497736" y="4063248"/>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22" name="Google Shape;685;p10">
                <a:extLst>
                  <a:ext uri="{FF2B5EF4-FFF2-40B4-BE49-F238E27FC236}">
                    <a16:creationId xmlns:a16="http://schemas.microsoft.com/office/drawing/2014/main" id="{8A4E736F-E068-1C68-0CF7-DBFF0E324C8A}"/>
                  </a:ext>
                </a:extLst>
              </p:cNvPr>
              <p:cNvCxnSpPr/>
              <p:nvPr/>
            </p:nvCxnSpPr>
            <p:spPr>
              <a:xfrm>
                <a:off x="8497736" y="3455989"/>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31" name="Google Shape;674;p10">
                <a:extLst>
                  <a:ext uri="{FF2B5EF4-FFF2-40B4-BE49-F238E27FC236}">
                    <a16:creationId xmlns:a16="http://schemas.microsoft.com/office/drawing/2014/main" id="{5DF22C00-9E3A-AC85-F4B0-08867BE3C90A}"/>
                  </a:ext>
                </a:extLst>
              </p:cNvPr>
              <p:cNvCxnSpPr>
                <a:cxnSpLocks/>
              </p:cNvCxnSpPr>
              <p:nvPr/>
            </p:nvCxnSpPr>
            <p:spPr>
              <a:xfrm>
                <a:off x="8501232" y="2179968"/>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11" name="Google Shape;681;p10">
                <a:extLst>
                  <a:ext uri="{FF2B5EF4-FFF2-40B4-BE49-F238E27FC236}">
                    <a16:creationId xmlns:a16="http://schemas.microsoft.com/office/drawing/2014/main" id="{12DDAA2A-1159-730D-CA38-B87756236A1A}"/>
                  </a:ext>
                </a:extLst>
              </p:cNvPr>
              <p:cNvCxnSpPr/>
              <p:nvPr/>
            </p:nvCxnSpPr>
            <p:spPr>
              <a:xfrm>
                <a:off x="8497736" y="2758378"/>
                <a:ext cx="487319" cy="0"/>
              </a:xfrm>
              <a:prstGeom prst="straightConnector1">
                <a:avLst/>
              </a:prstGeom>
              <a:noFill/>
              <a:ln w="38100" cap="flat" cmpd="sng">
                <a:solidFill>
                  <a:srgbClr val="002D73"/>
                </a:solidFill>
                <a:prstDash val="solid"/>
                <a:miter lim="800000"/>
                <a:headEnd type="none" w="sm" len="sm"/>
                <a:tailEnd type="none" w="sm" len="sm"/>
              </a:ln>
            </p:spPr>
          </p:cxnSp>
        </p:grpSp>
        <p:grpSp>
          <p:nvGrpSpPr>
            <p:cNvPr id="32" name="Group 31">
              <a:extLst>
                <a:ext uri="{FF2B5EF4-FFF2-40B4-BE49-F238E27FC236}">
                  <a16:creationId xmlns:a16="http://schemas.microsoft.com/office/drawing/2014/main" id="{6CC9B3E3-333E-8669-9116-C9723C94A828}"/>
                </a:ext>
              </a:extLst>
            </p:cNvPr>
            <p:cNvGrpSpPr/>
            <p:nvPr/>
          </p:nvGrpSpPr>
          <p:grpSpPr>
            <a:xfrm>
              <a:off x="7749045" y="1839318"/>
              <a:ext cx="487319" cy="2479579"/>
              <a:chOff x="7760216" y="1839318"/>
              <a:chExt cx="487319" cy="2479579"/>
            </a:xfrm>
          </p:grpSpPr>
          <p:sp>
            <p:nvSpPr>
              <p:cNvPr id="14" name="Google Shape;669;p10">
                <a:extLst>
                  <a:ext uri="{FF2B5EF4-FFF2-40B4-BE49-F238E27FC236}">
                    <a16:creationId xmlns:a16="http://schemas.microsoft.com/office/drawing/2014/main" id="{2663E80E-8057-8B21-1D45-9196C62F0650}"/>
                  </a:ext>
                </a:extLst>
              </p:cNvPr>
              <p:cNvSpPr/>
              <p:nvPr/>
            </p:nvSpPr>
            <p:spPr>
              <a:xfrm>
                <a:off x="7760216" y="1839318"/>
                <a:ext cx="487319" cy="71788"/>
              </a:xfrm>
              <a:prstGeom prst="rect">
                <a:avLst/>
              </a:prstGeom>
              <a:solidFill>
                <a:schemeClr val="lt1"/>
              </a:solidFill>
              <a:ln w="19050" cap="flat" cmpd="sng">
                <a:solidFill>
                  <a:srgbClr val="002D7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40"/>
                  <a:buFont typeface="Arial"/>
                  <a:buNone/>
                </a:pPr>
                <a:endParaRPr sz="2040" b="0" i="0" u="none" strike="noStrike" cap="none">
                  <a:solidFill>
                    <a:schemeClr val="lt1"/>
                  </a:solidFill>
                  <a:latin typeface="Arial"/>
                  <a:ea typeface="Arial"/>
                  <a:cs typeface="Arial"/>
                  <a:sym typeface="Arial"/>
                </a:endParaRPr>
              </a:p>
            </p:txBody>
          </p:sp>
          <p:cxnSp>
            <p:nvCxnSpPr>
              <p:cNvPr id="15" name="Google Shape;674;p10">
                <a:extLst>
                  <a:ext uri="{FF2B5EF4-FFF2-40B4-BE49-F238E27FC236}">
                    <a16:creationId xmlns:a16="http://schemas.microsoft.com/office/drawing/2014/main" id="{43EDC8A7-8167-1777-3CF6-0B54D7705479}"/>
                  </a:ext>
                </a:extLst>
              </p:cNvPr>
              <p:cNvCxnSpPr>
                <a:cxnSpLocks/>
              </p:cNvCxnSpPr>
              <p:nvPr/>
            </p:nvCxnSpPr>
            <p:spPr>
              <a:xfrm>
                <a:off x="7760216" y="2179968"/>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16" name="Google Shape;675;p10">
                <a:extLst>
                  <a:ext uri="{FF2B5EF4-FFF2-40B4-BE49-F238E27FC236}">
                    <a16:creationId xmlns:a16="http://schemas.microsoft.com/office/drawing/2014/main" id="{936F31BB-2FD6-5F8E-6F7F-365601534982}"/>
                  </a:ext>
                </a:extLst>
              </p:cNvPr>
              <p:cNvCxnSpPr>
                <a:cxnSpLocks/>
              </p:cNvCxnSpPr>
              <p:nvPr/>
            </p:nvCxnSpPr>
            <p:spPr>
              <a:xfrm>
                <a:off x="7760216" y="3000750"/>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17" name="Google Shape;676;p10">
                <a:extLst>
                  <a:ext uri="{FF2B5EF4-FFF2-40B4-BE49-F238E27FC236}">
                    <a16:creationId xmlns:a16="http://schemas.microsoft.com/office/drawing/2014/main" id="{79FBE488-2A59-A007-17D6-A2D60252748C}"/>
                  </a:ext>
                </a:extLst>
              </p:cNvPr>
              <p:cNvCxnSpPr/>
              <p:nvPr/>
            </p:nvCxnSpPr>
            <p:spPr>
              <a:xfrm>
                <a:off x="7760216" y="3273126"/>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18" name="Google Shape;679;p10">
                <a:extLst>
                  <a:ext uri="{FF2B5EF4-FFF2-40B4-BE49-F238E27FC236}">
                    <a16:creationId xmlns:a16="http://schemas.microsoft.com/office/drawing/2014/main" id="{22A3E697-80F1-2133-DEEA-040B216B79F6}"/>
                  </a:ext>
                </a:extLst>
              </p:cNvPr>
              <p:cNvCxnSpPr>
                <a:cxnSpLocks/>
              </p:cNvCxnSpPr>
              <p:nvPr/>
            </p:nvCxnSpPr>
            <p:spPr>
              <a:xfrm>
                <a:off x="7760216" y="4318897"/>
                <a:ext cx="487319" cy="0"/>
              </a:xfrm>
              <a:prstGeom prst="straightConnector1">
                <a:avLst/>
              </a:prstGeom>
              <a:noFill/>
              <a:ln w="38100" cap="flat" cmpd="sng">
                <a:solidFill>
                  <a:srgbClr val="002D73"/>
                </a:solidFill>
                <a:prstDash val="solid"/>
                <a:miter lim="800000"/>
                <a:headEnd type="none" w="sm" len="sm"/>
                <a:tailEnd type="none" w="sm" len="sm"/>
              </a:ln>
            </p:spPr>
          </p:cxnSp>
          <p:cxnSp>
            <p:nvCxnSpPr>
              <p:cNvPr id="12" name="Google Shape;679;p10">
                <a:extLst>
                  <a:ext uri="{FF2B5EF4-FFF2-40B4-BE49-F238E27FC236}">
                    <a16:creationId xmlns:a16="http://schemas.microsoft.com/office/drawing/2014/main" id="{AA475943-2E9A-92BC-7598-6F040A4B4CFA}"/>
                  </a:ext>
                </a:extLst>
              </p:cNvPr>
              <p:cNvCxnSpPr>
                <a:cxnSpLocks/>
              </p:cNvCxnSpPr>
              <p:nvPr/>
            </p:nvCxnSpPr>
            <p:spPr>
              <a:xfrm>
                <a:off x="7760216" y="4063248"/>
                <a:ext cx="487319" cy="0"/>
              </a:xfrm>
              <a:prstGeom prst="straightConnector1">
                <a:avLst/>
              </a:prstGeom>
              <a:noFill/>
              <a:ln w="38100" cap="flat" cmpd="sng">
                <a:solidFill>
                  <a:srgbClr val="002D73"/>
                </a:solidFill>
                <a:prstDash val="solid"/>
                <a:miter lim="800000"/>
                <a:headEnd type="none" w="sm" len="sm"/>
                <a:tailEnd type="none" w="sm" len="sm"/>
              </a:ln>
            </p:spPr>
          </p:cxnSp>
        </p:grpSp>
      </p:grpSp>
    </p:spTree>
    <p:extLst>
      <p:ext uri="{BB962C8B-B14F-4D97-AF65-F5344CB8AC3E}">
        <p14:creationId xmlns:p14="http://schemas.microsoft.com/office/powerpoint/2010/main" val="282550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59A0-B74C-4A63-A474-CC45A02647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A8FDF1-2EBF-460A-AE47-285153AEE454}"/>
              </a:ext>
            </a:extLst>
          </p:cNvPr>
          <p:cNvSpPr>
            <a:spLocks noGrp="1"/>
          </p:cNvSpPr>
          <p:nvPr>
            <p:ph type="title"/>
          </p:nvPr>
        </p:nvSpPr>
        <p:spPr>
          <a:xfrm>
            <a:off x="389082" y="531382"/>
            <a:ext cx="11180618" cy="662418"/>
          </a:xfrm>
          <a:prstGeom prst="rect">
            <a:avLst/>
          </a:prstGeom>
        </p:spPr>
        <p:txBody>
          <a:bodyPr/>
          <a:lstStyle/>
          <a:p>
            <a:r>
              <a:rPr lang="en-US" dirty="0"/>
              <a:t>Gel electrophoresis separates DNA by size</a:t>
            </a:r>
          </a:p>
        </p:txBody>
      </p:sp>
      <p:grpSp>
        <p:nvGrpSpPr>
          <p:cNvPr id="257" name="Group 256" descr="A text box states: &quot;The agarose gel forms a web,&quot; accompanied by a magnified photograph of the gel matrix that resembles a web.">
            <a:extLst>
              <a:ext uri="{FF2B5EF4-FFF2-40B4-BE49-F238E27FC236}">
                <a16:creationId xmlns:a16="http://schemas.microsoft.com/office/drawing/2014/main" id="{433DEC39-635C-15B0-DBC1-19C1EBFDA0E6}"/>
              </a:ext>
            </a:extLst>
          </p:cNvPr>
          <p:cNvGrpSpPr/>
          <p:nvPr/>
        </p:nvGrpSpPr>
        <p:grpSpPr>
          <a:xfrm>
            <a:off x="568235" y="1507450"/>
            <a:ext cx="3131820" cy="4468993"/>
            <a:chOff x="-6681" y="1640703"/>
            <a:chExt cx="3131820" cy="4468993"/>
          </a:xfrm>
        </p:grpSpPr>
        <p:sp>
          <p:nvSpPr>
            <p:cNvPr id="259" name="TextBox 258">
              <a:extLst>
                <a:ext uri="{FF2B5EF4-FFF2-40B4-BE49-F238E27FC236}">
                  <a16:creationId xmlns:a16="http://schemas.microsoft.com/office/drawing/2014/main" id="{AB40691E-9637-CF87-A864-B21680819230}"/>
                </a:ext>
              </a:extLst>
            </p:cNvPr>
            <p:cNvSpPr txBox="1"/>
            <p:nvPr/>
          </p:nvSpPr>
          <p:spPr>
            <a:xfrm>
              <a:off x="-6681" y="5278699"/>
              <a:ext cx="3131820"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a:rPr>
                <a:t>The agarose gel forms a web</a:t>
              </a:r>
            </a:p>
          </p:txBody>
        </p:sp>
        <p:pic>
          <p:nvPicPr>
            <p:cNvPr id="258" name="Picture 257" descr="miniPCR bio Template PPT 160719_Apertura copia copy 29.jpg">
              <a:extLst>
                <a:ext uri="{FF2B5EF4-FFF2-40B4-BE49-F238E27FC236}">
                  <a16:creationId xmlns:a16="http://schemas.microsoft.com/office/drawing/2014/main" id="{CF42D694-988B-C142-51E6-671ABF9E07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269462" y="2287528"/>
              <a:ext cx="3578773" cy="2285124"/>
            </a:xfrm>
            <a:prstGeom prst="rect">
              <a:avLst/>
            </a:prstGeom>
          </p:spPr>
        </p:pic>
      </p:grpSp>
      <p:grpSp>
        <p:nvGrpSpPr>
          <p:cNvPr id="5" name="Group 4" descr="A schematic illustration of an agarose gel. The gel is shaped like a long rectangle with an internal grid of dots representing the gel web.&#10;&#10;The top of the gel is labeled “negative” and the bottom “positive”, indicating that an electric current runs through the gel.&#10;&#10;Two molecules, shaped as a large and small circle, each with a negative sign, are at the top of the gel. An arrow pointing from top to bottom runs along the gel.">
            <a:extLst>
              <a:ext uri="{FF2B5EF4-FFF2-40B4-BE49-F238E27FC236}">
                <a16:creationId xmlns:a16="http://schemas.microsoft.com/office/drawing/2014/main" id="{835B76E7-1230-82B8-573C-364B719C4D99}"/>
              </a:ext>
            </a:extLst>
          </p:cNvPr>
          <p:cNvGrpSpPr/>
          <p:nvPr/>
        </p:nvGrpSpPr>
        <p:grpSpPr>
          <a:xfrm>
            <a:off x="3049129" y="963895"/>
            <a:ext cx="6071329" cy="5298580"/>
            <a:chOff x="3049129" y="963895"/>
            <a:chExt cx="6071329" cy="5298580"/>
          </a:xfrm>
        </p:grpSpPr>
        <p:grpSp>
          <p:nvGrpSpPr>
            <p:cNvPr id="2" name="Group 1" descr="A diagram of an agarose gel. It is shaped like a long rectangle with an internal grid of dots that represent the gel matrix. &#10;&#10;The word “negative” is listed above the gel, and the word “positive” is listed below the gel, indicating that the gel contains an electric current that runs through it.&#10;&#10;Two molecules, shaped as a large and small circle, each with a negative sign, move through the gel from top to bottom, as indicated by an arrow pointing down. &#10;&#10;A text box states: “Negative molecules like DNA move towards the positive charge.”">
              <a:extLst>
                <a:ext uri="{FF2B5EF4-FFF2-40B4-BE49-F238E27FC236}">
                  <a16:creationId xmlns:a16="http://schemas.microsoft.com/office/drawing/2014/main" id="{6064761C-1D27-ECBD-E777-A6B96813298C}"/>
                </a:ext>
              </a:extLst>
            </p:cNvPr>
            <p:cNvGrpSpPr/>
            <p:nvPr/>
          </p:nvGrpSpPr>
          <p:grpSpPr>
            <a:xfrm>
              <a:off x="3049129" y="963895"/>
              <a:ext cx="6071329" cy="5298580"/>
              <a:chOff x="3049129" y="963895"/>
              <a:chExt cx="6071329" cy="5298580"/>
            </a:xfrm>
          </p:grpSpPr>
          <p:grpSp>
            <p:nvGrpSpPr>
              <p:cNvPr id="177" name="Group 176">
                <a:extLst>
                  <a:ext uri="{FF2B5EF4-FFF2-40B4-BE49-F238E27FC236}">
                    <a16:creationId xmlns:a16="http://schemas.microsoft.com/office/drawing/2014/main" id="{2C5624CE-B1E3-2F9A-B60E-192B5A29A7A7}"/>
                  </a:ext>
                </a:extLst>
              </p:cNvPr>
              <p:cNvGrpSpPr/>
              <p:nvPr/>
            </p:nvGrpSpPr>
            <p:grpSpPr>
              <a:xfrm>
                <a:off x="4492801" y="1877171"/>
                <a:ext cx="231240" cy="222349"/>
                <a:chOff x="987862" y="2824154"/>
                <a:chExt cx="242802" cy="233466"/>
              </a:xfrm>
            </p:grpSpPr>
            <p:sp>
              <p:nvSpPr>
                <p:cNvPr id="178" name="Oval 177">
                  <a:extLst>
                    <a:ext uri="{FF2B5EF4-FFF2-40B4-BE49-F238E27FC236}">
                      <a16:creationId xmlns:a16="http://schemas.microsoft.com/office/drawing/2014/main" id="{6EE9B411-967C-A644-A89C-FF172B01E030}"/>
                    </a:ext>
                  </a:extLst>
                </p:cNvPr>
                <p:cNvSpPr/>
                <p:nvPr/>
              </p:nvSpPr>
              <p:spPr>
                <a:xfrm>
                  <a:off x="987862" y="2824154"/>
                  <a:ext cx="242802" cy="23346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048" b="1" i="0" u="none" strike="noStrike" kern="1200" cap="none" spc="0" normalizeH="0" baseline="0" noProof="0" dirty="0">
                    <a:ln>
                      <a:noFill/>
                    </a:ln>
                    <a:solidFill>
                      <a:srgbClr val="FFFFFF"/>
                    </a:solidFill>
                    <a:effectLst/>
                    <a:uLnTx/>
                    <a:uFillTx/>
                    <a:latin typeface="AMP_GothamRoundedBold" panose="02000000000000000000"/>
                    <a:cs typeface="Arial"/>
                  </a:endParaRPr>
                </a:p>
              </p:txBody>
            </p:sp>
            <p:cxnSp>
              <p:nvCxnSpPr>
                <p:cNvPr id="179" name="Straight Connector 178">
                  <a:extLst>
                    <a:ext uri="{FF2B5EF4-FFF2-40B4-BE49-F238E27FC236}">
                      <a16:creationId xmlns:a16="http://schemas.microsoft.com/office/drawing/2014/main" id="{9503D753-0BE7-94CB-ED49-18B351DC1FBD}"/>
                    </a:ext>
                  </a:extLst>
                </p:cNvPr>
                <p:cNvCxnSpPr>
                  <a:cxnSpLocks/>
                </p:cNvCxnSpPr>
                <p:nvPr/>
              </p:nvCxnSpPr>
              <p:spPr bwMode="auto">
                <a:xfrm>
                  <a:off x="1048736" y="2940887"/>
                  <a:ext cx="121054"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7D4E4545-62FA-04C1-9989-9411256E55D1}"/>
                  </a:ext>
                </a:extLst>
              </p:cNvPr>
              <p:cNvGrpSpPr/>
              <p:nvPr/>
            </p:nvGrpSpPr>
            <p:grpSpPr>
              <a:xfrm>
                <a:off x="7059244" y="1790747"/>
                <a:ext cx="527442" cy="541113"/>
                <a:chOff x="825399" y="4142864"/>
                <a:chExt cx="622023" cy="638146"/>
              </a:xfrm>
            </p:grpSpPr>
            <p:sp>
              <p:nvSpPr>
                <p:cNvPr id="181" name="Oval 180">
                  <a:extLst>
                    <a:ext uri="{FF2B5EF4-FFF2-40B4-BE49-F238E27FC236}">
                      <a16:creationId xmlns:a16="http://schemas.microsoft.com/office/drawing/2014/main" id="{A575EE51-3E83-0C4A-95C1-85E415FCCD05}"/>
                    </a:ext>
                  </a:extLst>
                </p:cNvPr>
                <p:cNvSpPr/>
                <p:nvPr/>
              </p:nvSpPr>
              <p:spPr>
                <a:xfrm>
                  <a:off x="825399" y="4142864"/>
                  <a:ext cx="622023" cy="63814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429" b="1" i="0" u="none" strike="noStrike" kern="1200" cap="none" spc="0" normalizeH="0" baseline="0" noProof="0" dirty="0">
                    <a:ln>
                      <a:noFill/>
                    </a:ln>
                    <a:solidFill>
                      <a:srgbClr val="FFFFFF"/>
                    </a:solidFill>
                    <a:effectLst/>
                    <a:uLnTx/>
                    <a:uFillTx/>
                    <a:latin typeface="AMP_GothamRoundedBold" panose="02000000000000000000"/>
                    <a:cs typeface="Arial"/>
                  </a:endParaRPr>
                </a:p>
              </p:txBody>
            </p:sp>
            <p:cxnSp>
              <p:nvCxnSpPr>
                <p:cNvPr id="182" name="Straight Connector 181">
                  <a:extLst>
                    <a:ext uri="{FF2B5EF4-FFF2-40B4-BE49-F238E27FC236}">
                      <a16:creationId xmlns:a16="http://schemas.microsoft.com/office/drawing/2014/main" id="{A43E89DF-FC94-1086-A945-EFE9A281D7E5}"/>
                    </a:ext>
                  </a:extLst>
                </p:cNvPr>
                <p:cNvCxnSpPr>
                  <a:cxnSpLocks/>
                </p:cNvCxnSpPr>
                <p:nvPr/>
              </p:nvCxnSpPr>
              <p:spPr bwMode="auto">
                <a:xfrm>
                  <a:off x="981459" y="4461937"/>
                  <a:ext cx="328229" cy="0"/>
                </a:xfrm>
                <a:prstGeom prst="line">
                  <a:avLst/>
                </a:prstGeom>
                <a:solidFill>
                  <a:schemeClr val="accent1"/>
                </a:solidFill>
                <a:ln w="47625" cap="flat" cmpd="sng" algn="ctr">
                  <a:solidFill>
                    <a:schemeClr val="bg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3B2E1431-887F-4DBD-8B81-641F33A31C04}"/>
                  </a:ext>
                </a:extLst>
              </p:cNvPr>
              <p:cNvGrpSpPr/>
              <p:nvPr/>
            </p:nvGrpSpPr>
            <p:grpSpPr>
              <a:xfrm>
                <a:off x="4074458" y="1206132"/>
                <a:ext cx="4086561" cy="4947971"/>
                <a:chOff x="4074458" y="1206132"/>
                <a:chExt cx="4086561" cy="4947971"/>
              </a:xfrm>
            </p:grpSpPr>
            <p:sp>
              <p:nvSpPr>
                <p:cNvPr id="183" name="Oval 182">
                  <a:extLst>
                    <a:ext uri="{FF2B5EF4-FFF2-40B4-BE49-F238E27FC236}">
                      <a16:creationId xmlns:a16="http://schemas.microsoft.com/office/drawing/2014/main" id="{7C76DE9E-A900-CECC-89E2-4C08889826D2}"/>
                    </a:ext>
                  </a:extLst>
                </p:cNvPr>
                <p:cNvSpPr/>
                <p:nvPr/>
              </p:nvSpPr>
              <p:spPr>
                <a:xfrm>
                  <a:off x="4518763"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184" name="Group 183">
                  <a:extLst>
                    <a:ext uri="{FF2B5EF4-FFF2-40B4-BE49-F238E27FC236}">
                      <a16:creationId xmlns:a16="http://schemas.microsoft.com/office/drawing/2014/main" id="{48A1F29F-B641-C3CA-E3CB-6A39935AF9F6}"/>
                    </a:ext>
                  </a:extLst>
                </p:cNvPr>
                <p:cNvGrpSpPr/>
                <p:nvPr/>
              </p:nvGrpSpPr>
              <p:grpSpPr>
                <a:xfrm>
                  <a:off x="4175208" y="2017060"/>
                  <a:ext cx="797845" cy="118120"/>
                  <a:chOff x="4084956" y="4032069"/>
                  <a:chExt cx="941160" cy="139337"/>
                </a:xfrm>
              </p:grpSpPr>
              <p:sp>
                <p:nvSpPr>
                  <p:cNvPr id="185" name="Oval 184">
                    <a:extLst>
                      <a:ext uri="{FF2B5EF4-FFF2-40B4-BE49-F238E27FC236}">
                        <a16:creationId xmlns:a16="http://schemas.microsoft.com/office/drawing/2014/main" id="{E24378B7-F64C-62F8-99A5-9070C8DBF727}"/>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86" name="Oval 185">
                    <a:extLst>
                      <a:ext uri="{FF2B5EF4-FFF2-40B4-BE49-F238E27FC236}">
                        <a16:creationId xmlns:a16="http://schemas.microsoft.com/office/drawing/2014/main" id="{059D5BFF-86E3-DF33-42F8-AF9F64DB7466}"/>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187" name="Oval 186">
                  <a:extLst>
                    <a:ext uri="{FF2B5EF4-FFF2-40B4-BE49-F238E27FC236}">
                      <a16:creationId xmlns:a16="http://schemas.microsoft.com/office/drawing/2014/main" id="{156360CA-FE3A-E484-967A-D525049DA281}"/>
                    </a:ext>
                  </a:extLst>
                </p:cNvPr>
                <p:cNvSpPr/>
                <p:nvPr/>
              </p:nvSpPr>
              <p:spPr>
                <a:xfrm>
                  <a:off x="5549425"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88" name="Oval 187">
                  <a:extLst>
                    <a:ext uri="{FF2B5EF4-FFF2-40B4-BE49-F238E27FC236}">
                      <a16:creationId xmlns:a16="http://schemas.microsoft.com/office/drawing/2014/main" id="{BB4B666C-4FBA-6359-7986-662023586CB2}"/>
                    </a:ext>
                  </a:extLst>
                </p:cNvPr>
                <p:cNvSpPr/>
                <p:nvPr/>
              </p:nvSpPr>
              <p:spPr>
                <a:xfrm>
                  <a:off x="5205871"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89" name="Oval 188">
                  <a:extLst>
                    <a:ext uri="{FF2B5EF4-FFF2-40B4-BE49-F238E27FC236}">
                      <a16:creationId xmlns:a16="http://schemas.microsoft.com/office/drawing/2014/main" id="{16C48AF2-8C3B-E46B-D41B-0DADA1059271}"/>
                    </a:ext>
                  </a:extLst>
                </p:cNvPr>
                <p:cNvSpPr/>
                <p:nvPr/>
              </p:nvSpPr>
              <p:spPr>
                <a:xfrm>
                  <a:off x="5892979"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0" name="Oval 189">
                  <a:extLst>
                    <a:ext uri="{FF2B5EF4-FFF2-40B4-BE49-F238E27FC236}">
                      <a16:creationId xmlns:a16="http://schemas.microsoft.com/office/drawing/2014/main" id="{FCA2D33C-DF71-6B1E-829D-DDAB484171A0}"/>
                    </a:ext>
                  </a:extLst>
                </p:cNvPr>
                <p:cNvSpPr/>
                <p:nvPr/>
              </p:nvSpPr>
              <p:spPr>
                <a:xfrm>
                  <a:off x="4518763"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191" name="Group 190">
                  <a:extLst>
                    <a:ext uri="{FF2B5EF4-FFF2-40B4-BE49-F238E27FC236}">
                      <a16:creationId xmlns:a16="http://schemas.microsoft.com/office/drawing/2014/main" id="{5A827814-3C3E-7260-2449-094531B287BF}"/>
                    </a:ext>
                  </a:extLst>
                </p:cNvPr>
                <p:cNvGrpSpPr/>
                <p:nvPr/>
              </p:nvGrpSpPr>
              <p:grpSpPr>
                <a:xfrm>
                  <a:off x="4175208" y="2745079"/>
                  <a:ext cx="797845" cy="118120"/>
                  <a:chOff x="4084956" y="4032069"/>
                  <a:chExt cx="941160" cy="139337"/>
                </a:xfrm>
              </p:grpSpPr>
              <p:sp>
                <p:nvSpPr>
                  <p:cNvPr id="192" name="Oval 191">
                    <a:extLst>
                      <a:ext uri="{FF2B5EF4-FFF2-40B4-BE49-F238E27FC236}">
                        <a16:creationId xmlns:a16="http://schemas.microsoft.com/office/drawing/2014/main" id="{83B16DBD-A3E2-4F97-955D-72146F89D93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3" name="Oval 192">
                    <a:extLst>
                      <a:ext uri="{FF2B5EF4-FFF2-40B4-BE49-F238E27FC236}">
                        <a16:creationId xmlns:a16="http://schemas.microsoft.com/office/drawing/2014/main" id="{E7BC228E-4100-4D53-F7B5-A0678D9BDDCD}"/>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194" name="Oval 193">
                  <a:extLst>
                    <a:ext uri="{FF2B5EF4-FFF2-40B4-BE49-F238E27FC236}">
                      <a16:creationId xmlns:a16="http://schemas.microsoft.com/office/drawing/2014/main" id="{389B149B-4372-5DD6-76B5-E3691EFFD283}"/>
                    </a:ext>
                  </a:extLst>
                </p:cNvPr>
                <p:cNvSpPr/>
                <p:nvPr/>
              </p:nvSpPr>
              <p:spPr>
                <a:xfrm>
                  <a:off x="5549425"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5" name="Oval 194">
                  <a:extLst>
                    <a:ext uri="{FF2B5EF4-FFF2-40B4-BE49-F238E27FC236}">
                      <a16:creationId xmlns:a16="http://schemas.microsoft.com/office/drawing/2014/main" id="{E8738A6D-6B95-6E08-2844-9B07D01B98E1}"/>
                    </a:ext>
                  </a:extLst>
                </p:cNvPr>
                <p:cNvSpPr/>
                <p:nvPr/>
              </p:nvSpPr>
              <p:spPr>
                <a:xfrm>
                  <a:off x="5205871"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6" name="Oval 195">
                  <a:extLst>
                    <a:ext uri="{FF2B5EF4-FFF2-40B4-BE49-F238E27FC236}">
                      <a16:creationId xmlns:a16="http://schemas.microsoft.com/office/drawing/2014/main" id="{02C936B3-B3CF-BD99-05B4-6526095E5B38}"/>
                    </a:ext>
                  </a:extLst>
                </p:cNvPr>
                <p:cNvSpPr/>
                <p:nvPr/>
              </p:nvSpPr>
              <p:spPr>
                <a:xfrm>
                  <a:off x="5892979"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7" name="Oval 196">
                  <a:extLst>
                    <a:ext uri="{FF2B5EF4-FFF2-40B4-BE49-F238E27FC236}">
                      <a16:creationId xmlns:a16="http://schemas.microsoft.com/office/drawing/2014/main" id="{8785771E-BB71-60F5-3104-66FD3A75D082}"/>
                    </a:ext>
                  </a:extLst>
                </p:cNvPr>
                <p:cNvSpPr/>
                <p:nvPr/>
              </p:nvSpPr>
              <p:spPr>
                <a:xfrm>
                  <a:off x="6236533"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8" name="Oval 197">
                  <a:extLst>
                    <a:ext uri="{FF2B5EF4-FFF2-40B4-BE49-F238E27FC236}">
                      <a16:creationId xmlns:a16="http://schemas.microsoft.com/office/drawing/2014/main" id="{3F4B72FD-2DDD-5AC0-8C4D-552934015E5D}"/>
                    </a:ext>
                  </a:extLst>
                </p:cNvPr>
                <p:cNvSpPr/>
                <p:nvPr/>
              </p:nvSpPr>
              <p:spPr>
                <a:xfrm>
                  <a:off x="6580088"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199" name="Oval 198">
                  <a:extLst>
                    <a:ext uri="{FF2B5EF4-FFF2-40B4-BE49-F238E27FC236}">
                      <a16:creationId xmlns:a16="http://schemas.microsoft.com/office/drawing/2014/main" id="{6ABEDC7C-50AC-E271-4D16-B29A9D6D7560}"/>
                    </a:ext>
                  </a:extLst>
                </p:cNvPr>
                <p:cNvSpPr/>
                <p:nvPr/>
              </p:nvSpPr>
              <p:spPr>
                <a:xfrm>
                  <a:off x="7267196"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00" name="Group 199">
                  <a:extLst>
                    <a:ext uri="{FF2B5EF4-FFF2-40B4-BE49-F238E27FC236}">
                      <a16:creationId xmlns:a16="http://schemas.microsoft.com/office/drawing/2014/main" id="{42F6DC36-5E2B-DE3B-CA1D-4B0F04DC3097}"/>
                    </a:ext>
                  </a:extLst>
                </p:cNvPr>
                <p:cNvGrpSpPr/>
                <p:nvPr/>
              </p:nvGrpSpPr>
              <p:grpSpPr>
                <a:xfrm>
                  <a:off x="6923641" y="2017060"/>
                  <a:ext cx="797845" cy="118120"/>
                  <a:chOff x="4084956" y="4032069"/>
                  <a:chExt cx="941160" cy="139337"/>
                </a:xfrm>
              </p:grpSpPr>
              <p:sp>
                <p:nvSpPr>
                  <p:cNvPr id="201" name="Oval 200">
                    <a:extLst>
                      <a:ext uri="{FF2B5EF4-FFF2-40B4-BE49-F238E27FC236}">
                        <a16:creationId xmlns:a16="http://schemas.microsoft.com/office/drawing/2014/main" id="{A232E689-D611-3D5A-F6C3-5904BCF92000}"/>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02" name="Oval 201">
                    <a:extLst>
                      <a:ext uri="{FF2B5EF4-FFF2-40B4-BE49-F238E27FC236}">
                        <a16:creationId xmlns:a16="http://schemas.microsoft.com/office/drawing/2014/main" id="{00366E74-F978-B875-01D9-367B779AB7A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03" name="Oval 202">
                  <a:extLst>
                    <a:ext uri="{FF2B5EF4-FFF2-40B4-BE49-F238E27FC236}">
                      <a16:creationId xmlns:a16="http://schemas.microsoft.com/office/drawing/2014/main" id="{DC59898B-5A4C-6C7A-965F-356DE06DA9E2}"/>
                    </a:ext>
                  </a:extLst>
                </p:cNvPr>
                <p:cNvSpPr/>
                <p:nvPr/>
              </p:nvSpPr>
              <p:spPr>
                <a:xfrm>
                  <a:off x="7954304"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04" name="Oval 203">
                  <a:extLst>
                    <a:ext uri="{FF2B5EF4-FFF2-40B4-BE49-F238E27FC236}">
                      <a16:creationId xmlns:a16="http://schemas.microsoft.com/office/drawing/2014/main" id="{DF63C1ED-7E08-677E-628F-350B7C6A1572}"/>
                    </a:ext>
                  </a:extLst>
                </p:cNvPr>
                <p:cNvSpPr/>
                <p:nvPr/>
              </p:nvSpPr>
              <p:spPr>
                <a:xfrm>
                  <a:off x="6236533"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05" name="Oval 204">
                  <a:extLst>
                    <a:ext uri="{FF2B5EF4-FFF2-40B4-BE49-F238E27FC236}">
                      <a16:creationId xmlns:a16="http://schemas.microsoft.com/office/drawing/2014/main" id="{D71C8A8C-598E-F859-2A4A-9A829178AFCD}"/>
                    </a:ext>
                  </a:extLst>
                </p:cNvPr>
                <p:cNvSpPr/>
                <p:nvPr/>
              </p:nvSpPr>
              <p:spPr>
                <a:xfrm>
                  <a:off x="6580088"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06" name="Oval 205">
                  <a:extLst>
                    <a:ext uri="{FF2B5EF4-FFF2-40B4-BE49-F238E27FC236}">
                      <a16:creationId xmlns:a16="http://schemas.microsoft.com/office/drawing/2014/main" id="{EA407F68-8BD3-25F5-885E-27F4ED7BC240}"/>
                    </a:ext>
                  </a:extLst>
                </p:cNvPr>
                <p:cNvSpPr/>
                <p:nvPr/>
              </p:nvSpPr>
              <p:spPr>
                <a:xfrm>
                  <a:off x="7267196"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07" name="Group 206">
                  <a:extLst>
                    <a:ext uri="{FF2B5EF4-FFF2-40B4-BE49-F238E27FC236}">
                      <a16:creationId xmlns:a16="http://schemas.microsoft.com/office/drawing/2014/main" id="{9D48A490-8C0F-D1DF-6F41-506FCAAD9242}"/>
                    </a:ext>
                  </a:extLst>
                </p:cNvPr>
                <p:cNvGrpSpPr/>
                <p:nvPr/>
              </p:nvGrpSpPr>
              <p:grpSpPr>
                <a:xfrm>
                  <a:off x="6923641" y="2745079"/>
                  <a:ext cx="797845" cy="118120"/>
                  <a:chOff x="4084956" y="4032069"/>
                  <a:chExt cx="941160" cy="139337"/>
                </a:xfrm>
              </p:grpSpPr>
              <p:sp>
                <p:nvSpPr>
                  <p:cNvPr id="208" name="Oval 207">
                    <a:extLst>
                      <a:ext uri="{FF2B5EF4-FFF2-40B4-BE49-F238E27FC236}">
                        <a16:creationId xmlns:a16="http://schemas.microsoft.com/office/drawing/2014/main" id="{6CBC0464-1BCB-C5E6-5B3B-6EEC5D8A5B21}"/>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09" name="Oval 208">
                    <a:extLst>
                      <a:ext uri="{FF2B5EF4-FFF2-40B4-BE49-F238E27FC236}">
                        <a16:creationId xmlns:a16="http://schemas.microsoft.com/office/drawing/2014/main" id="{79EE1DF5-F117-B470-99EF-2B77320E60D5}"/>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10" name="Oval 209">
                  <a:extLst>
                    <a:ext uri="{FF2B5EF4-FFF2-40B4-BE49-F238E27FC236}">
                      <a16:creationId xmlns:a16="http://schemas.microsoft.com/office/drawing/2014/main" id="{159CA232-3C14-1BB7-E86A-49D4A68098D8}"/>
                    </a:ext>
                  </a:extLst>
                </p:cNvPr>
                <p:cNvSpPr/>
                <p:nvPr/>
              </p:nvSpPr>
              <p:spPr>
                <a:xfrm>
                  <a:off x="7954304"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11" name="Oval 210">
                  <a:extLst>
                    <a:ext uri="{FF2B5EF4-FFF2-40B4-BE49-F238E27FC236}">
                      <a16:creationId xmlns:a16="http://schemas.microsoft.com/office/drawing/2014/main" id="{65A91BD0-EF4D-2F98-08A2-7FEAE27E9523}"/>
                    </a:ext>
                  </a:extLst>
                </p:cNvPr>
                <p:cNvSpPr/>
                <p:nvPr/>
              </p:nvSpPr>
              <p:spPr>
                <a:xfrm>
                  <a:off x="4518763"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12" name="Group 211">
                  <a:extLst>
                    <a:ext uri="{FF2B5EF4-FFF2-40B4-BE49-F238E27FC236}">
                      <a16:creationId xmlns:a16="http://schemas.microsoft.com/office/drawing/2014/main" id="{50438BC1-7D13-0A70-A5ED-62B2A9480038}"/>
                    </a:ext>
                  </a:extLst>
                </p:cNvPr>
                <p:cNvGrpSpPr/>
                <p:nvPr/>
              </p:nvGrpSpPr>
              <p:grpSpPr>
                <a:xfrm>
                  <a:off x="4175208" y="3473098"/>
                  <a:ext cx="797845" cy="118120"/>
                  <a:chOff x="4084956" y="4032069"/>
                  <a:chExt cx="941160" cy="139337"/>
                </a:xfrm>
              </p:grpSpPr>
              <p:sp>
                <p:nvSpPr>
                  <p:cNvPr id="213" name="Oval 212">
                    <a:extLst>
                      <a:ext uri="{FF2B5EF4-FFF2-40B4-BE49-F238E27FC236}">
                        <a16:creationId xmlns:a16="http://schemas.microsoft.com/office/drawing/2014/main" id="{1832C8F7-8F12-19F1-8307-5FF4192B054E}"/>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14" name="Oval 213">
                    <a:extLst>
                      <a:ext uri="{FF2B5EF4-FFF2-40B4-BE49-F238E27FC236}">
                        <a16:creationId xmlns:a16="http://schemas.microsoft.com/office/drawing/2014/main" id="{9F670AFF-A910-C08E-E8EB-D73D235E0472}"/>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15" name="Oval 214">
                  <a:extLst>
                    <a:ext uri="{FF2B5EF4-FFF2-40B4-BE49-F238E27FC236}">
                      <a16:creationId xmlns:a16="http://schemas.microsoft.com/office/drawing/2014/main" id="{8EBBC967-30EB-79A3-F3AD-1CB754865D21}"/>
                    </a:ext>
                  </a:extLst>
                </p:cNvPr>
                <p:cNvSpPr/>
                <p:nvPr/>
              </p:nvSpPr>
              <p:spPr>
                <a:xfrm>
                  <a:off x="5549425"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16" name="Oval 215">
                  <a:extLst>
                    <a:ext uri="{FF2B5EF4-FFF2-40B4-BE49-F238E27FC236}">
                      <a16:creationId xmlns:a16="http://schemas.microsoft.com/office/drawing/2014/main" id="{32FD12C7-ED64-BA8B-8881-D4511FAEC532}"/>
                    </a:ext>
                  </a:extLst>
                </p:cNvPr>
                <p:cNvSpPr/>
                <p:nvPr/>
              </p:nvSpPr>
              <p:spPr>
                <a:xfrm>
                  <a:off x="5205871"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17" name="Oval 216">
                  <a:extLst>
                    <a:ext uri="{FF2B5EF4-FFF2-40B4-BE49-F238E27FC236}">
                      <a16:creationId xmlns:a16="http://schemas.microsoft.com/office/drawing/2014/main" id="{668D2CDE-E686-25F0-005E-A1DF69F63A19}"/>
                    </a:ext>
                  </a:extLst>
                </p:cNvPr>
                <p:cNvSpPr/>
                <p:nvPr/>
              </p:nvSpPr>
              <p:spPr>
                <a:xfrm>
                  <a:off x="5892979"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18" name="Oval 217">
                  <a:extLst>
                    <a:ext uri="{FF2B5EF4-FFF2-40B4-BE49-F238E27FC236}">
                      <a16:creationId xmlns:a16="http://schemas.microsoft.com/office/drawing/2014/main" id="{0935BEF5-8F53-1882-B2C6-BDDA132622D5}"/>
                    </a:ext>
                  </a:extLst>
                </p:cNvPr>
                <p:cNvSpPr/>
                <p:nvPr/>
              </p:nvSpPr>
              <p:spPr>
                <a:xfrm>
                  <a:off x="4518763"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19" name="Group 218">
                  <a:extLst>
                    <a:ext uri="{FF2B5EF4-FFF2-40B4-BE49-F238E27FC236}">
                      <a16:creationId xmlns:a16="http://schemas.microsoft.com/office/drawing/2014/main" id="{7F64C653-658F-DE2D-CA98-B9CA7D4C9764}"/>
                    </a:ext>
                  </a:extLst>
                </p:cNvPr>
                <p:cNvGrpSpPr/>
                <p:nvPr/>
              </p:nvGrpSpPr>
              <p:grpSpPr>
                <a:xfrm>
                  <a:off x="4175208" y="4201116"/>
                  <a:ext cx="797845" cy="118120"/>
                  <a:chOff x="4084956" y="4032069"/>
                  <a:chExt cx="941160" cy="139337"/>
                </a:xfrm>
              </p:grpSpPr>
              <p:sp>
                <p:nvSpPr>
                  <p:cNvPr id="220" name="Oval 219">
                    <a:extLst>
                      <a:ext uri="{FF2B5EF4-FFF2-40B4-BE49-F238E27FC236}">
                        <a16:creationId xmlns:a16="http://schemas.microsoft.com/office/drawing/2014/main" id="{9179A975-98A3-C3A5-0807-FD7D75B8AD1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1" name="Oval 220">
                    <a:extLst>
                      <a:ext uri="{FF2B5EF4-FFF2-40B4-BE49-F238E27FC236}">
                        <a16:creationId xmlns:a16="http://schemas.microsoft.com/office/drawing/2014/main" id="{06C814A8-56A3-F706-63C6-19B019FBE9E8}"/>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22" name="Oval 221">
                  <a:extLst>
                    <a:ext uri="{FF2B5EF4-FFF2-40B4-BE49-F238E27FC236}">
                      <a16:creationId xmlns:a16="http://schemas.microsoft.com/office/drawing/2014/main" id="{438A61C3-C159-ABC7-0C66-84F37E7AE54D}"/>
                    </a:ext>
                  </a:extLst>
                </p:cNvPr>
                <p:cNvSpPr/>
                <p:nvPr/>
              </p:nvSpPr>
              <p:spPr>
                <a:xfrm>
                  <a:off x="5549425"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3" name="Oval 222">
                  <a:extLst>
                    <a:ext uri="{FF2B5EF4-FFF2-40B4-BE49-F238E27FC236}">
                      <a16:creationId xmlns:a16="http://schemas.microsoft.com/office/drawing/2014/main" id="{6F36CC7B-A15F-A0AE-F2BD-94DED9A7B27E}"/>
                    </a:ext>
                  </a:extLst>
                </p:cNvPr>
                <p:cNvSpPr/>
                <p:nvPr/>
              </p:nvSpPr>
              <p:spPr>
                <a:xfrm>
                  <a:off x="5205871"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4" name="Oval 223">
                  <a:extLst>
                    <a:ext uri="{FF2B5EF4-FFF2-40B4-BE49-F238E27FC236}">
                      <a16:creationId xmlns:a16="http://schemas.microsoft.com/office/drawing/2014/main" id="{81CC67CA-F2D8-8E98-AA9C-929EFB46D1C6}"/>
                    </a:ext>
                  </a:extLst>
                </p:cNvPr>
                <p:cNvSpPr/>
                <p:nvPr/>
              </p:nvSpPr>
              <p:spPr>
                <a:xfrm>
                  <a:off x="5892979"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5" name="Oval 224">
                  <a:extLst>
                    <a:ext uri="{FF2B5EF4-FFF2-40B4-BE49-F238E27FC236}">
                      <a16:creationId xmlns:a16="http://schemas.microsoft.com/office/drawing/2014/main" id="{ADF91DEB-467F-2FA5-334E-637870F2EB22}"/>
                    </a:ext>
                  </a:extLst>
                </p:cNvPr>
                <p:cNvSpPr/>
                <p:nvPr/>
              </p:nvSpPr>
              <p:spPr>
                <a:xfrm>
                  <a:off x="6236533"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6" name="Oval 225">
                  <a:extLst>
                    <a:ext uri="{FF2B5EF4-FFF2-40B4-BE49-F238E27FC236}">
                      <a16:creationId xmlns:a16="http://schemas.microsoft.com/office/drawing/2014/main" id="{899655C3-DC95-4DA2-7573-2838851137B7}"/>
                    </a:ext>
                  </a:extLst>
                </p:cNvPr>
                <p:cNvSpPr/>
                <p:nvPr/>
              </p:nvSpPr>
              <p:spPr>
                <a:xfrm>
                  <a:off x="6580088"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7" name="Oval 226">
                  <a:extLst>
                    <a:ext uri="{FF2B5EF4-FFF2-40B4-BE49-F238E27FC236}">
                      <a16:creationId xmlns:a16="http://schemas.microsoft.com/office/drawing/2014/main" id="{1F8D6CE6-D6B3-50AE-CF4B-1181EAD8FEFA}"/>
                    </a:ext>
                  </a:extLst>
                </p:cNvPr>
                <p:cNvSpPr/>
                <p:nvPr/>
              </p:nvSpPr>
              <p:spPr>
                <a:xfrm>
                  <a:off x="7267196"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28" name="Group 227">
                  <a:extLst>
                    <a:ext uri="{FF2B5EF4-FFF2-40B4-BE49-F238E27FC236}">
                      <a16:creationId xmlns:a16="http://schemas.microsoft.com/office/drawing/2014/main" id="{4A0D01C5-35F3-CBAA-4D36-B2558064BCA6}"/>
                    </a:ext>
                  </a:extLst>
                </p:cNvPr>
                <p:cNvGrpSpPr/>
                <p:nvPr/>
              </p:nvGrpSpPr>
              <p:grpSpPr>
                <a:xfrm>
                  <a:off x="6923641" y="3473098"/>
                  <a:ext cx="797845" cy="118120"/>
                  <a:chOff x="4084956" y="4032069"/>
                  <a:chExt cx="941160" cy="139337"/>
                </a:xfrm>
              </p:grpSpPr>
              <p:sp>
                <p:nvSpPr>
                  <p:cNvPr id="229" name="Oval 228">
                    <a:extLst>
                      <a:ext uri="{FF2B5EF4-FFF2-40B4-BE49-F238E27FC236}">
                        <a16:creationId xmlns:a16="http://schemas.microsoft.com/office/drawing/2014/main" id="{3B8D5E53-738A-55E8-E1F5-1D09D4619E5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0" name="Oval 229">
                    <a:extLst>
                      <a:ext uri="{FF2B5EF4-FFF2-40B4-BE49-F238E27FC236}">
                        <a16:creationId xmlns:a16="http://schemas.microsoft.com/office/drawing/2014/main" id="{E3A3ECD9-E621-976B-0CAA-EBB808CC665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31" name="Oval 230">
                  <a:extLst>
                    <a:ext uri="{FF2B5EF4-FFF2-40B4-BE49-F238E27FC236}">
                      <a16:creationId xmlns:a16="http://schemas.microsoft.com/office/drawing/2014/main" id="{47526451-5A8F-0593-A9AA-557BEED30FDC}"/>
                    </a:ext>
                  </a:extLst>
                </p:cNvPr>
                <p:cNvSpPr/>
                <p:nvPr/>
              </p:nvSpPr>
              <p:spPr>
                <a:xfrm>
                  <a:off x="7954304"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2" name="Oval 231">
                  <a:extLst>
                    <a:ext uri="{FF2B5EF4-FFF2-40B4-BE49-F238E27FC236}">
                      <a16:creationId xmlns:a16="http://schemas.microsoft.com/office/drawing/2014/main" id="{2862597D-5D0A-D0C9-EAF2-C43D7FE7F6D6}"/>
                    </a:ext>
                  </a:extLst>
                </p:cNvPr>
                <p:cNvSpPr/>
                <p:nvPr/>
              </p:nvSpPr>
              <p:spPr>
                <a:xfrm>
                  <a:off x="6236533"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3" name="Oval 232">
                  <a:extLst>
                    <a:ext uri="{FF2B5EF4-FFF2-40B4-BE49-F238E27FC236}">
                      <a16:creationId xmlns:a16="http://schemas.microsoft.com/office/drawing/2014/main" id="{09891669-A73E-AFED-4ACB-71AD5773AEF4}"/>
                    </a:ext>
                  </a:extLst>
                </p:cNvPr>
                <p:cNvSpPr/>
                <p:nvPr/>
              </p:nvSpPr>
              <p:spPr>
                <a:xfrm>
                  <a:off x="6580088"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4" name="Oval 233">
                  <a:extLst>
                    <a:ext uri="{FF2B5EF4-FFF2-40B4-BE49-F238E27FC236}">
                      <a16:creationId xmlns:a16="http://schemas.microsoft.com/office/drawing/2014/main" id="{F78BE832-2D78-7177-F9AA-23337E4BA32B}"/>
                    </a:ext>
                  </a:extLst>
                </p:cNvPr>
                <p:cNvSpPr/>
                <p:nvPr/>
              </p:nvSpPr>
              <p:spPr>
                <a:xfrm>
                  <a:off x="7267196"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35" name="Group 234">
                  <a:extLst>
                    <a:ext uri="{FF2B5EF4-FFF2-40B4-BE49-F238E27FC236}">
                      <a16:creationId xmlns:a16="http://schemas.microsoft.com/office/drawing/2014/main" id="{EC4C7AC4-AE13-5502-FE09-58EB5109028E}"/>
                    </a:ext>
                  </a:extLst>
                </p:cNvPr>
                <p:cNvGrpSpPr/>
                <p:nvPr/>
              </p:nvGrpSpPr>
              <p:grpSpPr>
                <a:xfrm>
                  <a:off x="6923641" y="4201116"/>
                  <a:ext cx="797845" cy="118120"/>
                  <a:chOff x="4084956" y="4032069"/>
                  <a:chExt cx="941160" cy="139337"/>
                </a:xfrm>
              </p:grpSpPr>
              <p:sp>
                <p:nvSpPr>
                  <p:cNvPr id="236" name="Oval 235">
                    <a:extLst>
                      <a:ext uri="{FF2B5EF4-FFF2-40B4-BE49-F238E27FC236}">
                        <a16:creationId xmlns:a16="http://schemas.microsoft.com/office/drawing/2014/main" id="{0E7E8601-7EE3-FA4B-EE78-6B166C970440}"/>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7" name="Oval 236">
                    <a:extLst>
                      <a:ext uri="{FF2B5EF4-FFF2-40B4-BE49-F238E27FC236}">
                        <a16:creationId xmlns:a16="http://schemas.microsoft.com/office/drawing/2014/main" id="{CA5655F2-D7F7-3BD5-9589-B76456705867}"/>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38" name="Oval 237">
                  <a:extLst>
                    <a:ext uri="{FF2B5EF4-FFF2-40B4-BE49-F238E27FC236}">
                      <a16:creationId xmlns:a16="http://schemas.microsoft.com/office/drawing/2014/main" id="{EF449B04-0107-9884-C8A0-B215129F7E5A}"/>
                    </a:ext>
                  </a:extLst>
                </p:cNvPr>
                <p:cNvSpPr/>
                <p:nvPr/>
              </p:nvSpPr>
              <p:spPr>
                <a:xfrm>
                  <a:off x="7954304"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39" name="Oval 238">
                  <a:extLst>
                    <a:ext uri="{FF2B5EF4-FFF2-40B4-BE49-F238E27FC236}">
                      <a16:creationId xmlns:a16="http://schemas.microsoft.com/office/drawing/2014/main" id="{4DBDDE8D-B572-1B90-C8E6-0C93DDD9E64C}"/>
                    </a:ext>
                  </a:extLst>
                </p:cNvPr>
                <p:cNvSpPr/>
                <p:nvPr/>
              </p:nvSpPr>
              <p:spPr>
                <a:xfrm>
                  <a:off x="4518763"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40" name="Group 239">
                  <a:extLst>
                    <a:ext uri="{FF2B5EF4-FFF2-40B4-BE49-F238E27FC236}">
                      <a16:creationId xmlns:a16="http://schemas.microsoft.com/office/drawing/2014/main" id="{F0D2B979-37F0-8AC8-99B5-C93A59223CCE}"/>
                    </a:ext>
                  </a:extLst>
                </p:cNvPr>
                <p:cNvGrpSpPr/>
                <p:nvPr/>
              </p:nvGrpSpPr>
              <p:grpSpPr>
                <a:xfrm>
                  <a:off x="4175208" y="4929135"/>
                  <a:ext cx="797845" cy="118120"/>
                  <a:chOff x="4084956" y="4032069"/>
                  <a:chExt cx="941160" cy="139337"/>
                </a:xfrm>
              </p:grpSpPr>
              <p:sp>
                <p:nvSpPr>
                  <p:cNvPr id="241" name="Oval 240">
                    <a:extLst>
                      <a:ext uri="{FF2B5EF4-FFF2-40B4-BE49-F238E27FC236}">
                        <a16:creationId xmlns:a16="http://schemas.microsoft.com/office/drawing/2014/main" id="{8703FBBA-7032-C7FF-5DD8-FB016603FF2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2" name="Oval 241">
                    <a:extLst>
                      <a:ext uri="{FF2B5EF4-FFF2-40B4-BE49-F238E27FC236}">
                        <a16:creationId xmlns:a16="http://schemas.microsoft.com/office/drawing/2014/main" id="{15F63137-5A1C-81A8-37B0-256F61193054}"/>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43" name="Oval 242">
                  <a:extLst>
                    <a:ext uri="{FF2B5EF4-FFF2-40B4-BE49-F238E27FC236}">
                      <a16:creationId xmlns:a16="http://schemas.microsoft.com/office/drawing/2014/main" id="{E04D32CE-2613-05F5-4B06-9D480EABCE2A}"/>
                    </a:ext>
                  </a:extLst>
                </p:cNvPr>
                <p:cNvSpPr/>
                <p:nvPr/>
              </p:nvSpPr>
              <p:spPr>
                <a:xfrm>
                  <a:off x="5549425"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4" name="Oval 243">
                  <a:extLst>
                    <a:ext uri="{FF2B5EF4-FFF2-40B4-BE49-F238E27FC236}">
                      <a16:creationId xmlns:a16="http://schemas.microsoft.com/office/drawing/2014/main" id="{98BEF061-F3D6-E3E8-E68D-9E87C37009D2}"/>
                    </a:ext>
                  </a:extLst>
                </p:cNvPr>
                <p:cNvSpPr/>
                <p:nvPr/>
              </p:nvSpPr>
              <p:spPr>
                <a:xfrm>
                  <a:off x="5205871"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5" name="Oval 244">
                  <a:extLst>
                    <a:ext uri="{FF2B5EF4-FFF2-40B4-BE49-F238E27FC236}">
                      <a16:creationId xmlns:a16="http://schemas.microsoft.com/office/drawing/2014/main" id="{ACBA6438-5585-759C-4B66-54AA97A3A4C3}"/>
                    </a:ext>
                  </a:extLst>
                </p:cNvPr>
                <p:cNvSpPr/>
                <p:nvPr/>
              </p:nvSpPr>
              <p:spPr>
                <a:xfrm>
                  <a:off x="5892979"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6" name="Oval 245">
                  <a:extLst>
                    <a:ext uri="{FF2B5EF4-FFF2-40B4-BE49-F238E27FC236}">
                      <a16:creationId xmlns:a16="http://schemas.microsoft.com/office/drawing/2014/main" id="{6ED7B52F-6BE5-DC55-C5B3-F6F115DA9A21}"/>
                    </a:ext>
                  </a:extLst>
                </p:cNvPr>
                <p:cNvSpPr/>
                <p:nvPr/>
              </p:nvSpPr>
              <p:spPr>
                <a:xfrm>
                  <a:off x="6236533"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7" name="Oval 246">
                  <a:extLst>
                    <a:ext uri="{FF2B5EF4-FFF2-40B4-BE49-F238E27FC236}">
                      <a16:creationId xmlns:a16="http://schemas.microsoft.com/office/drawing/2014/main" id="{782BEB5B-BAF8-8880-DA29-99F7F93E7214}"/>
                    </a:ext>
                  </a:extLst>
                </p:cNvPr>
                <p:cNvSpPr/>
                <p:nvPr/>
              </p:nvSpPr>
              <p:spPr>
                <a:xfrm>
                  <a:off x="6580088"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8" name="Oval 247">
                  <a:extLst>
                    <a:ext uri="{FF2B5EF4-FFF2-40B4-BE49-F238E27FC236}">
                      <a16:creationId xmlns:a16="http://schemas.microsoft.com/office/drawing/2014/main" id="{31BEAE20-D764-1CE0-6030-0FABE0C1B2FC}"/>
                    </a:ext>
                  </a:extLst>
                </p:cNvPr>
                <p:cNvSpPr/>
                <p:nvPr/>
              </p:nvSpPr>
              <p:spPr>
                <a:xfrm>
                  <a:off x="7267196"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49" name="Group 248">
                  <a:extLst>
                    <a:ext uri="{FF2B5EF4-FFF2-40B4-BE49-F238E27FC236}">
                      <a16:creationId xmlns:a16="http://schemas.microsoft.com/office/drawing/2014/main" id="{796CE389-82D9-3241-DF8C-96BD3EE2A3D7}"/>
                    </a:ext>
                  </a:extLst>
                </p:cNvPr>
                <p:cNvGrpSpPr/>
                <p:nvPr/>
              </p:nvGrpSpPr>
              <p:grpSpPr>
                <a:xfrm>
                  <a:off x="6923641" y="4929135"/>
                  <a:ext cx="797845" cy="118120"/>
                  <a:chOff x="4084956" y="4032069"/>
                  <a:chExt cx="941160" cy="139337"/>
                </a:xfrm>
              </p:grpSpPr>
              <p:sp>
                <p:nvSpPr>
                  <p:cNvPr id="250" name="Oval 249">
                    <a:extLst>
                      <a:ext uri="{FF2B5EF4-FFF2-40B4-BE49-F238E27FC236}">
                        <a16:creationId xmlns:a16="http://schemas.microsoft.com/office/drawing/2014/main" id="{BD9CC3DE-7250-ACAB-F674-A9B12EA76D5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51" name="Oval 250">
                    <a:extLst>
                      <a:ext uri="{FF2B5EF4-FFF2-40B4-BE49-F238E27FC236}">
                        <a16:creationId xmlns:a16="http://schemas.microsoft.com/office/drawing/2014/main" id="{1EDB8B48-9CEE-8ECA-BECF-CD08DFD6DF88}"/>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52" name="Oval 251">
                  <a:extLst>
                    <a:ext uri="{FF2B5EF4-FFF2-40B4-BE49-F238E27FC236}">
                      <a16:creationId xmlns:a16="http://schemas.microsoft.com/office/drawing/2014/main" id="{94605CB2-C3D6-28A1-BF60-DC9B210878A0}"/>
                    </a:ext>
                  </a:extLst>
                </p:cNvPr>
                <p:cNvSpPr/>
                <p:nvPr/>
              </p:nvSpPr>
              <p:spPr>
                <a:xfrm>
                  <a:off x="7954304"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53" name="Rectangle 252">
                  <a:extLst>
                    <a:ext uri="{FF2B5EF4-FFF2-40B4-BE49-F238E27FC236}">
                      <a16:creationId xmlns:a16="http://schemas.microsoft.com/office/drawing/2014/main" id="{A14B1951-594C-FF34-B156-930344B9CDB8}"/>
                    </a:ext>
                  </a:extLst>
                </p:cNvPr>
                <p:cNvSpPr/>
                <p:nvPr/>
              </p:nvSpPr>
              <p:spPr>
                <a:xfrm>
                  <a:off x="4074458" y="5730961"/>
                  <a:ext cx="4086559"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254" name="Rectangle 253">
                  <a:extLst>
                    <a:ext uri="{FF2B5EF4-FFF2-40B4-BE49-F238E27FC236}">
                      <a16:creationId xmlns:a16="http://schemas.microsoft.com/office/drawing/2014/main" id="{C9C330AB-0BF1-37B9-221D-600A6E02A3B6}"/>
                    </a:ext>
                  </a:extLst>
                </p:cNvPr>
                <p:cNvSpPr/>
                <p:nvPr/>
              </p:nvSpPr>
              <p:spPr>
                <a:xfrm>
                  <a:off x="4074459" y="1206132"/>
                  <a:ext cx="4086560"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grpSp>
          <p:sp>
            <p:nvSpPr>
              <p:cNvPr id="255" name="TextBox 254">
                <a:extLst>
                  <a:ext uri="{FF2B5EF4-FFF2-40B4-BE49-F238E27FC236}">
                    <a16:creationId xmlns:a16="http://schemas.microsoft.com/office/drawing/2014/main" id="{042E9DB5-61B7-C78A-F5FD-67D89D3265C3}"/>
                  </a:ext>
                </a:extLst>
              </p:cNvPr>
              <p:cNvSpPr txBox="1"/>
              <p:nvPr/>
            </p:nvSpPr>
            <p:spPr>
              <a:xfrm>
                <a:off x="3049129" y="5594160"/>
                <a:ext cx="6048917" cy="668315"/>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MP_GothamRoundedBold" panose="02000000000000000000"/>
                    <a:cs typeface="Arial"/>
                  </a:rPr>
                  <a:t>+</a:t>
                </a:r>
                <a:r>
                  <a:rPr kumimoji="0" lang="en-US" sz="3200" b="0" i="0" u="none" strike="noStrike" kern="1200" cap="none" spc="0" normalizeH="0" noProof="0" dirty="0">
                    <a:ln>
                      <a:noFill/>
                    </a:ln>
                    <a:solidFill>
                      <a:schemeClr val="bg1"/>
                    </a:solidFill>
                    <a:effectLst/>
                    <a:uLnTx/>
                    <a:uFillTx/>
                    <a:latin typeface="AMP_GothamRoundedBold" panose="02000000000000000000"/>
                    <a:cs typeface="Arial"/>
                  </a:rPr>
                  <a:t> + + </a:t>
                </a:r>
                <a:r>
                  <a:rPr kumimoji="0" lang="en-US" sz="2400" b="0" i="0" u="none" strike="noStrike" kern="1200" cap="none" spc="0" normalizeH="0" baseline="0" noProof="0" dirty="0">
                    <a:ln>
                      <a:noFill/>
                    </a:ln>
                    <a:solidFill>
                      <a:schemeClr val="bg1"/>
                    </a:solidFill>
                    <a:effectLst/>
                    <a:uLnTx/>
                    <a:uFillTx/>
                    <a:latin typeface="AMP_GothamRoundedBold" panose="02000000000000000000"/>
                    <a:cs typeface="Arial"/>
                  </a:rPr>
                  <a:t>POSITIVE </a:t>
                </a:r>
                <a:r>
                  <a:rPr kumimoji="0" lang="en-US" sz="3200" b="0" i="0" u="none" strike="noStrike" kern="1200" cap="none" spc="0" normalizeH="0" baseline="0" noProof="0" dirty="0">
                    <a:ln>
                      <a:noFill/>
                    </a:ln>
                    <a:solidFill>
                      <a:schemeClr val="bg1"/>
                    </a:solidFill>
                    <a:effectLst/>
                    <a:uLnTx/>
                    <a:uFillTx/>
                    <a:latin typeface="AMP_GothamRoundedBold" panose="02000000000000000000"/>
                    <a:cs typeface="Arial"/>
                  </a:rPr>
                  <a:t>+ + +</a:t>
                </a:r>
              </a:p>
            </p:txBody>
          </p:sp>
          <p:sp>
            <p:nvSpPr>
              <p:cNvPr id="256" name="TextBox 255">
                <a:extLst>
                  <a:ext uri="{FF2B5EF4-FFF2-40B4-BE49-F238E27FC236}">
                    <a16:creationId xmlns:a16="http://schemas.microsoft.com/office/drawing/2014/main" id="{77E85B09-3BC6-7DC3-8DC0-3B6B1DDF59C2}"/>
                  </a:ext>
                </a:extLst>
              </p:cNvPr>
              <p:cNvSpPr txBox="1"/>
              <p:nvPr/>
            </p:nvSpPr>
            <p:spPr>
              <a:xfrm>
                <a:off x="3071541" y="963895"/>
                <a:ext cx="6048917" cy="791426"/>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AMP_GothamRoundedBold" panose="02000000000000000000"/>
                    <a:cs typeface="Arial"/>
                  </a:rPr>
                  <a:t>-</a:t>
                </a:r>
                <a:r>
                  <a:rPr kumimoji="0" lang="en-US" sz="4000" b="0" i="0" u="none" strike="noStrike" kern="1200" cap="none" spc="0" normalizeH="0" noProof="0" dirty="0">
                    <a:ln>
                      <a:noFill/>
                    </a:ln>
                    <a:solidFill>
                      <a:schemeClr val="bg1"/>
                    </a:solidFill>
                    <a:effectLst/>
                    <a:uLnTx/>
                    <a:uFillTx/>
                    <a:latin typeface="AMP_GothamRoundedBold" panose="02000000000000000000"/>
                    <a:cs typeface="Arial"/>
                  </a:rPr>
                  <a:t> - - </a:t>
                </a:r>
                <a:r>
                  <a:rPr kumimoji="0" lang="en-US" sz="2400" b="0" i="0" u="none" strike="noStrike" kern="1200" cap="none" spc="0" normalizeH="0" baseline="0" noProof="0" dirty="0">
                    <a:ln>
                      <a:noFill/>
                    </a:ln>
                    <a:solidFill>
                      <a:schemeClr val="bg1"/>
                    </a:solidFill>
                    <a:effectLst/>
                    <a:uLnTx/>
                    <a:uFillTx/>
                    <a:latin typeface="AMP_GothamRoundedBold" panose="02000000000000000000"/>
                    <a:cs typeface="Arial"/>
                  </a:rPr>
                  <a:t>NEGATIVE </a:t>
                </a:r>
                <a:r>
                  <a:rPr kumimoji="0" lang="en-US" sz="4000" b="0" i="0" u="none" strike="noStrike" kern="1200" cap="none" spc="0" normalizeH="0" baseline="0" noProof="0" dirty="0">
                    <a:ln>
                      <a:noFill/>
                    </a:ln>
                    <a:solidFill>
                      <a:schemeClr val="bg1"/>
                    </a:solidFill>
                    <a:effectLst/>
                    <a:uLnTx/>
                    <a:uFillTx/>
                    <a:latin typeface="AMP_GothamRoundedBold" panose="02000000000000000000"/>
                    <a:cs typeface="Arial"/>
                  </a:rPr>
                  <a:t>- - -</a:t>
                </a:r>
              </a:p>
            </p:txBody>
          </p:sp>
        </p:grpSp>
        <p:cxnSp>
          <p:nvCxnSpPr>
            <p:cNvPr id="263" name="Straight Arrow Connector 262">
              <a:extLst>
                <a:ext uri="{FF2B5EF4-FFF2-40B4-BE49-F238E27FC236}">
                  <a16:creationId xmlns:a16="http://schemas.microsoft.com/office/drawing/2014/main" id="{7927325A-70DC-0CD4-0AD9-3F76ACF6CBAC}"/>
                </a:ext>
              </a:extLst>
            </p:cNvPr>
            <p:cNvCxnSpPr>
              <a:cxnSpLocks/>
            </p:cNvCxnSpPr>
            <p:nvPr/>
          </p:nvCxnSpPr>
          <p:spPr>
            <a:xfrm>
              <a:off x="8516366" y="1954597"/>
              <a:ext cx="0" cy="3687689"/>
            </a:xfrm>
            <a:prstGeom prst="straightConnector1">
              <a:avLst/>
            </a:prstGeom>
            <a:ln w="57150">
              <a:solidFill>
                <a:srgbClr val="D10F3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62" name="TextBox 261">
            <a:extLst>
              <a:ext uri="{FF2B5EF4-FFF2-40B4-BE49-F238E27FC236}">
                <a16:creationId xmlns:a16="http://schemas.microsoft.com/office/drawing/2014/main" id="{EBAACE54-495C-25C7-CEBB-0E9284C7CF83}"/>
              </a:ext>
            </a:extLst>
          </p:cNvPr>
          <p:cNvSpPr txBox="1"/>
          <p:nvPr/>
        </p:nvSpPr>
        <p:spPr>
          <a:xfrm>
            <a:off x="8668226" y="2894288"/>
            <a:ext cx="313182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a:rPr>
              <a:t>Negative molecules like DNA move towards the positive charge  </a:t>
            </a:r>
          </a:p>
        </p:txBody>
      </p:sp>
    </p:spTree>
    <p:extLst>
      <p:ext uri="{BB962C8B-B14F-4D97-AF65-F5344CB8AC3E}">
        <p14:creationId xmlns:p14="http://schemas.microsoft.com/office/powerpoint/2010/main" val="627661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8701-2D09-97CD-494F-5F28378834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4FCF06-CA55-B024-FCB4-A667AF69187B}"/>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 separates DNA by size</a:t>
            </a:r>
          </a:p>
        </p:txBody>
      </p:sp>
      <p:grpSp>
        <p:nvGrpSpPr>
          <p:cNvPr id="6" name="Group 5">
            <a:extLst>
              <a:ext uri="{FF2B5EF4-FFF2-40B4-BE49-F238E27FC236}">
                <a16:creationId xmlns:a16="http://schemas.microsoft.com/office/drawing/2014/main" id="{711A8E97-D483-DACE-E33F-0282B6BBE46D}"/>
              </a:ext>
              <a:ext uri="{C183D7F6-B498-43B3-948B-1728B52AA6E4}">
                <adec:decorative xmlns:adec="http://schemas.microsoft.com/office/drawing/2017/decorative" val="1"/>
              </a:ext>
            </a:extLst>
          </p:cNvPr>
          <p:cNvGrpSpPr/>
          <p:nvPr/>
        </p:nvGrpSpPr>
        <p:grpSpPr>
          <a:xfrm>
            <a:off x="7059244" y="1790747"/>
            <a:ext cx="527442" cy="541113"/>
            <a:chOff x="825399" y="4142864"/>
            <a:chExt cx="622023" cy="638146"/>
          </a:xfrm>
        </p:grpSpPr>
        <p:sp>
          <p:nvSpPr>
            <p:cNvPr id="7" name="Oval 6">
              <a:extLst>
                <a:ext uri="{FF2B5EF4-FFF2-40B4-BE49-F238E27FC236}">
                  <a16:creationId xmlns:a16="http://schemas.microsoft.com/office/drawing/2014/main" id="{992B785A-7D91-78B7-7009-41AF1638C9E2}"/>
                </a:ext>
              </a:extLst>
            </p:cNvPr>
            <p:cNvSpPr/>
            <p:nvPr/>
          </p:nvSpPr>
          <p:spPr>
            <a:xfrm>
              <a:off x="825399" y="4142864"/>
              <a:ext cx="622023" cy="63814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429" b="1" i="0" u="none" strike="noStrike" kern="1200" cap="none" spc="0" normalizeH="0" baseline="0" noProof="0" dirty="0">
                <a:ln>
                  <a:noFill/>
                </a:ln>
                <a:solidFill>
                  <a:srgbClr val="FFFFFF"/>
                </a:solidFill>
                <a:effectLst/>
                <a:uLnTx/>
                <a:uFillTx/>
                <a:latin typeface="AMP_GothamRoundedBold" panose="02000000000000000000"/>
                <a:cs typeface="Arial"/>
              </a:endParaRPr>
            </a:p>
          </p:txBody>
        </p:sp>
        <p:cxnSp>
          <p:nvCxnSpPr>
            <p:cNvPr id="8" name="Straight Connector 7">
              <a:extLst>
                <a:ext uri="{FF2B5EF4-FFF2-40B4-BE49-F238E27FC236}">
                  <a16:creationId xmlns:a16="http://schemas.microsoft.com/office/drawing/2014/main" id="{D18DE746-ED52-E55E-D31C-B04D7C6FFEA8}"/>
                </a:ext>
              </a:extLst>
            </p:cNvPr>
            <p:cNvCxnSpPr>
              <a:cxnSpLocks/>
            </p:cNvCxnSpPr>
            <p:nvPr/>
          </p:nvCxnSpPr>
          <p:spPr bwMode="auto">
            <a:xfrm>
              <a:off x="981459" y="4461937"/>
              <a:ext cx="328229" cy="0"/>
            </a:xfrm>
            <a:prstGeom prst="line">
              <a:avLst/>
            </a:prstGeom>
            <a:solidFill>
              <a:schemeClr val="accent1"/>
            </a:solidFill>
            <a:ln w="47625" cap="flat" cmpd="sng" algn="ctr">
              <a:solidFill>
                <a:schemeClr val="bg1"/>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A6BEDC9B-5DF4-3D74-3C36-A79B23ABEAF7}"/>
              </a:ext>
              <a:ext uri="{C183D7F6-B498-43B3-948B-1728B52AA6E4}">
                <adec:decorative xmlns:adec="http://schemas.microsoft.com/office/drawing/2017/decorative" val="1"/>
              </a:ext>
            </a:extLst>
          </p:cNvPr>
          <p:cNvGrpSpPr/>
          <p:nvPr/>
        </p:nvGrpSpPr>
        <p:grpSpPr>
          <a:xfrm>
            <a:off x="4492801" y="1877171"/>
            <a:ext cx="231240" cy="222349"/>
            <a:chOff x="987862" y="2824154"/>
            <a:chExt cx="242802" cy="233466"/>
          </a:xfrm>
        </p:grpSpPr>
        <p:sp>
          <p:nvSpPr>
            <p:cNvPr id="4" name="Oval 3">
              <a:extLst>
                <a:ext uri="{FF2B5EF4-FFF2-40B4-BE49-F238E27FC236}">
                  <a16:creationId xmlns:a16="http://schemas.microsoft.com/office/drawing/2014/main" id="{12C4165F-5C6D-F27A-3FFE-992D6CA42146}"/>
                </a:ext>
              </a:extLst>
            </p:cNvPr>
            <p:cNvSpPr/>
            <p:nvPr/>
          </p:nvSpPr>
          <p:spPr>
            <a:xfrm>
              <a:off x="987862" y="2824154"/>
              <a:ext cx="242802" cy="23346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048" b="1" i="0" u="none" strike="noStrike" kern="1200" cap="none" spc="0" normalizeH="0" baseline="0" noProof="0" dirty="0">
                <a:ln>
                  <a:noFill/>
                </a:ln>
                <a:solidFill>
                  <a:srgbClr val="FFFFFF"/>
                </a:solidFill>
                <a:effectLst/>
                <a:uLnTx/>
                <a:uFillTx/>
                <a:latin typeface="AMP_GothamRoundedBold" panose="02000000000000000000"/>
                <a:cs typeface="Arial"/>
              </a:endParaRPr>
            </a:p>
          </p:txBody>
        </p:sp>
        <p:cxnSp>
          <p:nvCxnSpPr>
            <p:cNvPr id="5" name="Straight Connector 4">
              <a:extLst>
                <a:ext uri="{FF2B5EF4-FFF2-40B4-BE49-F238E27FC236}">
                  <a16:creationId xmlns:a16="http://schemas.microsoft.com/office/drawing/2014/main" id="{6AE6B6B0-A5EA-C7F4-3C1A-532628668142}"/>
                </a:ext>
              </a:extLst>
            </p:cNvPr>
            <p:cNvCxnSpPr>
              <a:cxnSpLocks/>
            </p:cNvCxnSpPr>
            <p:nvPr/>
          </p:nvCxnSpPr>
          <p:spPr bwMode="auto">
            <a:xfrm>
              <a:off x="1048736" y="2940887"/>
              <a:ext cx="121054"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grpSp>
        <p:nvGrpSpPr>
          <p:cNvPr id="96" name="Group 95" descr="The gel illustration from the previous slide is animated, showing the two blue molecules racing through the gel matrix from top to bottom. The smaller molecule reaches the bottom more quickly.">
            <a:extLst>
              <a:ext uri="{FF2B5EF4-FFF2-40B4-BE49-F238E27FC236}">
                <a16:creationId xmlns:a16="http://schemas.microsoft.com/office/drawing/2014/main" id="{D27DED0E-4F90-D710-3C18-8375B174DB38}"/>
              </a:ext>
            </a:extLst>
          </p:cNvPr>
          <p:cNvGrpSpPr/>
          <p:nvPr/>
        </p:nvGrpSpPr>
        <p:grpSpPr>
          <a:xfrm>
            <a:off x="3049129" y="963895"/>
            <a:ext cx="6071329" cy="5298580"/>
            <a:chOff x="3049129" y="963895"/>
            <a:chExt cx="6071329" cy="5298580"/>
          </a:xfrm>
        </p:grpSpPr>
        <p:grpSp>
          <p:nvGrpSpPr>
            <p:cNvPr id="89" name="Group 88">
              <a:extLst>
                <a:ext uri="{FF2B5EF4-FFF2-40B4-BE49-F238E27FC236}">
                  <a16:creationId xmlns:a16="http://schemas.microsoft.com/office/drawing/2014/main" id="{62F5EFFC-A25E-73A3-C28A-D13C19F422A3}"/>
                </a:ext>
              </a:extLst>
            </p:cNvPr>
            <p:cNvGrpSpPr/>
            <p:nvPr/>
          </p:nvGrpSpPr>
          <p:grpSpPr>
            <a:xfrm>
              <a:off x="3049129" y="5594160"/>
              <a:ext cx="6048917" cy="668315"/>
              <a:chOff x="3049129" y="5594160"/>
              <a:chExt cx="6048917" cy="668315"/>
            </a:xfrm>
          </p:grpSpPr>
          <p:sp>
            <p:nvSpPr>
              <p:cNvPr id="90" name="Rectangle 89">
                <a:extLst>
                  <a:ext uri="{FF2B5EF4-FFF2-40B4-BE49-F238E27FC236}">
                    <a16:creationId xmlns:a16="http://schemas.microsoft.com/office/drawing/2014/main" id="{41DE479A-DC9D-840D-5451-BFF7E6DC256D}"/>
                  </a:ext>
                </a:extLst>
              </p:cNvPr>
              <p:cNvSpPr/>
              <p:nvPr/>
            </p:nvSpPr>
            <p:spPr>
              <a:xfrm>
                <a:off x="4074458" y="5730961"/>
                <a:ext cx="4086559"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91" name="TextBox 90">
                <a:extLst>
                  <a:ext uri="{FF2B5EF4-FFF2-40B4-BE49-F238E27FC236}">
                    <a16:creationId xmlns:a16="http://schemas.microsoft.com/office/drawing/2014/main" id="{0A00B8D3-4A54-E942-EB7D-6AA12FA60EA4}"/>
                  </a:ext>
                </a:extLst>
              </p:cNvPr>
              <p:cNvSpPr txBox="1"/>
              <p:nvPr/>
            </p:nvSpPr>
            <p:spPr>
              <a:xfrm>
                <a:off x="3049129" y="5594160"/>
                <a:ext cx="6048917" cy="668315"/>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MP_GothamRoundedBold" panose="02000000000000000000"/>
                    <a:cs typeface="Arial"/>
                  </a:rPr>
                  <a:t>+</a:t>
                </a:r>
                <a:r>
                  <a:rPr kumimoji="0" lang="en-US" sz="3200" b="0" i="0" u="none" strike="noStrike" kern="1200" cap="none" spc="0" normalizeH="0" noProof="0" dirty="0">
                    <a:ln>
                      <a:noFill/>
                    </a:ln>
                    <a:solidFill>
                      <a:schemeClr val="bg1"/>
                    </a:solidFill>
                    <a:effectLst/>
                    <a:uLnTx/>
                    <a:uFillTx/>
                    <a:latin typeface="AMP_GothamRoundedBold" panose="02000000000000000000"/>
                    <a:cs typeface="Arial"/>
                  </a:rPr>
                  <a:t> + + </a:t>
                </a:r>
                <a:r>
                  <a:rPr kumimoji="0" lang="en-US" sz="2400" b="0" i="0" u="none" strike="noStrike" kern="1200" cap="none" spc="0" normalizeH="0" baseline="0" noProof="0" dirty="0">
                    <a:ln>
                      <a:noFill/>
                    </a:ln>
                    <a:solidFill>
                      <a:schemeClr val="bg1"/>
                    </a:solidFill>
                    <a:effectLst/>
                    <a:uLnTx/>
                    <a:uFillTx/>
                    <a:latin typeface="AMP_GothamRoundedBold" panose="02000000000000000000"/>
                    <a:cs typeface="Arial"/>
                  </a:rPr>
                  <a:t>POSITIVE </a:t>
                </a:r>
                <a:r>
                  <a:rPr kumimoji="0" lang="en-US" sz="3200" b="0" i="0" u="none" strike="noStrike" kern="1200" cap="none" spc="0" normalizeH="0" baseline="0" noProof="0" dirty="0">
                    <a:ln>
                      <a:noFill/>
                    </a:ln>
                    <a:solidFill>
                      <a:schemeClr val="bg1"/>
                    </a:solidFill>
                    <a:effectLst/>
                    <a:uLnTx/>
                    <a:uFillTx/>
                    <a:latin typeface="AMP_GothamRoundedBold" panose="02000000000000000000"/>
                    <a:cs typeface="Arial"/>
                  </a:rPr>
                  <a:t>+ + +</a:t>
                </a:r>
              </a:p>
            </p:txBody>
          </p:sp>
        </p:grpSp>
        <p:grpSp>
          <p:nvGrpSpPr>
            <p:cNvPr id="95" name="Group 94">
              <a:extLst>
                <a:ext uri="{FF2B5EF4-FFF2-40B4-BE49-F238E27FC236}">
                  <a16:creationId xmlns:a16="http://schemas.microsoft.com/office/drawing/2014/main" id="{018141BF-A3DF-1700-9AF8-DC03EA518E6A}"/>
                </a:ext>
              </a:extLst>
            </p:cNvPr>
            <p:cNvGrpSpPr/>
            <p:nvPr/>
          </p:nvGrpSpPr>
          <p:grpSpPr>
            <a:xfrm>
              <a:off x="3071541" y="963895"/>
              <a:ext cx="6048917" cy="4426184"/>
              <a:chOff x="3071541" y="963895"/>
              <a:chExt cx="6048917" cy="4426184"/>
            </a:xfrm>
          </p:grpSpPr>
          <p:sp>
            <p:nvSpPr>
              <p:cNvPr id="19" name="Oval 18">
                <a:extLst>
                  <a:ext uri="{FF2B5EF4-FFF2-40B4-BE49-F238E27FC236}">
                    <a16:creationId xmlns:a16="http://schemas.microsoft.com/office/drawing/2014/main" id="{56474A4A-30F4-C548-F7BE-BF27B7267D84}"/>
                  </a:ext>
                </a:extLst>
              </p:cNvPr>
              <p:cNvSpPr/>
              <p:nvPr/>
            </p:nvSpPr>
            <p:spPr>
              <a:xfrm>
                <a:off x="4518763"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0" name="Group 19">
                <a:extLst>
                  <a:ext uri="{FF2B5EF4-FFF2-40B4-BE49-F238E27FC236}">
                    <a16:creationId xmlns:a16="http://schemas.microsoft.com/office/drawing/2014/main" id="{444DE4CA-FF5F-E036-2937-FC9B6B5E3DC4}"/>
                  </a:ext>
                </a:extLst>
              </p:cNvPr>
              <p:cNvGrpSpPr/>
              <p:nvPr/>
            </p:nvGrpSpPr>
            <p:grpSpPr>
              <a:xfrm>
                <a:off x="4175208" y="2017060"/>
                <a:ext cx="797845" cy="118120"/>
                <a:chOff x="4084956" y="4032069"/>
                <a:chExt cx="941160" cy="139337"/>
              </a:xfrm>
            </p:grpSpPr>
            <p:sp>
              <p:nvSpPr>
                <p:cNvPr id="21" name="Oval 20">
                  <a:extLst>
                    <a:ext uri="{FF2B5EF4-FFF2-40B4-BE49-F238E27FC236}">
                      <a16:creationId xmlns:a16="http://schemas.microsoft.com/office/drawing/2014/main" id="{4778EB3F-286F-B72C-AADF-BAE977A86E9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2" name="Oval 21">
                  <a:extLst>
                    <a:ext uri="{FF2B5EF4-FFF2-40B4-BE49-F238E27FC236}">
                      <a16:creationId xmlns:a16="http://schemas.microsoft.com/office/drawing/2014/main" id="{C23CD704-BBA1-A4F7-52B1-33F2D61370C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23" name="Oval 22">
                <a:extLst>
                  <a:ext uri="{FF2B5EF4-FFF2-40B4-BE49-F238E27FC236}">
                    <a16:creationId xmlns:a16="http://schemas.microsoft.com/office/drawing/2014/main" id="{E99EB58E-C810-3AA0-CAF5-148AA8EC4077}"/>
                  </a:ext>
                </a:extLst>
              </p:cNvPr>
              <p:cNvSpPr/>
              <p:nvPr/>
            </p:nvSpPr>
            <p:spPr>
              <a:xfrm>
                <a:off x="5549425"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4" name="Oval 23">
                <a:extLst>
                  <a:ext uri="{FF2B5EF4-FFF2-40B4-BE49-F238E27FC236}">
                    <a16:creationId xmlns:a16="http://schemas.microsoft.com/office/drawing/2014/main" id="{058AEA09-8515-45B1-17C7-17B236CA6371}"/>
                  </a:ext>
                </a:extLst>
              </p:cNvPr>
              <p:cNvSpPr/>
              <p:nvPr/>
            </p:nvSpPr>
            <p:spPr>
              <a:xfrm>
                <a:off x="5205871"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5" name="Oval 24">
                <a:extLst>
                  <a:ext uri="{FF2B5EF4-FFF2-40B4-BE49-F238E27FC236}">
                    <a16:creationId xmlns:a16="http://schemas.microsoft.com/office/drawing/2014/main" id="{F08E6BC4-D55B-6E4A-2B0B-5BDCF3245538}"/>
                  </a:ext>
                </a:extLst>
              </p:cNvPr>
              <p:cNvSpPr/>
              <p:nvPr/>
            </p:nvSpPr>
            <p:spPr>
              <a:xfrm>
                <a:off x="5892979"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6" name="Oval 25">
                <a:extLst>
                  <a:ext uri="{FF2B5EF4-FFF2-40B4-BE49-F238E27FC236}">
                    <a16:creationId xmlns:a16="http://schemas.microsoft.com/office/drawing/2014/main" id="{37840249-9936-209D-7AF1-FCBF9EE4F5E4}"/>
                  </a:ext>
                </a:extLst>
              </p:cNvPr>
              <p:cNvSpPr/>
              <p:nvPr/>
            </p:nvSpPr>
            <p:spPr>
              <a:xfrm>
                <a:off x="4518763"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27" name="Group 26">
                <a:extLst>
                  <a:ext uri="{FF2B5EF4-FFF2-40B4-BE49-F238E27FC236}">
                    <a16:creationId xmlns:a16="http://schemas.microsoft.com/office/drawing/2014/main" id="{B693686D-9B2B-446D-2FCA-79B79CBA6C2F}"/>
                  </a:ext>
                </a:extLst>
              </p:cNvPr>
              <p:cNvGrpSpPr/>
              <p:nvPr/>
            </p:nvGrpSpPr>
            <p:grpSpPr>
              <a:xfrm>
                <a:off x="4175208" y="2745079"/>
                <a:ext cx="797845" cy="118120"/>
                <a:chOff x="4084956" y="4032069"/>
                <a:chExt cx="941160" cy="139337"/>
              </a:xfrm>
            </p:grpSpPr>
            <p:sp>
              <p:nvSpPr>
                <p:cNvPr id="28" name="Oval 27">
                  <a:extLst>
                    <a:ext uri="{FF2B5EF4-FFF2-40B4-BE49-F238E27FC236}">
                      <a16:creationId xmlns:a16="http://schemas.microsoft.com/office/drawing/2014/main" id="{F8DA8B56-C27D-329B-2D98-AC951723777F}"/>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29" name="Oval 28">
                  <a:extLst>
                    <a:ext uri="{FF2B5EF4-FFF2-40B4-BE49-F238E27FC236}">
                      <a16:creationId xmlns:a16="http://schemas.microsoft.com/office/drawing/2014/main" id="{FDE48373-664D-190E-59E3-2A15C30C870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30" name="Oval 29">
                <a:extLst>
                  <a:ext uri="{FF2B5EF4-FFF2-40B4-BE49-F238E27FC236}">
                    <a16:creationId xmlns:a16="http://schemas.microsoft.com/office/drawing/2014/main" id="{05EF6BBC-A7FC-F5E6-4586-88DFE960BAEE}"/>
                  </a:ext>
                </a:extLst>
              </p:cNvPr>
              <p:cNvSpPr/>
              <p:nvPr/>
            </p:nvSpPr>
            <p:spPr>
              <a:xfrm>
                <a:off x="5549425"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1" name="Oval 30">
                <a:extLst>
                  <a:ext uri="{FF2B5EF4-FFF2-40B4-BE49-F238E27FC236}">
                    <a16:creationId xmlns:a16="http://schemas.microsoft.com/office/drawing/2014/main" id="{40E3CF84-E513-9325-69F8-74BF71B560FC}"/>
                  </a:ext>
                </a:extLst>
              </p:cNvPr>
              <p:cNvSpPr/>
              <p:nvPr/>
            </p:nvSpPr>
            <p:spPr>
              <a:xfrm>
                <a:off x="5205871"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2" name="Oval 31">
                <a:extLst>
                  <a:ext uri="{FF2B5EF4-FFF2-40B4-BE49-F238E27FC236}">
                    <a16:creationId xmlns:a16="http://schemas.microsoft.com/office/drawing/2014/main" id="{8ADE9B92-E9A9-F2C1-C2AB-F772C034CD8E}"/>
                  </a:ext>
                </a:extLst>
              </p:cNvPr>
              <p:cNvSpPr/>
              <p:nvPr/>
            </p:nvSpPr>
            <p:spPr>
              <a:xfrm>
                <a:off x="5892979"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3" name="Oval 32">
                <a:extLst>
                  <a:ext uri="{FF2B5EF4-FFF2-40B4-BE49-F238E27FC236}">
                    <a16:creationId xmlns:a16="http://schemas.microsoft.com/office/drawing/2014/main" id="{60D5BFAE-E908-7A60-34FF-D1F9DE205E54}"/>
                  </a:ext>
                </a:extLst>
              </p:cNvPr>
              <p:cNvSpPr/>
              <p:nvPr/>
            </p:nvSpPr>
            <p:spPr>
              <a:xfrm>
                <a:off x="6236533"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4" name="Oval 33">
                <a:extLst>
                  <a:ext uri="{FF2B5EF4-FFF2-40B4-BE49-F238E27FC236}">
                    <a16:creationId xmlns:a16="http://schemas.microsoft.com/office/drawing/2014/main" id="{9FD51436-4D23-70D3-422F-DB87775294C0}"/>
                  </a:ext>
                </a:extLst>
              </p:cNvPr>
              <p:cNvSpPr/>
              <p:nvPr/>
            </p:nvSpPr>
            <p:spPr>
              <a:xfrm>
                <a:off x="6580088"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5" name="Oval 34">
                <a:extLst>
                  <a:ext uri="{FF2B5EF4-FFF2-40B4-BE49-F238E27FC236}">
                    <a16:creationId xmlns:a16="http://schemas.microsoft.com/office/drawing/2014/main" id="{1ED744E6-62F6-2493-8AFE-F8052F02FA9A}"/>
                  </a:ext>
                </a:extLst>
              </p:cNvPr>
              <p:cNvSpPr/>
              <p:nvPr/>
            </p:nvSpPr>
            <p:spPr>
              <a:xfrm>
                <a:off x="7267196"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36" name="Group 35">
                <a:extLst>
                  <a:ext uri="{FF2B5EF4-FFF2-40B4-BE49-F238E27FC236}">
                    <a16:creationId xmlns:a16="http://schemas.microsoft.com/office/drawing/2014/main" id="{C785D60E-0DFB-E19B-3637-14E0E9CCBE5D}"/>
                  </a:ext>
                </a:extLst>
              </p:cNvPr>
              <p:cNvGrpSpPr/>
              <p:nvPr/>
            </p:nvGrpSpPr>
            <p:grpSpPr>
              <a:xfrm>
                <a:off x="6923641" y="2017060"/>
                <a:ext cx="797845" cy="118120"/>
                <a:chOff x="4084956" y="4032069"/>
                <a:chExt cx="941160" cy="139337"/>
              </a:xfrm>
            </p:grpSpPr>
            <p:sp>
              <p:nvSpPr>
                <p:cNvPr id="37" name="Oval 36">
                  <a:extLst>
                    <a:ext uri="{FF2B5EF4-FFF2-40B4-BE49-F238E27FC236}">
                      <a16:creationId xmlns:a16="http://schemas.microsoft.com/office/drawing/2014/main" id="{3C7F1644-AAFB-4722-104D-3B1FE8F120FC}"/>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38" name="Oval 37">
                  <a:extLst>
                    <a:ext uri="{FF2B5EF4-FFF2-40B4-BE49-F238E27FC236}">
                      <a16:creationId xmlns:a16="http://schemas.microsoft.com/office/drawing/2014/main" id="{1CB74A9F-6997-A07B-90BA-90BCB8CE912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39" name="Oval 38">
                <a:extLst>
                  <a:ext uri="{FF2B5EF4-FFF2-40B4-BE49-F238E27FC236}">
                    <a16:creationId xmlns:a16="http://schemas.microsoft.com/office/drawing/2014/main" id="{C54622F4-B117-01B8-160D-1C3E5A0A7CCA}"/>
                  </a:ext>
                </a:extLst>
              </p:cNvPr>
              <p:cNvSpPr/>
              <p:nvPr/>
            </p:nvSpPr>
            <p:spPr>
              <a:xfrm>
                <a:off x="7954304"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40" name="Oval 39">
                <a:extLst>
                  <a:ext uri="{FF2B5EF4-FFF2-40B4-BE49-F238E27FC236}">
                    <a16:creationId xmlns:a16="http://schemas.microsoft.com/office/drawing/2014/main" id="{BE4DD274-86A9-7712-4D36-66E03CDBFFC3}"/>
                  </a:ext>
                </a:extLst>
              </p:cNvPr>
              <p:cNvSpPr/>
              <p:nvPr/>
            </p:nvSpPr>
            <p:spPr>
              <a:xfrm>
                <a:off x="6236533"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41" name="Oval 40">
                <a:extLst>
                  <a:ext uri="{FF2B5EF4-FFF2-40B4-BE49-F238E27FC236}">
                    <a16:creationId xmlns:a16="http://schemas.microsoft.com/office/drawing/2014/main" id="{F018635C-7A3D-88AB-52AB-3BCCB78BA932}"/>
                  </a:ext>
                </a:extLst>
              </p:cNvPr>
              <p:cNvSpPr/>
              <p:nvPr/>
            </p:nvSpPr>
            <p:spPr>
              <a:xfrm>
                <a:off x="6580088"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42" name="Oval 41">
                <a:extLst>
                  <a:ext uri="{FF2B5EF4-FFF2-40B4-BE49-F238E27FC236}">
                    <a16:creationId xmlns:a16="http://schemas.microsoft.com/office/drawing/2014/main" id="{B6454B04-1C82-4014-AF0A-0DEC14B56B79}"/>
                  </a:ext>
                </a:extLst>
              </p:cNvPr>
              <p:cNvSpPr/>
              <p:nvPr/>
            </p:nvSpPr>
            <p:spPr>
              <a:xfrm>
                <a:off x="7267196"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43" name="Group 42">
                <a:extLst>
                  <a:ext uri="{FF2B5EF4-FFF2-40B4-BE49-F238E27FC236}">
                    <a16:creationId xmlns:a16="http://schemas.microsoft.com/office/drawing/2014/main" id="{384C986A-81D6-05BB-F280-B7C17EE4B589}"/>
                  </a:ext>
                </a:extLst>
              </p:cNvPr>
              <p:cNvGrpSpPr/>
              <p:nvPr/>
            </p:nvGrpSpPr>
            <p:grpSpPr>
              <a:xfrm>
                <a:off x="6923641" y="2745079"/>
                <a:ext cx="797845" cy="118120"/>
                <a:chOff x="4084956" y="4032069"/>
                <a:chExt cx="941160" cy="139337"/>
              </a:xfrm>
            </p:grpSpPr>
            <p:sp>
              <p:nvSpPr>
                <p:cNvPr id="44" name="Oval 43">
                  <a:extLst>
                    <a:ext uri="{FF2B5EF4-FFF2-40B4-BE49-F238E27FC236}">
                      <a16:creationId xmlns:a16="http://schemas.microsoft.com/office/drawing/2014/main" id="{77673DE4-4C41-2EDB-1D20-CA51A0CDBF21}"/>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45" name="Oval 44">
                  <a:extLst>
                    <a:ext uri="{FF2B5EF4-FFF2-40B4-BE49-F238E27FC236}">
                      <a16:creationId xmlns:a16="http://schemas.microsoft.com/office/drawing/2014/main" id="{ED2FDBD3-79FB-1A59-A033-40A198041D9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46" name="Oval 45">
                <a:extLst>
                  <a:ext uri="{FF2B5EF4-FFF2-40B4-BE49-F238E27FC236}">
                    <a16:creationId xmlns:a16="http://schemas.microsoft.com/office/drawing/2014/main" id="{F8E492CA-6C7C-D8BF-F4A1-7D4FC4038A68}"/>
                  </a:ext>
                </a:extLst>
              </p:cNvPr>
              <p:cNvSpPr/>
              <p:nvPr/>
            </p:nvSpPr>
            <p:spPr>
              <a:xfrm>
                <a:off x="7954304"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47" name="Oval 46">
                <a:extLst>
                  <a:ext uri="{FF2B5EF4-FFF2-40B4-BE49-F238E27FC236}">
                    <a16:creationId xmlns:a16="http://schemas.microsoft.com/office/drawing/2014/main" id="{167338F8-FB8B-31C5-08A5-FA22A61C58EE}"/>
                  </a:ext>
                </a:extLst>
              </p:cNvPr>
              <p:cNvSpPr/>
              <p:nvPr/>
            </p:nvSpPr>
            <p:spPr>
              <a:xfrm>
                <a:off x="4518763"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48" name="Group 47">
                <a:extLst>
                  <a:ext uri="{FF2B5EF4-FFF2-40B4-BE49-F238E27FC236}">
                    <a16:creationId xmlns:a16="http://schemas.microsoft.com/office/drawing/2014/main" id="{B9CF61EC-C607-52B3-196F-6963E930C777}"/>
                  </a:ext>
                </a:extLst>
              </p:cNvPr>
              <p:cNvGrpSpPr/>
              <p:nvPr/>
            </p:nvGrpSpPr>
            <p:grpSpPr>
              <a:xfrm>
                <a:off x="4175208" y="3473098"/>
                <a:ext cx="797845" cy="118120"/>
                <a:chOff x="4084956" y="4032069"/>
                <a:chExt cx="941160" cy="139337"/>
              </a:xfrm>
            </p:grpSpPr>
            <p:sp>
              <p:nvSpPr>
                <p:cNvPr id="49" name="Oval 48">
                  <a:extLst>
                    <a:ext uri="{FF2B5EF4-FFF2-40B4-BE49-F238E27FC236}">
                      <a16:creationId xmlns:a16="http://schemas.microsoft.com/office/drawing/2014/main" id="{FC073F61-D13A-4999-9DEA-D7414BB551E3}"/>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0" name="Oval 49">
                  <a:extLst>
                    <a:ext uri="{FF2B5EF4-FFF2-40B4-BE49-F238E27FC236}">
                      <a16:creationId xmlns:a16="http://schemas.microsoft.com/office/drawing/2014/main" id="{F754D609-B467-7DC0-3786-B3517ED2C11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51" name="Oval 50">
                <a:extLst>
                  <a:ext uri="{FF2B5EF4-FFF2-40B4-BE49-F238E27FC236}">
                    <a16:creationId xmlns:a16="http://schemas.microsoft.com/office/drawing/2014/main" id="{A24F6961-76D4-06DA-19C6-E7A0F170D113}"/>
                  </a:ext>
                </a:extLst>
              </p:cNvPr>
              <p:cNvSpPr/>
              <p:nvPr/>
            </p:nvSpPr>
            <p:spPr>
              <a:xfrm>
                <a:off x="5549425"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2" name="Oval 51">
                <a:extLst>
                  <a:ext uri="{FF2B5EF4-FFF2-40B4-BE49-F238E27FC236}">
                    <a16:creationId xmlns:a16="http://schemas.microsoft.com/office/drawing/2014/main" id="{CC6DB57E-CA1F-F687-03A5-D27586A8FF8A}"/>
                  </a:ext>
                </a:extLst>
              </p:cNvPr>
              <p:cNvSpPr/>
              <p:nvPr/>
            </p:nvSpPr>
            <p:spPr>
              <a:xfrm>
                <a:off x="5205871"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3" name="Oval 52">
                <a:extLst>
                  <a:ext uri="{FF2B5EF4-FFF2-40B4-BE49-F238E27FC236}">
                    <a16:creationId xmlns:a16="http://schemas.microsoft.com/office/drawing/2014/main" id="{4793D098-AED1-4BF9-8DCA-629D7BBDADD4}"/>
                  </a:ext>
                </a:extLst>
              </p:cNvPr>
              <p:cNvSpPr/>
              <p:nvPr/>
            </p:nvSpPr>
            <p:spPr>
              <a:xfrm>
                <a:off x="5892979"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4" name="Oval 53">
                <a:extLst>
                  <a:ext uri="{FF2B5EF4-FFF2-40B4-BE49-F238E27FC236}">
                    <a16:creationId xmlns:a16="http://schemas.microsoft.com/office/drawing/2014/main" id="{94114BEC-41BF-25A7-B102-BCDDFBA75401}"/>
                  </a:ext>
                </a:extLst>
              </p:cNvPr>
              <p:cNvSpPr/>
              <p:nvPr/>
            </p:nvSpPr>
            <p:spPr>
              <a:xfrm>
                <a:off x="4518763"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55" name="Group 54">
                <a:extLst>
                  <a:ext uri="{FF2B5EF4-FFF2-40B4-BE49-F238E27FC236}">
                    <a16:creationId xmlns:a16="http://schemas.microsoft.com/office/drawing/2014/main" id="{4307C660-475A-0CA6-A022-DAABAC969830}"/>
                  </a:ext>
                </a:extLst>
              </p:cNvPr>
              <p:cNvGrpSpPr/>
              <p:nvPr/>
            </p:nvGrpSpPr>
            <p:grpSpPr>
              <a:xfrm>
                <a:off x="4175208" y="4201116"/>
                <a:ext cx="797845" cy="118120"/>
                <a:chOff x="4084956" y="4032069"/>
                <a:chExt cx="941160" cy="139337"/>
              </a:xfrm>
            </p:grpSpPr>
            <p:sp>
              <p:nvSpPr>
                <p:cNvPr id="56" name="Oval 55">
                  <a:extLst>
                    <a:ext uri="{FF2B5EF4-FFF2-40B4-BE49-F238E27FC236}">
                      <a16:creationId xmlns:a16="http://schemas.microsoft.com/office/drawing/2014/main" id="{01949513-1423-28BD-35E6-A38DD8ACB925}"/>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7" name="Oval 56">
                  <a:extLst>
                    <a:ext uri="{FF2B5EF4-FFF2-40B4-BE49-F238E27FC236}">
                      <a16:creationId xmlns:a16="http://schemas.microsoft.com/office/drawing/2014/main" id="{102E0264-8683-D4EC-AC63-5BE9D85A1BD4}"/>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58" name="Oval 57">
                <a:extLst>
                  <a:ext uri="{FF2B5EF4-FFF2-40B4-BE49-F238E27FC236}">
                    <a16:creationId xmlns:a16="http://schemas.microsoft.com/office/drawing/2014/main" id="{198EDADC-8AD6-E926-CEBC-E2856A253D74}"/>
                  </a:ext>
                </a:extLst>
              </p:cNvPr>
              <p:cNvSpPr/>
              <p:nvPr/>
            </p:nvSpPr>
            <p:spPr>
              <a:xfrm>
                <a:off x="5549425"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59" name="Oval 58">
                <a:extLst>
                  <a:ext uri="{FF2B5EF4-FFF2-40B4-BE49-F238E27FC236}">
                    <a16:creationId xmlns:a16="http://schemas.microsoft.com/office/drawing/2014/main" id="{ACEB5A6B-8DD8-6FA4-955F-18241C4D6BB3}"/>
                  </a:ext>
                </a:extLst>
              </p:cNvPr>
              <p:cNvSpPr/>
              <p:nvPr/>
            </p:nvSpPr>
            <p:spPr>
              <a:xfrm>
                <a:off x="5205871"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0" name="Oval 59">
                <a:extLst>
                  <a:ext uri="{FF2B5EF4-FFF2-40B4-BE49-F238E27FC236}">
                    <a16:creationId xmlns:a16="http://schemas.microsoft.com/office/drawing/2014/main" id="{BA466306-1F6B-9458-0678-DEAEC98CCC8D}"/>
                  </a:ext>
                </a:extLst>
              </p:cNvPr>
              <p:cNvSpPr/>
              <p:nvPr/>
            </p:nvSpPr>
            <p:spPr>
              <a:xfrm>
                <a:off x="5892979"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1" name="Oval 60">
                <a:extLst>
                  <a:ext uri="{FF2B5EF4-FFF2-40B4-BE49-F238E27FC236}">
                    <a16:creationId xmlns:a16="http://schemas.microsoft.com/office/drawing/2014/main" id="{7A012359-D237-8827-1D1B-5716AD878B83}"/>
                  </a:ext>
                </a:extLst>
              </p:cNvPr>
              <p:cNvSpPr/>
              <p:nvPr/>
            </p:nvSpPr>
            <p:spPr>
              <a:xfrm>
                <a:off x="6236533"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2" name="Oval 61">
                <a:extLst>
                  <a:ext uri="{FF2B5EF4-FFF2-40B4-BE49-F238E27FC236}">
                    <a16:creationId xmlns:a16="http://schemas.microsoft.com/office/drawing/2014/main" id="{4E955060-7D68-1F70-EE0A-64FEF61EA974}"/>
                  </a:ext>
                </a:extLst>
              </p:cNvPr>
              <p:cNvSpPr/>
              <p:nvPr/>
            </p:nvSpPr>
            <p:spPr>
              <a:xfrm>
                <a:off x="6580088"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3" name="Oval 62">
                <a:extLst>
                  <a:ext uri="{FF2B5EF4-FFF2-40B4-BE49-F238E27FC236}">
                    <a16:creationId xmlns:a16="http://schemas.microsoft.com/office/drawing/2014/main" id="{1EEFEE2A-1BA3-C30A-552F-1FE197C921F2}"/>
                  </a:ext>
                </a:extLst>
              </p:cNvPr>
              <p:cNvSpPr/>
              <p:nvPr/>
            </p:nvSpPr>
            <p:spPr>
              <a:xfrm>
                <a:off x="7267196"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64" name="Group 63">
                <a:extLst>
                  <a:ext uri="{FF2B5EF4-FFF2-40B4-BE49-F238E27FC236}">
                    <a16:creationId xmlns:a16="http://schemas.microsoft.com/office/drawing/2014/main" id="{119B4C8D-4454-FC61-06CA-386959E47D31}"/>
                  </a:ext>
                </a:extLst>
              </p:cNvPr>
              <p:cNvGrpSpPr/>
              <p:nvPr/>
            </p:nvGrpSpPr>
            <p:grpSpPr>
              <a:xfrm>
                <a:off x="6923641" y="3473098"/>
                <a:ext cx="797845" cy="118120"/>
                <a:chOff x="4084956" y="4032069"/>
                <a:chExt cx="941160" cy="139337"/>
              </a:xfrm>
            </p:grpSpPr>
            <p:sp>
              <p:nvSpPr>
                <p:cNvPr id="65" name="Oval 64">
                  <a:extLst>
                    <a:ext uri="{FF2B5EF4-FFF2-40B4-BE49-F238E27FC236}">
                      <a16:creationId xmlns:a16="http://schemas.microsoft.com/office/drawing/2014/main" id="{CF38E467-2BCF-D9BD-A26A-C22556C7F18E}"/>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6" name="Oval 65">
                  <a:extLst>
                    <a:ext uri="{FF2B5EF4-FFF2-40B4-BE49-F238E27FC236}">
                      <a16:creationId xmlns:a16="http://schemas.microsoft.com/office/drawing/2014/main" id="{8AFE8D51-2548-D0B4-1BA5-8745D46D01DC}"/>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67" name="Oval 66">
                <a:extLst>
                  <a:ext uri="{FF2B5EF4-FFF2-40B4-BE49-F238E27FC236}">
                    <a16:creationId xmlns:a16="http://schemas.microsoft.com/office/drawing/2014/main" id="{8FAFE200-29F6-89EA-76E8-D60DC9FFE432}"/>
                  </a:ext>
                </a:extLst>
              </p:cNvPr>
              <p:cNvSpPr/>
              <p:nvPr/>
            </p:nvSpPr>
            <p:spPr>
              <a:xfrm>
                <a:off x="7954304"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8" name="Oval 67">
                <a:extLst>
                  <a:ext uri="{FF2B5EF4-FFF2-40B4-BE49-F238E27FC236}">
                    <a16:creationId xmlns:a16="http://schemas.microsoft.com/office/drawing/2014/main" id="{9B3E56E9-4AAA-3D20-B932-11EC0AE85AA2}"/>
                  </a:ext>
                </a:extLst>
              </p:cNvPr>
              <p:cNvSpPr/>
              <p:nvPr/>
            </p:nvSpPr>
            <p:spPr>
              <a:xfrm>
                <a:off x="6236533"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69" name="Oval 68">
                <a:extLst>
                  <a:ext uri="{FF2B5EF4-FFF2-40B4-BE49-F238E27FC236}">
                    <a16:creationId xmlns:a16="http://schemas.microsoft.com/office/drawing/2014/main" id="{3E6B8282-B65B-760A-90D0-F6B37F6B7BE1}"/>
                  </a:ext>
                </a:extLst>
              </p:cNvPr>
              <p:cNvSpPr/>
              <p:nvPr/>
            </p:nvSpPr>
            <p:spPr>
              <a:xfrm>
                <a:off x="6580088"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70" name="Oval 69">
                <a:extLst>
                  <a:ext uri="{FF2B5EF4-FFF2-40B4-BE49-F238E27FC236}">
                    <a16:creationId xmlns:a16="http://schemas.microsoft.com/office/drawing/2014/main" id="{F48E1637-7D7B-AF3B-C2E3-D76E58E8B587}"/>
                  </a:ext>
                </a:extLst>
              </p:cNvPr>
              <p:cNvSpPr/>
              <p:nvPr/>
            </p:nvSpPr>
            <p:spPr>
              <a:xfrm>
                <a:off x="7267196"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71" name="Group 70">
                <a:extLst>
                  <a:ext uri="{FF2B5EF4-FFF2-40B4-BE49-F238E27FC236}">
                    <a16:creationId xmlns:a16="http://schemas.microsoft.com/office/drawing/2014/main" id="{207CD4D9-619A-CEE9-1765-1A29BB72652A}"/>
                  </a:ext>
                </a:extLst>
              </p:cNvPr>
              <p:cNvGrpSpPr/>
              <p:nvPr/>
            </p:nvGrpSpPr>
            <p:grpSpPr>
              <a:xfrm>
                <a:off x="6923641" y="4201116"/>
                <a:ext cx="797845" cy="118120"/>
                <a:chOff x="4084956" y="4032069"/>
                <a:chExt cx="941160" cy="139337"/>
              </a:xfrm>
            </p:grpSpPr>
            <p:sp>
              <p:nvSpPr>
                <p:cNvPr id="72" name="Oval 71">
                  <a:extLst>
                    <a:ext uri="{FF2B5EF4-FFF2-40B4-BE49-F238E27FC236}">
                      <a16:creationId xmlns:a16="http://schemas.microsoft.com/office/drawing/2014/main" id="{1896FB1E-9236-FEED-5005-04388A773F92}"/>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73" name="Oval 72">
                  <a:extLst>
                    <a:ext uri="{FF2B5EF4-FFF2-40B4-BE49-F238E27FC236}">
                      <a16:creationId xmlns:a16="http://schemas.microsoft.com/office/drawing/2014/main" id="{A25065C0-7C43-1B6E-87FD-F2BA97FACA97}"/>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74" name="Oval 73">
                <a:extLst>
                  <a:ext uri="{FF2B5EF4-FFF2-40B4-BE49-F238E27FC236}">
                    <a16:creationId xmlns:a16="http://schemas.microsoft.com/office/drawing/2014/main" id="{B2729CCA-3AAA-8B02-1835-2BFDE9965688}"/>
                  </a:ext>
                </a:extLst>
              </p:cNvPr>
              <p:cNvSpPr/>
              <p:nvPr/>
            </p:nvSpPr>
            <p:spPr>
              <a:xfrm>
                <a:off x="7954304"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75" name="Oval 74">
                <a:extLst>
                  <a:ext uri="{FF2B5EF4-FFF2-40B4-BE49-F238E27FC236}">
                    <a16:creationId xmlns:a16="http://schemas.microsoft.com/office/drawing/2014/main" id="{E000108C-7E88-E99D-1C25-BCD47D37156E}"/>
                  </a:ext>
                </a:extLst>
              </p:cNvPr>
              <p:cNvSpPr/>
              <p:nvPr/>
            </p:nvSpPr>
            <p:spPr>
              <a:xfrm>
                <a:off x="4518763"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76" name="Group 75">
                <a:extLst>
                  <a:ext uri="{FF2B5EF4-FFF2-40B4-BE49-F238E27FC236}">
                    <a16:creationId xmlns:a16="http://schemas.microsoft.com/office/drawing/2014/main" id="{449A0A04-77A9-3694-FE6B-0D50CBB6B91D}"/>
                  </a:ext>
                </a:extLst>
              </p:cNvPr>
              <p:cNvGrpSpPr/>
              <p:nvPr/>
            </p:nvGrpSpPr>
            <p:grpSpPr>
              <a:xfrm>
                <a:off x="4175208" y="4929135"/>
                <a:ext cx="797845" cy="118120"/>
                <a:chOff x="4084956" y="4032069"/>
                <a:chExt cx="941160" cy="139337"/>
              </a:xfrm>
            </p:grpSpPr>
            <p:sp>
              <p:nvSpPr>
                <p:cNvPr id="77" name="Oval 76">
                  <a:extLst>
                    <a:ext uri="{FF2B5EF4-FFF2-40B4-BE49-F238E27FC236}">
                      <a16:creationId xmlns:a16="http://schemas.microsoft.com/office/drawing/2014/main" id="{348261B8-6319-7A9B-6E69-757A08046B76}"/>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78" name="Oval 77">
                  <a:extLst>
                    <a:ext uri="{FF2B5EF4-FFF2-40B4-BE49-F238E27FC236}">
                      <a16:creationId xmlns:a16="http://schemas.microsoft.com/office/drawing/2014/main" id="{EC2F5E76-2370-9EF3-C58E-114E0416D0E8}"/>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79" name="Oval 78">
                <a:extLst>
                  <a:ext uri="{FF2B5EF4-FFF2-40B4-BE49-F238E27FC236}">
                    <a16:creationId xmlns:a16="http://schemas.microsoft.com/office/drawing/2014/main" id="{7AB98166-D62E-2CD0-AA33-B9B1FF66F509}"/>
                  </a:ext>
                </a:extLst>
              </p:cNvPr>
              <p:cNvSpPr/>
              <p:nvPr/>
            </p:nvSpPr>
            <p:spPr>
              <a:xfrm>
                <a:off x="5549425"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0" name="Oval 79">
                <a:extLst>
                  <a:ext uri="{FF2B5EF4-FFF2-40B4-BE49-F238E27FC236}">
                    <a16:creationId xmlns:a16="http://schemas.microsoft.com/office/drawing/2014/main" id="{75C8F2BD-87C2-915A-2E6C-E747948A8198}"/>
                  </a:ext>
                </a:extLst>
              </p:cNvPr>
              <p:cNvSpPr/>
              <p:nvPr/>
            </p:nvSpPr>
            <p:spPr>
              <a:xfrm>
                <a:off x="5205871"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1" name="Oval 80">
                <a:extLst>
                  <a:ext uri="{FF2B5EF4-FFF2-40B4-BE49-F238E27FC236}">
                    <a16:creationId xmlns:a16="http://schemas.microsoft.com/office/drawing/2014/main" id="{52D5E399-3824-997E-29F7-ACD836067DC0}"/>
                  </a:ext>
                </a:extLst>
              </p:cNvPr>
              <p:cNvSpPr/>
              <p:nvPr/>
            </p:nvSpPr>
            <p:spPr>
              <a:xfrm>
                <a:off x="5892979"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2" name="Oval 81">
                <a:extLst>
                  <a:ext uri="{FF2B5EF4-FFF2-40B4-BE49-F238E27FC236}">
                    <a16:creationId xmlns:a16="http://schemas.microsoft.com/office/drawing/2014/main" id="{617EAE79-3424-E2EF-ED3D-260F461738E2}"/>
                  </a:ext>
                </a:extLst>
              </p:cNvPr>
              <p:cNvSpPr/>
              <p:nvPr/>
            </p:nvSpPr>
            <p:spPr>
              <a:xfrm>
                <a:off x="6236533"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3" name="Oval 82">
                <a:extLst>
                  <a:ext uri="{FF2B5EF4-FFF2-40B4-BE49-F238E27FC236}">
                    <a16:creationId xmlns:a16="http://schemas.microsoft.com/office/drawing/2014/main" id="{8ACF6945-A98F-3EE1-8626-42FF85E6EC19}"/>
                  </a:ext>
                </a:extLst>
              </p:cNvPr>
              <p:cNvSpPr/>
              <p:nvPr/>
            </p:nvSpPr>
            <p:spPr>
              <a:xfrm>
                <a:off x="6580088"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4" name="Oval 83">
                <a:extLst>
                  <a:ext uri="{FF2B5EF4-FFF2-40B4-BE49-F238E27FC236}">
                    <a16:creationId xmlns:a16="http://schemas.microsoft.com/office/drawing/2014/main" id="{C135B9C7-70BC-4E57-B0D2-A6CB643B4632}"/>
                  </a:ext>
                </a:extLst>
              </p:cNvPr>
              <p:cNvSpPr/>
              <p:nvPr/>
            </p:nvSpPr>
            <p:spPr>
              <a:xfrm>
                <a:off x="7267196"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85" name="Group 84">
                <a:extLst>
                  <a:ext uri="{FF2B5EF4-FFF2-40B4-BE49-F238E27FC236}">
                    <a16:creationId xmlns:a16="http://schemas.microsoft.com/office/drawing/2014/main" id="{F134A227-823E-D7F2-9D2A-88ACDD1D458E}"/>
                  </a:ext>
                </a:extLst>
              </p:cNvPr>
              <p:cNvGrpSpPr/>
              <p:nvPr/>
            </p:nvGrpSpPr>
            <p:grpSpPr>
              <a:xfrm>
                <a:off x="6923641" y="4929135"/>
                <a:ext cx="797845" cy="118120"/>
                <a:chOff x="4084956" y="4032069"/>
                <a:chExt cx="941160" cy="139337"/>
              </a:xfrm>
            </p:grpSpPr>
            <p:sp>
              <p:nvSpPr>
                <p:cNvPr id="86" name="Oval 85">
                  <a:extLst>
                    <a:ext uri="{FF2B5EF4-FFF2-40B4-BE49-F238E27FC236}">
                      <a16:creationId xmlns:a16="http://schemas.microsoft.com/office/drawing/2014/main" id="{11D4A6F1-605C-5B17-04D2-D6F52C9D6941}"/>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sp>
              <p:nvSpPr>
                <p:cNvPr id="87" name="Oval 86">
                  <a:extLst>
                    <a:ext uri="{FF2B5EF4-FFF2-40B4-BE49-F238E27FC236}">
                      <a16:creationId xmlns:a16="http://schemas.microsoft.com/office/drawing/2014/main" id="{26369823-2B76-B13D-2561-BBD76F0B2C23}"/>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sp>
            <p:nvSpPr>
              <p:cNvPr id="88" name="Oval 87">
                <a:extLst>
                  <a:ext uri="{FF2B5EF4-FFF2-40B4-BE49-F238E27FC236}">
                    <a16:creationId xmlns:a16="http://schemas.microsoft.com/office/drawing/2014/main" id="{F602B3BD-902A-4E53-B360-0E385DA59FA7}"/>
                  </a:ext>
                </a:extLst>
              </p:cNvPr>
              <p:cNvSpPr/>
              <p:nvPr/>
            </p:nvSpPr>
            <p:spPr>
              <a:xfrm>
                <a:off x="7954304"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MP_GothamRoundedBold" panose="02000000000000000000"/>
                  <a:cs typeface="Arial"/>
                </a:endParaRPr>
              </a:p>
            </p:txBody>
          </p:sp>
          <p:grpSp>
            <p:nvGrpSpPr>
              <p:cNvPr id="92" name="Group 91">
                <a:extLst>
                  <a:ext uri="{FF2B5EF4-FFF2-40B4-BE49-F238E27FC236}">
                    <a16:creationId xmlns:a16="http://schemas.microsoft.com/office/drawing/2014/main" id="{14D59AFD-5F2D-A0A8-AB0B-EEDF2AE439EA}"/>
                  </a:ext>
                </a:extLst>
              </p:cNvPr>
              <p:cNvGrpSpPr/>
              <p:nvPr/>
            </p:nvGrpSpPr>
            <p:grpSpPr>
              <a:xfrm>
                <a:off x="3071541" y="963895"/>
                <a:ext cx="6048917" cy="791426"/>
                <a:chOff x="3071541" y="963895"/>
                <a:chExt cx="6048917" cy="791426"/>
              </a:xfrm>
            </p:grpSpPr>
            <p:sp>
              <p:nvSpPr>
                <p:cNvPr id="93" name="Rectangle 92">
                  <a:extLst>
                    <a:ext uri="{FF2B5EF4-FFF2-40B4-BE49-F238E27FC236}">
                      <a16:creationId xmlns:a16="http://schemas.microsoft.com/office/drawing/2014/main" id="{16E4EABD-1675-3CBC-F8EA-941627907D23}"/>
                    </a:ext>
                  </a:extLst>
                </p:cNvPr>
                <p:cNvSpPr/>
                <p:nvPr/>
              </p:nvSpPr>
              <p:spPr>
                <a:xfrm>
                  <a:off x="4074459" y="1206132"/>
                  <a:ext cx="4086560"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94" name="TextBox 93">
                  <a:extLst>
                    <a:ext uri="{FF2B5EF4-FFF2-40B4-BE49-F238E27FC236}">
                      <a16:creationId xmlns:a16="http://schemas.microsoft.com/office/drawing/2014/main" id="{1285C1D4-1860-E5A5-DDEA-48B29C41B937}"/>
                    </a:ext>
                  </a:extLst>
                </p:cNvPr>
                <p:cNvSpPr txBox="1"/>
                <p:nvPr/>
              </p:nvSpPr>
              <p:spPr>
                <a:xfrm>
                  <a:off x="3071541" y="963895"/>
                  <a:ext cx="6048917" cy="791426"/>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AMP_GothamRoundedBold" panose="02000000000000000000"/>
                      <a:cs typeface="Arial"/>
                    </a:rPr>
                    <a:t>-</a:t>
                  </a:r>
                  <a:r>
                    <a:rPr kumimoji="0" lang="en-US" sz="4000" b="0" i="0" u="none" strike="noStrike" kern="1200" cap="none" spc="0" normalizeH="0" noProof="0" dirty="0">
                      <a:ln>
                        <a:noFill/>
                      </a:ln>
                      <a:solidFill>
                        <a:schemeClr val="bg1"/>
                      </a:solidFill>
                      <a:effectLst/>
                      <a:uLnTx/>
                      <a:uFillTx/>
                      <a:latin typeface="AMP_GothamRoundedBold" panose="02000000000000000000"/>
                      <a:cs typeface="Arial"/>
                    </a:rPr>
                    <a:t> - - </a:t>
                  </a:r>
                  <a:r>
                    <a:rPr kumimoji="0" lang="en-US" sz="2400" b="0" i="0" u="none" strike="noStrike" kern="1200" cap="none" spc="0" normalizeH="0" baseline="0" noProof="0" dirty="0">
                      <a:ln>
                        <a:noFill/>
                      </a:ln>
                      <a:solidFill>
                        <a:schemeClr val="bg1"/>
                      </a:solidFill>
                      <a:effectLst/>
                      <a:uLnTx/>
                      <a:uFillTx/>
                      <a:latin typeface="AMP_GothamRoundedBold" panose="02000000000000000000"/>
                      <a:cs typeface="Arial"/>
                    </a:rPr>
                    <a:t>NEGATIVE </a:t>
                  </a:r>
                  <a:r>
                    <a:rPr kumimoji="0" lang="en-US" sz="4000" b="0" i="0" u="none" strike="noStrike" kern="1200" cap="none" spc="0" normalizeH="0" baseline="0" noProof="0" dirty="0">
                      <a:ln>
                        <a:noFill/>
                      </a:ln>
                      <a:solidFill>
                        <a:schemeClr val="bg1"/>
                      </a:solidFill>
                      <a:effectLst/>
                      <a:uLnTx/>
                      <a:uFillTx/>
                      <a:latin typeface="AMP_GothamRoundedBold" panose="02000000000000000000"/>
                      <a:cs typeface="Arial"/>
                    </a:rPr>
                    <a:t>- - -</a:t>
                  </a:r>
                </a:p>
              </p:txBody>
            </p:sp>
          </p:grpSp>
        </p:grpSp>
      </p:grpSp>
      <p:cxnSp>
        <p:nvCxnSpPr>
          <p:cNvPr id="10" name="Straight Arrow Connector 9">
            <a:extLst>
              <a:ext uri="{FF2B5EF4-FFF2-40B4-BE49-F238E27FC236}">
                <a16:creationId xmlns:a16="http://schemas.microsoft.com/office/drawing/2014/main" id="{D9978F94-E37B-AB99-A58E-0357FC264C4E}"/>
              </a:ext>
              <a:ext uri="{C183D7F6-B498-43B3-948B-1728B52AA6E4}">
                <adec:decorative xmlns:adec="http://schemas.microsoft.com/office/drawing/2017/decorative" val="1"/>
              </a:ext>
            </a:extLst>
          </p:cNvPr>
          <p:cNvCxnSpPr>
            <a:cxnSpLocks/>
          </p:cNvCxnSpPr>
          <p:nvPr/>
        </p:nvCxnSpPr>
        <p:spPr>
          <a:xfrm>
            <a:off x="2903220" y="4540016"/>
            <a:ext cx="1327356" cy="785752"/>
          </a:xfrm>
          <a:prstGeom prst="straightConnector1">
            <a:avLst/>
          </a:prstGeom>
          <a:solidFill>
            <a:srgbClr val="F2F2F2"/>
          </a:solidFill>
          <a:ln w="38100">
            <a:solidFill>
              <a:srgbClr val="7F7F7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AAF8C40-91D7-4DCC-8470-070043565DC5}"/>
              </a:ext>
            </a:extLst>
          </p:cNvPr>
          <p:cNvSpPr txBox="1"/>
          <p:nvPr/>
        </p:nvSpPr>
        <p:spPr>
          <a:xfrm>
            <a:off x="-7874" y="3860850"/>
            <a:ext cx="313182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a:rPr>
              <a:t>Smaller molecules move more easily through the web and travel faster</a:t>
            </a:r>
          </a:p>
        </p:txBody>
      </p:sp>
      <p:cxnSp>
        <p:nvCxnSpPr>
          <p:cNvPr id="15" name="Straight Arrow Connector 14">
            <a:extLst>
              <a:ext uri="{FF2B5EF4-FFF2-40B4-BE49-F238E27FC236}">
                <a16:creationId xmlns:a16="http://schemas.microsoft.com/office/drawing/2014/main" id="{51095C5C-ACF7-A730-3CE4-22217EF6E70B}"/>
              </a:ext>
              <a:ext uri="{C183D7F6-B498-43B3-948B-1728B52AA6E4}">
                <adec:decorative xmlns:adec="http://schemas.microsoft.com/office/drawing/2017/decorative" val="1"/>
              </a:ext>
            </a:extLst>
          </p:cNvPr>
          <p:cNvCxnSpPr>
            <a:cxnSpLocks/>
            <a:stCxn id="18" idx="1"/>
          </p:cNvCxnSpPr>
          <p:nvPr/>
        </p:nvCxnSpPr>
        <p:spPr>
          <a:xfrm flipH="1">
            <a:off x="7790114" y="3215069"/>
            <a:ext cx="1008640" cy="286777"/>
          </a:xfrm>
          <a:prstGeom prst="straightConnector1">
            <a:avLst/>
          </a:prstGeom>
          <a:solidFill>
            <a:srgbClr val="F2F2F2"/>
          </a:solidFill>
          <a:ln w="38100">
            <a:solidFill>
              <a:srgbClr val="7F7F7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Box 17" descr="A text box states: ">
            <a:extLst>
              <a:ext uri="{FF2B5EF4-FFF2-40B4-BE49-F238E27FC236}">
                <a16:creationId xmlns:a16="http://schemas.microsoft.com/office/drawing/2014/main" id="{D38B2EE6-D273-FF46-BC14-F2027317304A}"/>
              </a:ext>
            </a:extLst>
          </p:cNvPr>
          <p:cNvSpPr txBox="1"/>
          <p:nvPr/>
        </p:nvSpPr>
        <p:spPr>
          <a:xfrm>
            <a:off x="8798754" y="2142435"/>
            <a:ext cx="323475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a:rPr>
              <a:t>Larger molecules have more trouble moving through the web and travel slower</a:t>
            </a:r>
          </a:p>
        </p:txBody>
      </p:sp>
    </p:spTree>
    <p:extLst>
      <p:ext uri="{BB962C8B-B14F-4D97-AF65-F5344CB8AC3E}">
        <p14:creationId xmlns:p14="http://schemas.microsoft.com/office/powerpoint/2010/main" val="30974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352 0.0051 C 0.00196 0.00718 0.00053 0.00973 -0.00117 0.01158 C -0.00208 0.0125 -0.00312 0.0125 -0.00403 0.0132 C -0.00507 0.01413 -0.00585 0.01575 -0.0069 0.01667 C -0.00768 0.01737 -0.00872 0.0176 -0.00963 0.01829 C -0.01067 0.01922 -0.01158 0.02038 -0.0125 0.02153 C -0.0207 0.03195 -0.01236 0.02223 -0.01901 0.02987 C -0.02356 0.0419 -0.02226 0.03612 -0.02369 0.04653 C -0.02356 0.04885 -0.02278 0.05718 -0.02187 0.05996 C -0.02018 0.06528 -0.01861 0.06644 -0.01718 0.07153 C -0.01679 0.07315 -0.01666 0.075 -0.01627 0.07663 C -0.01575 0.07848 -0.01497 0.07987 -0.01432 0.08172 C -0.01367 0.0838 -0.01315 0.08612 -0.0125 0.0882 C -0.01132 0.09167 -0.01002 0.09491 -0.00872 0.09838 C -0.00807 0.1 -0.00716 0.10139 -0.0069 0.10325 C -0.00651 0.10487 -0.00638 0.10672 -0.00585 0.10834 C -0.00481 0.11181 -0.00208 0.11737 -0.00026 0.11991 C 0.00066 0.1213 0.00157 0.12223 0.00261 0.12338 C 0.00573 0.13172 0.00782 0.13195 0.00534 0.14167 C 0.00469 0.14422 0.00378 0.14653 0.00261 0.14838 C 0.00183 0.14931 0.00066 0.14931 -0.00026 0.15 C -0.00156 0.15163 -0.0026 0.15371 -0.00403 0.15487 C -0.00585 0.15649 -0.00807 0.15625 -0.00963 0.15834 C -0.01328 0.1625 -0.01145 0.16088 -0.01536 0.1632 C -0.01627 0.16551 -0.01705 0.16806 -0.01809 0.16991 C -0.01927 0.172 -0.02096 0.17269 -0.02187 0.175 C -0.02304 0.17778 -0.02369 0.18496 -0.02369 0.18519 C -0.02317 0.19051 -0.02291 0.1963 -0.02187 0.20163 C -0.02161 0.20325 -0.02161 0.20533 -0.02096 0.20672 C -0.0194 0.2095 -0.01718 0.21112 -0.01536 0.2132 C -0.01432 0.21436 -0.01354 0.21598 -0.0125 0.21667 C -0.00963 0.21829 -0.00885 0.21852 -0.00585 0.22153 C -0.00403 0.22362 -0.00182 0.22547 -0.00026 0.22825 C 0.00066 0.22987 0.00183 0.23125 0.00261 0.23334 C 0.00339 0.23519 0.00378 0.23774 0.00443 0.24005 C 0.00495 0.24167 0.00573 0.24329 0.00625 0.24491 C 0.00665 0.24723 0.00691 0.24931 0.0073 0.25163 C 0.00756 0.25325 0.00808 0.25487 0.00821 0.25649 C 0.0086 0.26158 0.0086 0.26667 0.00912 0.27153 C 0.00925 0.27338 0.00925 0.2757 0.01003 0.27663 C 0.01264 0.2794 0.01602 0.27871 0.01849 0.28149 L 0.02136 0.28496 C 0.02227 0.2875 0.02422 0.29144 0.02422 0.29491 C 0.02422 0.29931 0.02292 0.30325 0.02136 0.30649 C 0.02045 0.30834 0.01941 0.30973 0.01849 0.31158 C 0.01784 0.3132 0.01745 0.31528 0.01667 0.31667 C 0.01589 0.31806 0.01472 0.31852 0.01381 0.31991 C 0.0125 0.322 0.01159 0.325 0.01003 0.32663 C 0.00834 0.32848 0.00612 0.32801 0.00443 0.32987 C -0.0026 0.3382 0.00599 0.32755 -0.00117 0.3382 C -0.00208 0.33959 -0.00312 0.34051 -0.00403 0.34167 C -0.00468 0.34329 -0.00572 0.34468 -0.00585 0.34653 C -0.00611 0.34838 -0.00546 0.35 -0.00494 0.35163 C -0.00442 0.35348 -0.0039 0.3551 -0.00312 0.35649 C 0.00235 0.36621 -0.00286 0.35255 0.00261 0.36482 C 0.01081 0.3838 0.00378 0.36783 0.0073 0.37987 C 0.00769 0.38172 0.0086 0.38311 0.00912 0.38496 C 0.00977 0.38727 0.01068 0.39445 0.01094 0.39653 C 0.01068 0.40278 0.01068 0.4088 0.01003 0.41482 C 0.00938 0.42153 0.00847 0.42616 0.00534 0.42987 C 0.00456 0.43079 0.00352 0.43125 0.00261 0.43149 C -0.00026 0.43241 -0.00312 0.43264 -0.00585 0.43334 C -0.0082 0.43588 -0.01041 0.43843 -0.0125 0.44167 C -0.01354 0.44306 -0.01432 0.44491 -0.01536 0.44653 C -0.01562 0.44815 -0.01575 0.45 -0.01627 0.45163 C -0.01679 0.45325 -0.0177 0.45463 -0.01809 0.45649 C -0.01888 0.45973 -0.02005 0.46667 -0.02005 0.4669 C -0.01966 0.4794 -0.01966 0.49213 -0.01901 0.50487 C -0.01901 0.50718 -0.01861 0.5095 -0.01809 0.51158 C -0.01731 0.51482 -0.01497 0.51899 -0.01718 0.51482 " pathEditMode="relative" rAng="0" ptsTypes="AAAAAAAAAAAAAAAAAAAAAAAAAAAAAAAAAAAAAAAAAAAAAAAAAAAAAAAAAAAAAAAAAAAAAA">
                                      <p:cBhvr>
                                        <p:cTn id="6" dur="3000" fill="hold"/>
                                        <p:tgtEl>
                                          <p:spTgt spid="2"/>
                                        </p:tgtEl>
                                        <p:attrNameLst>
                                          <p:attrName>ppt_x</p:attrName>
                                          <p:attrName>ppt_y</p:attrName>
                                        </p:attrNameLst>
                                      </p:cBhvr>
                                      <p:rCtr x="-326" y="25556"/>
                                    </p:animMotion>
                                  </p:childTnLst>
                                </p:cTn>
                              </p:par>
                              <p:par>
                                <p:cTn id="7" presetID="0" presetClass="path" presetSubtype="0" accel="50000" decel="50000" fill="hold" nodeType="withEffect">
                                  <p:stCondLst>
                                    <p:cond delay="0"/>
                                  </p:stCondLst>
                                  <p:childTnLst>
                                    <p:animMotion origin="layout" path="M -0.00286 -0.0199 C -0.00443 -0.01828 -0.00586 -0.01643 -0.00755 -0.01504 C -0.0095 -0.01319 -0.01315 -0.0125 -0.0151 -0.01157 C -0.02344 -0.00833 -0.01341 -0.01157 -0.02448 -0.00833 C -0.02539 -0.00717 -0.02695 -0.00694 -0.02721 -0.00509 C -0.02838 0.00139 -0.02266 0.00787 -0.0207 0.00834 L -0.00755 0.01158 C -0.00664 0.01227 -0.00547 0.01204 -0.00469 0.01343 C -0.00208 0.01783 -0.00482 0.0206 -0.00664 0.02338 C -0.00742 0.02454 -0.00833 0.02616 -0.00937 0.02662 C -0.01029 0.02709 -0.02305 0.02986 -0.02344 0.0301 C -0.02448 0.03056 -0.02565 0.03033 -0.0263 0.03172 C -0.02695 0.03287 -0.02721 0.03496 -0.02721 0.03658 C -0.02721 0.0419 -0.02591 0.04537 -0.02344 0.04838 C -0.02266 0.04931 -0.02161 0.04977 -0.0207 0.05 C -0.01758 0.05093 -0.01445 0.05116 -0.01133 0.05162 C -0.00247 0.05278 0.00313 0.05255 0.0112 0.0551 C 0.0125 0.05533 0.01367 0.05602 0.01498 0.05672 C 0.01524 0.05834 0.01628 0.05996 0.01589 0.06158 C 0.0155 0.06389 0.01419 0.06528 0.01315 0.06667 C 0.01146 0.06875 0.00859 0.0706 0.00651 0.07176 C 0.00534 0.07223 0.00404 0.07269 0.00274 0.07338 C 0.00182 0.07385 0.00091 0.07454 -1.04167E-6 0.075 C -0.0013 0.07662 -0.00325 0.07732 -0.00377 0.0801 C -0.00456 0.08403 -0.00013 0.08635 0.00091 0.08658 C 0.00469 0.0875 0.00833 0.08773 0.01211 0.08843 C 0.01315 0.08935 0.01458 0.08982 0.01498 0.09167 C 0.01537 0.09329 0.01471 0.09537 0.01406 0.09676 C 0.01133 0.10139 0.00886 0.10185 0.0056 0.10324 C 0.00469 0.1044 0.00378 0.10579 0.00274 0.10672 C 0.00013 0.10857 -0.00677 0.10949 -0.00846 0.10996 C -0.01042 0.11042 -0.01224 0.11111 -0.01406 0.11158 C -0.01471 0.11343 -0.01601 0.11459 -0.01601 0.11667 C -0.01601 0.11875 -0.01458 0.11991 -0.01406 0.12176 C -0.01367 0.12315 -0.0138 0.12523 -0.01315 0.12662 C -0.0125 0.12824 -0.01133 0.12917 -0.01042 0.1301 C 0.00052 0.13959 -0.00729 0.13079 -0.00104 0.13843 C 0.00495 0.13773 0.01328 0.13982 0.01966 0.13496 C 0.02096 0.13403 0.02214 0.13287 0.02344 0.13172 C 0.02435 0.13056 0.02526 0.1294 0.02617 0.12824 C 0.02969 0.11922 0.02617 0.12685 0.03086 0.11991 C 0.03555 0.11297 0.03164 0.11621 0.03659 0.11343 C 0.03971 0.11389 0.04297 0.1132 0.04596 0.11505 C 0.04948 0.11713 0.04714 0.1301 0.04688 0.13172 C 0.0457 0.13889 0.04466 0.13797 0.04219 0.14329 C 0.03802 0.15232 0.04323 0.14491 0.03659 0.15324 C 0.03568 0.1544 0.03477 0.15602 0.03373 0.15672 C 0.02565 0.16111 0.01771 0.16065 0.00938 0.16158 C 0.00833 0.16227 0.00729 0.16227 0.00651 0.16343 C 0.00482 0.16574 0.0043 0.16991 0.00365 0.17338 C 0.00404 0.175 0.00417 0.17685 0.00469 0.17824 C 0.00664 0.18565 0.00886 0.18704 0.01406 0.19005 L 0.01966 0.19329 C 0.01862 0.19861 0.01888 0.19977 0.01589 0.20324 C 0.01511 0.2044 0.01393 0.20417 0.01315 0.2051 C 0.00339 0.21459 0.01107 0.20949 0.00469 0.21343 C 0.00156 0.21158 0.00287 0.21158 0.00091 0.21158 " pathEditMode="relative" rAng="0" ptsTypes="AAAAAAAAAAAAAAAAAAAAAAAAAAAAAAAAAAAAAAAAAAAAAAAAAAAAAAAAA">
                                      <p:cBhvr>
                                        <p:cTn id="8" dur="3000" fill="hold"/>
                                        <p:tgtEl>
                                          <p:spTgt spid="6"/>
                                        </p:tgtEl>
                                        <p:attrNameLst>
                                          <p:attrName>ppt_x</p:attrName>
                                          <p:attrName>ppt_y</p:attrName>
                                        </p:attrNameLst>
                                      </p:cBhvr>
                                      <p:rCtr x="1302" y="11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FD591-B1B6-F9C6-512E-8C251BA07F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F2FAF6-80DC-F04E-10CA-A9008FBF920D}"/>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a:t>
            </a:r>
          </a:p>
        </p:txBody>
      </p:sp>
      <p:sp>
        <p:nvSpPr>
          <p:cNvPr id="129" name="Text Placeholder 1">
            <a:extLst>
              <a:ext uri="{FF2B5EF4-FFF2-40B4-BE49-F238E27FC236}">
                <a16:creationId xmlns:a16="http://schemas.microsoft.com/office/drawing/2014/main" id="{9B82CBC0-F94C-2E8A-4610-C86B0058AC42}"/>
              </a:ext>
            </a:extLst>
          </p:cNvPr>
          <p:cNvSpPr>
            <a:spLocks noGrp="1"/>
          </p:cNvSpPr>
          <p:nvPr>
            <p:ph idx="4294967295"/>
          </p:nvPr>
        </p:nvSpPr>
        <p:spPr>
          <a:xfrm>
            <a:off x="389082" y="1714500"/>
            <a:ext cx="4757724" cy="4351338"/>
          </a:xfrm>
          <a:prstGeom prst="rect">
            <a:avLst/>
          </a:prstGeom>
        </p:spPr>
        <p:txBody>
          <a:bodyPr/>
          <a:lstStyle/>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Gel electrophoresis separates DNA by size.</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Samples are placed in pockets called wells.</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Smaller pieces of DNA travel farther through the gel. </a:t>
            </a:r>
            <a:endParaRPr lang="en-US" sz="3000" dirty="0">
              <a:solidFill>
                <a:srgbClr val="002D73"/>
              </a:solidFill>
              <a:effectLst/>
              <a:latin typeface="Helvetica" pitchFamily="2" charset="0"/>
            </a:endParaRPr>
          </a:p>
          <a:p>
            <a:pPr marL="0" indent="0">
              <a:buClr>
                <a:srgbClr val="002D73"/>
              </a:buClr>
              <a:buSzPts val="3000"/>
              <a:buNone/>
            </a:pPr>
            <a:endParaRPr lang="en-US" dirty="0">
              <a:solidFill>
                <a:srgbClr val="002D73"/>
              </a:solidFill>
              <a:latin typeface="Helvetica" pitchFamily="2" charset="0"/>
            </a:endParaRPr>
          </a:p>
          <a:p>
            <a:pPr>
              <a:buClr>
                <a:srgbClr val="002D73"/>
              </a:buClr>
              <a:buSzPts val="3000"/>
            </a:pPr>
            <a:endParaRPr lang="en-US" sz="3000" u="none" strike="noStrike" cap="none" dirty="0">
              <a:highlight>
                <a:srgbClr val="D9F2F5"/>
              </a:highlight>
              <a:latin typeface="Helvetica" pitchFamily="2" charset="0"/>
              <a:ea typeface="Helvetica Neue"/>
              <a:cs typeface="Helvetica Neue"/>
              <a:sym typeface="Helvetica Neue"/>
            </a:endParaRPr>
          </a:p>
          <a:p>
            <a:pPr>
              <a:buClr>
                <a:srgbClr val="002D73"/>
              </a:buClr>
              <a:buSzPts val="3000"/>
            </a:pPr>
            <a:endParaRPr lang="en-US" dirty="0">
              <a:highlight>
                <a:srgbClr val="D9F2F5"/>
              </a:highlight>
              <a:latin typeface="Helvetica" pitchFamily="2" charset="0"/>
              <a:sym typeface="Helvetica Neue"/>
            </a:endParaRPr>
          </a:p>
          <a:p>
            <a:endParaRPr lang="en-US" dirty="0">
              <a:latin typeface="Helvetica" pitchFamily="2" charset="0"/>
            </a:endParaRPr>
          </a:p>
        </p:txBody>
      </p:sp>
      <p:grpSp>
        <p:nvGrpSpPr>
          <p:cNvPr id="39" name="Group 38" descr="An illustration of an agarose gel that now appears as we see it in real life. The gel is a long rectangle with three wells or pockets placed horizontally along the top. The leftmost and center wells are darkly shaded, indicating that samples have been placed in them. The rightmost well is white, indicating that it is empty.&#10;&#10;Above the center well, a schematic shows a “zoomed in” view that shows there are DNA fragments of different lengths in the sample. &#10;The text above the schematic says “Different sized pieces of DNA.”">
            <a:extLst>
              <a:ext uri="{FF2B5EF4-FFF2-40B4-BE49-F238E27FC236}">
                <a16:creationId xmlns:a16="http://schemas.microsoft.com/office/drawing/2014/main" id="{42503033-66C3-9BF8-45C0-C26BF0A175D7}"/>
              </a:ext>
            </a:extLst>
          </p:cNvPr>
          <p:cNvGrpSpPr/>
          <p:nvPr/>
        </p:nvGrpSpPr>
        <p:grpSpPr>
          <a:xfrm>
            <a:off x="5951539" y="2328"/>
            <a:ext cx="4988529" cy="6046182"/>
            <a:chOff x="5951539" y="2328"/>
            <a:chExt cx="4988529" cy="6046182"/>
          </a:xfrm>
        </p:grpSpPr>
        <p:grpSp>
          <p:nvGrpSpPr>
            <p:cNvPr id="33" name="Group 32" descr="The gel illustration from the previous slide is animated. It shows the samples loaded into the well traveling from the top of the gel to the bottom. &#10;&#10;As they move, the samples separate into discrete “bands” that represent DNA fragments of different lengths.&#10;&#10;The sample on the left separates into six different bands that span the length of the entire gel. The sample in the middle separates into two different bands that are closer to the bottom of the gel.">
              <a:extLst>
                <a:ext uri="{FF2B5EF4-FFF2-40B4-BE49-F238E27FC236}">
                  <a16:creationId xmlns:a16="http://schemas.microsoft.com/office/drawing/2014/main" id="{D23F4B03-2E25-CC18-CD1D-D3DF4889C0E3}"/>
                </a:ext>
              </a:extLst>
            </p:cNvPr>
            <p:cNvGrpSpPr/>
            <p:nvPr/>
          </p:nvGrpSpPr>
          <p:grpSpPr>
            <a:xfrm>
              <a:off x="5951539" y="2572530"/>
              <a:ext cx="3261437" cy="3475980"/>
              <a:chOff x="3209642" y="10373410"/>
              <a:chExt cx="2423963" cy="2583415"/>
            </a:xfrm>
          </p:grpSpPr>
          <p:sp>
            <p:nvSpPr>
              <p:cNvPr id="34" name="Rectangle 33">
                <a:extLst>
                  <a:ext uri="{FF2B5EF4-FFF2-40B4-BE49-F238E27FC236}">
                    <a16:creationId xmlns:a16="http://schemas.microsoft.com/office/drawing/2014/main" id="{B2D4F79B-53B9-D99F-7DBC-DEA52A79C250}"/>
                  </a:ext>
                </a:extLst>
              </p:cNvPr>
              <p:cNvSpPr/>
              <p:nvPr/>
            </p:nvSpPr>
            <p:spPr>
              <a:xfrm>
                <a:off x="3209642" y="10373410"/>
                <a:ext cx="2423963" cy="2583415"/>
              </a:xfrm>
              <a:prstGeom prst="rect">
                <a:avLst/>
              </a:prstGeom>
              <a:solidFill>
                <a:srgbClr val="DEE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grpSp>
            <p:nvGrpSpPr>
              <p:cNvPr id="35" name="Group 34">
                <a:extLst>
                  <a:ext uri="{FF2B5EF4-FFF2-40B4-BE49-F238E27FC236}">
                    <a16:creationId xmlns:a16="http://schemas.microsoft.com/office/drawing/2014/main" id="{E8716DFF-A0FD-F9F3-8435-364D5422675C}"/>
                  </a:ext>
                </a:extLst>
              </p:cNvPr>
              <p:cNvGrpSpPr/>
              <p:nvPr/>
            </p:nvGrpSpPr>
            <p:grpSpPr>
              <a:xfrm>
                <a:off x="3442915" y="10592243"/>
                <a:ext cx="1895926" cy="67372"/>
                <a:chOff x="3430695" y="10592243"/>
                <a:chExt cx="1895926" cy="67372"/>
              </a:xfrm>
            </p:grpSpPr>
            <p:sp>
              <p:nvSpPr>
                <p:cNvPr id="36" name="Rectangle 35">
                  <a:extLst>
                    <a:ext uri="{FF2B5EF4-FFF2-40B4-BE49-F238E27FC236}">
                      <a16:creationId xmlns:a16="http://schemas.microsoft.com/office/drawing/2014/main" id="{14E52D81-B3FA-D055-2AFB-5C0BB680D1A4}"/>
                    </a:ext>
                  </a:extLst>
                </p:cNvPr>
                <p:cNvSpPr/>
                <p:nvPr/>
              </p:nvSpPr>
              <p:spPr>
                <a:xfrm flipV="1">
                  <a:off x="3430695" y="10592243"/>
                  <a:ext cx="548640" cy="67372"/>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sp>
              <p:nvSpPr>
                <p:cNvPr id="37" name="Rectangle 36">
                  <a:extLst>
                    <a:ext uri="{FF2B5EF4-FFF2-40B4-BE49-F238E27FC236}">
                      <a16:creationId xmlns:a16="http://schemas.microsoft.com/office/drawing/2014/main" id="{EF9F7334-B64B-2044-1A7E-EEA599BF8156}"/>
                    </a:ext>
                  </a:extLst>
                </p:cNvPr>
                <p:cNvSpPr/>
                <p:nvPr/>
              </p:nvSpPr>
              <p:spPr>
                <a:xfrm flipV="1">
                  <a:off x="4104339" y="10592243"/>
                  <a:ext cx="548640" cy="67372"/>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sp>
              <p:nvSpPr>
                <p:cNvPr id="38" name="Rectangle 37">
                  <a:extLst>
                    <a:ext uri="{FF2B5EF4-FFF2-40B4-BE49-F238E27FC236}">
                      <a16:creationId xmlns:a16="http://schemas.microsoft.com/office/drawing/2014/main" id="{BAD8222A-B1D1-B002-C2C7-404D3C19E9F7}"/>
                    </a:ext>
                  </a:extLst>
                </p:cNvPr>
                <p:cNvSpPr/>
                <p:nvPr/>
              </p:nvSpPr>
              <p:spPr>
                <a:xfrm flipV="1">
                  <a:off x="4777981"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grpSp>
        </p:grpSp>
        <p:grpSp>
          <p:nvGrpSpPr>
            <p:cNvPr id="7" name="Group 6">
              <a:extLst>
                <a:ext uri="{FF2B5EF4-FFF2-40B4-BE49-F238E27FC236}">
                  <a16:creationId xmlns:a16="http://schemas.microsoft.com/office/drawing/2014/main" id="{C7A90535-0B1D-40C4-9510-D06D9982F71C}"/>
                </a:ext>
              </a:extLst>
            </p:cNvPr>
            <p:cNvGrpSpPr/>
            <p:nvPr/>
          </p:nvGrpSpPr>
          <p:grpSpPr>
            <a:xfrm>
              <a:off x="6437923" y="2328"/>
              <a:ext cx="2672368" cy="2822446"/>
              <a:chOff x="7820273" y="93234"/>
              <a:chExt cx="2672368" cy="2822446"/>
            </a:xfrm>
          </p:grpSpPr>
          <p:cxnSp>
            <p:nvCxnSpPr>
              <p:cNvPr id="8" name="Straight Connector 7">
                <a:extLst>
                  <a:ext uri="{FF2B5EF4-FFF2-40B4-BE49-F238E27FC236}">
                    <a16:creationId xmlns:a16="http://schemas.microsoft.com/office/drawing/2014/main" id="{24A03023-3C8F-AA46-0653-B319C485DE7B}"/>
                  </a:ext>
                </a:extLst>
              </p:cNvPr>
              <p:cNvCxnSpPr>
                <a:cxnSpLocks/>
              </p:cNvCxnSpPr>
              <p:nvPr/>
            </p:nvCxnSpPr>
            <p:spPr>
              <a:xfrm flipH="1">
                <a:off x="8986647" y="2351450"/>
                <a:ext cx="1028897" cy="538298"/>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92502C3-6F7A-68B9-C9E8-F61733366D41}"/>
                  </a:ext>
                </a:extLst>
              </p:cNvPr>
              <p:cNvCxnSpPr>
                <a:cxnSpLocks/>
              </p:cNvCxnSpPr>
              <p:nvPr/>
            </p:nvCxnSpPr>
            <p:spPr>
              <a:xfrm flipH="1" flipV="1">
                <a:off x="8127859" y="2336865"/>
                <a:ext cx="759828" cy="57881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F8431E1-2184-B7DE-E4CD-91C448BBC3E2}"/>
                  </a:ext>
                </a:extLst>
              </p:cNvPr>
              <p:cNvGrpSpPr/>
              <p:nvPr/>
            </p:nvGrpSpPr>
            <p:grpSpPr>
              <a:xfrm>
                <a:off x="7820273" y="93234"/>
                <a:ext cx="2672368" cy="2274363"/>
                <a:chOff x="7012805" y="1143176"/>
                <a:chExt cx="2672368" cy="2274363"/>
              </a:xfrm>
            </p:grpSpPr>
            <p:sp>
              <p:nvSpPr>
                <p:cNvPr id="11" name="TextBox 10">
                  <a:extLst>
                    <a:ext uri="{FF2B5EF4-FFF2-40B4-BE49-F238E27FC236}">
                      <a16:creationId xmlns:a16="http://schemas.microsoft.com/office/drawing/2014/main" id="{C1D6F277-C02C-2DAE-E76D-538EE863FB20}"/>
                    </a:ext>
                  </a:extLst>
                </p:cNvPr>
                <p:cNvSpPr txBox="1"/>
                <p:nvPr/>
              </p:nvSpPr>
              <p:spPr>
                <a:xfrm>
                  <a:off x="7012805" y="1143176"/>
                  <a:ext cx="2672368"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a:cs typeface="Arial" panose="020B0604020202020204" pitchFamily="34" charset="0"/>
                    </a:rPr>
                    <a:t>DNA pieces of different sizes</a:t>
                  </a:r>
                </a:p>
              </p:txBody>
            </p:sp>
            <p:pic>
              <p:nvPicPr>
                <p:cNvPr id="12" name="Picture 11">
                  <a:extLst>
                    <a:ext uri="{FF2B5EF4-FFF2-40B4-BE49-F238E27FC236}">
                      <a16:creationId xmlns:a16="http://schemas.microsoft.com/office/drawing/2014/main" id="{AC2434D0-F267-1077-7A1B-7A62FACE084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7941496" y="1958891"/>
                  <a:ext cx="316786" cy="469164"/>
                </a:xfrm>
                <a:prstGeom prst="rect">
                  <a:avLst/>
                </a:prstGeom>
              </p:spPr>
            </p:pic>
            <p:pic>
              <p:nvPicPr>
                <p:cNvPr id="13" name="Picture 12">
                  <a:extLst>
                    <a:ext uri="{FF2B5EF4-FFF2-40B4-BE49-F238E27FC236}">
                      <a16:creationId xmlns:a16="http://schemas.microsoft.com/office/drawing/2014/main" id="{48E8DAB6-F27C-B60B-9CB1-5170D6F47B03}"/>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7602199" y="2087753"/>
                  <a:ext cx="316786" cy="469164"/>
                </a:xfrm>
                <a:prstGeom prst="rect">
                  <a:avLst/>
                </a:prstGeom>
              </p:spPr>
            </p:pic>
            <p:grpSp>
              <p:nvGrpSpPr>
                <p:cNvPr id="14" name="Group 13">
                  <a:extLst>
                    <a:ext uri="{FF2B5EF4-FFF2-40B4-BE49-F238E27FC236}">
                      <a16:creationId xmlns:a16="http://schemas.microsoft.com/office/drawing/2014/main" id="{BA3B571F-34C3-400E-5C42-F96E789C763A}"/>
                    </a:ext>
                  </a:extLst>
                </p:cNvPr>
                <p:cNvGrpSpPr/>
                <p:nvPr/>
              </p:nvGrpSpPr>
              <p:grpSpPr>
                <a:xfrm rot="21389370" flipH="1">
                  <a:off x="7514870" y="3073063"/>
                  <a:ext cx="832107" cy="316786"/>
                  <a:chOff x="5716333" y="2219587"/>
                  <a:chExt cx="832107" cy="316786"/>
                </a:xfrm>
              </p:grpSpPr>
              <p:pic>
                <p:nvPicPr>
                  <p:cNvPr id="24" name="Picture 23">
                    <a:extLst>
                      <a:ext uri="{FF2B5EF4-FFF2-40B4-BE49-F238E27FC236}">
                        <a16:creationId xmlns:a16="http://schemas.microsoft.com/office/drawing/2014/main" id="{38D6C5ED-EE98-95B6-D4AB-02C9C3DC9B0A}"/>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5792522" y="2143398"/>
                    <a:ext cx="316786" cy="469164"/>
                  </a:xfrm>
                  <a:prstGeom prst="rect">
                    <a:avLst/>
                  </a:prstGeom>
                </p:spPr>
              </p:pic>
              <p:pic>
                <p:nvPicPr>
                  <p:cNvPr id="25" name="Picture 24">
                    <a:extLst>
                      <a:ext uri="{FF2B5EF4-FFF2-40B4-BE49-F238E27FC236}">
                        <a16:creationId xmlns:a16="http://schemas.microsoft.com/office/drawing/2014/main" id="{048D08D0-41F0-37FB-2250-0A9109CF07C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6155465" y="2143398"/>
                    <a:ext cx="316786" cy="469164"/>
                  </a:xfrm>
                  <a:prstGeom prst="rect">
                    <a:avLst/>
                  </a:prstGeom>
                </p:spPr>
              </p:pic>
            </p:grpSp>
            <p:pic>
              <p:nvPicPr>
                <p:cNvPr id="15" name="Picture 14">
                  <a:extLst>
                    <a:ext uri="{FF2B5EF4-FFF2-40B4-BE49-F238E27FC236}">
                      <a16:creationId xmlns:a16="http://schemas.microsoft.com/office/drawing/2014/main" id="{26D8F42F-A1C1-CFE2-8471-8180AAFB677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8053710" y="2328306"/>
                  <a:ext cx="316786" cy="469164"/>
                </a:xfrm>
                <a:prstGeom prst="rect">
                  <a:avLst/>
                </a:prstGeom>
              </p:spPr>
            </p:pic>
            <p:pic>
              <p:nvPicPr>
                <p:cNvPr id="16" name="Picture 15">
                  <a:extLst>
                    <a:ext uri="{FF2B5EF4-FFF2-40B4-BE49-F238E27FC236}">
                      <a16:creationId xmlns:a16="http://schemas.microsoft.com/office/drawing/2014/main" id="{5B8A656C-94FC-4924-E82E-3E901CE2A0B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8404373" y="2421920"/>
                  <a:ext cx="316786" cy="469164"/>
                </a:xfrm>
                <a:prstGeom prst="rect">
                  <a:avLst/>
                </a:prstGeom>
              </p:spPr>
            </p:pic>
            <p:sp>
              <p:nvSpPr>
                <p:cNvPr id="17" name="Rounded Rectangle 16">
                  <a:extLst>
                    <a:ext uri="{FF2B5EF4-FFF2-40B4-BE49-F238E27FC236}">
                      <a16:creationId xmlns:a16="http://schemas.microsoft.com/office/drawing/2014/main" id="{76E5C149-49CD-C6EC-85F4-63AD9EA2ABC6}"/>
                    </a:ext>
                  </a:extLst>
                </p:cNvPr>
                <p:cNvSpPr/>
                <p:nvPr/>
              </p:nvSpPr>
              <p:spPr>
                <a:xfrm flipH="1">
                  <a:off x="7267440" y="1970219"/>
                  <a:ext cx="2019898" cy="1447320"/>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3"/>
                    </a:solidFill>
                    <a:latin typeface="AMP_GothamRoundedBold" panose="02000000000000000000"/>
                  </a:endParaRPr>
                </a:p>
              </p:txBody>
            </p:sp>
            <p:pic>
              <p:nvPicPr>
                <p:cNvPr id="18" name="Picture 17">
                  <a:extLst>
                    <a:ext uri="{FF2B5EF4-FFF2-40B4-BE49-F238E27FC236}">
                      <a16:creationId xmlns:a16="http://schemas.microsoft.com/office/drawing/2014/main" id="{CAA36C7B-5157-81D5-9176-2E675CB8367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1387397">
                  <a:off x="8679694" y="2000368"/>
                  <a:ext cx="316786" cy="469164"/>
                </a:xfrm>
                <a:prstGeom prst="rect">
                  <a:avLst/>
                </a:prstGeom>
              </p:spPr>
            </p:pic>
            <p:pic>
              <p:nvPicPr>
                <p:cNvPr id="19" name="Picture 18">
                  <a:extLst>
                    <a:ext uri="{FF2B5EF4-FFF2-40B4-BE49-F238E27FC236}">
                      <a16:creationId xmlns:a16="http://schemas.microsoft.com/office/drawing/2014/main" id="{94F168A7-7905-D5F2-B0D9-CC5F1E2C7BF6}"/>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3097496" flipV="1">
                  <a:off x="8494676" y="2871724"/>
                  <a:ext cx="316786" cy="469164"/>
                </a:xfrm>
                <a:prstGeom prst="rect">
                  <a:avLst/>
                </a:prstGeom>
              </p:spPr>
            </p:pic>
            <p:pic>
              <p:nvPicPr>
                <p:cNvPr id="20" name="Picture 19">
                  <a:extLst>
                    <a:ext uri="{FF2B5EF4-FFF2-40B4-BE49-F238E27FC236}">
                      <a16:creationId xmlns:a16="http://schemas.microsoft.com/office/drawing/2014/main" id="{41A4F170-DDF4-89CE-C04A-4F06546EC6DF}"/>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610630" flipV="1">
                  <a:off x="8027735" y="2651954"/>
                  <a:ext cx="316786" cy="469164"/>
                </a:xfrm>
                <a:prstGeom prst="rect">
                  <a:avLst/>
                </a:prstGeom>
              </p:spPr>
            </p:pic>
            <p:pic>
              <p:nvPicPr>
                <p:cNvPr id="21" name="Picture 20">
                  <a:extLst>
                    <a:ext uri="{FF2B5EF4-FFF2-40B4-BE49-F238E27FC236}">
                      <a16:creationId xmlns:a16="http://schemas.microsoft.com/office/drawing/2014/main" id="{33D0413D-EB96-C81B-5188-A2E109B55C2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5303163" flipV="1">
                  <a:off x="7488901" y="2540762"/>
                  <a:ext cx="316786" cy="469164"/>
                </a:xfrm>
                <a:prstGeom prst="rect">
                  <a:avLst/>
                </a:prstGeom>
              </p:spPr>
            </p:pic>
          </p:grpSp>
        </p:grpSp>
        <p:grpSp>
          <p:nvGrpSpPr>
            <p:cNvPr id="32" name="Group 31">
              <a:extLst>
                <a:ext uri="{FF2B5EF4-FFF2-40B4-BE49-F238E27FC236}">
                  <a16:creationId xmlns:a16="http://schemas.microsoft.com/office/drawing/2014/main" id="{AFDB9954-93C4-1B03-E659-E975ED5C9A64}"/>
                </a:ext>
              </a:extLst>
            </p:cNvPr>
            <p:cNvGrpSpPr/>
            <p:nvPr/>
          </p:nvGrpSpPr>
          <p:grpSpPr>
            <a:xfrm>
              <a:off x="8910657" y="2636136"/>
              <a:ext cx="2029411" cy="461665"/>
              <a:chOff x="8910657" y="2636136"/>
              <a:chExt cx="2029411" cy="461665"/>
            </a:xfrm>
          </p:grpSpPr>
          <p:sp>
            <p:nvSpPr>
              <p:cNvPr id="28" name="TextBox 27">
                <a:extLst>
                  <a:ext uri="{FF2B5EF4-FFF2-40B4-BE49-F238E27FC236}">
                    <a16:creationId xmlns:a16="http://schemas.microsoft.com/office/drawing/2014/main" id="{1C5B72AF-7025-F104-0F69-19A517B969C0}"/>
                  </a:ext>
                </a:extLst>
              </p:cNvPr>
              <p:cNvSpPr txBox="1"/>
              <p:nvPr/>
            </p:nvSpPr>
            <p:spPr>
              <a:xfrm>
                <a:off x="9601200" y="2636136"/>
                <a:ext cx="1338868" cy="461665"/>
              </a:xfrm>
              <a:prstGeom prst="rect">
                <a:avLst/>
              </a:prstGeom>
              <a:noFill/>
            </p:spPr>
            <p:txBody>
              <a:bodyPr wrap="square" rtlCol="0">
                <a:spAutoFit/>
              </a:bodyPr>
              <a:lstStyle/>
              <a:p>
                <a:r>
                  <a:rPr lang="en-US" sz="2400" dirty="0">
                    <a:solidFill>
                      <a:srgbClr val="002D73"/>
                    </a:solidFill>
                    <a:latin typeface="AMP_GothamRoundedBold" panose="02000000000000000000"/>
                    <a:cs typeface="Arial" panose="020B0604020202020204" pitchFamily="34" charset="0"/>
                  </a:rPr>
                  <a:t>Wells</a:t>
                </a:r>
              </a:p>
            </p:txBody>
          </p:sp>
          <p:cxnSp>
            <p:nvCxnSpPr>
              <p:cNvPr id="29" name="Straight Arrow Connector 28">
                <a:extLst>
                  <a:ext uri="{FF2B5EF4-FFF2-40B4-BE49-F238E27FC236}">
                    <a16:creationId xmlns:a16="http://schemas.microsoft.com/office/drawing/2014/main" id="{0F04716F-0D7F-C2AA-7965-67FE2A21532A}"/>
                  </a:ext>
                </a:extLst>
              </p:cNvPr>
              <p:cNvCxnSpPr>
                <a:cxnSpLocks/>
              </p:cNvCxnSpPr>
              <p:nvPr/>
            </p:nvCxnSpPr>
            <p:spPr>
              <a:xfrm flipH="1">
                <a:off x="8910657" y="2908555"/>
                <a:ext cx="690543" cy="0"/>
              </a:xfrm>
              <a:prstGeom prst="straightConnector1">
                <a:avLst/>
              </a:prstGeom>
              <a:ln w="57150">
                <a:solidFill>
                  <a:srgbClr val="D10F3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29942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0F3F6-C6C9-F94E-95E1-9690ECE223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4DBF49-2210-2C6D-4EF0-DFC2515116A1}"/>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a:t>
            </a:r>
          </a:p>
        </p:txBody>
      </p:sp>
      <p:sp>
        <p:nvSpPr>
          <p:cNvPr id="129" name="Text Placeholder 1">
            <a:extLst>
              <a:ext uri="{FF2B5EF4-FFF2-40B4-BE49-F238E27FC236}">
                <a16:creationId xmlns:a16="http://schemas.microsoft.com/office/drawing/2014/main" id="{4E2B9FC4-3057-C5B5-C6B0-A3FF920E9712}"/>
              </a:ext>
            </a:extLst>
          </p:cNvPr>
          <p:cNvSpPr>
            <a:spLocks noGrp="1"/>
          </p:cNvSpPr>
          <p:nvPr>
            <p:ph idx="4294967295"/>
          </p:nvPr>
        </p:nvSpPr>
        <p:spPr>
          <a:xfrm>
            <a:off x="389082" y="1714500"/>
            <a:ext cx="4757724" cy="4351338"/>
          </a:xfrm>
          <a:prstGeom prst="rect">
            <a:avLst/>
          </a:prstGeom>
        </p:spPr>
        <p:txBody>
          <a:bodyPr/>
          <a:lstStyle/>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Gel electrophoresis separates DNA by size.</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Samples are placed in pockets called wells.</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Smaller pieces of DNA travel farther through the gel. </a:t>
            </a:r>
            <a:endParaRPr lang="en-US" sz="3000" dirty="0">
              <a:solidFill>
                <a:srgbClr val="002D73"/>
              </a:solidFill>
              <a:effectLst/>
              <a:latin typeface="Helvetica" pitchFamily="2" charset="0"/>
            </a:endParaRPr>
          </a:p>
          <a:p>
            <a:pPr marL="0" indent="0">
              <a:buClr>
                <a:srgbClr val="002D73"/>
              </a:buClr>
              <a:buSzPts val="3000"/>
              <a:buNone/>
            </a:pPr>
            <a:endParaRPr lang="en-US" dirty="0">
              <a:solidFill>
                <a:srgbClr val="002D73"/>
              </a:solidFill>
              <a:latin typeface="Helvetica" pitchFamily="2" charset="0"/>
            </a:endParaRPr>
          </a:p>
          <a:p>
            <a:pPr>
              <a:buClr>
                <a:srgbClr val="002D73"/>
              </a:buClr>
              <a:buSzPts val="3000"/>
            </a:pPr>
            <a:endParaRPr lang="en-US" sz="3000" u="none" strike="noStrike" cap="none" dirty="0">
              <a:highlight>
                <a:srgbClr val="D9F2F5"/>
              </a:highlight>
              <a:latin typeface="Helvetica" pitchFamily="2" charset="0"/>
              <a:ea typeface="Helvetica Neue"/>
              <a:cs typeface="Helvetica Neue"/>
              <a:sym typeface="Helvetica Neue"/>
            </a:endParaRPr>
          </a:p>
          <a:p>
            <a:pPr>
              <a:buClr>
                <a:srgbClr val="002D73"/>
              </a:buClr>
              <a:buSzPts val="3000"/>
            </a:pPr>
            <a:endParaRPr lang="en-US" dirty="0">
              <a:highlight>
                <a:srgbClr val="D9F2F5"/>
              </a:highlight>
              <a:latin typeface="Helvetica" pitchFamily="2" charset="0"/>
              <a:sym typeface="Helvetica Neue"/>
            </a:endParaRPr>
          </a:p>
          <a:p>
            <a:endParaRPr lang="en-US" dirty="0">
              <a:latin typeface="Helvetica" pitchFamily="2" charset="0"/>
            </a:endParaRPr>
          </a:p>
        </p:txBody>
      </p:sp>
      <p:grpSp>
        <p:nvGrpSpPr>
          <p:cNvPr id="33" name="Group 32" descr="The gel illustration from the previous slide is animated. It shows the samples loaded into the well traveling from the top of the gel to the bottom. &#10;&#10;As they move, the samples separate into discrete “bands” that represent DNA fragments of different lengths.&#10;&#10;Both samples separate into four bands, but they are located at different heights along the gel, creating a distinct band profile for each sample.">
            <a:extLst>
              <a:ext uri="{FF2B5EF4-FFF2-40B4-BE49-F238E27FC236}">
                <a16:creationId xmlns:a16="http://schemas.microsoft.com/office/drawing/2014/main" id="{13CF21F7-6BEA-2018-A669-F88E9E7E08AE}"/>
              </a:ext>
            </a:extLst>
          </p:cNvPr>
          <p:cNvGrpSpPr/>
          <p:nvPr/>
        </p:nvGrpSpPr>
        <p:grpSpPr>
          <a:xfrm>
            <a:off x="5951539" y="2572530"/>
            <a:ext cx="3261437" cy="3475980"/>
            <a:chOff x="3209642" y="10373410"/>
            <a:chExt cx="2423963" cy="2583415"/>
          </a:xfrm>
        </p:grpSpPr>
        <p:sp>
          <p:nvSpPr>
            <p:cNvPr id="34" name="Rectangle 33">
              <a:extLst>
                <a:ext uri="{FF2B5EF4-FFF2-40B4-BE49-F238E27FC236}">
                  <a16:creationId xmlns:a16="http://schemas.microsoft.com/office/drawing/2014/main" id="{663CBB09-739E-4F96-EEDE-E2A2838FC3E7}"/>
                </a:ext>
              </a:extLst>
            </p:cNvPr>
            <p:cNvSpPr/>
            <p:nvPr/>
          </p:nvSpPr>
          <p:spPr>
            <a:xfrm>
              <a:off x="3209642" y="10373410"/>
              <a:ext cx="2423963" cy="2583415"/>
            </a:xfrm>
            <a:prstGeom prst="rect">
              <a:avLst/>
            </a:prstGeom>
            <a:solidFill>
              <a:srgbClr val="DEE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grpSp>
          <p:nvGrpSpPr>
            <p:cNvPr id="35" name="Group 34">
              <a:extLst>
                <a:ext uri="{FF2B5EF4-FFF2-40B4-BE49-F238E27FC236}">
                  <a16:creationId xmlns:a16="http://schemas.microsoft.com/office/drawing/2014/main" id="{EC7862F3-E531-784B-350C-6980541133F4}"/>
                </a:ext>
              </a:extLst>
            </p:cNvPr>
            <p:cNvGrpSpPr/>
            <p:nvPr/>
          </p:nvGrpSpPr>
          <p:grpSpPr>
            <a:xfrm>
              <a:off x="3442915" y="10592243"/>
              <a:ext cx="1895926" cy="67372"/>
              <a:chOff x="3430695" y="10592243"/>
              <a:chExt cx="1895926" cy="67372"/>
            </a:xfrm>
          </p:grpSpPr>
          <p:sp>
            <p:nvSpPr>
              <p:cNvPr id="36" name="Rectangle 35">
                <a:extLst>
                  <a:ext uri="{FF2B5EF4-FFF2-40B4-BE49-F238E27FC236}">
                    <a16:creationId xmlns:a16="http://schemas.microsoft.com/office/drawing/2014/main" id="{B80033B7-B04B-BE3F-0EFB-6C3A933097B1}"/>
                  </a:ext>
                </a:extLst>
              </p:cNvPr>
              <p:cNvSpPr/>
              <p:nvPr/>
            </p:nvSpPr>
            <p:spPr>
              <a:xfrm flipV="1">
                <a:off x="3430695"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37" name="Rectangle 36">
                <a:extLst>
                  <a:ext uri="{FF2B5EF4-FFF2-40B4-BE49-F238E27FC236}">
                    <a16:creationId xmlns:a16="http://schemas.microsoft.com/office/drawing/2014/main" id="{129716A4-7ABA-3421-B853-101D15BDEB88}"/>
                  </a:ext>
                </a:extLst>
              </p:cNvPr>
              <p:cNvSpPr/>
              <p:nvPr/>
            </p:nvSpPr>
            <p:spPr>
              <a:xfrm flipV="1">
                <a:off x="4104339"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sp>
            <p:nvSpPr>
              <p:cNvPr id="38" name="Rectangle 37">
                <a:extLst>
                  <a:ext uri="{FF2B5EF4-FFF2-40B4-BE49-F238E27FC236}">
                    <a16:creationId xmlns:a16="http://schemas.microsoft.com/office/drawing/2014/main" id="{30BEB8C1-ED74-B812-DEEF-3CFAAA5BC4CE}"/>
                  </a:ext>
                </a:extLst>
              </p:cNvPr>
              <p:cNvSpPr/>
              <p:nvPr/>
            </p:nvSpPr>
            <p:spPr>
              <a:xfrm flipV="1">
                <a:off x="4777981"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grpSp>
      </p:grpSp>
      <p:grpSp>
        <p:nvGrpSpPr>
          <p:cNvPr id="126" name="Group 125" descr="After the gel is finished running, the top band from the center sample is zoomed in on to show larger DNA fragments. The text says “Longer DNA pieces.">
            <a:extLst>
              <a:ext uri="{FF2B5EF4-FFF2-40B4-BE49-F238E27FC236}">
                <a16:creationId xmlns:a16="http://schemas.microsoft.com/office/drawing/2014/main" id="{0A27CAF8-476D-10BA-99AD-EBFB053A1DC1}"/>
              </a:ext>
            </a:extLst>
          </p:cNvPr>
          <p:cNvGrpSpPr/>
          <p:nvPr/>
        </p:nvGrpSpPr>
        <p:grpSpPr>
          <a:xfrm>
            <a:off x="7835900" y="2541660"/>
            <a:ext cx="3553038" cy="1831249"/>
            <a:chOff x="7835900" y="2541660"/>
            <a:chExt cx="3553038" cy="1831249"/>
          </a:xfrm>
        </p:grpSpPr>
        <p:sp>
          <p:nvSpPr>
            <p:cNvPr id="81" name="TextBox 80">
              <a:extLst>
                <a:ext uri="{FF2B5EF4-FFF2-40B4-BE49-F238E27FC236}">
                  <a16:creationId xmlns:a16="http://schemas.microsoft.com/office/drawing/2014/main" id="{EED35086-A88F-3ACD-29CD-E13E897FC0C5}"/>
                </a:ext>
              </a:extLst>
            </p:cNvPr>
            <p:cNvSpPr txBox="1"/>
            <p:nvPr/>
          </p:nvSpPr>
          <p:spPr>
            <a:xfrm>
              <a:off x="9327675" y="3541912"/>
              <a:ext cx="2061263"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a:cs typeface="Arial" panose="020B0604020202020204" pitchFamily="34" charset="0"/>
                </a:rPr>
                <a:t>Longer </a:t>
              </a:r>
            </a:p>
            <a:p>
              <a:pPr algn="ctr"/>
              <a:r>
                <a:rPr lang="en-US" sz="2400" dirty="0">
                  <a:solidFill>
                    <a:srgbClr val="002D73"/>
                  </a:solidFill>
                  <a:latin typeface="AMP_GothamRoundedBold" panose="02000000000000000000"/>
                  <a:cs typeface="Arial" panose="020B0604020202020204" pitchFamily="34" charset="0"/>
                </a:rPr>
                <a:t>DNA pieces </a:t>
              </a:r>
            </a:p>
          </p:txBody>
        </p:sp>
        <p:grpSp>
          <p:nvGrpSpPr>
            <p:cNvPr id="110" name="Group 109">
              <a:extLst>
                <a:ext uri="{FF2B5EF4-FFF2-40B4-BE49-F238E27FC236}">
                  <a16:creationId xmlns:a16="http://schemas.microsoft.com/office/drawing/2014/main" id="{6D38260C-0409-1844-7003-E269D4E27F47}"/>
                </a:ext>
              </a:extLst>
            </p:cNvPr>
            <p:cNvGrpSpPr/>
            <p:nvPr/>
          </p:nvGrpSpPr>
          <p:grpSpPr>
            <a:xfrm flipH="1">
              <a:off x="7835900" y="2630057"/>
              <a:ext cx="1811527" cy="895605"/>
              <a:chOff x="10983290" y="2601630"/>
              <a:chExt cx="1811527" cy="895605"/>
            </a:xfrm>
          </p:grpSpPr>
          <p:cxnSp>
            <p:nvCxnSpPr>
              <p:cNvPr id="82" name="Straight Connector 81">
                <a:extLst>
                  <a:ext uri="{FF2B5EF4-FFF2-40B4-BE49-F238E27FC236}">
                    <a16:creationId xmlns:a16="http://schemas.microsoft.com/office/drawing/2014/main" id="{670D2FEC-00F1-1373-59F4-C3705CB217A5}"/>
                  </a:ext>
                </a:extLst>
              </p:cNvPr>
              <p:cNvCxnSpPr>
                <a:cxnSpLocks/>
              </p:cNvCxnSpPr>
              <p:nvPr/>
            </p:nvCxnSpPr>
            <p:spPr>
              <a:xfrm flipH="1" flipV="1">
                <a:off x="10999161" y="2601630"/>
                <a:ext cx="1795656" cy="718887"/>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D795E6B-6F9D-BDD2-0106-A315F0129B0B}"/>
                  </a:ext>
                </a:extLst>
              </p:cNvPr>
              <p:cNvCxnSpPr>
                <a:cxnSpLocks/>
              </p:cNvCxnSpPr>
              <p:nvPr/>
            </p:nvCxnSpPr>
            <p:spPr>
              <a:xfrm flipH="1">
                <a:off x="10983290" y="3408914"/>
                <a:ext cx="1811527" cy="8832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188A40DD-C822-6BEC-808C-64432FDD9ECC}"/>
                </a:ext>
              </a:extLst>
            </p:cNvPr>
            <p:cNvGrpSpPr/>
            <p:nvPr/>
          </p:nvGrpSpPr>
          <p:grpSpPr>
            <a:xfrm>
              <a:off x="9593055" y="2541660"/>
              <a:ext cx="1378612" cy="980809"/>
              <a:chOff x="1123550" y="2536140"/>
              <a:chExt cx="1378612" cy="980809"/>
            </a:xfrm>
          </p:grpSpPr>
          <p:pic>
            <p:nvPicPr>
              <p:cNvPr id="85" name="Picture 84">
                <a:extLst>
                  <a:ext uri="{FF2B5EF4-FFF2-40B4-BE49-F238E27FC236}">
                    <a16:creationId xmlns:a16="http://schemas.microsoft.com/office/drawing/2014/main" id="{2DD2C615-FC38-D8BE-95AA-6529D1BBA2E3}"/>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1539036" y="2520279"/>
                <a:ext cx="316786" cy="469164"/>
              </a:xfrm>
              <a:prstGeom prst="rect">
                <a:avLst/>
              </a:prstGeom>
            </p:spPr>
          </p:pic>
          <p:pic>
            <p:nvPicPr>
              <p:cNvPr id="86" name="Picture 85">
                <a:extLst>
                  <a:ext uri="{FF2B5EF4-FFF2-40B4-BE49-F238E27FC236}">
                    <a16:creationId xmlns:a16="http://schemas.microsoft.com/office/drawing/2014/main" id="{9A4B76B8-2D44-6CB7-1B78-0303E47B1CF4}"/>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1199739" y="2649141"/>
                <a:ext cx="316786" cy="469164"/>
              </a:xfrm>
              <a:prstGeom prst="rect">
                <a:avLst/>
              </a:prstGeom>
            </p:spPr>
          </p:pic>
          <p:grpSp>
            <p:nvGrpSpPr>
              <p:cNvPr id="87" name="Group 86">
                <a:extLst>
                  <a:ext uri="{FF2B5EF4-FFF2-40B4-BE49-F238E27FC236}">
                    <a16:creationId xmlns:a16="http://schemas.microsoft.com/office/drawing/2014/main" id="{87029833-5442-2DA3-857A-3DA46D76C61A}"/>
                  </a:ext>
                </a:extLst>
              </p:cNvPr>
              <p:cNvGrpSpPr/>
              <p:nvPr/>
            </p:nvGrpSpPr>
            <p:grpSpPr>
              <a:xfrm rot="21389370" flipH="1">
                <a:off x="1232433" y="3171974"/>
                <a:ext cx="832107" cy="316786"/>
                <a:chOff x="5568218" y="1765326"/>
                <a:chExt cx="832107" cy="316786"/>
              </a:xfrm>
            </p:grpSpPr>
            <p:pic>
              <p:nvPicPr>
                <p:cNvPr id="91" name="Picture 90">
                  <a:extLst>
                    <a:ext uri="{FF2B5EF4-FFF2-40B4-BE49-F238E27FC236}">
                      <a16:creationId xmlns:a16="http://schemas.microsoft.com/office/drawing/2014/main" id="{A537521B-2F6A-613B-93C6-35826B321E6F}"/>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5644407" y="1689137"/>
                  <a:ext cx="316786" cy="469164"/>
                </a:xfrm>
                <a:prstGeom prst="rect">
                  <a:avLst/>
                </a:prstGeom>
              </p:spPr>
            </p:pic>
            <p:pic>
              <p:nvPicPr>
                <p:cNvPr id="92" name="Picture 91">
                  <a:extLst>
                    <a:ext uri="{FF2B5EF4-FFF2-40B4-BE49-F238E27FC236}">
                      <a16:creationId xmlns:a16="http://schemas.microsoft.com/office/drawing/2014/main" id="{D6D8C53B-9BB2-0FE8-9FD6-25A2F2D07DB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6007350" y="1689137"/>
                  <a:ext cx="316786" cy="469164"/>
                </a:xfrm>
                <a:prstGeom prst="rect">
                  <a:avLst/>
                </a:prstGeom>
              </p:spPr>
            </p:pic>
          </p:grpSp>
          <p:pic>
            <p:nvPicPr>
              <p:cNvPr id="88" name="Picture 87">
                <a:extLst>
                  <a:ext uri="{FF2B5EF4-FFF2-40B4-BE49-F238E27FC236}">
                    <a16:creationId xmlns:a16="http://schemas.microsoft.com/office/drawing/2014/main" id="{CDE63145-9FAC-4E5E-6706-7934534110E7}"/>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1711877" y="2765628"/>
                <a:ext cx="316786" cy="469164"/>
              </a:xfrm>
              <a:prstGeom prst="rect">
                <a:avLst/>
              </a:prstGeom>
            </p:spPr>
          </p:pic>
          <p:pic>
            <p:nvPicPr>
              <p:cNvPr id="89" name="Picture 88">
                <a:extLst>
                  <a:ext uri="{FF2B5EF4-FFF2-40B4-BE49-F238E27FC236}">
                    <a16:creationId xmlns:a16="http://schemas.microsoft.com/office/drawing/2014/main" id="{AF2886D3-7940-8132-2152-5948D0DBF246}"/>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2062540" y="2859242"/>
                <a:ext cx="316786" cy="469164"/>
              </a:xfrm>
              <a:prstGeom prst="rect">
                <a:avLst/>
              </a:prstGeom>
            </p:spPr>
          </p:pic>
          <p:sp>
            <p:nvSpPr>
              <p:cNvPr id="90" name="Rounded Rectangle 89">
                <a:extLst>
                  <a:ext uri="{FF2B5EF4-FFF2-40B4-BE49-F238E27FC236}">
                    <a16:creationId xmlns:a16="http://schemas.microsoft.com/office/drawing/2014/main" id="{1602D951-4463-5D3B-473F-79FBEE86287D}"/>
                  </a:ext>
                </a:extLst>
              </p:cNvPr>
              <p:cNvSpPr/>
              <p:nvPr/>
            </p:nvSpPr>
            <p:spPr>
              <a:xfrm flipH="1">
                <a:off x="1124201" y="2536140"/>
                <a:ext cx="1377961" cy="980809"/>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3"/>
                  </a:solidFill>
                  <a:latin typeface="AMP_GothamRoundedBold" panose="02000000000000000000"/>
                </a:endParaRPr>
              </a:p>
            </p:txBody>
          </p:sp>
        </p:grpSp>
      </p:grpSp>
      <p:grpSp>
        <p:nvGrpSpPr>
          <p:cNvPr id="128" name="Group 127" descr=" Next, the bottom band from the center sample is zoomed in on to show shorter DNA fragments. The text says “Shorter DNA pieces.”">
            <a:extLst>
              <a:ext uri="{FF2B5EF4-FFF2-40B4-BE49-F238E27FC236}">
                <a16:creationId xmlns:a16="http://schemas.microsoft.com/office/drawing/2014/main" id="{AFE6FDD5-079B-A151-834D-2BCFEB897280}"/>
              </a:ext>
            </a:extLst>
          </p:cNvPr>
          <p:cNvGrpSpPr/>
          <p:nvPr/>
        </p:nvGrpSpPr>
        <p:grpSpPr>
          <a:xfrm>
            <a:off x="7884000" y="4486058"/>
            <a:ext cx="3741943" cy="1811806"/>
            <a:chOff x="7884000" y="4486058"/>
            <a:chExt cx="3741943" cy="1811806"/>
          </a:xfrm>
        </p:grpSpPr>
        <p:grpSp>
          <p:nvGrpSpPr>
            <p:cNvPr id="111" name="Group 110">
              <a:extLst>
                <a:ext uri="{FF2B5EF4-FFF2-40B4-BE49-F238E27FC236}">
                  <a16:creationId xmlns:a16="http://schemas.microsoft.com/office/drawing/2014/main" id="{732BECCB-74C9-5CE9-35B5-C98667360148}"/>
                </a:ext>
              </a:extLst>
            </p:cNvPr>
            <p:cNvGrpSpPr/>
            <p:nvPr/>
          </p:nvGrpSpPr>
          <p:grpSpPr>
            <a:xfrm flipH="1">
              <a:off x="7884000" y="4565877"/>
              <a:ext cx="1705878" cy="821921"/>
              <a:chOff x="10900001" y="4827803"/>
              <a:chExt cx="1705878" cy="821921"/>
            </a:xfrm>
          </p:grpSpPr>
          <p:cxnSp>
            <p:nvCxnSpPr>
              <p:cNvPr id="71" name="Straight Connector 70">
                <a:extLst>
                  <a:ext uri="{FF2B5EF4-FFF2-40B4-BE49-F238E27FC236}">
                    <a16:creationId xmlns:a16="http://schemas.microsoft.com/office/drawing/2014/main" id="{FBE09DB8-70E5-1B46-0CDC-4727CF055E59}"/>
                  </a:ext>
                </a:extLst>
              </p:cNvPr>
              <p:cNvCxnSpPr>
                <a:cxnSpLocks/>
              </p:cNvCxnSpPr>
              <p:nvPr/>
            </p:nvCxnSpPr>
            <p:spPr>
              <a:xfrm flipH="1">
                <a:off x="10900001" y="5509791"/>
                <a:ext cx="1705878" cy="139933"/>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CC059D2-C5E5-1B9F-B394-C15369877BFC}"/>
                  </a:ext>
                </a:extLst>
              </p:cNvPr>
              <p:cNvCxnSpPr>
                <a:cxnSpLocks/>
              </p:cNvCxnSpPr>
              <p:nvPr/>
            </p:nvCxnSpPr>
            <p:spPr>
              <a:xfrm flipH="1" flipV="1">
                <a:off x="10925033" y="4827803"/>
                <a:ext cx="1680846" cy="5913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B6045C9D-B697-88EF-549C-C106DBE64133}"/>
                </a:ext>
              </a:extLst>
            </p:cNvPr>
            <p:cNvGrpSpPr/>
            <p:nvPr/>
          </p:nvGrpSpPr>
          <p:grpSpPr>
            <a:xfrm>
              <a:off x="9590477" y="4486058"/>
              <a:ext cx="1377961" cy="980809"/>
              <a:chOff x="1140829" y="4828418"/>
              <a:chExt cx="1377961" cy="980809"/>
            </a:xfrm>
          </p:grpSpPr>
          <p:pic>
            <p:nvPicPr>
              <p:cNvPr id="75" name="Picture 74">
                <a:extLst>
                  <a:ext uri="{FF2B5EF4-FFF2-40B4-BE49-F238E27FC236}">
                    <a16:creationId xmlns:a16="http://schemas.microsoft.com/office/drawing/2014/main" id="{5D32026D-71E8-2969-C8DA-82A3EEBC07FB}"/>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1387397">
                <a:off x="1153378" y="5196463"/>
                <a:ext cx="316786" cy="469164"/>
              </a:xfrm>
              <a:prstGeom prst="rect">
                <a:avLst/>
              </a:prstGeom>
            </p:spPr>
          </p:pic>
          <p:grpSp>
            <p:nvGrpSpPr>
              <p:cNvPr id="76" name="Group 75">
                <a:extLst>
                  <a:ext uri="{FF2B5EF4-FFF2-40B4-BE49-F238E27FC236}">
                    <a16:creationId xmlns:a16="http://schemas.microsoft.com/office/drawing/2014/main" id="{F1037F17-E754-538B-699B-A239F2CE41C0}"/>
                  </a:ext>
                </a:extLst>
              </p:cNvPr>
              <p:cNvGrpSpPr/>
              <p:nvPr/>
            </p:nvGrpSpPr>
            <p:grpSpPr>
              <a:xfrm flipH="1" flipV="1">
                <a:off x="1140829" y="4828418"/>
                <a:ext cx="1377961" cy="980809"/>
                <a:chOff x="5373670" y="1695892"/>
                <a:chExt cx="1377961" cy="980809"/>
              </a:xfrm>
            </p:grpSpPr>
            <p:pic>
              <p:nvPicPr>
                <p:cNvPr id="77" name="Picture 76">
                  <a:extLst>
                    <a:ext uri="{FF2B5EF4-FFF2-40B4-BE49-F238E27FC236}">
                      <a16:creationId xmlns:a16="http://schemas.microsoft.com/office/drawing/2014/main" id="{28E06E3E-A146-650B-90CC-7CB4950F04EF}"/>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647780" flipH="1">
                  <a:off x="5846217" y="1771741"/>
                  <a:ext cx="316786" cy="469164"/>
                </a:xfrm>
                <a:prstGeom prst="rect">
                  <a:avLst/>
                </a:prstGeom>
              </p:spPr>
            </p:pic>
            <p:pic>
              <p:nvPicPr>
                <p:cNvPr id="78" name="Picture 77">
                  <a:extLst>
                    <a:ext uri="{FF2B5EF4-FFF2-40B4-BE49-F238E27FC236}">
                      <a16:creationId xmlns:a16="http://schemas.microsoft.com/office/drawing/2014/main" id="{C97B97C9-4670-2BEA-3442-8CCAC901A40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610630" flipH="1">
                  <a:off x="6263851" y="2235453"/>
                  <a:ext cx="316786" cy="469164"/>
                </a:xfrm>
                <a:prstGeom prst="rect">
                  <a:avLst/>
                </a:prstGeom>
              </p:spPr>
            </p:pic>
            <p:pic>
              <p:nvPicPr>
                <p:cNvPr id="79" name="Picture 78">
                  <a:extLst>
                    <a:ext uri="{FF2B5EF4-FFF2-40B4-BE49-F238E27FC236}">
                      <a16:creationId xmlns:a16="http://schemas.microsoft.com/office/drawing/2014/main" id="{6E5C9F96-4B82-CFB1-949C-A4FAD3FFE50B}"/>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5303163" flipH="1">
                  <a:off x="5546038" y="2158151"/>
                  <a:ext cx="316786" cy="469164"/>
                </a:xfrm>
                <a:prstGeom prst="rect">
                  <a:avLst/>
                </a:prstGeom>
              </p:spPr>
            </p:pic>
            <p:sp>
              <p:nvSpPr>
                <p:cNvPr id="80" name="Rounded Rectangle 79">
                  <a:extLst>
                    <a:ext uri="{FF2B5EF4-FFF2-40B4-BE49-F238E27FC236}">
                      <a16:creationId xmlns:a16="http://schemas.microsoft.com/office/drawing/2014/main" id="{B61DF385-F015-1420-0DF7-5EE6A50B452E}"/>
                    </a:ext>
                  </a:extLst>
                </p:cNvPr>
                <p:cNvSpPr/>
                <p:nvPr/>
              </p:nvSpPr>
              <p:spPr>
                <a:xfrm>
                  <a:off x="5373670" y="1695892"/>
                  <a:ext cx="1377961" cy="980809"/>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latin typeface="AMP_GothamRoundedBold" panose="02000000000000000000"/>
                  </a:endParaRPr>
                </a:p>
              </p:txBody>
            </p:sp>
          </p:grpSp>
        </p:grpSp>
        <p:sp>
          <p:nvSpPr>
            <p:cNvPr id="74" name="TextBox 73">
              <a:extLst>
                <a:ext uri="{FF2B5EF4-FFF2-40B4-BE49-F238E27FC236}">
                  <a16:creationId xmlns:a16="http://schemas.microsoft.com/office/drawing/2014/main" id="{DAD12DA0-3A81-6847-85A7-56920A8831B1}"/>
                </a:ext>
              </a:extLst>
            </p:cNvPr>
            <p:cNvSpPr txBox="1"/>
            <p:nvPr/>
          </p:nvSpPr>
          <p:spPr>
            <a:xfrm>
              <a:off x="9456939" y="5466867"/>
              <a:ext cx="2169004"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a:cs typeface="Arial" panose="020B0604020202020204" pitchFamily="34" charset="0"/>
                </a:rPr>
                <a:t>Shorter </a:t>
              </a:r>
            </a:p>
            <a:p>
              <a:pPr algn="ctr"/>
              <a:r>
                <a:rPr lang="en-US" sz="2400" dirty="0">
                  <a:solidFill>
                    <a:srgbClr val="002D73"/>
                  </a:solidFill>
                  <a:latin typeface="AMP_GothamRoundedBold" panose="02000000000000000000"/>
                  <a:cs typeface="Arial" panose="020B0604020202020204" pitchFamily="34" charset="0"/>
                </a:rPr>
                <a:t>DNA pieces </a:t>
              </a:r>
            </a:p>
          </p:txBody>
        </p:sp>
      </p:grpSp>
      <p:sp>
        <p:nvSpPr>
          <p:cNvPr id="114" name="Rectangle 113">
            <a:extLst>
              <a:ext uri="{FF2B5EF4-FFF2-40B4-BE49-F238E27FC236}">
                <a16:creationId xmlns:a16="http://schemas.microsoft.com/office/drawing/2014/main" id="{60341A39-1FE4-61F1-243D-D96F0845A621}"/>
              </a:ext>
              <a:ext uri="{C183D7F6-B498-43B3-948B-1728B52AA6E4}">
                <adec:decorative xmlns:adec="http://schemas.microsoft.com/office/drawing/2017/decorative" val="1"/>
              </a:ext>
            </a:extLst>
          </p:cNvPr>
          <p:cNvSpPr/>
          <p:nvPr/>
        </p:nvSpPr>
        <p:spPr>
          <a:xfrm flipV="1">
            <a:off x="6265743" y="2866968"/>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118" name="Rectangle 117">
            <a:extLst>
              <a:ext uri="{FF2B5EF4-FFF2-40B4-BE49-F238E27FC236}">
                <a16:creationId xmlns:a16="http://schemas.microsoft.com/office/drawing/2014/main" id="{16841BA8-E425-4C17-BADB-102AC83087F2}"/>
              </a:ext>
              <a:ext uri="{C183D7F6-B498-43B3-948B-1728B52AA6E4}">
                <adec:decorative xmlns:adec="http://schemas.microsoft.com/office/drawing/2017/decorative" val="1"/>
              </a:ext>
            </a:extLst>
          </p:cNvPr>
          <p:cNvSpPr/>
          <p:nvPr/>
        </p:nvSpPr>
        <p:spPr>
          <a:xfrm flipV="1">
            <a:off x="6265743" y="2866968"/>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119" name="Rectangle 118">
            <a:extLst>
              <a:ext uri="{FF2B5EF4-FFF2-40B4-BE49-F238E27FC236}">
                <a16:creationId xmlns:a16="http://schemas.microsoft.com/office/drawing/2014/main" id="{FE9BC591-A082-C32E-3F58-EF57DB92B92E}"/>
              </a:ext>
              <a:ext uri="{C183D7F6-B498-43B3-948B-1728B52AA6E4}">
                <adec:decorative xmlns:adec="http://schemas.microsoft.com/office/drawing/2017/decorative" val="1"/>
              </a:ext>
            </a:extLst>
          </p:cNvPr>
          <p:cNvSpPr/>
          <p:nvPr/>
        </p:nvSpPr>
        <p:spPr>
          <a:xfrm flipV="1">
            <a:off x="6265743" y="2866968"/>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121" name="Rectangle 120">
            <a:extLst>
              <a:ext uri="{FF2B5EF4-FFF2-40B4-BE49-F238E27FC236}">
                <a16:creationId xmlns:a16="http://schemas.microsoft.com/office/drawing/2014/main" id="{9F23A139-D718-D2A2-2BB7-8BA9A272CA1C}"/>
              </a:ext>
              <a:ext uri="{C183D7F6-B498-43B3-948B-1728B52AA6E4}">
                <adec:decorative xmlns:adec="http://schemas.microsoft.com/office/drawing/2017/decorative" val="1"/>
              </a:ext>
            </a:extLst>
          </p:cNvPr>
          <p:cNvSpPr/>
          <p:nvPr/>
        </p:nvSpPr>
        <p:spPr>
          <a:xfrm flipV="1">
            <a:off x="6265743" y="2866968"/>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MP_GothamRoundedBold" panose="02000000000000000000"/>
            </a:endParaRPr>
          </a:p>
        </p:txBody>
      </p:sp>
      <p:sp>
        <p:nvSpPr>
          <p:cNvPr id="22" name="Rectangle 21">
            <a:extLst>
              <a:ext uri="{FF2B5EF4-FFF2-40B4-BE49-F238E27FC236}">
                <a16:creationId xmlns:a16="http://schemas.microsoft.com/office/drawing/2014/main" id="{789A4F1B-A30A-2112-0EFC-59FCAAD8CEE7}"/>
              </a:ext>
              <a:ext uri="{C183D7F6-B498-43B3-948B-1728B52AA6E4}">
                <adec:decorative xmlns:adec="http://schemas.microsoft.com/office/drawing/2017/decorative" val="1"/>
              </a:ext>
            </a:extLst>
          </p:cNvPr>
          <p:cNvSpPr/>
          <p:nvPr/>
        </p:nvSpPr>
        <p:spPr>
          <a:xfrm flipV="1">
            <a:off x="7171571" y="2875666"/>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23" name="Rectangle 22">
            <a:extLst>
              <a:ext uri="{FF2B5EF4-FFF2-40B4-BE49-F238E27FC236}">
                <a16:creationId xmlns:a16="http://schemas.microsoft.com/office/drawing/2014/main" id="{8E9953C1-7A1C-9E22-BCA0-6E0755872C54}"/>
              </a:ext>
              <a:ext uri="{C183D7F6-B498-43B3-948B-1728B52AA6E4}">
                <adec:decorative xmlns:adec="http://schemas.microsoft.com/office/drawing/2017/decorative" val="1"/>
              </a:ext>
            </a:extLst>
          </p:cNvPr>
          <p:cNvSpPr/>
          <p:nvPr/>
        </p:nvSpPr>
        <p:spPr>
          <a:xfrm flipV="1">
            <a:off x="7178436" y="2871317"/>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4" name="Rectangle 3">
            <a:extLst>
              <a:ext uri="{FF2B5EF4-FFF2-40B4-BE49-F238E27FC236}">
                <a16:creationId xmlns:a16="http://schemas.microsoft.com/office/drawing/2014/main" id="{B11B8FB3-A9A7-8833-07CE-6BF68AED53FB}"/>
              </a:ext>
              <a:ext uri="{C183D7F6-B498-43B3-948B-1728B52AA6E4}">
                <adec:decorative xmlns:adec="http://schemas.microsoft.com/office/drawing/2017/decorative" val="1"/>
              </a:ext>
            </a:extLst>
          </p:cNvPr>
          <p:cNvSpPr/>
          <p:nvPr/>
        </p:nvSpPr>
        <p:spPr>
          <a:xfrm flipV="1">
            <a:off x="7178436" y="2871317"/>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5" name="Rectangle 4">
            <a:extLst>
              <a:ext uri="{FF2B5EF4-FFF2-40B4-BE49-F238E27FC236}">
                <a16:creationId xmlns:a16="http://schemas.microsoft.com/office/drawing/2014/main" id="{FF89355C-2662-045B-F1D5-B23CFE61522B}"/>
              </a:ext>
              <a:ext uri="{C183D7F6-B498-43B3-948B-1728B52AA6E4}">
                <adec:decorative xmlns:adec="http://schemas.microsoft.com/office/drawing/2017/decorative" val="1"/>
              </a:ext>
            </a:extLst>
          </p:cNvPr>
          <p:cNvSpPr/>
          <p:nvPr/>
        </p:nvSpPr>
        <p:spPr>
          <a:xfrm flipV="1">
            <a:off x="7178436" y="2866968"/>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Tree>
    <p:extLst>
      <p:ext uri="{BB962C8B-B14F-4D97-AF65-F5344CB8AC3E}">
        <p14:creationId xmlns:p14="http://schemas.microsoft.com/office/powerpoint/2010/main" val="267150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6.25E-7 2.96296E-6 L 0.00065 0.13657 " pathEditMode="relative" rAng="0" ptsTypes="AA">
                                      <p:cBhvr>
                                        <p:cTn id="6" dur="5000" fill="hold"/>
                                        <p:tgtEl>
                                          <p:spTgt spid="114"/>
                                        </p:tgtEl>
                                        <p:attrNameLst>
                                          <p:attrName>ppt_x</p:attrName>
                                          <p:attrName>ppt_y</p:attrName>
                                        </p:attrNameLst>
                                      </p:cBhvr>
                                      <p:rCtr x="26" y="6829"/>
                                    </p:animMotion>
                                  </p:childTnLst>
                                </p:cTn>
                              </p:par>
                              <p:par>
                                <p:cTn id="7" presetID="42" presetClass="path" presetSubtype="0" accel="50000" decel="50000" fill="hold" grpId="0" nodeType="withEffect">
                                  <p:stCondLst>
                                    <p:cond delay="0"/>
                                  </p:stCondLst>
                                  <p:childTnLst>
                                    <p:animMotion origin="layout" path="M -6.25E-7 2.96296E-6 L 0.00039 0.25231 " pathEditMode="relative" rAng="0" ptsTypes="AA">
                                      <p:cBhvr>
                                        <p:cTn id="8" dur="5000" fill="hold"/>
                                        <p:tgtEl>
                                          <p:spTgt spid="118"/>
                                        </p:tgtEl>
                                        <p:attrNameLst>
                                          <p:attrName>ppt_x</p:attrName>
                                          <p:attrName>ppt_y</p:attrName>
                                        </p:attrNameLst>
                                      </p:cBhvr>
                                      <p:rCtr x="13" y="12616"/>
                                    </p:animMotion>
                                  </p:childTnLst>
                                </p:cTn>
                              </p:par>
                              <p:par>
                                <p:cTn id="9" presetID="42" presetClass="path" presetSubtype="0" accel="50000" decel="50000" fill="hold" grpId="0" nodeType="withEffect">
                                  <p:stCondLst>
                                    <p:cond delay="0"/>
                                  </p:stCondLst>
                                  <p:childTnLst>
                                    <p:animMotion origin="layout" path="M -6.25E-7 2.96296E-6 L -6.25E-7 0.18842 " pathEditMode="relative" rAng="0" ptsTypes="AA">
                                      <p:cBhvr>
                                        <p:cTn id="10" dur="5000" fill="hold"/>
                                        <p:tgtEl>
                                          <p:spTgt spid="119"/>
                                        </p:tgtEl>
                                        <p:attrNameLst>
                                          <p:attrName>ppt_x</p:attrName>
                                          <p:attrName>ppt_y</p:attrName>
                                        </p:attrNameLst>
                                      </p:cBhvr>
                                      <p:rCtr x="0" y="9421"/>
                                    </p:animMotion>
                                  </p:childTnLst>
                                </p:cTn>
                              </p:par>
                              <p:par>
                                <p:cTn id="11" presetID="42" presetClass="path" presetSubtype="0" accel="50000" decel="50000" fill="hold" grpId="0" nodeType="withEffect">
                                  <p:stCondLst>
                                    <p:cond delay="0"/>
                                  </p:stCondLst>
                                  <p:childTnLst>
                                    <p:animMotion origin="layout" path="M -6.25E-7 2.96296E-6 L 0.00039 0.3537 " pathEditMode="relative" rAng="0" ptsTypes="AA">
                                      <p:cBhvr>
                                        <p:cTn id="12" dur="5000" fill="hold"/>
                                        <p:tgtEl>
                                          <p:spTgt spid="121"/>
                                        </p:tgtEl>
                                        <p:attrNameLst>
                                          <p:attrName>ppt_x</p:attrName>
                                          <p:attrName>ppt_y</p:attrName>
                                        </p:attrNameLst>
                                      </p:cBhvr>
                                      <p:rCtr x="13" y="17685"/>
                                    </p:animMotion>
                                  </p:childTnLst>
                                </p:cTn>
                              </p:par>
                              <p:par>
                                <p:cTn id="13" presetID="42" presetClass="path" presetSubtype="0" accel="50000" decel="50000" fill="hold" grpId="0" nodeType="withEffect">
                                  <p:stCondLst>
                                    <p:cond delay="0"/>
                                  </p:stCondLst>
                                  <p:childTnLst>
                                    <p:animMotion origin="layout" path="M 4.16667E-7 4.07407E-6 L 0.00039 0.27847 " pathEditMode="relative" rAng="0" ptsTypes="AA">
                                      <p:cBhvr>
                                        <p:cTn id="14" dur="5000" fill="hold"/>
                                        <p:tgtEl>
                                          <p:spTgt spid="22"/>
                                        </p:tgtEl>
                                        <p:attrNameLst>
                                          <p:attrName>ppt_x</p:attrName>
                                          <p:attrName>ppt_y</p:attrName>
                                        </p:attrNameLst>
                                      </p:cBhvr>
                                      <p:rCtr x="13" y="13912"/>
                                    </p:animMotion>
                                  </p:childTnLst>
                                </p:cTn>
                              </p:par>
                              <p:par>
                                <p:cTn id="15" presetID="42" presetClass="path" presetSubtype="0" accel="50000" decel="50000" fill="hold" grpId="0" nodeType="withEffect">
                                  <p:stCondLst>
                                    <p:cond delay="0"/>
                                  </p:stCondLst>
                                  <p:childTnLst>
                                    <p:animMotion origin="layout" path="M -4.16667E-7 -1.48148E-6 L -0.00013 0.3331 " pathEditMode="relative" rAng="0" ptsTypes="AA">
                                      <p:cBhvr>
                                        <p:cTn id="16" dur="5000" fill="hold"/>
                                        <p:tgtEl>
                                          <p:spTgt spid="23"/>
                                        </p:tgtEl>
                                        <p:attrNameLst>
                                          <p:attrName>ppt_x</p:attrName>
                                          <p:attrName>ppt_y</p:attrName>
                                        </p:attrNameLst>
                                      </p:cBhvr>
                                      <p:rCtr x="-13" y="16644"/>
                                    </p:animMotion>
                                  </p:childTnLst>
                                </p:cTn>
                              </p:par>
                              <p:par>
                                <p:cTn id="17" presetID="42" presetClass="path" presetSubtype="0" accel="50000" decel="50000" fill="hold" grpId="0" nodeType="withEffect">
                                  <p:stCondLst>
                                    <p:cond delay="0"/>
                                  </p:stCondLst>
                                  <p:childTnLst>
                                    <p:animMotion origin="layout" path="M -4.16667E-7 -1.48148E-6 L -0.00026 0.17037 " pathEditMode="relative" rAng="0" ptsTypes="AA">
                                      <p:cBhvr>
                                        <p:cTn id="18" dur="5000" fill="hold"/>
                                        <p:tgtEl>
                                          <p:spTgt spid="4"/>
                                        </p:tgtEl>
                                        <p:attrNameLst>
                                          <p:attrName>ppt_x</p:attrName>
                                          <p:attrName>ppt_y</p:attrName>
                                        </p:attrNameLst>
                                      </p:cBhvr>
                                      <p:rCtr x="-13" y="8519"/>
                                    </p:animMotion>
                                  </p:childTnLst>
                                </p:cTn>
                              </p:par>
                              <p:par>
                                <p:cTn id="19" presetID="42" presetClass="path" presetSubtype="0" accel="50000" decel="50000" fill="hold" grpId="0" nodeType="withEffect">
                                  <p:stCondLst>
                                    <p:cond delay="0"/>
                                  </p:stCondLst>
                                  <p:childTnLst>
                                    <p:animMotion origin="layout" path="M -4.16667E-7 2.96296E-6 L -0.00013 0.07546 " pathEditMode="relative" rAng="0" ptsTypes="AA">
                                      <p:cBhvr>
                                        <p:cTn id="20" dur="5000" fill="hold"/>
                                        <p:tgtEl>
                                          <p:spTgt spid="5"/>
                                        </p:tgtEl>
                                        <p:attrNameLst>
                                          <p:attrName>ppt_x</p:attrName>
                                          <p:attrName>ppt_y</p:attrName>
                                        </p:attrNameLst>
                                      </p:cBhvr>
                                      <p:rCtr x="-13" y="3773"/>
                                    </p:animMotion>
                                  </p:childTnLst>
                                </p:cTn>
                              </p:par>
                            </p:childTnLst>
                          </p:cTn>
                        </p:par>
                        <p:par>
                          <p:cTn id="21" fill="hold">
                            <p:stCondLst>
                              <p:cond delay="5000"/>
                            </p:stCondLst>
                            <p:childTnLst>
                              <p:par>
                                <p:cTn id="22" presetID="10" presetClass="entr" presetSubtype="0" fill="hold" nodeType="afterEffect">
                                  <p:stCondLst>
                                    <p:cond delay="500"/>
                                  </p:stCondLst>
                                  <p:childTnLst>
                                    <p:set>
                                      <p:cBhvr>
                                        <p:cTn id="23" dur="1" fill="hold">
                                          <p:stCondLst>
                                            <p:cond delay="0"/>
                                          </p:stCondLst>
                                        </p:cTn>
                                        <p:tgtEl>
                                          <p:spTgt spid="126"/>
                                        </p:tgtEl>
                                        <p:attrNameLst>
                                          <p:attrName>style.visibility</p:attrName>
                                        </p:attrNameLst>
                                      </p:cBhvr>
                                      <p:to>
                                        <p:strVal val="visible"/>
                                      </p:to>
                                    </p:set>
                                    <p:animEffect transition="in" filter="fade">
                                      <p:cBhvr>
                                        <p:cTn id="24" dur="500"/>
                                        <p:tgtEl>
                                          <p:spTgt spid="126"/>
                                        </p:tgtEl>
                                      </p:cBhvr>
                                    </p:animEffect>
                                  </p:childTnLst>
                                </p:cTn>
                              </p:par>
                            </p:childTnLst>
                          </p:cTn>
                        </p:par>
                        <p:par>
                          <p:cTn id="25" fill="hold">
                            <p:stCondLst>
                              <p:cond delay="6000"/>
                            </p:stCondLst>
                            <p:childTnLst>
                              <p:par>
                                <p:cTn id="26" presetID="10" presetClass="entr" presetSubtype="0" fill="hold" nodeType="afterEffect">
                                  <p:stCondLst>
                                    <p:cond delay="500"/>
                                  </p:stCondLst>
                                  <p:childTnLst>
                                    <p:set>
                                      <p:cBhvr>
                                        <p:cTn id="27" dur="1" fill="hold">
                                          <p:stCondLst>
                                            <p:cond delay="0"/>
                                          </p:stCondLst>
                                        </p:cTn>
                                        <p:tgtEl>
                                          <p:spTgt spid="128"/>
                                        </p:tgtEl>
                                        <p:attrNameLst>
                                          <p:attrName>style.visibility</p:attrName>
                                        </p:attrNameLst>
                                      </p:cBhvr>
                                      <p:to>
                                        <p:strVal val="visible"/>
                                      </p:to>
                                    </p:set>
                                    <p:animEffect transition="in" filter="fade">
                                      <p:cBhvr>
                                        <p:cTn id="2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8" grpId="0" animBg="1"/>
      <p:bldP spid="119" grpId="0" animBg="1"/>
      <p:bldP spid="121" grpId="0" animBg="1"/>
      <p:bldP spid="22" grpId="0" animBg="1"/>
      <p:bldP spid="2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A8EF-8439-7933-4327-F39E6CD9116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E3D9500-F9F1-459A-0F16-39020D5335CE}"/>
              </a:ext>
            </a:extLst>
          </p:cNvPr>
          <p:cNvSpPr>
            <a:spLocks noGrp="1"/>
          </p:cNvSpPr>
          <p:nvPr>
            <p:ph type="title"/>
          </p:nvPr>
        </p:nvSpPr>
        <p:spPr>
          <a:prstGeom prst="rect">
            <a:avLst/>
          </a:prstGeom>
        </p:spPr>
        <p:txBody>
          <a:bodyPr/>
          <a:lstStyle/>
          <a:p>
            <a:r>
              <a:rPr lang="en-US" dirty="0"/>
              <a:t>Reading a DNA fingerprint</a:t>
            </a:r>
          </a:p>
        </p:txBody>
      </p:sp>
      <p:sp>
        <p:nvSpPr>
          <p:cNvPr id="7" name="Text Placeholder 4">
            <a:extLst>
              <a:ext uri="{FF2B5EF4-FFF2-40B4-BE49-F238E27FC236}">
                <a16:creationId xmlns:a16="http://schemas.microsoft.com/office/drawing/2014/main" id="{49CBE8AF-8A39-92D2-2979-5B1C6224E91B}"/>
              </a:ext>
            </a:extLst>
          </p:cNvPr>
          <p:cNvSpPr>
            <a:spLocks noGrp="1"/>
          </p:cNvSpPr>
          <p:nvPr>
            <p:ph idx="1"/>
          </p:nvPr>
        </p:nvSpPr>
        <p:spPr>
          <a:xfrm>
            <a:off x="471488" y="1495184"/>
            <a:ext cx="6644764" cy="4351338"/>
          </a:xfrm>
          <a:prstGeom prst="rect">
            <a:avLst/>
          </a:prstGeom>
        </p:spPr>
        <p:txBody>
          <a:bodyPr/>
          <a:lstStyle/>
          <a:p>
            <a:pPr fontAlgn="base"/>
            <a:r>
              <a:rPr lang="en-US" dirty="0"/>
              <a:t>Let’s compare DNA fingerprints from three white sharks: Captain, Chase, and Coral.</a:t>
            </a:r>
          </a:p>
          <a:p>
            <a:pPr fontAlgn="base"/>
            <a:r>
              <a:rPr lang="en-US" dirty="0"/>
              <a:t>Notice that each shark has a unique pattern on the gel, representing their DNA fingerprint. </a:t>
            </a:r>
          </a:p>
          <a:p>
            <a:pPr fontAlgn="base"/>
            <a:r>
              <a:rPr lang="en-US" dirty="0"/>
              <a:t>This type of analysis allows you to determine if two samples come from the same individual.</a:t>
            </a:r>
          </a:p>
        </p:txBody>
      </p:sp>
      <p:grpSp>
        <p:nvGrpSpPr>
          <p:cNvPr id="9" name="Group 8" descr="An illustration of a gel after samples have been run through it. The gel is a large rectangle with three labels on top: Captain, Chase, and Coral. Below each shark’s name is a small white box that shows the “wells” or pockets into which each DNA sample is loaded. &#10;&#10;Below each well, and vertically along the gel, are a series of horizontal lines, or “bands” representing DNA fragments of the same size that migrated at the same rate through the gel. Each shark has a unique set of bands, indicating a unique DNA fingerprint.">
            <a:extLst>
              <a:ext uri="{FF2B5EF4-FFF2-40B4-BE49-F238E27FC236}">
                <a16:creationId xmlns:a16="http://schemas.microsoft.com/office/drawing/2014/main" id="{972ED999-66DA-0810-636B-BE63D4ABB98E}"/>
              </a:ext>
            </a:extLst>
          </p:cNvPr>
          <p:cNvGrpSpPr/>
          <p:nvPr/>
        </p:nvGrpSpPr>
        <p:grpSpPr>
          <a:xfrm>
            <a:off x="7315200" y="1189335"/>
            <a:ext cx="3839136" cy="4657187"/>
            <a:chOff x="7315200" y="1189335"/>
            <a:chExt cx="3839136" cy="4657187"/>
          </a:xfrm>
        </p:grpSpPr>
        <p:pic>
          <p:nvPicPr>
            <p:cNvPr id="3" name="Picture 2">
              <a:extLst>
                <a:ext uri="{FF2B5EF4-FFF2-40B4-BE49-F238E27FC236}">
                  <a16:creationId xmlns:a16="http://schemas.microsoft.com/office/drawing/2014/main" id="{D4814C5D-7A53-B0F3-AE41-1D676DF4C81A}"/>
                </a:ext>
              </a:extLst>
            </p:cNvPr>
            <p:cNvPicPr>
              <a:picLocks noChangeAspect="1"/>
            </p:cNvPicPr>
            <p:nvPr/>
          </p:nvPicPr>
          <p:blipFill>
            <a:blip r:embed="rId3"/>
            <a:stretch>
              <a:fillRect/>
            </a:stretch>
          </p:blipFill>
          <p:spPr>
            <a:xfrm>
              <a:off x="7391400" y="1339669"/>
              <a:ext cx="3701222" cy="4506853"/>
            </a:xfrm>
            <a:prstGeom prst="rect">
              <a:avLst/>
            </a:prstGeom>
          </p:spPr>
        </p:pic>
        <p:sp>
          <p:nvSpPr>
            <p:cNvPr id="4" name="TextBox 3">
              <a:extLst>
                <a:ext uri="{FF2B5EF4-FFF2-40B4-BE49-F238E27FC236}">
                  <a16:creationId xmlns:a16="http://schemas.microsoft.com/office/drawing/2014/main" id="{CE6BDBEC-CD42-FBF8-AD29-A7D1BAA8607F}"/>
                </a:ext>
              </a:extLst>
            </p:cNvPr>
            <p:cNvSpPr txBox="1"/>
            <p:nvPr/>
          </p:nvSpPr>
          <p:spPr>
            <a:xfrm>
              <a:off x="7315200" y="1193800"/>
              <a:ext cx="1399742" cy="461665"/>
            </a:xfrm>
            <a:prstGeom prst="rect">
              <a:avLst/>
            </a:prstGeom>
            <a:noFill/>
          </p:spPr>
          <p:txBody>
            <a:bodyPr wrap="none" rtlCol="0">
              <a:spAutoFit/>
            </a:bodyPr>
            <a:lstStyle/>
            <a:p>
              <a:r>
                <a:rPr lang="en-US" sz="2400" dirty="0">
                  <a:solidFill>
                    <a:srgbClr val="D10F3A"/>
                  </a:solidFill>
                  <a:latin typeface="AMP_GothamRoundedBold" panose="02000000000000000000"/>
                </a:rPr>
                <a:t>Captain</a:t>
              </a:r>
            </a:p>
          </p:txBody>
        </p:sp>
        <p:sp>
          <p:nvSpPr>
            <p:cNvPr id="5" name="TextBox 4">
              <a:extLst>
                <a:ext uri="{FF2B5EF4-FFF2-40B4-BE49-F238E27FC236}">
                  <a16:creationId xmlns:a16="http://schemas.microsoft.com/office/drawing/2014/main" id="{DBAF5D47-17B3-AE94-2E7F-7D712D7AC344}"/>
                </a:ext>
              </a:extLst>
            </p:cNvPr>
            <p:cNvSpPr txBox="1"/>
            <p:nvPr/>
          </p:nvSpPr>
          <p:spPr>
            <a:xfrm>
              <a:off x="8840157" y="1193799"/>
              <a:ext cx="1130438" cy="461665"/>
            </a:xfrm>
            <a:prstGeom prst="rect">
              <a:avLst/>
            </a:prstGeom>
            <a:noFill/>
          </p:spPr>
          <p:txBody>
            <a:bodyPr wrap="none" rtlCol="0">
              <a:spAutoFit/>
            </a:bodyPr>
            <a:lstStyle/>
            <a:p>
              <a:r>
                <a:rPr lang="en-US" sz="2400" dirty="0">
                  <a:solidFill>
                    <a:srgbClr val="D10F3A"/>
                  </a:solidFill>
                  <a:latin typeface="AMP_GothamRoundedBold" panose="02000000000000000000"/>
                </a:rPr>
                <a:t>Chase</a:t>
              </a:r>
            </a:p>
          </p:txBody>
        </p:sp>
        <p:sp>
          <p:nvSpPr>
            <p:cNvPr id="8" name="TextBox 7">
              <a:extLst>
                <a:ext uri="{FF2B5EF4-FFF2-40B4-BE49-F238E27FC236}">
                  <a16:creationId xmlns:a16="http://schemas.microsoft.com/office/drawing/2014/main" id="{40F7C868-758B-04F8-3B5B-B06514DFCCCC}"/>
                </a:ext>
              </a:extLst>
            </p:cNvPr>
            <p:cNvSpPr txBox="1"/>
            <p:nvPr/>
          </p:nvSpPr>
          <p:spPr>
            <a:xfrm>
              <a:off x="10142199" y="1189335"/>
              <a:ext cx="1012137" cy="461665"/>
            </a:xfrm>
            <a:prstGeom prst="rect">
              <a:avLst/>
            </a:prstGeom>
            <a:noFill/>
          </p:spPr>
          <p:txBody>
            <a:bodyPr wrap="none" rtlCol="0">
              <a:spAutoFit/>
            </a:bodyPr>
            <a:lstStyle/>
            <a:p>
              <a:r>
                <a:rPr lang="en-US" sz="2400" dirty="0">
                  <a:solidFill>
                    <a:srgbClr val="D10F3A"/>
                  </a:solidFill>
                  <a:latin typeface="AMP_GothamRoundedBold" panose="02000000000000000000"/>
                </a:rPr>
                <a:t>Coral</a:t>
              </a:r>
            </a:p>
          </p:txBody>
        </p:sp>
      </p:grpSp>
    </p:spTree>
    <p:extLst>
      <p:ext uri="{BB962C8B-B14F-4D97-AF65-F5344CB8AC3E}">
        <p14:creationId xmlns:p14="http://schemas.microsoft.com/office/powerpoint/2010/main" val="1497116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B349-6DBC-2DB8-F289-876841C1C48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4993E2E-5973-AD1E-94D9-798310D43830}"/>
              </a:ext>
            </a:extLst>
          </p:cNvPr>
          <p:cNvSpPr>
            <a:spLocks noGrp="1"/>
          </p:cNvSpPr>
          <p:nvPr>
            <p:ph type="title"/>
          </p:nvPr>
        </p:nvSpPr>
        <p:spPr>
          <a:prstGeom prst="rect">
            <a:avLst/>
          </a:prstGeom>
        </p:spPr>
        <p:txBody>
          <a:bodyPr/>
          <a:lstStyle/>
          <a:p>
            <a:r>
              <a:rPr lang="en-US" dirty="0"/>
              <a:t>Reading a DNA fingerprint</a:t>
            </a:r>
          </a:p>
        </p:txBody>
      </p:sp>
      <p:sp>
        <p:nvSpPr>
          <p:cNvPr id="7" name="Text Placeholder 4">
            <a:extLst>
              <a:ext uri="{FF2B5EF4-FFF2-40B4-BE49-F238E27FC236}">
                <a16:creationId xmlns:a16="http://schemas.microsoft.com/office/drawing/2014/main" id="{7A39B122-5CEC-E6DD-28DF-01D7B74F2EC5}"/>
              </a:ext>
            </a:extLst>
          </p:cNvPr>
          <p:cNvSpPr>
            <a:spLocks noGrp="1"/>
          </p:cNvSpPr>
          <p:nvPr>
            <p:ph idx="1"/>
          </p:nvPr>
        </p:nvSpPr>
        <p:spPr>
          <a:xfrm>
            <a:off x="471488" y="1495184"/>
            <a:ext cx="4964112" cy="4351338"/>
          </a:xfrm>
          <a:prstGeom prst="rect">
            <a:avLst/>
          </a:prstGeom>
        </p:spPr>
        <p:txBody>
          <a:bodyPr/>
          <a:lstStyle/>
          <a:p>
            <a:pPr fontAlgn="base"/>
            <a:r>
              <a:rPr lang="en-US" dirty="0"/>
              <a:t>Let’s look at a more complicated example.</a:t>
            </a:r>
          </a:p>
        </p:txBody>
      </p:sp>
      <p:grpSp>
        <p:nvGrpSpPr>
          <p:cNvPr id="2" name="Group 1" descr="An illustration of another gel after samples have been run through it. This gel has six individual samples, labeled as A, B, C, D, E, F from left to right. Imagine the gel is approximately 7 inches long. A description of the band profiles for each sample is:&#10;&#10;Sample A has 5 bands. Their positions relative to the top of the gel are 1.0, 2.6, 3.2, 4.0, and 6.2 inches.&#10;&#10;Sample B has 4 bands. Their positions relative to the top of the gel are 1.8, 2.0, 4.6, and 5.9 inches.&#10;&#10;Sample C has 4 bands. Their positions relative to the top of the gel are 1.8, 2.0, 4.6, and 5.9 inches.&#10;&#10;Sample D has 5 bands. Their positions relative to the top of the gel are 2.2, 2.4, 4.0, 4.2, and 5.0 inches.&#10;&#10;Sample E has 5 bands. Their positions relative to the top of the gel are 1.0, 2.6, 3.2, 4.0, and 6.2 inches.&#10;&#10;Sample F has 6 bands. Their positions relative to the top of the gel are 1.1, 3.6, 3.7, 4.0, 5.5, and 6.0 inches.">
            <a:extLst>
              <a:ext uri="{FF2B5EF4-FFF2-40B4-BE49-F238E27FC236}">
                <a16:creationId xmlns:a16="http://schemas.microsoft.com/office/drawing/2014/main" id="{4C14D85D-810D-1AA3-C96C-D5CC8CA0181B}"/>
              </a:ext>
            </a:extLst>
          </p:cNvPr>
          <p:cNvGrpSpPr/>
          <p:nvPr/>
        </p:nvGrpSpPr>
        <p:grpSpPr>
          <a:xfrm>
            <a:off x="5117123" y="1096962"/>
            <a:ext cx="6452577" cy="4749560"/>
            <a:chOff x="5117123" y="1096962"/>
            <a:chExt cx="6452577" cy="4749560"/>
          </a:xfrm>
        </p:grpSpPr>
        <p:pic>
          <p:nvPicPr>
            <p:cNvPr id="9" name="Picture 8">
              <a:extLst>
                <a:ext uri="{FF2B5EF4-FFF2-40B4-BE49-F238E27FC236}">
                  <a16:creationId xmlns:a16="http://schemas.microsoft.com/office/drawing/2014/main" id="{0F9AFD8F-FDB6-6C0C-9CD8-8CDED09689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17123" y="1495184"/>
              <a:ext cx="6452577" cy="4351338"/>
            </a:xfrm>
            <a:prstGeom prst="rect">
              <a:avLst/>
            </a:prstGeom>
          </p:spPr>
        </p:pic>
        <p:sp>
          <p:nvSpPr>
            <p:cNvPr id="10" name="TextBox 9">
              <a:extLst>
                <a:ext uri="{FF2B5EF4-FFF2-40B4-BE49-F238E27FC236}">
                  <a16:creationId xmlns:a16="http://schemas.microsoft.com/office/drawing/2014/main" id="{5756A8B6-6A13-2B73-57F3-3F3D05B2AB11}"/>
                </a:ext>
              </a:extLst>
            </p:cNvPr>
            <p:cNvSpPr txBox="1"/>
            <p:nvPr/>
          </p:nvSpPr>
          <p:spPr>
            <a:xfrm>
              <a:off x="5532577" y="1096962"/>
              <a:ext cx="420308" cy="461665"/>
            </a:xfrm>
            <a:prstGeom prst="rect">
              <a:avLst/>
            </a:prstGeom>
            <a:noFill/>
          </p:spPr>
          <p:txBody>
            <a:bodyPr wrap="none" rtlCol="0">
              <a:spAutoFit/>
            </a:bodyPr>
            <a:lstStyle/>
            <a:p>
              <a:r>
                <a:rPr lang="en-US" sz="2400" dirty="0">
                  <a:solidFill>
                    <a:srgbClr val="D10F3A"/>
                  </a:solidFill>
                  <a:latin typeface="AMP_GothamRoundedBold" panose="02000000000000000000"/>
                </a:rPr>
                <a:t>A</a:t>
              </a:r>
            </a:p>
          </p:txBody>
        </p:sp>
        <p:sp>
          <p:nvSpPr>
            <p:cNvPr id="11" name="TextBox 10">
              <a:extLst>
                <a:ext uri="{FF2B5EF4-FFF2-40B4-BE49-F238E27FC236}">
                  <a16:creationId xmlns:a16="http://schemas.microsoft.com/office/drawing/2014/main" id="{85D23AF5-F6AA-2962-4833-7071FE7ABAE9}"/>
                </a:ext>
              </a:extLst>
            </p:cNvPr>
            <p:cNvSpPr txBox="1"/>
            <p:nvPr/>
          </p:nvSpPr>
          <p:spPr>
            <a:xfrm>
              <a:off x="6583795" y="1096962"/>
              <a:ext cx="407484" cy="461665"/>
            </a:xfrm>
            <a:prstGeom prst="rect">
              <a:avLst/>
            </a:prstGeom>
            <a:noFill/>
          </p:spPr>
          <p:txBody>
            <a:bodyPr wrap="none" rtlCol="0">
              <a:spAutoFit/>
            </a:bodyPr>
            <a:lstStyle/>
            <a:p>
              <a:r>
                <a:rPr lang="en-US" sz="2400" dirty="0">
                  <a:solidFill>
                    <a:srgbClr val="D10F3A"/>
                  </a:solidFill>
                  <a:latin typeface="AMP_GothamRoundedBold" panose="02000000000000000000"/>
                </a:rPr>
                <a:t>B</a:t>
              </a:r>
            </a:p>
          </p:txBody>
        </p:sp>
        <p:sp>
          <p:nvSpPr>
            <p:cNvPr id="12" name="TextBox 11">
              <a:extLst>
                <a:ext uri="{FF2B5EF4-FFF2-40B4-BE49-F238E27FC236}">
                  <a16:creationId xmlns:a16="http://schemas.microsoft.com/office/drawing/2014/main" id="{35978B32-AD49-0D3C-718E-A5B3812DFB3E}"/>
                </a:ext>
              </a:extLst>
            </p:cNvPr>
            <p:cNvSpPr txBox="1"/>
            <p:nvPr/>
          </p:nvSpPr>
          <p:spPr>
            <a:xfrm>
              <a:off x="7640777" y="1096962"/>
              <a:ext cx="412292" cy="461665"/>
            </a:xfrm>
            <a:prstGeom prst="rect">
              <a:avLst/>
            </a:prstGeom>
            <a:noFill/>
          </p:spPr>
          <p:txBody>
            <a:bodyPr wrap="none" rtlCol="0">
              <a:spAutoFit/>
            </a:bodyPr>
            <a:lstStyle/>
            <a:p>
              <a:r>
                <a:rPr lang="en-US" sz="2400" dirty="0">
                  <a:solidFill>
                    <a:srgbClr val="D10F3A"/>
                  </a:solidFill>
                  <a:latin typeface="AMP_GothamRoundedBold" panose="02000000000000000000"/>
                </a:rPr>
                <a:t>C</a:t>
              </a:r>
            </a:p>
          </p:txBody>
        </p:sp>
        <p:sp>
          <p:nvSpPr>
            <p:cNvPr id="13" name="TextBox 12">
              <a:extLst>
                <a:ext uri="{FF2B5EF4-FFF2-40B4-BE49-F238E27FC236}">
                  <a16:creationId xmlns:a16="http://schemas.microsoft.com/office/drawing/2014/main" id="{04236F2F-A5B5-D755-6E4D-AB6CB613AC82}"/>
                </a:ext>
              </a:extLst>
            </p:cNvPr>
            <p:cNvSpPr txBox="1"/>
            <p:nvPr/>
          </p:nvSpPr>
          <p:spPr>
            <a:xfrm>
              <a:off x="8691995" y="1096962"/>
              <a:ext cx="425116" cy="461665"/>
            </a:xfrm>
            <a:prstGeom prst="rect">
              <a:avLst/>
            </a:prstGeom>
            <a:noFill/>
          </p:spPr>
          <p:txBody>
            <a:bodyPr wrap="none" rtlCol="0">
              <a:spAutoFit/>
            </a:bodyPr>
            <a:lstStyle/>
            <a:p>
              <a:r>
                <a:rPr lang="en-US" sz="2400" dirty="0">
                  <a:solidFill>
                    <a:srgbClr val="D10F3A"/>
                  </a:solidFill>
                  <a:latin typeface="AMP_GothamRoundedBold" panose="02000000000000000000"/>
                </a:rPr>
                <a:t>D</a:t>
              </a:r>
            </a:p>
          </p:txBody>
        </p:sp>
        <p:sp>
          <p:nvSpPr>
            <p:cNvPr id="14" name="TextBox 13">
              <a:extLst>
                <a:ext uri="{FF2B5EF4-FFF2-40B4-BE49-F238E27FC236}">
                  <a16:creationId xmlns:a16="http://schemas.microsoft.com/office/drawing/2014/main" id="{BA0461E5-C530-4C2F-AA28-83991926E3FD}"/>
                </a:ext>
              </a:extLst>
            </p:cNvPr>
            <p:cNvSpPr txBox="1"/>
            <p:nvPr/>
          </p:nvSpPr>
          <p:spPr>
            <a:xfrm>
              <a:off x="9779568" y="1096962"/>
              <a:ext cx="391454" cy="461665"/>
            </a:xfrm>
            <a:prstGeom prst="rect">
              <a:avLst/>
            </a:prstGeom>
            <a:noFill/>
          </p:spPr>
          <p:txBody>
            <a:bodyPr wrap="none" rtlCol="0">
              <a:spAutoFit/>
            </a:bodyPr>
            <a:lstStyle/>
            <a:p>
              <a:r>
                <a:rPr lang="en-US" sz="2400" dirty="0">
                  <a:solidFill>
                    <a:srgbClr val="D10F3A"/>
                  </a:solidFill>
                  <a:latin typeface="AMP_GothamRoundedBold" panose="02000000000000000000"/>
                </a:rPr>
                <a:t>E</a:t>
              </a:r>
            </a:p>
          </p:txBody>
        </p:sp>
        <p:sp>
          <p:nvSpPr>
            <p:cNvPr id="15" name="TextBox 14">
              <a:extLst>
                <a:ext uri="{FF2B5EF4-FFF2-40B4-BE49-F238E27FC236}">
                  <a16:creationId xmlns:a16="http://schemas.microsoft.com/office/drawing/2014/main" id="{974AFDE3-2E71-F2B0-FE15-842273BDF55C}"/>
                </a:ext>
              </a:extLst>
            </p:cNvPr>
            <p:cNvSpPr txBox="1"/>
            <p:nvPr/>
          </p:nvSpPr>
          <p:spPr>
            <a:xfrm>
              <a:off x="10830786" y="1096962"/>
              <a:ext cx="386644" cy="461665"/>
            </a:xfrm>
            <a:prstGeom prst="rect">
              <a:avLst/>
            </a:prstGeom>
            <a:noFill/>
          </p:spPr>
          <p:txBody>
            <a:bodyPr wrap="none" rtlCol="0">
              <a:spAutoFit/>
            </a:bodyPr>
            <a:lstStyle/>
            <a:p>
              <a:r>
                <a:rPr lang="en-US" sz="2400" dirty="0">
                  <a:solidFill>
                    <a:srgbClr val="D10F3A"/>
                  </a:solidFill>
                  <a:latin typeface="AMP_GothamRoundedBold" panose="02000000000000000000"/>
                </a:rPr>
                <a:t>F</a:t>
              </a:r>
            </a:p>
          </p:txBody>
        </p:sp>
      </p:grpSp>
    </p:spTree>
    <p:extLst>
      <p:ext uri="{BB962C8B-B14F-4D97-AF65-F5344CB8AC3E}">
        <p14:creationId xmlns:p14="http://schemas.microsoft.com/office/powerpoint/2010/main" val="2345261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AEDAF-A91A-ACFC-DA47-247BD88E3A1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880ABB-7059-ECAC-F95D-1CADC140F7E6}"/>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Reading a DNA fingerprint</a:t>
            </a:r>
          </a:p>
        </p:txBody>
      </p:sp>
      <p:sp>
        <p:nvSpPr>
          <p:cNvPr id="7" name="Text Placeholder 4">
            <a:extLst>
              <a:ext uri="{FF2B5EF4-FFF2-40B4-BE49-F238E27FC236}">
                <a16:creationId xmlns:a16="http://schemas.microsoft.com/office/drawing/2014/main" id="{A2C2AE23-98E5-7C8F-4F13-5628F011164B}"/>
              </a:ext>
            </a:extLst>
          </p:cNvPr>
          <p:cNvSpPr>
            <a:spLocks noGrp="1"/>
          </p:cNvSpPr>
          <p:nvPr>
            <p:ph idx="1"/>
          </p:nvPr>
        </p:nvSpPr>
        <p:spPr>
          <a:xfrm>
            <a:off x="471488" y="1495184"/>
            <a:ext cx="4345219" cy="4351338"/>
          </a:xfrm>
          <a:prstGeom prst="rect">
            <a:avLst/>
          </a:prstGeom>
        </p:spPr>
        <p:txBody>
          <a:bodyPr/>
          <a:lstStyle/>
          <a:p>
            <a:pPr fontAlgn="base"/>
            <a:r>
              <a:rPr lang="en-US" dirty="0"/>
              <a:t>Samples A and E have the same bands in the same positions.</a:t>
            </a:r>
          </a:p>
          <a:p>
            <a:pPr fontAlgn="base"/>
            <a:r>
              <a:rPr lang="en-US" dirty="0"/>
              <a:t>This means samples A and E are from the same individual.</a:t>
            </a:r>
          </a:p>
        </p:txBody>
      </p:sp>
      <p:grpSp>
        <p:nvGrpSpPr>
          <p:cNvPr id="4" name="Group 3" descr="The gel illustration from the previous slide is repeated, but now samples A and E are both outlined in an identical box with red dotted lines, highlighting that they have the same band pattern.">
            <a:extLst>
              <a:ext uri="{FF2B5EF4-FFF2-40B4-BE49-F238E27FC236}">
                <a16:creationId xmlns:a16="http://schemas.microsoft.com/office/drawing/2014/main" id="{76668BE9-81AF-E5F1-C760-A1247E90BABD}"/>
              </a:ext>
            </a:extLst>
          </p:cNvPr>
          <p:cNvGrpSpPr/>
          <p:nvPr/>
        </p:nvGrpSpPr>
        <p:grpSpPr>
          <a:xfrm>
            <a:off x="5117123" y="1096962"/>
            <a:ext cx="6452577" cy="4736860"/>
            <a:chOff x="5117123" y="1096962"/>
            <a:chExt cx="6452577" cy="4736860"/>
          </a:xfrm>
        </p:grpSpPr>
        <p:pic>
          <p:nvPicPr>
            <p:cNvPr id="9" name="Picture 8">
              <a:extLst>
                <a:ext uri="{FF2B5EF4-FFF2-40B4-BE49-F238E27FC236}">
                  <a16:creationId xmlns:a16="http://schemas.microsoft.com/office/drawing/2014/main" id="{A53B0B1C-0C21-F136-0ABC-A4E817038BB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17123" y="1482484"/>
              <a:ext cx="6452577" cy="4351338"/>
            </a:xfrm>
            <a:prstGeom prst="rect">
              <a:avLst/>
            </a:prstGeom>
          </p:spPr>
        </p:pic>
        <p:sp>
          <p:nvSpPr>
            <p:cNvPr id="10" name="TextBox 9">
              <a:extLst>
                <a:ext uri="{FF2B5EF4-FFF2-40B4-BE49-F238E27FC236}">
                  <a16:creationId xmlns:a16="http://schemas.microsoft.com/office/drawing/2014/main" id="{0E7A98BC-44FF-F444-975B-DD37E3B0AFD5}"/>
                </a:ext>
              </a:extLst>
            </p:cNvPr>
            <p:cNvSpPr txBox="1"/>
            <p:nvPr/>
          </p:nvSpPr>
          <p:spPr>
            <a:xfrm>
              <a:off x="5532577" y="1096962"/>
              <a:ext cx="420308" cy="461665"/>
            </a:xfrm>
            <a:prstGeom prst="rect">
              <a:avLst/>
            </a:prstGeom>
            <a:noFill/>
          </p:spPr>
          <p:txBody>
            <a:bodyPr wrap="none" rtlCol="0">
              <a:spAutoFit/>
            </a:bodyPr>
            <a:lstStyle/>
            <a:p>
              <a:r>
                <a:rPr lang="en-US" sz="2400" dirty="0">
                  <a:solidFill>
                    <a:srgbClr val="D10F3A"/>
                  </a:solidFill>
                  <a:latin typeface="AMP_GothamRoundedBold" panose="02000000000000000000"/>
                </a:rPr>
                <a:t>A</a:t>
              </a:r>
            </a:p>
          </p:txBody>
        </p:sp>
        <p:sp>
          <p:nvSpPr>
            <p:cNvPr id="11" name="TextBox 10">
              <a:extLst>
                <a:ext uri="{FF2B5EF4-FFF2-40B4-BE49-F238E27FC236}">
                  <a16:creationId xmlns:a16="http://schemas.microsoft.com/office/drawing/2014/main" id="{7E0EB640-1DB2-D9C0-3C17-179130210B83}"/>
                </a:ext>
              </a:extLst>
            </p:cNvPr>
            <p:cNvSpPr txBox="1"/>
            <p:nvPr/>
          </p:nvSpPr>
          <p:spPr>
            <a:xfrm>
              <a:off x="6583795" y="1096962"/>
              <a:ext cx="407484" cy="461665"/>
            </a:xfrm>
            <a:prstGeom prst="rect">
              <a:avLst/>
            </a:prstGeom>
            <a:noFill/>
          </p:spPr>
          <p:txBody>
            <a:bodyPr wrap="none" rtlCol="0">
              <a:spAutoFit/>
            </a:bodyPr>
            <a:lstStyle/>
            <a:p>
              <a:r>
                <a:rPr lang="en-US" sz="2400" dirty="0">
                  <a:solidFill>
                    <a:srgbClr val="D10F3A"/>
                  </a:solidFill>
                  <a:latin typeface="AMP_GothamRoundedBold" panose="02000000000000000000"/>
                </a:rPr>
                <a:t>B</a:t>
              </a:r>
            </a:p>
          </p:txBody>
        </p:sp>
        <p:sp>
          <p:nvSpPr>
            <p:cNvPr id="12" name="TextBox 11">
              <a:extLst>
                <a:ext uri="{FF2B5EF4-FFF2-40B4-BE49-F238E27FC236}">
                  <a16:creationId xmlns:a16="http://schemas.microsoft.com/office/drawing/2014/main" id="{030ED3A9-49FA-8270-4183-44E93B607DF6}"/>
                </a:ext>
              </a:extLst>
            </p:cNvPr>
            <p:cNvSpPr txBox="1"/>
            <p:nvPr/>
          </p:nvSpPr>
          <p:spPr>
            <a:xfrm>
              <a:off x="7640777" y="1096962"/>
              <a:ext cx="412292" cy="461665"/>
            </a:xfrm>
            <a:prstGeom prst="rect">
              <a:avLst/>
            </a:prstGeom>
            <a:noFill/>
          </p:spPr>
          <p:txBody>
            <a:bodyPr wrap="none" rtlCol="0">
              <a:spAutoFit/>
            </a:bodyPr>
            <a:lstStyle/>
            <a:p>
              <a:r>
                <a:rPr lang="en-US" sz="2400" dirty="0">
                  <a:solidFill>
                    <a:srgbClr val="D10F3A"/>
                  </a:solidFill>
                  <a:latin typeface="AMP_GothamRoundedBold" panose="02000000000000000000"/>
                </a:rPr>
                <a:t>C</a:t>
              </a:r>
            </a:p>
          </p:txBody>
        </p:sp>
        <p:sp>
          <p:nvSpPr>
            <p:cNvPr id="13" name="TextBox 12">
              <a:extLst>
                <a:ext uri="{FF2B5EF4-FFF2-40B4-BE49-F238E27FC236}">
                  <a16:creationId xmlns:a16="http://schemas.microsoft.com/office/drawing/2014/main" id="{B7C38135-06E3-6F38-329B-BB9DFB428BF6}"/>
                </a:ext>
              </a:extLst>
            </p:cNvPr>
            <p:cNvSpPr txBox="1"/>
            <p:nvPr/>
          </p:nvSpPr>
          <p:spPr>
            <a:xfrm>
              <a:off x="8691995" y="1096962"/>
              <a:ext cx="425116" cy="461665"/>
            </a:xfrm>
            <a:prstGeom prst="rect">
              <a:avLst/>
            </a:prstGeom>
            <a:noFill/>
          </p:spPr>
          <p:txBody>
            <a:bodyPr wrap="none" rtlCol="0">
              <a:spAutoFit/>
            </a:bodyPr>
            <a:lstStyle/>
            <a:p>
              <a:r>
                <a:rPr lang="en-US" sz="2400" dirty="0">
                  <a:solidFill>
                    <a:srgbClr val="D10F3A"/>
                  </a:solidFill>
                  <a:latin typeface="AMP_GothamRoundedBold" panose="02000000000000000000"/>
                </a:rPr>
                <a:t>D</a:t>
              </a:r>
            </a:p>
          </p:txBody>
        </p:sp>
        <p:sp>
          <p:nvSpPr>
            <p:cNvPr id="14" name="TextBox 13">
              <a:extLst>
                <a:ext uri="{FF2B5EF4-FFF2-40B4-BE49-F238E27FC236}">
                  <a16:creationId xmlns:a16="http://schemas.microsoft.com/office/drawing/2014/main" id="{7FCD844C-0680-EA21-5133-5FCA55D44B85}"/>
                </a:ext>
              </a:extLst>
            </p:cNvPr>
            <p:cNvSpPr txBox="1"/>
            <p:nvPr/>
          </p:nvSpPr>
          <p:spPr>
            <a:xfrm>
              <a:off x="9779568" y="1096962"/>
              <a:ext cx="391454" cy="461665"/>
            </a:xfrm>
            <a:prstGeom prst="rect">
              <a:avLst/>
            </a:prstGeom>
            <a:noFill/>
          </p:spPr>
          <p:txBody>
            <a:bodyPr wrap="none" rtlCol="0">
              <a:spAutoFit/>
            </a:bodyPr>
            <a:lstStyle/>
            <a:p>
              <a:r>
                <a:rPr lang="en-US" sz="2400" dirty="0">
                  <a:solidFill>
                    <a:srgbClr val="D10F3A"/>
                  </a:solidFill>
                  <a:latin typeface="AMP_GothamRoundedBold" panose="02000000000000000000"/>
                </a:rPr>
                <a:t>E</a:t>
              </a:r>
            </a:p>
          </p:txBody>
        </p:sp>
        <p:sp>
          <p:nvSpPr>
            <p:cNvPr id="15" name="TextBox 14">
              <a:extLst>
                <a:ext uri="{FF2B5EF4-FFF2-40B4-BE49-F238E27FC236}">
                  <a16:creationId xmlns:a16="http://schemas.microsoft.com/office/drawing/2014/main" id="{3CCE6D37-A953-2A1D-4383-701725F0594C}"/>
                </a:ext>
              </a:extLst>
            </p:cNvPr>
            <p:cNvSpPr txBox="1"/>
            <p:nvPr/>
          </p:nvSpPr>
          <p:spPr>
            <a:xfrm>
              <a:off x="10830786" y="1096962"/>
              <a:ext cx="386644" cy="461665"/>
            </a:xfrm>
            <a:prstGeom prst="rect">
              <a:avLst/>
            </a:prstGeom>
            <a:noFill/>
          </p:spPr>
          <p:txBody>
            <a:bodyPr wrap="none" rtlCol="0">
              <a:spAutoFit/>
            </a:bodyPr>
            <a:lstStyle/>
            <a:p>
              <a:r>
                <a:rPr lang="en-US" sz="2400" dirty="0">
                  <a:solidFill>
                    <a:srgbClr val="D10F3A"/>
                  </a:solidFill>
                  <a:latin typeface="AMP_GothamRoundedBold" panose="02000000000000000000"/>
                </a:rPr>
                <a:t>F</a:t>
              </a:r>
            </a:p>
          </p:txBody>
        </p:sp>
        <p:sp>
          <p:nvSpPr>
            <p:cNvPr id="2" name="Rectangle 1">
              <a:extLst>
                <a:ext uri="{FF2B5EF4-FFF2-40B4-BE49-F238E27FC236}">
                  <a16:creationId xmlns:a16="http://schemas.microsoft.com/office/drawing/2014/main" id="{9D8383C5-E566-D9AB-7FD2-C8033B2A700E}"/>
                </a:ext>
              </a:extLst>
            </p:cNvPr>
            <p:cNvSpPr/>
            <p:nvPr/>
          </p:nvSpPr>
          <p:spPr>
            <a:xfrm>
              <a:off x="5117123" y="1130300"/>
              <a:ext cx="1171688" cy="4652722"/>
            </a:xfrm>
            <a:prstGeom prst="rect">
              <a:avLst/>
            </a:prstGeom>
            <a:noFill/>
            <a:ln w="38100">
              <a:solidFill>
                <a:srgbClr val="D10F3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C11586C-9F2E-A1EC-55F5-3890469C971E}"/>
                </a:ext>
              </a:extLst>
            </p:cNvPr>
            <p:cNvSpPr/>
            <p:nvPr/>
          </p:nvSpPr>
          <p:spPr>
            <a:xfrm>
              <a:off x="9361398" y="1130300"/>
              <a:ext cx="1171688" cy="4652722"/>
            </a:xfrm>
            <a:prstGeom prst="rect">
              <a:avLst/>
            </a:prstGeom>
            <a:noFill/>
            <a:ln w="38100">
              <a:solidFill>
                <a:srgbClr val="D10F3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01503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A6C1C-EA5A-9E37-F6DC-CC3F8E39E46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1001A1-8D15-245F-51B9-6218C265ACB4}"/>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Reading a DNA fingerprint</a:t>
            </a:r>
          </a:p>
        </p:txBody>
      </p:sp>
      <p:sp>
        <p:nvSpPr>
          <p:cNvPr id="7" name="Text Placeholder 4">
            <a:extLst>
              <a:ext uri="{FF2B5EF4-FFF2-40B4-BE49-F238E27FC236}">
                <a16:creationId xmlns:a16="http://schemas.microsoft.com/office/drawing/2014/main" id="{D9C230F5-0878-BC72-0E0B-F8B816742F84}"/>
              </a:ext>
            </a:extLst>
          </p:cNvPr>
          <p:cNvSpPr>
            <a:spLocks noGrp="1"/>
          </p:cNvSpPr>
          <p:nvPr>
            <p:ph idx="1"/>
          </p:nvPr>
        </p:nvSpPr>
        <p:spPr>
          <a:xfrm>
            <a:off x="471488" y="1495184"/>
            <a:ext cx="4374721" cy="4351338"/>
          </a:xfrm>
          <a:prstGeom prst="rect">
            <a:avLst/>
          </a:prstGeom>
        </p:spPr>
        <p:txBody>
          <a:bodyPr/>
          <a:lstStyle/>
          <a:p>
            <a:pPr fontAlgn="base"/>
            <a:r>
              <a:rPr lang="en-US" dirty="0"/>
              <a:t>Samples B and C have the same bands in the same positions.</a:t>
            </a:r>
          </a:p>
          <a:p>
            <a:pPr fontAlgn="base"/>
            <a:r>
              <a:rPr lang="en-US" dirty="0"/>
              <a:t>Samples B and C are also from the same individual.</a:t>
            </a:r>
          </a:p>
        </p:txBody>
      </p:sp>
      <p:grpSp>
        <p:nvGrpSpPr>
          <p:cNvPr id="5" name="Group 4" descr="The gel illustration from the previous slide is repeated. Now, samples B and C are outlined in a box with blue dotted lines, highlighting that they have the same band pattern.">
            <a:extLst>
              <a:ext uri="{FF2B5EF4-FFF2-40B4-BE49-F238E27FC236}">
                <a16:creationId xmlns:a16="http://schemas.microsoft.com/office/drawing/2014/main" id="{C868C644-AD69-3A99-C766-F1F0852D6B67}"/>
              </a:ext>
            </a:extLst>
          </p:cNvPr>
          <p:cNvGrpSpPr/>
          <p:nvPr/>
        </p:nvGrpSpPr>
        <p:grpSpPr>
          <a:xfrm>
            <a:off x="5117123" y="1096962"/>
            <a:ext cx="6452577" cy="4736860"/>
            <a:chOff x="5117123" y="1096962"/>
            <a:chExt cx="6452577" cy="4736860"/>
          </a:xfrm>
        </p:grpSpPr>
        <p:pic>
          <p:nvPicPr>
            <p:cNvPr id="9" name="Picture 8">
              <a:extLst>
                <a:ext uri="{FF2B5EF4-FFF2-40B4-BE49-F238E27FC236}">
                  <a16:creationId xmlns:a16="http://schemas.microsoft.com/office/drawing/2014/main" id="{3169878A-4446-F144-83FE-4895406A3B7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17123" y="1482484"/>
              <a:ext cx="6452577" cy="4351338"/>
            </a:xfrm>
            <a:prstGeom prst="rect">
              <a:avLst/>
            </a:prstGeom>
          </p:spPr>
        </p:pic>
        <p:sp>
          <p:nvSpPr>
            <p:cNvPr id="10" name="TextBox 9">
              <a:extLst>
                <a:ext uri="{FF2B5EF4-FFF2-40B4-BE49-F238E27FC236}">
                  <a16:creationId xmlns:a16="http://schemas.microsoft.com/office/drawing/2014/main" id="{4187ACC9-34FB-A4B0-AB61-A87FE7822680}"/>
                </a:ext>
              </a:extLst>
            </p:cNvPr>
            <p:cNvSpPr txBox="1"/>
            <p:nvPr/>
          </p:nvSpPr>
          <p:spPr>
            <a:xfrm>
              <a:off x="5532577" y="1096962"/>
              <a:ext cx="420308" cy="461665"/>
            </a:xfrm>
            <a:prstGeom prst="rect">
              <a:avLst/>
            </a:prstGeom>
            <a:noFill/>
          </p:spPr>
          <p:txBody>
            <a:bodyPr wrap="none" rtlCol="0">
              <a:spAutoFit/>
            </a:bodyPr>
            <a:lstStyle/>
            <a:p>
              <a:r>
                <a:rPr lang="en-US" sz="2400" dirty="0">
                  <a:solidFill>
                    <a:srgbClr val="D10F3A"/>
                  </a:solidFill>
                  <a:latin typeface="AMP_GothamRoundedBold" panose="02000000000000000000"/>
                </a:rPr>
                <a:t>A</a:t>
              </a:r>
            </a:p>
          </p:txBody>
        </p:sp>
        <p:sp>
          <p:nvSpPr>
            <p:cNvPr id="11" name="TextBox 10">
              <a:extLst>
                <a:ext uri="{FF2B5EF4-FFF2-40B4-BE49-F238E27FC236}">
                  <a16:creationId xmlns:a16="http://schemas.microsoft.com/office/drawing/2014/main" id="{C3B48B40-6AAA-3968-3DF0-BE9E61E895AF}"/>
                </a:ext>
              </a:extLst>
            </p:cNvPr>
            <p:cNvSpPr txBox="1"/>
            <p:nvPr/>
          </p:nvSpPr>
          <p:spPr>
            <a:xfrm>
              <a:off x="6583795" y="1096962"/>
              <a:ext cx="407484" cy="461665"/>
            </a:xfrm>
            <a:prstGeom prst="rect">
              <a:avLst/>
            </a:prstGeom>
            <a:noFill/>
          </p:spPr>
          <p:txBody>
            <a:bodyPr wrap="none" rtlCol="0">
              <a:spAutoFit/>
            </a:bodyPr>
            <a:lstStyle/>
            <a:p>
              <a:r>
                <a:rPr lang="en-US" sz="2400" dirty="0">
                  <a:solidFill>
                    <a:srgbClr val="D10F3A"/>
                  </a:solidFill>
                  <a:latin typeface="AMP_GothamRoundedBold" panose="02000000000000000000"/>
                </a:rPr>
                <a:t>B</a:t>
              </a:r>
            </a:p>
          </p:txBody>
        </p:sp>
        <p:sp>
          <p:nvSpPr>
            <p:cNvPr id="12" name="TextBox 11">
              <a:extLst>
                <a:ext uri="{FF2B5EF4-FFF2-40B4-BE49-F238E27FC236}">
                  <a16:creationId xmlns:a16="http://schemas.microsoft.com/office/drawing/2014/main" id="{AC2A42FC-8599-9096-1BD4-E5439CE37160}"/>
                </a:ext>
              </a:extLst>
            </p:cNvPr>
            <p:cNvSpPr txBox="1"/>
            <p:nvPr/>
          </p:nvSpPr>
          <p:spPr>
            <a:xfrm>
              <a:off x="7640777" y="1096962"/>
              <a:ext cx="412292" cy="461665"/>
            </a:xfrm>
            <a:prstGeom prst="rect">
              <a:avLst/>
            </a:prstGeom>
            <a:noFill/>
          </p:spPr>
          <p:txBody>
            <a:bodyPr wrap="none" rtlCol="0">
              <a:spAutoFit/>
            </a:bodyPr>
            <a:lstStyle/>
            <a:p>
              <a:r>
                <a:rPr lang="en-US" sz="2400" dirty="0">
                  <a:solidFill>
                    <a:srgbClr val="D10F3A"/>
                  </a:solidFill>
                  <a:latin typeface="AMP_GothamRoundedBold" panose="02000000000000000000"/>
                </a:rPr>
                <a:t>C</a:t>
              </a:r>
            </a:p>
          </p:txBody>
        </p:sp>
        <p:sp>
          <p:nvSpPr>
            <p:cNvPr id="13" name="TextBox 12">
              <a:extLst>
                <a:ext uri="{FF2B5EF4-FFF2-40B4-BE49-F238E27FC236}">
                  <a16:creationId xmlns:a16="http://schemas.microsoft.com/office/drawing/2014/main" id="{24B9B925-1666-8D45-C610-97B3B1DE3479}"/>
                </a:ext>
              </a:extLst>
            </p:cNvPr>
            <p:cNvSpPr txBox="1"/>
            <p:nvPr/>
          </p:nvSpPr>
          <p:spPr>
            <a:xfrm>
              <a:off x="8691995" y="1096962"/>
              <a:ext cx="425116" cy="461665"/>
            </a:xfrm>
            <a:prstGeom prst="rect">
              <a:avLst/>
            </a:prstGeom>
            <a:noFill/>
          </p:spPr>
          <p:txBody>
            <a:bodyPr wrap="none" rtlCol="0">
              <a:spAutoFit/>
            </a:bodyPr>
            <a:lstStyle/>
            <a:p>
              <a:r>
                <a:rPr lang="en-US" sz="2400" dirty="0">
                  <a:solidFill>
                    <a:srgbClr val="D10F3A"/>
                  </a:solidFill>
                  <a:latin typeface="AMP_GothamRoundedBold" panose="02000000000000000000"/>
                </a:rPr>
                <a:t>D</a:t>
              </a:r>
            </a:p>
          </p:txBody>
        </p:sp>
        <p:sp>
          <p:nvSpPr>
            <p:cNvPr id="14" name="TextBox 13">
              <a:extLst>
                <a:ext uri="{FF2B5EF4-FFF2-40B4-BE49-F238E27FC236}">
                  <a16:creationId xmlns:a16="http://schemas.microsoft.com/office/drawing/2014/main" id="{4C7419AC-295F-4FC0-173C-D1B9CB2418A0}"/>
                </a:ext>
              </a:extLst>
            </p:cNvPr>
            <p:cNvSpPr txBox="1"/>
            <p:nvPr/>
          </p:nvSpPr>
          <p:spPr>
            <a:xfrm>
              <a:off x="9779568" y="1096962"/>
              <a:ext cx="391454" cy="461665"/>
            </a:xfrm>
            <a:prstGeom prst="rect">
              <a:avLst/>
            </a:prstGeom>
            <a:noFill/>
          </p:spPr>
          <p:txBody>
            <a:bodyPr wrap="none" rtlCol="0">
              <a:spAutoFit/>
            </a:bodyPr>
            <a:lstStyle/>
            <a:p>
              <a:r>
                <a:rPr lang="en-US" sz="2400" dirty="0">
                  <a:solidFill>
                    <a:srgbClr val="D10F3A"/>
                  </a:solidFill>
                  <a:latin typeface="AMP_GothamRoundedBold" panose="02000000000000000000"/>
                </a:rPr>
                <a:t>E</a:t>
              </a:r>
            </a:p>
          </p:txBody>
        </p:sp>
        <p:sp>
          <p:nvSpPr>
            <p:cNvPr id="15" name="TextBox 14">
              <a:extLst>
                <a:ext uri="{FF2B5EF4-FFF2-40B4-BE49-F238E27FC236}">
                  <a16:creationId xmlns:a16="http://schemas.microsoft.com/office/drawing/2014/main" id="{355FB514-D9D9-2153-3B0E-7EBDBA9F0CCD}"/>
                </a:ext>
              </a:extLst>
            </p:cNvPr>
            <p:cNvSpPr txBox="1"/>
            <p:nvPr/>
          </p:nvSpPr>
          <p:spPr>
            <a:xfrm>
              <a:off x="10830786" y="1096962"/>
              <a:ext cx="386644" cy="461665"/>
            </a:xfrm>
            <a:prstGeom prst="rect">
              <a:avLst/>
            </a:prstGeom>
            <a:noFill/>
          </p:spPr>
          <p:txBody>
            <a:bodyPr wrap="none" rtlCol="0">
              <a:spAutoFit/>
            </a:bodyPr>
            <a:lstStyle/>
            <a:p>
              <a:r>
                <a:rPr lang="en-US" sz="2400" dirty="0">
                  <a:solidFill>
                    <a:srgbClr val="D10F3A"/>
                  </a:solidFill>
                  <a:latin typeface="AMP_GothamRoundedBold" panose="02000000000000000000"/>
                </a:rPr>
                <a:t>F</a:t>
              </a:r>
            </a:p>
          </p:txBody>
        </p:sp>
        <p:sp>
          <p:nvSpPr>
            <p:cNvPr id="4" name="Rectangle 3">
              <a:extLst>
                <a:ext uri="{FF2B5EF4-FFF2-40B4-BE49-F238E27FC236}">
                  <a16:creationId xmlns:a16="http://schemas.microsoft.com/office/drawing/2014/main" id="{CA57DA22-BF8B-AE8C-D2A6-4C163F300635}"/>
                </a:ext>
              </a:extLst>
            </p:cNvPr>
            <p:cNvSpPr/>
            <p:nvPr/>
          </p:nvSpPr>
          <p:spPr>
            <a:xfrm>
              <a:off x="6349572" y="1130300"/>
              <a:ext cx="1924254" cy="4652722"/>
            </a:xfrm>
            <a:prstGeom prst="rect">
              <a:avLst/>
            </a:prstGeom>
            <a:noFill/>
            <a:ln w="38100">
              <a:solidFill>
                <a:schemeClr val="bg2">
                  <a:lumMod val="2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285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A5C58-C108-A73C-29F1-F1940437C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4CB70C-2698-C07B-5BD3-B8632A573108}"/>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Reading a DNA fingerprint</a:t>
            </a:r>
          </a:p>
        </p:txBody>
      </p:sp>
      <p:sp>
        <p:nvSpPr>
          <p:cNvPr id="7" name="Text Placeholder 4">
            <a:extLst>
              <a:ext uri="{FF2B5EF4-FFF2-40B4-BE49-F238E27FC236}">
                <a16:creationId xmlns:a16="http://schemas.microsoft.com/office/drawing/2014/main" id="{0F634AE3-435E-EF80-05E2-E9E287C36133}"/>
              </a:ext>
            </a:extLst>
          </p:cNvPr>
          <p:cNvSpPr>
            <a:spLocks noGrp="1"/>
          </p:cNvSpPr>
          <p:nvPr>
            <p:ph idx="1"/>
          </p:nvPr>
        </p:nvSpPr>
        <p:spPr>
          <a:xfrm>
            <a:off x="471488" y="1495184"/>
            <a:ext cx="4374721" cy="4351338"/>
          </a:xfrm>
          <a:prstGeom prst="rect">
            <a:avLst/>
          </a:prstGeom>
        </p:spPr>
        <p:txBody>
          <a:bodyPr/>
          <a:lstStyle/>
          <a:p>
            <a:pPr marL="0" indent="0" fontAlgn="base">
              <a:buNone/>
            </a:pPr>
            <a:r>
              <a:rPr lang="en-US" dirty="0"/>
              <a:t>In summary:</a:t>
            </a:r>
          </a:p>
          <a:p>
            <a:pPr fontAlgn="base"/>
            <a:r>
              <a:rPr lang="en-US" dirty="0"/>
              <a:t>Samples A and E are from the same individual.</a:t>
            </a:r>
          </a:p>
          <a:p>
            <a:pPr fontAlgn="base"/>
            <a:r>
              <a:rPr lang="en-US" dirty="0"/>
              <a:t>Samples B and C are from the same individual.</a:t>
            </a:r>
          </a:p>
          <a:p>
            <a:pPr fontAlgn="base"/>
            <a:r>
              <a:rPr lang="en-US" dirty="0"/>
              <a:t>This gel represents four different sharks.</a:t>
            </a:r>
          </a:p>
          <a:p>
            <a:pPr fontAlgn="base"/>
            <a:endParaRPr lang="en-US" dirty="0"/>
          </a:p>
        </p:txBody>
      </p:sp>
      <p:grpSp>
        <p:nvGrpSpPr>
          <p:cNvPr id="5" name="Group 4">
            <a:extLst>
              <a:ext uri="{FF2B5EF4-FFF2-40B4-BE49-F238E27FC236}">
                <a16:creationId xmlns:a16="http://schemas.microsoft.com/office/drawing/2014/main" id="{0696077B-6F4E-0514-6AE4-ED4365680BCF}"/>
              </a:ext>
              <a:ext uri="{C183D7F6-B498-43B3-948B-1728B52AA6E4}">
                <adec:decorative xmlns:adec="http://schemas.microsoft.com/office/drawing/2017/decorative" val="1"/>
              </a:ext>
            </a:extLst>
          </p:cNvPr>
          <p:cNvGrpSpPr/>
          <p:nvPr/>
        </p:nvGrpSpPr>
        <p:grpSpPr>
          <a:xfrm>
            <a:off x="5117123" y="1096962"/>
            <a:ext cx="6452577" cy="4736860"/>
            <a:chOff x="5117123" y="1096962"/>
            <a:chExt cx="6452577" cy="4736860"/>
          </a:xfrm>
        </p:grpSpPr>
        <p:pic>
          <p:nvPicPr>
            <p:cNvPr id="9" name="Picture 8">
              <a:extLst>
                <a:ext uri="{FF2B5EF4-FFF2-40B4-BE49-F238E27FC236}">
                  <a16:creationId xmlns:a16="http://schemas.microsoft.com/office/drawing/2014/main" id="{5D239C6D-514E-73B4-A4AE-1593079637D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17123" y="1482484"/>
              <a:ext cx="6452577" cy="4351338"/>
            </a:xfrm>
            <a:prstGeom prst="rect">
              <a:avLst/>
            </a:prstGeom>
          </p:spPr>
        </p:pic>
        <p:sp>
          <p:nvSpPr>
            <p:cNvPr id="10" name="TextBox 9">
              <a:extLst>
                <a:ext uri="{FF2B5EF4-FFF2-40B4-BE49-F238E27FC236}">
                  <a16:creationId xmlns:a16="http://schemas.microsoft.com/office/drawing/2014/main" id="{2EC4BACA-0770-CDAC-4923-B9FB7E871445}"/>
                </a:ext>
              </a:extLst>
            </p:cNvPr>
            <p:cNvSpPr txBox="1"/>
            <p:nvPr/>
          </p:nvSpPr>
          <p:spPr>
            <a:xfrm>
              <a:off x="5532577" y="1096962"/>
              <a:ext cx="420308" cy="461665"/>
            </a:xfrm>
            <a:prstGeom prst="rect">
              <a:avLst/>
            </a:prstGeom>
            <a:noFill/>
          </p:spPr>
          <p:txBody>
            <a:bodyPr wrap="none" rtlCol="0">
              <a:spAutoFit/>
            </a:bodyPr>
            <a:lstStyle/>
            <a:p>
              <a:r>
                <a:rPr lang="en-US" sz="2400" dirty="0">
                  <a:solidFill>
                    <a:srgbClr val="D10F3A"/>
                  </a:solidFill>
                  <a:latin typeface="AMP_GothamRoundedBold" panose="02000000000000000000"/>
                </a:rPr>
                <a:t>A</a:t>
              </a:r>
            </a:p>
          </p:txBody>
        </p:sp>
        <p:sp>
          <p:nvSpPr>
            <p:cNvPr id="11" name="TextBox 10">
              <a:extLst>
                <a:ext uri="{FF2B5EF4-FFF2-40B4-BE49-F238E27FC236}">
                  <a16:creationId xmlns:a16="http://schemas.microsoft.com/office/drawing/2014/main" id="{F8EBA254-C88A-452C-C2BE-606376C0E039}"/>
                </a:ext>
              </a:extLst>
            </p:cNvPr>
            <p:cNvSpPr txBox="1"/>
            <p:nvPr/>
          </p:nvSpPr>
          <p:spPr>
            <a:xfrm>
              <a:off x="6583795" y="1096962"/>
              <a:ext cx="407484" cy="461665"/>
            </a:xfrm>
            <a:prstGeom prst="rect">
              <a:avLst/>
            </a:prstGeom>
            <a:noFill/>
          </p:spPr>
          <p:txBody>
            <a:bodyPr wrap="none" rtlCol="0">
              <a:spAutoFit/>
            </a:bodyPr>
            <a:lstStyle/>
            <a:p>
              <a:r>
                <a:rPr lang="en-US" sz="2400" dirty="0">
                  <a:solidFill>
                    <a:srgbClr val="D10F3A"/>
                  </a:solidFill>
                  <a:latin typeface="AMP_GothamRoundedBold" panose="02000000000000000000"/>
                </a:rPr>
                <a:t>B</a:t>
              </a:r>
            </a:p>
          </p:txBody>
        </p:sp>
        <p:sp>
          <p:nvSpPr>
            <p:cNvPr id="12" name="TextBox 11">
              <a:extLst>
                <a:ext uri="{FF2B5EF4-FFF2-40B4-BE49-F238E27FC236}">
                  <a16:creationId xmlns:a16="http://schemas.microsoft.com/office/drawing/2014/main" id="{E2CC64A5-F38C-A819-A71D-B9A91430796B}"/>
                </a:ext>
              </a:extLst>
            </p:cNvPr>
            <p:cNvSpPr txBox="1"/>
            <p:nvPr/>
          </p:nvSpPr>
          <p:spPr>
            <a:xfrm>
              <a:off x="7640777" y="1096962"/>
              <a:ext cx="412292" cy="461665"/>
            </a:xfrm>
            <a:prstGeom prst="rect">
              <a:avLst/>
            </a:prstGeom>
            <a:noFill/>
          </p:spPr>
          <p:txBody>
            <a:bodyPr wrap="none" rtlCol="0">
              <a:spAutoFit/>
            </a:bodyPr>
            <a:lstStyle/>
            <a:p>
              <a:r>
                <a:rPr lang="en-US" sz="2400" dirty="0">
                  <a:solidFill>
                    <a:srgbClr val="D10F3A"/>
                  </a:solidFill>
                  <a:latin typeface="AMP_GothamRoundedBold" panose="02000000000000000000"/>
                </a:rPr>
                <a:t>C</a:t>
              </a:r>
            </a:p>
          </p:txBody>
        </p:sp>
        <p:sp>
          <p:nvSpPr>
            <p:cNvPr id="13" name="TextBox 12">
              <a:extLst>
                <a:ext uri="{FF2B5EF4-FFF2-40B4-BE49-F238E27FC236}">
                  <a16:creationId xmlns:a16="http://schemas.microsoft.com/office/drawing/2014/main" id="{014ACB59-4366-2528-B72A-D24FD0F26935}"/>
                </a:ext>
              </a:extLst>
            </p:cNvPr>
            <p:cNvSpPr txBox="1"/>
            <p:nvPr/>
          </p:nvSpPr>
          <p:spPr>
            <a:xfrm>
              <a:off x="8691995" y="1096962"/>
              <a:ext cx="425116" cy="461665"/>
            </a:xfrm>
            <a:prstGeom prst="rect">
              <a:avLst/>
            </a:prstGeom>
            <a:noFill/>
          </p:spPr>
          <p:txBody>
            <a:bodyPr wrap="none" rtlCol="0">
              <a:spAutoFit/>
            </a:bodyPr>
            <a:lstStyle/>
            <a:p>
              <a:r>
                <a:rPr lang="en-US" sz="2400" dirty="0">
                  <a:solidFill>
                    <a:srgbClr val="D10F3A"/>
                  </a:solidFill>
                  <a:latin typeface="AMP_GothamRoundedBold" panose="02000000000000000000"/>
                </a:rPr>
                <a:t>D</a:t>
              </a:r>
            </a:p>
          </p:txBody>
        </p:sp>
        <p:sp>
          <p:nvSpPr>
            <p:cNvPr id="14" name="TextBox 13">
              <a:extLst>
                <a:ext uri="{FF2B5EF4-FFF2-40B4-BE49-F238E27FC236}">
                  <a16:creationId xmlns:a16="http://schemas.microsoft.com/office/drawing/2014/main" id="{CF7D3B66-FE5A-CE42-A3B9-AAD3C2599FAD}"/>
                </a:ext>
              </a:extLst>
            </p:cNvPr>
            <p:cNvSpPr txBox="1"/>
            <p:nvPr/>
          </p:nvSpPr>
          <p:spPr>
            <a:xfrm>
              <a:off x="9779568" y="1096962"/>
              <a:ext cx="391454" cy="461665"/>
            </a:xfrm>
            <a:prstGeom prst="rect">
              <a:avLst/>
            </a:prstGeom>
            <a:noFill/>
          </p:spPr>
          <p:txBody>
            <a:bodyPr wrap="none" rtlCol="0">
              <a:spAutoFit/>
            </a:bodyPr>
            <a:lstStyle/>
            <a:p>
              <a:r>
                <a:rPr lang="en-US" sz="2400" dirty="0">
                  <a:solidFill>
                    <a:srgbClr val="D10F3A"/>
                  </a:solidFill>
                  <a:latin typeface="AMP_GothamRoundedBold" panose="02000000000000000000"/>
                </a:rPr>
                <a:t>E</a:t>
              </a:r>
            </a:p>
          </p:txBody>
        </p:sp>
        <p:sp>
          <p:nvSpPr>
            <p:cNvPr id="15" name="TextBox 14">
              <a:extLst>
                <a:ext uri="{FF2B5EF4-FFF2-40B4-BE49-F238E27FC236}">
                  <a16:creationId xmlns:a16="http://schemas.microsoft.com/office/drawing/2014/main" id="{D598F17C-A5A6-87EA-E89B-FE2278B48DC6}"/>
                </a:ext>
              </a:extLst>
            </p:cNvPr>
            <p:cNvSpPr txBox="1"/>
            <p:nvPr/>
          </p:nvSpPr>
          <p:spPr>
            <a:xfrm>
              <a:off x="10830786" y="1096962"/>
              <a:ext cx="386644" cy="461665"/>
            </a:xfrm>
            <a:prstGeom prst="rect">
              <a:avLst/>
            </a:prstGeom>
            <a:noFill/>
          </p:spPr>
          <p:txBody>
            <a:bodyPr wrap="none" rtlCol="0">
              <a:spAutoFit/>
            </a:bodyPr>
            <a:lstStyle/>
            <a:p>
              <a:r>
                <a:rPr lang="en-US" sz="2400" dirty="0">
                  <a:solidFill>
                    <a:srgbClr val="D10F3A"/>
                  </a:solidFill>
                  <a:latin typeface="AMP_GothamRoundedBold" panose="02000000000000000000"/>
                </a:rPr>
                <a:t>F</a:t>
              </a:r>
            </a:p>
          </p:txBody>
        </p:sp>
        <p:sp>
          <p:nvSpPr>
            <p:cNvPr id="2" name="Rectangle 1">
              <a:extLst>
                <a:ext uri="{FF2B5EF4-FFF2-40B4-BE49-F238E27FC236}">
                  <a16:creationId xmlns:a16="http://schemas.microsoft.com/office/drawing/2014/main" id="{F59E04CE-2408-9B7D-349F-2BCE312D59D4}"/>
                </a:ext>
              </a:extLst>
            </p:cNvPr>
            <p:cNvSpPr/>
            <p:nvPr/>
          </p:nvSpPr>
          <p:spPr>
            <a:xfrm>
              <a:off x="5117123" y="1130300"/>
              <a:ext cx="1171688" cy="4652722"/>
            </a:xfrm>
            <a:prstGeom prst="rect">
              <a:avLst/>
            </a:prstGeom>
            <a:noFill/>
            <a:ln w="38100">
              <a:solidFill>
                <a:srgbClr val="D10F3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C8799B9-5A9B-9255-7879-6E457DCCA636}"/>
                </a:ext>
              </a:extLst>
            </p:cNvPr>
            <p:cNvSpPr/>
            <p:nvPr/>
          </p:nvSpPr>
          <p:spPr>
            <a:xfrm>
              <a:off x="9361398" y="1130300"/>
              <a:ext cx="1171688" cy="4652722"/>
            </a:xfrm>
            <a:prstGeom prst="rect">
              <a:avLst/>
            </a:prstGeom>
            <a:noFill/>
            <a:ln w="38100">
              <a:solidFill>
                <a:srgbClr val="D10F3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AE15D4-FA09-D4FE-420F-512F22BE0584}"/>
                </a:ext>
              </a:extLst>
            </p:cNvPr>
            <p:cNvSpPr/>
            <p:nvPr/>
          </p:nvSpPr>
          <p:spPr>
            <a:xfrm>
              <a:off x="6349572" y="1130300"/>
              <a:ext cx="1924254" cy="4652722"/>
            </a:xfrm>
            <a:prstGeom prst="rect">
              <a:avLst/>
            </a:prstGeom>
            <a:noFill/>
            <a:ln w="38100">
              <a:solidFill>
                <a:schemeClr val="bg2">
                  <a:lumMod val="2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51418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3FC642-929C-8C3D-2070-A207D7FA2550}"/>
              </a:ext>
            </a:extLst>
          </p:cNvPr>
          <p:cNvSpPr>
            <a:spLocks noGrp="1"/>
          </p:cNvSpPr>
          <p:nvPr>
            <p:ph type="title"/>
          </p:nvPr>
        </p:nvSpPr>
        <p:spPr>
          <a:prstGeom prst="rect">
            <a:avLst/>
          </a:prstGeom>
        </p:spPr>
        <p:txBody>
          <a:bodyPr/>
          <a:lstStyle/>
          <a:p>
            <a:r>
              <a:rPr lang="en-US" dirty="0"/>
              <a:t>Gel loading tips</a:t>
            </a:r>
          </a:p>
        </p:txBody>
      </p:sp>
      <p:sp>
        <p:nvSpPr>
          <p:cNvPr id="2" name="Text Placeholder 1">
            <a:extLst>
              <a:ext uri="{FF2B5EF4-FFF2-40B4-BE49-F238E27FC236}">
                <a16:creationId xmlns:a16="http://schemas.microsoft.com/office/drawing/2014/main" id="{876336FE-3B77-BE58-62DC-FA1428D077ED}"/>
              </a:ext>
            </a:extLst>
          </p:cNvPr>
          <p:cNvSpPr>
            <a:spLocks noGrp="1"/>
          </p:cNvSpPr>
          <p:nvPr>
            <p:ph idx="1"/>
          </p:nvPr>
        </p:nvSpPr>
        <p:spPr>
          <a:xfrm>
            <a:off x="389082" y="1714500"/>
            <a:ext cx="4401715" cy="4351338"/>
          </a:xfrm>
          <a:prstGeom prst="rect">
            <a:avLst/>
          </a:prstGeom>
        </p:spPr>
        <p:txBody>
          <a:bodyPr/>
          <a:lstStyle/>
          <a:p>
            <a:r>
              <a:rPr lang="en-US" dirty="0"/>
              <a:t>Gels have pockets called wells where we will add our samples.</a:t>
            </a:r>
          </a:p>
          <a:p>
            <a:r>
              <a:rPr lang="en-US" dirty="0"/>
              <a:t>The wells are a small target, so put your elbows on the table and hold the pipette with two hands.</a:t>
            </a:r>
          </a:p>
        </p:txBody>
      </p:sp>
      <p:grpSp>
        <p:nvGrpSpPr>
          <p:cNvPr id="4" name="Group 3">
            <a:extLst>
              <a:ext uri="{FF2B5EF4-FFF2-40B4-BE49-F238E27FC236}">
                <a16:creationId xmlns:a16="http://schemas.microsoft.com/office/drawing/2014/main" id="{06A1C918-3BE2-8E61-3CE1-52B7C8664200}"/>
              </a:ext>
              <a:ext uri="{C183D7F6-B498-43B3-948B-1728B52AA6E4}">
                <adec:decorative xmlns:adec="http://schemas.microsoft.com/office/drawing/2017/decorative" val="1"/>
              </a:ext>
            </a:extLst>
          </p:cNvPr>
          <p:cNvGrpSpPr/>
          <p:nvPr/>
        </p:nvGrpSpPr>
        <p:grpSpPr>
          <a:xfrm>
            <a:off x="5102689" y="1051770"/>
            <a:ext cx="6155119" cy="3834490"/>
            <a:chOff x="5102689" y="1051770"/>
            <a:chExt cx="6155119" cy="3834490"/>
          </a:xfrm>
        </p:grpSpPr>
        <p:grpSp>
          <p:nvGrpSpPr>
            <p:cNvPr id="5" name="Group 4">
              <a:extLst>
                <a:ext uri="{FF2B5EF4-FFF2-40B4-BE49-F238E27FC236}">
                  <a16:creationId xmlns:a16="http://schemas.microsoft.com/office/drawing/2014/main" id="{12682239-71E2-07D8-FDF3-01AA1119BDA3}"/>
                </a:ext>
              </a:extLst>
            </p:cNvPr>
            <p:cNvGrpSpPr/>
            <p:nvPr/>
          </p:nvGrpSpPr>
          <p:grpSpPr>
            <a:xfrm>
              <a:off x="8204109" y="1051770"/>
              <a:ext cx="3053699" cy="3834490"/>
              <a:chOff x="7810500" y="1388899"/>
              <a:chExt cx="3657600" cy="4592801"/>
            </a:xfrm>
          </p:grpSpPr>
          <p:pic>
            <p:nvPicPr>
              <p:cNvPr id="6" name="Picture 5">
                <a:extLst>
                  <a:ext uri="{FF2B5EF4-FFF2-40B4-BE49-F238E27FC236}">
                    <a16:creationId xmlns:a16="http://schemas.microsoft.com/office/drawing/2014/main" id="{CBFD3F87-15B2-C07C-06F7-899E3027680F}"/>
                  </a:ext>
                </a:extLst>
              </p:cNvPr>
              <p:cNvPicPr>
                <a:picLocks noChangeAspect="1"/>
              </p:cNvPicPr>
              <p:nvPr/>
            </p:nvPicPr>
            <p:blipFill>
              <a:blip r:embed="rId2"/>
              <a:stretch>
                <a:fillRect/>
              </a:stretch>
            </p:blipFill>
            <p:spPr>
              <a:xfrm>
                <a:off x="7810500" y="1388899"/>
                <a:ext cx="3657600" cy="4592801"/>
              </a:xfrm>
              <a:prstGeom prst="rect">
                <a:avLst/>
              </a:prstGeom>
            </p:spPr>
          </p:pic>
          <p:pic>
            <p:nvPicPr>
              <p:cNvPr id="7" name="Picture 6">
                <a:extLst>
                  <a:ext uri="{FF2B5EF4-FFF2-40B4-BE49-F238E27FC236}">
                    <a16:creationId xmlns:a16="http://schemas.microsoft.com/office/drawing/2014/main" id="{B8532038-E22B-6461-4CD3-27166D1F8A7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810500" y="1782743"/>
                <a:ext cx="3657600" cy="377182"/>
              </a:xfrm>
              <a:prstGeom prst="rect">
                <a:avLst/>
              </a:prstGeom>
            </p:spPr>
          </p:pic>
          <p:sp>
            <p:nvSpPr>
              <p:cNvPr id="8" name="Rectangle 7">
                <a:extLst>
                  <a:ext uri="{FF2B5EF4-FFF2-40B4-BE49-F238E27FC236}">
                    <a16:creationId xmlns:a16="http://schemas.microsoft.com/office/drawing/2014/main" id="{C53CD0CD-2AE9-9ACE-E54C-5FB616FEEC87}"/>
                  </a:ext>
                </a:extLst>
              </p:cNvPr>
              <p:cNvSpPr/>
              <p:nvPr/>
            </p:nvSpPr>
            <p:spPr>
              <a:xfrm>
                <a:off x="8012430" y="3429000"/>
                <a:ext cx="3291840" cy="49149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grpSp>
        <p:grpSp>
          <p:nvGrpSpPr>
            <p:cNvPr id="11" name="Group 10">
              <a:extLst>
                <a:ext uri="{FF2B5EF4-FFF2-40B4-BE49-F238E27FC236}">
                  <a16:creationId xmlns:a16="http://schemas.microsoft.com/office/drawing/2014/main" id="{4C507D61-9958-5748-A1BC-5F69E1918EDE}"/>
                </a:ext>
              </a:extLst>
            </p:cNvPr>
            <p:cNvGrpSpPr/>
            <p:nvPr/>
          </p:nvGrpSpPr>
          <p:grpSpPr>
            <a:xfrm>
              <a:off x="5102689" y="1355294"/>
              <a:ext cx="2460885" cy="1887399"/>
              <a:chOff x="1195709" y="4478505"/>
              <a:chExt cx="2460885" cy="1887399"/>
            </a:xfrm>
          </p:grpSpPr>
          <p:sp>
            <p:nvSpPr>
              <p:cNvPr id="9" name="Freeform 8">
                <a:extLst>
                  <a:ext uri="{FF2B5EF4-FFF2-40B4-BE49-F238E27FC236}">
                    <a16:creationId xmlns:a16="http://schemas.microsoft.com/office/drawing/2014/main" id="{64242C0F-271B-3AFC-0537-C45E1EAA2178}"/>
                  </a:ext>
                </a:extLst>
              </p:cNvPr>
              <p:cNvSpPr/>
              <p:nvPr/>
            </p:nvSpPr>
            <p:spPr>
              <a:xfrm rot="16200000">
                <a:off x="1908991" y="3765223"/>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MP_GothamRoundedBold" panose="02000000000000000000"/>
                </a:endParaRPr>
              </a:p>
            </p:txBody>
          </p:sp>
          <p:sp>
            <p:nvSpPr>
              <p:cNvPr id="10" name="TextBox 9">
                <a:extLst>
                  <a:ext uri="{FF2B5EF4-FFF2-40B4-BE49-F238E27FC236}">
                    <a16:creationId xmlns:a16="http://schemas.microsoft.com/office/drawing/2014/main" id="{1BB1B4CD-4DDE-ED5C-2EAE-4AA71B88EAD4}"/>
                  </a:ext>
                </a:extLst>
              </p:cNvPr>
              <p:cNvSpPr txBox="1"/>
              <p:nvPr/>
            </p:nvSpPr>
            <p:spPr>
              <a:xfrm>
                <a:off x="1269051" y="5534907"/>
                <a:ext cx="2340648" cy="830997"/>
              </a:xfrm>
              <a:prstGeom prst="rect">
                <a:avLst/>
              </a:prstGeom>
              <a:noFill/>
            </p:spPr>
            <p:txBody>
              <a:bodyPr wrap="square" rtlCol="0">
                <a:spAutoFit/>
              </a:bodyPr>
              <a:lstStyle/>
              <a:p>
                <a:pPr algn="ctr"/>
                <a:r>
                  <a:rPr lang="en-US" sz="2400" dirty="0">
                    <a:latin typeface="AMP_GothamRoundedBold" panose="02000000000000000000"/>
                  </a:rPr>
                  <a:t>Cross section of well</a:t>
                </a:r>
              </a:p>
            </p:txBody>
          </p:sp>
        </p:grpSp>
        <p:cxnSp>
          <p:nvCxnSpPr>
            <p:cNvPr id="13" name="Straight Connector 12">
              <a:extLst>
                <a:ext uri="{FF2B5EF4-FFF2-40B4-BE49-F238E27FC236}">
                  <a16:creationId xmlns:a16="http://schemas.microsoft.com/office/drawing/2014/main" id="{114A09B3-B4A8-367D-A2E7-B359753ECA15}"/>
                </a:ext>
              </a:extLst>
            </p:cNvPr>
            <p:cNvCxnSpPr/>
            <p:nvPr/>
          </p:nvCxnSpPr>
          <p:spPr>
            <a:xfrm>
              <a:off x="7659584" y="1294410"/>
              <a:ext cx="736271" cy="17813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1BD564D-40A7-3A93-EFBF-927DD841C5C0}"/>
                </a:ext>
              </a:extLst>
            </p:cNvPr>
            <p:cNvCxnSpPr>
              <a:cxnSpLocks/>
            </p:cNvCxnSpPr>
            <p:nvPr/>
          </p:nvCxnSpPr>
          <p:spPr>
            <a:xfrm flipV="1">
              <a:off x="7695210" y="1662545"/>
              <a:ext cx="688769" cy="748146"/>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1222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EFA154-501D-FA82-EA17-E030E864A0F9}"/>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Gel loading tips</a:t>
            </a:r>
          </a:p>
        </p:txBody>
      </p:sp>
      <p:sp>
        <p:nvSpPr>
          <p:cNvPr id="5" name="Text Placeholder 4">
            <a:extLst>
              <a:ext uri="{FF2B5EF4-FFF2-40B4-BE49-F238E27FC236}">
                <a16:creationId xmlns:a16="http://schemas.microsoft.com/office/drawing/2014/main" id="{1FC0AF38-00D1-6D7A-AAA0-041FECA5F8CA}"/>
              </a:ext>
            </a:extLst>
          </p:cNvPr>
          <p:cNvSpPr>
            <a:spLocks noGrp="1"/>
          </p:cNvSpPr>
          <p:nvPr>
            <p:ph idx="1"/>
          </p:nvPr>
        </p:nvSpPr>
        <p:spPr>
          <a:xfrm>
            <a:off x="389082" y="1714500"/>
            <a:ext cx="5322969" cy="4351338"/>
          </a:xfrm>
          <a:prstGeom prst="rect">
            <a:avLst/>
          </a:prstGeom>
        </p:spPr>
        <p:txBody>
          <a:bodyPr/>
          <a:lstStyle/>
          <a:p>
            <a:r>
              <a:rPr lang="en-US" dirty="0"/>
              <a:t>Place the micropipette tip just inside the opening of the well. Wiggle the tip back and forth to feel that the tip is in the well.</a:t>
            </a:r>
          </a:p>
          <a:p>
            <a:r>
              <a:rPr lang="en-US" dirty="0"/>
              <a:t>Do not stab your tip into the bottom of the well. The tip will either clog with gel or puncture the bottom of the well.</a:t>
            </a:r>
          </a:p>
          <a:p>
            <a:endParaRPr lang="en-US" dirty="0"/>
          </a:p>
        </p:txBody>
      </p:sp>
      <p:grpSp>
        <p:nvGrpSpPr>
          <p:cNvPr id="3" name="Group 2">
            <a:extLst>
              <a:ext uri="{FF2B5EF4-FFF2-40B4-BE49-F238E27FC236}">
                <a16:creationId xmlns:a16="http://schemas.microsoft.com/office/drawing/2014/main" id="{A1041E07-73B8-B5EB-045B-F6D560A01C25}"/>
              </a:ext>
              <a:ext uri="{C183D7F6-B498-43B3-948B-1728B52AA6E4}">
                <adec:decorative xmlns:adec="http://schemas.microsoft.com/office/drawing/2017/decorative" val="1"/>
              </a:ext>
            </a:extLst>
          </p:cNvPr>
          <p:cNvGrpSpPr/>
          <p:nvPr/>
        </p:nvGrpSpPr>
        <p:grpSpPr>
          <a:xfrm>
            <a:off x="5875778" y="297298"/>
            <a:ext cx="5935223" cy="5818621"/>
            <a:chOff x="5875778" y="297298"/>
            <a:chExt cx="5935223" cy="5818621"/>
          </a:xfrm>
        </p:grpSpPr>
        <p:sp>
          <p:nvSpPr>
            <p:cNvPr id="2" name="Freeform 1">
              <a:extLst>
                <a:ext uri="{FF2B5EF4-FFF2-40B4-BE49-F238E27FC236}">
                  <a16:creationId xmlns:a16="http://schemas.microsoft.com/office/drawing/2014/main" id="{206B5BB9-F665-8BFF-2089-0D193F9DEADB}"/>
                </a:ext>
              </a:extLst>
            </p:cNvPr>
            <p:cNvSpPr/>
            <p:nvPr/>
          </p:nvSpPr>
          <p:spPr>
            <a:xfrm rot="16200000">
              <a:off x="8273474" y="1001620"/>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MP_GothamRoundedBold" panose="02000000000000000000"/>
              </a:endParaRPr>
            </a:p>
          </p:txBody>
        </p:sp>
        <p:grpSp>
          <p:nvGrpSpPr>
            <p:cNvPr id="21" name="Group 20">
              <a:extLst>
                <a:ext uri="{FF2B5EF4-FFF2-40B4-BE49-F238E27FC236}">
                  <a16:creationId xmlns:a16="http://schemas.microsoft.com/office/drawing/2014/main" id="{E8F9A17D-769D-8A2D-6676-12F19E9CA47C}"/>
                </a:ext>
              </a:extLst>
            </p:cNvPr>
            <p:cNvGrpSpPr/>
            <p:nvPr/>
          </p:nvGrpSpPr>
          <p:grpSpPr>
            <a:xfrm>
              <a:off x="5907739" y="297298"/>
              <a:ext cx="5903262" cy="2625195"/>
              <a:chOff x="5907739" y="297298"/>
              <a:chExt cx="5903262" cy="2625195"/>
            </a:xfrm>
          </p:grpSpPr>
          <p:cxnSp>
            <p:nvCxnSpPr>
              <p:cNvPr id="6" name="Straight Connector 5">
                <a:extLst>
                  <a:ext uri="{FF2B5EF4-FFF2-40B4-BE49-F238E27FC236}">
                    <a16:creationId xmlns:a16="http://schemas.microsoft.com/office/drawing/2014/main" id="{DAD2C090-B1B2-D350-B292-B6A3B5228E22}"/>
                  </a:ext>
                </a:extLst>
              </p:cNvPr>
              <p:cNvCxnSpPr>
                <a:cxnSpLocks/>
              </p:cNvCxnSpPr>
              <p:nvPr/>
            </p:nvCxnSpPr>
            <p:spPr>
              <a:xfrm>
                <a:off x="7560192" y="1689750"/>
                <a:ext cx="2460885"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3" name="Triangle 12">
                <a:extLst>
                  <a:ext uri="{FF2B5EF4-FFF2-40B4-BE49-F238E27FC236}">
                    <a16:creationId xmlns:a16="http://schemas.microsoft.com/office/drawing/2014/main" id="{1845CF1F-FAC9-C0AD-921A-AAB9B0E78C8A}"/>
                  </a:ext>
                </a:extLst>
              </p:cNvPr>
              <p:cNvSpPr/>
              <p:nvPr/>
            </p:nvSpPr>
            <p:spPr>
              <a:xfrm rot="11825274">
                <a:off x="8742109" y="297298"/>
                <a:ext cx="368300" cy="1854200"/>
              </a:xfrm>
              <a:custGeom>
                <a:avLst/>
                <a:gdLst>
                  <a:gd name="connsiteX0" fmla="*/ 0 w 368300"/>
                  <a:gd name="connsiteY0" fmla="*/ 1854200 h 1854200"/>
                  <a:gd name="connsiteX1" fmla="*/ 184150 w 368300"/>
                  <a:gd name="connsiteY1" fmla="*/ 0 h 1854200"/>
                  <a:gd name="connsiteX2" fmla="*/ 368300 w 368300"/>
                  <a:gd name="connsiteY2" fmla="*/ 1854200 h 1854200"/>
                  <a:gd name="connsiteX3" fmla="*/ 0 w 368300"/>
                  <a:gd name="connsiteY3" fmla="*/ 1854200 h 1854200"/>
                  <a:gd name="connsiteX0" fmla="*/ 0 w 368300"/>
                  <a:gd name="connsiteY0" fmla="*/ 1854200 h 1854200"/>
                  <a:gd name="connsiteX1" fmla="*/ 184150 w 368300"/>
                  <a:gd name="connsiteY1" fmla="*/ 0 h 1854200"/>
                  <a:gd name="connsiteX2" fmla="*/ 182665 w 368300"/>
                  <a:gd name="connsiteY2" fmla="*/ 50645 h 1854200"/>
                  <a:gd name="connsiteX3" fmla="*/ 368300 w 368300"/>
                  <a:gd name="connsiteY3" fmla="*/ 1854200 h 1854200"/>
                  <a:gd name="connsiteX4" fmla="*/ 0 w 368300"/>
                  <a:gd name="connsiteY4" fmla="*/ 1854200 h 1854200"/>
                  <a:gd name="connsiteX0" fmla="*/ 0 w 368300"/>
                  <a:gd name="connsiteY0" fmla="*/ 1854200 h 1854200"/>
                  <a:gd name="connsiteX1" fmla="*/ 184150 w 368300"/>
                  <a:gd name="connsiteY1" fmla="*/ 0 h 1854200"/>
                  <a:gd name="connsiteX2" fmla="*/ 225318 w 368300"/>
                  <a:gd name="connsiteY2" fmla="*/ 2102 h 1854200"/>
                  <a:gd name="connsiteX3" fmla="*/ 368300 w 368300"/>
                  <a:gd name="connsiteY3" fmla="*/ 1854200 h 1854200"/>
                  <a:gd name="connsiteX4" fmla="*/ 0 w 368300"/>
                  <a:gd name="connsiteY4" fmla="*/ 1854200 h 185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300" h="1854200">
                    <a:moveTo>
                      <a:pt x="0" y="1854200"/>
                    </a:moveTo>
                    <a:lnTo>
                      <a:pt x="184150" y="0"/>
                    </a:lnTo>
                    <a:lnTo>
                      <a:pt x="225318" y="2102"/>
                    </a:lnTo>
                    <a:lnTo>
                      <a:pt x="368300" y="1854200"/>
                    </a:lnTo>
                    <a:lnTo>
                      <a:pt x="0" y="1854200"/>
                    </a:lnTo>
                    <a:close/>
                  </a:path>
                </a:pathLst>
              </a:custGeom>
              <a:solidFill>
                <a:srgbClr val="EFEFEF"/>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7" name="TextBox 6">
                <a:extLst>
                  <a:ext uri="{FF2B5EF4-FFF2-40B4-BE49-F238E27FC236}">
                    <a16:creationId xmlns:a16="http://schemas.microsoft.com/office/drawing/2014/main" id="{7E68DEF2-4B1A-34A5-75AD-17502F666227}"/>
                  </a:ext>
                </a:extLst>
              </p:cNvPr>
              <p:cNvSpPr txBox="1"/>
              <p:nvPr/>
            </p:nvSpPr>
            <p:spPr>
              <a:xfrm>
                <a:off x="9250187" y="620863"/>
                <a:ext cx="1483355" cy="461665"/>
              </a:xfrm>
              <a:prstGeom prst="rect">
                <a:avLst/>
              </a:prstGeom>
              <a:noFill/>
            </p:spPr>
            <p:txBody>
              <a:bodyPr wrap="none" rtlCol="0">
                <a:spAutoFit/>
              </a:bodyPr>
              <a:lstStyle/>
              <a:p>
                <a:r>
                  <a:rPr lang="en-US" sz="2400" dirty="0">
                    <a:latin typeface="AMP_GothamRoundedBold" panose="02000000000000000000"/>
                  </a:rPr>
                  <a:t>Pipette tip</a:t>
                </a:r>
              </a:p>
            </p:txBody>
          </p:sp>
          <p:sp>
            <p:nvSpPr>
              <p:cNvPr id="17" name="TextBox 16">
                <a:extLst>
                  <a:ext uri="{FF2B5EF4-FFF2-40B4-BE49-F238E27FC236}">
                    <a16:creationId xmlns:a16="http://schemas.microsoft.com/office/drawing/2014/main" id="{990472E8-2F48-1399-4E25-531B997A1EF1}"/>
                  </a:ext>
                </a:extLst>
              </p:cNvPr>
              <p:cNvSpPr txBox="1"/>
              <p:nvPr/>
            </p:nvSpPr>
            <p:spPr>
              <a:xfrm>
                <a:off x="10553001" y="1452052"/>
                <a:ext cx="1258000" cy="830997"/>
              </a:xfrm>
              <a:prstGeom prst="rect">
                <a:avLst/>
              </a:prstGeom>
              <a:noFill/>
            </p:spPr>
            <p:txBody>
              <a:bodyPr wrap="square" rtlCol="0">
                <a:spAutoFit/>
              </a:bodyPr>
              <a:lstStyle/>
              <a:p>
                <a:pPr algn="ctr"/>
                <a:r>
                  <a:rPr lang="en-US" sz="2400" dirty="0">
                    <a:latin typeface="AMP_GothamRoundedBold" panose="02000000000000000000"/>
                  </a:rPr>
                  <a:t>Top of well</a:t>
                </a:r>
              </a:p>
            </p:txBody>
          </p:sp>
          <p:cxnSp>
            <p:nvCxnSpPr>
              <p:cNvPr id="19" name="Straight Arrow Connector 18">
                <a:extLst>
                  <a:ext uri="{FF2B5EF4-FFF2-40B4-BE49-F238E27FC236}">
                    <a16:creationId xmlns:a16="http://schemas.microsoft.com/office/drawing/2014/main" id="{9648F09E-CD63-B920-F7ED-28035A975ABE}"/>
                  </a:ext>
                </a:extLst>
              </p:cNvPr>
              <p:cNvCxnSpPr>
                <a:cxnSpLocks/>
              </p:cNvCxnSpPr>
              <p:nvPr/>
            </p:nvCxnSpPr>
            <p:spPr>
              <a:xfrm flipH="1">
                <a:off x="10130118" y="1680621"/>
                <a:ext cx="412375"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9" name="Graphic 8" descr="Smiling face with no fill">
                <a:extLst>
                  <a:ext uri="{FF2B5EF4-FFF2-40B4-BE49-F238E27FC236}">
                    <a16:creationId xmlns:a16="http://schemas.microsoft.com/office/drawing/2014/main" id="{1AC51421-52DD-2442-8005-A1DB3E98B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7739" y="1465728"/>
                <a:ext cx="1456765" cy="1456765"/>
              </a:xfrm>
              <a:prstGeom prst="rect">
                <a:avLst/>
              </a:prstGeom>
            </p:spPr>
          </p:pic>
        </p:grpSp>
        <p:grpSp>
          <p:nvGrpSpPr>
            <p:cNvPr id="22" name="Group 21">
              <a:extLst>
                <a:ext uri="{FF2B5EF4-FFF2-40B4-BE49-F238E27FC236}">
                  <a16:creationId xmlns:a16="http://schemas.microsoft.com/office/drawing/2014/main" id="{06572D28-7240-AD9F-EB32-ED865A2AFFCD}"/>
                </a:ext>
              </a:extLst>
            </p:cNvPr>
            <p:cNvGrpSpPr/>
            <p:nvPr/>
          </p:nvGrpSpPr>
          <p:grpSpPr>
            <a:xfrm>
              <a:off x="5875778" y="3442280"/>
              <a:ext cx="4119569" cy="2673639"/>
              <a:chOff x="5875778" y="3442280"/>
              <a:chExt cx="4119569" cy="2673639"/>
            </a:xfrm>
          </p:grpSpPr>
          <p:sp>
            <p:nvSpPr>
              <p:cNvPr id="8" name="Freeform 7">
                <a:extLst>
                  <a:ext uri="{FF2B5EF4-FFF2-40B4-BE49-F238E27FC236}">
                    <a16:creationId xmlns:a16="http://schemas.microsoft.com/office/drawing/2014/main" id="{A1FDA8D1-44D0-7D2D-B9AD-B02B526ACAB1}"/>
                  </a:ext>
                </a:extLst>
              </p:cNvPr>
              <p:cNvSpPr/>
              <p:nvPr/>
            </p:nvSpPr>
            <p:spPr>
              <a:xfrm rot="16200000">
                <a:off x="8247744" y="3790342"/>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MP_GothamRoundedBold" panose="02000000000000000000"/>
                </a:endParaRPr>
              </a:p>
            </p:txBody>
          </p:sp>
          <p:sp>
            <p:nvSpPr>
              <p:cNvPr id="11" name="Triangle 12">
                <a:extLst>
                  <a:ext uri="{FF2B5EF4-FFF2-40B4-BE49-F238E27FC236}">
                    <a16:creationId xmlns:a16="http://schemas.microsoft.com/office/drawing/2014/main" id="{FBDC3264-8A1D-5024-49FF-0094E34AECAB}"/>
                  </a:ext>
                </a:extLst>
              </p:cNvPr>
              <p:cNvSpPr/>
              <p:nvPr/>
            </p:nvSpPr>
            <p:spPr>
              <a:xfrm rot="11825274">
                <a:off x="8597626" y="3442280"/>
                <a:ext cx="368300" cy="1854200"/>
              </a:xfrm>
              <a:custGeom>
                <a:avLst/>
                <a:gdLst>
                  <a:gd name="connsiteX0" fmla="*/ 0 w 368300"/>
                  <a:gd name="connsiteY0" fmla="*/ 1854200 h 1854200"/>
                  <a:gd name="connsiteX1" fmla="*/ 184150 w 368300"/>
                  <a:gd name="connsiteY1" fmla="*/ 0 h 1854200"/>
                  <a:gd name="connsiteX2" fmla="*/ 368300 w 368300"/>
                  <a:gd name="connsiteY2" fmla="*/ 1854200 h 1854200"/>
                  <a:gd name="connsiteX3" fmla="*/ 0 w 368300"/>
                  <a:gd name="connsiteY3" fmla="*/ 1854200 h 1854200"/>
                  <a:gd name="connsiteX0" fmla="*/ 0 w 368300"/>
                  <a:gd name="connsiteY0" fmla="*/ 1854200 h 1854200"/>
                  <a:gd name="connsiteX1" fmla="*/ 184150 w 368300"/>
                  <a:gd name="connsiteY1" fmla="*/ 0 h 1854200"/>
                  <a:gd name="connsiteX2" fmla="*/ 182665 w 368300"/>
                  <a:gd name="connsiteY2" fmla="*/ 50645 h 1854200"/>
                  <a:gd name="connsiteX3" fmla="*/ 368300 w 368300"/>
                  <a:gd name="connsiteY3" fmla="*/ 1854200 h 1854200"/>
                  <a:gd name="connsiteX4" fmla="*/ 0 w 368300"/>
                  <a:gd name="connsiteY4" fmla="*/ 1854200 h 1854200"/>
                  <a:gd name="connsiteX0" fmla="*/ 0 w 368300"/>
                  <a:gd name="connsiteY0" fmla="*/ 1854200 h 1854200"/>
                  <a:gd name="connsiteX1" fmla="*/ 184150 w 368300"/>
                  <a:gd name="connsiteY1" fmla="*/ 0 h 1854200"/>
                  <a:gd name="connsiteX2" fmla="*/ 225318 w 368300"/>
                  <a:gd name="connsiteY2" fmla="*/ 2102 h 1854200"/>
                  <a:gd name="connsiteX3" fmla="*/ 368300 w 368300"/>
                  <a:gd name="connsiteY3" fmla="*/ 1854200 h 1854200"/>
                  <a:gd name="connsiteX4" fmla="*/ 0 w 368300"/>
                  <a:gd name="connsiteY4" fmla="*/ 1854200 h 185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300" h="1854200">
                    <a:moveTo>
                      <a:pt x="0" y="1854200"/>
                    </a:moveTo>
                    <a:lnTo>
                      <a:pt x="184150" y="0"/>
                    </a:lnTo>
                    <a:lnTo>
                      <a:pt x="225318" y="2102"/>
                    </a:lnTo>
                    <a:lnTo>
                      <a:pt x="368300" y="1854200"/>
                    </a:lnTo>
                    <a:lnTo>
                      <a:pt x="0" y="1854200"/>
                    </a:lnTo>
                    <a:close/>
                  </a:path>
                </a:pathLst>
              </a:custGeom>
              <a:solidFill>
                <a:srgbClr val="EFEFEF"/>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a:endParaRPr>
              </a:p>
            </p:txBody>
          </p:sp>
          <p:sp>
            <p:nvSpPr>
              <p:cNvPr id="14" name="TextBox 13">
                <a:extLst>
                  <a:ext uri="{FF2B5EF4-FFF2-40B4-BE49-F238E27FC236}">
                    <a16:creationId xmlns:a16="http://schemas.microsoft.com/office/drawing/2014/main" id="{84516EB9-AA9D-2CC1-6674-5346FF2D9B2D}"/>
                  </a:ext>
                </a:extLst>
              </p:cNvPr>
              <p:cNvSpPr txBox="1"/>
              <p:nvPr/>
            </p:nvSpPr>
            <p:spPr>
              <a:xfrm>
                <a:off x="8042747" y="5654254"/>
                <a:ext cx="1433277" cy="461665"/>
              </a:xfrm>
              <a:prstGeom prst="rect">
                <a:avLst/>
              </a:prstGeom>
              <a:noFill/>
            </p:spPr>
            <p:txBody>
              <a:bodyPr wrap="none" rtlCol="0">
                <a:spAutoFit/>
              </a:bodyPr>
              <a:lstStyle/>
              <a:p>
                <a:r>
                  <a:rPr lang="en-US" sz="2400" dirty="0">
                    <a:solidFill>
                      <a:srgbClr val="D10F3A"/>
                    </a:solidFill>
                    <a:latin typeface="AMP_GothamRoundedBold" panose="02000000000000000000"/>
                  </a:rPr>
                  <a:t>Too deep!</a:t>
                </a:r>
              </a:p>
            </p:txBody>
          </p:sp>
          <p:pic>
            <p:nvPicPr>
              <p:cNvPr id="12" name="Graphic 11" descr="Sad face with no fill">
                <a:extLst>
                  <a:ext uri="{FF2B5EF4-FFF2-40B4-BE49-F238E27FC236}">
                    <a16:creationId xmlns:a16="http://schemas.microsoft.com/office/drawing/2014/main" id="{F55328E3-B1FF-EBEF-6660-5EE7D2D4C2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75778" y="4258235"/>
                <a:ext cx="1456765" cy="1456765"/>
              </a:xfrm>
              <a:prstGeom prst="rect">
                <a:avLst/>
              </a:prstGeom>
            </p:spPr>
          </p:pic>
        </p:grpSp>
      </p:grpSp>
    </p:spTree>
    <p:extLst>
      <p:ext uri="{BB962C8B-B14F-4D97-AF65-F5344CB8AC3E}">
        <p14:creationId xmlns:p14="http://schemas.microsoft.com/office/powerpoint/2010/main" val="230695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DC847-1DB4-0F4A-FCFB-3842B75961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5DCB2B-84EF-0A27-A28F-09A954BBD6D0}"/>
              </a:ext>
            </a:extLst>
          </p:cNvPr>
          <p:cNvSpPr>
            <a:spLocks noGrp="1"/>
          </p:cNvSpPr>
          <p:nvPr>
            <p:ph type="title"/>
          </p:nvPr>
        </p:nvSpPr>
        <p:spPr>
          <a:prstGeom prst="rect">
            <a:avLst/>
          </a:prstGeom>
        </p:spPr>
        <p:txBody>
          <a:bodyPr/>
          <a:lstStyle/>
          <a:p>
            <a:r>
              <a:rPr lang="en-US" dirty="0"/>
              <a:t>Load the gel</a:t>
            </a:r>
          </a:p>
        </p:txBody>
      </p:sp>
      <p:sp>
        <p:nvSpPr>
          <p:cNvPr id="2" name="Text Placeholder 1">
            <a:extLst>
              <a:ext uri="{FF2B5EF4-FFF2-40B4-BE49-F238E27FC236}">
                <a16:creationId xmlns:a16="http://schemas.microsoft.com/office/drawing/2014/main" id="{8C8055C3-2184-8931-EF99-0E1E21EC590C}"/>
              </a:ext>
            </a:extLst>
          </p:cNvPr>
          <p:cNvSpPr>
            <a:spLocks noGrp="1"/>
          </p:cNvSpPr>
          <p:nvPr>
            <p:ph idx="1"/>
          </p:nvPr>
        </p:nvSpPr>
        <p:spPr>
          <a:xfrm>
            <a:off x="389082" y="1714500"/>
            <a:ext cx="7260060" cy="4351338"/>
          </a:xfrm>
          <a:prstGeom prst="rect">
            <a:avLst/>
          </a:prstGeom>
        </p:spPr>
        <p:txBody>
          <a:bodyPr/>
          <a:lstStyle/>
          <a:p>
            <a:pPr marL="0" indent="0">
              <a:buNone/>
            </a:pPr>
            <a:r>
              <a:rPr lang="en-US" dirty="0"/>
              <a:t>Well 1: 10</a:t>
            </a:r>
            <a:r>
              <a:rPr lang="el-GR" sz="3000" dirty="0"/>
              <a:t> μ</a:t>
            </a:r>
            <a:r>
              <a:rPr lang="en-US" sz="3000" dirty="0"/>
              <a:t>l</a:t>
            </a:r>
            <a:r>
              <a:rPr lang="en-US" dirty="0"/>
              <a:t> Australia sample (tube A)</a:t>
            </a:r>
          </a:p>
          <a:p>
            <a:pPr marL="0" indent="0">
              <a:buNone/>
            </a:pPr>
            <a:r>
              <a:rPr lang="en-US" dirty="0"/>
              <a:t>Well 2: 10 </a:t>
            </a:r>
            <a:r>
              <a:rPr lang="el-GR" sz="3000" dirty="0"/>
              <a:t>μ</a:t>
            </a:r>
            <a:r>
              <a:rPr lang="en-US" sz="3000" dirty="0"/>
              <a:t>l</a:t>
            </a:r>
            <a:r>
              <a:rPr lang="en-US" dirty="0"/>
              <a:t> California sample (tube C)</a:t>
            </a:r>
            <a:endParaRPr lang="en-US" strike="sngStrike" dirty="0">
              <a:highlight>
                <a:srgbClr val="FFFF00"/>
              </a:highlight>
            </a:endParaRPr>
          </a:p>
          <a:p>
            <a:pPr marL="0" indent="0">
              <a:buNone/>
            </a:pPr>
            <a:r>
              <a:rPr lang="en-US" dirty="0"/>
              <a:t>Well 3: 10 </a:t>
            </a:r>
            <a:r>
              <a:rPr lang="el-GR" sz="3000" dirty="0"/>
              <a:t>μ</a:t>
            </a:r>
            <a:r>
              <a:rPr lang="en-US" sz="3000" dirty="0"/>
              <a:t>l</a:t>
            </a:r>
            <a:r>
              <a:rPr lang="en-US" dirty="0"/>
              <a:t> Hawaiʻi sample (tube H)</a:t>
            </a:r>
          </a:p>
          <a:p>
            <a:pPr marL="0" indent="0">
              <a:buNone/>
            </a:pPr>
            <a:r>
              <a:rPr lang="en-US" dirty="0"/>
              <a:t>Well 4: 10 </a:t>
            </a:r>
            <a:r>
              <a:rPr lang="el-GR" sz="3000" dirty="0"/>
              <a:t>μ</a:t>
            </a:r>
            <a:r>
              <a:rPr lang="en-US" sz="3000" dirty="0"/>
              <a:t>l</a:t>
            </a:r>
            <a:r>
              <a:rPr lang="en-US" dirty="0"/>
              <a:t> South Africa sample (tube S)</a:t>
            </a:r>
          </a:p>
        </p:txBody>
      </p:sp>
      <p:grpSp>
        <p:nvGrpSpPr>
          <p:cNvPr id="5" name="Group 4" descr="An illustration of the gel with four wells before any samples have been loaded or run. The labels at the top of the gel read, from left to right, Australia, California, Hawai'i, and South Africa.">
            <a:extLst>
              <a:ext uri="{FF2B5EF4-FFF2-40B4-BE49-F238E27FC236}">
                <a16:creationId xmlns:a16="http://schemas.microsoft.com/office/drawing/2014/main" id="{739928D5-BD12-0F4C-50F7-E8A0020BDC22}"/>
              </a:ext>
            </a:extLst>
          </p:cNvPr>
          <p:cNvGrpSpPr/>
          <p:nvPr/>
        </p:nvGrpSpPr>
        <p:grpSpPr>
          <a:xfrm>
            <a:off x="7982465" y="-646071"/>
            <a:ext cx="3618143" cy="5308687"/>
            <a:chOff x="6227655" y="-1066201"/>
            <a:chExt cx="5012996" cy="6446168"/>
          </a:xfrm>
        </p:grpSpPr>
        <p:grpSp>
          <p:nvGrpSpPr>
            <p:cNvPr id="12" name="Group 11">
              <a:extLst>
                <a:ext uri="{FF2B5EF4-FFF2-40B4-BE49-F238E27FC236}">
                  <a16:creationId xmlns:a16="http://schemas.microsoft.com/office/drawing/2014/main" id="{B0F7D860-9A1F-26C5-191A-2A4BB9140677}"/>
                </a:ext>
              </a:extLst>
            </p:cNvPr>
            <p:cNvGrpSpPr/>
            <p:nvPr/>
          </p:nvGrpSpPr>
          <p:grpSpPr>
            <a:xfrm>
              <a:off x="6227655" y="1903987"/>
              <a:ext cx="4554071" cy="3475980"/>
              <a:chOff x="6096000" y="2124295"/>
              <a:chExt cx="4554071" cy="3475980"/>
            </a:xfrm>
          </p:grpSpPr>
          <p:sp>
            <p:nvSpPr>
              <p:cNvPr id="7" name="Rectangle 6">
                <a:extLst>
                  <a:ext uri="{FF2B5EF4-FFF2-40B4-BE49-F238E27FC236}">
                    <a16:creationId xmlns:a16="http://schemas.microsoft.com/office/drawing/2014/main" id="{F05AA16C-B8CD-29E5-1580-B481960B4120}"/>
                  </a:ext>
                </a:extLst>
              </p:cNvPr>
              <p:cNvSpPr/>
              <p:nvPr/>
            </p:nvSpPr>
            <p:spPr>
              <a:xfrm>
                <a:off x="6096000" y="2124295"/>
                <a:ext cx="4554071" cy="3475980"/>
              </a:xfrm>
              <a:prstGeom prst="rect">
                <a:avLst/>
              </a:prstGeom>
              <a:solidFill>
                <a:srgbClr val="DEE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MP_GothamRoundedBold"/>
                </a:endParaRPr>
              </a:p>
            </p:txBody>
          </p:sp>
          <p:sp>
            <p:nvSpPr>
              <p:cNvPr id="8" name="Rectangle 7">
                <a:extLst>
                  <a:ext uri="{FF2B5EF4-FFF2-40B4-BE49-F238E27FC236}">
                    <a16:creationId xmlns:a16="http://schemas.microsoft.com/office/drawing/2014/main" id="{E8980C58-11E6-EF84-8C21-AF18BC383CE3}"/>
                  </a:ext>
                </a:extLst>
              </p:cNvPr>
              <p:cNvSpPr/>
              <p:nvPr/>
            </p:nvSpPr>
            <p:spPr>
              <a:xfrm flipV="1">
                <a:off x="6390236" y="2397711"/>
                <a:ext cx="738194" cy="90649"/>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MP_GothamRoundedBold"/>
                </a:endParaRPr>
              </a:p>
            </p:txBody>
          </p:sp>
          <p:sp>
            <p:nvSpPr>
              <p:cNvPr id="9" name="Rectangle 8">
                <a:extLst>
                  <a:ext uri="{FF2B5EF4-FFF2-40B4-BE49-F238E27FC236}">
                    <a16:creationId xmlns:a16="http://schemas.microsoft.com/office/drawing/2014/main" id="{E828B303-AAF2-B549-3023-626AB1527D30}"/>
                  </a:ext>
                </a:extLst>
              </p:cNvPr>
              <p:cNvSpPr/>
              <p:nvPr/>
            </p:nvSpPr>
            <p:spPr>
              <a:xfrm flipV="1">
                <a:off x="7444643" y="2397711"/>
                <a:ext cx="738194" cy="90649"/>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MP_GothamRoundedBold"/>
                </a:endParaRPr>
              </a:p>
            </p:txBody>
          </p:sp>
          <p:sp>
            <p:nvSpPr>
              <p:cNvPr id="10" name="Rectangle 9">
                <a:extLst>
                  <a:ext uri="{FF2B5EF4-FFF2-40B4-BE49-F238E27FC236}">
                    <a16:creationId xmlns:a16="http://schemas.microsoft.com/office/drawing/2014/main" id="{3572E044-AC7F-F780-C35F-3214E9C9F8B7}"/>
                  </a:ext>
                </a:extLst>
              </p:cNvPr>
              <p:cNvSpPr/>
              <p:nvPr/>
            </p:nvSpPr>
            <p:spPr>
              <a:xfrm flipV="1">
                <a:off x="8499050" y="2397711"/>
                <a:ext cx="738194" cy="90649"/>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MP_GothamRoundedBold"/>
                </a:endParaRPr>
              </a:p>
            </p:txBody>
          </p:sp>
          <p:sp>
            <p:nvSpPr>
              <p:cNvPr id="11" name="Rectangle 10">
                <a:extLst>
                  <a:ext uri="{FF2B5EF4-FFF2-40B4-BE49-F238E27FC236}">
                    <a16:creationId xmlns:a16="http://schemas.microsoft.com/office/drawing/2014/main" id="{91BAD94D-1457-90FB-1067-EC69D38C7B46}"/>
                  </a:ext>
                </a:extLst>
              </p:cNvPr>
              <p:cNvSpPr/>
              <p:nvPr/>
            </p:nvSpPr>
            <p:spPr>
              <a:xfrm flipV="1">
                <a:off x="9553458" y="2397711"/>
                <a:ext cx="738194" cy="90649"/>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MP_GothamRoundedBold"/>
                </a:endParaRPr>
              </a:p>
            </p:txBody>
          </p:sp>
        </p:grpSp>
        <p:sp>
          <p:nvSpPr>
            <p:cNvPr id="14" name="TextBox 13">
              <a:extLst>
                <a:ext uri="{FF2B5EF4-FFF2-40B4-BE49-F238E27FC236}">
                  <a16:creationId xmlns:a16="http://schemas.microsoft.com/office/drawing/2014/main" id="{020A3AB5-6BDA-5687-CD0D-0B324C4BBF0D}"/>
                </a:ext>
              </a:extLst>
            </p:cNvPr>
            <p:cNvSpPr txBox="1"/>
            <p:nvPr/>
          </p:nvSpPr>
          <p:spPr>
            <a:xfrm rot="18651154">
              <a:off x="6380610" y="703186"/>
              <a:ext cx="2091436" cy="639644"/>
            </a:xfrm>
            <a:prstGeom prst="rect">
              <a:avLst/>
            </a:prstGeom>
            <a:noFill/>
          </p:spPr>
          <p:txBody>
            <a:bodyPr wrap="square">
              <a:spAutoFit/>
            </a:bodyPr>
            <a:lstStyle/>
            <a:p>
              <a:r>
                <a:rPr lang="en-US" sz="2400" dirty="0">
                  <a:latin typeface="AMP_GothamRoundedBold"/>
                </a:rPr>
                <a:t>Australia</a:t>
              </a:r>
            </a:p>
          </p:txBody>
        </p:sp>
        <p:sp>
          <p:nvSpPr>
            <p:cNvPr id="15" name="TextBox 14">
              <a:extLst>
                <a:ext uri="{FF2B5EF4-FFF2-40B4-BE49-F238E27FC236}">
                  <a16:creationId xmlns:a16="http://schemas.microsoft.com/office/drawing/2014/main" id="{B5DFDD8C-BDA1-8DC8-D189-7E8FB7B36990}"/>
                </a:ext>
              </a:extLst>
            </p:cNvPr>
            <p:cNvSpPr txBox="1"/>
            <p:nvPr/>
          </p:nvSpPr>
          <p:spPr>
            <a:xfrm rot="18608888">
              <a:off x="7396288" y="616831"/>
              <a:ext cx="2302310" cy="639644"/>
            </a:xfrm>
            <a:prstGeom prst="rect">
              <a:avLst/>
            </a:prstGeom>
            <a:noFill/>
          </p:spPr>
          <p:txBody>
            <a:bodyPr wrap="square">
              <a:spAutoFit/>
            </a:bodyPr>
            <a:lstStyle/>
            <a:p>
              <a:r>
                <a:rPr lang="en-US" sz="2400" dirty="0">
                  <a:latin typeface="AMP_GothamRoundedBold"/>
                </a:rPr>
                <a:t>California</a:t>
              </a:r>
            </a:p>
          </p:txBody>
        </p:sp>
        <p:sp>
          <p:nvSpPr>
            <p:cNvPr id="17" name="TextBox 16">
              <a:extLst>
                <a:ext uri="{FF2B5EF4-FFF2-40B4-BE49-F238E27FC236}">
                  <a16:creationId xmlns:a16="http://schemas.microsoft.com/office/drawing/2014/main" id="{336FEDE0-7475-52FF-0883-1C394E3818B7}"/>
                </a:ext>
              </a:extLst>
            </p:cNvPr>
            <p:cNvSpPr txBox="1"/>
            <p:nvPr/>
          </p:nvSpPr>
          <p:spPr>
            <a:xfrm rot="18614011">
              <a:off x="8553728" y="874118"/>
              <a:ext cx="1630342" cy="639644"/>
            </a:xfrm>
            <a:prstGeom prst="rect">
              <a:avLst/>
            </a:prstGeom>
            <a:noFill/>
          </p:spPr>
          <p:txBody>
            <a:bodyPr wrap="square">
              <a:spAutoFit/>
            </a:bodyPr>
            <a:lstStyle/>
            <a:p>
              <a:r>
                <a:rPr lang="en-US" sz="2400" dirty="0">
                  <a:latin typeface="AMP_GothamRoundedBold"/>
                </a:rPr>
                <a:t>Hawai’i</a:t>
              </a:r>
            </a:p>
          </p:txBody>
        </p:sp>
        <p:sp>
          <p:nvSpPr>
            <p:cNvPr id="18" name="TextBox 17">
              <a:extLst>
                <a:ext uri="{FF2B5EF4-FFF2-40B4-BE49-F238E27FC236}">
                  <a16:creationId xmlns:a16="http://schemas.microsoft.com/office/drawing/2014/main" id="{309C943B-10C6-80E3-B5D2-727FA31DFFFB}"/>
                </a:ext>
              </a:extLst>
            </p:cNvPr>
            <p:cNvSpPr txBox="1"/>
            <p:nvPr/>
          </p:nvSpPr>
          <p:spPr>
            <a:xfrm rot="18614011">
              <a:off x="9331726" y="203080"/>
              <a:ext cx="3178206" cy="639644"/>
            </a:xfrm>
            <a:prstGeom prst="rect">
              <a:avLst/>
            </a:prstGeom>
            <a:noFill/>
          </p:spPr>
          <p:txBody>
            <a:bodyPr wrap="square">
              <a:spAutoFit/>
            </a:bodyPr>
            <a:lstStyle/>
            <a:p>
              <a:r>
                <a:rPr lang="en-US" sz="2400" dirty="0">
                  <a:latin typeface="AMP_GothamRoundedBold"/>
                </a:rPr>
                <a:t>South Africa</a:t>
              </a:r>
            </a:p>
          </p:txBody>
        </p:sp>
      </p:grpSp>
    </p:spTree>
    <p:extLst>
      <p:ext uri="{BB962C8B-B14F-4D97-AF65-F5344CB8AC3E}">
        <p14:creationId xmlns:p14="http://schemas.microsoft.com/office/powerpoint/2010/main" val="687178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C4697-2D06-A1BC-4A45-08B0A655458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2BF561D-5861-9DEA-A540-2951D0CC1C18}"/>
              </a:ext>
            </a:extLst>
          </p:cNvPr>
          <p:cNvSpPr>
            <a:spLocks noGrp="1"/>
          </p:cNvSpPr>
          <p:nvPr>
            <p:ph type="title"/>
          </p:nvPr>
        </p:nvSpPr>
        <p:spPr>
          <a:prstGeom prst="rect">
            <a:avLst/>
          </a:prstGeom>
        </p:spPr>
        <p:txBody>
          <a:bodyPr/>
          <a:lstStyle/>
          <a:p>
            <a:r>
              <a:rPr lang="en-US" dirty="0"/>
              <a:t>Expected results</a:t>
            </a:r>
          </a:p>
        </p:txBody>
      </p:sp>
      <p:grpSp>
        <p:nvGrpSpPr>
          <p:cNvPr id="2" name="Group 1" descr="A photograph of the resulting gel with four samples on top, labeled Australia, California, Hawai'i, and South Africa. The following slides walk through the interpretation of the results.">
            <a:extLst>
              <a:ext uri="{FF2B5EF4-FFF2-40B4-BE49-F238E27FC236}">
                <a16:creationId xmlns:a16="http://schemas.microsoft.com/office/drawing/2014/main" id="{8E1A3E81-6038-22F9-AB01-BF15A1CEFF67}"/>
              </a:ext>
            </a:extLst>
          </p:cNvPr>
          <p:cNvGrpSpPr/>
          <p:nvPr/>
        </p:nvGrpSpPr>
        <p:grpSpPr>
          <a:xfrm>
            <a:off x="2012436" y="1347640"/>
            <a:ext cx="7731818" cy="2851359"/>
            <a:chOff x="2012436" y="1347640"/>
            <a:chExt cx="7731818" cy="2851359"/>
          </a:xfrm>
        </p:grpSpPr>
        <p:pic>
          <p:nvPicPr>
            <p:cNvPr id="4" name="Picture 3">
              <a:extLst>
                <a:ext uri="{FF2B5EF4-FFF2-40B4-BE49-F238E27FC236}">
                  <a16:creationId xmlns:a16="http://schemas.microsoft.com/office/drawing/2014/main" id="{1E3EC3AB-3F3F-BBB2-B778-D3AD8885B3CF}"/>
                </a:ext>
              </a:extLst>
            </p:cNvPr>
            <p:cNvPicPr>
              <a:picLocks noChangeAspect="1"/>
            </p:cNvPicPr>
            <p:nvPr/>
          </p:nvPicPr>
          <p:blipFill>
            <a:blip r:embed="rId3"/>
            <a:stretch>
              <a:fillRect/>
            </a:stretch>
          </p:blipFill>
          <p:spPr>
            <a:xfrm>
              <a:off x="2012436" y="1761378"/>
              <a:ext cx="7467600" cy="2437621"/>
            </a:xfrm>
            <a:prstGeom prst="rect">
              <a:avLst/>
            </a:prstGeom>
          </p:spPr>
        </p:pic>
        <p:sp>
          <p:nvSpPr>
            <p:cNvPr id="11" name="TextBox 10">
              <a:extLst>
                <a:ext uri="{FF2B5EF4-FFF2-40B4-BE49-F238E27FC236}">
                  <a16:creationId xmlns:a16="http://schemas.microsoft.com/office/drawing/2014/main" id="{E80582F0-56A4-CAB2-D947-0AEB6AE9634D}"/>
                </a:ext>
              </a:extLst>
            </p:cNvPr>
            <p:cNvSpPr txBox="1"/>
            <p:nvPr/>
          </p:nvSpPr>
          <p:spPr>
            <a:xfrm>
              <a:off x="2145791" y="1361766"/>
              <a:ext cx="1722384" cy="461665"/>
            </a:xfrm>
            <a:prstGeom prst="rect">
              <a:avLst/>
            </a:prstGeom>
            <a:noFill/>
          </p:spPr>
          <p:txBody>
            <a:bodyPr wrap="square">
              <a:spAutoFit/>
            </a:bodyPr>
            <a:lstStyle/>
            <a:p>
              <a:r>
                <a:rPr lang="en-US" sz="2400" dirty="0">
                  <a:latin typeface="AMP_GothamRoundedBold"/>
                </a:rPr>
                <a:t>Australia</a:t>
              </a:r>
            </a:p>
          </p:txBody>
        </p:sp>
        <p:sp>
          <p:nvSpPr>
            <p:cNvPr id="12" name="TextBox 11">
              <a:extLst>
                <a:ext uri="{FF2B5EF4-FFF2-40B4-BE49-F238E27FC236}">
                  <a16:creationId xmlns:a16="http://schemas.microsoft.com/office/drawing/2014/main" id="{54DB22D5-F3EF-3781-8A44-2669AAED770E}"/>
                </a:ext>
              </a:extLst>
            </p:cNvPr>
            <p:cNvSpPr txBox="1"/>
            <p:nvPr/>
          </p:nvSpPr>
          <p:spPr>
            <a:xfrm rot="21557734">
              <a:off x="3870941" y="1350128"/>
              <a:ext cx="1896048" cy="461665"/>
            </a:xfrm>
            <a:prstGeom prst="rect">
              <a:avLst/>
            </a:prstGeom>
            <a:noFill/>
          </p:spPr>
          <p:txBody>
            <a:bodyPr wrap="square">
              <a:spAutoFit/>
            </a:bodyPr>
            <a:lstStyle/>
            <a:p>
              <a:r>
                <a:rPr lang="en-US" sz="2400" dirty="0">
                  <a:latin typeface="AMP_GothamRoundedBold"/>
                </a:rPr>
                <a:t>California</a:t>
              </a:r>
            </a:p>
          </p:txBody>
        </p:sp>
        <p:sp>
          <p:nvSpPr>
            <p:cNvPr id="13" name="TextBox 12">
              <a:extLst>
                <a:ext uri="{FF2B5EF4-FFF2-40B4-BE49-F238E27FC236}">
                  <a16:creationId xmlns:a16="http://schemas.microsoft.com/office/drawing/2014/main" id="{BC54E7FC-7CDB-69B7-C6D4-EFB45DBA12B5}"/>
                </a:ext>
              </a:extLst>
            </p:cNvPr>
            <p:cNvSpPr txBox="1"/>
            <p:nvPr/>
          </p:nvSpPr>
          <p:spPr>
            <a:xfrm rot="21562857">
              <a:off x="5861117" y="1354526"/>
              <a:ext cx="1342654" cy="461665"/>
            </a:xfrm>
            <a:prstGeom prst="rect">
              <a:avLst/>
            </a:prstGeom>
            <a:noFill/>
          </p:spPr>
          <p:txBody>
            <a:bodyPr wrap="square">
              <a:spAutoFit/>
            </a:bodyPr>
            <a:lstStyle/>
            <a:p>
              <a:r>
                <a:rPr lang="en-US" sz="2400" dirty="0">
                  <a:latin typeface="AMP_GothamRoundedBold"/>
                </a:rPr>
                <a:t>Hawai’i</a:t>
              </a:r>
            </a:p>
          </p:txBody>
        </p:sp>
        <p:sp>
          <p:nvSpPr>
            <p:cNvPr id="14" name="TextBox 13">
              <a:extLst>
                <a:ext uri="{FF2B5EF4-FFF2-40B4-BE49-F238E27FC236}">
                  <a16:creationId xmlns:a16="http://schemas.microsoft.com/office/drawing/2014/main" id="{8086730F-513B-1E13-F70A-0A1847CA14BD}"/>
                </a:ext>
              </a:extLst>
            </p:cNvPr>
            <p:cNvSpPr txBox="1"/>
            <p:nvPr/>
          </p:nvSpPr>
          <p:spPr>
            <a:xfrm rot="21562857">
              <a:off x="7126869" y="1347640"/>
              <a:ext cx="2617385" cy="461665"/>
            </a:xfrm>
            <a:prstGeom prst="rect">
              <a:avLst/>
            </a:prstGeom>
            <a:noFill/>
          </p:spPr>
          <p:txBody>
            <a:bodyPr wrap="square">
              <a:spAutoFit/>
            </a:bodyPr>
            <a:lstStyle/>
            <a:p>
              <a:pPr algn="ctr"/>
              <a:r>
                <a:rPr lang="en-US" sz="2400" dirty="0">
                  <a:latin typeface="AMP_GothamRoundedBold"/>
                </a:rPr>
                <a:t>South Africa</a:t>
              </a:r>
            </a:p>
          </p:txBody>
        </p:sp>
      </p:grpSp>
    </p:spTree>
    <p:extLst>
      <p:ext uri="{BB962C8B-B14F-4D97-AF65-F5344CB8AC3E}">
        <p14:creationId xmlns:p14="http://schemas.microsoft.com/office/powerpoint/2010/main" val="2227325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55E4-4AEE-5C5C-62D0-3E26DACDDF5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2EBE8AB-DE7F-5A60-8609-74B3D806A6EF}"/>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Expected results</a:t>
            </a:r>
          </a:p>
        </p:txBody>
      </p:sp>
      <p:grpSp>
        <p:nvGrpSpPr>
          <p:cNvPr id="2" name="Group 1" descr="A photograph of the resulting gel with four samples on top, labeled Australia, California, Hawai'i, and South Africa. An arrow points to the California and Hawai'i samples, and highlights that they have an identical pattern of 5 bands in the same positions along the length of the gel.">
            <a:extLst>
              <a:ext uri="{FF2B5EF4-FFF2-40B4-BE49-F238E27FC236}">
                <a16:creationId xmlns:a16="http://schemas.microsoft.com/office/drawing/2014/main" id="{AD8FCC59-8D8C-05C0-2063-838DCC66DCDA}"/>
              </a:ext>
            </a:extLst>
          </p:cNvPr>
          <p:cNvGrpSpPr/>
          <p:nvPr/>
        </p:nvGrpSpPr>
        <p:grpSpPr>
          <a:xfrm>
            <a:off x="2012436" y="1347640"/>
            <a:ext cx="7731818" cy="3327728"/>
            <a:chOff x="2012436" y="1347640"/>
            <a:chExt cx="7731818" cy="3327728"/>
          </a:xfrm>
        </p:grpSpPr>
        <p:pic>
          <p:nvPicPr>
            <p:cNvPr id="4" name="Picture 3">
              <a:extLst>
                <a:ext uri="{FF2B5EF4-FFF2-40B4-BE49-F238E27FC236}">
                  <a16:creationId xmlns:a16="http://schemas.microsoft.com/office/drawing/2014/main" id="{A6C34215-6131-ADBB-8480-DFC3FB843C80}"/>
                </a:ext>
              </a:extLst>
            </p:cNvPr>
            <p:cNvPicPr>
              <a:picLocks noChangeAspect="1"/>
            </p:cNvPicPr>
            <p:nvPr/>
          </p:nvPicPr>
          <p:blipFill>
            <a:blip r:embed="rId3"/>
            <a:stretch>
              <a:fillRect/>
            </a:stretch>
          </p:blipFill>
          <p:spPr>
            <a:xfrm>
              <a:off x="2012436" y="1761378"/>
              <a:ext cx="7467600" cy="2437621"/>
            </a:xfrm>
            <a:prstGeom prst="rect">
              <a:avLst/>
            </a:prstGeom>
          </p:spPr>
        </p:pic>
        <p:sp>
          <p:nvSpPr>
            <p:cNvPr id="11" name="TextBox 10">
              <a:extLst>
                <a:ext uri="{FF2B5EF4-FFF2-40B4-BE49-F238E27FC236}">
                  <a16:creationId xmlns:a16="http://schemas.microsoft.com/office/drawing/2014/main" id="{CFCCD38B-C802-2A50-4EDE-912E50E44BB7}"/>
                </a:ext>
              </a:extLst>
            </p:cNvPr>
            <p:cNvSpPr txBox="1"/>
            <p:nvPr/>
          </p:nvSpPr>
          <p:spPr>
            <a:xfrm>
              <a:off x="2145791" y="1361766"/>
              <a:ext cx="1722384" cy="461665"/>
            </a:xfrm>
            <a:prstGeom prst="rect">
              <a:avLst/>
            </a:prstGeom>
            <a:noFill/>
          </p:spPr>
          <p:txBody>
            <a:bodyPr wrap="square">
              <a:spAutoFit/>
            </a:bodyPr>
            <a:lstStyle/>
            <a:p>
              <a:r>
                <a:rPr lang="en-US" sz="2400" dirty="0">
                  <a:latin typeface="AMP_GothamRoundedBold"/>
                </a:rPr>
                <a:t>Australia</a:t>
              </a:r>
            </a:p>
          </p:txBody>
        </p:sp>
        <p:sp>
          <p:nvSpPr>
            <p:cNvPr id="12" name="TextBox 11">
              <a:extLst>
                <a:ext uri="{FF2B5EF4-FFF2-40B4-BE49-F238E27FC236}">
                  <a16:creationId xmlns:a16="http://schemas.microsoft.com/office/drawing/2014/main" id="{34FF9D75-C5BE-1924-7423-E1791861B1A2}"/>
                </a:ext>
              </a:extLst>
            </p:cNvPr>
            <p:cNvSpPr txBox="1"/>
            <p:nvPr/>
          </p:nvSpPr>
          <p:spPr>
            <a:xfrm rot="21557734">
              <a:off x="3870941" y="1350128"/>
              <a:ext cx="1896048" cy="461665"/>
            </a:xfrm>
            <a:prstGeom prst="rect">
              <a:avLst/>
            </a:prstGeom>
            <a:noFill/>
          </p:spPr>
          <p:txBody>
            <a:bodyPr wrap="square">
              <a:spAutoFit/>
            </a:bodyPr>
            <a:lstStyle/>
            <a:p>
              <a:r>
                <a:rPr lang="en-US" sz="2400" dirty="0">
                  <a:latin typeface="AMP_GothamRoundedBold"/>
                </a:rPr>
                <a:t>California</a:t>
              </a:r>
            </a:p>
          </p:txBody>
        </p:sp>
        <p:sp>
          <p:nvSpPr>
            <p:cNvPr id="13" name="TextBox 12">
              <a:extLst>
                <a:ext uri="{FF2B5EF4-FFF2-40B4-BE49-F238E27FC236}">
                  <a16:creationId xmlns:a16="http://schemas.microsoft.com/office/drawing/2014/main" id="{4330BC8D-9099-8011-DF12-A387B98FA7D4}"/>
                </a:ext>
              </a:extLst>
            </p:cNvPr>
            <p:cNvSpPr txBox="1"/>
            <p:nvPr/>
          </p:nvSpPr>
          <p:spPr>
            <a:xfrm rot="21562857">
              <a:off x="5861117" y="1354526"/>
              <a:ext cx="1342654" cy="461665"/>
            </a:xfrm>
            <a:prstGeom prst="rect">
              <a:avLst/>
            </a:prstGeom>
            <a:noFill/>
          </p:spPr>
          <p:txBody>
            <a:bodyPr wrap="square">
              <a:spAutoFit/>
            </a:bodyPr>
            <a:lstStyle/>
            <a:p>
              <a:r>
                <a:rPr lang="en-US" sz="2400" dirty="0">
                  <a:latin typeface="AMP_GothamRoundedBold"/>
                </a:rPr>
                <a:t>Hawai’i</a:t>
              </a:r>
            </a:p>
          </p:txBody>
        </p:sp>
        <p:sp>
          <p:nvSpPr>
            <p:cNvPr id="14" name="TextBox 13">
              <a:extLst>
                <a:ext uri="{FF2B5EF4-FFF2-40B4-BE49-F238E27FC236}">
                  <a16:creationId xmlns:a16="http://schemas.microsoft.com/office/drawing/2014/main" id="{D0FF6829-CE0B-BC2D-39AE-2A87EE2338A2}"/>
                </a:ext>
              </a:extLst>
            </p:cNvPr>
            <p:cNvSpPr txBox="1"/>
            <p:nvPr/>
          </p:nvSpPr>
          <p:spPr>
            <a:xfrm rot="21562857">
              <a:off x="7126869" y="1347640"/>
              <a:ext cx="2617385" cy="461665"/>
            </a:xfrm>
            <a:prstGeom prst="rect">
              <a:avLst/>
            </a:prstGeom>
            <a:noFill/>
          </p:spPr>
          <p:txBody>
            <a:bodyPr wrap="square">
              <a:spAutoFit/>
            </a:bodyPr>
            <a:lstStyle/>
            <a:p>
              <a:pPr algn="ctr"/>
              <a:r>
                <a:rPr lang="en-US" sz="2400" dirty="0">
                  <a:latin typeface="AMP_GothamRoundedBold"/>
                </a:rPr>
                <a:t>South Africa</a:t>
              </a:r>
            </a:p>
          </p:txBody>
        </p:sp>
        <p:sp>
          <p:nvSpPr>
            <p:cNvPr id="15" name="Right Bracket 14">
              <a:extLst>
                <a:ext uri="{FF2B5EF4-FFF2-40B4-BE49-F238E27FC236}">
                  <a16:creationId xmlns:a16="http://schemas.microsoft.com/office/drawing/2014/main" id="{FEB21195-A47D-3938-DE82-B1CC8357CBCC}"/>
                </a:ext>
              </a:extLst>
            </p:cNvPr>
            <p:cNvSpPr/>
            <p:nvPr/>
          </p:nvSpPr>
          <p:spPr>
            <a:xfrm rot="5400000">
              <a:off x="5393407" y="3453793"/>
              <a:ext cx="476367" cy="1966784"/>
            </a:xfrm>
            <a:prstGeom prst="rightBracket">
              <a:avLst/>
            </a:prstGeom>
            <a:ln w="57150" cap="rnd">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 name="TextBox 2">
            <a:extLst>
              <a:ext uri="{FF2B5EF4-FFF2-40B4-BE49-F238E27FC236}">
                <a16:creationId xmlns:a16="http://schemas.microsoft.com/office/drawing/2014/main" id="{4BF3D41E-8864-681D-46C2-BBEAE66351E4}"/>
              </a:ext>
            </a:extLst>
          </p:cNvPr>
          <p:cNvSpPr txBox="1"/>
          <p:nvPr/>
        </p:nvSpPr>
        <p:spPr>
          <a:xfrm>
            <a:off x="2806284" y="4683320"/>
            <a:ext cx="5559484" cy="1846659"/>
          </a:xfrm>
          <a:prstGeom prst="rect">
            <a:avLst/>
          </a:prstGeom>
          <a:noFill/>
        </p:spPr>
        <p:txBody>
          <a:bodyPr wrap="square">
            <a:spAutoFit/>
          </a:bodyPr>
          <a:lstStyle/>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These samples have the same bands in the same positions. </a:t>
            </a:r>
          </a:p>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This means they are from the same shark.</a:t>
            </a:r>
          </a:p>
          <a:p>
            <a:pPr fontAlgn="base"/>
            <a:endParaRPr lang="en-US" dirty="0">
              <a:solidFill>
                <a:srgbClr val="D10F3A"/>
              </a:solidFill>
              <a:highlight>
                <a:srgbClr val="FFFF00"/>
              </a:highlight>
            </a:endParaRPr>
          </a:p>
        </p:txBody>
      </p:sp>
    </p:spTree>
    <p:extLst>
      <p:ext uri="{BB962C8B-B14F-4D97-AF65-F5344CB8AC3E}">
        <p14:creationId xmlns:p14="http://schemas.microsoft.com/office/powerpoint/2010/main" val="817320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64949-0898-717C-37F6-64D877A001F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ADDDAD3-8381-8E12-C726-A3356C84964F}"/>
              </a:ext>
              <a:ext uri="{C183D7F6-B498-43B3-948B-1728B52AA6E4}">
                <adec:decorative xmlns:adec="http://schemas.microsoft.com/office/drawing/2017/decorative" val="0"/>
              </a:ext>
            </a:extLst>
          </p:cNvPr>
          <p:cNvSpPr>
            <a:spLocks noGrp="1"/>
          </p:cNvSpPr>
          <p:nvPr>
            <p:ph type="title"/>
          </p:nvPr>
        </p:nvSpPr>
        <p:spPr>
          <a:prstGeom prst="rect">
            <a:avLst/>
          </a:prstGeom>
        </p:spPr>
        <p:txBody>
          <a:bodyPr/>
          <a:lstStyle/>
          <a:p>
            <a:r>
              <a:rPr lang="en-US" dirty="0"/>
              <a:t>Expected results</a:t>
            </a:r>
          </a:p>
        </p:txBody>
      </p:sp>
      <p:grpSp>
        <p:nvGrpSpPr>
          <p:cNvPr id="2" name="Group 1" descr="The photograph of the gel results is repeated, but now the arrow points to the samples from Australia and South Africa highlighting that they have the same pattern of four bands.">
            <a:extLst>
              <a:ext uri="{FF2B5EF4-FFF2-40B4-BE49-F238E27FC236}">
                <a16:creationId xmlns:a16="http://schemas.microsoft.com/office/drawing/2014/main" id="{C16CBBB4-97B9-F238-263A-BDCEB2E501B3}"/>
              </a:ext>
            </a:extLst>
          </p:cNvPr>
          <p:cNvGrpSpPr/>
          <p:nvPr/>
        </p:nvGrpSpPr>
        <p:grpSpPr>
          <a:xfrm>
            <a:off x="2012436" y="1347640"/>
            <a:ext cx="7731818" cy="3288716"/>
            <a:chOff x="2012436" y="1347640"/>
            <a:chExt cx="7731818" cy="3288716"/>
          </a:xfrm>
        </p:grpSpPr>
        <p:pic>
          <p:nvPicPr>
            <p:cNvPr id="4" name="Picture 3">
              <a:extLst>
                <a:ext uri="{FF2B5EF4-FFF2-40B4-BE49-F238E27FC236}">
                  <a16:creationId xmlns:a16="http://schemas.microsoft.com/office/drawing/2014/main" id="{A960920E-4C89-547B-F776-9BB2FF96122A}"/>
                </a:ext>
              </a:extLst>
            </p:cNvPr>
            <p:cNvPicPr>
              <a:picLocks noChangeAspect="1"/>
            </p:cNvPicPr>
            <p:nvPr/>
          </p:nvPicPr>
          <p:blipFill>
            <a:blip r:embed="rId3"/>
            <a:stretch>
              <a:fillRect/>
            </a:stretch>
          </p:blipFill>
          <p:spPr>
            <a:xfrm>
              <a:off x="2012436" y="1761378"/>
              <a:ext cx="7467600" cy="2437621"/>
            </a:xfrm>
            <a:prstGeom prst="rect">
              <a:avLst/>
            </a:prstGeom>
          </p:spPr>
        </p:pic>
        <p:sp>
          <p:nvSpPr>
            <p:cNvPr id="11" name="TextBox 10">
              <a:extLst>
                <a:ext uri="{FF2B5EF4-FFF2-40B4-BE49-F238E27FC236}">
                  <a16:creationId xmlns:a16="http://schemas.microsoft.com/office/drawing/2014/main" id="{AA4E253C-FE59-0DF8-A1DB-397A8DCB2B29}"/>
                </a:ext>
              </a:extLst>
            </p:cNvPr>
            <p:cNvSpPr txBox="1"/>
            <p:nvPr/>
          </p:nvSpPr>
          <p:spPr>
            <a:xfrm>
              <a:off x="2145791" y="1361766"/>
              <a:ext cx="1722384" cy="461665"/>
            </a:xfrm>
            <a:prstGeom prst="rect">
              <a:avLst/>
            </a:prstGeom>
            <a:noFill/>
          </p:spPr>
          <p:txBody>
            <a:bodyPr wrap="square">
              <a:spAutoFit/>
            </a:bodyPr>
            <a:lstStyle/>
            <a:p>
              <a:r>
                <a:rPr lang="en-US" sz="2400" dirty="0">
                  <a:latin typeface="AMP_GothamRoundedBold"/>
                </a:rPr>
                <a:t>Australia</a:t>
              </a:r>
            </a:p>
          </p:txBody>
        </p:sp>
        <p:sp>
          <p:nvSpPr>
            <p:cNvPr id="12" name="TextBox 11">
              <a:extLst>
                <a:ext uri="{FF2B5EF4-FFF2-40B4-BE49-F238E27FC236}">
                  <a16:creationId xmlns:a16="http://schemas.microsoft.com/office/drawing/2014/main" id="{CEF9F1BD-F8CB-611D-032B-A3C743EFC2C1}"/>
                </a:ext>
              </a:extLst>
            </p:cNvPr>
            <p:cNvSpPr txBox="1"/>
            <p:nvPr/>
          </p:nvSpPr>
          <p:spPr>
            <a:xfrm rot="21557734">
              <a:off x="3870941" y="1350128"/>
              <a:ext cx="1896048" cy="461665"/>
            </a:xfrm>
            <a:prstGeom prst="rect">
              <a:avLst/>
            </a:prstGeom>
            <a:noFill/>
          </p:spPr>
          <p:txBody>
            <a:bodyPr wrap="square">
              <a:spAutoFit/>
            </a:bodyPr>
            <a:lstStyle/>
            <a:p>
              <a:r>
                <a:rPr lang="en-US" sz="2400" dirty="0">
                  <a:latin typeface="AMP_GothamRoundedBold"/>
                </a:rPr>
                <a:t>California</a:t>
              </a:r>
            </a:p>
          </p:txBody>
        </p:sp>
        <p:sp>
          <p:nvSpPr>
            <p:cNvPr id="13" name="TextBox 12">
              <a:extLst>
                <a:ext uri="{FF2B5EF4-FFF2-40B4-BE49-F238E27FC236}">
                  <a16:creationId xmlns:a16="http://schemas.microsoft.com/office/drawing/2014/main" id="{655391E4-8371-8FF9-36CC-2CD4F65C6F60}"/>
                </a:ext>
              </a:extLst>
            </p:cNvPr>
            <p:cNvSpPr txBox="1"/>
            <p:nvPr/>
          </p:nvSpPr>
          <p:spPr>
            <a:xfrm rot="21562857">
              <a:off x="5861117" y="1354526"/>
              <a:ext cx="1342654" cy="461665"/>
            </a:xfrm>
            <a:prstGeom prst="rect">
              <a:avLst/>
            </a:prstGeom>
            <a:noFill/>
          </p:spPr>
          <p:txBody>
            <a:bodyPr wrap="square">
              <a:spAutoFit/>
            </a:bodyPr>
            <a:lstStyle/>
            <a:p>
              <a:r>
                <a:rPr lang="en-US" sz="2400" dirty="0">
                  <a:latin typeface="AMP_GothamRoundedBold"/>
                </a:rPr>
                <a:t>Hawai’i</a:t>
              </a:r>
            </a:p>
          </p:txBody>
        </p:sp>
        <p:sp>
          <p:nvSpPr>
            <p:cNvPr id="14" name="TextBox 13">
              <a:extLst>
                <a:ext uri="{FF2B5EF4-FFF2-40B4-BE49-F238E27FC236}">
                  <a16:creationId xmlns:a16="http://schemas.microsoft.com/office/drawing/2014/main" id="{84014A0E-9AB8-277A-F834-7BDEDF52D7E8}"/>
                </a:ext>
              </a:extLst>
            </p:cNvPr>
            <p:cNvSpPr txBox="1"/>
            <p:nvPr/>
          </p:nvSpPr>
          <p:spPr>
            <a:xfrm rot="21562857">
              <a:off x="7126869" y="1347640"/>
              <a:ext cx="2617385" cy="461665"/>
            </a:xfrm>
            <a:prstGeom prst="rect">
              <a:avLst/>
            </a:prstGeom>
            <a:noFill/>
          </p:spPr>
          <p:txBody>
            <a:bodyPr wrap="square">
              <a:spAutoFit/>
            </a:bodyPr>
            <a:lstStyle/>
            <a:p>
              <a:pPr algn="ctr"/>
              <a:r>
                <a:rPr lang="en-US" sz="2400" dirty="0">
                  <a:latin typeface="AMP_GothamRoundedBold"/>
                </a:rPr>
                <a:t>South Africa</a:t>
              </a:r>
            </a:p>
          </p:txBody>
        </p:sp>
        <p:sp>
          <p:nvSpPr>
            <p:cNvPr id="15" name="Right Bracket 14">
              <a:extLst>
                <a:ext uri="{FF2B5EF4-FFF2-40B4-BE49-F238E27FC236}">
                  <a16:creationId xmlns:a16="http://schemas.microsoft.com/office/drawing/2014/main" id="{6111144B-DB08-97D9-5A75-E15209AAF419}"/>
                </a:ext>
              </a:extLst>
            </p:cNvPr>
            <p:cNvSpPr/>
            <p:nvPr/>
          </p:nvSpPr>
          <p:spPr>
            <a:xfrm rot="5400000">
              <a:off x="5617224" y="1604020"/>
              <a:ext cx="399612" cy="5665060"/>
            </a:xfrm>
            <a:prstGeom prst="rightBracket">
              <a:avLst/>
            </a:prstGeom>
            <a:ln w="57150" cap="rnd">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 name="TextBox 2">
            <a:extLst>
              <a:ext uri="{FF2B5EF4-FFF2-40B4-BE49-F238E27FC236}">
                <a16:creationId xmlns:a16="http://schemas.microsoft.com/office/drawing/2014/main" id="{40A8BD7C-4004-AD00-0833-DF46C1190BD6}"/>
              </a:ext>
            </a:extLst>
          </p:cNvPr>
          <p:cNvSpPr txBox="1"/>
          <p:nvPr/>
        </p:nvSpPr>
        <p:spPr>
          <a:xfrm>
            <a:off x="3270859" y="4636356"/>
            <a:ext cx="5559484" cy="1846659"/>
          </a:xfrm>
          <a:prstGeom prst="rect">
            <a:avLst/>
          </a:prstGeom>
          <a:noFill/>
        </p:spPr>
        <p:txBody>
          <a:bodyPr wrap="square">
            <a:spAutoFit/>
          </a:bodyPr>
          <a:lstStyle/>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Likewise, these samples have matching band patterns.</a:t>
            </a:r>
          </a:p>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These samples are from the same shark.</a:t>
            </a:r>
          </a:p>
          <a:p>
            <a:pPr fontAlgn="base"/>
            <a:endParaRPr lang="en-US" dirty="0">
              <a:solidFill>
                <a:srgbClr val="D10F3A"/>
              </a:solidFill>
              <a:highlight>
                <a:srgbClr val="FFFF00"/>
              </a:highlight>
            </a:endParaRPr>
          </a:p>
        </p:txBody>
      </p:sp>
    </p:spTree>
    <p:extLst>
      <p:ext uri="{BB962C8B-B14F-4D97-AF65-F5344CB8AC3E}">
        <p14:creationId xmlns:p14="http://schemas.microsoft.com/office/powerpoint/2010/main" val="2347617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03098-C270-1E57-FBE6-F9502667974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50735DE-BD12-ADB1-1ACD-E174FF3E6B07}"/>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Expected results</a:t>
            </a:r>
          </a:p>
        </p:txBody>
      </p:sp>
      <p:grpSp>
        <p:nvGrpSpPr>
          <p:cNvPr id="2" name="Group 1">
            <a:extLst>
              <a:ext uri="{FF2B5EF4-FFF2-40B4-BE49-F238E27FC236}">
                <a16:creationId xmlns:a16="http://schemas.microsoft.com/office/drawing/2014/main" id="{0B87AC6D-40A1-5649-0674-1C7BB428DBF3}"/>
              </a:ext>
              <a:ext uri="{C183D7F6-B498-43B3-948B-1728B52AA6E4}">
                <adec:decorative xmlns:adec="http://schemas.microsoft.com/office/drawing/2017/decorative" val="1"/>
              </a:ext>
            </a:extLst>
          </p:cNvPr>
          <p:cNvGrpSpPr/>
          <p:nvPr/>
        </p:nvGrpSpPr>
        <p:grpSpPr>
          <a:xfrm>
            <a:off x="2012436" y="1347640"/>
            <a:ext cx="7731818" cy="2851359"/>
            <a:chOff x="2012436" y="1347640"/>
            <a:chExt cx="7731818" cy="2851359"/>
          </a:xfrm>
        </p:grpSpPr>
        <p:pic>
          <p:nvPicPr>
            <p:cNvPr id="4" name="Picture 3">
              <a:extLst>
                <a:ext uri="{FF2B5EF4-FFF2-40B4-BE49-F238E27FC236}">
                  <a16:creationId xmlns:a16="http://schemas.microsoft.com/office/drawing/2014/main" id="{76B1800D-85B9-020E-77DD-89620AD4EE12}"/>
                </a:ext>
              </a:extLst>
            </p:cNvPr>
            <p:cNvPicPr>
              <a:picLocks noChangeAspect="1"/>
            </p:cNvPicPr>
            <p:nvPr/>
          </p:nvPicPr>
          <p:blipFill>
            <a:blip r:embed="rId3"/>
            <a:stretch>
              <a:fillRect/>
            </a:stretch>
          </p:blipFill>
          <p:spPr>
            <a:xfrm>
              <a:off x="2012436" y="1761378"/>
              <a:ext cx="7467600" cy="2437621"/>
            </a:xfrm>
            <a:prstGeom prst="rect">
              <a:avLst/>
            </a:prstGeom>
          </p:spPr>
        </p:pic>
        <p:sp>
          <p:nvSpPr>
            <p:cNvPr id="11" name="TextBox 10">
              <a:extLst>
                <a:ext uri="{FF2B5EF4-FFF2-40B4-BE49-F238E27FC236}">
                  <a16:creationId xmlns:a16="http://schemas.microsoft.com/office/drawing/2014/main" id="{1D10F5F8-AAF2-52CD-CED6-D182651C161F}"/>
                </a:ext>
              </a:extLst>
            </p:cNvPr>
            <p:cNvSpPr txBox="1"/>
            <p:nvPr/>
          </p:nvSpPr>
          <p:spPr>
            <a:xfrm>
              <a:off x="2145791" y="1361766"/>
              <a:ext cx="1722384" cy="461665"/>
            </a:xfrm>
            <a:prstGeom prst="rect">
              <a:avLst/>
            </a:prstGeom>
            <a:noFill/>
          </p:spPr>
          <p:txBody>
            <a:bodyPr wrap="square">
              <a:spAutoFit/>
            </a:bodyPr>
            <a:lstStyle/>
            <a:p>
              <a:r>
                <a:rPr lang="en-US" sz="2400" dirty="0">
                  <a:latin typeface="AMP_GothamRoundedBold"/>
                </a:rPr>
                <a:t>Australia</a:t>
              </a:r>
            </a:p>
          </p:txBody>
        </p:sp>
        <p:sp>
          <p:nvSpPr>
            <p:cNvPr id="12" name="TextBox 11">
              <a:extLst>
                <a:ext uri="{FF2B5EF4-FFF2-40B4-BE49-F238E27FC236}">
                  <a16:creationId xmlns:a16="http://schemas.microsoft.com/office/drawing/2014/main" id="{1A77C047-4E86-9DF3-1978-B65381FB66F1}"/>
                </a:ext>
              </a:extLst>
            </p:cNvPr>
            <p:cNvSpPr txBox="1"/>
            <p:nvPr/>
          </p:nvSpPr>
          <p:spPr>
            <a:xfrm rot="21557734">
              <a:off x="3870941" y="1350128"/>
              <a:ext cx="1896048" cy="461665"/>
            </a:xfrm>
            <a:prstGeom prst="rect">
              <a:avLst/>
            </a:prstGeom>
            <a:noFill/>
          </p:spPr>
          <p:txBody>
            <a:bodyPr wrap="square">
              <a:spAutoFit/>
            </a:bodyPr>
            <a:lstStyle/>
            <a:p>
              <a:r>
                <a:rPr lang="en-US" sz="2400" dirty="0">
                  <a:latin typeface="AMP_GothamRoundedBold"/>
                </a:rPr>
                <a:t>California</a:t>
              </a:r>
            </a:p>
          </p:txBody>
        </p:sp>
        <p:sp>
          <p:nvSpPr>
            <p:cNvPr id="13" name="TextBox 12">
              <a:extLst>
                <a:ext uri="{FF2B5EF4-FFF2-40B4-BE49-F238E27FC236}">
                  <a16:creationId xmlns:a16="http://schemas.microsoft.com/office/drawing/2014/main" id="{869D0B2C-FAA2-1EE2-C6A1-F6BAEA0378F2}"/>
                </a:ext>
              </a:extLst>
            </p:cNvPr>
            <p:cNvSpPr txBox="1"/>
            <p:nvPr/>
          </p:nvSpPr>
          <p:spPr>
            <a:xfrm rot="21562857">
              <a:off x="5861117" y="1354526"/>
              <a:ext cx="1342654" cy="461665"/>
            </a:xfrm>
            <a:prstGeom prst="rect">
              <a:avLst/>
            </a:prstGeom>
            <a:noFill/>
          </p:spPr>
          <p:txBody>
            <a:bodyPr wrap="square">
              <a:spAutoFit/>
            </a:bodyPr>
            <a:lstStyle/>
            <a:p>
              <a:r>
                <a:rPr lang="en-US" sz="2400" dirty="0">
                  <a:latin typeface="AMP_GothamRoundedBold"/>
                </a:rPr>
                <a:t>Hawai’i</a:t>
              </a:r>
            </a:p>
          </p:txBody>
        </p:sp>
        <p:sp>
          <p:nvSpPr>
            <p:cNvPr id="14" name="TextBox 13">
              <a:extLst>
                <a:ext uri="{FF2B5EF4-FFF2-40B4-BE49-F238E27FC236}">
                  <a16:creationId xmlns:a16="http://schemas.microsoft.com/office/drawing/2014/main" id="{7715F659-5149-543A-9376-82BB220B0B75}"/>
                </a:ext>
              </a:extLst>
            </p:cNvPr>
            <p:cNvSpPr txBox="1"/>
            <p:nvPr/>
          </p:nvSpPr>
          <p:spPr>
            <a:xfrm rot="21562857">
              <a:off x="7126869" y="1347640"/>
              <a:ext cx="2617385" cy="461665"/>
            </a:xfrm>
            <a:prstGeom prst="rect">
              <a:avLst/>
            </a:prstGeom>
            <a:noFill/>
          </p:spPr>
          <p:txBody>
            <a:bodyPr wrap="square">
              <a:spAutoFit/>
            </a:bodyPr>
            <a:lstStyle/>
            <a:p>
              <a:pPr algn="ctr"/>
              <a:r>
                <a:rPr lang="en-US" sz="2400" dirty="0">
                  <a:latin typeface="AMP_GothamRoundedBold"/>
                </a:rPr>
                <a:t>South Africa</a:t>
              </a:r>
            </a:p>
          </p:txBody>
        </p:sp>
      </p:grpSp>
      <p:sp>
        <p:nvSpPr>
          <p:cNvPr id="3" name="TextBox 2">
            <a:extLst>
              <a:ext uri="{FF2B5EF4-FFF2-40B4-BE49-F238E27FC236}">
                <a16:creationId xmlns:a16="http://schemas.microsoft.com/office/drawing/2014/main" id="{85A38D26-FFDE-C8C8-EDE2-72DE3D4F6195}"/>
              </a:ext>
            </a:extLst>
          </p:cNvPr>
          <p:cNvSpPr txBox="1"/>
          <p:nvPr/>
        </p:nvSpPr>
        <p:spPr>
          <a:xfrm>
            <a:off x="1892735" y="4254693"/>
            <a:ext cx="7754041" cy="2215991"/>
          </a:xfrm>
          <a:prstGeom prst="rect">
            <a:avLst/>
          </a:prstGeom>
          <a:noFill/>
        </p:spPr>
        <p:txBody>
          <a:bodyPr wrap="square">
            <a:spAutoFit/>
          </a:bodyPr>
          <a:lstStyle/>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The data are consistent with white sharks migrating across oceans.</a:t>
            </a:r>
          </a:p>
          <a:p>
            <a:pPr marL="285750" indent="-285750" fontAlgn="base">
              <a:buFont typeface="Arial" panose="020B0604020202020204" pitchFamily="34" charset="0"/>
              <a:buChar char="•"/>
            </a:pPr>
            <a:r>
              <a:rPr lang="en-US" sz="2400" dirty="0">
                <a:solidFill>
                  <a:srgbClr val="D10F3A"/>
                </a:solidFill>
                <a:latin typeface="AMP_GothamRoundedBold" panose="02000000000000000000" pitchFamily="2" charset="77"/>
              </a:rPr>
              <a:t>The data indicate that a shark migrated from California to Hawai’i and another shark migrated from South Africa to Australia.</a:t>
            </a:r>
          </a:p>
          <a:p>
            <a:pPr fontAlgn="base"/>
            <a:endParaRPr lang="en-US" dirty="0">
              <a:solidFill>
                <a:srgbClr val="D10F3A"/>
              </a:solidFill>
              <a:highlight>
                <a:srgbClr val="FFFF00"/>
              </a:highlight>
            </a:endParaRPr>
          </a:p>
        </p:txBody>
      </p:sp>
    </p:spTree>
    <p:extLst>
      <p:ext uri="{BB962C8B-B14F-4D97-AF65-F5344CB8AC3E}">
        <p14:creationId xmlns:p14="http://schemas.microsoft.com/office/powerpoint/2010/main" val="3328461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descr="The global map that pinpoints the locations of each of the four fin sightings, along with photographs of the sharks' dorsal fins, is repeated.&#10;&#10;Now, the map contains two arrows. One points from California to Hawai'i, indicating that one shark swam this migration route between Nov 30th 2004 when it was sighted in California and Jun 12th 2005 when it was sighted in Hawai'i.&#10;&#10;The second arrow points from South Africa to Australia, indicating that a second shark swam this migration route between Nov 7th 2003 when it was sighted in South Africa and Feb 28th 2004 when it was sighted in Australia.">
            <a:extLst>
              <a:ext uri="{FF2B5EF4-FFF2-40B4-BE49-F238E27FC236}">
                <a16:creationId xmlns:a16="http://schemas.microsoft.com/office/drawing/2014/main" id="{FE7D7C65-55CE-95A1-92CD-4E55F8182F4A}"/>
              </a:ext>
            </a:extLst>
          </p:cNvPr>
          <p:cNvGrpSpPr/>
          <p:nvPr/>
        </p:nvGrpSpPr>
        <p:grpSpPr>
          <a:xfrm>
            <a:off x="1484077" y="0"/>
            <a:ext cx="8138196" cy="6151826"/>
            <a:chOff x="1484077" y="0"/>
            <a:chExt cx="8138196" cy="6151826"/>
          </a:xfrm>
        </p:grpSpPr>
        <p:grpSp>
          <p:nvGrpSpPr>
            <p:cNvPr id="2" name="Group 1">
              <a:extLst>
                <a:ext uri="{FF2B5EF4-FFF2-40B4-BE49-F238E27FC236}">
                  <a16:creationId xmlns:a16="http://schemas.microsoft.com/office/drawing/2014/main" id="{F3445208-0946-35F8-1628-667C8E661F81}"/>
                </a:ext>
              </a:extLst>
            </p:cNvPr>
            <p:cNvGrpSpPr/>
            <p:nvPr/>
          </p:nvGrpSpPr>
          <p:grpSpPr>
            <a:xfrm>
              <a:off x="1484077" y="0"/>
              <a:ext cx="8138196" cy="6151826"/>
              <a:chOff x="4569107" y="403671"/>
              <a:chExt cx="7269442" cy="5542434"/>
            </a:xfrm>
          </p:grpSpPr>
          <p:pic>
            <p:nvPicPr>
              <p:cNvPr id="3" name="Picture 2">
                <a:extLst>
                  <a:ext uri="{FF2B5EF4-FFF2-40B4-BE49-F238E27FC236}">
                    <a16:creationId xmlns:a16="http://schemas.microsoft.com/office/drawing/2014/main" id="{A2824774-C01F-C0F8-CF67-D61D1FB86494}"/>
                  </a:ext>
                </a:extLst>
              </p:cNvPr>
              <p:cNvPicPr>
                <a:picLocks noChangeAspect="1"/>
              </p:cNvPicPr>
              <p:nvPr/>
            </p:nvPicPr>
            <p:blipFill>
              <a:blip r:embed="rId2"/>
              <a:stretch>
                <a:fillRect/>
              </a:stretch>
            </p:blipFill>
            <p:spPr>
              <a:xfrm>
                <a:off x="4944664" y="1543930"/>
                <a:ext cx="6884920" cy="3470832"/>
              </a:xfrm>
              <a:prstGeom prst="rect">
                <a:avLst/>
              </a:prstGeom>
            </p:spPr>
          </p:pic>
          <p:sp>
            <p:nvSpPr>
              <p:cNvPr id="4" name="Oval 3">
                <a:extLst>
                  <a:ext uri="{FF2B5EF4-FFF2-40B4-BE49-F238E27FC236}">
                    <a16:creationId xmlns:a16="http://schemas.microsoft.com/office/drawing/2014/main" id="{2162DE80-E862-319E-2282-CD4C9DFFF994}"/>
                  </a:ext>
                </a:extLst>
              </p:cNvPr>
              <p:cNvSpPr/>
              <p:nvPr/>
            </p:nvSpPr>
            <p:spPr>
              <a:xfrm>
                <a:off x="5963323" y="2296512"/>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5" name="Oval 4">
                <a:extLst>
                  <a:ext uri="{FF2B5EF4-FFF2-40B4-BE49-F238E27FC236}">
                    <a16:creationId xmlns:a16="http://schemas.microsoft.com/office/drawing/2014/main" id="{4923CF59-16FA-D1CF-23A2-BBC420ED0D8B}"/>
                  </a:ext>
                </a:extLst>
              </p:cNvPr>
              <p:cNvSpPr/>
              <p:nvPr/>
            </p:nvSpPr>
            <p:spPr>
              <a:xfrm>
                <a:off x="5213956" y="273976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3"/>
                  </a:solidFill>
                </a:endParaRPr>
              </a:p>
            </p:txBody>
          </p:sp>
          <p:sp>
            <p:nvSpPr>
              <p:cNvPr id="6" name="Oval 5">
                <a:extLst>
                  <a:ext uri="{FF2B5EF4-FFF2-40B4-BE49-F238E27FC236}">
                    <a16:creationId xmlns:a16="http://schemas.microsoft.com/office/drawing/2014/main" id="{F6C6A11F-3FD4-13AC-0753-7F4ACAE79373}"/>
                  </a:ext>
                </a:extLst>
              </p:cNvPr>
              <p:cNvSpPr/>
              <p:nvPr/>
            </p:nvSpPr>
            <p:spPr>
              <a:xfrm>
                <a:off x="8492914" y="3964863"/>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7" name="Oval 6">
                <a:extLst>
                  <a:ext uri="{FF2B5EF4-FFF2-40B4-BE49-F238E27FC236}">
                    <a16:creationId xmlns:a16="http://schemas.microsoft.com/office/drawing/2014/main" id="{E07396B0-057D-27EA-13EC-34B0F7AD1455}"/>
                  </a:ext>
                </a:extLst>
              </p:cNvPr>
              <p:cNvSpPr/>
              <p:nvPr/>
            </p:nvSpPr>
            <p:spPr>
              <a:xfrm>
                <a:off x="10246360" y="365004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8" name="TextBox 7">
                <a:extLst>
                  <a:ext uri="{FF2B5EF4-FFF2-40B4-BE49-F238E27FC236}">
                    <a16:creationId xmlns:a16="http://schemas.microsoft.com/office/drawing/2014/main" id="{2C9BA99D-EA30-ABE5-5B45-0C58293CBEA5}"/>
                  </a:ext>
                </a:extLst>
              </p:cNvPr>
              <p:cNvSpPr txBox="1"/>
              <p:nvPr/>
            </p:nvSpPr>
            <p:spPr>
              <a:xfrm>
                <a:off x="6054763" y="2316297"/>
                <a:ext cx="953920" cy="277289"/>
              </a:xfrm>
              <a:prstGeom prst="rect">
                <a:avLst/>
              </a:prstGeom>
              <a:noFill/>
            </p:spPr>
            <p:txBody>
              <a:bodyPr wrap="none" rtlCol="0">
                <a:spAutoFit/>
              </a:bodyPr>
              <a:lstStyle/>
              <a:p>
                <a:r>
                  <a:rPr lang="en-US" sz="1400" dirty="0">
                    <a:solidFill>
                      <a:srgbClr val="002D73"/>
                    </a:solidFill>
                    <a:latin typeface="AMP_GothamRoundedBold" panose="02000000000000000000"/>
                  </a:rPr>
                  <a:t>California</a:t>
                </a:r>
              </a:p>
            </p:txBody>
          </p:sp>
          <p:sp>
            <p:nvSpPr>
              <p:cNvPr id="9" name="TextBox 8">
                <a:extLst>
                  <a:ext uri="{FF2B5EF4-FFF2-40B4-BE49-F238E27FC236}">
                    <a16:creationId xmlns:a16="http://schemas.microsoft.com/office/drawing/2014/main" id="{A9734981-71B2-8262-7233-3D93F8805868}"/>
                  </a:ext>
                </a:extLst>
              </p:cNvPr>
              <p:cNvSpPr txBox="1"/>
              <p:nvPr/>
            </p:nvSpPr>
            <p:spPr>
              <a:xfrm>
                <a:off x="5311354" y="2768757"/>
                <a:ext cx="754888" cy="277289"/>
              </a:xfrm>
              <a:prstGeom prst="rect">
                <a:avLst/>
              </a:prstGeom>
              <a:noFill/>
            </p:spPr>
            <p:txBody>
              <a:bodyPr wrap="none" rtlCol="0">
                <a:spAutoFit/>
              </a:bodyPr>
              <a:lstStyle/>
              <a:p>
                <a:r>
                  <a:rPr lang="en-US" sz="1400" dirty="0">
                    <a:solidFill>
                      <a:srgbClr val="002D73"/>
                    </a:solidFill>
                    <a:latin typeface="AMP_GothamRoundedBold" panose="02000000000000000000"/>
                  </a:rPr>
                  <a:t>Hawai’i</a:t>
                </a:r>
              </a:p>
            </p:txBody>
          </p:sp>
          <p:sp>
            <p:nvSpPr>
              <p:cNvPr id="10" name="TextBox 9">
                <a:extLst>
                  <a:ext uri="{FF2B5EF4-FFF2-40B4-BE49-F238E27FC236}">
                    <a16:creationId xmlns:a16="http://schemas.microsoft.com/office/drawing/2014/main" id="{F856A3F1-919E-4077-601A-C45B309C73CF}"/>
                  </a:ext>
                </a:extLst>
              </p:cNvPr>
              <p:cNvSpPr txBox="1"/>
              <p:nvPr/>
            </p:nvSpPr>
            <p:spPr>
              <a:xfrm>
                <a:off x="7255619" y="3895210"/>
                <a:ext cx="1173456" cy="277289"/>
              </a:xfrm>
              <a:prstGeom prst="rect">
                <a:avLst/>
              </a:prstGeom>
              <a:noFill/>
            </p:spPr>
            <p:txBody>
              <a:bodyPr wrap="none" rtlCol="0">
                <a:spAutoFit/>
              </a:bodyPr>
              <a:lstStyle/>
              <a:p>
                <a:r>
                  <a:rPr lang="en-US" sz="1400" dirty="0">
                    <a:solidFill>
                      <a:srgbClr val="002D73"/>
                    </a:solidFill>
                    <a:latin typeface="AMP_GothamRoundedBold" panose="02000000000000000000"/>
                  </a:rPr>
                  <a:t>South Africa</a:t>
                </a:r>
              </a:p>
            </p:txBody>
          </p:sp>
          <p:sp>
            <p:nvSpPr>
              <p:cNvPr id="11" name="TextBox 10">
                <a:extLst>
                  <a:ext uri="{FF2B5EF4-FFF2-40B4-BE49-F238E27FC236}">
                    <a16:creationId xmlns:a16="http://schemas.microsoft.com/office/drawing/2014/main" id="{2981B5CD-764E-DC76-4FDC-29439789C8FE}"/>
                  </a:ext>
                </a:extLst>
              </p:cNvPr>
              <p:cNvSpPr txBox="1"/>
              <p:nvPr/>
            </p:nvSpPr>
            <p:spPr>
              <a:xfrm>
                <a:off x="10252535" y="3729834"/>
                <a:ext cx="884045" cy="277289"/>
              </a:xfrm>
              <a:prstGeom prst="rect">
                <a:avLst/>
              </a:prstGeom>
              <a:noFill/>
            </p:spPr>
            <p:txBody>
              <a:bodyPr wrap="none" rtlCol="0">
                <a:spAutoFit/>
              </a:bodyPr>
              <a:lstStyle/>
              <a:p>
                <a:r>
                  <a:rPr lang="en-US" sz="1400" dirty="0">
                    <a:solidFill>
                      <a:srgbClr val="002D73"/>
                    </a:solidFill>
                    <a:latin typeface="AMP_GothamRoundedBold" panose="02000000000000000000"/>
                  </a:rPr>
                  <a:t>Australia</a:t>
                </a:r>
              </a:p>
            </p:txBody>
          </p:sp>
          <p:pic>
            <p:nvPicPr>
              <p:cNvPr id="12" name="Picture 11">
                <a:extLst>
                  <a:ext uri="{FF2B5EF4-FFF2-40B4-BE49-F238E27FC236}">
                    <a16:creationId xmlns:a16="http://schemas.microsoft.com/office/drawing/2014/main" id="{CA85328D-398F-CBF9-47E9-9FA4DCAFEDF5}"/>
                  </a:ext>
                </a:extLst>
              </p:cNvPr>
              <p:cNvPicPr>
                <a:picLocks noChangeAspect="1"/>
              </p:cNvPicPr>
              <p:nvPr/>
            </p:nvPicPr>
            <p:blipFill>
              <a:blip r:embed="rId3"/>
              <a:stretch>
                <a:fillRect/>
              </a:stretch>
            </p:blipFill>
            <p:spPr>
              <a:xfrm>
                <a:off x="7857227" y="4301632"/>
                <a:ext cx="1371600" cy="1371600"/>
              </a:xfrm>
              <a:prstGeom prst="rect">
                <a:avLst/>
              </a:prstGeom>
            </p:spPr>
          </p:pic>
          <p:pic>
            <p:nvPicPr>
              <p:cNvPr id="13" name="Picture 12">
                <a:extLst>
                  <a:ext uri="{FF2B5EF4-FFF2-40B4-BE49-F238E27FC236}">
                    <a16:creationId xmlns:a16="http://schemas.microsoft.com/office/drawing/2014/main" id="{974C8C20-F65F-9A84-8F40-107C8E2B8AAA}"/>
                  </a:ext>
                </a:extLst>
              </p:cNvPr>
              <p:cNvPicPr>
                <a:picLocks noChangeAspect="1"/>
              </p:cNvPicPr>
              <p:nvPr/>
            </p:nvPicPr>
            <p:blipFill>
              <a:blip r:embed="rId4"/>
              <a:stretch>
                <a:fillRect/>
              </a:stretch>
            </p:blipFill>
            <p:spPr>
              <a:xfrm>
                <a:off x="4813914" y="3162703"/>
                <a:ext cx="1371600" cy="1371600"/>
              </a:xfrm>
              <a:prstGeom prst="rect">
                <a:avLst/>
              </a:prstGeom>
            </p:spPr>
          </p:pic>
          <p:pic>
            <p:nvPicPr>
              <p:cNvPr id="14" name="Picture 13">
                <a:extLst>
                  <a:ext uri="{FF2B5EF4-FFF2-40B4-BE49-F238E27FC236}">
                    <a16:creationId xmlns:a16="http://schemas.microsoft.com/office/drawing/2014/main" id="{D28B9175-262E-A7F6-2FF2-0A8DE0CC97B3}"/>
                  </a:ext>
                </a:extLst>
              </p:cNvPr>
              <p:cNvPicPr>
                <a:picLocks noChangeAspect="1"/>
              </p:cNvPicPr>
              <p:nvPr/>
            </p:nvPicPr>
            <p:blipFill>
              <a:blip r:embed="rId5"/>
              <a:stretch>
                <a:fillRect/>
              </a:stretch>
            </p:blipFill>
            <p:spPr>
              <a:xfrm>
                <a:off x="10246360" y="4301632"/>
                <a:ext cx="1371600" cy="1371600"/>
              </a:xfrm>
              <a:prstGeom prst="rect">
                <a:avLst/>
              </a:prstGeom>
            </p:spPr>
          </p:pic>
          <p:pic>
            <p:nvPicPr>
              <p:cNvPr id="15" name="Picture 14">
                <a:extLst>
                  <a:ext uri="{FF2B5EF4-FFF2-40B4-BE49-F238E27FC236}">
                    <a16:creationId xmlns:a16="http://schemas.microsoft.com/office/drawing/2014/main" id="{075E13B2-3FBB-778D-5351-88A2412A95BC}"/>
                  </a:ext>
                </a:extLst>
              </p:cNvPr>
              <p:cNvPicPr>
                <a:picLocks noChangeAspect="1"/>
              </p:cNvPicPr>
              <p:nvPr/>
            </p:nvPicPr>
            <p:blipFill>
              <a:blip r:embed="rId6"/>
              <a:stretch>
                <a:fillRect/>
              </a:stretch>
            </p:blipFill>
            <p:spPr>
              <a:xfrm>
                <a:off x="5819022" y="735263"/>
                <a:ext cx="1371600" cy="1371600"/>
              </a:xfrm>
              <a:prstGeom prst="rect">
                <a:avLst/>
              </a:prstGeom>
            </p:spPr>
          </p:pic>
          <p:sp>
            <p:nvSpPr>
              <p:cNvPr id="16" name="TextBox 15">
                <a:extLst>
                  <a:ext uri="{FF2B5EF4-FFF2-40B4-BE49-F238E27FC236}">
                    <a16:creationId xmlns:a16="http://schemas.microsoft.com/office/drawing/2014/main" id="{7A151A03-7533-729F-9067-64A5BF7E892E}"/>
                  </a:ext>
                </a:extLst>
              </p:cNvPr>
              <p:cNvSpPr txBox="1"/>
              <p:nvPr/>
            </p:nvSpPr>
            <p:spPr>
              <a:xfrm>
                <a:off x="5686942" y="403671"/>
                <a:ext cx="1576330" cy="305017"/>
              </a:xfrm>
              <a:prstGeom prst="rect">
                <a:avLst/>
              </a:prstGeom>
              <a:noFill/>
            </p:spPr>
            <p:txBody>
              <a:bodyPr wrap="none" rtlCol="0">
                <a:spAutoFit/>
              </a:bodyPr>
              <a:lstStyle/>
              <a:p>
                <a:pPr algn="ctr"/>
                <a:r>
                  <a:rPr lang="en-US" sz="1600" dirty="0">
                    <a:solidFill>
                      <a:srgbClr val="002D73"/>
                    </a:solidFill>
                    <a:latin typeface="AMP_GothamRoundedBold" panose="02000000000000000000"/>
                  </a:rPr>
                  <a:t>Nov 30</a:t>
                </a:r>
                <a:r>
                  <a:rPr lang="en-US" sz="1600" baseline="30000" dirty="0">
                    <a:solidFill>
                      <a:srgbClr val="002D73"/>
                    </a:solidFill>
                    <a:latin typeface="AMP_GothamRoundedBold" panose="02000000000000000000"/>
                  </a:rPr>
                  <a:t>th</a:t>
                </a:r>
                <a:r>
                  <a:rPr lang="en-US" sz="1600" dirty="0">
                    <a:solidFill>
                      <a:srgbClr val="002D73"/>
                    </a:solidFill>
                    <a:latin typeface="AMP_GothamRoundedBold" panose="02000000000000000000"/>
                  </a:rPr>
                  <a:t>, 2004</a:t>
                </a:r>
              </a:p>
            </p:txBody>
          </p:sp>
          <p:sp>
            <p:nvSpPr>
              <p:cNvPr id="17" name="TextBox 16">
                <a:extLst>
                  <a:ext uri="{FF2B5EF4-FFF2-40B4-BE49-F238E27FC236}">
                    <a16:creationId xmlns:a16="http://schemas.microsoft.com/office/drawing/2014/main" id="{37A9135A-8B69-BA76-A056-0DAC44D03B32}"/>
                  </a:ext>
                </a:extLst>
              </p:cNvPr>
              <p:cNvSpPr txBox="1"/>
              <p:nvPr/>
            </p:nvSpPr>
            <p:spPr>
              <a:xfrm>
                <a:off x="4569107" y="4505330"/>
                <a:ext cx="1639791"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Jun 12</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2005</a:t>
                </a:r>
              </a:p>
            </p:txBody>
          </p:sp>
          <p:sp>
            <p:nvSpPr>
              <p:cNvPr id="18" name="TextBox 17">
                <a:extLst>
                  <a:ext uri="{FF2B5EF4-FFF2-40B4-BE49-F238E27FC236}">
                    <a16:creationId xmlns:a16="http://schemas.microsoft.com/office/drawing/2014/main" id="{14D791F3-9EC4-2106-3D07-DCF82A7A1A9D}"/>
                  </a:ext>
                </a:extLst>
              </p:cNvPr>
              <p:cNvSpPr txBox="1"/>
              <p:nvPr/>
            </p:nvSpPr>
            <p:spPr>
              <a:xfrm>
                <a:off x="7704135" y="5613359"/>
                <a:ext cx="1593112"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Nov 7</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2003</a:t>
                </a:r>
              </a:p>
            </p:txBody>
          </p:sp>
          <p:sp>
            <p:nvSpPr>
              <p:cNvPr id="19" name="TextBox 18">
                <a:extLst>
                  <a:ext uri="{FF2B5EF4-FFF2-40B4-BE49-F238E27FC236}">
                    <a16:creationId xmlns:a16="http://schemas.microsoft.com/office/drawing/2014/main" id="{F93AC184-3EF5-C034-9819-6ADD079AA62B}"/>
                  </a:ext>
                </a:extLst>
              </p:cNvPr>
              <p:cNvSpPr txBox="1"/>
              <p:nvPr/>
            </p:nvSpPr>
            <p:spPr>
              <a:xfrm>
                <a:off x="10121665" y="5613359"/>
                <a:ext cx="1716884" cy="332746"/>
              </a:xfrm>
              <a:prstGeom prst="rect">
                <a:avLst/>
              </a:prstGeom>
              <a:noFill/>
            </p:spPr>
            <p:txBody>
              <a:bodyPr wrap="none" rtlCol="0">
                <a:spAutoFit/>
              </a:bodyPr>
              <a:lstStyle/>
              <a:p>
                <a:pPr algn="ctr"/>
                <a:r>
                  <a:rPr lang="en-US" dirty="0">
                    <a:solidFill>
                      <a:srgbClr val="002D73"/>
                    </a:solidFill>
                    <a:latin typeface="AMP_GothamRoundedBold" panose="02000000000000000000"/>
                  </a:rPr>
                  <a:t>Feb 28</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2004</a:t>
                </a:r>
              </a:p>
            </p:txBody>
          </p:sp>
        </p:grpSp>
        <p:cxnSp>
          <p:nvCxnSpPr>
            <p:cNvPr id="21" name="Straight Arrow Connector 20">
              <a:extLst>
                <a:ext uri="{FF2B5EF4-FFF2-40B4-BE49-F238E27FC236}">
                  <a16:creationId xmlns:a16="http://schemas.microsoft.com/office/drawing/2014/main" id="{90E0EF2A-58AE-44EE-4BD0-45A7B244D897}"/>
                </a:ext>
              </a:extLst>
            </p:cNvPr>
            <p:cNvCxnSpPr>
              <a:cxnSpLocks/>
            </p:cNvCxnSpPr>
            <p:nvPr/>
          </p:nvCxnSpPr>
          <p:spPr>
            <a:xfrm flipH="1">
              <a:off x="2401957" y="2247346"/>
              <a:ext cx="577726" cy="312432"/>
            </a:xfrm>
            <a:prstGeom prst="straightConnector1">
              <a:avLst/>
            </a:prstGeom>
            <a:ln w="53975" cap="rnd">
              <a:solidFill>
                <a:srgbClr val="D10F3A"/>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FB042FE-08C3-99DC-88B8-496FDC1E1972}"/>
                </a:ext>
              </a:extLst>
            </p:cNvPr>
            <p:cNvCxnSpPr>
              <a:cxnSpLocks/>
            </p:cNvCxnSpPr>
            <p:nvPr/>
          </p:nvCxnSpPr>
          <p:spPr>
            <a:xfrm flipV="1">
              <a:off x="6227921" y="3745183"/>
              <a:ext cx="1499588" cy="309057"/>
            </a:xfrm>
            <a:prstGeom prst="straightConnector1">
              <a:avLst/>
            </a:prstGeom>
            <a:ln w="53975" cap="rnd">
              <a:solidFill>
                <a:srgbClr val="D10F3A"/>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46101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2AE43-7CAC-0CF4-C817-3148B020EF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7E66C6-D28E-D251-E69A-EF093E1C7022}"/>
              </a:ext>
            </a:extLst>
          </p:cNvPr>
          <p:cNvSpPr>
            <a:spLocks noGrp="1"/>
          </p:cNvSpPr>
          <p:nvPr>
            <p:ph type="title"/>
          </p:nvPr>
        </p:nvSpPr>
        <p:spPr>
          <a:prstGeom prst="rect">
            <a:avLst/>
          </a:prstGeom>
        </p:spPr>
        <p:txBody>
          <a:bodyPr/>
          <a:lstStyle/>
          <a:p>
            <a:r>
              <a:rPr lang="en-US" dirty="0"/>
              <a:t>What have we learned?</a:t>
            </a:r>
          </a:p>
        </p:txBody>
      </p:sp>
      <p:sp>
        <p:nvSpPr>
          <p:cNvPr id="7" name="Text Placeholder 4">
            <a:extLst>
              <a:ext uri="{FF2B5EF4-FFF2-40B4-BE49-F238E27FC236}">
                <a16:creationId xmlns:a16="http://schemas.microsoft.com/office/drawing/2014/main" id="{C3F0980A-8DDD-8AD3-C43A-C632D46065A5}"/>
              </a:ext>
            </a:extLst>
          </p:cNvPr>
          <p:cNvSpPr>
            <a:spLocks noGrp="1"/>
          </p:cNvSpPr>
          <p:nvPr>
            <p:ph idx="1"/>
          </p:nvPr>
        </p:nvSpPr>
        <p:spPr>
          <a:xfrm>
            <a:off x="389082" y="1461008"/>
            <a:ext cx="6545118" cy="4584192"/>
          </a:xfrm>
          <a:prstGeom prst="rect">
            <a:avLst/>
          </a:prstGeom>
        </p:spPr>
        <p:txBody>
          <a:bodyPr/>
          <a:lstStyle/>
          <a:p>
            <a:r>
              <a:rPr lang="en-US" dirty="0"/>
              <a:t>White sharks are top predators that help keep marine ecosystems healthy.</a:t>
            </a:r>
          </a:p>
          <a:p>
            <a:r>
              <a:rPr lang="en-US" dirty="0"/>
              <a:t>White sharks migrate across oceans!</a:t>
            </a:r>
          </a:p>
          <a:p>
            <a:r>
              <a:rPr lang="en-US" dirty="0"/>
              <a:t>Learning which waters white sharks use for migration can identify habitats to protect.</a:t>
            </a:r>
          </a:p>
          <a:p>
            <a:r>
              <a:rPr lang="en-US" dirty="0"/>
              <a:t>DNA analysis can be used to answer ecological questions.</a:t>
            </a:r>
          </a:p>
        </p:txBody>
      </p:sp>
      <p:pic>
        <p:nvPicPr>
          <p:cNvPr id="3" name="Picture 2">
            <a:extLst>
              <a:ext uri="{FF2B5EF4-FFF2-40B4-BE49-F238E27FC236}">
                <a16:creationId xmlns:a16="http://schemas.microsoft.com/office/drawing/2014/main" id="{1DEF1CD4-656D-A149-7001-FA4D86253FE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32354" y="1903136"/>
            <a:ext cx="4653998" cy="3490498"/>
          </a:xfrm>
          <a:prstGeom prst="rect">
            <a:avLst/>
          </a:prstGeom>
        </p:spPr>
      </p:pic>
    </p:spTree>
    <p:extLst>
      <p:ext uri="{BB962C8B-B14F-4D97-AF65-F5344CB8AC3E}">
        <p14:creationId xmlns:p14="http://schemas.microsoft.com/office/powerpoint/2010/main" val="1182668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8C32-3A75-D21D-BF6F-74A231C50BE4}"/>
              </a:ext>
            </a:extLst>
          </p:cNvPr>
          <p:cNvSpPr>
            <a:spLocks noGrp="1"/>
          </p:cNvSpPr>
          <p:nvPr>
            <p:ph type="title"/>
          </p:nvPr>
        </p:nvSpPr>
        <p:spPr>
          <a:xfrm>
            <a:off x="389082" y="234893"/>
            <a:ext cx="11479830" cy="1114538"/>
          </a:xfrm>
        </p:spPr>
        <p:txBody>
          <a:bodyPr/>
          <a:lstStyle/>
          <a:p>
            <a:r>
              <a:rPr lang="en-US" dirty="0"/>
              <a:t>Extension activity: </a:t>
            </a:r>
            <a:br>
              <a:rPr lang="en-US" dirty="0"/>
            </a:br>
            <a:r>
              <a:rPr lang="en-US" dirty="0"/>
              <a:t>Tracking white shark migration with electronic tags</a:t>
            </a:r>
          </a:p>
        </p:txBody>
      </p:sp>
    </p:spTree>
    <p:extLst>
      <p:ext uri="{BB962C8B-B14F-4D97-AF65-F5344CB8AC3E}">
        <p14:creationId xmlns:p14="http://schemas.microsoft.com/office/powerpoint/2010/main" val="4059654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6E636-B753-9206-24CD-7712B618255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9C7962E-CC49-B710-F318-17D310031F85}"/>
              </a:ext>
            </a:extLst>
          </p:cNvPr>
          <p:cNvSpPr>
            <a:spLocks noGrp="1"/>
          </p:cNvSpPr>
          <p:nvPr>
            <p:ph type="title"/>
          </p:nvPr>
        </p:nvSpPr>
        <p:spPr>
          <a:prstGeom prst="rect">
            <a:avLst/>
          </a:prstGeom>
        </p:spPr>
        <p:txBody>
          <a:bodyPr/>
          <a:lstStyle/>
          <a:p>
            <a:r>
              <a:rPr lang="en-US" dirty="0"/>
              <a:t>Electronic tags</a:t>
            </a:r>
          </a:p>
        </p:txBody>
      </p:sp>
      <p:sp>
        <p:nvSpPr>
          <p:cNvPr id="7" name="Text Placeholder 4">
            <a:extLst>
              <a:ext uri="{FF2B5EF4-FFF2-40B4-BE49-F238E27FC236}">
                <a16:creationId xmlns:a16="http://schemas.microsoft.com/office/drawing/2014/main" id="{505DD9A6-374C-4FDA-311D-0284B84A8B25}"/>
              </a:ext>
            </a:extLst>
          </p:cNvPr>
          <p:cNvSpPr>
            <a:spLocks noGrp="1"/>
          </p:cNvSpPr>
          <p:nvPr>
            <p:ph idx="1"/>
          </p:nvPr>
        </p:nvSpPr>
        <p:spPr>
          <a:xfrm>
            <a:off x="389081" y="1549908"/>
            <a:ext cx="6137080" cy="4351338"/>
          </a:xfrm>
          <a:prstGeom prst="rect">
            <a:avLst/>
          </a:prstGeom>
        </p:spPr>
        <p:txBody>
          <a:bodyPr/>
          <a:lstStyle/>
          <a:p>
            <a:pPr fontAlgn="base"/>
            <a:r>
              <a:rPr lang="en-US" dirty="0"/>
              <a:t>Scientists can attach a small data-collection device to an animal.</a:t>
            </a:r>
          </a:p>
          <a:p>
            <a:pPr fontAlgn="base"/>
            <a:r>
              <a:rPr lang="en-US" dirty="0"/>
              <a:t>Electronic tags can collect data related to shark behavior, such as location, speed, and depth.</a:t>
            </a:r>
          </a:p>
          <a:p>
            <a:pPr fontAlgn="base"/>
            <a:r>
              <a:rPr lang="en-US" dirty="0"/>
              <a:t>They also collect data on shark habitats, such as water temperature, light, and oxygen levels.</a:t>
            </a:r>
          </a:p>
          <a:p>
            <a:pPr fontAlgn="base"/>
            <a:endParaRPr lang="en-US" dirty="0"/>
          </a:p>
        </p:txBody>
      </p:sp>
      <p:grpSp>
        <p:nvGrpSpPr>
          <p:cNvPr id="11" name="Group 10" descr="A photograph of a white shark with a small device attached to the base of the dorsal fin. The device is shaped like a thin tube with a wire sticking out of the back. This wire is the antenna. It is approximately 5-7 inches long. An arrow points to the device, and a label says “Electronic tag”.">
            <a:extLst>
              <a:ext uri="{FF2B5EF4-FFF2-40B4-BE49-F238E27FC236}">
                <a16:creationId xmlns:a16="http://schemas.microsoft.com/office/drawing/2014/main" id="{064AC43D-E9FF-A6E8-D3A3-E94C5A5A22B3}"/>
              </a:ext>
            </a:extLst>
          </p:cNvPr>
          <p:cNvGrpSpPr/>
          <p:nvPr/>
        </p:nvGrpSpPr>
        <p:grpSpPr>
          <a:xfrm>
            <a:off x="6481966" y="1682263"/>
            <a:ext cx="5214734" cy="2727502"/>
            <a:chOff x="5689600" y="1671849"/>
            <a:chExt cx="6007100" cy="3141940"/>
          </a:xfrm>
        </p:grpSpPr>
        <p:pic>
          <p:nvPicPr>
            <p:cNvPr id="4" name="Picture 3">
              <a:extLst>
                <a:ext uri="{FF2B5EF4-FFF2-40B4-BE49-F238E27FC236}">
                  <a16:creationId xmlns:a16="http://schemas.microsoft.com/office/drawing/2014/main" id="{7CE05531-9D9C-E836-D4B2-05B320538115}"/>
                </a:ext>
              </a:extLst>
            </p:cNvPr>
            <p:cNvPicPr>
              <a:picLocks noChangeAspect="1"/>
            </p:cNvPicPr>
            <p:nvPr/>
          </p:nvPicPr>
          <p:blipFill>
            <a:blip r:embed="rId3"/>
            <a:stretch>
              <a:fillRect/>
            </a:stretch>
          </p:blipFill>
          <p:spPr>
            <a:xfrm>
              <a:off x="5689600" y="1750817"/>
              <a:ext cx="6007100" cy="3062972"/>
            </a:xfrm>
            <a:prstGeom prst="rect">
              <a:avLst/>
            </a:prstGeom>
          </p:spPr>
        </p:pic>
        <p:cxnSp>
          <p:nvCxnSpPr>
            <p:cNvPr id="8" name="Straight Arrow Connector 7">
              <a:extLst>
                <a:ext uri="{FF2B5EF4-FFF2-40B4-BE49-F238E27FC236}">
                  <a16:creationId xmlns:a16="http://schemas.microsoft.com/office/drawing/2014/main" id="{916EFF63-186C-688E-5D47-EB6BF49993D4}"/>
                </a:ext>
              </a:extLst>
            </p:cNvPr>
            <p:cNvCxnSpPr>
              <a:cxnSpLocks/>
            </p:cNvCxnSpPr>
            <p:nvPr/>
          </p:nvCxnSpPr>
          <p:spPr>
            <a:xfrm>
              <a:off x="6980766" y="2159393"/>
              <a:ext cx="512233" cy="372140"/>
            </a:xfrm>
            <a:prstGeom prst="straightConnector1">
              <a:avLst/>
            </a:prstGeom>
            <a:ln w="7620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A46B711-B783-45B7-C5AE-3BDFC514B8A1}"/>
                </a:ext>
              </a:extLst>
            </p:cNvPr>
            <p:cNvSpPr txBox="1"/>
            <p:nvPr/>
          </p:nvSpPr>
          <p:spPr>
            <a:xfrm>
              <a:off x="5753342" y="1671849"/>
              <a:ext cx="1844138" cy="460906"/>
            </a:xfrm>
            <a:prstGeom prst="rect">
              <a:avLst/>
            </a:prstGeom>
            <a:noFill/>
          </p:spPr>
          <p:txBody>
            <a:bodyPr wrap="none" rtlCol="0">
              <a:spAutoFit/>
            </a:bodyPr>
            <a:lstStyle/>
            <a:p>
              <a:r>
                <a:rPr lang="en-US" sz="2000" dirty="0">
                  <a:solidFill>
                    <a:schemeClr val="bg1"/>
                  </a:solidFill>
                  <a:latin typeface="AMP_GothamRoundedBold" panose="02000000000000000000"/>
                </a:rPr>
                <a:t>Electronic tag</a:t>
              </a:r>
            </a:p>
          </p:txBody>
        </p:sp>
      </p:grpSp>
    </p:spTree>
    <p:extLst>
      <p:ext uri="{BB962C8B-B14F-4D97-AF65-F5344CB8AC3E}">
        <p14:creationId xmlns:p14="http://schemas.microsoft.com/office/powerpoint/2010/main" val="2537097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6C9F2-E2CB-482C-681A-AB13720B55E4}"/>
            </a:ext>
          </a:extLst>
        </p:cNvPr>
        <p:cNvGrpSpPr/>
        <p:nvPr/>
      </p:nvGrpSpPr>
      <p:grpSpPr>
        <a:xfrm>
          <a:off x="0" y="0"/>
          <a:ext cx="0" cy="0"/>
          <a:chOff x="0" y="0"/>
          <a:chExt cx="0" cy="0"/>
        </a:xfrm>
      </p:grpSpPr>
      <p:sp>
        <p:nvSpPr>
          <p:cNvPr id="7" name="Text Placeholder 4">
            <a:extLst>
              <a:ext uri="{FF2B5EF4-FFF2-40B4-BE49-F238E27FC236}">
                <a16:creationId xmlns:a16="http://schemas.microsoft.com/office/drawing/2014/main" id="{A762ABBF-44FB-9B37-40F9-CA2F1258E330}"/>
              </a:ext>
            </a:extLst>
          </p:cNvPr>
          <p:cNvSpPr>
            <a:spLocks noGrp="1"/>
          </p:cNvSpPr>
          <p:nvPr>
            <p:ph idx="1"/>
          </p:nvPr>
        </p:nvSpPr>
        <p:spPr>
          <a:xfrm>
            <a:off x="389083" y="1549908"/>
            <a:ext cx="4794976" cy="4351338"/>
          </a:xfrm>
          <a:prstGeom prst="rect">
            <a:avLst/>
          </a:prstGeom>
        </p:spPr>
        <p:txBody>
          <a:bodyPr/>
          <a:lstStyle/>
          <a:p>
            <a:pPr fontAlgn="base"/>
            <a:r>
              <a:rPr lang="en-US" dirty="0"/>
              <a:t>The white shark from today’s lab that migrated from South Africa to Australia is a real animal called Shark P12. </a:t>
            </a:r>
          </a:p>
          <a:p>
            <a:pPr fontAlgn="base"/>
            <a:r>
              <a:rPr lang="en-US" dirty="0"/>
              <a:t>We will refer to her as Poppy. </a:t>
            </a:r>
          </a:p>
        </p:txBody>
      </p:sp>
      <p:sp>
        <p:nvSpPr>
          <p:cNvPr id="8" name="Title 5">
            <a:extLst>
              <a:ext uri="{FF2B5EF4-FFF2-40B4-BE49-F238E27FC236}">
                <a16:creationId xmlns:a16="http://schemas.microsoft.com/office/drawing/2014/main" id="{DB40F904-EB93-E26E-6F20-38855B963786}"/>
              </a:ext>
            </a:extLst>
          </p:cNvPr>
          <p:cNvSpPr>
            <a:spLocks noGrp="1"/>
          </p:cNvSpPr>
          <p:nvPr>
            <p:ph type="title"/>
          </p:nvPr>
        </p:nvSpPr>
        <p:spPr>
          <a:xfrm>
            <a:off x="389082" y="531382"/>
            <a:ext cx="12288534" cy="662418"/>
          </a:xfrm>
          <a:prstGeom prst="rect">
            <a:avLst/>
          </a:prstGeom>
        </p:spPr>
        <p:txBody>
          <a:bodyPr/>
          <a:lstStyle/>
          <a:p>
            <a:r>
              <a:rPr lang="en-US" dirty="0"/>
              <a:t>White shark migration in the Indian ocean</a:t>
            </a:r>
          </a:p>
        </p:txBody>
      </p:sp>
      <p:grpSp>
        <p:nvGrpSpPr>
          <p:cNvPr id="4" name="Group 3" descr="A global map pinpoints South Africa and Australia and an arrow points from South Africa, where Poppy was located on Nov 7th 2003 to Australia, where Poppy was located on Feb 28th 2004.">
            <a:extLst>
              <a:ext uri="{FF2B5EF4-FFF2-40B4-BE49-F238E27FC236}">
                <a16:creationId xmlns:a16="http://schemas.microsoft.com/office/drawing/2014/main" id="{9D3A2AE5-E949-2277-6759-23D6E54124D7}"/>
              </a:ext>
            </a:extLst>
          </p:cNvPr>
          <p:cNvGrpSpPr/>
          <p:nvPr/>
        </p:nvGrpSpPr>
        <p:grpSpPr>
          <a:xfrm>
            <a:off x="5604201" y="1745521"/>
            <a:ext cx="5706948" cy="2614083"/>
            <a:chOff x="5604201" y="1745521"/>
            <a:chExt cx="5706948" cy="2614083"/>
          </a:xfrm>
        </p:grpSpPr>
        <p:grpSp>
          <p:nvGrpSpPr>
            <p:cNvPr id="2" name="Group 1">
              <a:extLst>
                <a:ext uri="{FF2B5EF4-FFF2-40B4-BE49-F238E27FC236}">
                  <a16:creationId xmlns:a16="http://schemas.microsoft.com/office/drawing/2014/main" id="{ACEB2CFA-0F75-A566-4E82-116BF4D91BA2}"/>
                </a:ext>
              </a:extLst>
            </p:cNvPr>
            <p:cNvGrpSpPr/>
            <p:nvPr/>
          </p:nvGrpSpPr>
          <p:grpSpPr>
            <a:xfrm>
              <a:off x="5604201" y="1745521"/>
              <a:ext cx="5706948" cy="2614083"/>
              <a:chOff x="4944664" y="1543930"/>
              <a:chExt cx="7512675" cy="3470832"/>
            </a:xfrm>
          </p:grpSpPr>
          <p:pic>
            <p:nvPicPr>
              <p:cNvPr id="3" name="Picture 2">
                <a:extLst>
                  <a:ext uri="{FF2B5EF4-FFF2-40B4-BE49-F238E27FC236}">
                    <a16:creationId xmlns:a16="http://schemas.microsoft.com/office/drawing/2014/main" id="{B4144278-4455-3AFE-F9A9-AF0204A5EDFE}"/>
                  </a:ext>
                </a:extLst>
              </p:cNvPr>
              <p:cNvPicPr>
                <a:picLocks noChangeAspect="1"/>
              </p:cNvPicPr>
              <p:nvPr/>
            </p:nvPicPr>
            <p:blipFill>
              <a:blip r:embed="rId3"/>
              <a:stretch>
                <a:fillRect/>
              </a:stretch>
            </p:blipFill>
            <p:spPr>
              <a:xfrm>
                <a:off x="4944664" y="1543930"/>
                <a:ext cx="6884920" cy="3470832"/>
              </a:xfrm>
              <a:prstGeom prst="rect">
                <a:avLst/>
              </a:prstGeom>
            </p:spPr>
          </p:pic>
          <p:sp>
            <p:nvSpPr>
              <p:cNvPr id="6" name="Oval 5">
                <a:extLst>
                  <a:ext uri="{FF2B5EF4-FFF2-40B4-BE49-F238E27FC236}">
                    <a16:creationId xmlns:a16="http://schemas.microsoft.com/office/drawing/2014/main" id="{CD88EA6A-6FFC-7DE6-058E-3CF0C4F62C91}"/>
                  </a:ext>
                </a:extLst>
              </p:cNvPr>
              <p:cNvSpPr/>
              <p:nvPr/>
            </p:nvSpPr>
            <p:spPr>
              <a:xfrm>
                <a:off x="8492914" y="3964863"/>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9" name="Oval 8">
                <a:extLst>
                  <a:ext uri="{FF2B5EF4-FFF2-40B4-BE49-F238E27FC236}">
                    <a16:creationId xmlns:a16="http://schemas.microsoft.com/office/drawing/2014/main" id="{0CD1E9CD-8E41-8A78-CE76-FD6E379FF9DA}"/>
                  </a:ext>
                </a:extLst>
              </p:cNvPr>
              <p:cNvSpPr/>
              <p:nvPr/>
            </p:nvSpPr>
            <p:spPr>
              <a:xfrm>
                <a:off x="10246360" y="365004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12" name="TextBox 11">
                <a:extLst>
                  <a:ext uri="{FF2B5EF4-FFF2-40B4-BE49-F238E27FC236}">
                    <a16:creationId xmlns:a16="http://schemas.microsoft.com/office/drawing/2014/main" id="{AF77B2C3-FABF-032B-95DE-F5148B30B77B}"/>
                  </a:ext>
                </a:extLst>
              </p:cNvPr>
              <p:cNvSpPr txBox="1"/>
              <p:nvPr/>
            </p:nvSpPr>
            <p:spPr>
              <a:xfrm>
                <a:off x="7609692" y="3676519"/>
                <a:ext cx="957021" cy="694702"/>
              </a:xfrm>
              <a:prstGeom prst="rect">
                <a:avLst/>
              </a:prstGeom>
              <a:noFill/>
            </p:spPr>
            <p:txBody>
              <a:bodyPr wrap="none" rtlCol="0">
                <a:spAutoFit/>
              </a:bodyPr>
              <a:lstStyle/>
              <a:p>
                <a:r>
                  <a:rPr lang="en-US" sz="1400" dirty="0">
                    <a:solidFill>
                      <a:srgbClr val="002D73"/>
                    </a:solidFill>
                    <a:latin typeface="AMP_GothamRoundedBold" panose="02000000000000000000"/>
                  </a:rPr>
                  <a:t>South</a:t>
                </a:r>
              </a:p>
              <a:p>
                <a:r>
                  <a:rPr lang="en-US" sz="1400" dirty="0">
                    <a:solidFill>
                      <a:srgbClr val="002D73"/>
                    </a:solidFill>
                    <a:latin typeface="AMP_GothamRoundedBold" panose="02000000000000000000"/>
                  </a:rPr>
                  <a:t>Africa</a:t>
                </a:r>
              </a:p>
            </p:txBody>
          </p:sp>
          <p:sp>
            <p:nvSpPr>
              <p:cNvPr id="13" name="TextBox 12">
                <a:extLst>
                  <a:ext uri="{FF2B5EF4-FFF2-40B4-BE49-F238E27FC236}">
                    <a16:creationId xmlns:a16="http://schemas.microsoft.com/office/drawing/2014/main" id="{73F0F219-E05B-51BB-E566-093BFE54F842}"/>
                  </a:ext>
                </a:extLst>
              </p:cNvPr>
              <p:cNvSpPr txBox="1"/>
              <p:nvPr/>
            </p:nvSpPr>
            <p:spPr>
              <a:xfrm>
                <a:off x="10429239" y="3496157"/>
                <a:ext cx="1302843" cy="408649"/>
              </a:xfrm>
              <a:prstGeom prst="rect">
                <a:avLst/>
              </a:prstGeom>
              <a:noFill/>
            </p:spPr>
            <p:txBody>
              <a:bodyPr wrap="none" rtlCol="0">
                <a:spAutoFit/>
              </a:bodyPr>
              <a:lstStyle/>
              <a:p>
                <a:r>
                  <a:rPr lang="en-US" sz="1400" dirty="0">
                    <a:solidFill>
                      <a:srgbClr val="002D73"/>
                    </a:solidFill>
                    <a:latin typeface="AMP_GothamRoundedBold" panose="02000000000000000000"/>
                  </a:rPr>
                  <a:t>Australia</a:t>
                </a:r>
              </a:p>
            </p:txBody>
          </p:sp>
          <p:sp>
            <p:nvSpPr>
              <p:cNvPr id="20" name="TextBox 19">
                <a:extLst>
                  <a:ext uri="{FF2B5EF4-FFF2-40B4-BE49-F238E27FC236}">
                    <a16:creationId xmlns:a16="http://schemas.microsoft.com/office/drawing/2014/main" id="{58BC7363-531A-A7CF-FBDA-FE5D2E0F0BE6}"/>
                  </a:ext>
                </a:extLst>
              </p:cNvPr>
              <p:cNvSpPr txBox="1"/>
              <p:nvPr/>
            </p:nvSpPr>
            <p:spPr>
              <a:xfrm>
                <a:off x="6914294" y="4371221"/>
                <a:ext cx="2347817" cy="490378"/>
              </a:xfrm>
              <a:prstGeom prst="rect">
                <a:avLst/>
              </a:prstGeom>
              <a:noFill/>
            </p:spPr>
            <p:txBody>
              <a:bodyPr wrap="none" rtlCol="0">
                <a:spAutoFit/>
              </a:bodyPr>
              <a:lstStyle/>
              <a:p>
                <a:pPr algn="ctr"/>
                <a:r>
                  <a:rPr lang="en-US" dirty="0">
                    <a:solidFill>
                      <a:srgbClr val="002D73"/>
                    </a:solidFill>
                    <a:latin typeface="AMP_GothamRoundedBold" panose="02000000000000000000"/>
                  </a:rPr>
                  <a:t>Nov 7</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2003</a:t>
                </a:r>
              </a:p>
            </p:txBody>
          </p:sp>
          <p:sp>
            <p:nvSpPr>
              <p:cNvPr id="21" name="TextBox 20">
                <a:extLst>
                  <a:ext uri="{FF2B5EF4-FFF2-40B4-BE49-F238E27FC236}">
                    <a16:creationId xmlns:a16="http://schemas.microsoft.com/office/drawing/2014/main" id="{66DDE2A8-0EDF-FFC0-A67D-6FD3CC125BD4}"/>
                  </a:ext>
                </a:extLst>
              </p:cNvPr>
              <p:cNvSpPr txBox="1"/>
              <p:nvPr/>
            </p:nvSpPr>
            <p:spPr>
              <a:xfrm>
                <a:off x="9927116" y="3986815"/>
                <a:ext cx="2530223" cy="490378"/>
              </a:xfrm>
              <a:prstGeom prst="rect">
                <a:avLst/>
              </a:prstGeom>
              <a:noFill/>
            </p:spPr>
            <p:txBody>
              <a:bodyPr wrap="none" rtlCol="0">
                <a:spAutoFit/>
              </a:bodyPr>
              <a:lstStyle/>
              <a:p>
                <a:pPr algn="ctr"/>
                <a:r>
                  <a:rPr lang="en-US" dirty="0">
                    <a:solidFill>
                      <a:srgbClr val="002D73"/>
                    </a:solidFill>
                    <a:latin typeface="AMP_GothamRoundedBold" panose="02000000000000000000"/>
                  </a:rPr>
                  <a:t>Feb 28</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2004</a:t>
                </a:r>
              </a:p>
            </p:txBody>
          </p:sp>
        </p:grpSp>
        <p:cxnSp>
          <p:nvCxnSpPr>
            <p:cNvPr id="22" name="Straight Arrow Connector 21">
              <a:extLst>
                <a:ext uri="{FF2B5EF4-FFF2-40B4-BE49-F238E27FC236}">
                  <a16:creationId xmlns:a16="http://schemas.microsoft.com/office/drawing/2014/main" id="{FB067210-AC88-18C7-B38D-681F0D6875C1}"/>
                </a:ext>
              </a:extLst>
            </p:cNvPr>
            <p:cNvCxnSpPr>
              <a:cxnSpLocks/>
            </p:cNvCxnSpPr>
            <p:nvPr/>
          </p:nvCxnSpPr>
          <p:spPr>
            <a:xfrm flipV="1">
              <a:off x="8494587" y="3420636"/>
              <a:ext cx="1137008" cy="217097"/>
            </a:xfrm>
            <a:prstGeom prst="straightConnector1">
              <a:avLst/>
            </a:prstGeom>
            <a:ln w="53975" cap="rnd">
              <a:solidFill>
                <a:srgbClr val="D10F3A"/>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2619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BF544-F89E-AE6A-81C7-5C21A9240207}"/>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9E95284F-CD37-B80E-CF0D-15B7520DBAA7}"/>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White shark migration in the Indian ocean</a:t>
            </a:r>
          </a:p>
        </p:txBody>
      </p:sp>
      <p:grpSp>
        <p:nvGrpSpPr>
          <p:cNvPr id="2" name="Group 1" descr="A schematic illustration of Poppy’s migration route. The illustration shows a map with the southern portion of the African continent to the left and the western portion of Australia to the right. A dotted line connects the southern tip of South Africa to the western tip of Australia. A scale bar indicates that the distance between locations is over 6000 miles.">
            <a:extLst>
              <a:ext uri="{FF2B5EF4-FFF2-40B4-BE49-F238E27FC236}">
                <a16:creationId xmlns:a16="http://schemas.microsoft.com/office/drawing/2014/main" id="{730F2ADC-1183-F5D8-1845-B30A8FBFCBDE}"/>
              </a:ext>
            </a:extLst>
          </p:cNvPr>
          <p:cNvGrpSpPr/>
          <p:nvPr/>
        </p:nvGrpSpPr>
        <p:grpSpPr>
          <a:xfrm>
            <a:off x="471397" y="1945186"/>
            <a:ext cx="11300826" cy="4153272"/>
            <a:chOff x="471397" y="1945186"/>
            <a:chExt cx="11300826" cy="4153272"/>
          </a:xfrm>
        </p:grpSpPr>
        <p:pic>
          <p:nvPicPr>
            <p:cNvPr id="3" name="Picture 2">
              <a:extLst>
                <a:ext uri="{FF2B5EF4-FFF2-40B4-BE49-F238E27FC236}">
                  <a16:creationId xmlns:a16="http://schemas.microsoft.com/office/drawing/2014/main" id="{A5F21F6F-199F-487B-692E-1BF9A8934D42}"/>
                </a:ext>
              </a:extLst>
            </p:cNvPr>
            <p:cNvPicPr>
              <a:picLocks noChangeAspect="1"/>
            </p:cNvPicPr>
            <p:nvPr/>
          </p:nvPicPr>
          <p:blipFill>
            <a:blip r:embed="rId3"/>
            <a:stretch>
              <a:fillRect/>
            </a:stretch>
          </p:blipFill>
          <p:spPr>
            <a:xfrm>
              <a:off x="471397" y="1945186"/>
              <a:ext cx="11098303" cy="4153272"/>
            </a:xfrm>
            <a:prstGeom prst="rect">
              <a:avLst/>
            </a:prstGeom>
          </p:spPr>
        </p:pic>
        <p:sp>
          <p:nvSpPr>
            <p:cNvPr id="6" name="Oval 5">
              <a:extLst>
                <a:ext uri="{FF2B5EF4-FFF2-40B4-BE49-F238E27FC236}">
                  <a16:creationId xmlns:a16="http://schemas.microsoft.com/office/drawing/2014/main" id="{23C342E5-8FF2-9B24-6FFF-6E2451A1916F}"/>
                </a:ext>
              </a:extLst>
            </p:cNvPr>
            <p:cNvSpPr/>
            <p:nvPr/>
          </p:nvSpPr>
          <p:spPr>
            <a:xfrm>
              <a:off x="988143" y="4667864"/>
              <a:ext cx="199103" cy="1991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DAE5E98-2E69-FCDB-BA9E-17F3C3061873}"/>
                </a:ext>
              </a:extLst>
            </p:cNvPr>
            <p:cNvSpPr/>
            <p:nvPr/>
          </p:nvSpPr>
          <p:spPr>
            <a:xfrm>
              <a:off x="10503808" y="3553738"/>
              <a:ext cx="199103" cy="1991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BF5DC13-087B-9718-374B-4AFFA7DBDDEA}"/>
                </a:ext>
              </a:extLst>
            </p:cNvPr>
            <p:cNvSpPr txBox="1"/>
            <p:nvPr/>
          </p:nvSpPr>
          <p:spPr>
            <a:xfrm>
              <a:off x="10358222" y="5736811"/>
              <a:ext cx="1414001" cy="307777"/>
            </a:xfrm>
            <a:prstGeom prst="rect">
              <a:avLst/>
            </a:prstGeom>
            <a:noFill/>
          </p:spPr>
          <p:txBody>
            <a:bodyPr wrap="square">
              <a:spAutoFit/>
            </a:bodyPr>
            <a:lstStyle/>
            <a:p>
              <a:r>
                <a:rPr lang="en-US" sz="1400" dirty="0">
                  <a:solidFill>
                    <a:schemeClr val="bg2">
                      <a:lumMod val="10000"/>
                    </a:schemeClr>
                  </a:solidFill>
                  <a:latin typeface="AMP_GothamRoundedBold" panose="02000000000000000000" pitchFamily="2" charset="77"/>
                </a:rPr>
                <a:t>500 miles</a:t>
              </a:r>
              <a:endParaRPr lang="en-US" sz="1400" dirty="0">
                <a:solidFill>
                  <a:schemeClr val="bg2">
                    <a:lumMod val="10000"/>
                  </a:schemeClr>
                </a:solidFill>
              </a:endParaRPr>
            </a:p>
          </p:txBody>
        </p:sp>
      </p:grpSp>
      <p:sp>
        <p:nvSpPr>
          <p:cNvPr id="5" name="TextBox 4" descr="A text box states: ">
            <a:extLst>
              <a:ext uri="{FF2B5EF4-FFF2-40B4-BE49-F238E27FC236}">
                <a16:creationId xmlns:a16="http://schemas.microsoft.com/office/drawing/2014/main" id="{43149DB4-F06C-4A54-27BE-A6CA84D9FDD7}"/>
              </a:ext>
            </a:extLst>
          </p:cNvPr>
          <p:cNvSpPr txBox="1"/>
          <p:nvPr/>
        </p:nvSpPr>
        <p:spPr>
          <a:xfrm>
            <a:off x="622300" y="2400531"/>
            <a:ext cx="4349594" cy="1736646"/>
          </a:xfrm>
          <a:prstGeom prst="roundRect">
            <a:avLst/>
          </a:prstGeom>
          <a:solidFill>
            <a:srgbClr val="F2F2F2"/>
          </a:solidFill>
          <a:ln w="38100">
            <a:solidFill>
              <a:srgbClr val="7F7F7F"/>
            </a:solidFill>
          </a:ln>
        </p:spPr>
        <p:txBody>
          <a:bodyPr wrap="square" rtlCol="0">
            <a:spAutoFit/>
          </a:bodyPr>
          <a:lstStyle/>
          <a:p>
            <a:pPr algn="ctr" fontAlgn="base"/>
            <a:r>
              <a:rPr lang="en-US" sz="2400" dirty="0">
                <a:latin typeface="AMP_GothamRoundedBold" panose="02000000000000000000" pitchFamily="2" charset="77"/>
              </a:rPr>
              <a:t>Poppy was tagged on November 7th, 2003, just off the coast of South Africa’s Western Cape</a:t>
            </a:r>
          </a:p>
        </p:txBody>
      </p:sp>
      <p:sp>
        <p:nvSpPr>
          <p:cNvPr id="7" name="TextBox 6" descr="A text box states: ">
            <a:extLst>
              <a:ext uri="{FF2B5EF4-FFF2-40B4-BE49-F238E27FC236}">
                <a16:creationId xmlns:a16="http://schemas.microsoft.com/office/drawing/2014/main" id="{A2929110-5A86-CAAD-FAF4-D51ECCA1A83E}"/>
              </a:ext>
            </a:extLst>
          </p:cNvPr>
          <p:cNvSpPr txBox="1"/>
          <p:nvPr/>
        </p:nvSpPr>
        <p:spPr>
          <a:xfrm>
            <a:off x="5887812" y="1239486"/>
            <a:ext cx="5338506" cy="2145268"/>
          </a:xfrm>
          <a:prstGeom prst="roundRect">
            <a:avLst/>
          </a:prstGeom>
          <a:solidFill>
            <a:srgbClr val="F2F2F2"/>
          </a:solidFill>
          <a:ln w="38100">
            <a:solidFill>
              <a:srgbClr val="7F7F7F"/>
            </a:solidFill>
          </a:ln>
        </p:spPr>
        <p:txBody>
          <a:bodyPr wrap="square" rtlCol="0">
            <a:spAutoFit/>
          </a:bodyPr>
          <a:lstStyle/>
          <a:p>
            <a:pPr algn="ctr" fontAlgn="base"/>
            <a:r>
              <a:rPr lang="en-US" sz="2400" dirty="0">
                <a:latin typeface="AMP_GothamRoundedBold" panose="02000000000000000000" pitchFamily="2" charset="77"/>
              </a:rPr>
              <a:t>Over 99 days, Poppy’s tag recorded her crossing the Indian Ocean, ending off the coast of northwestern Australia on February 28, 2004</a:t>
            </a:r>
          </a:p>
        </p:txBody>
      </p:sp>
    </p:spTree>
    <p:extLst>
      <p:ext uri="{BB962C8B-B14F-4D97-AF65-F5344CB8AC3E}">
        <p14:creationId xmlns:p14="http://schemas.microsoft.com/office/powerpoint/2010/main" val="1328526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4BAFA8F-2E71-8AC7-7F7B-926BFCC4B50F}"/>
              </a:ext>
            </a:extLst>
          </p:cNvPr>
          <p:cNvSpPr>
            <a:spLocks noGrp="1"/>
          </p:cNvSpPr>
          <p:nvPr>
            <p:ph idx="1"/>
          </p:nvPr>
        </p:nvSpPr>
        <p:spPr>
          <a:xfrm>
            <a:off x="389082" y="1621734"/>
            <a:ext cx="11180618" cy="694414"/>
          </a:xfrm>
        </p:spPr>
        <p:txBody>
          <a:bodyPr/>
          <a:lstStyle/>
          <a:p>
            <a:pPr marL="0" indent="0">
              <a:buNone/>
            </a:pPr>
            <a:r>
              <a:rPr lang="en-US" dirty="0"/>
              <a:t>Poppy’s journey broke many records for her species:</a:t>
            </a:r>
          </a:p>
        </p:txBody>
      </p:sp>
      <p:sp>
        <p:nvSpPr>
          <p:cNvPr id="2" name="Title 5">
            <a:extLst>
              <a:ext uri="{FF2B5EF4-FFF2-40B4-BE49-F238E27FC236}">
                <a16:creationId xmlns:a16="http://schemas.microsoft.com/office/drawing/2014/main" id="{5C9548D3-8CE6-FC99-93AC-B6E942B68D6A}"/>
              </a:ext>
              <a:ext uri="{C183D7F6-B498-43B3-948B-1728B52AA6E4}">
                <adec:decorative xmlns:adec="http://schemas.microsoft.com/office/drawing/2017/decorative" val="1"/>
              </a:ext>
            </a:extLst>
          </p:cNvPr>
          <p:cNvSpPr>
            <a:spLocks noGrp="1"/>
          </p:cNvSpPr>
          <p:nvPr>
            <p:ph type="title"/>
          </p:nvPr>
        </p:nvSpPr>
        <p:spPr>
          <a:xfrm>
            <a:off x="388938" y="531813"/>
            <a:ext cx="11180762" cy="661987"/>
          </a:xfrm>
          <a:prstGeom prst="rect">
            <a:avLst/>
          </a:prstGeom>
        </p:spPr>
        <p:txBody>
          <a:bodyPr/>
          <a:lstStyle/>
          <a:p>
            <a:r>
              <a:rPr lang="en-US" dirty="0"/>
              <a:t>White shark migration in the Indian ocean</a:t>
            </a:r>
          </a:p>
        </p:txBody>
      </p:sp>
      <p:sp>
        <p:nvSpPr>
          <p:cNvPr id="7" name="TextBox 6">
            <a:extLst>
              <a:ext uri="{FF2B5EF4-FFF2-40B4-BE49-F238E27FC236}">
                <a16:creationId xmlns:a16="http://schemas.microsoft.com/office/drawing/2014/main" id="{646A863C-000D-4E57-D20A-E4D123D078E1}"/>
              </a:ext>
            </a:extLst>
          </p:cNvPr>
          <p:cNvSpPr txBox="1"/>
          <p:nvPr/>
        </p:nvSpPr>
        <p:spPr>
          <a:xfrm>
            <a:off x="1429849" y="2205742"/>
            <a:ext cx="10126599" cy="1015663"/>
          </a:xfrm>
          <a:prstGeom prst="rect">
            <a:avLst/>
          </a:prstGeom>
          <a:noFill/>
        </p:spPr>
        <p:txBody>
          <a:bodyPr wrap="square" rtlCol="0">
            <a:spAutoFit/>
          </a:bodyPr>
          <a:lstStyle/>
          <a:p>
            <a:r>
              <a:rPr lang="en-US" sz="3000" b="1" dirty="0">
                <a:latin typeface="Helvetica" panose="020B0604020202020204" pitchFamily="34" charset="0"/>
                <a:cs typeface="Helvetica" panose="020B0604020202020204" pitchFamily="34" charset="0"/>
              </a:rPr>
              <a:t>Fastest round-trip migration across an ocean</a:t>
            </a:r>
            <a:r>
              <a:rPr lang="en-US" sz="3000" dirty="0">
                <a:latin typeface="Helvetica" panose="020B0604020202020204" pitchFamily="34" charset="0"/>
                <a:cs typeface="Helvetica" panose="020B0604020202020204" pitchFamily="34" charset="0"/>
              </a:rPr>
              <a:t>: More than 12,000 miles in 9 months!</a:t>
            </a:r>
          </a:p>
        </p:txBody>
      </p:sp>
      <p:sp>
        <p:nvSpPr>
          <p:cNvPr id="8" name="TextBox 7">
            <a:extLst>
              <a:ext uri="{FF2B5EF4-FFF2-40B4-BE49-F238E27FC236}">
                <a16:creationId xmlns:a16="http://schemas.microsoft.com/office/drawing/2014/main" id="{19B0A776-9A49-2F38-706E-029299B072AE}"/>
              </a:ext>
            </a:extLst>
          </p:cNvPr>
          <p:cNvSpPr txBox="1"/>
          <p:nvPr/>
        </p:nvSpPr>
        <p:spPr>
          <a:xfrm>
            <a:off x="1443101" y="3275998"/>
            <a:ext cx="10338082" cy="1015663"/>
          </a:xfrm>
          <a:prstGeom prst="rect">
            <a:avLst/>
          </a:prstGeom>
          <a:noFill/>
        </p:spPr>
        <p:txBody>
          <a:bodyPr wrap="square" rtlCol="0">
            <a:spAutoFit/>
          </a:bodyPr>
          <a:lstStyle>
            <a:defPPr>
              <a:defRPr lang="en-US"/>
            </a:defPPr>
            <a:lvl1pPr>
              <a:defRPr sz="2400" b="1">
                <a:latin typeface="Helvetica" panose="020B0604020202020204" pitchFamily="34" charset="0"/>
                <a:cs typeface="Helvetica" panose="020B0604020202020204" pitchFamily="34" charset="0"/>
              </a:defRPr>
            </a:lvl1pPr>
          </a:lstStyle>
          <a:p>
            <a:r>
              <a:rPr lang="en-US" sz="3000" dirty="0"/>
              <a:t>Speediest long-distance swim: </a:t>
            </a:r>
            <a:r>
              <a:rPr lang="en-US" sz="3000" b="0" dirty="0"/>
              <a:t>Minimum speeds of 2.9 miles per hour!</a:t>
            </a:r>
          </a:p>
        </p:txBody>
      </p:sp>
      <p:sp>
        <p:nvSpPr>
          <p:cNvPr id="9" name="TextBox 8">
            <a:extLst>
              <a:ext uri="{FF2B5EF4-FFF2-40B4-BE49-F238E27FC236}">
                <a16:creationId xmlns:a16="http://schemas.microsoft.com/office/drawing/2014/main" id="{E5E657FD-697E-9979-F988-D29634EE9FF1}"/>
              </a:ext>
            </a:extLst>
          </p:cNvPr>
          <p:cNvSpPr txBox="1"/>
          <p:nvPr/>
        </p:nvSpPr>
        <p:spPr>
          <a:xfrm>
            <a:off x="1443101" y="4431911"/>
            <a:ext cx="8217437" cy="553998"/>
          </a:xfrm>
          <a:prstGeom prst="rect">
            <a:avLst/>
          </a:prstGeom>
          <a:noFill/>
        </p:spPr>
        <p:txBody>
          <a:bodyPr wrap="square" rtlCol="0">
            <a:spAutoFit/>
          </a:bodyPr>
          <a:lstStyle/>
          <a:p>
            <a:r>
              <a:rPr lang="en-US" sz="3000" b="1" dirty="0">
                <a:latin typeface="Helvetica" panose="020B0604020202020204" pitchFamily="34" charset="0"/>
                <a:cs typeface="Helvetica" panose="020B0604020202020204" pitchFamily="34" charset="0"/>
              </a:rPr>
              <a:t>Deepest dives: </a:t>
            </a:r>
            <a:r>
              <a:rPr lang="en-US" sz="3000" dirty="0">
                <a:latin typeface="Helvetica" panose="020B0604020202020204" pitchFamily="34" charset="0"/>
                <a:cs typeface="Helvetica" panose="020B0604020202020204" pitchFamily="34" charset="0"/>
              </a:rPr>
              <a:t>3200 feet below the surface!</a:t>
            </a:r>
          </a:p>
        </p:txBody>
      </p:sp>
      <p:grpSp>
        <p:nvGrpSpPr>
          <p:cNvPr id="3" name="Group 2">
            <a:extLst>
              <a:ext uri="{FF2B5EF4-FFF2-40B4-BE49-F238E27FC236}">
                <a16:creationId xmlns:a16="http://schemas.microsoft.com/office/drawing/2014/main" id="{C6904B97-CB12-79EF-B3C7-CD767DBBD74E}"/>
              </a:ext>
              <a:ext uri="{C183D7F6-B498-43B3-948B-1728B52AA6E4}">
                <adec:decorative xmlns:adec="http://schemas.microsoft.com/office/drawing/2017/decorative" val="1"/>
              </a:ext>
            </a:extLst>
          </p:cNvPr>
          <p:cNvGrpSpPr/>
          <p:nvPr/>
        </p:nvGrpSpPr>
        <p:grpSpPr>
          <a:xfrm>
            <a:off x="711581" y="2382050"/>
            <a:ext cx="731520" cy="3698048"/>
            <a:chOff x="711581" y="2521750"/>
            <a:chExt cx="731520" cy="3698048"/>
          </a:xfrm>
        </p:grpSpPr>
        <p:pic>
          <p:nvPicPr>
            <p:cNvPr id="6" name="Graphic 5">
              <a:extLst>
                <a:ext uri="{FF2B5EF4-FFF2-40B4-BE49-F238E27FC236}">
                  <a16:creationId xmlns:a16="http://schemas.microsoft.com/office/drawing/2014/main" id="{22F7E647-A745-E2BE-DD42-008B15118FD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581" y="2521750"/>
              <a:ext cx="731520" cy="731520"/>
            </a:xfrm>
            <a:prstGeom prst="rect">
              <a:avLst/>
            </a:prstGeom>
          </p:spPr>
        </p:pic>
        <p:pic>
          <p:nvPicPr>
            <p:cNvPr id="10" name="Graphic 9">
              <a:extLst>
                <a:ext uri="{FF2B5EF4-FFF2-40B4-BE49-F238E27FC236}">
                  <a16:creationId xmlns:a16="http://schemas.microsoft.com/office/drawing/2014/main" id="{4FCA7508-5A29-2B2F-EC46-DA44AD4D070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581" y="3544459"/>
              <a:ext cx="731520" cy="731520"/>
            </a:xfrm>
            <a:prstGeom prst="rect">
              <a:avLst/>
            </a:prstGeom>
          </p:spPr>
        </p:pic>
        <p:pic>
          <p:nvPicPr>
            <p:cNvPr id="11" name="Graphic 10">
              <a:extLst>
                <a:ext uri="{FF2B5EF4-FFF2-40B4-BE49-F238E27FC236}">
                  <a16:creationId xmlns:a16="http://schemas.microsoft.com/office/drawing/2014/main" id="{0D830934-59F5-1F2D-CF1A-18539FF303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581" y="4592568"/>
              <a:ext cx="731520" cy="731520"/>
            </a:xfrm>
            <a:prstGeom prst="rect">
              <a:avLst/>
            </a:prstGeom>
          </p:spPr>
        </p:pic>
        <p:pic>
          <p:nvPicPr>
            <p:cNvPr id="12" name="Graphic 11">
              <a:extLst>
                <a:ext uri="{FF2B5EF4-FFF2-40B4-BE49-F238E27FC236}">
                  <a16:creationId xmlns:a16="http://schemas.microsoft.com/office/drawing/2014/main" id="{C3370644-D5FF-2C35-0BD0-4A8C0D11C5A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581" y="5488278"/>
              <a:ext cx="731520" cy="731520"/>
            </a:xfrm>
            <a:prstGeom prst="rect">
              <a:avLst/>
            </a:prstGeom>
          </p:spPr>
        </p:pic>
      </p:grpSp>
      <p:sp>
        <p:nvSpPr>
          <p:cNvPr id="13" name="TextBox 12">
            <a:extLst>
              <a:ext uri="{FF2B5EF4-FFF2-40B4-BE49-F238E27FC236}">
                <a16:creationId xmlns:a16="http://schemas.microsoft.com/office/drawing/2014/main" id="{88B4A5F4-80DE-9632-305F-D0E54FD1905D}"/>
              </a:ext>
            </a:extLst>
          </p:cNvPr>
          <p:cNvSpPr txBox="1"/>
          <p:nvPr/>
        </p:nvSpPr>
        <p:spPr>
          <a:xfrm>
            <a:off x="1443101" y="5131727"/>
            <a:ext cx="4542229" cy="1015663"/>
          </a:xfrm>
          <a:prstGeom prst="rect">
            <a:avLst/>
          </a:prstGeom>
          <a:noFill/>
        </p:spPr>
        <p:txBody>
          <a:bodyPr wrap="square" rtlCol="0">
            <a:spAutoFit/>
          </a:bodyPr>
          <a:lstStyle/>
          <a:p>
            <a:r>
              <a:rPr lang="en-US" sz="3000" b="1" dirty="0">
                <a:latin typeface="Helvetica" panose="020B0604020202020204" pitchFamily="34" charset="0"/>
                <a:cs typeface="Helvetica" panose="020B0604020202020204" pitchFamily="34" charset="0"/>
              </a:rPr>
              <a:t>Coldest temperatures: </a:t>
            </a:r>
            <a:r>
              <a:rPr lang="en-US" sz="3000" dirty="0">
                <a:latin typeface="Helvetica" panose="020B0604020202020204" pitchFamily="34" charset="0"/>
                <a:cs typeface="Helvetica" panose="020B0604020202020204" pitchFamily="34" charset="0"/>
              </a:rPr>
              <a:t>38.1°F!</a:t>
            </a:r>
          </a:p>
        </p:txBody>
      </p:sp>
    </p:spTree>
    <p:extLst>
      <p:ext uri="{BB962C8B-B14F-4D97-AF65-F5344CB8AC3E}">
        <p14:creationId xmlns:p14="http://schemas.microsoft.com/office/powerpoint/2010/main" val="3673573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91BA-A560-3516-CE54-2B2DC41E7206}"/>
            </a:ext>
          </a:extLst>
        </p:cNvPr>
        <p:cNvGrpSpPr/>
        <p:nvPr/>
      </p:nvGrpSpPr>
      <p:grpSpPr>
        <a:xfrm>
          <a:off x="0" y="0"/>
          <a:ext cx="0" cy="0"/>
          <a:chOff x="0" y="0"/>
          <a:chExt cx="0" cy="0"/>
        </a:xfrm>
      </p:grpSpPr>
      <p:sp>
        <p:nvSpPr>
          <p:cNvPr id="7" name="Text Placeholder 4">
            <a:extLst>
              <a:ext uri="{FF2B5EF4-FFF2-40B4-BE49-F238E27FC236}">
                <a16:creationId xmlns:a16="http://schemas.microsoft.com/office/drawing/2014/main" id="{A1AA1D3B-0342-C8B3-2B57-59CF3DD5EEBD}"/>
              </a:ext>
            </a:extLst>
          </p:cNvPr>
          <p:cNvSpPr>
            <a:spLocks noGrp="1"/>
          </p:cNvSpPr>
          <p:nvPr>
            <p:ph idx="1"/>
          </p:nvPr>
        </p:nvSpPr>
        <p:spPr>
          <a:xfrm>
            <a:off x="389081" y="1549908"/>
            <a:ext cx="5514767" cy="4576572"/>
          </a:xfrm>
          <a:prstGeom prst="rect">
            <a:avLst/>
          </a:prstGeom>
        </p:spPr>
        <p:txBody>
          <a:bodyPr/>
          <a:lstStyle/>
          <a:p>
            <a:pPr fontAlgn="base"/>
            <a:r>
              <a:rPr lang="en-US" dirty="0"/>
              <a:t>Poppy’s tag had been programmed to stop collecting data in February 2004.</a:t>
            </a:r>
          </a:p>
          <a:p>
            <a:pPr fontAlgn="base"/>
            <a:r>
              <a:rPr lang="en-US" dirty="0"/>
              <a:t>However, her dorsal fin was spotted off the coast of South Africa that August. </a:t>
            </a:r>
          </a:p>
          <a:p>
            <a:pPr fontAlgn="base"/>
            <a:r>
              <a:rPr lang="en-US" dirty="0"/>
              <a:t>This means Poppy returned to South Africa between February and August.</a:t>
            </a:r>
          </a:p>
        </p:txBody>
      </p:sp>
      <p:sp>
        <p:nvSpPr>
          <p:cNvPr id="8" name="Title 5">
            <a:extLst>
              <a:ext uri="{FF2B5EF4-FFF2-40B4-BE49-F238E27FC236}">
                <a16:creationId xmlns:a16="http://schemas.microsoft.com/office/drawing/2014/main" id="{A9F2A285-580A-9EBF-D83C-8AC0FB2529DB}"/>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White shark migration in the Indian ocean</a:t>
            </a:r>
          </a:p>
        </p:txBody>
      </p:sp>
      <p:grpSp>
        <p:nvGrpSpPr>
          <p:cNvPr id="2" name="Group 1">
            <a:extLst>
              <a:ext uri="{FF2B5EF4-FFF2-40B4-BE49-F238E27FC236}">
                <a16:creationId xmlns:a16="http://schemas.microsoft.com/office/drawing/2014/main" id="{DC362655-0C1B-4713-1479-AE40660E1C9A}"/>
              </a:ext>
              <a:ext uri="{C183D7F6-B498-43B3-948B-1728B52AA6E4}">
                <adec:decorative xmlns:adec="http://schemas.microsoft.com/office/drawing/2017/decorative" val="1"/>
              </a:ext>
            </a:extLst>
          </p:cNvPr>
          <p:cNvGrpSpPr/>
          <p:nvPr/>
        </p:nvGrpSpPr>
        <p:grpSpPr>
          <a:xfrm>
            <a:off x="6096000" y="1756032"/>
            <a:ext cx="5618029" cy="2614083"/>
            <a:chOff x="5604201" y="1745521"/>
            <a:chExt cx="5618029" cy="2614083"/>
          </a:xfrm>
        </p:grpSpPr>
        <p:grpSp>
          <p:nvGrpSpPr>
            <p:cNvPr id="29" name="Group 28">
              <a:extLst>
                <a:ext uri="{FF2B5EF4-FFF2-40B4-BE49-F238E27FC236}">
                  <a16:creationId xmlns:a16="http://schemas.microsoft.com/office/drawing/2014/main" id="{11553501-FB6B-E355-1DB3-48D6B9595DF1}"/>
                </a:ext>
              </a:extLst>
            </p:cNvPr>
            <p:cNvGrpSpPr/>
            <p:nvPr/>
          </p:nvGrpSpPr>
          <p:grpSpPr>
            <a:xfrm>
              <a:off x="5604201" y="1745521"/>
              <a:ext cx="5618029" cy="2614083"/>
              <a:chOff x="4944664" y="1543930"/>
              <a:chExt cx="7395621" cy="3470832"/>
            </a:xfrm>
          </p:grpSpPr>
          <p:pic>
            <p:nvPicPr>
              <p:cNvPr id="30" name="Picture 29">
                <a:extLst>
                  <a:ext uri="{FF2B5EF4-FFF2-40B4-BE49-F238E27FC236}">
                    <a16:creationId xmlns:a16="http://schemas.microsoft.com/office/drawing/2014/main" id="{BF6F5179-4E29-E2EC-AF57-27DBBAFECA30}"/>
                  </a:ext>
                </a:extLst>
              </p:cNvPr>
              <p:cNvPicPr>
                <a:picLocks noChangeAspect="1"/>
              </p:cNvPicPr>
              <p:nvPr/>
            </p:nvPicPr>
            <p:blipFill>
              <a:blip r:embed="rId3"/>
              <a:stretch>
                <a:fillRect/>
              </a:stretch>
            </p:blipFill>
            <p:spPr>
              <a:xfrm>
                <a:off x="4944664" y="1543930"/>
                <a:ext cx="6884920" cy="3470832"/>
              </a:xfrm>
              <a:prstGeom prst="rect">
                <a:avLst/>
              </a:prstGeom>
            </p:spPr>
          </p:pic>
          <p:sp>
            <p:nvSpPr>
              <p:cNvPr id="31" name="Oval 30">
                <a:extLst>
                  <a:ext uri="{FF2B5EF4-FFF2-40B4-BE49-F238E27FC236}">
                    <a16:creationId xmlns:a16="http://schemas.microsoft.com/office/drawing/2014/main" id="{66011C31-B844-82FE-516D-1871ECBDCCD6}"/>
                  </a:ext>
                </a:extLst>
              </p:cNvPr>
              <p:cNvSpPr/>
              <p:nvPr/>
            </p:nvSpPr>
            <p:spPr>
              <a:xfrm>
                <a:off x="8492914" y="3964863"/>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32" name="Oval 31">
                <a:extLst>
                  <a:ext uri="{FF2B5EF4-FFF2-40B4-BE49-F238E27FC236}">
                    <a16:creationId xmlns:a16="http://schemas.microsoft.com/office/drawing/2014/main" id="{98B52A15-6C85-B79E-44F0-3EAC60C4558E}"/>
                  </a:ext>
                </a:extLst>
              </p:cNvPr>
              <p:cNvSpPr/>
              <p:nvPr/>
            </p:nvSpPr>
            <p:spPr>
              <a:xfrm>
                <a:off x="10246360" y="3650046"/>
                <a:ext cx="182880" cy="182880"/>
              </a:xfrm>
              <a:prstGeom prst="ellipse">
                <a:avLst/>
              </a:prstGeom>
              <a:solidFill>
                <a:srgbClr val="002D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endParaRPr>
              </a:p>
            </p:txBody>
          </p:sp>
          <p:sp>
            <p:nvSpPr>
              <p:cNvPr id="33" name="TextBox 32">
                <a:extLst>
                  <a:ext uri="{FF2B5EF4-FFF2-40B4-BE49-F238E27FC236}">
                    <a16:creationId xmlns:a16="http://schemas.microsoft.com/office/drawing/2014/main" id="{A29B70F7-35D1-7388-1CD1-4640D26B5973}"/>
                  </a:ext>
                </a:extLst>
              </p:cNvPr>
              <p:cNvSpPr txBox="1"/>
              <p:nvPr/>
            </p:nvSpPr>
            <p:spPr>
              <a:xfrm>
                <a:off x="7609692" y="3676519"/>
                <a:ext cx="957021" cy="694702"/>
              </a:xfrm>
              <a:prstGeom prst="rect">
                <a:avLst/>
              </a:prstGeom>
              <a:noFill/>
            </p:spPr>
            <p:txBody>
              <a:bodyPr wrap="none" rtlCol="0">
                <a:spAutoFit/>
              </a:bodyPr>
              <a:lstStyle/>
              <a:p>
                <a:r>
                  <a:rPr lang="en-US" sz="1400" dirty="0">
                    <a:solidFill>
                      <a:srgbClr val="002D73"/>
                    </a:solidFill>
                    <a:latin typeface="AMP_GothamRoundedBold" panose="02000000000000000000"/>
                  </a:rPr>
                  <a:t>South</a:t>
                </a:r>
              </a:p>
              <a:p>
                <a:r>
                  <a:rPr lang="en-US" sz="1400" dirty="0">
                    <a:solidFill>
                      <a:srgbClr val="002D73"/>
                    </a:solidFill>
                    <a:latin typeface="AMP_GothamRoundedBold" panose="02000000000000000000"/>
                  </a:rPr>
                  <a:t>Africa</a:t>
                </a:r>
              </a:p>
            </p:txBody>
          </p:sp>
          <p:sp>
            <p:nvSpPr>
              <p:cNvPr id="34" name="TextBox 33">
                <a:extLst>
                  <a:ext uri="{FF2B5EF4-FFF2-40B4-BE49-F238E27FC236}">
                    <a16:creationId xmlns:a16="http://schemas.microsoft.com/office/drawing/2014/main" id="{102325EA-7F21-CB97-1FAB-5479C866699E}"/>
                  </a:ext>
                </a:extLst>
              </p:cNvPr>
              <p:cNvSpPr txBox="1"/>
              <p:nvPr/>
            </p:nvSpPr>
            <p:spPr>
              <a:xfrm>
                <a:off x="10429239" y="3496157"/>
                <a:ext cx="1302843" cy="408649"/>
              </a:xfrm>
              <a:prstGeom prst="rect">
                <a:avLst/>
              </a:prstGeom>
              <a:noFill/>
            </p:spPr>
            <p:txBody>
              <a:bodyPr wrap="none" rtlCol="0">
                <a:spAutoFit/>
              </a:bodyPr>
              <a:lstStyle/>
              <a:p>
                <a:r>
                  <a:rPr lang="en-US" sz="1400" dirty="0">
                    <a:solidFill>
                      <a:srgbClr val="002D73"/>
                    </a:solidFill>
                    <a:latin typeface="AMP_GothamRoundedBold" panose="02000000000000000000"/>
                  </a:rPr>
                  <a:t>Australia</a:t>
                </a:r>
              </a:p>
            </p:txBody>
          </p:sp>
          <p:sp>
            <p:nvSpPr>
              <p:cNvPr id="38" name="TextBox 37">
                <a:extLst>
                  <a:ext uri="{FF2B5EF4-FFF2-40B4-BE49-F238E27FC236}">
                    <a16:creationId xmlns:a16="http://schemas.microsoft.com/office/drawing/2014/main" id="{FD58B306-ACD2-5B09-B69F-B43CD2AB67CD}"/>
                  </a:ext>
                </a:extLst>
              </p:cNvPr>
              <p:cNvSpPr txBox="1"/>
              <p:nvPr/>
            </p:nvSpPr>
            <p:spPr>
              <a:xfrm>
                <a:off x="9810062" y="4025520"/>
                <a:ext cx="2530223" cy="490378"/>
              </a:xfrm>
              <a:prstGeom prst="rect">
                <a:avLst/>
              </a:prstGeom>
              <a:noFill/>
            </p:spPr>
            <p:txBody>
              <a:bodyPr wrap="none" rtlCol="0">
                <a:spAutoFit/>
              </a:bodyPr>
              <a:lstStyle/>
              <a:p>
                <a:pPr algn="ctr"/>
                <a:r>
                  <a:rPr lang="en-US" dirty="0">
                    <a:solidFill>
                      <a:srgbClr val="002D73"/>
                    </a:solidFill>
                    <a:latin typeface="AMP_GothamRoundedBold" panose="02000000000000000000"/>
                  </a:rPr>
                  <a:t>Feb 28</a:t>
                </a:r>
                <a:r>
                  <a:rPr lang="en-US" baseline="30000" dirty="0">
                    <a:solidFill>
                      <a:srgbClr val="002D73"/>
                    </a:solidFill>
                    <a:latin typeface="AMP_GothamRoundedBold" panose="02000000000000000000"/>
                  </a:rPr>
                  <a:t>th</a:t>
                </a:r>
                <a:r>
                  <a:rPr lang="en-US" dirty="0">
                    <a:solidFill>
                      <a:srgbClr val="002D73"/>
                    </a:solidFill>
                    <a:latin typeface="AMP_GothamRoundedBold" panose="02000000000000000000"/>
                  </a:rPr>
                  <a:t>, 2004</a:t>
                </a:r>
              </a:p>
            </p:txBody>
          </p:sp>
        </p:grpSp>
        <p:sp>
          <p:nvSpPr>
            <p:cNvPr id="40" name="TextBox 39">
              <a:extLst>
                <a:ext uri="{FF2B5EF4-FFF2-40B4-BE49-F238E27FC236}">
                  <a16:creationId xmlns:a16="http://schemas.microsoft.com/office/drawing/2014/main" id="{F8F1A44D-4BA3-4566-6930-F0CC45AA3436}"/>
                </a:ext>
              </a:extLst>
            </p:cNvPr>
            <p:cNvSpPr txBox="1"/>
            <p:nvPr/>
          </p:nvSpPr>
          <p:spPr>
            <a:xfrm>
              <a:off x="7508402" y="3774407"/>
              <a:ext cx="1435008" cy="369332"/>
            </a:xfrm>
            <a:prstGeom prst="rect">
              <a:avLst/>
            </a:prstGeom>
            <a:noFill/>
          </p:spPr>
          <p:txBody>
            <a:bodyPr wrap="none" rtlCol="0">
              <a:spAutoFit/>
            </a:bodyPr>
            <a:lstStyle/>
            <a:p>
              <a:pPr algn="ctr"/>
              <a:r>
                <a:rPr lang="en-US" dirty="0">
                  <a:solidFill>
                    <a:srgbClr val="002D73"/>
                  </a:solidFill>
                  <a:latin typeface="AMP_GothamRoundedBold" panose="02000000000000000000"/>
                </a:rPr>
                <a:t>Aug. 2004</a:t>
              </a:r>
            </a:p>
          </p:txBody>
        </p:sp>
      </p:grpSp>
    </p:spTree>
    <p:extLst>
      <p:ext uri="{BB962C8B-B14F-4D97-AF65-F5344CB8AC3E}">
        <p14:creationId xmlns:p14="http://schemas.microsoft.com/office/powerpoint/2010/main" val="1475676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6BC35-9410-20C9-E48B-188C3CF54CEF}"/>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56FDEED8-FBBC-96EB-2C61-04125D0A0EB0}"/>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White shark migration in the Indian ocean</a:t>
            </a:r>
          </a:p>
        </p:txBody>
      </p:sp>
      <p:sp>
        <p:nvSpPr>
          <p:cNvPr id="5" name="Text Placeholder 4">
            <a:extLst>
              <a:ext uri="{FF2B5EF4-FFF2-40B4-BE49-F238E27FC236}">
                <a16:creationId xmlns:a16="http://schemas.microsoft.com/office/drawing/2014/main" id="{541154C0-1844-A245-8C87-6344906A0B28}"/>
              </a:ext>
            </a:extLst>
          </p:cNvPr>
          <p:cNvSpPr>
            <a:spLocks noGrp="1"/>
          </p:cNvSpPr>
          <p:nvPr>
            <p:ph idx="1"/>
          </p:nvPr>
        </p:nvSpPr>
        <p:spPr>
          <a:xfrm>
            <a:off x="389082" y="1679323"/>
            <a:ext cx="6867124" cy="3971669"/>
          </a:xfrm>
          <a:prstGeom prst="rect">
            <a:avLst/>
          </a:prstGeom>
        </p:spPr>
        <p:txBody>
          <a:bodyPr/>
          <a:lstStyle/>
          <a:p>
            <a:pPr fontAlgn="base"/>
            <a:r>
              <a:rPr lang="en-US" dirty="0"/>
              <a:t>Poppy’s migration raised many questions. </a:t>
            </a:r>
          </a:p>
          <a:p>
            <a:pPr fontAlgn="base"/>
            <a:r>
              <a:rPr lang="en-US" dirty="0"/>
              <a:t>For example, scientists don’t know if Poppy’s migration was unusual or typical for her population. </a:t>
            </a:r>
          </a:p>
          <a:p>
            <a:pPr fontAlgn="base"/>
            <a:r>
              <a:rPr lang="en-US" dirty="0"/>
              <a:t>Do other white sharks living off the coast of South Africa regularly migrate across the Indian Ocean? </a:t>
            </a:r>
          </a:p>
        </p:txBody>
      </p:sp>
      <p:pic>
        <p:nvPicPr>
          <p:cNvPr id="3" name="Picture 2">
            <a:extLst>
              <a:ext uri="{FF2B5EF4-FFF2-40B4-BE49-F238E27FC236}">
                <a16:creationId xmlns:a16="http://schemas.microsoft.com/office/drawing/2014/main" id="{D59A3EAE-5E71-2A42-2102-4FE0005D6AE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98259" y="2116988"/>
            <a:ext cx="3971441" cy="2978580"/>
          </a:xfrm>
          <a:prstGeom prst="rect">
            <a:avLst/>
          </a:prstGeom>
        </p:spPr>
      </p:pic>
    </p:spTree>
    <p:extLst>
      <p:ext uri="{BB962C8B-B14F-4D97-AF65-F5344CB8AC3E}">
        <p14:creationId xmlns:p14="http://schemas.microsoft.com/office/powerpoint/2010/main" val="2534049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B828A-69C8-C7C6-59BA-DA5CB311799A}"/>
            </a:ext>
          </a:extLst>
        </p:cNvPr>
        <p:cNvGrpSpPr/>
        <p:nvPr/>
      </p:nvGrpSpPr>
      <p:grpSpPr>
        <a:xfrm>
          <a:off x="0" y="0"/>
          <a:ext cx="0" cy="0"/>
          <a:chOff x="0" y="0"/>
          <a:chExt cx="0" cy="0"/>
        </a:xfrm>
      </p:grpSpPr>
      <p:sp>
        <p:nvSpPr>
          <p:cNvPr id="8" name="Title 5">
            <a:extLst>
              <a:ext uri="{FF2B5EF4-FFF2-40B4-BE49-F238E27FC236}">
                <a16:creationId xmlns:a16="http://schemas.microsoft.com/office/drawing/2014/main" id="{8A2B178E-0AF5-E978-2082-ECE7D70E15CA}"/>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White shark migration in the Indian ocean</a:t>
            </a:r>
          </a:p>
        </p:txBody>
      </p:sp>
      <p:sp>
        <p:nvSpPr>
          <p:cNvPr id="5" name="Text Placeholder 4">
            <a:extLst>
              <a:ext uri="{FF2B5EF4-FFF2-40B4-BE49-F238E27FC236}">
                <a16:creationId xmlns:a16="http://schemas.microsoft.com/office/drawing/2014/main" id="{16EAF1BC-E28B-02BF-8D23-B32530241CBB}"/>
              </a:ext>
            </a:extLst>
          </p:cNvPr>
          <p:cNvSpPr>
            <a:spLocks noGrp="1"/>
          </p:cNvSpPr>
          <p:nvPr>
            <p:ph idx="1"/>
          </p:nvPr>
        </p:nvSpPr>
        <p:spPr>
          <a:xfrm>
            <a:off x="389082" y="1751076"/>
            <a:ext cx="7163862" cy="4265676"/>
          </a:xfrm>
          <a:prstGeom prst="rect">
            <a:avLst/>
          </a:prstGeom>
        </p:spPr>
        <p:txBody>
          <a:bodyPr/>
          <a:lstStyle/>
          <a:p>
            <a:pPr fontAlgn="base"/>
            <a:r>
              <a:rPr lang="en-US" dirty="0"/>
              <a:t>Scientists also don’t really know why Poppy made this round-trip journey across the entire Indian Ocean. </a:t>
            </a:r>
          </a:p>
          <a:p>
            <a:r>
              <a:rPr lang="en-US" dirty="0"/>
              <a:t>Based on what you have learned, propose one explanation for why Poppy migrated from South Africa to Australia and back.</a:t>
            </a:r>
          </a:p>
          <a:p>
            <a:r>
              <a:rPr lang="en-US" dirty="0"/>
              <a:t>Can you propose a study to gather evidence to test your hypothesis?</a:t>
            </a:r>
          </a:p>
        </p:txBody>
      </p:sp>
      <p:pic>
        <p:nvPicPr>
          <p:cNvPr id="2" name="Picture 1">
            <a:extLst>
              <a:ext uri="{FF2B5EF4-FFF2-40B4-BE49-F238E27FC236}">
                <a16:creationId xmlns:a16="http://schemas.microsoft.com/office/drawing/2014/main" id="{8FDAEF79-B426-6062-5654-6E0D767D24C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98259" y="2116988"/>
            <a:ext cx="3971441" cy="2978580"/>
          </a:xfrm>
          <a:prstGeom prst="rect">
            <a:avLst/>
          </a:prstGeom>
        </p:spPr>
      </p:pic>
    </p:spTree>
    <p:extLst>
      <p:ext uri="{BB962C8B-B14F-4D97-AF65-F5344CB8AC3E}">
        <p14:creationId xmlns:p14="http://schemas.microsoft.com/office/powerpoint/2010/main" val="124538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79561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heme/theme1.xml><?xml version="1.0" encoding="utf-8"?>
<a:theme xmlns:a="http://schemas.openxmlformats.org/drawingml/2006/main" name="1_title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21E45040-CB00-0F4C-BCAF-B11B0F45F77C}"/>
    </a:ext>
  </a:extLst>
</a:theme>
</file>

<file path=ppt/theme/theme2.xml><?xml version="1.0" encoding="utf-8"?>
<a:theme xmlns:a="http://schemas.openxmlformats.org/drawingml/2006/main" name="2_content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099A0B70-5B3C-9D4F-A419-59C56AE52C6D}"/>
    </a:ext>
  </a:extLst>
</a:theme>
</file>

<file path=ppt/theme/theme3.xml><?xml version="1.0" encoding="utf-8"?>
<a:theme xmlns:a="http://schemas.openxmlformats.org/drawingml/2006/main" name="3_content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099A0B70-5B3C-9D4F-A419-59C56AE52C6D}"/>
    </a:ext>
  </a:extLst>
</a:theme>
</file>

<file path=ppt/theme/theme4.xml><?xml version="1.0" encoding="utf-8"?>
<a:theme xmlns:a="http://schemas.openxmlformats.org/drawingml/2006/main" name="3_Graphic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F29B7D7C-2E4D-4248-ACE7-29CB463941FF}"/>
    </a:ext>
  </a:extLst>
</a:theme>
</file>

<file path=ppt/theme/theme5.xml><?xml version="1.0" encoding="utf-8"?>
<a:theme xmlns:a="http://schemas.openxmlformats.org/drawingml/2006/main" name="4_end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5F1C0CC1-D4DE-EF4A-8F93-E8A2236D4F8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1_title slide</Template>
  <TotalTime>5293</TotalTime>
  <Words>1624</Words>
  <Application>Microsoft Macintosh PowerPoint</Application>
  <PresentationFormat>Widescreen</PresentationFormat>
  <Paragraphs>269</Paragraphs>
  <Slides>40</Slides>
  <Notes>30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40</vt:i4>
      </vt:variant>
    </vt:vector>
  </HeadingPairs>
  <TitlesOfParts>
    <vt:vector size="52" baseType="lpstr">
      <vt:lpstr>AMP_GothamRoundedBold</vt:lpstr>
      <vt:lpstr>Aptos</vt:lpstr>
      <vt:lpstr>Calibri</vt:lpstr>
      <vt:lpstr>Arial</vt:lpstr>
      <vt:lpstr>AMP_GothamBold</vt:lpstr>
      <vt:lpstr>Helvetica</vt:lpstr>
      <vt:lpstr>System Font Regular</vt:lpstr>
      <vt:lpstr>1_title slide</vt:lpstr>
      <vt:lpstr>2_content slide</vt:lpstr>
      <vt:lpstr>3_content slide</vt:lpstr>
      <vt:lpstr>3_Graphic content</vt:lpstr>
      <vt:lpstr>4_end slide</vt:lpstr>
      <vt:lpstr>Shark Lab: Great White Migration</vt:lpstr>
      <vt:lpstr>Overview</vt:lpstr>
      <vt:lpstr>Meet the white shark</vt:lpstr>
      <vt:lpstr>White shark habitat</vt:lpstr>
      <vt:lpstr>White shark migration</vt:lpstr>
      <vt:lpstr>Protecting white sharks</vt:lpstr>
      <vt:lpstr>Identifying individual sharks</vt:lpstr>
      <vt:lpstr>Today’s lab</vt:lpstr>
      <vt:lpstr>PowerPoint Presentation</vt:lpstr>
      <vt:lpstr>Your goal!</vt:lpstr>
      <vt:lpstr>DNA fingerprinting</vt:lpstr>
      <vt:lpstr>Sample preparation</vt:lpstr>
      <vt:lpstr>DNA fingerprinting</vt:lpstr>
      <vt:lpstr>Gel electrophoresis separates DNA by size</vt:lpstr>
      <vt:lpstr>Gel electrophoresis separates DNA by size</vt:lpstr>
      <vt:lpstr>Gel electrophoresis</vt:lpstr>
      <vt:lpstr>Gel electrophoresis</vt:lpstr>
      <vt:lpstr>Reading a DNA fingerprint</vt:lpstr>
      <vt:lpstr>Reading a DNA fingerprint</vt:lpstr>
      <vt:lpstr>Reading a DNA fingerprint</vt:lpstr>
      <vt:lpstr>Reading a DNA fingerprint</vt:lpstr>
      <vt:lpstr>Reading a DNA fingerprint</vt:lpstr>
      <vt:lpstr>Gel loading tips</vt:lpstr>
      <vt:lpstr>Gel loading tips</vt:lpstr>
      <vt:lpstr>Load the gel</vt:lpstr>
      <vt:lpstr>Expected results</vt:lpstr>
      <vt:lpstr>Expected results</vt:lpstr>
      <vt:lpstr>Expected results</vt:lpstr>
      <vt:lpstr>Expected results</vt:lpstr>
      <vt:lpstr>PowerPoint Presentation</vt:lpstr>
      <vt:lpstr>What have we learned?</vt:lpstr>
      <vt:lpstr>Extension activity:  Tracking white shark migration with electronic tags</vt:lpstr>
      <vt:lpstr>Electronic tags</vt:lpstr>
      <vt:lpstr>White shark migration in the Indian ocean</vt:lpstr>
      <vt:lpstr>White shark migration in the Indian ocean</vt:lpstr>
      <vt:lpstr>White shark migration in the Indian ocean</vt:lpstr>
      <vt:lpstr>White shark migration in the Indian ocean</vt:lpstr>
      <vt:lpstr>White shark migration in the Indian ocean</vt:lpstr>
      <vt:lpstr>White shark migration in the Indian ocean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Allison Nishitani</dc:creator>
  <cp:keywords/>
  <dc:description/>
  <cp:lastModifiedBy>Allison Nishitani</cp:lastModifiedBy>
  <cp:revision>124</cp:revision>
  <dcterms:created xsi:type="dcterms:W3CDTF">2025-07-15T17:18:55Z</dcterms:created>
  <dcterms:modified xsi:type="dcterms:W3CDTF">2026-04-23T15:02:51Z</dcterms:modified>
  <cp:category/>
</cp:coreProperties>
</file>