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2"/>
    <p:sldMasterId id="2147483685" r:id="rId3"/>
    <p:sldMasterId id="2147483678" r:id="rId4"/>
  </p:sldMasterIdLst>
  <p:notesMasterIdLst>
    <p:notesMasterId r:id="rId51"/>
  </p:notesMasterIdLst>
  <p:sldIdLst>
    <p:sldId id="257" r:id="rId5"/>
    <p:sldId id="304" r:id="rId6"/>
    <p:sldId id="338" r:id="rId7"/>
    <p:sldId id="287" r:id="rId8"/>
    <p:sldId id="299" r:id="rId9"/>
    <p:sldId id="305" r:id="rId10"/>
    <p:sldId id="288" r:id="rId11"/>
    <p:sldId id="326" r:id="rId12"/>
    <p:sldId id="289" r:id="rId13"/>
    <p:sldId id="297" r:id="rId14"/>
    <p:sldId id="306" r:id="rId15"/>
    <p:sldId id="301" r:id="rId16"/>
    <p:sldId id="290" r:id="rId17"/>
    <p:sldId id="302" r:id="rId18"/>
    <p:sldId id="291" r:id="rId19"/>
    <p:sldId id="292" r:id="rId20"/>
    <p:sldId id="303" r:id="rId21"/>
    <p:sldId id="294" r:id="rId22"/>
    <p:sldId id="307" r:id="rId23"/>
    <p:sldId id="308" r:id="rId24"/>
    <p:sldId id="295" r:id="rId25"/>
    <p:sldId id="309" r:id="rId26"/>
    <p:sldId id="325" r:id="rId27"/>
    <p:sldId id="310" r:id="rId28"/>
    <p:sldId id="311" r:id="rId29"/>
    <p:sldId id="312" r:id="rId30"/>
    <p:sldId id="313" r:id="rId31"/>
    <p:sldId id="296" r:id="rId32"/>
    <p:sldId id="314" r:id="rId33"/>
    <p:sldId id="321" r:id="rId34"/>
    <p:sldId id="323" r:id="rId35"/>
    <p:sldId id="324" r:id="rId36"/>
    <p:sldId id="327" r:id="rId37"/>
    <p:sldId id="316" r:id="rId38"/>
    <p:sldId id="317" r:id="rId39"/>
    <p:sldId id="328" r:id="rId40"/>
    <p:sldId id="318" r:id="rId41"/>
    <p:sldId id="330" r:id="rId42"/>
    <p:sldId id="332" r:id="rId43"/>
    <p:sldId id="333" r:id="rId44"/>
    <p:sldId id="335" r:id="rId45"/>
    <p:sldId id="336" r:id="rId46"/>
    <p:sldId id="337" r:id="rId47"/>
    <p:sldId id="319" r:id="rId48"/>
    <p:sldId id="320" r:id="rId49"/>
    <p:sldId id="286" r:id="rId5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192" userDrawn="1">
          <p15:clr>
            <a:srgbClr val="A4A3A4"/>
          </p15:clr>
        </p15:guide>
        <p15:guide id="5" orient="horz" pos="3432" userDrawn="1">
          <p15:clr>
            <a:srgbClr val="A4A3A4"/>
          </p15:clr>
        </p15:guide>
        <p15:guide id="6" orient="horz" pos="1152" userDrawn="1">
          <p15:clr>
            <a:srgbClr val="A4A3A4"/>
          </p15:clr>
        </p15:guide>
        <p15:guide id="7" orient="horz" pos="3864" userDrawn="1">
          <p15:clr>
            <a:srgbClr val="A4A3A4"/>
          </p15:clr>
        </p15:guide>
        <p15:guide id="8" pos="3744" userDrawn="1">
          <p15:clr>
            <a:srgbClr val="A4A3A4"/>
          </p15:clr>
        </p15:guide>
        <p15:guide id="9" pos="576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jhV7acS+F+8pmkgHWl+B2iRk38h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8842C2-C9FA-7873-E708-876A1BC4AD84}" name="Katy Martin" initials="KM" userId="1ed2f900339413e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Hennessy-McDonald" initials="" lastIdx="12" clrIdx="0"/>
  <p:cmAuthor id="1" name="Ally Huang" initials="AH" lastIdx="11" clrIdx="1">
    <p:extLst>
      <p:ext uri="{19B8F6BF-5375-455C-9EA6-DF929625EA0E}">
        <p15:presenceInfo xmlns:p15="http://schemas.microsoft.com/office/powerpoint/2012/main" userId="1ccacbeaefd055f9" providerId="Windows Live"/>
      </p:ext>
    </p:extLst>
  </p:cmAuthor>
  <p:cmAuthor id="2" name="bastian k" initials="bk" lastIdx="25" clrIdx="2">
    <p:extLst>
      <p:ext uri="{19B8F6BF-5375-455C-9EA6-DF929625EA0E}">
        <p15:presenceInfo xmlns:p15="http://schemas.microsoft.com/office/powerpoint/2012/main" userId="d12a2b4c6e55095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FF5"/>
    <a:srgbClr val="59595B"/>
    <a:srgbClr val="E7E6E6"/>
    <a:srgbClr val="00B9E4"/>
    <a:srgbClr val="D883FF"/>
    <a:srgbClr val="FF9300"/>
    <a:srgbClr val="FF2F92"/>
    <a:srgbClr val="D10F3A"/>
    <a:srgbClr val="002D73"/>
    <a:srgbClr val="FA7F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7BFE32-FB84-4847-A133-CB7F025D8933}">
  <a:tblStyle styleId="{867BFE32-FB84-4847-A133-CB7F025D8933}" styleName="Table_0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3FA"/>
          </a:solidFill>
        </a:fill>
      </a:tcStyle>
    </a:wholeTbl>
    <a:band1H>
      <a:tcTxStyle/>
      <a:tcStyle>
        <a:tcBdr/>
        <a:fill>
          <a:solidFill>
            <a:srgbClr val="CAE6F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6F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E1DC756-F941-4D25-BA54-6A63ECF2215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807"/>
  </p:normalViewPr>
  <p:slideViewPr>
    <p:cSldViewPr snapToGrid="0">
      <p:cViewPr varScale="1">
        <p:scale>
          <a:sx n="120" d="100"/>
          <a:sy n="120" d="100"/>
        </p:scale>
        <p:origin x="1360" y="176"/>
      </p:cViewPr>
      <p:guideLst>
        <p:guide pos="3192"/>
        <p:guide orient="horz" pos="3432"/>
        <p:guide orient="horz" pos="1152"/>
        <p:guide orient="horz" pos="3864"/>
        <p:guide pos="3744"/>
        <p:guide pos="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customschemas.google.com/relationships/presentationmetadata" Target="meta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1418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7503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346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780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0027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94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5514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5463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23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7405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658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4615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2501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4990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011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7;p1">
            <a:extLst>
              <a:ext uri="{FF2B5EF4-FFF2-40B4-BE49-F238E27FC236}">
                <a16:creationId xmlns:a16="http://schemas.microsoft.com/office/drawing/2014/main" id="{F31CAA25-E2C1-110A-23C8-EAD4115A25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480" y="3375978"/>
            <a:ext cx="92990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>
              <a:defRPr sz="3600" b="1"/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3600"/>
              <a:buFont typeface="Helvetica Neue"/>
              <a:buNone/>
            </a:pPr>
            <a:endParaRPr dirty="0"/>
          </a:p>
        </p:txBody>
      </p:sp>
      <p:sp>
        <p:nvSpPr>
          <p:cNvPr id="6" name="Google Shape;159;p1">
            <a:extLst>
              <a:ext uri="{FF2B5EF4-FFF2-40B4-BE49-F238E27FC236}">
                <a16:creationId xmlns:a16="http://schemas.microsoft.com/office/drawing/2014/main" id="{8632F24B-9196-75E8-E7F5-1FC91F9413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4163" y="4518978"/>
            <a:ext cx="929955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250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11405BB-E26B-2AFE-C688-F9D1F89076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02880" y="1148080"/>
            <a:ext cx="3514725" cy="4064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r>
              <a:rPr lang="en-US" dirty="0"/>
              <a:t>Add image here </a:t>
            </a:r>
          </a:p>
        </p:txBody>
      </p:sp>
      <p:sp>
        <p:nvSpPr>
          <p:cNvPr id="7" name="Google Shape;157;p1">
            <a:extLst>
              <a:ext uri="{FF2B5EF4-FFF2-40B4-BE49-F238E27FC236}">
                <a16:creationId xmlns:a16="http://schemas.microsoft.com/office/drawing/2014/main" id="{29B6075E-A5BC-C63C-77D1-DB470AA4B8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480" y="3375978"/>
            <a:ext cx="576867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>
              <a:defRPr sz="3600" b="1"/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3600"/>
              <a:buFont typeface="Helvetica Neue"/>
              <a:buNone/>
            </a:pPr>
            <a:endParaRPr dirty="0"/>
          </a:p>
        </p:txBody>
      </p:sp>
      <p:sp>
        <p:nvSpPr>
          <p:cNvPr id="8" name="Google Shape;159;p1">
            <a:extLst>
              <a:ext uri="{FF2B5EF4-FFF2-40B4-BE49-F238E27FC236}">
                <a16:creationId xmlns:a16="http://schemas.microsoft.com/office/drawing/2014/main" id="{3D9EFF03-2A1B-CE0C-01FB-F9108733E8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4164" y="4518978"/>
            <a:ext cx="5768986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879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29B70-05F7-75AB-72FF-49B490CB7F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Title Placeholder 11">
            <a:extLst>
              <a:ext uri="{FF2B5EF4-FFF2-40B4-BE49-F238E27FC236}">
                <a16:creationId xmlns:a16="http://schemas.microsoft.com/office/drawing/2014/main" id="{B1EFB4FD-A5D1-8D3F-4539-A690B9E3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0527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pos="2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NA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25CE5EE-7FD8-1E54-B080-F4AFED5A02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83939F60-98C2-1589-C5EA-B6524D307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063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metric background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F83FFDA-FDE7-49D3-4D90-FC92988F0B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59C5CBB0-565A-07BD-D80A-9E2FB0B7E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625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metric backgroun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2BE384B-9A9D-7BF6-AEDB-17B3F0591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D3F0CA3A-6BA8-9320-3EE9-0F9B3AED6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288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metric background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D092F07-0507-9F8D-A3BE-5ED8A0185C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D0765D69-9057-0412-E2B7-CAA0888A1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98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79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67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with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BDD299-BF58-D91D-0334-CAADB9610F8A}"/>
              </a:ext>
            </a:extLst>
          </p:cNvPr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2024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0DE328-BF61-7FE0-8018-B191B817F2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0" y="6306860"/>
            <a:ext cx="1786252" cy="46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4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8;p39">
            <a:extLst>
              <a:ext uri="{FF2B5EF4-FFF2-40B4-BE49-F238E27FC236}">
                <a16:creationId xmlns:a16="http://schemas.microsoft.com/office/drawing/2014/main" id="{8B8BB16E-CBC4-9030-E261-1886693B06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3440" y="4043998"/>
            <a:ext cx="2733040" cy="619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Helvetica Neue"/>
              <a:buNone/>
              <a:defRPr sz="24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8" name="Google Shape;136;p50">
            <a:extLst>
              <a:ext uri="{FF2B5EF4-FFF2-40B4-BE49-F238E27FC236}">
                <a16:creationId xmlns:a16="http://schemas.microsoft.com/office/drawing/2014/main" id="{5D83A17F-BF09-1D4E-0EBA-89CB27C2935E}"/>
              </a:ext>
            </a:extLst>
          </p:cNvPr>
          <p:cNvSpPr txBox="1"/>
          <p:nvPr userDrawn="1"/>
        </p:nvSpPr>
        <p:spPr>
          <a:xfrm>
            <a:off x="1913625" y="5876609"/>
            <a:ext cx="1828800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600" b="0" i="0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@miniPCR</a:t>
            </a:r>
            <a:endParaRPr dirty="0"/>
          </a:p>
        </p:txBody>
      </p:sp>
      <p:sp>
        <p:nvSpPr>
          <p:cNvPr id="9" name="Google Shape;137;p50">
            <a:extLst>
              <a:ext uri="{FF2B5EF4-FFF2-40B4-BE49-F238E27FC236}">
                <a16:creationId xmlns:a16="http://schemas.microsoft.com/office/drawing/2014/main" id="{596F4829-45AE-A493-5BE6-4474F5DD0321}"/>
              </a:ext>
            </a:extLst>
          </p:cNvPr>
          <p:cNvSpPr txBox="1"/>
          <p:nvPr userDrawn="1"/>
        </p:nvSpPr>
        <p:spPr>
          <a:xfrm>
            <a:off x="5493790" y="5876609"/>
            <a:ext cx="1828800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600" b="0" i="0" dirty="0" err="1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fb.com</a:t>
            </a:r>
            <a:r>
              <a:rPr lang="en-US" sz="1600" b="0" i="0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/</a:t>
            </a:r>
            <a:r>
              <a:rPr lang="en-US" sz="1600" b="0" i="0" dirty="0" err="1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minipcr</a:t>
            </a:r>
            <a:endParaRPr sz="1600" b="0" i="0" dirty="0">
              <a:solidFill>
                <a:srgbClr val="002D73"/>
              </a:solidFill>
              <a:latin typeface="Helvetica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38;p50">
            <a:extLst>
              <a:ext uri="{FF2B5EF4-FFF2-40B4-BE49-F238E27FC236}">
                <a16:creationId xmlns:a16="http://schemas.microsoft.com/office/drawing/2014/main" id="{63EA4AA2-732F-E14C-B76C-DAC8E79E4786}"/>
              </a:ext>
            </a:extLst>
          </p:cNvPr>
          <p:cNvSpPr txBox="1"/>
          <p:nvPr userDrawn="1"/>
        </p:nvSpPr>
        <p:spPr>
          <a:xfrm>
            <a:off x="9073955" y="5876609"/>
            <a:ext cx="1828800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600" b="0" i="0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@miniPCR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613E87-B9AE-524A-2C4E-21A74A1FC3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03241" y="5814502"/>
            <a:ext cx="431800" cy="431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CEE242-988E-92F6-6DF4-737AA1454F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85488" y="5814502"/>
            <a:ext cx="431800" cy="431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452EFA-AC38-2311-40E0-F436AA0663E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667735" y="5814502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53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te 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61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49E0A4-29C2-4F3F-D9CA-5F3EAC879C7B}"/>
              </a:ext>
            </a:extLst>
          </p:cNvPr>
          <p:cNvSpPr/>
          <p:nvPr userDrawn="1"/>
        </p:nvSpPr>
        <p:spPr>
          <a:xfrm>
            <a:off x="0" y="0"/>
            <a:ext cx="12204437" cy="3017309"/>
          </a:xfrm>
          <a:prstGeom prst="rect">
            <a:avLst/>
          </a:prstGeom>
          <a:solidFill>
            <a:srgbClr val="9EDA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05CFDD5-3078-871F-F6EC-730451F95FB3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10" name="Google Shape;35;p33">
              <a:extLst>
                <a:ext uri="{FF2B5EF4-FFF2-40B4-BE49-F238E27FC236}">
                  <a16:creationId xmlns:a16="http://schemas.microsoft.com/office/drawing/2014/main" id="{B9DCBBD2-95E1-1A4C-6EC7-6EAE68193F83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E77DE8-50A6-E67C-B61D-5B25FE72B67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800" b="0" i="0" dirty="0">
                  <a:solidFill>
                    <a:srgbClr val="002D73"/>
                  </a:solidFill>
                  <a:latin typeface="AMP_GothamBold" pitchFamily="2" charset="0"/>
                  <a:cs typeface="Helvetica"/>
                </a:rPr>
                <a:t>www.minipcr.com</a:t>
              </a:r>
              <a:endParaRPr lang="en-US" sz="800" b="0" i="0" dirty="0">
                <a:solidFill>
                  <a:srgbClr val="002D73"/>
                </a:solidFill>
                <a:latin typeface="AMP_GothamBold" pitchFamily="2" charset="0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C50157E-980F-4E1E-F968-E76C998588E5}"/>
              </a:ext>
            </a:extLst>
          </p:cNvPr>
          <p:cNvGrpSpPr/>
          <p:nvPr userDrawn="1"/>
        </p:nvGrpSpPr>
        <p:grpSpPr>
          <a:xfrm>
            <a:off x="207725" y="6248435"/>
            <a:ext cx="9518455" cy="464504"/>
            <a:chOff x="2615947" y="6266542"/>
            <a:chExt cx="9518455" cy="4645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8342CBA-D02D-5896-7D02-DF7A90EE2F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615947" y="6266542"/>
              <a:ext cx="431800" cy="4318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8D4B469-E321-12AB-7511-DFDD2E6600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198194" y="6266542"/>
              <a:ext cx="431800" cy="4318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991709C-6EDD-0825-DF8A-5BE759BA27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780441" y="6266542"/>
              <a:ext cx="431800" cy="431800"/>
            </a:xfrm>
            <a:prstGeom prst="rect">
              <a:avLst/>
            </a:prstGeom>
          </p:spPr>
        </p:pic>
        <p:sp>
          <p:nvSpPr>
            <p:cNvPr id="15" name="Google Shape;20;p32">
              <a:extLst>
                <a:ext uri="{FF2B5EF4-FFF2-40B4-BE49-F238E27FC236}">
                  <a16:creationId xmlns:a16="http://schemas.microsoft.com/office/drawing/2014/main" id="{2165C318-D6B9-C5F1-8646-DD5F7D065505}"/>
                </a:ext>
              </a:extLst>
            </p:cNvPr>
            <p:cNvSpPr txBox="1"/>
            <p:nvPr userDrawn="1"/>
          </p:nvSpPr>
          <p:spPr>
            <a:xfrm>
              <a:off x="3145272" y="6314803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@miniPCR</a:t>
              </a:r>
              <a:endParaRPr dirty="0"/>
            </a:p>
          </p:txBody>
        </p:sp>
        <p:sp>
          <p:nvSpPr>
            <p:cNvPr id="16" name="Google Shape;21;p32">
              <a:extLst>
                <a:ext uri="{FF2B5EF4-FFF2-40B4-BE49-F238E27FC236}">
                  <a16:creationId xmlns:a16="http://schemas.microsoft.com/office/drawing/2014/main" id="{A72F7952-ACAA-6D7F-09CC-CB613B1D499A}"/>
                </a:ext>
              </a:extLst>
            </p:cNvPr>
            <p:cNvSpPr txBox="1"/>
            <p:nvPr userDrawn="1"/>
          </p:nvSpPr>
          <p:spPr>
            <a:xfrm>
              <a:off x="6725437" y="6314485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 err="1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fb.com</a:t>
              </a: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/</a:t>
              </a:r>
              <a:r>
                <a:rPr lang="en-US" sz="1600" b="0" i="0" u="none" strike="noStrike" cap="none" dirty="0" err="1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minipcr</a:t>
              </a:r>
              <a:endParaRPr sz="16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22;p32">
              <a:extLst>
                <a:ext uri="{FF2B5EF4-FFF2-40B4-BE49-F238E27FC236}">
                  <a16:creationId xmlns:a16="http://schemas.microsoft.com/office/drawing/2014/main" id="{376805A3-A600-0190-BDDB-C85D570A6300}"/>
                </a:ext>
              </a:extLst>
            </p:cNvPr>
            <p:cNvSpPr txBox="1"/>
            <p:nvPr userDrawn="1"/>
          </p:nvSpPr>
          <p:spPr>
            <a:xfrm>
              <a:off x="10305602" y="6315121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@miniPCR</a:t>
              </a:r>
              <a:endParaRPr dirty="0"/>
            </a:p>
          </p:txBody>
        </p:sp>
      </p:grpSp>
      <p:sp>
        <p:nvSpPr>
          <p:cNvPr id="18" name="Google Shape;20;p32">
            <a:extLst>
              <a:ext uri="{FF2B5EF4-FFF2-40B4-BE49-F238E27FC236}">
                <a16:creationId xmlns:a16="http://schemas.microsoft.com/office/drawing/2014/main" id="{A1B2B3D0-5C57-8096-4FDC-89BE4D4306F8}"/>
              </a:ext>
            </a:extLst>
          </p:cNvPr>
          <p:cNvSpPr txBox="1"/>
          <p:nvPr userDrawn="1"/>
        </p:nvSpPr>
        <p:spPr>
          <a:xfrm>
            <a:off x="10743939" y="6423121"/>
            <a:ext cx="1426775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Version: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Release date:</a:t>
            </a:r>
            <a:endParaRPr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CAC596-A083-E7EA-88FC-4804AACE97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6334" y="744862"/>
            <a:ext cx="4951534" cy="130415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DA22C32-7120-F2D8-8425-4B21053EF779}"/>
              </a:ext>
            </a:extLst>
          </p:cNvPr>
          <p:cNvCxnSpPr>
            <a:cxnSpLocks/>
          </p:cNvCxnSpPr>
          <p:nvPr userDrawn="1"/>
        </p:nvCxnSpPr>
        <p:spPr>
          <a:xfrm>
            <a:off x="5067300" y="2254869"/>
            <a:ext cx="838200" cy="0"/>
          </a:xfrm>
          <a:prstGeom prst="line">
            <a:avLst/>
          </a:prstGeom>
          <a:ln w="76200" cap="rnd">
            <a:solidFill>
              <a:srgbClr val="D10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2D73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8F96F3-D222-4156-918F-BA878C652869}"/>
              </a:ext>
            </a:extLst>
          </p:cNvPr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2024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B2CFD1-4DB4-C091-FF03-42E047F48155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9" name="Google Shape;35;p33">
              <a:extLst>
                <a:ext uri="{FF2B5EF4-FFF2-40B4-BE49-F238E27FC236}">
                  <a16:creationId xmlns:a16="http://schemas.microsoft.com/office/drawing/2014/main" id="{6B8F7920-F8FE-26C8-FF73-E0F43FC83B76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FA7B84-B241-7751-D4A0-4366E366E79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800" b="0" i="0" dirty="0">
                  <a:solidFill>
                    <a:srgbClr val="002D73"/>
                  </a:solidFill>
                  <a:latin typeface="AMP_GothamBold" pitchFamily="2" charset="0"/>
                  <a:cs typeface="Helvetica"/>
                </a:rPr>
                <a:t>www.minipcr.com</a:t>
              </a:r>
              <a:endParaRPr lang="en-US" sz="800" b="0" i="0" dirty="0">
                <a:solidFill>
                  <a:srgbClr val="002D73"/>
                </a:solidFill>
                <a:latin typeface="AMP_GothamBold" pitchFamily="2" charset="0"/>
                <a:cs typeface="Helvetica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0FFD8A1-0C9D-C4F6-8ECD-FCABFB3D201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81000" y="6306860"/>
            <a:ext cx="1786252" cy="467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E2DB60-BCF9-D6B0-C817-17A810E0CC2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74348" y="1333670"/>
            <a:ext cx="355600" cy="6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2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2" r:id="rId2"/>
    <p:sldLayoutId id="2147483673" r:id="rId3"/>
    <p:sldLayoutId id="2147483674" r:id="rId4"/>
    <p:sldLayoutId id="21474836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D10F3A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1200"/>
        </a:spcBef>
        <a:buFontTx/>
        <a:buChar char="-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63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51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2.0/deed.en" TargetMode="External"/><Relationship Id="rId2" Type="http://schemas.openxmlformats.org/officeDocument/2006/relationships/hyperlink" Target="https://en.wikipedia.org/wiki/en:Creative_Commons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6.e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0.emf"/><Relationship Id="rId7" Type="http://schemas.openxmlformats.org/officeDocument/2006/relationships/image" Target="../media/image37.sv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9.emf"/><Relationship Id="rId4" Type="http://schemas.openxmlformats.org/officeDocument/2006/relationships/image" Target="../media/image41.emf"/><Relationship Id="rId9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0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emf"/><Relationship Id="rId5" Type="http://schemas.openxmlformats.org/officeDocument/2006/relationships/image" Target="../media/image39.emf"/><Relationship Id="rId10" Type="http://schemas.openxmlformats.org/officeDocument/2006/relationships/image" Target="../media/image24.png"/><Relationship Id="rId4" Type="http://schemas.openxmlformats.org/officeDocument/2006/relationships/image" Target="../media/image41.emf"/><Relationship Id="rId9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emf"/><Relationship Id="rId5" Type="http://schemas.openxmlformats.org/officeDocument/2006/relationships/image" Target="../media/image25.emf"/><Relationship Id="rId4" Type="http://schemas.openxmlformats.org/officeDocument/2006/relationships/image" Target="../media/image4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4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53.png"/><Relationship Id="rId7" Type="http://schemas.openxmlformats.org/officeDocument/2006/relationships/image" Target="../media/image5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61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57.emf"/><Relationship Id="rId7" Type="http://schemas.openxmlformats.org/officeDocument/2006/relationships/image" Target="../media/image62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Relationship Id="rId9" Type="http://schemas.openxmlformats.org/officeDocument/2006/relationships/image" Target="../media/image63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56.emf"/><Relationship Id="rId7" Type="http://schemas.openxmlformats.org/officeDocument/2006/relationships/image" Target="../media/image62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emf"/><Relationship Id="rId11" Type="http://schemas.openxmlformats.org/officeDocument/2006/relationships/image" Target="../media/image65.emf"/><Relationship Id="rId5" Type="http://schemas.openxmlformats.org/officeDocument/2006/relationships/image" Target="../media/image59.emf"/><Relationship Id="rId10" Type="http://schemas.openxmlformats.org/officeDocument/2006/relationships/image" Target="../media/image64.emf"/><Relationship Id="rId4" Type="http://schemas.openxmlformats.org/officeDocument/2006/relationships/image" Target="../media/image58.emf"/><Relationship Id="rId9" Type="http://schemas.openxmlformats.org/officeDocument/2006/relationships/image" Target="../media/image63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13" Type="http://schemas.openxmlformats.org/officeDocument/2006/relationships/image" Target="../media/image67.emf"/><Relationship Id="rId3" Type="http://schemas.openxmlformats.org/officeDocument/2006/relationships/image" Target="../media/image54.emf"/><Relationship Id="rId7" Type="http://schemas.openxmlformats.org/officeDocument/2006/relationships/image" Target="../media/image58.emf"/><Relationship Id="rId12" Type="http://schemas.openxmlformats.org/officeDocument/2006/relationships/image" Target="../media/image44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emf"/><Relationship Id="rId11" Type="http://schemas.openxmlformats.org/officeDocument/2006/relationships/image" Target="../media/image25.emf"/><Relationship Id="rId5" Type="http://schemas.openxmlformats.org/officeDocument/2006/relationships/image" Target="../media/image57.emf"/><Relationship Id="rId10" Type="http://schemas.openxmlformats.org/officeDocument/2006/relationships/image" Target="../media/image61.emf"/><Relationship Id="rId4" Type="http://schemas.openxmlformats.org/officeDocument/2006/relationships/image" Target="../media/image66.emf"/><Relationship Id="rId9" Type="http://schemas.openxmlformats.org/officeDocument/2006/relationships/image" Target="../media/image60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13" Type="http://schemas.openxmlformats.org/officeDocument/2006/relationships/image" Target="../media/image67.emf"/><Relationship Id="rId3" Type="http://schemas.openxmlformats.org/officeDocument/2006/relationships/image" Target="../media/image54.emf"/><Relationship Id="rId7" Type="http://schemas.openxmlformats.org/officeDocument/2006/relationships/image" Target="../media/image58.emf"/><Relationship Id="rId12" Type="http://schemas.openxmlformats.org/officeDocument/2006/relationships/image" Target="../media/image44.emf"/><Relationship Id="rId2" Type="http://schemas.openxmlformats.org/officeDocument/2006/relationships/image" Target="../media/image42.emf"/><Relationship Id="rId16" Type="http://schemas.openxmlformats.org/officeDocument/2006/relationships/image" Target="../media/image68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emf"/><Relationship Id="rId11" Type="http://schemas.openxmlformats.org/officeDocument/2006/relationships/image" Target="../media/image25.emf"/><Relationship Id="rId5" Type="http://schemas.openxmlformats.org/officeDocument/2006/relationships/image" Target="../media/image57.emf"/><Relationship Id="rId15" Type="http://schemas.openxmlformats.org/officeDocument/2006/relationships/image" Target="../media/image63.emf"/><Relationship Id="rId10" Type="http://schemas.openxmlformats.org/officeDocument/2006/relationships/image" Target="../media/image61.emf"/><Relationship Id="rId4" Type="http://schemas.openxmlformats.org/officeDocument/2006/relationships/image" Target="../media/image66.emf"/><Relationship Id="rId9" Type="http://schemas.openxmlformats.org/officeDocument/2006/relationships/image" Target="../media/image60.emf"/><Relationship Id="rId14" Type="http://schemas.openxmlformats.org/officeDocument/2006/relationships/image" Target="../media/image62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13" Type="http://schemas.openxmlformats.org/officeDocument/2006/relationships/image" Target="../media/image67.emf"/><Relationship Id="rId18" Type="http://schemas.openxmlformats.org/officeDocument/2006/relationships/image" Target="../media/image64.emf"/><Relationship Id="rId3" Type="http://schemas.openxmlformats.org/officeDocument/2006/relationships/image" Target="../media/image54.emf"/><Relationship Id="rId21" Type="http://schemas.openxmlformats.org/officeDocument/2006/relationships/image" Target="../media/image70.emf"/><Relationship Id="rId7" Type="http://schemas.openxmlformats.org/officeDocument/2006/relationships/image" Target="../media/image58.emf"/><Relationship Id="rId12" Type="http://schemas.openxmlformats.org/officeDocument/2006/relationships/image" Target="../media/image44.emf"/><Relationship Id="rId17" Type="http://schemas.openxmlformats.org/officeDocument/2006/relationships/image" Target="../media/image65.emf"/><Relationship Id="rId2" Type="http://schemas.openxmlformats.org/officeDocument/2006/relationships/image" Target="../media/image42.emf"/><Relationship Id="rId16" Type="http://schemas.openxmlformats.org/officeDocument/2006/relationships/image" Target="../media/image68.emf"/><Relationship Id="rId20" Type="http://schemas.openxmlformats.org/officeDocument/2006/relationships/image" Target="../media/image69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emf"/><Relationship Id="rId11" Type="http://schemas.openxmlformats.org/officeDocument/2006/relationships/image" Target="../media/image25.emf"/><Relationship Id="rId5" Type="http://schemas.openxmlformats.org/officeDocument/2006/relationships/image" Target="../media/image57.emf"/><Relationship Id="rId15" Type="http://schemas.openxmlformats.org/officeDocument/2006/relationships/image" Target="../media/image63.emf"/><Relationship Id="rId10" Type="http://schemas.openxmlformats.org/officeDocument/2006/relationships/image" Target="../media/image61.emf"/><Relationship Id="rId19" Type="http://schemas.openxmlformats.org/officeDocument/2006/relationships/image" Target="../media/image48.emf"/><Relationship Id="rId4" Type="http://schemas.openxmlformats.org/officeDocument/2006/relationships/image" Target="../media/image66.emf"/><Relationship Id="rId9" Type="http://schemas.openxmlformats.org/officeDocument/2006/relationships/image" Target="../media/image60.emf"/><Relationship Id="rId14" Type="http://schemas.openxmlformats.org/officeDocument/2006/relationships/image" Target="../media/image6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CFFF40-E295-FA08-AE9A-FD39EF28E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12" y="3816626"/>
            <a:ext cx="7382106" cy="1143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Biotech Skills Lab:</a:t>
            </a:r>
            <a:br>
              <a:rPr lang="en-US" dirty="0"/>
            </a:br>
            <a:r>
              <a:rPr lang="en-US" dirty="0"/>
              <a:t>Protein Expression and Purification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559255-9954-4CCF-C4C6-F8753372489E}"/>
              </a:ext>
            </a:extLst>
          </p:cNvPr>
          <p:cNvSpPr txBox="1"/>
          <p:nvPr/>
        </p:nvSpPr>
        <p:spPr>
          <a:xfrm>
            <a:off x="11318488" y="6423102"/>
            <a:ext cx="397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D73"/>
                </a:solidFill>
              </a:rPr>
              <a:t>1.0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25E65-06BD-241C-A405-135DFC10E930}"/>
              </a:ext>
            </a:extLst>
          </p:cNvPr>
          <p:cNvSpPr txBox="1"/>
          <p:nvPr/>
        </p:nvSpPr>
        <p:spPr>
          <a:xfrm>
            <a:off x="11716354" y="6596836"/>
            <a:ext cx="706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D73"/>
                </a:solidFill>
              </a:rPr>
              <a:t>9/24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A6CE63-6087-A05B-D8CE-2E7550EE3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4861" y="3146276"/>
            <a:ext cx="2934053" cy="292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1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304077-293C-6911-3660-2E76280CB0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098526" cy="42941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this activity you will use two of the most important methods in biotechnology: protein expression and protein purification!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EA554-4595-C53F-C847-AD250140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today’s lab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E34749-7AED-087A-BD74-23C0DFED19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8557" y="1731958"/>
            <a:ext cx="6056754" cy="376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90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48C727-FF17-89BC-0D5B-F085A89C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expression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3581D18-BDCE-2458-D209-EED717A85A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5138854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Scientists engineer and manufacture proteins for wide-ranging applications.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>
                <a:effectLst/>
                <a:latin typeface="Helvetica" pitchFamily="2" charset="0"/>
              </a:rPr>
              <a:t>Stain-removing enzymes used in laundry detergents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DA8ABCA-4B47-BFFB-9736-3726499EA864}"/>
              </a:ext>
            </a:extLst>
          </p:cNvPr>
          <p:cNvGrpSpPr/>
          <p:nvPr/>
        </p:nvGrpSpPr>
        <p:grpSpPr>
          <a:xfrm>
            <a:off x="5779424" y="1731959"/>
            <a:ext cx="6094140" cy="3996549"/>
            <a:chOff x="5779424" y="-1236724"/>
            <a:chExt cx="6094140" cy="399654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9C4880-3269-EEB7-D789-063CD5702AB3}"/>
                </a:ext>
              </a:extLst>
            </p:cNvPr>
            <p:cNvSpPr txBox="1"/>
            <p:nvPr/>
          </p:nvSpPr>
          <p:spPr>
            <a:xfrm>
              <a:off x="5779424" y="2482826"/>
              <a:ext cx="60941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0" i="0" dirty="0">
                  <a:solidFill>
                    <a:srgbClr val="002D73"/>
                  </a:solidFill>
                  <a:effectLst/>
                  <a:latin typeface="Arial" panose="020B0604020202020204" pitchFamily="34" charset="0"/>
                </a:rPr>
                <a:t>This file is licensed under the </a:t>
              </a:r>
              <a:r>
                <a:rPr lang="en-US" sz="1200" b="0" i="0" u="none" strike="noStrike" dirty="0">
                  <a:solidFill>
                    <a:srgbClr val="002D73"/>
                  </a:solidFill>
                  <a:effectLst/>
                  <a:latin typeface="Arial" panose="020B0604020202020204" pitchFamily="34" charset="0"/>
                  <a:hlinkClick r:id="rId2" tooltip="w:en:Creative Common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Creative Commons</a:t>
              </a:r>
              <a:r>
                <a:rPr lang="en-US" sz="1200" b="0" i="0" dirty="0">
                  <a:solidFill>
                    <a:srgbClr val="002D73"/>
                  </a:solidFill>
                  <a:effectLst/>
                  <a:latin typeface="Arial" panose="020B0604020202020204" pitchFamily="34" charset="0"/>
                </a:rPr>
                <a:t> </a:t>
              </a:r>
              <a:r>
                <a:rPr lang="en-US" sz="1200" b="0" i="0" u="none" strike="noStrike" dirty="0">
                  <a:solidFill>
                    <a:srgbClr val="002D73"/>
                  </a:solidFill>
                  <a:effectLst/>
                  <a:latin typeface="Arial" panose="020B0604020202020204" pitchFamily="34" charset="0"/>
                  <a:hlinkClick r:id="rId3" tooltip="creativecommons:by/2.0/deed.en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Attribution 2.0 Generic</a:t>
              </a:r>
              <a:r>
                <a:rPr lang="en-US" sz="1200" b="0" i="0" dirty="0">
                  <a:solidFill>
                    <a:srgbClr val="002D73"/>
                  </a:solidFill>
                  <a:effectLst/>
                  <a:latin typeface="Arial" panose="020B0604020202020204" pitchFamily="34" charset="0"/>
                </a:rPr>
                <a:t> license.</a:t>
              </a:r>
              <a:endParaRPr lang="en-US" sz="1200" dirty="0">
                <a:solidFill>
                  <a:srgbClr val="002D73"/>
                </a:solidFill>
              </a:endParaRP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C398D49D-13C6-73EE-C469-DB68713B2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4127" y="-1236724"/>
              <a:ext cx="4959399" cy="3719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887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48C727-FF17-89BC-0D5B-F085A89C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expression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3581D18-BDCE-2458-D209-EED717A85A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5138854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Scientists engineer and manufacture proteins for wide-ranging applications.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>
                <a:effectLst/>
                <a:latin typeface="Helvetica" pitchFamily="2" charset="0"/>
              </a:rPr>
              <a:t>Stain-removing enzymes used in laundry detergents </a:t>
            </a:r>
          </a:p>
          <a:p>
            <a:pPr lvl="1"/>
            <a:r>
              <a:rPr lang="en-US" dirty="0"/>
              <a:t>P</a:t>
            </a:r>
            <a:r>
              <a:rPr lang="en-US" dirty="0">
                <a:effectLst/>
                <a:latin typeface="Helvetica" pitchFamily="2" charset="0"/>
              </a:rPr>
              <a:t>rotein-based medicines like insulin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51CF487-B5A1-6157-559C-8E558B45EB37}"/>
              </a:ext>
            </a:extLst>
          </p:cNvPr>
          <p:cNvGrpSpPr/>
          <p:nvPr/>
        </p:nvGrpSpPr>
        <p:grpSpPr>
          <a:xfrm>
            <a:off x="5779424" y="1731958"/>
            <a:ext cx="5811959" cy="3996550"/>
            <a:chOff x="5779424" y="1731957"/>
            <a:chExt cx="5811959" cy="3996550"/>
          </a:xfrm>
        </p:grpSpPr>
        <p:pic>
          <p:nvPicPr>
            <p:cNvPr id="1026" name="Picture 2" descr="Two syringes and a vial containing insulin.">
              <a:extLst>
                <a:ext uri="{FF2B5EF4-FFF2-40B4-BE49-F238E27FC236}">
                  <a16:creationId xmlns:a16="http://schemas.microsoft.com/office/drawing/2014/main" id="{6A9407FD-49A5-52A3-2BA3-D29CE4F90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4127" y="1731957"/>
              <a:ext cx="5579327" cy="3719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A329AB-77C1-BA95-6AD0-EEE81FADFCD6}"/>
                </a:ext>
              </a:extLst>
            </p:cNvPr>
            <p:cNvSpPr txBox="1"/>
            <p:nvPr/>
          </p:nvSpPr>
          <p:spPr>
            <a:xfrm>
              <a:off x="5779424" y="5451508"/>
              <a:ext cx="58119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D73"/>
                  </a:solidFill>
                </a:rPr>
                <a:t>Photo credit: NIH National Institute of Diabetes and Digestive and Kidney Diseases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73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48C727-FF17-89BC-0D5B-F085A89C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expression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867758-3395-44FF-60FE-FC627B89E7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501" t="63433" r="34656"/>
          <a:stretch/>
        </p:blipFill>
        <p:spPr>
          <a:xfrm>
            <a:off x="6988729" y="1520306"/>
            <a:ext cx="2346435" cy="1118866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3581D18-BDCE-2458-D209-EED717A85A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4822272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Scientists typically use living cells to produce proteins.</a:t>
            </a:r>
          </a:p>
          <a:p>
            <a:r>
              <a:rPr lang="en-US" dirty="0">
                <a:effectLst/>
                <a:latin typeface="Helvetica" pitchFamily="2" charset="0"/>
              </a:rPr>
              <a:t>The cells are provided with DNA encodes the protein that the scientists want to produce, then the cells make a large quantity of the protein. </a:t>
            </a:r>
          </a:p>
          <a:p>
            <a:endParaRPr lang="en-US" dirty="0">
              <a:effectLst/>
              <a:latin typeface="Helvetica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C82256-067B-BD71-0B28-26A45F02A10E}"/>
              </a:ext>
            </a:extLst>
          </p:cNvPr>
          <p:cNvGrpSpPr/>
          <p:nvPr/>
        </p:nvGrpSpPr>
        <p:grpSpPr>
          <a:xfrm>
            <a:off x="5512348" y="3094681"/>
            <a:ext cx="2494594" cy="1714500"/>
            <a:chOff x="1652823" y="3315705"/>
            <a:chExt cx="2494594" cy="17145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F0F915B-E476-536C-D0C7-897A177F8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16" t="-3722" r="81571" b="3722"/>
            <a:stretch/>
          </p:blipFill>
          <p:spPr>
            <a:xfrm>
              <a:off x="2055931" y="3315705"/>
              <a:ext cx="1642744" cy="17145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20E6E1-D1F0-26C0-C315-8D73D900398A}"/>
                </a:ext>
              </a:extLst>
            </p:cNvPr>
            <p:cNvSpPr txBox="1"/>
            <p:nvPr/>
          </p:nvSpPr>
          <p:spPr>
            <a:xfrm>
              <a:off x="1652823" y="4447340"/>
              <a:ext cx="249459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Gene of interest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CAB7A11-476F-9207-A522-0922F0F325E4}"/>
              </a:ext>
            </a:extLst>
          </p:cNvPr>
          <p:cNvSpPr txBox="1"/>
          <p:nvPr/>
        </p:nvSpPr>
        <p:spPr>
          <a:xfrm>
            <a:off x="6883611" y="1297442"/>
            <a:ext cx="2706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Cells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4C1AF76-D3EC-2B14-8CC7-267CD3A61638}"/>
              </a:ext>
            </a:extLst>
          </p:cNvPr>
          <p:cNvGrpSpPr/>
          <p:nvPr/>
        </p:nvGrpSpPr>
        <p:grpSpPr>
          <a:xfrm>
            <a:off x="8316017" y="3378387"/>
            <a:ext cx="2797561" cy="1295761"/>
            <a:chOff x="7368363" y="3581828"/>
            <a:chExt cx="2797561" cy="12957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68220A6-BB51-1E1D-5C10-694B51D42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1641" t="-5427" r="-2452" b="5427"/>
            <a:stretch/>
          </p:blipFill>
          <p:spPr>
            <a:xfrm>
              <a:off x="8075731" y="3581828"/>
              <a:ext cx="1324483" cy="123176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62950B-33C2-3929-2570-FBDAEF4E857B}"/>
                </a:ext>
              </a:extLst>
            </p:cNvPr>
            <p:cNvSpPr txBox="1"/>
            <p:nvPr/>
          </p:nvSpPr>
          <p:spPr>
            <a:xfrm>
              <a:off x="7368363" y="4446702"/>
              <a:ext cx="279756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Protein of interest</a:t>
              </a:r>
            </a:p>
          </p:txBody>
        </p:sp>
      </p:grpSp>
      <p:sp>
        <p:nvSpPr>
          <p:cNvPr id="12" name="Oval 72">
            <a:extLst>
              <a:ext uri="{FF2B5EF4-FFF2-40B4-BE49-F238E27FC236}">
                <a16:creationId xmlns:a16="http://schemas.microsoft.com/office/drawing/2014/main" id="{0EF6F543-C633-C793-1D98-C287B3D8C105}"/>
              </a:ext>
            </a:extLst>
          </p:cNvPr>
          <p:cNvSpPr/>
          <p:nvPr/>
        </p:nvSpPr>
        <p:spPr>
          <a:xfrm>
            <a:off x="6737575" y="2590675"/>
            <a:ext cx="2852476" cy="773295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2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48C727-FF17-89BC-0D5B-F085A89C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expression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3581D18-BDCE-2458-D209-EED717A85A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5410200" cy="2393993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Because all organisms share the same genetic code, scientists can provide virtually any cell with the genetic instructions to make almost any protein. </a:t>
            </a:r>
          </a:p>
          <a:p>
            <a:r>
              <a:rPr lang="en-US" dirty="0"/>
              <a:t>For example, h</a:t>
            </a:r>
            <a:r>
              <a:rPr lang="en-US" dirty="0">
                <a:effectLst/>
                <a:latin typeface="Helvetica" pitchFamily="2" charset="0"/>
              </a:rPr>
              <a:t>uman proteins can be produced using bacterial, yeast, and mammalian cells.</a:t>
            </a:r>
          </a:p>
          <a:p>
            <a:pPr marL="0" indent="0">
              <a:buNone/>
            </a:pPr>
            <a:endParaRPr lang="en-US" dirty="0">
              <a:effectLst/>
              <a:latin typeface="Helvetica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4B2B4CF-40F3-0B2F-5E05-EBFD189049EF}"/>
              </a:ext>
            </a:extLst>
          </p:cNvPr>
          <p:cNvGrpSpPr/>
          <p:nvPr/>
        </p:nvGrpSpPr>
        <p:grpSpPr>
          <a:xfrm>
            <a:off x="6096000" y="1188876"/>
            <a:ext cx="5426180" cy="2259083"/>
            <a:chOff x="3291397" y="2759497"/>
            <a:chExt cx="5426180" cy="225908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C551E78-936D-64E9-C7DA-2348F8A4ED9D}"/>
                </a:ext>
              </a:extLst>
            </p:cNvPr>
            <p:cNvGrpSpPr/>
            <p:nvPr/>
          </p:nvGrpSpPr>
          <p:grpSpPr>
            <a:xfrm>
              <a:off x="3291397" y="2872125"/>
              <a:ext cx="5426180" cy="1946401"/>
              <a:chOff x="3291397" y="2872125"/>
              <a:chExt cx="5426180" cy="194640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20E6E1-D1F0-26C0-C315-8D73D900398A}"/>
                  </a:ext>
                </a:extLst>
              </p:cNvPr>
              <p:cNvSpPr txBox="1"/>
              <p:nvPr/>
            </p:nvSpPr>
            <p:spPr>
              <a:xfrm>
                <a:off x="5992464" y="2872125"/>
                <a:ext cx="272511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Mammalian </a:t>
                </a:r>
              </a:p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cells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825038-1D39-1741-66A9-C2FEF99A5A7A}"/>
                  </a:ext>
                </a:extLst>
              </p:cNvPr>
              <p:cNvSpPr txBox="1"/>
              <p:nvPr/>
            </p:nvSpPr>
            <p:spPr>
              <a:xfrm>
                <a:off x="7236648" y="4387639"/>
                <a:ext cx="104727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Yeast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652D4EA-5689-0C80-9AC7-82EAA89F3C76}"/>
                  </a:ext>
                </a:extLst>
              </p:cNvPr>
              <p:cNvSpPr txBox="1"/>
              <p:nvPr/>
            </p:nvSpPr>
            <p:spPr>
              <a:xfrm>
                <a:off x="3291397" y="3938876"/>
                <a:ext cx="141000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Bacteria</a:t>
                </a:r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F84BFD5-071A-6F62-CDA6-ACAE8B15A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2053" t="12028" r="34599" b="40055"/>
            <a:stretch/>
          </p:blipFill>
          <p:spPr>
            <a:xfrm rot="3348240">
              <a:off x="5292877" y="3052133"/>
              <a:ext cx="1917852" cy="133257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226603B-1D01-4A4A-20EF-6E8CC58FB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659" t="14242" r="53481" b="37840"/>
            <a:stretch/>
          </p:blipFill>
          <p:spPr>
            <a:xfrm>
              <a:off x="6301473" y="3915721"/>
              <a:ext cx="1053548" cy="110285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31CE61-4F8A-1BF4-CF6F-50884148E9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2053" t="68174" r="34599"/>
            <a:stretch/>
          </p:blipFill>
          <p:spPr>
            <a:xfrm rot="1781285">
              <a:off x="4413646" y="4024604"/>
              <a:ext cx="1917852" cy="885095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DF9F1F1-86BA-83F2-7680-1623836BC9C1}"/>
              </a:ext>
            </a:extLst>
          </p:cNvPr>
          <p:cNvGrpSpPr/>
          <p:nvPr/>
        </p:nvGrpSpPr>
        <p:grpSpPr>
          <a:xfrm>
            <a:off x="6400801" y="4030077"/>
            <a:ext cx="2045852" cy="1714500"/>
            <a:chOff x="1652823" y="3315705"/>
            <a:chExt cx="2045852" cy="1714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7A2D65-0811-EA36-1E48-7A95BB6A0D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16" t="-3722" r="81571" b="3722"/>
            <a:stretch/>
          </p:blipFill>
          <p:spPr>
            <a:xfrm>
              <a:off x="2055931" y="3315705"/>
              <a:ext cx="1642744" cy="17145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A4E8FF-6656-FC90-3D89-EA974FC10683}"/>
                </a:ext>
              </a:extLst>
            </p:cNvPr>
            <p:cNvSpPr txBox="1"/>
            <p:nvPr/>
          </p:nvSpPr>
          <p:spPr>
            <a:xfrm>
              <a:off x="1652823" y="4447340"/>
              <a:ext cx="1984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Human gene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79617E-625C-0947-1435-C3D7491504CA}"/>
              </a:ext>
            </a:extLst>
          </p:cNvPr>
          <p:cNvGrpSpPr/>
          <p:nvPr/>
        </p:nvGrpSpPr>
        <p:grpSpPr>
          <a:xfrm>
            <a:off x="9204470" y="4313783"/>
            <a:ext cx="2319866" cy="1295761"/>
            <a:chOff x="7368363" y="3581828"/>
            <a:chExt cx="2319866" cy="12957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61B402B-D198-5493-5A74-E0BF813217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1641" t="-5427" r="-2452" b="5427"/>
            <a:stretch/>
          </p:blipFill>
          <p:spPr>
            <a:xfrm>
              <a:off x="8075731" y="3581828"/>
              <a:ext cx="1324483" cy="123176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13944F-1ABF-4816-AAA0-E69D1605594F}"/>
                </a:ext>
              </a:extLst>
            </p:cNvPr>
            <p:cNvSpPr txBox="1"/>
            <p:nvPr/>
          </p:nvSpPr>
          <p:spPr>
            <a:xfrm>
              <a:off x="7368363" y="4446702"/>
              <a:ext cx="231986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Human protein</a:t>
              </a:r>
            </a:p>
          </p:txBody>
        </p:sp>
      </p:grpSp>
      <p:sp>
        <p:nvSpPr>
          <p:cNvPr id="18" name="Oval 72">
            <a:extLst>
              <a:ext uri="{FF2B5EF4-FFF2-40B4-BE49-F238E27FC236}">
                <a16:creationId xmlns:a16="http://schemas.microsoft.com/office/drawing/2014/main" id="{08B8AB05-D03B-7992-48E5-A2D34D999D9D}"/>
              </a:ext>
            </a:extLst>
          </p:cNvPr>
          <p:cNvSpPr/>
          <p:nvPr/>
        </p:nvSpPr>
        <p:spPr>
          <a:xfrm>
            <a:off x="7626028" y="3526071"/>
            <a:ext cx="2852476" cy="773295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6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77D68D-C51F-E595-9B38-FD1288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purification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A620E8-F962-4A88-EC41-8823408F18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526"/>
          <a:stretch/>
        </p:blipFill>
        <p:spPr>
          <a:xfrm>
            <a:off x="8625157" y="891254"/>
            <a:ext cx="2024257" cy="1752600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BE6A703-677C-167A-6E97-C819F9D55E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731334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Protein purification describes the process of isolating the protein of interest.</a:t>
            </a:r>
          </a:p>
          <a:p>
            <a:r>
              <a:rPr lang="en-US" dirty="0">
                <a:effectLst/>
                <a:latin typeface="Helvetica" pitchFamily="2" charset="0"/>
              </a:rPr>
              <a:t>Protein purification methods rely on separating molecules by their unique characteristics. </a:t>
            </a:r>
          </a:p>
          <a:p>
            <a:r>
              <a:rPr lang="en-US" dirty="0">
                <a:effectLst/>
                <a:latin typeface="Helvetica" pitchFamily="2" charset="0"/>
              </a:rPr>
              <a:t>Examples include separating molecules based on size, charge, or hydrophobicity.</a:t>
            </a:r>
          </a:p>
          <a:p>
            <a:endParaRPr lang="en-US" dirty="0">
              <a:effectLst/>
              <a:latin typeface="Helvetica" pitchFamily="2" charset="0"/>
            </a:endParaRPr>
          </a:p>
          <a:p>
            <a:endParaRPr lang="en-US" dirty="0">
              <a:effectLst/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BFB241-B7A7-69C1-3CF8-4421AECE78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521" t="-636" r="-5995" b="636"/>
          <a:stretch/>
        </p:blipFill>
        <p:spPr>
          <a:xfrm>
            <a:off x="8789076" y="3752481"/>
            <a:ext cx="2024257" cy="1752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F553F7-EEBC-1DE2-2038-8241E322BA61}"/>
              </a:ext>
            </a:extLst>
          </p:cNvPr>
          <p:cNvSpPr txBox="1"/>
          <p:nvPr/>
        </p:nvSpPr>
        <p:spPr>
          <a:xfrm>
            <a:off x="8132706" y="386543"/>
            <a:ext cx="31758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Mixture of molecules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1233F7-C73A-4916-5968-860C72A8C0C8}"/>
              </a:ext>
            </a:extLst>
          </p:cNvPr>
          <p:cNvSpPr txBox="1"/>
          <p:nvPr/>
        </p:nvSpPr>
        <p:spPr>
          <a:xfrm>
            <a:off x="8055014" y="5505081"/>
            <a:ext cx="40094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Purified protein of interest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C84CF0-F18F-BD74-F8C8-E4A5649DCF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4" t="20402" r="63819" b="43825"/>
          <a:stretch/>
        </p:blipFill>
        <p:spPr>
          <a:xfrm rot="5400000">
            <a:off x="8991615" y="2957483"/>
            <a:ext cx="1207120" cy="61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3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6C2F9B-87E9-0436-A165-FDAE44C67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683794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Affinity purification relies on beads coated with a ligand that specifically binds to, or has an affinity for, the protein of interest.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186845-8491-424D-95A2-C6EF8767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5EC4C3-0A1D-07CE-AADD-36DA932D9E9D}"/>
              </a:ext>
            </a:extLst>
          </p:cNvPr>
          <p:cNvSpPr txBox="1"/>
          <p:nvPr/>
        </p:nvSpPr>
        <p:spPr>
          <a:xfrm>
            <a:off x="5129525" y="5250429"/>
            <a:ext cx="918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55ADA-CDFB-9C0A-C69E-E464E7DDE6EB}"/>
              </a:ext>
            </a:extLst>
          </p:cNvPr>
          <p:cNvSpPr txBox="1"/>
          <p:nvPr/>
        </p:nvSpPr>
        <p:spPr>
          <a:xfrm>
            <a:off x="5129524" y="4403561"/>
            <a:ext cx="11689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Ligand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7AE6EFC-B143-E542-CF58-FD1FEFA34D09}"/>
              </a:ext>
            </a:extLst>
          </p:cNvPr>
          <p:cNvGrpSpPr/>
          <p:nvPr/>
        </p:nvGrpSpPr>
        <p:grpSpPr>
          <a:xfrm>
            <a:off x="6112970" y="3947215"/>
            <a:ext cx="1271276" cy="1973408"/>
            <a:chOff x="6202421" y="3947215"/>
            <a:chExt cx="1271276" cy="1973408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6ADCE2E-B6E0-5C11-F54A-8D33342E9489}"/>
                </a:ext>
              </a:extLst>
            </p:cNvPr>
            <p:cNvSpPr/>
            <p:nvPr/>
          </p:nvSpPr>
          <p:spPr>
            <a:xfrm rot="2473761">
              <a:off x="6445221" y="3947215"/>
              <a:ext cx="729583" cy="729583"/>
            </a:xfrm>
            <a:custGeom>
              <a:avLst/>
              <a:gdLst>
                <a:gd name="connsiteX0" fmla="*/ 516209 w 729583"/>
                <a:gd name="connsiteY0" fmla="*/ 0 h 729583"/>
                <a:gd name="connsiteX1" fmla="*/ 729583 w 729583"/>
                <a:gd name="connsiteY1" fmla="*/ 0 h 729583"/>
                <a:gd name="connsiteX2" fmla="*/ 729583 w 729583"/>
                <a:gd name="connsiteY2" fmla="*/ 729583 h 729583"/>
                <a:gd name="connsiteX3" fmla="*/ 0 w 729583"/>
                <a:gd name="connsiteY3" fmla="*/ 729583 h 729583"/>
                <a:gd name="connsiteX4" fmla="*/ 0 w 729583"/>
                <a:gd name="connsiteY4" fmla="*/ 516032 h 729583"/>
                <a:gd name="connsiteX5" fmla="*/ 516209 w 729583"/>
                <a:gd name="connsiteY5" fmla="*/ 516032 h 729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9583" h="729583">
                  <a:moveTo>
                    <a:pt x="516209" y="0"/>
                  </a:moveTo>
                  <a:lnTo>
                    <a:pt x="729583" y="0"/>
                  </a:lnTo>
                  <a:lnTo>
                    <a:pt x="729583" y="729583"/>
                  </a:lnTo>
                  <a:lnTo>
                    <a:pt x="0" y="729583"/>
                  </a:lnTo>
                  <a:lnTo>
                    <a:pt x="0" y="516032"/>
                  </a:lnTo>
                  <a:lnTo>
                    <a:pt x="516209" y="516032"/>
                  </a:lnTo>
                  <a:close/>
                </a:path>
              </a:pathLst>
            </a:cu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301A9EF-A91E-B820-9EF1-A492553AD7C5}"/>
                </a:ext>
              </a:extLst>
            </p:cNvPr>
            <p:cNvSpPr/>
            <p:nvPr/>
          </p:nvSpPr>
          <p:spPr>
            <a:xfrm>
              <a:off x="6202421" y="4649347"/>
              <a:ext cx="1271276" cy="127127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8575">
              <a:solidFill>
                <a:srgbClr val="5959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826D3AE-6AB6-488F-D2C8-1F407966B46A}"/>
              </a:ext>
            </a:extLst>
          </p:cNvPr>
          <p:cNvSpPr/>
          <p:nvPr/>
        </p:nvSpPr>
        <p:spPr>
          <a:xfrm rot="2473761">
            <a:off x="6441126" y="3807547"/>
            <a:ext cx="519114" cy="519114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9CA57C-88B1-BF14-5932-5A9BBE1A766F}"/>
              </a:ext>
            </a:extLst>
          </p:cNvPr>
          <p:cNvSpPr txBox="1"/>
          <p:nvPr/>
        </p:nvSpPr>
        <p:spPr>
          <a:xfrm>
            <a:off x="6841411" y="3412435"/>
            <a:ext cx="27975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Protein of interest</a:t>
            </a:r>
          </a:p>
        </p:txBody>
      </p:sp>
    </p:spTree>
    <p:extLst>
      <p:ext uri="{BB962C8B-B14F-4D97-AF65-F5344CB8AC3E}">
        <p14:creationId xmlns:p14="http://schemas.microsoft.com/office/powerpoint/2010/main" val="158399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0.00078 0.01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6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6C2F9B-87E9-0436-A165-FDAE44C67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683794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Affinity purification relies on beads coated with a ligand that specifically binds to, or has an affinity for, the protein of interest.</a:t>
            </a:r>
          </a:p>
          <a:p>
            <a:r>
              <a:rPr lang="en-US" dirty="0"/>
              <a:t>O</a:t>
            </a:r>
            <a:r>
              <a:rPr lang="en-US" dirty="0">
                <a:effectLst/>
                <a:latin typeface="Helvetica" pitchFamily="2" charset="0"/>
              </a:rPr>
              <a:t>nly the protein of interest binds to the ligand and is captured by the beads.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186845-8491-424D-95A2-C6EF8767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5EC4C3-0A1D-07CE-AADD-36DA932D9E9D}"/>
              </a:ext>
            </a:extLst>
          </p:cNvPr>
          <p:cNvSpPr txBox="1"/>
          <p:nvPr/>
        </p:nvSpPr>
        <p:spPr>
          <a:xfrm>
            <a:off x="5129525" y="5250429"/>
            <a:ext cx="918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55ADA-CDFB-9C0A-C69E-E464E7DDE6EB}"/>
              </a:ext>
            </a:extLst>
          </p:cNvPr>
          <p:cNvSpPr txBox="1"/>
          <p:nvPr/>
        </p:nvSpPr>
        <p:spPr>
          <a:xfrm>
            <a:off x="5129524" y="4403561"/>
            <a:ext cx="11689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Ligand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7AE6EFC-B143-E542-CF58-FD1FEFA34D09}"/>
              </a:ext>
            </a:extLst>
          </p:cNvPr>
          <p:cNvGrpSpPr/>
          <p:nvPr/>
        </p:nvGrpSpPr>
        <p:grpSpPr>
          <a:xfrm>
            <a:off x="6112970" y="3947215"/>
            <a:ext cx="1271276" cy="1973408"/>
            <a:chOff x="6202421" y="3947215"/>
            <a:chExt cx="1271276" cy="1973408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6ADCE2E-B6E0-5C11-F54A-8D33342E9489}"/>
                </a:ext>
              </a:extLst>
            </p:cNvPr>
            <p:cNvSpPr/>
            <p:nvPr/>
          </p:nvSpPr>
          <p:spPr>
            <a:xfrm rot="2473761">
              <a:off x="6445221" y="3947215"/>
              <a:ext cx="729583" cy="729583"/>
            </a:xfrm>
            <a:custGeom>
              <a:avLst/>
              <a:gdLst>
                <a:gd name="connsiteX0" fmla="*/ 516209 w 729583"/>
                <a:gd name="connsiteY0" fmla="*/ 0 h 729583"/>
                <a:gd name="connsiteX1" fmla="*/ 729583 w 729583"/>
                <a:gd name="connsiteY1" fmla="*/ 0 h 729583"/>
                <a:gd name="connsiteX2" fmla="*/ 729583 w 729583"/>
                <a:gd name="connsiteY2" fmla="*/ 729583 h 729583"/>
                <a:gd name="connsiteX3" fmla="*/ 0 w 729583"/>
                <a:gd name="connsiteY3" fmla="*/ 729583 h 729583"/>
                <a:gd name="connsiteX4" fmla="*/ 0 w 729583"/>
                <a:gd name="connsiteY4" fmla="*/ 516032 h 729583"/>
                <a:gd name="connsiteX5" fmla="*/ 516209 w 729583"/>
                <a:gd name="connsiteY5" fmla="*/ 516032 h 729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9583" h="729583">
                  <a:moveTo>
                    <a:pt x="516209" y="0"/>
                  </a:moveTo>
                  <a:lnTo>
                    <a:pt x="729583" y="0"/>
                  </a:lnTo>
                  <a:lnTo>
                    <a:pt x="729583" y="729583"/>
                  </a:lnTo>
                  <a:lnTo>
                    <a:pt x="0" y="729583"/>
                  </a:lnTo>
                  <a:lnTo>
                    <a:pt x="0" y="516032"/>
                  </a:lnTo>
                  <a:lnTo>
                    <a:pt x="516209" y="516032"/>
                  </a:lnTo>
                  <a:close/>
                </a:path>
              </a:pathLst>
            </a:cu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301A9EF-A91E-B820-9EF1-A492553AD7C5}"/>
                </a:ext>
              </a:extLst>
            </p:cNvPr>
            <p:cNvSpPr/>
            <p:nvPr/>
          </p:nvSpPr>
          <p:spPr>
            <a:xfrm>
              <a:off x="6202421" y="4649347"/>
              <a:ext cx="1271276" cy="127127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8575">
              <a:solidFill>
                <a:srgbClr val="5959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826D3AE-6AB6-488F-D2C8-1F407966B46A}"/>
              </a:ext>
            </a:extLst>
          </p:cNvPr>
          <p:cNvSpPr/>
          <p:nvPr/>
        </p:nvSpPr>
        <p:spPr>
          <a:xfrm rot="2473761">
            <a:off x="5329387" y="2670942"/>
            <a:ext cx="519114" cy="519114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8CD2823-F028-5C9A-D2B2-3412BB7D2D8B}"/>
              </a:ext>
            </a:extLst>
          </p:cNvPr>
          <p:cNvSpPr/>
          <p:nvPr/>
        </p:nvSpPr>
        <p:spPr>
          <a:xfrm>
            <a:off x="6144091" y="3187007"/>
            <a:ext cx="576470" cy="576470"/>
          </a:xfrm>
          <a:prstGeom prst="ellipse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54F0E40-8A39-BB62-41BB-E0D0F0A7B079}"/>
              </a:ext>
            </a:extLst>
          </p:cNvPr>
          <p:cNvSpPr/>
          <p:nvPr/>
        </p:nvSpPr>
        <p:spPr>
          <a:xfrm>
            <a:off x="6748608" y="2760100"/>
            <a:ext cx="1029553" cy="4490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Heart 18">
            <a:extLst>
              <a:ext uri="{FF2B5EF4-FFF2-40B4-BE49-F238E27FC236}">
                <a16:creationId xmlns:a16="http://schemas.microsoft.com/office/drawing/2014/main" id="{6EF5893C-6B9F-40D2-F216-5A72CAB82403}"/>
              </a:ext>
            </a:extLst>
          </p:cNvPr>
          <p:cNvSpPr/>
          <p:nvPr/>
        </p:nvSpPr>
        <p:spPr>
          <a:xfrm>
            <a:off x="6205785" y="2159627"/>
            <a:ext cx="514777" cy="514777"/>
          </a:xfrm>
          <a:prstGeom prst="heart">
            <a:avLst/>
          </a:prstGeom>
          <a:solidFill>
            <a:srgbClr val="D88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F237FD-3B2F-B00B-0CD2-0984AB3A8228}"/>
              </a:ext>
            </a:extLst>
          </p:cNvPr>
          <p:cNvSpPr txBox="1"/>
          <p:nvPr/>
        </p:nvSpPr>
        <p:spPr>
          <a:xfrm>
            <a:off x="4844391" y="1571924"/>
            <a:ext cx="31758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Mixture of molecules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1A294E-EBF7-0795-41D0-C608543F6C99}"/>
              </a:ext>
            </a:extLst>
          </p:cNvPr>
          <p:cNvGrpSpPr/>
          <p:nvPr/>
        </p:nvGrpSpPr>
        <p:grpSpPr>
          <a:xfrm>
            <a:off x="7664685" y="1579394"/>
            <a:ext cx="4623384" cy="4341229"/>
            <a:chOff x="7664685" y="1579394"/>
            <a:chExt cx="4623384" cy="434122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CC661C3-2961-9ADA-208F-CD835349A27A}"/>
                </a:ext>
              </a:extLst>
            </p:cNvPr>
            <p:cNvGrpSpPr/>
            <p:nvPr/>
          </p:nvGrpSpPr>
          <p:grpSpPr>
            <a:xfrm>
              <a:off x="7664685" y="1579394"/>
              <a:ext cx="3818194" cy="4341229"/>
              <a:chOff x="7863467" y="1579394"/>
              <a:chExt cx="3818194" cy="4341229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224B886C-F0B4-7BE3-A9E8-278FC77666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03413">
                <a:off x="9177154" y="1940694"/>
                <a:ext cx="2504507" cy="2014495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511FFC6-7A02-8B0A-144A-B932A19F3E69}"/>
                  </a:ext>
                </a:extLst>
              </p:cNvPr>
              <p:cNvGrpSpPr/>
              <p:nvPr/>
            </p:nvGrpSpPr>
            <p:grpSpPr>
              <a:xfrm>
                <a:off x="9766721" y="3947215"/>
                <a:ext cx="1271276" cy="1973408"/>
                <a:chOff x="6202421" y="3947215"/>
                <a:chExt cx="1271276" cy="1973408"/>
              </a:xfrm>
            </p:grpSpPr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BF83B1AF-2B93-D1BC-3974-A5D0B2D71DCF}"/>
                    </a:ext>
                  </a:extLst>
                </p:cNvPr>
                <p:cNvSpPr/>
                <p:nvPr/>
              </p:nvSpPr>
              <p:spPr>
                <a:xfrm rot="2473761">
                  <a:off x="6445221" y="3947215"/>
                  <a:ext cx="729583" cy="729583"/>
                </a:xfrm>
                <a:custGeom>
                  <a:avLst/>
                  <a:gdLst>
                    <a:gd name="connsiteX0" fmla="*/ 516209 w 729583"/>
                    <a:gd name="connsiteY0" fmla="*/ 0 h 729583"/>
                    <a:gd name="connsiteX1" fmla="*/ 729583 w 729583"/>
                    <a:gd name="connsiteY1" fmla="*/ 0 h 729583"/>
                    <a:gd name="connsiteX2" fmla="*/ 729583 w 729583"/>
                    <a:gd name="connsiteY2" fmla="*/ 729583 h 729583"/>
                    <a:gd name="connsiteX3" fmla="*/ 0 w 729583"/>
                    <a:gd name="connsiteY3" fmla="*/ 729583 h 729583"/>
                    <a:gd name="connsiteX4" fmla="*/ 0 w 729583"/>
                    <a:gd name="connsiteY4" fmla="*/ 516032 h 729583"/>
                    <a:gd name="connsiteX5" fmla="*/ 516209 w 729583"/>
                    <a:gd name="connsiteY5" fmla="*/ 516032 h 729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29583" h="729583">
                      <a:moveTo>
                        <a:pt x="516209" y="0"/>
                      </a:moveTo>
                      <a:lnTo>
                        <a:pt x="729583" y="0"/>
                      </a:lnTo>
                      <a:lnTo>
                        <a:pt x="729583" y="729583"/>
                      </a:lnTo>
                      <a:lnTo>
                        <a:pt x="0" y="729583"/>
                      </a:lnTo>
                      <a:lnTo>
                        <a:pt x="0" y="516032"/>
                      </a:lnTo>
                      <a:lnTo>
                        <a:pt x="516209" y="516032"/>
                      </a:lnTo>
                      <a:close/>
                    </a:path>
                  </a:pathLst>
                </a:custGeom>
                <a:solidFill>
                  <a:srgbClr val="00B9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4CAC5BAB-9A43-6F43-EFDF-38E029E96222}"/>
                    </a:ext>
                  </a:extLst>
                </p:cNvPr>
                <p:cNvSpPr/>
                <p:nvPr/>
              </p:nvSpPr>
              <p:spPr>
                <a:xfrm>
                  <a:off x="6202421" y="4649347"/>
                  <a:ext cx="1271276" cy="127127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59595B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C11BE7F-02E3-8177-F3B6-AEA047EC2FCC}"/>
                  </a:ext>
                </a:extLst>
              </p:cNvPr>
              <p:cNvSpPr/>
              <p:nvPr/>
            </p:nvSpPr>
            <p:spPr>
              <a:xfrm rot="2473761">
                <a:off x="10104817" y="3907675"/>
                <a:ext cx="519114" cy="519114"/>
              </a:xfrm>
              <a:prstGeom prst="rect">
                <a:avLst/>
              </a:prstGeom>
              <a:solidFill>
                <a:srgbClr val="FF93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6D9A64F-1AD0-A191-D419-47CE6D23DFEB}"/>
                  </a:ext>
                </a:extLst>
              </p:cNvPr>
              <p:cNvSpPr/>
              <p:nvPr/>
            </p:nvSpPr>
            <p:spPr>
              <a:xfrm>
                <a:off x="10784427" y="2759966"/>
                <a:ext cx="576470" cy="576470"/>
              </a:xfrm>
              <a:prstGeom prst="ellipse">
                <a:avLst/>
              </a:prstGeom>
              <a:solidFill>
                <a:srgbClr val="FF2F9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155CE1E-C5F8-7791-F04C-62A9874F9A91}"/>
                  </a:ext>
                </a:extLst>
              </p:cNvPr>
              <p:cNvSpPr/>
              <p:nvPr/>
            </p:nvSpPr>
            <p:spPr>
              <a:xfrm rot="9759934">
                <a:off x="9970067" y="2296840"/>
                <a:ext cx="1029553" cy="449004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Heart 28">
                <a:extLst>
                  <a:ext uri="{FF2B5EF4-FFF2-40B4-BE49-F238E27FC236}">
                    <a16:creationId xmlns:a16="http://schemas.microsoft.com/office/drawing/2014/main" id="{1409FA90-6A39-E3B8-B46A-70C7CCC1EAB3}"/>
                  </a:ext>
                </a:extLst>
              </p:cNvPr>
              <p:cNvSpPr/>
              <p:nvPr/>
            </p:nvSpPr>
            <p:spPr>
              <a:xfrm rot="13962279">
                <a:off x="9358700" y="2654121"/>
                <a:ext cx="514777" cy="514777"/>
              </a:xfrm>
              <a:prstGeom prst="heart">
                <a:avLst/>
              </a:prstGeom>
              <a:solidFill>
                <a:srgbClr val="D883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319F6890-D200-B573-7D2E-3A673E52B3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467" y="3763477"/>
                <a:ext cx="1399368" cy="0"/>
              </a:xfrm>
              <a:prstGeom prst="straightConnector1">
                <a:avLst/>
              </a:prstGeom>
              <a:ln w="38100" cap="rnd">
                <a:solidFill>
                  <a:srgbClr val="59595B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D616DB-96B9-E528-D86B-5F55E18C923C}"/>
                  </a:ext>
                </a:extLst>
              </p:cNvPr>
              <p:cNvSpPr txBox="1"/>
              <p:nvPr/>
            </p:nvSpPr>
            <p:spPr>
              <a:xfrm>
                <a:off x="8642665" y="1579394"/>
                <a:ext cx="302999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Unbound molecules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83C0A2-6178-FABD-B222-4A8EBF3004C6}"/>
                </a:ext>
              </a:extLst>
            </p:cNvPr>
            <p:cNvSpPr txBox="1"/>
            <p:nvPr/>
          </p:nvSpPr>
          <p:spPr>
            <a:xfrm>
              <a:off x="10429954" y="3774680"/>
              <a:ext cx="185811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Protein of interest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468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269C0E3-CBAC-694B-F6AB-432D796D8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451" y="4070343"/>
            <a:ext cx="1280371" cy="202079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6C2F9B-87E9-0436-A165-FDAE44C67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621258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The protein of interest you will purify includes a short tag made of a few amino acids.</a:t>
            </a:r>
          </a:p>
          <a:p>
            <a:r>
              <a:rPr lang="en-US" dirty="0">
                <a:effectLst/>
                <a:latin typeface="Helvetica" pitchFamily="2" charset="0"/>
              </a:rPr>
              <a:t>Scientists engineered the tag to bind with high affinity to the ligand present on the beads you will use.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186845-8491-424D-95A2-C6EF8767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 of tagged proteins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A0F13A-8E85-E04A-7228-D41D9A970A3B}"/>
              </a:ext>
            </a:extLst>
          </p:cNvPr>
          <p:cNvSpPr txBox="1"/>
          <p:nvPr/>
        </p:nvSpPr>
        <p:spPr>
          <a:xfrm>
            <a:off x="8280229" y="5180854"/>
            <a:ext cx="918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15CD14-56E7-2DDD-294E-4223215ECA23}"/>
              </a:ext>
            </a:extLst>
          </p:cNvPr>
          <p:cNvSpPr txBox="1"/>
          <p:nvPr/>
        </p:nvSpPr>
        <p:spPr>
          <a:xfrm>
            <a:off x="8280228" y="4333986"/>
            <a:ext cx="11689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Ligand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87B0D6-0620-6781-7386-5131E1784C0D}"/>
              </a:ext>
            </a:extLst>
          </p:cNvPr>
          <p:cNvGrpSpPr/>
          <p:nvPr/>
        </p:nvGrpSpPr>
        <p:grpSpPr>
          <a:xfrm>
            <a:off x="7797290" y="1840239"/>
            <a:ext cx="2784687" cy="1957483"/>
            <a:chOff x="7797290" y="2376503"/>
            <a:chExt cx="2784687" cy="195748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92F3758-51B0-13E6-4B82-0D09DF347ADC}"/>
                </a:ext>
              </a:extLst>
            </p:cNvPr>
            <p:cNvGrpSpPr/>
            <p:nvPr/>
          </p:nvGrpSpPr>
          <p:grpSpPr>
            <a:xfrm>
              <a:off x="7797290" y="2798441"/>
              <a:ext cx="1905443" cy="1467308"/>
              <a:chOff x="7797290" y="2798441"/>
              <a:chExt cx="1905443" cy="1467308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3B7DA8-8794-2777-8925-C046CD443F74}"/>
                  </a:ext>
                </a:extLst>
              </p:cNvPr>
              <p:cNvSpPr txBox="1"/>
              <p:nvPr/>
            </p:nvSpPr>
            <p:spPr>
              <a:xfrm>
                <a:off x="8977855" y="3834862"/>
                <a:ext cx="72487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Tag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2ACD23-4E58-51EB-BE81-D635E07185E8}"/>
                  </a:ext>
                </a:extLst>
              </p:cNvPr>
              <p:cNvSpPr txBox="1"/>
              <p:nvPr/>
            </p:nvSpPr>
            <p:spPr>
              <a:xfrm>
                <a:off x="7797290" y="2798441"/>
                <a:ext cx="169629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Protein of </a:t>
                </a:r>
              </a:p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interest</a:t>
                </a: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8100D23-93AE-8D7C-23A8-8412EF4B9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8984" y="2376503"/>
              <a:ext cx="1202993" cy="19574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117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3.95833E-6 0.077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6C2F9B-87E9-0436-A165-FDAE44C67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621258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The strong, specific interaction between the tag and the beads will allow you to isolate the protein of interest with relative ease.</a:t>
            </a:r>
          </a:p>
          <a:p>
            <a:r>
              <a:rPr lang="en-US" dirty="0"/>
              <a:t>The tagged protein of interest will bind to the beads and be captured.</a:t>
            </a:r>
          </a:p>
          <a:p>
            <a:r>
              <a:rPr lang="en-US" dirty="0">
                <a:effectLst/>
                <a:latin typeface="Helvetica" pitchFamily="2" charset="0"/>
              </a:rPr>
              <a:t>All other molecules can be removed.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186845-8491-424D-95A2-C6EF8767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 of tagged proteins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D37971-2537-4D5E-8445-5AF5E4B80CD0}"/>
              </a:ext>
            </a:extLst>
          </p:cNvPr>
          <p:cNvGrpSpPr/>
          <p:nvPr/>
        </p:nvGrpSpPr>
        <p:grpSpPr>
          <a:xfrm>
            <a:off x="8815408" y="290928"/>
            <a:ext cx="2775634" cy="2232575"/>
            <a:chOff x="8815408" y="290928"/>
            <a:chExt cx="2775634" cy="223257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69EE574-3D5B-485B-CE52-247D6961C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03413">
              <a:off x="8815408" y="290928"/>
              <a:ext cx="2775634" cy="2232575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68346FF-23EE-617E-0C66-C0B6D79B8C32}"/>
                </a:ext>
              </a:extLst>
            </p:cNvPr>
            <p:cNvGrpSpPr/>
            <p:nvPr/>
          </p:nvGrpSpPr>
          <p:grpSpPr>
            <a:xfrm>
              <a:off x="9040086" y="579103"/>
              <a:ext cx="2544286" cy="1306147"/>
              <a:chOff x="9040086" y="579103"/>
              <a:chExt cx="2544286" cy="1306147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8624E47-6A94-1282-2129-F0063A40D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7196979">
                <a:off x="9638456" y="30945"/>
                <a:ext cx="1129538" cy="2225853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DD3D9EC-3290-7A4E-6D20-453F1A3D0AD0}"/>
                  </a:ext>
                </a:extLst>
              </p:cNvPr>
              <p:cNvSpPr txBox="1"/>
              <p:nvPr/>
            </p:nvSpPr>
            <p:spPr>
              <a:xfrm>
                <a:off x="9040086" y="1454363"/>
                <a:ext cx="254428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Other molecules</a:t>
                </a: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46549A2-D551-8CF3-5F1D-6548D2766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1451" y="4070343"/>
            <a:ext cx="1280371" cy="20207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D7C6EC-0D42-CA72-0362-8584545B5D26}"/>
              </a:ext>
            </a:extLst>
          </p:cNvPr>
          <p:cNvSpPr txBox="1"/>
          <p:nvPr/>
        </p:nvSpPr>
        <p:spPr>
          <a:xfrm>
            <a:off x="8280229" y="5180854"/>
            <a:ext cx="918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Bead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A5CE78-5E3C-9AA2-AD08-6F2C7C9DC789}"/>
              </a:ext>
            </a:extLst>
          </p:cNvPr>
          <p:cNvSpPr txBox="1"/>
          <p:nvPr/>
        </p:nvSpPr>
        <p:spPr>
          <a:xfrm>
            <a:off x="8280228" y="4333986"/>
            <a:ext cx="11689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Ligand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123F9C-B5DE-130B-FF8F-CD8D9A1CFB08}"/>
              </a:ext>
            </a:extLst>
          </p:cNvPr>
          <p:cNvGrpSpPr/>
          <p:nvPr/>
        </p:nvGrpSpPr>
        <p:grpSpPr>
          <a:xfrm>
            <a:off x="7797290" y="2368296"/>
            <a:ext cx="2784687" cy="1957483"/>
            <a:chOff x="7797290" y="2376503"/>
            <a:chExt cx="2784687" cy="195748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5C1827-397E-13F4-6E67-310E272D0B5F}"/>
                </a:ext>
              </a:extLst>
            </p:cNvPr>
            <p:cNvGrpSpPr/>
            <p:nvPr/>
          </p:nvGrpSpPr>
          <p:grpSpPr>
            <a:xfrm>
              <a:off x="7797290" y="2802332"/>
              <a:ext cx="1905443" cy="1463417"/>
              <a:chOff x="7797290" y="2802332"/>
              <a:chExt cx="1905443" cy="1463417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E3BB98-B992-822D-FCB5-E129CF45CF7B}"/>
                  </a:ext>
                </a:extLst>
              </p:cNvPr>
              <p:cNvSpPr txBox="1"/>
              <p:nvPr/>
            </p:nvSpPr>
            <p:spPr>
              <a:xfrm>
                <a:off x="8977855" y="3834862"/>
                <a:ext cx="72487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Tag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A622F4-D156-8D3F-0C26-FC6C37666933}"/>
                  </a:ext>
                </a:extLst>
              </p:cNvPr>
              <p:cNvSpPr txBox="1"/>
              <p:nvPr/>
            </p:nvSpPr>
            <p:spPr>
              <a:xfrm>
                <a:off x="7797290" y="2802332"/>
                <a:ext cx="169629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Protein of </a:t>
                </a:r>
              </a:p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interest</a:t>
                </a:r>
              </a:p>
            </p:txBody>
          </p: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95A9B59-9FDD-7A74-F6D1-D9EE34375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78984" y="2376503"/>
              <a:ext cx="1202993" cy="19574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752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0D6751-EE8D-836B-66F7-F49A791BF5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329" t="-5427" r="-2452" b="32879"/>
          <a:stretch/>
        </p:blipFill>
        <p:spPr>
          <a:xfrm rot="16200000">
            <a:off x="9184784" y="1241426"/>
            <a:ext cx="2120401" cy="1479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D2BED2-8F7E-98E2-4293-58F5046EDA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794" r="63059" b="42855"/>
          <a:stretch/>
        </p:blipFill>
        <p:spPr>
          <a:xfrm>
            <a:off x="5167540" y="1822342"/>
            <a:ext cx="2757046" cy="67763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6C2F9B-87E9-0436-A165-FDAE44C67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29590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The tag is added by modifying the DNA that encodes the protein of interest.</a:t>
            </a:r>
          </a:p>
          <a:p>
            <a:r>
              <a:rPr lang="en-US" dirty="0">
                <a:effectLst/>
                <a:latin typeface="Helvetica" pitchFamily="2" charset="0"/>
              </a:rPr>
              <a:t>This modified protein is called a fusion protein because it combines sections encoded by two different genes, the original protein and the tag.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186845-8491-424D-95A2-C6EF8767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Creation of tagged fusion proteins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A24FF4-4AAE-3421-C265-8F898CC48B95}"/>
              </a:ext>
            </a:extLst>
          </p:cNvPr>
          <p:cNvSpPr txBox="1"/>
          <p:nvPr/>
        </p:nvSpPr>
        <p:spPr>
          <a:xfrm>
            <a:off x="4772133" y="2469279"/>
            <a:ext cx="3482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59595B"/>
                </a:solidFill>
                <a:latin typeface="AMP_GothamRoundedBold" panose="02000000000000000000" pitchFamily="2" charset="77"/>
              </a:rPr>
              <a:t>DNA encoding the protein of interest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EC1307-E6BC-5CAE-0253-02D1DE5956C5}"/>
              </a:ext>
            </a:extLst>
          </p:cNvPr>
          <p:cNvSpPr txBox="1"/>
          <p:nvPr/>
        </p:nvSpPr>
        <p:spPr>
          <a:xfrm>
            <a:off x="9422571" y="2942339"/>
            <a:ext cx="16658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59595B"/>
                </a:solidFill>
                <a:latin typeface="AMP_GothamRoundedBold" panose="02000000000000000000" pitchFamily="2" charset="77"/>
              </a:rPr>
              <a:t>Protein </a:t>
            </a:r>
          </a:p>
          <a:p>
            <a:pPr algn="ctr"/>
            <a:r>
              <a:rPr lang="en-US" sz="2200" dirty="0">
                <a:solidFill>
                  <a:srgbClr val="59595B"/>
                </a:solidFill>
                <a:latin typeface="AMP_GothamRoundedBold" panose="02000000000000000000" pitchFamily="2" charset="77"/>
              </a:rPr>
              <a:t>of interest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94E15-8784-619F-548D-253E4EAFA4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805" t="39794" r="62256" b="42855"/>
          <a:stretch/>
        </p:blipFill>
        <p:spPr>
          <a:xfrm>
            <a:off x="7832662" y="4004468"/>
            <a:ext cx="816427" cy="6776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1298CD9-9FB0-20C8-3B22-3AC945DCC2E4}"/>
              </a:ext>
            </a:extLst>
          </p:cNvPr>
          <p:cNvSpPr txBox="1"/>
          <p:nvPr/>
        </p:nvSpPr>
        <p:spPr>
          <a:xfrm>
            <a:off x="7060812" y="4534827"/>
            <a:ext cx="22701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59595B"/>
                </a:solidFill>
                <a:latin typeface="AMP_GothamRoundedBold" panose="02000000000000000000" pitchFamily="2" charset="77"/>
              </a:rPr>
              <a:t>DNA encoding</a:t>
            </a:r>
          </a:p>
          <a:p>
            <a:pPr algn="ctr"/>
            <a:r>
              <a:rPr lang="en-US" sz="2200" dirty="0">
                <a:solidFill>
                  <a:srgbClr val="59595B"/>
                </a:solidFill>
                <a:latin typeface="AMP_GothamRoundedBold" panose="02000000000000000000" pitchFamily="2" charset="77"/>
              </a:rPr>
              <a:t>the tag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3842B4E-4878-7A94-99B2-6727F6B7A824}"/>
              </a:ext>
            </a:extLst>
          </p:cNvPr>
          <p:cNvCxnSpPr>
            <a:cxnSpLocks/>
          </p:cNvCxnSpPr>
          <p:nvPr/>
        </p:nvCxnSpPr>
        <p:spPr>
          <a:xfrm>
            <a:off x="8768443" y="2127180"/>
            <a:ext cx="666013" cy="0"/>
          </a:xfrm>
          <a:prstGeom prst="straightConnector1">
            <a:avLst/>
          </a:prstGeom>
          <a:ln w="38100" cap="rnd">
            <a:solidFill>
              <a:srgbClr val="59595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D9E9F93-9389-3AC6-E290-86B85B282E27}"/>
              </a:ext>
            </a:extLst>
          </p:cNvPr>
          <p:cNvSpPr txBox="1"/>
          <p:nvPr/>
        </p:nvSpPr>
        <p:spPr>
          <a:xfrm>
            <a:off x="9434456" y="3215541"/>
            <a:ext cx="1233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rgbClr val="59595B"/>
                </a:solidFill>
                <a:latin typeface="AMP_GothamRoundedBold" panose="02000000000000000000" pitchFamily="2" charset="77"/>
              </a:rPr>
              <a:t>Fusion </a:t>
            </a:r>
          </a:p>
          <a:p>
            <a:pPr algn="ctr"/>
            <a:r>
              <a:rPr lang="en-US" sz="2200" dirty="0">
                <a:solidFill>
                  <a:srgbClr val="59595B"/>
                </a:solidFill>
                <a:latin typeface="AMP_GothamRoundedBold" panose="02000000000000000000" pitchFamily="2" charset="77"/>
              </a:rPr>
              <a:t>protein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30C6ACF-981D-32B0-B8EA-6036D508C758}"/>
              </a:ext>
            </a:extLst>
          </p:cNvPr>
          <p:cNvGrpSpPr/>
          <p:nvPr/>
        </p:nvGrpSpPr>
        <p:grpSpPr>
          <a:xfrm>
            <a:off x="10262896" y="2842533"/>
            <a:ext cx="1338501" cy="430887"/>
            <a:chOff x="10262896" y="2842533"/>
            <a:chExt cx="1338501" cy="4308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F008C0-503E-806F-2242-45255DADF69A}"/>
                </a:ext>
              </a:extLst>
            </p:cNvPr>
            <p:cNvSpPr txBox="1"/>
            <p:nvPr/>
          </p:nvSpPr>
          <p:spPr>
            <a:xfrm>
              <a:off x="10876519" y="2842533"/>
              <a:ext cx="72487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dirty="0">
                  <a:solidFill>
                    <a:srgbClr val="59595B"/>
                  </a:solidFill>
                  <a:latin typeface="AMP_GothamRoundedBold" panose="02000000000000000000" pitchFamily="2" charset="77"/>
                </a:rPr>
                <a:t>Tag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0F3F242-BBF7-F230-66A8-2F230664DA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62896" y="3090375"/>
              <a:ext cx="639240" cy="0"/>
            </a:xfrm>
            <a:prstGeom prst="straightConnector1">
              <a:avLst/>
            </a:prstGeom>
            <a:ln w="190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21BE88E-6ACC-E581-6D2E-A7118361C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3489" y="1286806"/>
            <a:ext cx="1202993" cy="195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1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3178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3" grpId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EF1E95-31C2-3E9B-302E-BB07AF6D2E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8" y="1731958"/>
            <a:ext cx="6529755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will use cell-free protein expression technology called </a:t>
            </a:r>
            <a:r>
              <a:rPr lang="en-US" dirty="0" err="1">
                <a:effectLst/>
                <a:latin typeface="Helvetica" pitchFamily="2" charset="0"/>
              </a:rPr>
              <a:t>BioBits</a:t>
            </a:r>
            <a:r>
              <a:rPr lang="en-US" dirty="0">
                <a:effectLst/>
                <a:latin typeface="Helvetica" pitchFamily="2" charset="0"/>
              </a:rPr>
              <a:t> to produce proteins in a test tube.</a:t>
            </a:r>
          </a:p>
          <a:p>
            <a:r>
              <a:rPr lang="en-US" dirty="0" err="1">
                <a:effectLst/>
                <a:latin typeface="Helvetica" pitchFamily="2" charset="0"/>
              </a:rPr>
              <a:t>BioBits</a:t>
            </a:r>
            <a:r>
              <a:rPr lang="en-US" dirty="0">
                <a:effectLst/>
                <a:latin typeface="Helvetica" pitchFamily="2" charset="0"/>
              </a:rPr>
              <a:t> pellets contain the enzymes and molecular machinery needed for protein expression.</a:t>
            </a:r>
          </a:p>
          <a:p>
            <a:r>
              <a:rPr lang="en-US" dirty="0">
                <a:effectLst/>
                <a:latin typeface="Helvetica" pitchFamily="2" charset="0"/>
              </a:rPr>
              <a:t>To trigger protein expression, you will add DNA to the </a:t>
            </a:r>
            <a:r>
              <a:rPr lang="en-US" dirty="0" err="1">
                <a:effectLst/>
                <a:latin typeface="Helvetica" pitchFamily="2" charset="0"/>
              </a:rPr>
              <a:t>BioBits</a:t>
            </a:r>
            <a:r>
              <a:rPr lang="en-US" dirty="0">
                <a:effectLst/>
                <a:latin typeface="Helvetica" pitchFamily="2" charset="0"/>
              </a:rPr>
              <a:t> pellets.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3C0459-0F1D-8CDD-8719-263BE3FF2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BioBits</a:t>
            </a:r>
            <a:r>
              <a:rPr lang="en-US" dirty="0"/>
              <a:t> cell free expression system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4B853-74D4-B964-6287-AFB77CBD6958}"/>
              </a:ext>
            </a:extLst>
          </p:cNvPr>
          <p:cNvSpPr txBox="1"/>
          <p:nvPr/>
        </p:nvSpPr>
        <p:spPr>
          <a:xfrm>
            <a:off x="7170024" y="3492614"/>
            <a:ext cx="21162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BioBits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 pellet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E5431A-EDBE-3543-46D6-C5D82AD0E24F}"/>
              </a:ext>
            </a:extLst>
          </p:cNvPr>
          <p:cNvGrpSpPr/>
          <p:nvPr/>
        </p:nvGrpSpPr>
        <p:grpSpPr>
          <a:xfrm>
            <a:off x="7494442" y="4537586"/>
            <a:ext cx="1791867" cy="805880"/>
            <a:chOff x="7494442" y="4537586"/>
            <a:chExt cx="1791867" cy="80588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28ED08E-C1B3-64BC-7097-426A168B4A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3661" r="50980"/>
            <a:stretch/>
          </p:blipFill>
          <p:spPr>
            <a:xfrm>
              <a:off x="7494442" y="4537586"/>
              <a:ext cx="1791867" cy="43088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ADFA5A-8021-0FA5-D77B-C215FB81CEF9}"/>
                </a:ext>
              </a:extLst>
            </p:cNvPr>
            <p:cNvSpPr txBox="1"/>
            <p:nvPr/>
          </p:nvSpPr>
          <p:spPr>
            <a:xfrm>
              <a:off x="7910945" y="4912579"/>
              <a:ext cx="84510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DNA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B52F34-41BF-4A6D-1543-020E9A98B7FC}"/>
              </a:ext>
            </a:extLst>
          </p:cNvPr>
          <p:cNvGrpSpPr/>
          <p:nvPr/>
        </p:nvGrpSpPr>
        <p:grpSpPr>
          <a:xfrm>
            <a:off x="10304706" y="4437246"/>
            <a:ext cx="1319380" cy="934168"/>
            <a:chOff x="10304706" y="4437246"/>
            <a:chExt cx="1319380" cy="93416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F54FC0-2C49-D5D7-F3D3-D6AA78D3723D}"/>
                </a:ext>
              </a:extLst>
            </p:cNvPr>
            <p:cNvSpPr txBox="1"/>
            <p:nvPr/>
          </p:nvSpPr>
          <p:spPr>
            <a:xfrm>
              <a:off x="10392659" y="4940527"/>
              <a:ext cx="123142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Protein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9F97B46-9A45-32FB-3B43-3E68BD0C67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881" t="42871"/>
            <a:stretch/>
          </p:blipFill>
          <p:spPr>
            <a:xfrm>
              <a:off x="10304706" y="4437246"/>
              <a:ext cx="845103" cy="531228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EA6C6D2-9175-F110-C37F-9BAC57068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428" y="1871716"/>
            <a:ext cx="982685" cy="20517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97AA8F-E025-E143-06EA-BC604FD2E6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2303" y="1534386"/>
            <a:ext cx="2319214" cy="2304891"/>
          </a:xfrm>
          <a:prstGeom prst="rect">
            <a:avLst/>
          </a:prstGeom>
        </p:spPr>
      </p:pic>
      <p:sp>
        <p:nvSpPr>
          <p:cNvPr id="16" name="Oval 72">
            <a:extLst>
              <a:ext uri="{FF2B5EF4-FFF2-40B4-BE49-F238E27FC236}">
                <a16:creationId xmlns:a16="http://schemas.microsoft.com/office/drawing/2014/main" id="{E9A6B48E-8B15-DF39-C733-7E01CE408003}"/>
              </a:ext>
            </a:extLst>
          </p:cNvPr>
          <p:cNvSpPr/>
          <p:nvPr/>
        </p:nvSpPr>
        <p:spPr>
          <a:xfrm>
            <a:off x="8174536" y="3999850"/>
            <a:ext cx="2457374" cy="509789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9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3C0459-0F1D-8CDD-8719-263BE3FF2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overview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F5CA6-455E-6FC6-15F3-AFEEE97C57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269660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</a:rPr>
              <a:t>You will use the </a:t>
            </a:r>
            <a:r>
              <a:rPr lang="en-US" sz="2800" dirty="0" err="1">
                <a:effectLst/>
              </a:rPr>
              <a:t>BioBits</a:t>
            </a:r>
            <a:r>
              <a:rPr lang="en-US" sz="2800" dirty="0">
                <a:effectLst/>
              </a:rPr>
              <a:t> pellets to express two proteins: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6C4FEDC-0C9A-3D3F-678E-DB0FA41B20AB}"/>
              </a:ext>
            </a:extLst>
          </p:cNvPr>
          <p:cNvSpPr txBox="1">
            <a:spLocks/>
          </p:cNvSpPr>
          <p:nvPr/>
        </p:nvSpPr>
        <p:spPr>
          <a:xfrm>
            <a:off x="381000" y="4364593"/>
            <a:ext cx="11339944" cy="2244217"/>
          </a:xfrm>
          <a:prstGeom prst="rect">
            <a:avLst/>
          </a:prstGeom>
        </p:spPr>
        <p:txBody>
          <a:bodyPr/>
          <a:lstStyle>
            <a:lvl1pPr marL="446088" indent="-4460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Char char="-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2800" dirty="0"/>
              <a:t>You will use affinity purification to separate the tagged GFP from the untagged RFP and from everything else in the reaction.</a:t>
            </a:r>
          </a:p>
          <a:p>
            <a:pPr>
              <a:buClrTx/>
            </a:pPr>
            <a:r>
              <a:rPr lang="en-US" sz="2800" dirty="0"/>
              <a:t>Because you are using different colored fluorescent proteins, you will be able to track their expression and purification visually.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83086EC-F2AE-3AD5-9198-B1770EEDEDED}"/>
              </a:ext>
            </a:extLst>
          </p:cNvPr>
          <p:cNvSpPr txBox="1">
            <a:spLocks/>
          </p:cNvSpPr>
          <p:nvPr/>
        </p:nvSpPr>
        <p:spPr>
          <a:xfrm>
            <a:off x="310664" y="2507483"/>
            <a:ext cx="7759748" cy="2696607"/>
          </a:xfrm>
          <a:prstGeom prst="rect">
            <a:avLst/>
          </a:prstGeom>
        </p:spPr>
        <p:txBody>
          <a:bodyPr/>
          <a:lstStyle>
            <a:lvl1pPr marL="446088" indent="-4460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Char char="-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Tx/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tagged</a:t>
            </a:r>
            <a:r>
              <a:rPr lang="en-US" sz="2800" dirty="0"/>
              <a:t> green fluorescent protein (GFP) that will serve as your protein of interest 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2800" dirty="0"/>
              <a:t>An </a:t>
            </a:r>
            <a:r>
              <a:rPr lang="en-US" sz="2800" u="sng" dirty="0"/>
              <a:t>untagged</a:t>
            </a:r>
            <a:r>
              <a:rPr lang="en-US" sz="2800" dirty="0"/>
              <a:t> red fluorescent protein (RFP)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n-US" sz="2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2AEA59-95C4-B8D6-9FF2-0FB14329FE22}"/>
              </a:ext>
            </a:extLst>
          </p:cNvPr>
          <p:cNvGrpSpPr/>
          <p:nvPr/>
        </p:nvGrpSpPr>
        <p:grpSpPr>
          <a:xfrm>
            <a:off x="7930281" y="2240170"/>
            <a:ext cx="3970461" cy="1138633"/>
            <a:chOff x="7930281" y="2240170"/>
            <a:chExt cx="3970461" cy="113863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7F27A38-132B-3BF7-7B4B-44B91E20F17C}"/>
                </a:ext>
              </a:extLst>
            </p:cNvPr>
            <p:cNvSpPr txBox="1"/>
            <p:nvPr/>
          </p:nvSpPr>
          <p:spPr>
            <a:xfrm>
              <a:off x="8693719" y="2303298"/>
              <a:ext cx="32070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u="sng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Tagged</a:t>
              </a:r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 green fluorescent protein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7FC36B-8C7A-4127-855D-BA372B2FA8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179" t="32503" r="32749" b="24765"/>
            <a:stretch/>
          </p:blipFill>
          <p:spPr>
            <a:xfrm>
              <a:off x="7930281" y="2240170"/>
              <a:ext cx="907863" cy="1138633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802489-6E71-E4B9-D6D6-BA8828D84BA2}"/>
              </a:ext>
            </a:extLst>
          </p:cNvPr>
          <p:cNvGrpSpPr/>
          <p:nvPr/>
        </p:nvGrpSpPr>
        <p:grpSpPr>
          <a:xfrm>
            <a:off x="7972097" y="3353966"/>
            <a:ext cx="3909239" cy="1022079"/>
            <a:chOff x="7972097" y="3353966"/>
            <a:chExt cx="3909239" cy="10220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93DF81-6EC2-B819-44CA-4983EF675795}"/>
                </a:ext>
              </a:extLst>
            </p:cNvPr>
            <p:cNvSpPr txBox="1"/>
            <p:nvPr/>
          </p:nvSpPr>
          <p:spPr>
            <a:xfrm>
              <a:off x="8674314" y="3431550"/>
              <a:ext cx="320702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u="sng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Untagged</a:t>
              </a:r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 red fluorescent protein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371A5A4-D660-2699-2D9D-50ABB037BF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573" t="32345" r="33125" b="29534"/>
            <a:stretch/>
          </p:blipFill>
          <p:spPr>
            <a:xfrm>
              <a:off x="7972097" y="3353966"/>
              <a:ext cx="866047" cy="10220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893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864B0B-E0C1-E423-48B4-6527ED0F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6570"/>
            <a:ext cx="11339945" cy="859415"/>
          </a:xfrm>
        </p:spPr>
        <p:txBody>
          <a:bodyPr>
            <a:normAutofit fontScale="90000"/>
          </a:bodyPr>
          <a:lstStyle/>
          <a:p>
            <a:r>
              <a:rPr lang="en-US" dirty="0"/>
              <a:t>Your samples</a:t>
            </a:r>
            <a:br>
              <a:rPr lang="en-US" dirty="0"/>
            </a:br>
            <a:r>
              <a:rPr lang="en-US" dirty="0"/>
              <a:t>Tube 1: GFP only (reference sample)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CB8D3E2-C31D-7D36-0668-FF7805CFEB3E}"/>
              </a:ext>
            </a:extLst>
          </p:cNvPr>
          <p:cNvGrpSpPr/>
          <p:nvPr/>
        </p:nvGrpSpPr>
        <p:grpSpPr>
          <a:xfrm>
            <a:off x="362207" y="4804064"/>
            <a:ext cx="2222278" cy="1036077"/>
            <a:chOff x="712776" y="5021924"/>
            <a:chExt cx="2222278" cy="10360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89C5C9C-5EE8-DAD2-3853-FEE89B1FB4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7911" r="62144" b="42387"/>
            <a:stretch/>
          </p:blipFill>
          <p:spPr>
            <a:xfrm>
              <a:off x="712776" y="5021924"/>
              <a:ext cx="2222278" cy="60518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8F4D00-789E-2C94-BF95-A3E5A786F58C}"/>
                </a:ext>
              </a:extLst>
            </p:cNvPr>
            <p:cNvSpPr txBox="1"/>
            <p:nvPr/>
          </p:nvSpPr>
          <p:spPr>
            <a:xfrm>
              <a:off x="1189857" y="5627114"/>
              <a:ext cx="152477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GFP DNA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41107EC-7994-DB84-E2F7-6A9A1776FACF}"/>
              </a:ext>
            </a:extLst>
          </p:cNvPr>
          <p:cNvSpPr txBox="1"/>
          <p:nvPr/>
        </p:nvSpPr>
        <p:spPr>
          <a:xfrm>
            <a:off x="1656490" y="3688249"/>
            <a:ext cx="21162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BioBits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 pellet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523CEF-6224-2532-034B-892EAFA5A4E6}"/>
              </a:ext>
            </a:extLst>
          </p:cNvPr>
          <p:cNvSpPr txBox="1"/>
          <p:nvPr/>
        </p:nvSpPr>
        <p:spPr>
          <a:xfrm>
            <a:off x="2791194" y="4157033"/>
            <a:ext cx="17331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Protein </a:t>
            </a:r>
          </a:p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expression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EF44C0-6535-2E02-C02B-346392DB89D7}"/>
              </a:ext>
            </a:extLst>
          </p:cNvPr>
          <p:cNvGrpSpPr/>
          <p:nvPr/>
        </p:nvGrpSpPr>
        <p:grpSpPr>
          <a:xfrm>
            <a:off x="4776951" y="4554567"/>
            <a:ext cx="3694506" cy="1865583"/>
            <a:chOff x="4776951" y="4554567"/>
            <a:chExt cx="3694506" cy="186558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4321E9-5CB1-26D0-0D29-2D707A664006}"/>
                </a:ext>
              </a:extLst>
            </p:cNvPr>
            <p:cNvSpPr txBox="1"/>
            <p:nvPr/>
          </p:nvSpPr>
          <p:spPr>
            <a:xfrm>
              <a:off x="5598555" y="4716474"/>
              <a:ext cx="287290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u="sng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Tagged</a:t>
              </a:r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 green fluorescent protein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FAE62CE-B826-0236-F355-2AC80F695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179" t="32503" r="32749" b="24765"/>
            <a:stretch/>
          </p:blipFill>
          <p:spPr>
            <a:xfrm>
              <a:off x="4776951" y="4554567"/>
              <a:ext cx="1487480" cy="1865583"/>
            </a:xfrm>
            <a:prstGeom prst="rect">
              <a:avLst/>
            </a:prstGeom>
          </p:spPr>
        </p:pic>
      </p:grpSp>
      <p:sp>
        <p:nvSpPr>
          <p:cNvPr id="19" name="Oval 72">
            <a:extLst>
              <a:ext uri="{FF2B5EF4-FFF2-40B4-BE49-F238E27FC236}">
                <a16:creationId xmlns:a16="http://schemas.microsoft.com/office/drawing/2014/main" id="{0D0F0306-1D4B-D22A-9895-66E187C8151D}"/>
              </a:ext>
            </a:extLst>
          </p:cNvPr>
          <p:cNvSpPr/>
          <p:nvPr/>
        </p:nvSpPr>
        <p:spPr>
          <a:xfrm>
            <a:off x="1656490" y="4142233"/>
            <a:ext cx="3735356" cy="638733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D238BBE-0DFB-B3C1-3F71-0812B210B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2522" y="1822638"/>
            <a:ext cx="1071480" cy="223718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8E90787-929F-ACDC-B84B-AB0F412196C3}"/>
              </a:ext>
            </a:extLst>
          </p:cNvPr>
          <p:cNvGrpSpPr/>
          <p:nvPr/>
        </p:nvGrpSpPr>
        <p:grpSpPr>
          <a:xfrm>
            <a:off x="4404778" y="1828800"/>
            <a:ext cx="7463387" cy="2404377"/>
            <a:chOff x="4404778" y="1828800"/>
            <a:chExt cx="7463387" cy="24043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5C1438A-F813-2396-9219-8C8934DB54EC}"/>
                </a:ext>
              </a:extLst>
            </p:cNvPr>
            <p:cNvGrpSpPr/>
            <p:nvPr/>
          </p:nvGrpSpPr>
          <p:grpSpPr>
            <a:xfrm>
              <a:off x="4404778" y="2821259"/>
              <a:ext cx="7463387" cy="1267099"/>
              <a:chOff x="4404778" y="2821259"/>
              <a:chExt cx="7463387" cy="1267099"/>
            </a:xfrm>
          </p:grpSpPr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FA1C3CBD-E78A-2E7C-62ED-A4C1D79D8612}"/>
                  </a:ext>
                </a:extLst>
              </p:cNvPr>
              <p:cNvCxnSpPr/>
              <p:nvPr/>
            </p:nvCxnSpPr>
            <p:spPr>
              <a:xfrm>
                <a:off x="4404778" y="2821259"/>
                <a:ext cx="3033085" cy="0"/>
              </a:xfrm>
              <a:prstGeom prst="straightConnector1">
                <a:avLst/>
              </a:prstGeom>
              <a:ln w="38100" cap="rnd">
                <a:solidFill>
                  <a:srgbClr val="59595B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902E7F-D058-37DF-1ABA-C26D877C3D6E}"/>
                  </a:ext>
                </a:extLst>
              </p:cNvPr>
              <p:cNvSpPr txBox="1"/>
              <p:nvPr/>
            </p:nvSpPr>
            <p:spPr>
              <a:xfrm>
                <a:off x="8903892" y="3657471"/>
                <a:ext cx="296427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Green fluorescence</a:t>
                </a: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4EC17F7-D9A1-632D-6BB2-28C6A476D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49706" y="1828800"/>
              <a:ext cx="1267763" cy="24043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032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44BB22D6-DB05-F10C-0D00-204905AD4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6570"/>
            <a:ext cx="11339945" cy="859415"/>
          </a:xfrm>
        </p:spPr>
        <p:txBody>
          <a:bodyPr>
            <a:normAutofit fontScale="90000"/>
          </a:bodyPr>
          <a:lstStyle/>
          <a:p>
            <a:r>
              <a:rPr lang="en-US" dirty="0"/>
              <a:t>Your samples</a:t>
            </a:r>
            <a:br>
              <a:rPr lang="en-US" dirty="0"/>
            </a:br>
            <a:r>
              <a:rPr lang="en-US" dirty="0"/>
              <a:t>Tube 2: RFP only (reference sample)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58E32B-27DD-A6C4-0821-8EF9827B88A6}"/>
              </a:ext>
            </a:extLst>
          </p:cNvPr>
          <p:cNvSpPr txBox="1"/>
          <p:nvPr/>
        </p:nvSpPr>
        <p:spPr>
          <a:xfrm>
            <a:off x="1656490" y="3688249"/>
            <a:ext cx="21162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BioBits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 pellet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A52915-ECC7-21FA-4B45-52B520FB75A1}"/>
              </a:ext>
            </a:extLst>
          </p:cNvPr>
          <p:cNvGrpSpPr/>
          <p:nvPr/>
        </p:nvGrpSpPr>
        <p:grpSpPr>
          <a:xfrm>
            <a:off x="362207" y="4830859"/>
            <a:ext cx="2152393" cy="1009282"/>
            <a:chOff x="362207" y="4830859"/>
            <a:chExt cx="2152393" cy="10092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D9E877A-29F8-288E-1F09-8765F064C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8879" r="63030" b="43157"/>
            <a:stretch/>
          </p:blipFill>
          <p:spPr>
            <a:xfrm>
              <a:off x="362207" y="4830859"/>
              <a:ext cx="2152393" cy="54725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8485AA-F452-2E87-4AD3-B89509AB54E1}"/>
                </a:ext>
              </a:extLst>
            </p:cNvPr>
            <p:cNvSpPr txBox="1"/>
            <p:nvPr/>
          </p:nvSpPr>
          <p:spPr>
            <a:xfrm>
              <a:off x="839288" y="5409254"/>
              <a:ext cx="150714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RFP DNA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70AEA1-4E70-D314-DB08-9E0F799438DD}"/>
              </a:ext>
            </a:extLst>
          </p:cNvPr>
          <p:cNvGrpSpPr/>
          <p:nvPr/>
        </p:nvGrpSpPr>
        <p:grpSpPr>
          <a:xfrm>
            <a:off x="4800955" y="4592024"/>
            <a:ext cx="3670502" cy="1676676"/>
            <a:chOff x="4800955" y="4592024"/>
            <a:chExt cx="3670502" cy="16766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8AB1113-014C-289B-9666-54495C0519AD}"/>
                </a:ext>
              </a:extLst>
            </p:cNvPr>
            <p:cNvSpPr txBox="1"/>
            <p:nvPr/>
          </p:nvSpPr>
          <p:spPr>
            <a:xfrm>
              <a:off x="5598555" y="4716474"/>
              <a:ext cx="287290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u="sng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Untagged</a:t>
              </a:r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 red fluorescent protein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7D8CB8-09C3-8095-13E3-BAB6BDEFB4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573" t="32345" r="33125" b="29534"/>
            <a:stretch/>
          </p:blipFill>
          <p:spPr>
            <a:xfrm>
              <a:off x="4800955" y="4592024"/>
              <a:ext cx="1420713" cy="1676676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73882EF-6196-6CA8-3452-00A294D82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2522" y="1822638"/>
            <a:ext cx="1071480" cy="223718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30B49E4-0116-9F72-F605-7B8B64CAB573}"/>
              </a:ext>
            </a:extLst>
          </p:cNvPr>
          <p:cNvGrpSpPr/>
          <p:nvPr/>
        </p:nvGrpSpPr>
        <p:grpSpPr>
          <a:xfrm>
            <a:off x="4404778" y="1828800"/>
            <a:ext cx="7168434" cy="2404872"/>
            <a:chOff x="4404778" y="1828800"/>
            <a:chExt cx="7168434" cy="240487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EBBF53-5010-A789-958A-A30DEB13B449}"/>
                </a:ext>
              </a:extLst>
            </p:cNvPr>
            <p:cNvGrpSpPr/>
            <p:nvPr/>
          </p:nvGrpSpPr>
          <p:grpSpPr>
            <a:xfrm>
              <a:off x="4404778" y="2821259"/>
              <a:ext cx="7168434" cy="1267099"/>
              <a:chOff x="4404778" y="2821259"/>
              <a:chExt cx="7168434" cy="1267099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1B5670C3-8DD3-B2F2-85DB-A1EE8DDE68F9}"/>
                  </a:ext>
                </a:extLst>
              </p:cNvPr>
              <p:cNvCxnSpPr/>
              <p:nvPr/>
            </p:nvCxnSpPr>
            <p:spPr>
              <a:xfrm>
                <a:off x="4404778" y="2821259"/>
                <a:ext cx="3033085" cy="0"/>
              </a:xfrm>
              <a:prstGeom prst="straightConnector1">
                <a:avLst/>
              </a:prstGeom>
              <a:ln w="38100" cap="rnd">
                <a:solidFill>
                  <a:srgbClr val="59595B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01C7EEC-61E2-BEAB-AD9C-990E35E47940}"/>
                  </a:ext>
                </a:extLst>
              </p:cNvPr>
              <p:cNvSpPr txBox="1"/>
              <p:nvPr/>
            </p:nvSpPr>
            <p:spPr>
              <a:xfrm>
                <a:off x="8903892" y="3657471"/>
                <a:ext cx="266932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Red fluorescence</a:t>
                </a: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B1FD6CD-8ED3-D99B-5C50-DC6F838A3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9714" y="1828800"/>
              <a:ext cx="1268023" cy="2404872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8355D15-572B-5315-DBBF-1D80C3880BD0}"/>
              </a:ext>
            </a:extLst>
          </p:cNvPr>
          <p:cNvSpPr txBox="1"/>
          <p:nvPr/>
        </p:nvSpPr>
        <p:spPr>
          <a:xfrm>
            <a:off x="2791194" y="4157033"/>
            <a:ext cx="17331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Protein </a:t>
            </a:r>
          </a:p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expression</a:t>
            </a:r>
          </a:p>
        </p:txBody>
      </p:sp>
      <p:sp>
        <p:nvSpPr>
          <p:cNvPr id="20" name="Oval 72">
            <a:extLst>
              <a:ext uri="{FF2B5EF4-FFF2-40B4-BE49-F238E27FC236}">
                <a16:creationId xmlns:a16="http://schemas.microsoft.com/office/drawing/2014/main" id="{D0909EC5-FBAF-4AD7-9543-FFC8CC891E2E}"/>
              </a:ext>
            </a:extLst>
          </p:cNvPr>
          <p:cNvSpPr/>
          <p:nvPr/>
        </p:nvSpPr>
        <p:spPr>
          <a:xfrm>
            <a:off x="1656490" y="4142233"/>
            <a:ext cx="3735356" cy="638733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44BB22D6-DB05-F10C-0D00-204905AD4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6570"/>
            <a:ext cx="11339945" cy="859415"/>
          </a:xfrm>
        </p:spPr>
        <p:txBody>
          <a:bodyPr>
            <a:normAutofit fontScale="90000"/>
          </a:bodyPr>
          <a:lstStyle/>
          <a:p>
            <a:r>
              <a:rPr lang="en-US" dirty="0"/>
              <a:t>Your samples</a:t>
            </a:r>
            <a:br>
              <a:rPr lang="en-US" dirty="0"/>
            </a:br>
            <a:r>
              <a:rPr lang="en-US" dirty="0"/>
              <a:t>Tube 3 &amp; 4: GFP + RFP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1ED830-D082-E099-EF38-A20D7584CEB8}"/>
              </a:ext>
            </a:extLst>
          </p:cNvPr>
          <p:cNvSpPr txBox="1"/>
          <p:nvPr/>
        </p:nvSpPr>
        <p:spPr>
          <a:xfrm>
            <a:off x="1396608" y="2644943"/>
            <a:ext cx="21162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BioBits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 pellet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29CEF2-1F63-6DA3-E427-8C9CF113C790}"/>
              </a:ext>
            </a:extLst>
          </p:cNvPr>
          <p:cNvGrpSpPr/>
          <p:nvPr/>
        </p:nvGrpSpPr>
        <p:grpSpPr>
          <a:xfrm>
            <a:off x="277778" y="3630031"/>
            <a:ext cx="2231926" cy="2538222"/>
            <a:chOff x="277778" y="3543771"/>
            <a:chExt cx="2231926" cy="253822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8255209-B79B-EC4F-58C8-C53DC5964D44}"/>
                </a:ext>
              </a:extLst>
            </p:cNvPr>
            <p:cNvSpPr txBox="1"/>
            <p:nvPr/>
          </p:nvSpPr>
          <p:spPr>
            <a:xfrm>
              <a:off x="1107105" y="4364404"/>
              <a:ext cx="5790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rgbClr val="59595B"/>
                  </a:solidFill>
                  <a:latin typeface="AMP_GothamRoundedBold" panose="02000000000000000000" pitchFamily="2" charset="77"/>
                </a:rPr>
                <a:t>+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7DCA949-A457-EC3D-71EC-F860C178DA6C}"/>
                </a:ext>
              </a:extLst>
            </p:cNvPr>
            <p:cNvGrpSpPr/>
            <p:nvPr/>
          </p:nvGrpSpPr>
          <p:grpSpPr>
            <a:xfrm>
              <a:off x="287426" y="3543771"/>
              <a:ext cx="2222278" cy="1036077"/>
              <a:chOff x="712776" y="5021924"/>
              <a:chExt cx="2222278" cy="1036077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9A2E023-FCD3-6BE6-B34D-354034E257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37911" r="62144" b="42387"/>
              <a:stretch/>
            </p:blipFill>
            <p:spPr>
              <a:xfrm>
                <a:off x="712776" y="5021924"/>
                <a:ext cx="2222278" cy="605189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6EEEBB0-C56D-57F4-43EC-26464BFAD00E}"/>
                  </a:ext>
                </a:extLst>
              </p:cNvPr>
              <p:cNvSpPr txBox="1"/>
              <p:nvPr/>
            </p:nvSpPr>
            <p:spPr>
              <a:xfrm>
                <a:off x="1189857" y="5627114"/>
                <a:ext cx="152477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GFP DNA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395E4E4-5A62-920B-4264-BC0FCDABC29B}"/>
                </a:ext>
              </a:extLst>
            </p:cNvPr>
            <p:cNvGrpSpPr/>
            <p:nvPr/>
          </p:nvGrpSpPr>
          <p:grpSpPr>
            <a:xfrm>
              <a:off x="277778" y="5072711"/>
              <a:ext cx="2152393" cy="1009282"/>
              <a:chOff x="362207" y="4830859"/>
              <a:chExt cx="2152393" cy="1009282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86CAF106-D97A-855E-A676-2955D206D8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38879" r="63030" b="43157"/>
              <a:stretch/>
            </p:blipFill>
            <p:spPr>
              <a:xfrm>
                <a:off x="362207" y="4830859"/>
                <a:ext cx="2152393" cy="547256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499907-0617-6ADD-4DEB-AE7877D67FAF}"/>
                  </a:ext>
                </a:extLst>
              </p:cNvPr>
              <p:cNvSpPr txBox="1"/>
              <p:nvPr/>
            </p:nvSpPr>
            <p:spPr>
              <a:xfrm>
                <a:off x="839288" y="5409254"/>
                <a:ext cx="150714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RFP DNA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94B74BC-5B60-BF48-B5C0-D57BE0609DCB}"/>
              </a:ext>
            </a:extLst>
          </p:cNvPr>
          <p:cNvGrpSpPr/>
          <p:nvPr/>
        </p:nvGrpSpPr>
        <p:grpSpPr>
          <a:xfrm>
            <a:off x="4579470" y="3655380"/>
            <a:ext cx="3936544" cy="2532575"/>
            <a:chOff x="4579470" y="3569120"/>
            <a:chExt cx="3936544" cy="25325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1FBAC4-582D-5B10-9E65-AE013F895053}"/>
                </a:ext>
              </a:extLst>
            </p:cNvPr>
            <p:cNvSpPr txBox="1"/>
            <p:nvPr/>
          </p:nvSpPr>
          <p:spPr>
            <a:xfrm>
              <a:off x="5266176" y="5066765"/>
              <a:ext cx="320702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u="sng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Untagged</a:t>
              </a:r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 red fluorescent protein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B81D2D6-6534-B6F8-EC57-3F57259232A7}"/>
                </a:ext>
              </a:extLst>
            </p:cNvPr>
            <p:cNvSpPr txBox="1"/>
            <p:nvPr/>
          </p:nvSpPr>
          <p:spPr>
            <a:xfrm>
              <a:off x="5308991" y="3764239"/>
              <a:ext cx="32070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u="sng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Tagged</a:t>
              </a:r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 green fluorescent protein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5C7EC36-BB3D-C8F9-9474-35A231DD75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179" t="32503" r="32749" b="24765"/>
            <a:stretch/>
          </p:blipFill>
          <p:spPr>
            <a:xfrm>
              <a:off x="4579470" y="3569120"/>
              <a:ext cx="1047996" cy="131438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4C74564-DA6B-74E8-F435-1970098D72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573" t="32345" r="33125" b="29534"/>
            <a:stretch/>
          </p:blipFill>
          <p:spPr>
            <a:xfrm>
              <a:off x="4587369" y="4921854"/>
              <a:ext cx="999725" cy="117984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082898-A10B-3066-8FE3-120F545C4D8D}"/>
                </a:ext>
              </a:extLst>
            </p:cNvPr>
            <p:cNvSpPr txBox="1"/>
            <p:nvPr/>
          </p:nvSpPr>
          <p:spPr>
            <a:xfrm>
              <a:off x="6451140" y="4360139"/>
              <a:ext cx="5790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rgbClr val="59595B"/>
                  </a:solidFill>
                  <a:latin typeface="AMP_GothamRoundedBold" panose="02000000000000000000" pitchFamily="2" charset="77"/>
                </a:rPr>
                <a:t>+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D65414E-2D8C-331E-237C-FE24EDD1B0CC}"/>
              </a:ext>
            </a:extLst>
          </p:cNvPr>
          <p:cNvSpPr txBox="1"/>
          <p:nvPr/>
        </p:nvSpPr>
        <p:spPr>
          <a:xfrm>
            <a:off x="8666749" y="3846365"/>
            <a:ext cx="3107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D10F3A"/>
                </a:solidFill>
                <a:latin typeface="AMP_GothamRoundedBold" panose="02000000000000000000" pitchFamily="2" charset="77"/>
              </a:rPr>
              <a:t>The combination of green and red fluorescence appears yellow</a:t>
            </a:r>
          </a:p>
        </p:txBody>
      </p:sp>
      <p:sp>
        <p:nvSpPr>
          <p:cNvPr id="6" name="Oval 72">
            <a:extLst>
              <a:ext uri="{FF2B5EF4-FFF2-40B4-BE49-F238E27FC236}">
                <a16:creationId xmlns:a16="http://schemas.microsoft.com/office/drawing/2014/main" id="{CBE15FCC-0A4F-5DC5-EA9F-634A1EC3BCD1}"/>
              </a:ext>
            </a:extLst>
          </p:cNvPr>
          <p:cNvSpPr/>
          <p:nvPr/>
        </p:nvSpPr>
        <p:spPr>
          <a:xfrm>
            <a:off x="1468706" y="3029803"/>
            <a:ext cx="3735356" cy="638733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D2BD9-D846-CF5F-3652-F81CD445ED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4602" y="1337570"/>
            <a:ext cx="803048" cy="167671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E66F0B3-F989-7693-F29D-7C12BF204ACB}"/>
              </a:ext>
            </a:extLst>
          </p:cNvPr>
          <p:cNvGrpSpPr/>
          <p:nvPr/>
        </p:nvGrpSpPr>
        <p:grpSpPr>
          <a:xfrm>
            <a:off x="4272256" y="1349243"/>
            <a:ext cx="7192465" cy="1790692"/>
            <a:chOff x="4272256" y="1349243"/>
            <a:chExt cx="7192465" cy="179069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3AF227-4FC5-94E7-49F0-FE5549902116}"/>
                </a:ext>
              </a:extLst>
            </p:cNvPr>
            <p:cNvGrpSpPr/>
            <p:nvPr/>
          </p:nvGrpSpPr>
          <p:grpSpPr>
            <a:xfrm>
              <a:off x="4272256" y="2177383"/>
              <a:ext cx="7192465" cy="877160"/>
              <a:chOff x="4272256" y="2177383"/>
              <a:chExt cx="7192465" cy="877160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1B5670C3-8DD3-B2F2-85DB-A1EE8DDE68F9}"/>
                  </a:ext>
                </a:extLst>
              </p:cNvPr>
              <p:cNvCxnSpPr/>
              <p:nvPr/>
            </p:nvCxnSpPr>
            <p:spPr>
              <a:xfrm>
                <a:off x="4272256" y="2177383"/>
                <a:ext cx="3033085" cy="0"/>
              </a:xfrm>
              <a:prstGeom prst="straightConnector1">
                <a:avLst/>
              </a:prstGeom>
              <a:ln w="38100" cap="rnd">
                <a:solidFill>
                  <a:srgbClr val="59595B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01C7EEC-61E2-BEAB-AD9C-990E35E47940}"/>
                  </a:ext>
                </a:extLst>
              </p:cNvPr>
              <p:cNvSpPr txBox="1"/>
              <p:nvPr/>
            </p:nvSpPr>
            <p:spPr>
              <a:xfrm>
                <a:off x="8399458" y="2623656"/>
                <a:ext cx="306526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Yellow fluorescence</a:t>
                </a:r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36AEAA5-FF9C-602C-FA6A-D2680F7DA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80308" y="1349243"/>
              <a:ext cx="944183" cy="17906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17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1526ABA-7D96-5EB5-EA54-6D71462070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797047" cy="42941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  <a:effectLst/>
                <a:latin typeface="Helvetica" pitchFamily="2" charset="0"/>
              </a:rPr>
              <a:t>You will purify the tagged GFP from the untagged RFP and the remaining cell-free components in tube 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  <a:effectLst/>
                <a:latin typeface="Helvetica" pitchFamily="2" charset="0"/>
              </a:rPr>
              <a:t>Because you are using fluorescent proteins, you can track the purification process visually.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0A6D72-C8E0-CB80-CF81-D36AEEB0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Purification goal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C93F7E-B706-B800-CCCF-210CC40638C4}"/>
              </a:ext>
            </a:extLst>
          </p:cNvPr>
          <p:cNvSpPr txBox="1"/>
          <p:nvPr/>
        </p:nvSpPr>
        <p:spPr>
          <a:xfrm>
            <a:off x="5754015" y="33780"/>
            <a:ext cx="3775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MIXTURE of green and red fluorescent proteins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8914A8-1DCD-7E63-EDDA-EE070DF51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179" t="32503" r="32749" b="24765"/>
          <a:stretch/>
        </p:blipFill>
        <p:spPr>
          <a:xfrm>
            <a:off x="6714414" y="725561"/>
            <a:ext cx="1020418" cy="12797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A5AA104-EEC8-1DE7-19E8-DBA1DBBC0C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73" t="32345" r="33125" b="29534"/>
          <a:stretch/>
        </p:blipFill>
        <p:spPr>
          <a:xfrm>
            <a:off x="7734832" y="737595"/>
            <a:ext cx="967409" cy="11417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A58DD4-D961-D9A7-70BD-2F5DB45D8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1530" y="1879298"/>
            <a:ext cx="84374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2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1526ABA-7D96-5EB5-EA54-6D71462070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506514" cy="42941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  <a:effectLst/>
                <a:latin typeface="Helvetica" pitchFamily="2" charset="0"/>
              </a:rPr>
              <a:t>At the beginning of the purification, the mixture of GFP and RFP in tube 4 will appear yellow.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  <a:effectLst/>
                <a:latin typeface="Helvetica" pitchFamily="2" charset="0"/>
              </a:rPr>
              <a:t>At the end of the purification, you will have separated the GFP and RFP proteins from each other.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0A6D72-C8E0-CB80-CF81-D36AEEB0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Purification goal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C93F7E-B706-B800-CCCF-210CC40638C4}"/>
              </a:ext>
            </a:extLst>
          </p:cNvPr>
          <p:cNvSpPr txBox="1"/>
          <p:nvPr/>
        </p:nvSpPr>
        <p:spPr>
          <a:xfrm>
            <a:off x="5754015" y="33780"/>
            <a:ext cx="3775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MIXTURE of green and red fluorescent proteins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8914A8-1DCD-7E63-EDDA-EE070DF510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179" t="32503" r="32749" b="24765"/>
          <a:stretch/>
        </p:blipFill>
        <p:spPr>
          <a:xfrm>
            <a:off x="6714414" y="725561"/>
            <a:ext cx="1020418" cy="12797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A5AA104-EEC8-1DE7-19E8-DBA1DBBC0C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73" t="32345" r="33125" b="29534"/>
          <a:stretch/>
        </p:blipFill>
        <p:spPr>
          <a:xfrm>
            <a:off x="7734832" y="737595"/>
            <a:ext cx="967409" cy="11417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044AD6-7DA6-94FD-731E-DB2121209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1530" y="1879298"/>
            <a:ext cx="843742" cy="1600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95BF914-8931-0746-876F-1BE5C3B0A182}"/>
              </a:ext>
            </a:extLst>
          </p:cNvPr>
          <p:cNvGrpSpPr/>
          <p:nvPr/>
        </p:nvGrpSpPr>
        <p:grpSpPr>
          <a:xfrm>
            <a:off x="3263161" y="3510022"/>
            <a:ext cx="4471671" cy="2745232"/>
            <a:chOff x="3263161" y="3510022"/>
            <a:chExt cx="4471671" cy="274523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7AD3FB9-DE4D-B7D3-C17D-326212D49ACE}"/>
                </a:ext>
              </a:extLst>
            </p:cNvPr>
            <p:cNvGrpSpPr/>
            <p:nvPr/>
          </p:nvGrpSpPr>
          <p:grpSpPr>
            <a:xfrm>
              <a:off x="3263161" y="3510022"/>
              <a:ext cx="4471671" cy="2745232"/>
              <a:chOff x="2839656" y="3510022"/>
              <a:chExt cx="4471671" cy="274523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8246835-DBBE-B155-F2CC-18F8FD3C5176}"/>
                  </a:ext>
                </a:extLst>
              </p:cNvPr>
              <p:cNvGrpSpPr/>
              <p:nvPr/>
            </p:nvGrpSpPr>
            <p:grpSpPr>
              <a:xfrm>
                <a:off x="2839656" y="4423611"/>
                <a:ext cx="3386896" cy="1831643"/>
                <a:chOff x="7378118" y="1755183"/>
                <a:chExt cx="3386896" cy="1831643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5EE28BCA-6EE9-E075-E0AF-AADFF9C950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3179" t="32503" r="32749" b="24765"/>
                <a:stretch/>
              </p:blipFill>
              <p:spPr>
                <a:xfrm>
                  <a:off x="8561357" y="1755183"/>
                  <a:ext cx="1020418" cy="1279799"/>
                </a:xfrm>
                <a:prstGeom prst="rect">
                  <a:avLst/>
                </a:prstGeom>
              </p:spPr>
            </p:pic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F816FC4-B7BF-8160-159B-20A3A2B183B7}"/>
                    </a:ext>
                  </a:extLst>
                </p:cNvPr>
                <p:cNvSpPr txBox="1"/>
                <p:nvPr/>
              </p:nvSpPr>
              <p:spPr>
                <a:xfrm>
                  <a:off x="7378118" y="2817385"/>
                  <a:ext cx="3386896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200" u="sng" dirty="0">
                      <a:solidFill>
                        <a:schemeClr val="bg2">
                          <a:lumMod val="25000"/>
                        </a:schemeClr>
                      </a:solidFill>
                      <a:latin typeface="AMP_GothamRoundedBold" panose="02000000000000000000" pitchFamily="2" charset="77"/>
                    </a:rPr>
                    <a:t>Tagged</a:t>
                  </a:r>
                  <a:r>
                    <a:rPr lang="en-US" sz="2200" dirty="0">
                      <a:solidFill>
                        <a:schemeClr val="bg2">
                          <a:lumMod val="25000"/>
                        </a:schemeClr>
                      </a:solidFill>
                      <a:latin typeface="AMP_GothamRoundedBold" panose="02000000000000000000" pitchFamily="2" charset="77"/>
                    </a:rPr>
                    <a:t> green fluorescent protein</a:t>
                  </a:r>
                </a:p>
              </p:txBody>
            </p:sp>
          </p:grp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E0CE516-5939-22D9-7AA4-6B72AF8A09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90077" y="3510022"/>
                <a:ext cx="821250" cy="757282"/>
              </a:xfrm>
              <a:prstGeom prst="straightConnector1">
                <a:avLst/>
              </a:prstGeom>
              <a:ln w="38100" cap="rnd">
                <a:solidFill>
                  <a:srgbClr val="59595B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D44D8BD-33C8-6B29-14B7-7EB6BA301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44816" y="4372023"/>
              <a:ext cx="843742" cy="160020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79A340-F943-9F7C-AB83-865F070F9D91}"/>
              </a:ext>
            </a:extLst>
          </p:cNvPr>
          <p:cNvGrpSpPr/>
          <p:nvPr/>
        </p:nvGrpSpPr>
        <p:grpSpPr>
          <a:xfrm>
            <a:off x="7739651" y="3510022"/>
            <a:ext cx="4615971" cy="2733951"/>
            <a:chOff x="7739651" y="3510022"/>
            <a:chExt cx="4615971" cy="273395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8E7A4C5-302B-37B4-AC8B-80BB3ECEB539}"/>
                </a:ext>
              </a:extLst>
            </p:cNvPr>
            <p:cNvGrpSpPr/>
            <p:nvPr/>
          </p:nvGrpSpPr>
          <p:grpSpPr>
            <a:xfrm>
              <a:off x="7739651" y="3510022"/>
              <a:ext cx="4615971" cy="2733951"/>
              <a:chOff x="7316146" y="3510022"/>
              <a:chExt cx="4615971" cy="273395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EB65ADD-AB2C-CD56-12A9-88D783F7B154}"/>
                  </a:ext>
                </a:extLst>
              </p:cNvPr>
              <p:cNvGrpSpPr/>
              <p:nvPr/>
            </p:nvGrpSpPr>
            <p:grpSpPr>
              <a:xfrm>
                <a:off x="8156727" y="4511367"/>
                <a:ext cx="3775390" cy="1732606"/>
                <a:chOff x="8904541" y="2723314"/>
                <a:chExt cx="3775390" cy="1732606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379E149A-40AE-3122-D012-50EEF80CFB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4573" t="32345" r="33125" b="29534"/>
                <a:stretch/>
              </p:blipFill>
              <p:spPr>
                <a:xfrm>
                  <a:off x="10277816" y="2723314"/>
                  <a:ext cx="967409" cy="1141703"/>
                </a:xfrm>
                <a:prstGeom prst="rect">
                  <a:avLst/>
                </a:prstGeom>
              </p:spPr>
            </p:pic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65F2A54-FA2D-B55C-AA20-6D9B368A4B64}"/>
                    </a:ext>
                  </a:extLst>
                </p:cNvPr>
                <p:cNvSpPr txBox="1"/>
                <p:nvPr/>
              </p:nvSpPr>
              <p:spPr>
                <a:xfrm>
                  <a:off x="8904541" y="3686479"/>
                  <a:ext cx="377539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200" u="sng" dirty="0">
                      <a:solidFill>
                        <a:schemeClr val="bg2">
                          <a:lumMod val="25000"/>
                        </a:schemeClr>
                      </a:solidFill>
                      <a:latin typeface="AMP_GothamRoundedBold" panose="02000000000000000000" pitchFamily="2" charset="77"/>
                    </a:rPr>
                    <a:t>Untagged</a:t>
                  </a:r>
                  <a:r>
                    <a:rPr lang="en-US" sz="2200" dirty="0">
                      <a:solidFill>
                        <a:schemeClr val="bg2">
                          <a:lumMod val="25000"/>
                        </a:schemeClr>
                      </a:solidFill>
                      <a:latin typeface="AMP_GothamRoundedBold" panose="02000000000000000000" pitchFamily="2" charset="77"/>
                    </a:rPr>
                    <a:t> red fluorescent protein</a:t>
                  </a:r>
                </a:p>
              </p:txBody>
            </p:sp>
          </p:grp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2ED2C257-E861-9E79-4A02-A6B84EDE3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6146" y="3510022"/>
                <a:ext cx="821250" cy="757282"/>
              </a:xfrm>
              <a:prstGeom prst="straightConnector1">
                <a:avLst/>
              </a:prstGeom>
              <a:ln w="38100" cap="rnd">
                <a:solidFill>
                  <a:srgbClr val="59595B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3C8793-E0D9-F4E5-3B9D-B72069807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39962" y="4372023"/>
              <a:ext cx="843742" cy="1600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294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B52B9E-7267-189D-3DD5-76C831A5C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9549" y="3920031"/>
            <a:ext cx="1280371" cy="20207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CBB0F1-704C-9732-60A8-3809EB32A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82" y="2226191"/>
            <a:ext cx="1202993" cy="1957483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951CF29-CD46-515F-E879-5AC74379C0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308558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will use affinity purification to isolate the tagged protein: GFP.</a:t>
            </a:r>
          </a:p>
          <a:p>
            <a:r>
              <a:rPr lang="en-US" dirty="0">
                <a:effectLst/>
                <a:latin typeface="Helvetica" pitchFamily="2" charset="0"/>
              </a:rPr>
              <a:t>The beads you will use are coated with the ligand that binds to the tag. </a:t>
            </a:r>
          </a:p>
          <a:p>
            <a:r>
              <a:rPr lang="en-US" dirty="0">
                <a:effectLst/>
                <a:latin typeface="Helvetica" pitchFamily="2" charset="0"/>
              </a:rPr>
              <a:t>The beads are also magnetic!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986FA9-C7D6-C0C0-F862-A6031A53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 using magnetic beads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E3285E-E0AD-102A-1EE2-923E49BA1FC0}"/>
              </a:ext>
            </a:extLst>
          </p:cNvPr>
          <p:cNvSpPr txBox="1"/>
          <p:nvPr/>
        </p:nvSpPr>
        <p:spPr>
          <a:xfrm>
            <a:off x="8280228" y="4333986"/>
            <a:ext cx="11689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Ligand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B9F6F-8A20-D98E-2919-D57710A8373C}"/>
              </a:ext>
            </a:extLst>
          </p:cNvPr>
          <p:cNvSpPr txBox="1"/>
          <p:nvPr/>
        </p:nvSpPr>
        <p:spPr>
          <a:xfrm>
            <a:off x="9002698" y="3726035"/>
            <a:ext cx="7248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Tag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7021FA-23E1-D577-5872-687D1D23260D}"/>
              </a:ext>
            </a:extLst>
          </p:cNvPr>
          <p:cNvSpPr txBox="1"/>
          <p:nvPr/>
        </p:nvSpPr>
        <p:spPr>
          <a:xfrm>
            <a:off x="8096579" y="2612852"/>
            <a:ext cx="16962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Protein of </a:t>
            </a:r>
          </a:p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interest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4DC8B8-6423-A38D-7CF5-F1E64C38350E}"/>
              </a:ext>
            </a:extLst>
          </p:cNvPr>
          <p:cNvGrpSpPr/>
          <p:nvPr/>
        </p:nvGrpSpPr>
        <p:grpSpPr>
          <a:xfrm>
            <a:off x="7200793" y="4886557"/>
            <a:ext cx="3393140" cy="914400"/>
            <a:chOff x="7200793" y="4886557"/>
            <a:chExt cx="3393140" cy="9144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E6A1D94-4CA9-9D20-7D9F-8DEFA2439175}"/>
                </a:ext>
              </a:extLst>
            </p:cNvPr>
            <p:cNvSpPr txBox="1"/>
            <p:nvPr/>
          </p:nvSpPr>
          <p:spPr>
            <a:xfrm>
              <a:off x="7200793" y="5224555"/>
              <a:ext cx="23246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Magnetic bead</a:t>
              </a:r>
            </a:p>
          </p:txBody>
        </p:sp>
        <p:pic>
          <p:nvPicPr>
            <p:cNvPr id="18" name="Graphic 17" descr="Magnet">
              <a:extLst>
                <a:ext uri="{FF2B5EF4-FFF2-40B4-BE49-F238E27FC236}">
                  <a16:creationId xmlns:a16="http://schemas.microsoft.com/office/drawing/2014/main" id="{DB44F915-57AE-3173-C011-61EA9D023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700000">
              <a:off x="9679533" y="488655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211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986FA9-C7D6-C0C0-F862-A6031A53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 using magnetic beads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9D6AEA-4A9C-28D9-6AD4-099D86263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492" y="2060161"/>
            <a:ext cx="1020612" cy="34178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270D22-62C1-A1BA-D545-CB8BEA77BB5E}"/>
              </a:ext>
            </a:extLst>
          </p:cNvPr>
          <p:cNvSpPr txBox="1"/>
          <p:nvPr/>
        </p:nvSpPr>
        <p:spPr>
          <a:xfrm>
            <a:off x="-293649" y="4653595"/>
            <a:ext cx="3775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Magnetic beads in solution in a tube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2475B-BD62-E465-FC31-8755025E24E7}"/>
              </a:ext>
            </a:extLst>
          </p:cNvPr>
          <p:cNvSpPr txBox="1"/>
          <p:nvPr/>
        </p:nvSpPr>
        <p:spPr>
          <a:xfrm>
            <a:off x="-236700" y="2176799"/>
            <a:ext cx="3775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Cell-free reaction (mixture of proteins)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392516-69CA-4B65-2E12-A2F8B5A406CA}"/>
              </a:ext>
            </a:extLst>
          </p:cNvPr>
          <p:cNvGrpSpPr/>
          <p:nvPr/>
        </p:nvGrpSpPr>
        <p:grpSpPr>
          <a:xfrm>
            <a:off x="5534963" y="3791127"/>
            <a:ext cx="4086707" cy="2183634"/>
            <a:chOff x="5534963" y="3791127"/>
            <a:chExt cx="4086707" cy="218363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4D09AF-2196-6E95-1919-371E06FBB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4963" y="3791127"/>
              <a:ext cx="1091817" cy="218363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182BEC-9A8C-F245-57C3-CDBA285322BC}"/>
                </a:ext>
              </a:extLst>
            </p:cNvPr>
            <p:cNvSpPr txBox="1"/>
            <p:nvPr/>
          </p:nvSpPr>
          <p:spPr>
            <a:xfrm>
              <a:off x="5734130" y="5044931"/>
              <a:ext cx="37753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Magnetic beads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EC7211-233E-6249-829C-0B5887B86627}"/>
                </a:ext>
              </a:extLst>
            </p:cNvPr>
            <p:cNvSpPr txBox="1"/>
            <p:nvPr/>
          </p:nvSpPr>
          <p:spPr>
            <a:xfrm>
              <a:off x="5846280" y="4318710"/>
              <a:ext cx="37753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Unbound fraction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708B2F6-77FF-66B2-E18C-15B3768BC264}"/>
              </a:ext>
            </a:extLst>
          </p:cNvPr>
          <p:cNvGrpSpPr/>
          <p:nvPr/>
        </p:nvGrpSpPr>
        <p:grpSpPr>
          <a:xfrm>
            <a:off x="2901199" y="3682616"/>
            <a:ext cx="3775390" cy="962410"/>
            <a:chOff x="2901199" y="3682616"/>
            <a:chExt cx="3775390" cy="9624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F31EED-AB9E-D89E-6D9F-7F57E9139FBF}"/>
                </a:ext>
              </a:extLst>
            </p:cNvPr>
            <p:cNvSpPr txBox="1"/>
            <p:nvPr/>
          </p:nvSpPr>
          <p:spPr>
            <a:xfrm>
              <a:off x="2901199" y="3682616"/>
              <a:ext cx="37753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Apply 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magnet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946EE7E-AE3B-3792-9E89-345DE1CD92B0}"/>
                </a:ext>
              </a:extLst>
            </p:cNvPr>
            <p:cNvCxnSpPr>
              <a:cxnSpLocks/>
            </p:cNvCxnSpPr>
            <p:nvPr/>
          </p:nvCxnSpPr>
          <p:spPr>
            <a:xfrm>
              <a:off x="4220550" y="4645026"/>
              <a:ext cx="1167544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289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986FA9-C7D6-C0C0-F862-A6031A53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 using magnetic beads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2E70630-7ECF-5131-D9F6-433B71377398}"/>
              </a:ext>
            </a:extLst>
          </p:cNvPr>
          <p:cNvGrpSpPr/>
          <p:nvPr/>
        </p:nvGrpSpPr>
        <p:grpSpPr>
          <a:xfrm>
            <a:off x="2582806" y="1573250"/>
            <a:ext cx="3091531" cy="2854428"/>
            <a:chOff x="2582806" y="1573250"/>
            <a:chExt cx="3091531" cy="285442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44FD0A-1EA6-EEFD-716A-E084B2E015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2806" y="1573250"/>
              <a:ext cx="2099489" cy="2813111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A7BFFDE-4E14-DF3B-B855-04AC64E9BA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9262" y="2750729"/>
              <a:ext cx="3005075" cy="1676949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9CBDAB1-A0EB-EA5A-0722-26CE4CAD5A2A}"/>
              </a:ext>
            </a:extLst>
          </p:cNvPr>
          <p:cNvGrpSpPr/>
          <p:nvPr/>
        </p:nvGrpSpPr>
        <p:grpSpPr>
          <a:xfrm>
            <a:off x="4569235" y="1428883"/>
            <a:ext cx="3616765" cy="1439361"/>
            <a:chOff x="4569235" y="1428883"/>
            <a:chExt cx="3616765" cy="143936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E599714-6339-BEFE-6768-4EE7457A99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4567859" y="2249367"/>
              <a:ext cx="620253" cy="617501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1E7146-87DC-6B19-278A-D71EA76F411F}"/>
                </a:ext>
              </a:extLst>
            </p:cNvPr>
            <p:cNvSpPr txBox="1"/>
            <p:nvPr/>
          </p:nvSpPr>
          <p:spPr>
            <a:xfrm>
              <a:off x="5967085" y="1428883"/>
              <a:ext cx="221891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Unbound 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molecules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C77FB05-C4D8-094F-9F70-6469D211E1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5400000">
              <a:off x="5415097" y="1821707"/>
              <a:ext cx="769441" cy="79889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366354A-69B2-9678-D85F-61341335E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4859290" y="1464995"/>
              <a:ext cx="620253" cy="617501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F0A878F-9486-9698-99B5-2F5E4B365C5D}"/>
              </a:ext>
            </a:extLst>
          </p:cNvPr>
          <p:cNvSpPr txBox="1"/>
          <p:nvPr/>
        </p:nvSpPr>
        <p:spPr>
          <a:xfrm>
            <a:off x="6929446" y="4913038"/>
            <a:ext cx="5082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D10F3A"/>
                </a:solidFill>
                <a:latin typeface="AMP_GothamRoundedBold" panose="02000000000000000000" pitchFamily="2" charset="77"/>
              </a:rPr>
              <a:t>Protein of interest held in place by the magnet. Unbound molecules can be removed!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75A48A-3723-1375-2807-8982E4AE8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53" y="4430325"/>
            <a:ext cx="807466" cy="9737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605D42-9437-74DD-ED6D-20F99FE64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46" y="3794302"/>
            <a:ext cx="1021207" cy="16149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D116FD-2A78-78F7-C15E-26A9FAC295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956"/>
          <a:stretch/>
        </p:blipFill>
        <p:spPr>
          <a:xfrm>
            <a:off x="635721" y="5406059"/>
            <a:ext cx="1091817" cy="5687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6D6403-BF22-769D-738E-B096F73DB5CE}"/>
              </a:ext>
            </a:extLst>
          </p:cNvPr>
          <p:cNvSpPr txBox="1"/>
          <p:nvPr/>
        </p:nvSpPr>
        <p:spPr>
          <a:xfrm>
            <a:off x="834888" y="5044931"/>
            <a:ext cx="377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Magnetic beads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1E55F5-F172-A748-FD0A-56ECAE21B887}"/>
              </a:ext>
            </a:extLst>
          </p:cNvPr>
          <p:cNvSpPr txBox="1"/>
          <p:nvPr/>
        </p:nvSpPr>
        <p:spPr>
          <a:xfrm>
            <a:off x="947038" y="4318710"/>
            <a:ext cx="377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Unbound fraction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88553C-03AB-281F-DEF0-D9713ECFB76F}"/>
              </a:ext>
            </a:extLst>
          </p:cNvPr>
          <p:cNvGrpSpPr/>
          <p:nvPr/>
        </p:nvGrpSpPr>
        <p:grpSpPr>
          <a:xfrm>
            <a:off x="3850105" y="3071199"/>
            <a:ext cx="5944920" cy="3061138"/>
            <a:chOff x="3850105" y="3071199"/>
            <a:chExt cx="5944920" cy="306113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7C953B4-8513-842B-0197-DFCF870F19D3}"/>
                </a:ext>
              </a:extLst>
            </p:cNvPr>
            <p:cNvGrpSpPr/>
            <p:nvPr/>
          </p:nvGrpSpPr>
          <p:grpSpPr>
            <a:xfrm>
              <a:off x="3850105" y="3307469"/>
              <a:ext cx="5944920" cy="2792847"/>
              <a:chOff x="3850105" y="3307469"/>
              <a:chExt cx="5944920" cy="2792847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6421B5AE-605A-5A1C-350E-5EE2D47722C3}"/>
                  </a:ext>
                </a:extLst>
              </p:cNvPr>
              <p:cNvGrpSpPr/>
              <p:nvPr/>
            </p:nvGrpSpPr>
            <p:grpSpPr>
              <a:xfrm>
                <a:off x="3850105" y="3307469"/>
                <a:ext cx="5944920" cy="2792847"/>
                <a:chOff x="3850105" y="3307469"/>
                <a:chExt cx="5944920" cy="2792847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8B8B63BF-D7E7-31A3-1DFB-D6AE9453A95A}"/>
                    </a:ext>
                  </a:extLst>
                </p:cNvPr>
                <p:cNvGrpSpPr/>
                <p:nvPr/>
              </p:nvGrpSpPr>
              <p:grpSpPr>
                <a:xfrm>
                  <a:off x="3850105" y="3307469"/>
                  <a:ext cx="1447932" cy="2792847"/>
                  <a:chOff x="3850105" y="3307469"/>
                  <a:chExt cx="1447932" cy="2792847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30B80C6D-55E3-A72F-6B47-6FC9181CD758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850105" y="3307469"/>
                    <a:ext cx="1347435" cy="1890173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50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Straight Connector 7">
                    <a:extLst>
                      <a:ext uri="{FF2B5EF4-FFF2-40B4-BE49-F238E27FC236}">
                        <a16:creationId xmlns:a16="http://schemas.microsoft.com/office/drawing/2014/main" id="{85E19C38-AD6A-CC5D-EA8F-4661579603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65779" y="5390138"/>
                    <a:ext cx="1432258" cy="710178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50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FDFD80BD-2128-FC3E-AEF5-5CFC188BFC2A}"/>
                    </a:ext>
                  </a:extLst>
                </p:cNvPr>
                <p:cNvGrpSpPr/>
                <p:nvPr/>
              </p:nvGrpSpPr>
              <p:grpSpPr>
                <a:xfrm>
                  <a:off x="5320233" y="3672638"/>
                  <a:ext cx="4474792" cy="2241094"/>
                  <a:chOff x="5320233" y="3672638"/>
                  <a:chExt cx="4474792" cy="2241094"/>
                </a:xfrm>
              </p:grpSpPr>
              <p:pic>
                <p:nvPicPr>
                  <p:cNvPr id="28" name="Graphic 27" descr="Magnet">
                    <a:extLst>
                      <a:ext uri="{FF2B5EF4-FFF2-40B4-BE49-F238E27FC236}">
                        <a16:creationId xmlns:a16="http://schemas.microsoft.com/office/drawing/2014/main" id="{9810A648-C8C5-979C-88B3-7BA9F885FDD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 rot="2700000">
                    <a:off x="5320232" y="5185520"/>
                    <a:ext cx="728213" cy="728212"/>
                  </a:xfrm>
                  <a:prstGeom prst="rect">
                    <a:avLst/>
                  </a:prstGeom>
                </p:spPr>
              </p:pic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1546CA4C-BD31-120E-69EC-3DC568FBE6D7}"/>
                      </a:ext>
                    </a:extLst>
                  </p:cNvPr>
                  <p:cNvSpPr txBox="1"/>
                  <p:nvPr/>
                </p:nvSpPr>
                <p:spPr>
                  <a:xfrm>
                    <a:off x="6019635" y="3672638"/>
                    <a:ext cx="3775390" cy="11079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200" dirty="0">
                        <a:solidFill>
                          <a:schemeClr val="bg2">
                            <a:lumMod val="25000"/>
                          </a:schemeClr>
                        </a:solidFill>
                        <a:latin typeface="AMP_GothamRoundedBold" panose="02000000000000000000" pitchFamily="2" charset="77"/>
                      </a:rPr>
                      <a:t>Tagged protein of interest bound to magnetic beads</a:t>
                    </a:r>
                  </a:p>
                </p:txBody>
              </p:sp>
            </p:grpSp>
          </p:grpSp>
          <p:pic>
            <p:nvPicPr>
              <p:cNvPr id="27" name="Graphic 26" descr="Magnet">
                <a:extLst>
                  <a:ext uri="{FF2B5EF4-FFF2-40B4-BE49-F238E27FC236}">
                    <a16:creationId xmlns:a16="http://schemas.microsoft.com/office/drawing/2014/main" id="{516990AB-24D5-76C3-5348-8038F4286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2700000">
                <a:off x="5203801" y="5306989"/>
                <a:ext cx="735797" cy="735797"/>
              </a:xfrm>
              <a:prstGeom prst="rect">
                <a:avLst/>
              </a:prstGeom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512FA0-7382-DC9B-DBC2-606A83B7AD0B}"/>
                </a:ext>
              </a:extLst>
            </p:cNvPr>
            <p:cNvGrpSpPr/>
            <p:nvPr/>
          </p:nvGrpSpPr>
          <p:grpSpPr>
            <a:xfrm>
              <a:off x="5091641" y="3071199"/>
              <a:ext cx="1112935" cy="3061138"/>
              <a:chOff x="9519549" y="2226191"/>
              <a:chExt cx="1350526" cy="371463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98DFA0F-C5A3-5818-9509-6D608BF8F9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19549" y="3920031"/>
                <a:ext cx="1280371" cy="2020794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F1F80BB-041C-BFBD-AD65-15BFCCED9F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67082" y="2226191"/>
                <a:ext cx="1202993" cy="1957483"/>
              </a:xfrm>
              <a:prstGeom prst="rect">
                <a:avLst/>
              </a:prstGeom>
            </p:spPr>
          </p:pic>
          <p:pic>
            <p:nvPicPr>
              <p:cNvPr id="22" name="Graphic 21" descr="Magnet">
                <a:extLst>
                  <a:ext uri="{FF2B5EF4-FFF2-40B4-BE49-F238E27FC236}">
                    <a16:creationId xmlns:a16="http://schemas.microsoft.com/office/drawing/2014/main" id="{31C3C681-E659-02B8-3942-FA9113D84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2700000">
                <a:off x="9679533" y="4886557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8276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14D7584-C125-D817-22EB-6415630EC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53" y="4430325"/>
            <a:ext cx="807466" cy="9737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6D66FB-8163-1F46-F877-7F81F82AA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46" y="3794302"/>
            <a:ext cx="1021207" cy="161493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986FA9-C7D6-C0C0-F862-A6031A53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Affinity purification using magnetic beads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D09AF-2196-6E95-1919-371E06FBB1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956"/>
          <a:stretch/>
        </p:blipFill>
        <p:spPr>
          <a:xfrm>
            <a:off x="635721" y="5406059"/>
            <a:ext cx="1091817" cy="5687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2BEC-9A8C-F245-57C3-CDBA285322BC}"/>
              </a:ext>
            </a:extLst>
          </p:cNvPr>
          <p:cNvSpPr txBox="1"/>
          <p:nvPr/>
        </p:nvSpPr>
        <p:spPr>
          <a:xfrm>
            <a:off x="834888" y="5044931"/>
            <a:ext cx="377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Magnetic beads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EC7211-233E-6249-829C-0B5887B86627}"/>
              </a:ext>
            </a:extLst>
          </p:cNvPr>
          <p:cNvSpPr txBox="1"/>
          <p:nvPr/>
        </p:nvSpPr>
        <p:spPr>
          <a:xfrm>
            <a:off x="947038" y="4318710"/>
            <a:ext cx="377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Unbound fraction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9CBDAB1-A0EB-EA5A-0722-26CE4CAD5A2A}"/>
              </a:ext>
            </a:extLst>
          </p:cNvPr>
          <p:cNvGrpSpPr/>
          <p:nvPr/>
        </p:nvGrpSpPr>
        <p:grpSpPr>
          <a:xfrm>
            <a:off x="4569235" y="1428883"/>
            <a:ext cx="3616765" cy="1439361"/>
            <a:chOff x="4569235" y="1428883"/>
            <a:chExt cx="3616765" cy="143936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E599714-6339-BEFE-6768-4EE7457A99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4567859" y="2249367"/>
              <a:ext cx="620253" cy="617501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1E7146-87DC-6B19-278A-D71EA76F411F}"/>
                </a:ext>
              </a:extLst>
            </p:cNvPr>
            <p:cNvSpPr txBox="1"/>
            <p:nvPr/>
          </p:nvSpPr>
          <p:spPr>
            <a:xfrm>
              <a:off x="5967085" y="1428883"/>
              <a:ext cx="221891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Unbound 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molecules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C77FB05-C4D8-094F-9F70-6469D211E1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5400000">
              <a:off x="5415097" y="1821707"/>
              <a:ext cx="769441" cy="79889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366354A-69B2-9678-D85F-61341335E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4859290" y="1464995"/>
              <a:ext cx="620253" cy="617501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F0A878F-9486-9698-99B5-2F5E4B365C5D}"/>
              </a:ext>
            </a:extLst>
          </p:cNvPr>
          <p:cNvSpPr txBox="1"/>
          <p:nvPr/>
        </p:nvSpPr>
        <p:spPr>
          <a:xfrm>
            <a:off x="6929446" y="4913038"/>
            <a:ext cx="5082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D10F3A"/>
                </a:solidFill>
                <a:latin typeface="AMP_GothamRoundedBold" panose="02000000000000000000" pitchFamily="2" charset="77"/>
              </a:rPr>
              <a:t>Protein of interest held in place by the magnet. Unbound molecules can be removed!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C1C29C-90FB-2198-D671-AEFEE3B3812E}"/>
              </a:ext>
            </a:extLst>
          </p:cNvPr>
          <p:cNvGrpSpPr/>
          <p:nvPr/>
        </p:nvGrpSpPr>
        <p:grpSpPr>
          <a:xfrm rot="20887098">
            <a:off x="502757" y="1999618"/>
            <a:ext cx="463768" cy="3221718"/>
            <a:chOff x="4978671" y="1881554"/>
            <a:chExt cx="463768" cy="3221718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49F3F0C-F61B-DB6E-A7A6-B9AB53DFF20F}"/>
                </a:ext>
              </a:extLst>
            </p:cNvPr>
            <p:cNvSpPr/>
            <p:nvPr/>
          </p:nvSpPr>
          <p:spPr>
            <a:xfrm>
              <a:off x="4978671" y="1881554"/>
              <a:ext cx="463768" cy="2159974"/>
            </a:xfrm>
            <a:custGeom>
              <a:avLst/>
              <a:gdLst>
                <a:gd name="connsiteX0" fmla="*/ 231884 w 463768"/>
                <a:gd name="connsiteY0" fmla="*/ 0 h 2159974"/>
                <a:gd name="connsiteX1" fmla="*/ 463768 w 463768"/>
                <a:gd name="connsiteY1" fmla="*/ 57971 h 2159974"/>
                <a:gd name="connsiteX2" fmla="*/ 463768 w 463768"/>
                <a:gd name="connsiteY2" fmla="*/ 847637 h 2159974"/>
                <a:gd name="connsiteX3" fmla="*/ 395851 w 463768"/>
                <a:gd name="connsiteY3" fmla="*/ 888629 h 2159974"/>
                <a:gd name="connsiteX4" fmla="*/ 382995 w 463768"/>
                <a:gd name="connsiteY4" fmla="*/ 890796 h 2159974"/>
                <a:gd name="connsiteX5" fmla="*/ 382995 w 463768"/>
                <a:gd name="connsiteY5" fmla="*/ 1014367 h 2159974"/>
                <a:gd name="connsiteX6" fmla="*/ 338736 w 463768"/>
                <a:gd name="connsiteY6" fmla="*/ 1041080 h 2159974"/>
                <a:gd name="connsiteX7" fmla="*/ 304349 w 463768"/>
                <a:gd name="connsiteY7" fmla="*/ 1046876 h 2159974"/>
                <a:gd name="connsiteX8" fmla="*/ 304348 w 463768"/>
                <a:gd name="connsiteY8" fmla="*/ 2142136 h 2159974"/>
                <a:gd name="connsiteX9" fmla="*/ 232996 w 463768"/>
                <a:gd name="connsiteY9" fmla="*/ 2159974 h 2159974"/>
                <a:gd name="connsiteX10" fmla="*/ 161644 w 463768"/>
                <a:gd name="connsiteY10" fmla="*/ 2142136 h 2159974"/>
                <a:gd name="connsiteX11" fmla="*/ 161645 w 463768"/>
                <a:gd name="connsiteY11" fmla="*/ 1047444 h 2159974"/>
                <a:gd name="connsiteX12" fmla="*/ 135764 w 463768"/>
                <a:gd name="connsiteY12" fmla="*/ 1043518 h 2159974"/>
                <a:gd name="connsiteX13" fmla="*/ 80773 w 463768"/>
                <a:gd name="connsiteY13" fmla="*/ 1014367 h 2159974"/>
                <a:gd name="connsiteX14" fmla="*/ 80773 w 463768"/>
                <a:gd name="connsiteY14" fmla="*/ 891377 h 2159974"/>
                <a:gd name="connsiteX15" fmla="*/ 39602 w 463768"/>
                <a:gd name="connsiteY15" fmla="*/ 880049 h 2159974"/>
                <a:gd name="connsiteX16" fmla="*/ 0 w 463768"/>
                <a:gd name="connsiteY16" fmla="*/ 847637 h 2159974"/>
                <a:gd name="connsiteX17" fmla="*/ 0 w 463768"/>
                <a:gd name="connsiteY17" fmla="*/ 57971 h 2159974"/>
                <a:gd name="connsiteX18" fmla="*/ 231884 w 463768"/>
                <a:gd name="connsiteY18" fmla="*/ 0 h 215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768" h="2159974">
                  <a:moveTo>
                    <a:pt x="231884" y="0"/>
                  </a:moveTo>
                  <a:cubicBezTo>
                    <a:pt x="359950" y="0"/>
                    <a:pt x="463768" y="25955"/>
                    <a:pt x="463768" y="57971"/>
                  </a:cubicBezTo>
                  <a:lnTo>
                    <a:pt x="463768" y="847637"/>
                  </a:lnTo>
                  <a:cubicBezTo>
                    <a:pt x="463768" y="863645"/>
                    <a:pt x="437814" y="878138"/>
                    <a:pt x="395851" y="888629"/>
                  </a:cubicBezTo>
                  <a:lnTo>
                    <a:pt x="382995" y="890796"/>
                  </a:lnTo>
                  <a:lnTo>
                    <a:pt x="382995" y="1014367"/>
                  </a:lnTo>
                  <a:cubicBezTo>
                    <a:pt x="382995" y="1024799"/>
                    <a:pt x="366082" y="1034244"/>
                    <a:pt x="338736" y="1041080"/>
                  </a:cubicBezTo>
                  <a:lnTo>
                    <a:pt x="304349" y="1046876"/>
                  </a:lnTo>
                  <a:lnTo>
                    <a:pt x="304348" y="2142136"/>
                  </a:lnTo>
                  <a:cubicBezTo>
                    <a:pt x="304348" y="2151988"/>
                    <a:pt x="272403" y="2159974"/>
                    <a:pt x="232996" y="2159974"/>
                  </a:cubicBezTo>
                  <a:cubicBezTo>
                    <a:pt x="193589" y="2159974"/>
                    <a:pt x="161644" y="2151988"/>
                    <a:pt x="161644" y="2142136"/>
                  </a:cubicBezTo>
                  <a:lnTo>
                    <a:pt x="161645" y="1047444"/>
                  </a:lnTo>
                  <a:lnTo>
                    <a:pt x="135764" y="1043518"/>
                  </a:lnTo>
                  <a:cubicBezTo>
                    <a:pt x="102180" y="1036589"/>
                    <a:pt x="80773" y="1026103"/>
                    <a:pt x="80773" y="1014367"/>
                  </a:cubicBezTo>
                  <a:lnTo>
                    <a:pt x="80773" y="891377"/>
                  </a:lnTo>
                  <a:lnTo>
                    <a:pt x="39602" y="880049"/>
                  </a:lnTo>
                  <a:cubicBezTo>
                    <a:pt x="14600" y="870797"/>
                    <a:pt x="0" y="859643"/>
                    <a:pt x="0" y="847637"/>
                  </a:cubicBezTo>
                  <a:lnTo>
                    <a:pt x="0" y="57971"/>
                  </a:lnTo>
                  <a:cubicBezTo>
                    <a:pt x="0" y="25955"/>
                    <a:pt x="103818" y="0"/>
                    <a:pt x="231884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973DE4C-9A77-7F0C-22F5-50001842FF0A}"/>
                </a:ext>
              </a:extLst>
            </p:cNvPr>
            <p:cNvSpPr/>
            <p:nvPr/>
          </p:nvSpPr>
          <p:spPr>
            <a:xfrm>
              <a:off x="5066803" y="2749771"/>
              <a:ext cx="287503" cy="2353501"/>
            </a:xfrm>
            <a:custGeom>
              <a:avLst/>
              <a:gdLst>
                <a:gd name="connsiteX0" fmla="*/ 171451 w 342903"/>
                <a:gd name="connsiteY0" fmla="*/ 0 h 3239767"/>
                <a:gd name="connsiteX1" fmla="*/ 171452 w 342903"/>
                <a:gd name="connsiteY1" fmla="*/ 0 h 3239767"/>
                <a:gd name="connsiteX2" fmla="*/ 171452 w 342903"/>
                <a:gd name="connsiteY2" fmla="*/ 0 h 3239767"/>
                <a:gd name="connsiteX3" fmla="*/ 342903 w 342903"/>
                <a:gd name="connsiteY3" fmla="*/ 25644 h 3239767"/>
                <a:gd name="connsiteX4" fmla="*/ 342902 w 342903"/>
                <a:gd name="connsiteY4" fmla="*/ 179511 h 3239767"/>
                <a:gd name="connsiteX5" fmla="*/ 342678 w 342903"/>
                <a:gd name="connsiteY5" fmla="*/ 179677 h 3239767"/>
                <a:gd name="connsiteX6" fmla="*/ 261749 w 342903"/>
                <a:gd name="connsiteY6" fmla="*/ 3057598 h 3239767"/>
                <a:gd name="connsiteX7" fmla="*/ 261749 w 342903"/>
                <a:gd name="connsiteY7" fmla="*/ 3217192 h 3239767"/>
                <a:gd name="connsiteX8" fmla="*/ 171451 w 342903"/>
                <a:gd name="connsiteY8" fmla="*/ 3239767 h 3239767"/>
                <a:gd name="connsiteX9" fmla="*/ 81153 w 342903"/>
                <a:gd name="connsiteY9" fmla="*/ 3217192 h 3239767"/>
                <a:gd name="connsiteX10" fmla="*/ 81153 w 342903"/>
                <a:gd name="connsiteY10" fmla="*/ 3057527 h 3239767"/>
                <a:gd name="connsiteX11" fmla="*/ 227 w 342903"/>
                <a:gd name="connsiteY11" fmla="*/ 179679 h 3239767"/>
                <a:gd name="connsiteX12" fmla="*/ 0 w 342903"/>
                <a:gd name="connsiteY12" fmla="*/ 179511 h 3239767"/>
                <a:gd name="connsiteX13" fmla="*/ 1 w 342903"/>
                <a:gd name="connsiteY13" fmla="*/ 25645 h 3239767"/>
                <a:gd name="connsiteX14" fmla="*/ 0 w 342903"/>
                <a:gd name="connsiteY14" fmla="*/ 25644 h 3239767"/>
                <a:gd name="connsiteX15" fmla="*/ 171451 w 342903"/>
                <a:gd name="connsiteY15" fmla="*/ 0 h 323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2903" h="3239767">
                  <a:moveTo>
                    <a:pt x="171451" y="0"/>
                  </a:moveTo>
                  <a:lnTo>
                    <a:pt x="171452" y="0"/>
                  </a:lnTo>
                  <a:lnTo>
                    <a:pt x="171452" y="0"/>
                  </a:lnTo>
                  <a:cubicBezTo>
                    <a:pt x="266142" y="0"/>
                    <a:pt x="342903" y="11481"/>
                    <a:pt x="342903" y="25644"/>
                  </a:cubicBezTo>
                  <a:cubicBezTo>
                    <a:pt x="342903" y="76933"/>
                    <a:pt x="342902" y="128222"/>
                    <a:pt x="342902" y="179511"/>
                  </a:cubicBezTo>
                  <a:lnTo>
                    <a:pt x="342678" y="179677"/>
                  </a:lnTo>
                  <a:lnTo>
                    <a:pt x="261749" y="3057598"/>
                  </a:lnTo>
                  <a:lnTo>
                    <a:pt x="261749" y="3217192"/>
                  </a:lnTo>
                  <a:cubicBezTo>
                    <a:pt x="261749" y="3229660"/>
                    <a:pt x="221321" y="3239767"/>
                    <a:pt x="171451" y="3239767"/>
                  </a:cubicBezTo>
                  <a:cubicBezTo>
                    <a:pt x="121581" y="3239767"/>
                    <a:pt x="81153" y="3229660"/>
                    <a:pt x="81153" y="3217192"/>
                  </a:cubicBezTo>
                  <a:lnTo>
                    <a:pt x="81153" y="3057527"/>
                  </a:lnTo>
                  <a:lnTo>
                    <a:pt x="227" y="179679"/>
                  </a:lnTo>
                  <a:lnTo>
                    <a:pt x="0" y="179511"/>
                  </a:lnTo>
                  <a:lnTo>
                    <a:pt x="1" y="25645"/>
                  </a:lnTo>
                  <a:lnTo>
                    <a:pt x="0" y="25644"/>
                  </a:lnTo>
                  <a:cubicBezTo>
                    <a:pt x="0" y="11481"/>
                    <a:pt x="76761" y="0"/>
                    <a:pt x="171451" y="0"/>
                  </a:cubicBezTo>
                  <a:close/>
                </a:path>
              </a:pathLst>
            </a:custGeom>
            <a:solidFill>
              <a:schemeClr val="accent4">
                <a:alpha val="1407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04EC838-28D3-7295-9D91-DFAC2D035AD3}"/>
              </a:ext>
            </a:extLst>
          </p:cNvPr>
          <p:cNvSpPr txBox="1"/>
          <p:nvPr/>
        </p:nvSpPr>
        <p:spPr>
          <a:xfrm>
            <a:off x="763653" y="2263286"/>
            <a:ext cx="377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Pipette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A693E6-DB97-3072-D13C-15D062391CF2}"/>
              </a:ext>
            </a:extLst>
          </p:cNvPr>
          <p:cNvSpPr txBox="1"/>
          <p:nvPr/>
        </p:nvSpPr>
        <p:spPr>
          <a:xfrm>
            <a:off x="1465105" y="3106383"/>
            <a:ext cx="377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Pipette tip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D39797D-ACE2-7749-624C-62113B3B5B42}"/>
              </a:ext>
            </a:extLst>
          </p:cNvPr>
          <p:cNvCxnSpPr>
            <a:cxnSpLocks/>
          </p:cNvCxnSpPr>
          <p:nvPr/>
        </p:nvCxnSpPr>
        <p:spPr>
          <a:xfrm flipH="1">
            <a:off x="1062102" y="3529876"/>
            <a:ext cx="509017" cy="778157"/>
          </a:xfrm>
          <a:prstGeom prst="straightConnector1">
            <a:avLst/>
          </a:prstGeom>
          <a:ln w="38100" cap="rnd">
            <a:solidFill>
              <a:srgbClr val="59595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F4724F3-B68C-8EF3-5991-6B18BDA34C9F}"/>
              </a:ext>
            </a:extLst>
          </p:cNvPr>
          <p:cNvGrpSpPr/>
          <p:nvPr/>
        </p:nvGrpSpPr>
        <p:grpSpPr>
          <a:xfrm>
            <a:off x="5091641" y="3071199"/>
            <a:ext cx="4703384" cy="3061138"/>
            <a:chOff x="5091641" y="3071199"/>
            <a:chExt cx="4703384" cy="306113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A1B725A-2D40-DED0-D076-11433040E720}"/>
                </a:ext>
              </a:extLst>
            </p:cNvPr>
            <p:cNvGrpSpPr/>
            <p:nvPr/>
          </p:nvGrpSpPr>
          <p:grpSpPr>
            <a:xfrm>
              <a:off x="5203801" y="3672638"/>
              <a:ext cx="4591224" cy="2370148"/>
              <a:chOff x="5203801" y="3672638"/>
              <a:chExt cx="4591224" cy="2370148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A952CAE-89D5-43EF-0BC1-EBE31616FFE6}"/>
                  </a:ext>
                </a:extLst>
              </p:cNvPr>
              <p:cNvGrpSpPr/>
              <p:nvPr/>
            </p:nvGrpSpPr>
            <p:grpSpPr>
              <a:xfrm>
                <a:off x="5320233" y="3672638"/>
                <a:ext cx="4474792" cy="2241094"/>
                <a:chOff x="5320233" y="3672638"/>
                <a:chExt cx="4474792" cy="2241094"/>
              </a:xfrm>
            </p:grpSpPr>
            <p:pic>
              <p:nvPicPr>
                <p:cNvPr id="37" name="Graphic 36" descr="Magnet">
                  <a:extLst>
                    <a:ext uri="{FF2B5EF4-FFF2-40B4-BE49-F238E27FC236}">
                      <a16:creationId xmlns:a16="http://schemas.microsoft.com/office/drawing/2014/main" id="{8177CCB2-DC99-3B0D-54A6-5831BA5DF9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 rot="2700000">
                  <a:off x="5320232" y="5185520"/>
                  <a:ext cx="728213" cy="728212"/>
                </a:xfrm>
                <a:prstGeom prst="rect">
                  <a:avLst/>
                </a:prstGeom>
              </p:spPr>
            </p:pic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3B45DC65-902F-9F40-D914-67D8480A2A0D}"/>
                    </a:ext>
                  </a:extLst>
                </p:cNvPr>
                <p:cNvSpPr txBox="1"/>
                <p:nvPr/>
              </p:nvSpPr>
              <p:spPr>
                <a:xfrm>
                  <a:off x="6019635" y="3672638"/>
                  <a:ext cx="3775390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200" dirty="0">
                      <a:solidFill>
                        <a:schemeClr val="bg2">
                          <a:lumMod val="25000"/>
                        </a:schemeClr>
                      </a:solidFill>
                      <a:latin typeface="AMP_GothamRoundedBold" panose="02000000000000000000" pitchFamily="2" charset="77"/>
                    </a:rPr>
                    <a:t>Tagged protein of interest bound to magnetic beads</a:t>
                  </a:r>
                </a:p>
              </p:txBody>
            </p:sp>
          </p:grpSp>
          <p:pic>
            <p:nvPicPr>
              <p:cNvPr id="32" name="Graphic 31" descr="Magnet">
                <a:extLst>
                  <a:ext uri="{FF2B5EF4-FFF2-40B4-BE49-F238E27FC236}">
                    <a16:creationId xmlns:a16="http://schemas.microsoft.com/office/drawing/2014/main" id="{9DE5FD3F-7766-89A7-9678-A4E523D896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700000">
                <a:off x="5203801" y="5306989"/>
                <a:ext cx="735797" cy="735797"/>
              </a:xfrm>
              <a:prstGeom prst="rect">
                <a:avLst/>
              </a:prstGeom>
            </p:spPr>
          </p:pic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84BFC3E-34FE-02C2-1EED-BB48C4ED8681}"/>
                </a:ext>
              </a:extLst>
            </p:cNvPr>
            <p:cNvGrpSpPr/>
            <p:nvPr/>
          </p:nvGrpSpPr>
          <p:grpSpPr>
            <a:xfrm>
              <a:off x="5091641" y="3071199"/>
              <a:ext cx="1112935" cy="3061138"/>
              <a:chOff x="9519549" y="2226191"/>
              <a:chExt cx="1350526" cy="371463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394CFDF-2591-7F98-BD87-1A3EA5543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519549" y="3920031"/>
                <a:ext cx="1280371" cy="2020794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B2A33793-5BBC-7009-5B24-6CE62DCB2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67082" y="2226191"/>
                <a:ext cx="1202993" cy="1957483"/>
              </a:xfrm>
              <a:prstGeom prst="rect">
                <a:avLst/>
              </a:prstGeom>
            </p:spPr>
          </p:pic>
          <p:pic>
            <p:nvPicPr>
              <p:cNvPr id="28" name="Graphic 27" descr="Magnet">
                <a:extLst>
                  <a:ext uri="{FF2B5EF4-FFF2-40B4-BE49-F238E27FC236}">
                    <a16:creationId xmlns:a16="http://schemas.microsoft.com/office/drawing/2014/main" id="{71E086BC-4698-6001-895B-DBF418D9C5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700000">
                <a:off x="9679533" y="4886557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114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C916AF4-99F0-EDC6-82E8-86FF603EA4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4220822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will add the protein expression mixture to the beads and allow the tag to bind to the ligand that coats the beads.</a:t>
            </a:r>
          </a:p>
          <a:p>
            <a:r>
              <a:rPr lang="en-US" dirty="0">
                <a:effectLst/>
                <a:latin typeface="Helvetica" pitchFamily="2" charset="0"/>
              </a:rPr>
              <a:t>Only proteins with the tag will bind the beads.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Purification workflow: Binding step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52BEE3-03C8-A529-2420-47362D45E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045" y="2257258"/>
            <a:ext cx="2187476" cy="355829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2BB8FAB-9DD3-9FD8-953A-F424D3B1FF0B}"/>
              </a:ext>
            </a:extLst>
          </p:cNvPr>
          <p:cNvGrpSpPr/>
          <p:nvPr/>
        </p:nvGrpSpPr>
        <p:grpSpPr>
          <a:xfrm>
            <a:off x="5587837" y="1153314"/>
            <a:ext cx="4497484" cy="4680719"/>
            <a:chOff x="5587837" y="1153314"/>
            <a:chExt cx="4497484" cy="468071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16ACD02-31B1-9A70-A98B-F4BF33D534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9146"/>
            <a:stretch/>
          </p:blipFill>
          <p:spPr>
            <a:xfrm>
              <a:off x="8251273" y="2941663"/>
              <a:ext cx="1749490" cy="28923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951473-78EF-20B1-5AAA-0E7050FA8D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16736616">
              <a:off x="8838958" y="2010788"/>
              <a:ext cx="646357" cy="67110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621B780-130E-0569-55C3-2BBF84ABF2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9565443" y="2435977"/>
              <a:ext cx="521034" cy="51872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642B82-6748-82EF-AA6E-0E89DDA3D0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5400000">
              <a:off x="8449390" y="1140942"/>
              <a:ext cx="646357" cy="67110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A53CC1-3B42-CF4F-F9E9-37DBD6E90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8014233" y="1934186"/>
              <a:ext cx="521034" cy="518722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3D17945-1723-9159-C919-DF0688C6B041}"/>
                </a:ext>
              </a:extLst>
            </p:cNvPr>
            <p:cNvGrpSpPr/>
            <p:nvPr/>
          </p:nvGrpSpPr>
          <p:grpSpPr>
            <a:xfrm>
              <a:off x="5587837" y="3555200"/>
              <a:ext cx="3775390" cy="962410"/>
              <a:chOff x="2901199" y="3682616"/>
              <a:chExt cx="3775390" cy="96241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06378F2-AC3E-A2BB-2DA1-CA15A2ACDA55}"/>
                  </a:ext>
                </a:extLst>
              </p:cNvPr>
              <p:cNvSpPr txBox="1"/>
              <p:nvPr/>
            </p:nvSpPr>
            <p:spPr>
              <a:xfrm>
                <a:off x="2901199" y="3682616"/>
                <a:ext cx="377539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STEP 1:</a:t>
                </a:r>
              </a:p>
              <a:p>
                <a:pPr algn="ctr"/>
                <a:r>
                  <a:rPr lang="en-US" sz="22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BIND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AB87547-8402-EB9C-CD97-90CAFB3BA1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0550" y="4645026"/>
                <a:ext cx="1167544" cy="0"/>
              </a:xfrm>
              <a:prstGeom prst="straightConnector1">
                <a:avLst/>
              </a:prstGeom>
              <a:ln w="57150" cap="rnd">
                <a:solidFill>
                  <a:srgbClr val="59595B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3E997C1-FA4F-FB96-400A-F6A50CA2479E}"/>
              </a:ext>
            </a:extLst>
          </p:cNvPr>
          <p:cNvSpPr txBox="1"/>
          <p:nvPr/>
        </p:nvSpPr>
        <p:spPr>
          <a:xfrm>
            <a:off x="9186132" y="3774003"/>
            <a:ext cx="28637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Tagged protein of interest bound to magnetic beads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1873D2-5E81-6937-25D1-B8FA30832BF2}"/>
              </a:ext>
            </a:extLst>
          </p:cNvPr>
          <p:cNvGrpSpPr/>
          <p:nvPr/>
        </p:nvGrpSpPr>
        <p:grpSpPr>
          <a:xfrm>
            <a:off x="7634051" y="697712"/>
            <a:ext cx="4188549" cy="2422680"/>
            <a:chOff x="7634051" y="697712"/>
            <a:chExt cx="4188549" cy="242268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51BA32B-0820-8FA9-9904-768B4FBDF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34051" y="1082433"/>
              <a:ext cx="2672301" cy="203795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CFA56-873E-E737-B835-2C1AA7257BD7}"/>
                </a:ext>
              </a:extLst>
            </p:cNvPr>
            <p:cNvSpPr txBox="1"/>
            <p:nvPr/>
          </p:nvSpPr>
          <p:spPr>
            <a:xfrm>
              <a:off x="9603685" y="697712"/>
              <a:ext cx="221891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Unbound 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molecules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25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C916AF4-99F0-EDC6-82E8-86FF603EA4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4176949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will remove unbound molecules by pipetting off the unbound fraction.</a:t>
            </a:r>
          </a:p>
          <a:p>
            <a:r>
              <a:rPr lang="en-US" dirty="0">
                <a:effectLst/>
                <a:latin typeface="Helvetica" pitchFamily="2" charset="0"/>
              </a:rPr>
              <a:t>Then, you will add a wash buffer to rinse off residual unbound molecules and remove the unbound fraction again.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Purification workflow: Wash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6ACD02-31B1-9A70-A98B-F4BF33D534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46"/>
          <a:stretch/>
        </p:blipFill>
        <p:spPr>
          <a:xfrm>
            <a:off x="5687184" y="2941663"/>
            <a:ext cx="1749490" cy="2892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21B780-130E-0569-55C3-2BBF84ABF2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43784" b="71600"/>
          <a:stretch/>
        </p:blipFill>
        <p:spPr>
          <a:xfrm rot="5715005">
            <a:off x="7001354" y="2435977"/>
            <a:ext cx="521034" cy="5187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D3EA267-C28A-7E14-4D04-00F04DD2A982}"/>
              </a:ext>
            </a:extLst>
          </p:cNvPr>
          <p:cNvGrpSpPr/>
          <p:nvPr/>
        </p:nvGrpSpPr>
        <p:grpSpPr>
          <a:xfrm>
            <a:off x="5451300" y="1153314"/>
            <a:ext cx="1482298" cy="1516203"/>
            <a:chOff x="5451300" y="1153314"/>
            <a:chExt cx="1482298" cy="151620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951473-78EF-20B1-5AAA-0E7050FA8D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16736616">
              <a:off x="6274869" y="2010788"/>
              <a:ext cx="646357" cy="67110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642B82-6748-82EF-AA6E-0E89DDA3D0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5400000">
              <a:off x="5885301" y="1140942"/>
              <a:ext cx="646357" cy="67110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A53CC1-3B42-CF4F-F9E9-37DBD6E90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5450144" y="1934186"/>
              <a:ext cx="521034" cy="518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544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C916AF4-99F0-EDC6-82E8-86FF603EA4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4176949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will remove unbound molecules by pipetting off the unbound fraction.</a:t>
            </a:r>
          </a:p>
          <a:p>
            <a:r>
              <a:rPr lang="en-US" dirty="0">
                <a:effectLst/>
                <a:latin typeface="Helvetica" pitchFamily="2" charset="0"/>
              </a:rPr>
              <a:t>Then, you will add a wash buffer to rinse off residual unbound molecules and remove the unbound fraction again.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Purification workflow: Wash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6ACD02-31B1-9A70-A98B-F4BF33D53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46"/>
          <a:stretch/>
        </p:blipFill>
        <p:spPr>
          <a:xfrm>
            <a:off x="5687184" y="2941663"/>
            <a:ext cx="1749490" cy="2892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21B780-130E-0569-55C3-2BBF84ABF2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43784" b="71600"/>
          <a:stretch/>
        </p:blipFill>
        <p:spPr>
          <a:xfrm rot="5715005">
            <a:off x="7001354" y="2435977"/>
            <a:ext cx="521034" cy="5187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D3EA267-C28A-7E14-4D04-00F04DD2A982}"/>
              </a:ext>
            </a:extLst>
          </p:cNvPr>
          <p:cNvGrpSpPr/>
          <p:nvPr/>
        </p:nvGrpSpPr>
        <p:grpSpPr>
          <a:xfrm>
            <a:off x="5451300" y="1153314"/>
            <a:ext cx="1482298" cy="1516203"/>
            <a:chOff x="5451300" y="1153314"/>
            <a:chExt cx="1482298" cy="151620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951473-78EF-20B1-5AAA-0E7050FA8D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16736616">
              <a:off x="6274869" y="2010788"/>
              <a:ext cx="646357" cy="67110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642B82-6748-82EF-AA6E-0E89DDA3D0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262" t="28894" b="34362"/>
            <a:stretch/>
          </p:blipFill>
          <p:spPr>
            <a:xfrm rot="5400000">
              <a:off x="5885301" y="1140942"/>
              <a:ext cx="646357" cy="67110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A53CC1-3B42-CF4F-F9E9-37DBD6E90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43784" b="71600"/>
            <a:stretch/>
          </p:blipFill>
          <p:spPr>
            <a:xfrm rot="5715005">
              <a:off x="5450144" y="1934186"/>
              <a:ext cx="521034" cy="518722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D17945-1723-9159-C919-DF0688C6B041}"/>
              </a:ext>
            </a:extLst>
          </p:cNvPr>
          <p:cNvGrpSpPr/>
          <p:nvPr/>
        </p:nvGrpSpPr>
        <p:grpSpPr>
          <a:xfrm>
            <a:off x="5587837" y="3555200"/>
            <a:ext cx="3775390" cy="962410"/>
            <a:chOff x="2901199" y="3682616"/>
            <a:chExt cx="3775390" cy="96241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6378F2-AC3E-A2BB-2DA1-CA15A2ACDA55}"/>
                </a:ext>
              </a:extLst>
            </p:cNvPr>
            <p:cNvSpPr txBox="1"/>
            <p:nvPr/>
          </p:nvSpPr>
          <p:spPr>
            <a:xfrm>
              <a:off x="2901199" y="3682616"/>
              <a:ext cx="37753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AB87547-8402-EB9C-CD97-90CAFB3BA107}"/>
                </a:ext>
              </a:extLst>
            </p:cNvPr>
            <p:cNvCxnSpPr>
              <a:cxnSpLocks/>
            </p:cNvCxnSpPr>
            <p:nvPr/>
          </p:nvCxnSpPr>
          <p:spPr>
            <a:xfrm>
              <a:off x="4220550" y="4645026"/>
              <a:ext cx="1167544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8C4E82A-9719-D9F1-B932-E882999C29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46"/>
          <a:stretch/>
        </p:blipFill>
        <p:spPr>
          <a:xfrm>
            <a:off x="8251273" y="2941663"/>
            <a:ext cx="1749490" cy="28923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4E7C91-453A-5869-A79E-DCC4C882633A}"/>
              </a:ext>
            </a:extLst>
          </p:cNvPr>
          <p:cNvSpPr txBox="1"/>
          <p:nvPr/>
        </p:nvSpPr>
        <p:spPr>
          <a:xfrm>
            <a:off x="9186132" y="3774003"/>
            <a:ext cx="28637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Tagged protein of interest bound to magnetic beads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23D2CB-9DEC-04CE-ED1D-AEAC86F3A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672" y="1174567"/>
            <a:ext cx="2672301" cy="20379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AAB6C1-B941-882C-1C4B-887E3B1B5898}"/>
              </a:ext>
            </a:extLst>
          </p:cNvPr>
          <p:cNvSpPr txBox="1"/>
          <p:nvPr/>
        </p:nvSpPr>
        <p:spPr>
          <a:xfrm>
            <a:off x="8251273" y="559127"/>
            <a:ext cx="28637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Remove unbound </a:t>
            </a:r>
          </a:p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molecules</a:t>
            </a:r>
          </a:p>
        </p:txBody>
      </p:sp>
      <p:sp>
        <p:nvSpPr>
          <p:cNvPr id="18" name="Oval 72">
            <a:extLst>
              <a:ext uri="{FF2B5EF4-FFF2-40B4-BE49-F238E27FC236}">
                <a16:creationId xmlns:a16="http://schemas.microsoft.com/office/drawing/2014/main" id="{4F9A0974-92BB-640F-0898-E5A7DDBA4164}"/>
              </a:ext>
            </a:extLst>
          </p:cNvPr>
          <p:cNvSpPr/>
          <p:nvPr/>
        </p:nvSpPr>
        <p:spPr>
          <a:xfrm rot="10073086" flipH="1">
            <a:off x="7739602" y="1600131"/>
            <a:ext cx="1548565" cy="773295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51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C916AF4-99F0-EDC6-82E8-86FF603EA4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2" y="1731958"/>
            <a:ext cx="4778828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To release the tagged GFP fusion protein from the beads, you will add a competitive binding partner for the ligand.</a:t>
            </a:r>
          </a:p>
          <a:p>
            <a:r>
              <a:rPr lang="en-US" dirty="0">
                <a:effectLst/>
                <a:latin typeface="Helvetica" pitchFamily="2" charset="0"/>
              </a:rPr>
              <a:t>The competitive binding partner will bind the ligand and displace the tagged protein into the solution.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Purification workflow: Elution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6ACD02-31B1-9A70-A98B-F4BF33D53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46"/>
          <a:stretch/>
        </p:blipFill>
        <p:spPr>
          <a:xfrm>
            <a:off x="5687184" y="2941663"/>
            <a:ext cx="1749490" cy="289237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D193CD2-0402-D734-9123-1A14692124B0}"/>
              </a:ext>
            </a:extLst>
          </p:cNvPr>
          <p:cNvGrpSpPr/>
          <p:nvPr/>
        </p:nvGrpSpPr>
        <p:grpSpPr>
          <a:xfrm>
            <a:off x="8194375" y="1829828"/>
            <a:ext cx="3697692" cy="2125707"/>
            <a:chOff x="8194375" y="1829828"/>
            <a:chExt cx="3697692" cy="212570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F00BFB7-3E14-43F3-E491-768EA5A5D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4375" y="2305349"/>
              <a:ext cx="2536397" cy="1650186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9520C37-92B2-1662-F2D3-CEE5732C9C8B}"/>
                </a:ext>
              </a:extLst>
            </p:cNvPr>
            <p:cNvSpPr txBox="1"/>
            <p:nvPr/>
          </p:nvSpPr>
          <p:spPr>
            <a:xfrm>
              <a:off x="9369692" y="1829828"/>
              <a:ext cx="252237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Collect protein of interest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B111FB7-18BC-3ED7-D205-E41B05CEE5D0}"/>
              </a:ext>
            </a:extLst>
          </p:cNvPr>
          <p:cNvGrpSpPr/>
          <p:nvPr/>
        </p:nvGrpSpPr>
        <p:grpSpPr>
          <a:xfrm>
            <a:off x="5587837" y="2457889"/>
            <a:ext cx="6304230" cy="3404137"/>
            <a:chOff x="5587837" y="2457889"/>
            <a:chExt cx="6304230" cy="34041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4E7C91-453A-5869-A79E-DCC4C882633A}"/>
                </a:ext>
              </a:extLst>
            </p:cNvPr>
            <p:cNvSpPr txBox="1"/>
            <p:nvPr/>
          </p:nvSpPr>
          <p:spPr>
            <a:xfrm>
              <a:off x="9028362" y="4028451"/>
              <a:ext cx="286370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Competitive binding partner bound to ligand on beads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38EA164-AEB1-1DA8-7419-C7B902A6CC59}"/>
                </a:ext>
              </a:extLst>
            </p:cNvPr>
            <p:cNvGrpSpPr/>
            <p:nvPr/>
          </p:nvGrpSpPr>
          <p:grpSpPr>
            <a:xfrm>
              <a:off x="5587837" y="2457889"/>
              <a:ext cx="3775390" cy="3404137"/>
              <a:chOff x="5587837" y="2457889"/>
              <a:chExt cx="3775390" cy="3404137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4D40D21-1162-020E-D5D4-B2879584F441}"/>
                  </a:ext>
                </a:extLst>
              </p:cNvPr>
              <p:cNvGrpSpPr/>
              <p:nvPr/>
            </p:nvGrpSpPr>
            <p:grpSpPr>
              <a:xfrm>
                <a:off x="5587837" y="3555200"/>
                <a:ext cx="3775390" cy="2306826"/>
                <a:chOff x="5587837" y="3555200"/>
                <a:chExt cx="3775390" cy="2306826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D3D17945-1723-9159-C919-DF0688C6B041}"/>
                    </a:ext>
                  </a:extLst>
                </p:cNvPr>
                <p:cNvGrpSpPr/>
                <p:nvPr/>
              </p:nvGrpSpPr>
              <p:grpSpPr>
                <a:xfrm>
                  <a:off x="5587837" y="3555200"/>
                  <a:ext cx="3775390" cy="962410"/>
                  <a:chOff x="2901199" y="3682616"/>
                  <a:chExt cx="3775390" cy="962410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A06378F2-AC3E-A2BB-2DA1-CA15A2ACDA55}"/>
                      </a:ext>
                    </a:extLst>
                  </p:cNvPr>
                  <p:cNvSpPr txBox="1"/>
                  <p:nvPr/>
                </p:nvSpPr>
                <p:spPr>
                  <a:xfrm>
                    <a:off x="2901199" y="3682616"/>
                    <a:ext cx="377539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200" dirty="0">
                        <a:solidFill>
                          <a:schemeClr val="bg2">
                            <a:lumMod val="25000"/>
                          </a:schemeClr>
                        </a:solidFill>
                        <a:latin typeface="AMP_GothamRoundedBold" panose="02000000000000000000" pitchFamily="2" charset="77"/>
                      </a:rPr>
                      <a:t>STEP 3:</a:t>
                    </a:r>
                  </a:p>
                  <a:p>
                    <a:pPr algn="ctr"/>
                    <a:r>
                      <a:rPr lang="en-US" sz="2200" dirty="0">
                        <a:solidFill>
                          <a:schemeClr val="bg2">
                            <a:lumMod val="25000"/>
                          </a:schemeClr>
                        </a:solidFill>
                        <a:latin typeface="AMP_GothamRoundedBold" panose="02000000000000000000" pitchFamily="2" charset="77"/>
                      </a:rPr>
                      <a:t>ELUTE</a:t>
                    </a:r>
                  </a:p>
                </p:txBody>
              </p:sp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4AB87547-8402-EB9C-CD97-90CAFB3BA1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20550" y="4645026"/>
                    <a:ext cx="1167544" cy="0"/>
                  </a:xfrm>
                  <a:prstGeom prst="straightConnector1">
                    <a:avLst/>
                  </a:prstGeom>
                  <a:ln w="57150" cap="rnd">
                    <a:solidFill>
                      <a:srgbClr val="59595B"/>
                    </a:solidFill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74EFA6CD-A297-C5E3-D3B4-EBBF16B243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54460" y="4046335"/>
                  <a:ext cx="773902" cy="1815691"/>
                </a:xfrm>
                <a:prstGeom prst="rect">
                  <a:avLst/>
                </a:prstGeom>
              </p:spPr>
            </p:pic>
          </p:grp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58A9F8EF-1333-85FC-4550-AB3FE48259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42281" y="2457889"/>
                <a:ext cx="826650" cy="134510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1930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Purification workflow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52BEE3-03C8-A529-2420-47362D45E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93" y="2582951"/>
            <a:ext cx="2187476" cy="35582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83F00C-41DF-B9BC-8554-0F328599E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832" y="1912125"/>
            <a:ext cx="3208298" cy="4229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1ACFD2-2E3A-F9FA-38D6-873462084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349" y="2612117"/>
            <a:ext cx="2420807" cy="352912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68495B0-80DE-ABA8-7B40-C5F4B40ECED7}"/>
              </a:ext>
            </a:extLst>
          </p:cNvPr>
          <p:cNvGrpSpPr/>
          <p:nvPr/>
        </p:nvGrpSpPr>
        <p:grpSpPr>
          <a:xfrm>
            <a:off x="3791434" y="3932582"/>
            <a:ext cx="3775390" cy="962410"/>
            <a:chOff x="2901199" y="3682616"/>
            <a:chExt cx="3775390" cy="9624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67989-A7C9-CA2D-0C7B-DCBE4E6A04B4}"/>
                </a:ext>
              </a:extLst>
            </p:cNvPr>
            <p:cNvSpPr txBox="1"/>
            <p:nvPr/>
          </p:nvSpPr>
          <p:spPr>
            <a:xfrm>
              <a:off x="2901199" y="3682616"/>
              <a:ext cx="37753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B6DC6DF-6743-87FA-B07E-138FB5E1A843}"/>
                </a:ext>
              </a:extLst>
            </p:cNvPr>
            <p:cNvCxnSpPr>
              <a:cxnSpLocks/>
            </p:cNvCxnSpPr>
            <p:nvPr/>
          </p:nvCxnSpPr>
          <p:spPr>
            <a:xfrm>
              <a:off x="4220550" y="4645026"/>
              <a:ext cx="1167544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5313D-E2FA-2D4E-7025-99BE2F28AF64}"/>
              </a:ext>
            </a:extLst>
          </p:cNvPr>
          <p:cNvGrpSpPr/>
          <p:nvPr/>
        </p:nvGrpSpPr>
        <p:grpSpPr>
          <a:xfrm>
            <a:off x="1041533" y="3836097"/>
            <a:ext cx="3775390" cy="962410"/>
            <a:chOff x="2901199" y="3682616"/>
            <a:chExt cx="3775390" cy="96241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3A1928-98ED-76B6-FFA9-7712296559FD}"/>
                </a:ext>
              </a:extLst>
            </p:cNvPr>
            <p:cNvSpPr txBox="1"/>
            <p:nvPr/>
          </p:nvSpPr>
          <p:spPr>
            <a:xfrm>
              <a:off x="2901199" y="3682616"/>
              <a:ext cx="37753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D9304BC-91B0-73B7-7C9A-5B88C334C5A2}"/>
                </a:ext>
              </a:extLst>
            </p:cNvPr>
            <p:cNvCxnSpPr>
              <a:cxnSpLocks/>
            </p:cNvCxnSpPr>
            <p:nvPr/>
          </p:nvCxnSpPr>
          <p:spPr>
            <a:xfrm>
              <a:off x="4220550" y="4645026"/>
              <a:ext cx="1167544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7C3DB3-55DD-575A-18E3-F649FA6324E6}"/>
              </a:ext>
            </a:extLst>
          </p:cNvPr>
          <p:cNvGrpSpPr/>
          <p:nvPr/>
        </p:nvGrpSpPr>
        <p:grpSpPr>
          <a:xfrm>
            <a:off x="6533452" y="3946578"/>
            <a:ext cx="3775390" cy="962410"/>
            <a:chOff x="2901199" y="3682616"/>
            <a:chExt cx="3775390" cy="96241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BDA7AD-B771-D0EB-5168-272805FDA4D6}"/>
                </a:ext>
              </a:extLst>
            </p:cNvPr>
            <p:cNvSpPr txBox="1"/>
            <p:nvPr/>
          </p:nvSpPr>
          <p:spPr>
            <a:xfrm>
              <a:off x="2901199" y="3682616"/>
              <a:ext cx="37753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3: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ELUTE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2729958-31A3-FF6B-A5CD-49933C97CD36}"/>
                </a:ext>
              </a:extLst>
            </p:cNvPr>
            <p:cNvCxnSpPr>
              <a:cxnSpLocks/>
            </p:cNvCxnSpPr>
            <p:nvPr/>
          </p:nvCxnSpPr>
          <p:spPr>
            <a:xfrm>
              <a:off x="4220550" y="4645026"/>
              <a:ext cx="1167544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62FFC8F-3E70-3A7C-3485-D6AB09EE2212}"/>
              </a:ext>
            </a:extLst>
          </p:cNvPr>
          <p:cNvSpPr txBox="1"/>
          <p:nvPr/>
        </p:nvSpPr>
        <p:spPr>
          <a:xfrm>
            <a:off x="5470277" y="1589746"/>
            <a:ext cx="28637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Remove unbound </a:t>
            </a:r>
          </a:p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molecules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05A622-8265-0BC1-58BA-C6F3C9C814D0}"/>
              </a:ext>
            </a:extLst>
          </p:cNvPr>
          <p:cNvSpPr txBox="1"/>
          <p:nvPr/>
        </p:nvSpPr>
        <p:spPr>
          <a:xfrm>
            <a:off x="9441323" y="1795494"/>
            <a:ext cx="25223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Collect protein of interest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33D17F-F4CD-EED3-CEB4-F1F9D7992B05}"/>
              </a:ext>
            </a:extLst>
          </p:cNvPr>
          <p:cNvSpPr txBox="1"/>
          <p:nvPr/>
        </p:nvSpPr>
        <p:spPr>
          <a:xfrm>
            <a:off x="504825" y="1640244"/>
            <a:ext cx="25223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Capture protein of interest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28E117B-3381-2059-6610-A02F03DE8F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806" r="58877"/>
          <a:stretch/>
        </p:blipFill>
        <p:spPr>
          <a:xfrm>
            <a:off x="6401560" y="3274018"/>
            <a:ext cx="1319351" cy="288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87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understanding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6F29DE-F832-4CF8-085D-035B9648B8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997"/>
          <a:stretch/>
        </p:blipFill>
        <p:spPr>
          <a:xfrm>
            <a:off x="591763" y="1591210"/>
            <a:ext cx="3743931" cy="31854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D77A496-97C1-E5B1-965A-CF4D9A9F900E}"/>
              </a:ext>
            </a:extLst>
          </p:cNvPr>
          <p:cNvGrpSpPr/>
          <p:nvPr/>
        </p:nvGrpSpPr>
        <p:grpSpPr>
          <a:xfrm>
            <a:off x="6033407" y="1399699"/>
            <a:ext cx="994116" cy="1906837"/>
            <a:chOff x="2483725" y="729436"/>
            <a:chExt cx="1798106" cy="416479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0477E23-23EE-60DA-87B0-C4475C1C6C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3725" y="729436"/>
              <a:ext cx="1518978" cy="3326693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D2A38F6-1E40-5BFC-CEE6-740AC4AB1D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3725" y="3207692"/>
              <a:ext cx="1798106" cy="1686539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3AF111-FE61-07B7-9199-746A919EA98B}"/>
              </a:ext>
            </a:extLst>
          </p:cNvPr>
          <p:cNvGrpSpPr/>
          <p:nvPr/>
        </p:nvGrpSpPr>
        <p:grpSpPr>
          <a:xfrm>
            <a:off x="6842589" y="1351041"/>
            <a:ext cx="4024075" cy="1183319"/>
            <a:chOff x="6051479" y="5246241"/>
            <a:chExt cx="4024075" cy="1183319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F069D3C1-7DBD-E89A-5DB0-CB3A563980D9}"/>
                </a:ext>
              </a:extLst>
            </p:cNvPr>
            <p:cNvSpPr/>
            <p:nvPr/>
          </p:nvSpPr>
          <p:spPr>
            <a:xfrm>
              <a:off x="6051479" y="5246241"/>
              <a:ext cx="4024075" cy="118331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5959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19F869-1032-3124-4364-C8BA970F1380}"/>
                </a:ext>
              </a:extLst>
            </p:cNvPr>
            <p:cNvSpPr txBox="1"/>
            <p:nvPr/>
          </p:nvSpPr>
          <p:spPr>
            <a:xfrm>
              <a:off x="6236413" y="5384447"/>
              <a:ext cx="38391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After step 1, what color of fluorescence</a:t>
              </a:r>
              <a:r>
                <a:rPr lang="en-US" sz="1800" dirty="0">
                  <a:latin typeface="Montserrat" pitchFamily="2" charset="77"/>
                </a:rPr>
                <a:t> do you expect the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</a:t>
              </a:r>
              <a:r>
                <a:rPr lang="en-US" sz="1800" b="0" i="0" u="sng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unbound fraction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to exhibit?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8A01E9A-21E6-C4B6-9D74-F43D4DFA042D}"/>
              </a:ext>
            </a:extLst>
          </p:cNvPr>
          <p:cNvSpPr txBox="1"/>
          <p:nvPr/>
        </p:nvSpPr>
        <p:spPr>
          <a:xfrm>
            <a:off x="148989" y="4953591"/>
            <a:ext cx="66614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i="0" u="none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Remember that you will add a mixture of </a:t>
            </a:r>
            <a:r>
              <a:rPr lang="en-US" sz="2400" i="0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tagged</a:t>
            </a:r>
            <a:r>
              <a:rPr lang="en-US" sz="2400" i="0" u="none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 GFP and </a:t>
            </a:r>
            <a:r>
              <a:rPr lang="en-US" sz="2400" i="0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untagged</a:t>
            </a:r>
            <a:r>
              <a:rPr lang="en-US" sz="2400" i="0" u="none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 RFP from Tube 4 to the magnetic beads</a:t>
            </a:r>
            <a:endParaRPr lang="en-US" sz="2400" dirty="0">
              <a:solidFill>
                <a:srgbClr val="D10F3A"/>
              </a:solidFill>
              <a:effectLst/>
              <a:latin typeface="AMP_GothamRoundedBold" panose="02000000000000000000" pitchFamily="2" charset="77"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4175227-1F46-8022-E5E7-137D9E9208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572" t="-7472" r="512" b="7472"/>
          <a:stretch/>
        </p:blipFill>
        <p:spPr>
          <a:xfrm>
            <a:off x="4225613" y="1359572"/>
            <a:ext cx="1967073" cy="318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28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understanding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6F29DE-F832-4CF8-085D-035B9648B8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997"/>
          <a:stretch/>
        </p:blipFill>
        <p:spPr>
          <a:xfrm>
            <a:off x="591763" y="1591210"/>
            <a:ext cx="3743931" cy="31854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D77A496-97C1-E5B1-965A-CF4D9A9F900E}"/>
              </a:ext>
            </a:extLst>
          </p:cNvPr>
          <p:cNvGrpSpPr/>
          <p:nvPr/>
        </p:nvGrpSpPr>
        <p:grpSpPr>
          <a:xfrm>
            <a:off x="6096000" y="3305735"/>
            <a:ext cx="716248" cy="1190065"/>
            <a:chOff x="2596940" y="1332360"/>
            <a:chExt cx="1554806" cy="418190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0477E23-23EE-60DA-87B0-C4475C1C6C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1354" y="1332360"/>
              <a:ext cx="1350392" cy="283799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D2A38F6-1E40-5BFC-CEE6-740AC4AB1D4C}"/>
                </a:ext>
              </a:extLst>
            </p:cNvPr>
            <p:cNvCxnSpPr>
              <a:cxnSpLocks/>
            </p:cNvCxnSpPr>
            <p:nvPr/>
          </p:nvCxnSpPr>
          <p:spPr>
            <a:xfrm>
              <a:off x="2596940" y="2702702"/>
              <a:ext cx="1554806" cy="2811562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12661E-DAEE-3188-F9B5-7A53540AAE60}"/>
              </a:ext>
            </a:extLst>
          </p:cNvPr>
          <p:cNvGrpSpPr/>
          <p:nvPr/>
        </p:nvGrpSpPr>
        <p:grpSpPr>
          <a:xfrm>
            <a:off x="6687467" y="3316689"/>
            <a:ext cx="4040404" cy="1183319"/>
            <a:chOff x="6051478" y="5246241"/>
            <a:chExt cx="4040404" cy="1183319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E32FF56-7032-4260-95F9-E1BE11F865F5}"/>
                </a:ext>
              </a:extLst>
            </p:cNvPr>
            <p:cNvSpPr/>
            <p:nvPr/>
          </p:nvSpPr>
          <p:spPr>
            <a:xfrm>
              <a:off x="6051478" y="5246241"/>
              <a:ext cx="4040403" cy="118331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5959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2381EA-BBD5-989C-60D7-641D1CEEB738}"/>
                </a:ext>
              </a:extLst>
            </p:cNvPr>
            <p:cNvSpPr txBox="1"/>
            <p:nvPr/>
          </p:nvSpPr>
          <p:spPr>
            <a:xfrm>
              <a:off x="6236413" y="5384447"/>
              <a:ext cx="385546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After step 1, what color of fluorescence</a:t>
              </a:r>
              <a:r>
                <a:rPr lang="en-US" sz="1800" dirty="0">
                  <a:latin typeface="Montserrat" pitchFamily="2" charset="77"/>
                </a:rPr>
                <a:t> do you expect the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</a:t>
              </a:r>
              <a:r>
                <a:rPr lang="en-US" sz="1800" b="0" i="0" u="sng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magnetic beads </a:t>
              </a:r>
              <a:r>
                <a:rPr lang="en-US" sz="1800" b="0" i="0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to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exhibit?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25FD521-C940-559F-1109-8AB270D6AAD3}"/>
              </a:ext>
            </a:extLst>
          </p:cNvPr>
          <p:cNvSpPr txBox="1"/>
          <p:nvPr/>
        </p:nvSpPr>
        <p:spPr>
          <a:xfrm>
            <a:off x="148989" y="4953591"/>
            <a:ext cx="66614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i="0" u="none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Remember that you will add a mixture of tagged GFP and untagged RFP from Tube 4 to the magnetic beads</a:t>
            </a:r>
            <a:endParaRPr lang="en-US" sz="2400" dirty="0">
              <a:solidFill>
                <a:srgbClr val="D10F3A"/>
              </a:solidFill>
              <a:effectLst/>
              <a:latin typeface="AMP_GothamRoundedBold" panose="02000000000000000000" pitchFamily="2" charset="77"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DC47DBD-9E78-BC5C-F2AA-11DA86B614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572" t="-7472" r="512" b="7472"/>
          <a:stretch/>
        </p:blipFill>
        <p:spPr>
          <a:xfrm>
            <a:off x="4225613" y="1359572"/>
            <a:ext cx="1967073" cy="318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82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understanding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FE47B2-4FFF-8268-9990-6967D923A816}"/>
              </a:ext>
            </a:extLst>
          </p:cNvPr>
          <p:cNvGrpSpPr/>
          <p:nvPr/>
        </p:nvGrpSpPr>
        <p:grpSpPr>
          <a:xfrm>
            <a:off x="7479403" y="591763"/>
            <a:ext cx="3958761" cy="1183319"/>
            <a:chOff x="6051479" y="5246241"/>
            <a:chExt cx="3958761" cy="1183319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8E6A0A42-BB94-357C-18DA-8BD6D8ED2D92}"/>
                </a:ext>
              </a:extLst>
            </p:cNvPr>
            <p:cNvSpPr/>
            <p:nvPr/>
          </p:nvSpPr>
          <p:spPr>
            <a:xfrm>
              <a:off x="6051479" y="5246241"/>
              <a:ext cx="3958761" cy="118331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5959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C63A5B-5DC9-A05F-9EA9-1418967403D4}"/>
                </a:ext>
              </a:extLst>
            </p:cNvPr>
            <p:cNvSpPr txBox="1"/>
            <p:nvPr/>
          </p:nvSpPr>
          <p:spPr>
            <a:xfrm>
              <a:off x="6236413" y="5384447"/>
              <a:ext cx="37738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After step 3, what color of fluorescence</a:t>
              </a:r>
              <a:r>
                <a:rPr lang="en-US" sz="1800" dirty="0">
                  <a:latin typeface="Montserrat" pitchFamily="2" charset="77"/>
                </a:rPr>
                <a:t> do you expect the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</a:t>
              </a:r>
              <a:r>
                <a:rPr lang="en-US" sz="1800" b="0" i="0" u="sng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unbound fraction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to exhibit?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5A1A11-6D23-CC0D-E9C8-A5DD75EC864F}"/>
              </a:ext>
            </a:extLst>
          </p:cNvPr>
          <p:cNvCxnSpPr>
            <a:cxnSpLocks/>
          </p:cNvCxnSpPr>
          <p:nvPr/>
        </p:nvCxnSpPr>
        <p:spPr>
          <a:xfrm flipH="1" flipV="1">
            <a:off x="7560129" y="1764849"/>
            <a:ext cx="2359478" cy="1125308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039264-1570-1E2D-3169-544DFEC24E68}"/>
              </a:ext>
            </a:extLst>
          </p:cNvPr>
          <p:cNvCxnSpPr>
            <a:cxnSpLocks/>
          </p:cNvCxnSpPr>
          <p:nvPr/>
        </p:nvCxnSpPr>
        <p:spPr>
          <a:xfrm flipH="1">
            <a:off x="10801350" y="1754615"/>
            <a:ext cx="580603" cy="1135542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84FFB10-6880-D819-99E2-B24B74AD2B6F}"/>
              </a:ext>
            </a:extLst>
          </p:cNvPr>
          <p:cNvSpPr txBox="1"/>
          <p:nvPr/>
        </p:nvSpPr>
        <p:spPr>
          <a:xfrm>
            <a:off x="148989" y="4953591"/>
            <a:ext cx="66614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i="0" u="none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Remember that you will add a mixture of tagged GFP and untagged RFP from Tube 4 to the magnetic beads</a:t>
            </a:r>
            <a:endParaRPr lang="en-US" sz="2400" dirty="0">
              <a:solidFill>
                <a:srgbClr val="D10F3A"/>
              </a:solidFill>
              <a:effectLst/>
              <a:latin typeface="AMP_GothamRoundedBold" panose="02000000000000000000" pitchFamily="2" charset="77"/>
            </a:endParaRPr>
          </a:p>
          <a:p>
            <a:br>
              <a:rPr lang="en-US" dirty="0"/>
            </a:b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3A11C18-A06C-B157-DBF5-5DA40BCA3B07}"/>
              </a:ext>
            </a:extLst>
          </p:cNvPr>
          <p:cNvGrpSpPr/>
          <p:nvPr/>
        </p:nvGrpSpPr>
        <p:grpSpPr>
          <a:xfrm>
            <a:off x="591763" y="1594892"/>
            <a:ext cx="10416896" cy="3231547"/>
            <a:chOff x="591763" y="1594892"/>
            <a:chExt cx="10416896" cy="323154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A6F29DE-F832-4CF8-085D-035B9648B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-171"/>
            <a:stretch/>
          </p:blipFill>
          <p:spPr>
            <a:xfrm>
              <a:off x="591763" y="1594892"/>
              <a:ext cx="10416896" cy="318548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675D00-8271-92A7-C7EC-9FF45D5290D3}"/>
                </a:ext>
              </a:extLst>
            </p:cNvPr>
            <p:cNvSpPr txBox="1"/>
            <p:nvPr/>
          </p:nvSpPr>
          <p:spPr>
            <a:xfrm>
              <a:off x="5402271" y="4303219"/>
              <a:ext cx="113524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59595B"/>
                  </a:solidFill>
                  <a:latin typeface="AMP_GothamRoundedBold" panose="02000000000000000000" pitchFamily="2" charset="77"/>
                </a:rPr>
                <a:t>Add wash </a:t>
              </a:r>
            </a:p>
            <a:p>
              <a:r>
                <a:rPr lang="en-US" dirty="0">
                  <a:solidFill>
                    <a:srgbClr val="59595B"/>
                  </a:solidFill>
                  <a:latin typeface="AMP_GothamRoundedBold" panose="02000000000000000000" pitchFamily="2" charset="77"/>
                </a:rPr>
                <a:t>buffer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5479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understanding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FE47B2-4FFF-8268-9990-6967D923A816}"/>
              </a:ext>
            </a:extLst>
          </p:cNvPr>
          <p:cNvGrpSpPr/>
          <p:nvPr/>
        </p:nvGrpSpPr>
        <p:grpSpPr>
          <a:xfrm>
            <a:off x="9150268" y="4669220"/>
            <a:ext cx="2958674" cy="1435432"/>
            <a:chOff x="6646556" y="5246241"/>
            <a:chExt cx="2958674" cy="1435432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8E6A0A42-BB94-357C-18DA-8BD6D8ED2D92}"/>
                </a:ext>
              </a:extLst>
            </p:cNvPr>
            <p:cNvSpPr/>
            <p:nvPr/>
          </p:nvSpPr>
          <p:spPr>
            <a:xfrm>
              <a:off x="6646556" y="5246241"/>
              <a:ext cx="2958674" cy="143543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5959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C63A5B-5DC9-A05F-9EA9-1418967403D4}"/>
                </a:ext>
              </a:extLst>
            </p:cNvPr>
            <p:cNvSpPr txBox="1"/>
            <p:nvPr/>
          </p:nvSpPr>
          <p:spPr>
            <a:xfrm>
              <a:off x="6711870" y="5384447"/>
              <a:ext cx="28933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After step 3, what color of fluorescence</a:t>
              </a:r>
              <a:r>
                <a:rPr lang="en-US" sz="1800" dirty="0">
                  <a:latin typeface="Montserrat" pitchFamily="2" charset="77"/>
                </a:rPr>
                <a:t> do you expect the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</a:t>
              </a:r>
              <a:r>
                <a:rPr lang="en-US" sz="1800" b="0" i="0" u="sng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magnetic beads</a:t>
              </a:r>
              <a:r>
                <a:rPr lang="en-US" sz="1800" b="0" i="0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to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Montserrat" pitchFamily="2" charset="77"/>
                </a:rPr>
                <a:t> exhibit?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5A1A11-6D23-CC0D-E9C8-A5DD75EC864F}"/>
              </a:ext>
            </a:extLst>
          </p:cNvPr>
          <p:cNvCxnSpPr>
            <a:cxnSpLocks/>
          </p:cNvCxnSpPr>
          <p:nvPr/>
        </p:nvCxnSpPr>
        <p:spPr>
          <a:xfrm flipH="1">
            <a:off x="9236640" y="3793705"/>
            <a:ext cx="1025867" cy="943742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039264-1570-1E2D-3169-544DFEC24E68}"/>
              </a:ext>
            </a:extLst>
          </p:cNvPr>
          <p:cNvCxnSpPr>
            <a:cxnSpLocks/>
          </p:cNvCxnSpPr>
          <p:nvPr/>
        </p:nvCxnSpPr>
        <p:spPr>
          <a:xfrm>
            <a:off x="10905474" y="3663692"/>
            <a:ext cx="1136847" cy="1005528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BC08DBB-B292-9FEB-363A-865D512342CF}"/>
              </a:ext>
            </a:extLst>
          </p:cNvPr>
          <p:cNvSpPr txBox="1"/>
          <p:nvPr/>
        </p:nvSpPr>
        <p:spPr>
          <a:xfrm>
            <a:off x="148989" y="4953591"/>
            <a:ext cx="66614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i="0" u="none" strike="noStrike" dirty="0">
                <a:solidFill>
                  <a:srgbClr val="D10F3A"/>
                </a:solidFill>
                <a:effectLst/>
                <a:latin typeface="AMP_GothamRoundedBold" panose="02000000000000000000" pitchFamily="2" charset="77"/>
              </a:rPr>
              <a:t>Remember that you will add a mixture of tagged GFP and untagged RFP from Tube 4 to the magnetic beads</a:t>
            </a:r>
            <a:endParaRPr lang="en-US" sz="2400" dirty="0">
              <a:solidFill>
                <a:srgbClr val="D10F3A"/>
              </a:solidFill>
              <a:effectLst/>
              <a:latin typeface="AMP_GothamRoundedBold" panose="02000000000000000000" pitchFamily="2" charset="77"/>
            </a:endParaRPr>
          </a:p>
          <a:p>
            <a:br>
              <a:rPr lang="en-US" dirty="0"/>
            </a:b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2D4561A-DCA1-EFF2-CE5D-236ED613AFC4}"/>
              </a:ext>
            </a:extLst>
          </p:cNvPr>
          <p:cNvGrpSpPr/>
          <p:nvPr/>
        </p:nvGrpSpPr>
        <p:grpSpPr>
          <a:xfrm>
            <a:off x="591763" y="1594892"/>
            <a:ext cx="10416896" cy="3231547"/>
            <a:chOff x="591763" y="1594892"/>
            <a:chExt cx="10416896" cy="323154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A6F29DE-F832-4CF8-085D-035B9648B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-171"/>
            <a:stretch/>
          </p:blipFill>
          <p:spPr>
            <a:xfrm>
              <a:off x="591763" y="1594892"/>
              <a:ext cx="10416896" cy="318548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0E86AA-4678-E2B9-BE9B-B90DD28E97AC}"/>
                </a:ext>
              </a:extLst>
            </p:cNvPr>
            <p:cNvSpPr txBox="1"/>
            <p:nvPr/>
          </p:nvSpPr>
          <p:spPr>
            <a:xfrm>
              <a:off x="5402271" y="4303219"/>
              <a:ext cx="113524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59595B"/>
                  </a:solidFill>
                  <a:latin typeface="AMP_GothamRoundedBold" panose="02000000000000000000" pitchFamily="2" charset="77"/>
                </a:rPr>
                <a:t>Add wash </a:t>
              </a:r>
            </a:p>
            <a:p>
              <a:r>
                <a:rPr lang="en-US" dirty="0">
                  <a:solidFill>
                    <a:srgbClr val="59595B"/>
                  </a:solidFill>
                  <a:latin typeface="AMP_GothamRoundedBold" panose="02000000000000000000" pitchFamily="2" charset="77"/>
                </a:rPr>
                <a:t>buffer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331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902D67-BAA9-DE68-7E0E-813D7A0D418F}"/>
              </a:ext>
            </a:extLst>
          </p:cNvPr>
          <p:cNvSpPr/>
          <p:nvPr/>
        </p:nvSpPr>
        <p:spPr>
          <a:xfrm>
            <a:off x="381000" y="1242874"/>
            <a:ext cx="533400" cy="275208"/>
          </a:xfrm>
          <a:prstGeom prst="rect">
            <a:avLst/>
          </a:prstGeom>
          <a:solidFill>
            <a:srgbClr val="CEEF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78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 for part 1: protein expression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D42FECC-BFE6-1805-2ED7-C66A49DE14BE}"/>
              </a:ext>
            </a:extLst>
          </p:cNvPr>
          <p:cNvGrpSpPr/>
          <p:nvPr/>
        </p:nvGrpSpPr>
        <p:grpSpPr>
          <a:xfrm>
            <a:off x="3969854" y="1447800"/>
            <a:ext cx="5765625" cy="2973355"/>
            <a:chOff x="489537" y="1447800"/>
            <a:chExt cx="4839482" cy="24957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1479507-2F34-F995-C199-AEB2C9EC7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37" y="1447800"/>
              <a:ext cx="4833018" cy="249573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8FE284-E5B4-BB4C-FDB3-4B9784DF48B1}"/>
                </a:ext>
              </a:extLst>
            </p:cNvPr>
            <p:cNvSpPr/>
            <p:nvPr/>
          </p:nvSpPr>
          <p:spPr>
            <a:xfrm>
              <a:off x="489537" y="1447800"/>
              <a:ext cx="4833018" cy="712696"/>
            </a:xfrm>
            <a:prstGeom prst="rect">
              <a:avLst/>
            </a:prstGeom>
            <a:solidFill>
              <a:schemeClr val="bg1">
                <a:alpha val="7833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412BCB7-B052-1B63-5CA8-5ED823D01B6F}"/>
                </a:ext>
              </a:extLst>
            </p:cNvPr>
            <p:cNvSpPr txBox="1"/>
            <p:nvPr/>
          </p:nvSpPr>
          <p:spPr>
            <a:xfrm>
              <a:off x="489537" y="1662952"/>
              <a:ext cx="1011346" cy="387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Bold" pitchFamily="2" charset="0"/>
                </a:rPr>
                <a:t>Tube 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94266F3-6811-73FD-C3CF-84223B059847}"/>
                </a:ext>
              </a:extLst>
            </p:cNvPr>
            <p:cNvSpPr txBox="1"/>
            <p:nvPr/>
          </p:nvSpPr>
          <p:spPr>
            <a:xfrm>
              <a:off x="1704255" y="1662952"/>
              <a:ext cx="1131181" cy="387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Bold" pitchFamily="2" charset="0"/>
                </a:rPr>
                <a:t>Tube 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A3C98E1-71DD-8AF9-AFFF-DD33C5FAAF75}"/>
                </a:ext>
              </a:extLst>
            </p:cNvPr>
            <p:cNvSpPr txBox="1"/>
            <p:nvPr/>
          </p:nvSpPr>
          <p:spPr>
            <a:xfrm>
              <a:off x="2945077" y="1662952"/>
              <a:ext cx="1131181" cy="387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Bold" pitchFamily="2" charset="0"/>
                </a:rPr>
                <a:t>Tube 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D8E5BA-FB24-7E72-2856-66597F6176F0}"/>
                </a:ext>
              </a:extLst>
            </p:cNvPr>
            <p:cNvSpPr txBox="1"/>
            <p:nvPr/>
          </p:nvSpPr>
          <p:spPr>
            <a:xfrm>
              <a:off x="4197838" y="1662952"/>
              <a:ext cx="1131181" cy="387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Bold" pitchFamily="2" charset="0"/>
                </a:rPr>
                <a:t>Tube 4</a:t>
              </a:r>
            </a:p>
          </p:txBody>
        </p: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05BD9902-87DC-8E22-E53A-AE83106C6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205844"/>
              </p:ext>
            </p:extLst>
          </p:nvPr>
        </p:nvGraphicFramePr>
        <p:xfrm>
          <a:off x="1632858" y="4551786"/>
          <a:ext cx="8104255" cy="1468120"/>
        </p:xfrm>
        <a:graphic>
          <a:graphicData uri="http://schemas.openxmlformats.org/drawingml/2006/table">
            <a:tbl>
              <a:tblPr firstRow="1" bandRow="1">
                <a:tableStyleId>{CE1DC756-F941-4D25-BA54-6A63ECF2215B}</a:tableStyleId>
              </a:tblPr>
              <a:tblGrid>
                <a:gridCol w="2341983">
                  <a:extLst>
                    <a:ext uri="{9D8B030D-6E8A-4147-A177-3AD203B41FA5}">
                      <a16:colId xmlns:a16="http://schemas.microsoft.com/office/drawing/2014/main" val="1283438029"/>
                    </a:ext>
                  </a:extLst>
                </a:gridCol>
                <a:gridCol w="1440568">
                  <a:extLst>
                    <a:ext uri="{9D8B030D-6E8A-4147-A177-3AD203B41FA5}">
                      <a16:colId xmlns:a16="http://schemas.microsoft.com/office/drawing/2014/main" val="3941188136"/>
                    </a:ext>
                  </a:extLst>
                </a:gridCol>
                <a:gridCol w="1440568">
                  <a:extLst>
                    <a:ext uri="{9D8B030D-6E8A-4147-A177-3AD203B41FA5}">
                      <a16:colId xmlns:a16="http://schemas.microsoft.com/office/drawing/2014/main" val="694726957"/>
                    </a:ext>
                  </a:extLst>
                </a:gridCol>
                <a:gridCol w="1440568">
                  <a:extLst>
                    <a:ext uri="{9D8B030D-6E8A-4147-A177-3AD203B41FA5}">
                      <a16:colId xmlns:a16="http://schemas.microsoft.com/office/drawing/2014/main" val="550511460"/>
                    </a:ext>
                  </a:extLst>
                </a:gridCol>
                <a:gridCol w="1440568">
                  <a:extLst>
                    <a:ext uri="{9D8B030D-6E8A-4147-A177-3AD203B41FA5}">
                      <a16:colId xmlns:a16="http://schemas.microsoft.com/office/drawing/2014/main" val="1281214526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Table 1: Protein expression observations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72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Tube 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Tube 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Tube 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Tube 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494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DNA added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GFP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RFP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GFP + RFP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GFP + RFP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1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Color of fluorescence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Yellow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7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007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 for part 2: protein purification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73673-0B06-CC22-D6ED-F036E0A44F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365" y="1872730"/>
            <a:ext cx="2039573" cy="2623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23CCF7-DF9D-352C-860F-68E0CCA213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3965" y="1872730"/>
            <a:ext cx="2039573" cy="26230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4A6C6B-543C-7B60-52F5-C0E9E5C0778E}"/>
              </a:ext>
            </a:extLst>
          </p:cNvPr>
          <p:cNvSpPr/>
          <p:nvPr/>
        </p:nvSpPr>
        <p:spPr>
          <a:xfrm>
            <a:off x="484366" y="1872730"/>
            <a:ext cx="4727466" cy="958448"/>
          </a:xfrm>
          <a:prstGeom prst="rect">
            <a:avLst/>
          </a:prstGeom>
          <a:solidFill>
            <a:schemeClr val="bg1">
              <a:alpha val="7833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FFCB66-1AF1-F755-EB59-E519F485D596}"/>
              </a:ext>
            </a:extLst>
          </p:cNvPr>
          <p:cNvSpPr txBox="1"/>
          <p:nvPr/>
        </p:nvSpPr>
        <p:spPr>
          <a:xfrm>
            <a:off x="633722" y="1936455"/>
            <a:ext cx="149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MP_GothamBold" pitchFamily="2" charset="0"/>
              </a:rPr>
              <a:t>30 min binding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699C4-B6A4-D1CA-7945-A17D34C3D371}"/>
              </a:ext>
            </a:extLst>
          </p:cNvPr>
          <p:cNvSpPr txBox="1"/>
          <p:nvPr/>
        </p:nvSpPr>
        <p:spPr>
          <a:xfrm>
            <a:off x="2848099" y="1936455"/>
            <a:ext cx="2280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MP_GothamBold" pitchFamily="2" charset="0"/>
              </a:rPr>
              <a:t>Overnight binding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1D530E8-D9E0-B5F9-05D3-C155A6E94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188192"/>
              </p:ext>
            </p:extLst>
          </p:nvPr>
        </p:nvGraphicFramePr>
        <p:xfrm>
          <a:off x="5638631" y="1872730"/>
          <a:ext cx="5223119" cy="1645920"/>
        </p:xfrm>
        <a:graphic>
          <a:graphicData uri="http://schemas.openxmlformats.org/drawingml/2006/table">
            <a:tbl>
              <a:tblPr firstRow="1" bandRow="1">
                <a:tableStyleId>{CE1DC756-F941-4D25-BA54-6A63ECF2215B}</a:tableStyleId>
              </a:tblPr>
              <a:tblGrid>
                <a:gridCol w="2341983">
                  <a:extLst>
                    <a:ext uri="{9D8B030D-6E8A-4147-A177-3AD203B41FA5}">
                      <a16:colId xmlns:a16="http://schemas.microsoft.com/office/drawing/2014/main" val="1283438029"/>
                    </a:ext>
                  </a:extLst>
                </a:gridCol>
                <a:gridCol w="1440568">
                  <a:extLst>
                    <a:ext uri="{9D8B030D-6E8A-4147-A177-3AD203B41FA5}">
                      <a16:colId xmlns:a16="http://schemas.microsoft.com/office/drawing/2014/main" val="3941188136"/>
                    </a:ext>
                  </a:extLst>
                </a:gridCol>
                <a:gridCol w="1440568">
                  <a:extLst>
                    <a:ext uri="{9D8B030D-6E8A-4147-A177-3AD203B41FA5}">
                      <a16:colId xmlns:a16="http://schemas.microsoft.com/office/drawing/2014/main" val="694726957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Table 2: Initial separation during purification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72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Unbound fraction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Bound to beads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49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Color of fluorescence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Red </a:t>
                      </a:r>
                    </a:p>
                    <a:p>
                      <a:pPr algn="ctr"/>
                      <a:r>
                        <a:rPr lang="en-US" dirty="0"/>
                        <a:t>(or orange)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7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77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839A0-449B-84BA-E02E-A9820324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 for part 2: protein purification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23CCF7-DF9D-352C-860F-68E0CCA213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9111" y="1427361"/>
            <a:ext cx="3352889" cy="387910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F248935-A41C-E63E-6A27-0DEC8690CF3A}"/>
              </a:ext>
            </a:extLst>
          </p:cNvPr>
          <p:cNvSpPr txBox="1"/>
          <p:nvPr/>
        </p:nvSpPr>
        <p:spPr>
          <a:xfrm>
            <a:off x="2155746" y="4177340"/>
            <a:ext cx="15480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STEP 1:</a:t>
            </a:r>
          </a:p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BIND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9A6803E-B5AF-871D-57DB-7C2C6755A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23" y="2955827"/>
            <a:ext cx="1935618" cy="31486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13851AA-5C10-DEA3-4EA3-2494FA6D99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46"/>
          <a:stretch/>
        </p:blipFill>
        <p:spPr>
          <a:xfrm>
            <a:off x="4000212" y="3561432"/>
            <a:ext cx="1548061" cy="25593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B80258-CAEA-AE33-F9D8-7A00CB1ABB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62" t="28894" b="34362"/>
          <a:stretch/>
        </p:blipFill>
        <p:spPr>
          <a:xfrm rot="16736616">
            <a:off x="3918255" y="2502179"/>
            <a:ext cx="571938" cy="59383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D9A71A3-C9EA-2E25-578F-D1CD1EF902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62" t="28894" b="34362"/>
          <a:stretch/>
        </p:blipFill>
        <p:spPr>
          <a:xfrm rot="5400000">
            <a:off x="3205573" y="1805408"/>
            <a:ext cx="571938" cy="59383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7C45B2E-E21A-8FC8-0884-40651C99E2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43784" b="71600"/>
          <a:stretch/>
        </p:blipFill>
        <p:spPr>
          <a:xfrm rot="5715005">
            <a:off x="3286587" y="2842256"/>
            <a:ext cx="461044" cy="458998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FB70191-E7CF-7AE2-CA67-77E453F8E2D6}"/>
              </a:ext>
            </a:extLst>
          </p:cNvPr>
          <p:cNvCxnSpPr>
            <a:cxnSpLocks/>
          </p:cNvCxnSpPr>
          <p:nvPr/>
        </p:nvCxnSpPr>
        <p:spPr>
          <a:xfrm>
            <a:off x="2092916" y="4955931"/>
            <a:ext cx="1813439" cy="0"/>
          </a:xfrm>
          <a:prstGeom prst="straightConnector1">
            <a:avLst/>
          </a:prstGeom>
          <a:ln w="57150" cap="rnd">
            <a:solidFill>
              <a:srgbClr val="59595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57EC564E-5C19-E21B-69C2-8D174CBD04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836913">
            <a:off x="824844" y="2058772"/>
            <a:ext cx="696742" cy="955211"/>
          </a:xfrm>
          <a:prstGeom prst="rect">
            <a:avLst/>
          </a:prstGeom>
        </p:spPr>
      </p:pic>
      <p:sp>
        <p:nvSpPr>
          <p:cNvPr id="74" name="Freeform 73">
            <a:extLst>
              <a:ext uri="{FF2B5EF4-FFF2-40B4-BE49-F238E27FC236}">
                <a16:creationId xmlns:a16="http://schemas.microsoft.com/office/drawing/2014/main" id="{91946349-82AF-ECBE-480D-EE40FAEA9EDE}"/>
              </a:ext>
            </a:extLst>
          </p:cNvPr>
          <p:cNvSpPr/>
          <p:nvPr/>
        </p:nvSpPr>
        <p:spPr>
          <a:xfrm rot="5400000">
            <a:off x="6223618" y="1995652"/>
            <a:ext cx="2458637" cy="5614741"/>
          </a:xfrm>
          <a:custGeom>
            <a:avLst/>
            <a:gdLst>
              <a:gd name="connsiteX0" fmla="*/ 0 w 2559354"/>
              <a:gd name="connsiteY0" fmla="*/ 5278136 h 5278136"/>
              <a:gd name="connsiteX1" fmla="*/ 557418 w 2559354"/>
              <a:gd name="connsiteY1" fmla="*/ 4452748 h 5278136"/>
              <a:gd name="connsiteX2" fmla="*/ 524596 w 2559354"/>
              <a:gd name="connsiteY2" fmla="*/ 4412967 h 5278136"/>
              <a:gd name="connsiteX3" fmla="*/ 478315 w 2559354"/>
              <a:gd name="connsiteY3" fmla="*/ 4261453 h 5278136"/>
              <a:gd name="connsiteX4" fmla="*/ 478315 w 2559354"/>
              <a:gd name="connsiteY4" fmla="*/ 1183579 h 5278136"/>
              <a:gd name="connsiteX5" fmla="*/ 749307 w 2559354"/>
              <a:gd name="connsiteY5" fmla="*/ 912587 h 5278136"/>
              <a:gd name="connsiteX6" fmla="*/ 1112819 w 2559354"/>
              <a:gd name="connsiteY6" fmla="*/ 912587 h 5278136"/>
              <a:gd name="connsiteX7" fmla="*/ 1112819 w 2559354"/>
              <a:gd name="connsiteY7" fmla="*/ 356416 h 5278136"/>
              <a:gd name="connsiteX8" fmla="*/ 934611 w 2559354"/>
              <a:gd name="connsiteY8" fmla="*/ 356416 h 5278136"/>
              <a:gd name="connsiteX9" fmla="*/ 1291026 w 2559354"/>
              <a:gd name="connsiteY9" fmla="*/ 0 h 5278136"/>
              <a:gd name="connsiteX10" fmla="*/ 1647442 w 2559354"/>
              <a:gd name="connsiteY10" fmla="*/ 356416 h 5278136"/>
              <a:gd name="connsiteX11" fmla="*/ 1469234 w 2559354"/>
              <a:gd name="connsiteY11" fmla="*/ 356416 h 5278136"/>
              <a:gd name="connsiteX12" fmla="*/ 1469234 w 2559354"/>
              <a:gd name="connsiteY12" fmla="*/ 912587 h 5278136"/>
              <a:gd name="connsiteX13" fmla="*/ 1833244 w 2559354"/>
              <a:gd name="connsiteY13" fmla="*/ 912587 h 5278136"/>
              <a:gd name="connsiteX14" fmla="*/ 2104236 w 2559354"/>
              <a:gd name="connsiteY14" fmla="*/ 1183579 h 5278136"/>
              <a:gd name="connsiteX15" fmla="*/ 2104235 w 2559354"/>
              <a:gd name="connsiteY15" fmla="*/ 4261453 h 5278136"/>
              <a:gd name="connsiteX16" fmla="*/ 2024864 w 2559354"/>
              <a:gd name="connsiteY16" fmla="*/ 4453073 h 5278136"/>
              <a:gd name="connsiteX17" fmla="*/ 2009260 w 2559354"/>
              <a:gd name="connsiteY17" fmla="*/ 4463593 h 5278136"/>
              <a:gd name="connsiteX18" fmla="*/ 2559354 w 2559354"/>
              <a:gd name="connsiteY18" fmla="*/ 5278136 h 5278136"/>
              <a:gd name="connsiteX0" fmla="*/ 2559354 w 2650794"/>
              <a:gd name="connsiteY0" fmla="*/ 5278136 h 5369576"/>
              <a:gd name="connsiteX1" fmla="*/ 0 w 2650794"/>
              <a:gd name="connsiteY1" fmla="*/ 5278136 h 5369576"/>
              <a:gd name="connsiteX2" fmla="*/ 557418 w 2650794"/>
              <a:gd name="connsiteY2" fmla="*/ 4452748 h 5369576"/>
              <a:gd name="connsiteX3" fmla="*/ 524596 w 2650794"/>
              <a:gd name="connsiteY3" fmla="*/ 4412967 h 5369576"/>
              <a:gd name="connsiteX4" fmla="*/ 478315 w 2650794"/>
              <a:gd name="connsiteY4" fmla="*/ 4261453 h 5369576"/>
              <a:gd name="connsiteX5" fmla="*/ 478315 w 2650794"/>
              <a:gd name="connsiteY5" fmla="*/ 1183579 h 5369576"/>
              <a:gd name="connsiteX6" fmla="*/ 749307 w 2650794"/>
              <a:gd name="connsiteY6" fmla="*/ 912587 h 5369576"/>
              <a:gd name="connsiteX7" fmla="*/ 1112819 w 2650794"/>
              <a:gd name="connsiteY7" fmla="*/ 912587 h 5369576"/>
              <a:gd name="connsiteX8" fmla="*/ 1112819 w 2650794"/>
              <a:gd name="connsiteY8" fmla="*/ 356416 h 5369576"/>
              <a:gd name="connsiteX9" fmla="*/ 934611 w 2650794"/>
              <a:gd name="connsiteY9" fmla="*/ 356416 h 5369576"/>
              <a:gd name="connsiteX10" fmla="*/ 1291026 w 2650794"/>
              <a:gd name="connsiteY10" fmla="*/ 0 h 5369576"/>
              <a:gd name="connsiteX11" fmla="*/ 1647442 w 2650794"/>
              <a:gd name="connsiteY11" fmla="*/ 356416 h 5369576"/>
              <a:gd name="connsiteX12" fmla="*/ 1469234 w 2650794"/>
              <a:gd name="connsiteY12" fmla="*/ 356416 h 5369576"/>
              <a:gd name="connsiteX13" fmla="*/ 1469234 w 2650794"/>
              <a:gd name="connsiteY13" fmla="*/ 912587 h 5369576"/>
              <a:gd name="connsiteX14" fmla="*/ 1833244 w 2650794"/>
              <a:gd name="connsiteY14" fmla="*/ 912587 h 5369576"/>
              <a:gd name="connsiteX15" fmla="*/ 2104236 w 2650794"/>
              <a:gd name="connsiteY15" fmla="*/ 1183579 h 5369576"/>
              <a:gd name="connsiteX16" fmla="*/ 2104235 w 2650794"/>
              <a:gd name="connsiteY16" fmla="*/ 4261453 h 5369576"/>
              <a:gd name="connsiteX17" fmla="*/ 2024864 w 2650794"/>
              <a:gd name="connsiteY17" fmla="*/ 4453073 h 5369576"/>
              <a:gd name="connsiteX18" fmla="*/ 2009260 w 2650794"/>
              <a:gd name="connsiteY18" fmla="*/ 4463593 h 5369576"/>
              <a:gd name="connsiteX19" fmla="*/ 2650794 w 2650794"/>
              <a:gd name="connsiteY19" fmla="*/ 5369576 h 5369576"/>
              <a:gd name="connsiteX0" fmla="*/ 0 w 2650794"/>
              <a:gd name="connsiteY0" fmla="*/ 5278136 h 5369576"/>
              <a:gd name="connsiteX1" fmla="*/ 557418 w 2650794"/>
              <a:gd name="connsiteY1" fmla="*/ 4452748 h 5369576"/>
              <a:gd name="connsiteX2" fmla="*/ 524596 w 2650794"/>
              <a:gd name="connsiteY2" fmla="*/ 4412967 h 5369576"/>
              <a:gd name="connsiteX3" fmla="*/ 478315 w 2650794"/>
              <a:gd name="connsiteY3" fmla="*/ 4261453 h 5369576"/>
              <a:gd name="connsiteX4" fmla="*/ 478315 w 2650794"/>
              <a:gd name="connsiteY4" fmla="*/ 1183579 h 5369576"/>
              <a:gd name="connsiteX5" fmla="*/ 749307 w 2650794"/>
              <a:gd name="connsiteY5" fmla="*/ 912587 h 5369576"/>
              <a:gd name="connsiteX6" fmla="*/ 1112819 w 2650794"/>
              <a:gd name="connsiteY6" fmla="*/ 912587 h 5369576"/>
              <a:gd name="connsiteX7" fmla="*/ 1112819 w 2650794"/>
              <a:gd name="connsiteY7" fmla="*/ 356416 h 5369576"/>
              <a:gd name="connsiteX8" fmla="*/ 934611 w 2650794"/>
              <a:gd name="connsiteY8" fmla="*/ 356416 h 5369576"/>
              <a:gd name="connsiteX9" fmla="*/ 1291026 w 2650794"/>
              <a:gd name="connsiteY9" fmla="*/ 0 h 5369576"/>
              <a:gd name="connsiteX10" fmla="*/ 1647442 w 2650794"/>
              <a:gd name="connsiteY10" fmla="*/ 356416 h 5369576"/>
              <a:gd name="connsiteX11" fmla="*/ 1469234 w 2650794"/>
              <a:gd name="connsiteY11" fmla="*/ 356416 h 5369576"/>
              <a:gd name="connsiteX12" fmla="*/ 1469234 w 2650794"/>
              <a:gd name="connsiteY12" fmla="*/ 912587 h 5369576"/>
              <a:gd name="connsiteX13" fmla="*/ 1833244 w 2650794"/>
              <a:gd name="connsiteY13" fmla="*/ 912587 h 5369576"/>
              <a:gd name="connsiteX14" fmla="*/ 2104236 w 2650794"/>
              <a:gd name="connsiteY14" fmla="*/ 1183579 h 5369576"/>
              <a:gd name="connsiteX15" fmla="*/ 2104235 w 2650794"/>
              <a:gd name="connsiteY15" fmla="*/ 4261453 h 5369576"/>
              <a:gd name="connsiteX16" fmla="*/ 2024864 w 2650794"/>
              <a:gd name="connsiteY16" fmla="*/ 4453073 h 5369576"/>
              <a:gd name="connsiteX17" fmla="*/ 2009260 w 2650794"/>
              <a:gd name="connsiteY17" fmla="*/ 4463593 h 5369576"/>
              <a:gd name="connsiteX18" fmla="*/ 2650794 w 2650794"/>
              <a:gd name="connsiteY18" fmla="*/ 5369576 h 5369576"/>
              <a:gd name="connsiteX0" fmla="*/ 0 w 2458637"/>
              <a:gd name="connsiteY0" fmla="*/ 5278136 h 5614741"/>
              <a:gd name="connsiteX1" fmla="*/ 557418 w 2458637"/>
              <a:gd name="connsiteY1" fmla="*/ 4452748 h 5614741"/>
              <a:gd name="connsiteX2" fmla="*/ 524596 w 2458637"/>
              <a:gd name="connsiteY2" fmla="*/ 4412967 h 5614741"/>
              <a:gd name="connsiteX3" fmla="*/ 478315 w 2458637"/>
              <a:gd name="connsiteY3" fmla="*/ 4261453 h 5614741"/>
              <a:gd name="connsiteX4" fmla="*/ 478315 w 2458637"/>
              <a:gd name="connsiteY4" fmla="*/ 1183579 h 5614741"/>
              <a:gd name="connsiteX5" fmla="*/ 749307 w 2458637"/>
              <a:gd name="connsiteY5" fmla="*/ 912587 h 5614741"/>
              <a:gd name="connsiteX6" fmla="*/ 1112819 w 2458637"/>
              <a:gd name="connsiteY6" fmla="*/ 912587 h 5614741"/>
              <a:gd name="connsiteX7" fmla="*/ 1112819 w 2458637"/>
              <a:gd name="connsiteY7" fmla="*/ 356416 h 5614741"/>
              <a:gd name="connsiteX8" fmla="*/ 934611 w 2458637"/>
              <a:gd name="connsiteY8" fmla="*/ 356416 h 5614741"/>
              <a:gd name="connsiteX9" fmla="*/ 1291026 w 2458637"/>
              <a:gd name="connsiteY9" fmla="*/ 0 h 5614741"/>
              <a:gd name="connsiteX10" fmla="*/ 1647442 w 2458637"/>
              <a:gd name="connsiteY10" fmla="*/ 356416 h 5614741"/>
              <a:gd name="connsiteX11" fmla="*/ 1469234 w 2458637"/>
              <a:gd name="connsiteY11" fmla="*/ 356416 h 5614741"/>
              <a:gd name="connsiteX12" fmla="*/ 1469234 w 2458637"/>
              <a:gd name="connsiteY12" fmla="*/ 912587 h 5614741"/>
              <a:gd name="connsiteX13" fmla="*/ 1833244 w 2458637"/>
              <a:gd name="connsiteY13" fmla="*/ 912587 h 5614741"/>
              <a:gd name="connsiteX14" fmla="*/ 2104236 w 2458637"/>
              <a:gd name="connsiteY14" fmla="*/ 1183579 h 5614741"/>
              <a:gd name="connsiteX15" fmla="*/ 2104235 w 2458637"/>
              <a:gd name="connsiteY15" fmla="*/ 4261453 h 5614741"/>
              <a:gd name="connsiteX16" fmla="*/ 2024864 w 2458637"/>
              <a:gd name="connsiteY16" fmla="*/ 4453073 h 5614741"/>
              <a:gd name="connsiteX17" fmla="*/ 2009260 w 2458637"/>
              <a:gd name="connsiteY17" fmla="*/ 4463593 h 5614741"/>
              <a:gd name="connsiteX18" fmla="*/ 2458637 w 2458637"/>
              <a:gd name="connsiteY18" fmla="*/ 5614741 h 561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458637" h="5614741">
                <a:moveTo>
                  <a:pt x="0" y="5278136"/>
                </a:moveTo>
                <a:lnTo>
                  <a:pt x="557418" y="4452748"/>
                </a:lnTo>
                <a:lnTo>
                  <a:pt x="524596" y="4412967"/>
                </a:lnTo>
                <a:cubicBezTo>
                  <a:pt x="495376" y="4369716"/>
                  <a:pt x="478315" y="4317577"/>
                  <a:pt x="478315" y="4261453"/>
                </a:cubicBezTo>
                <a:lnTo>
                  <a:pt x="478315" y="1183579"/>
                </a:lnTo>
                <a:cubicBezTo>
                  <a:pt x="478315" y="1033914"/>
                  <a:pt x="599642" y="912587"/>
                  <a:pt x="749307" y="912587"/>
                </a:cubicBezTo>
                <a:lnTo>
                  <a:pt x="1112819" y="912587"/>
                </a:lnTo>
                <a:lnTo>
                  <a:pt x="1112819" y="356416"/>
                </a:lnTo>
                <a:lnTo>
                  <a:pt x="934611" y="356416"/>
                </a:lnTo>
                <a:lnTo>
                  <a:pt x="1291026" y="0"/>
                </a:lnTo>
                <a:lnTo>
                  <a:pt x="1647442" y="356416"/>
                </a:lnTo>
                <a:lnTo>
                  <a:pt x="1469234" y="356416"/>
                </a:lnTo>
                <a:lnTo>
                  <a:pt x="1469234" y="912587"/>
                </a:lnTo>
                <a:lnTo>
                  <a:pt x="1833244" y="912587"/>
                </a:lnTo>
                <a:cubicBezTo>
                  <a:pt x="1982909" y="912587"/>
                  <a:pt x="2104236" y="1033914"/>
                  <a:pt x="2104236" y="1183579"/>
                </a:cubicBezTo>
                <a:cubicBezTo>
                  <a:pt x="2104236" y="2209537"/>
                  <a:pt x="2104235" y="3235495"/>
                  <a:pt x="2104235" y="4261453"/>
                </a:cubicBezTo>
                <a:cubicBezTo>
                  <a:pt x="2104235" y="4336285"/>
                  <a:pt x="2073904" y="4404033"/>
                  <a:pt x="2024864" y="4453073"/>
                </a:cubicBezTo>
                <a:lnTo>
                  <a:pt x="2009260" y="4463593"/>
                </a:lnTo>
                <a:cubicBezTo>
                  <a:pt x="2192625" y="4735107"/>
                  <a:pt x="2458637" y="5614741"/>
                  <a:pt x="2458637" y="5614741"/>
                </a:cubicBezTo>
              </a:path>
            </a:pathLst>
          </a:custGeom>
          <a:solidFill>
            <a:schemeClr val="bg1">
              <a:alpha val="66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42D7EDB-098B-85A5-C9F5-E839B7B69317}"/>
              </a:ext>
            </a:extLst>
          </p:cNvPr>
          <p:cNvSpPr txBox="1"/>
          <p:nvPr/>
        </p:nvSpPr>
        <p:spPr>
          <a:xfrm>
            <a:off x="5933405" y="4515243"/>
            <a:ext cx="3079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Tagged GFP bound to magnetic beads</a:t>
            </a:r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F361E0EE-E5E3-C959-446B-0D589C27E514}"/>
              </a:ext>
            </a:extLst>
          </p:cNvPr>
          <p:cNvSpPr/>
          <p:nvPr/>
        </p:nvSpPr>
        <p:spPr>
          <a:xfrm rot="10800000" flipH="1">
            <a:off x="4810486" y="1705825"/>
            <a:ext cx="6034631" cy="2171982"/>
          </a:xfrm>
          <a:custGeom>
            <a:avLst/>
            <a:gdLst>
              <a:gd name="connsiteX0" fmla="*/ 0 w 6034631"/>
              <a:gd name="connsiteY0" fmla="*/ 2171982 h 2171982"/>
              <a:gd name="connsiteX1" fmla="*/ 1192438 w 6034631"/>
              <a:gd name="connsiteY1" fmla="*/ 1805101 h 2171982"/>
              <a:gd name="connsiteX2" fmla="*/ 1203943 w 6034631"/>
              <a:gd name="connsiteY2" fmla="*/ 1862088 h 2171982"/>
              <a:gd name="connsiteX3" fmla="*/ 1426004 w 6034631"/>
              <a:gd name="connsiteY3" fmla="*/ 2009280 h 2171982"/>
              <a:gd name="connsiteX4" fmla="*/ 4321114 w 6034631"/>
              <a:gd name="connsiteY4" fmla="*/ 2009280 h 2171982"/>
              <a:gd name="connsiteX5" fmla="*/ 4562114 w 6034631"/>
              <a:gd name="connsiteY5" fmla="*/ 1768280 h 2171982"/>
              <a:gd name="connsiteX6" fmla="*/ 4562114 w 6034631"/>
              <a:gd name="connsiteY6" fmla="*/ 1500120 h 2171982"/>
              <a:gd name="connsiteX7" fmla="*/ 5847116 w 6034631"/>
              <a:gd name="connsiteY7" fmla="*/ 1500120 h 2171982"/>
              <a:gd name="connsiteX8" fmla="*/ 5847116 w 6034631"/>
              <a:gd name="connsiteY8" fmla="*/ 375030 h 2171982"/>
              <a:gd name="connsiteX9" fmla="*/ 6034631 w 6034631"/>
              <a:gd name="connsiteY9" fmla="*/ 375030 h 2171982"/>
              <a:gd name="connsiteX10" fmla="*/ 5659601 w 6034631"/>
              <a:gd name="connsiteY10" fmla="*/ 0 h 2171982"/>
              <a:gd name="connsiteX11" fmla="*/ 5284571 w 6034631"/>
              <a:gd name="connsiteY11" fmla="*/ 375030 h 2171982"/>
              <a:gd name="connsiteX12" fmla="*/ 5472086 w 6034631"/>
              <a:gd name="connsiteY12" fmla="*/ 375030 h 2171982"/>
              <a:gd name="connsiteX13" fmla="*/ 5472086 w 6034631"/>
              <a:gd name="connsiteY13" fmla="*/ 1125090 h 2171982"/>
              <a:gd name="connsiteX14" fmla="*/ 4562114 w 6034631"/>
              <a:gd name="connsiteY14" fmla="*/ 1125090 h 2171982"/>
              <a:gd name="connsiteX15" fmla="*/ 4562114 w 6034631"/>
              <a:gd name="connsiteY15" fmla="*/ 804306 h 2171982"/>
              <a:gd name="connsiteX16" fmla="*/ 4321114 w 6034631"/>
              <a:gd name="connsiteY16" fmla="*/ 563306 h 2171982"/>
              <a:gd name="connsiteX17" fmla="*/ 1426004 w 6034631"/>
              <a:gd name="connsiteY17" fmla="*/ 563306 h 2171982"/>
              <a:gd name="connsiteX18" fmla="*/ 1203943 w 6034631"/>
              <a:gd name="connsiteY18" fmla="*/ 710498 h 2171982"/>
              <a:gd name="connsiteX19" fmla="*/ 1186359 w 6034631"/>
              <a:gd name="connsiteY19" fmla="*/ 797592 h 2171982"/>
              <a:gd name="connsiteX20" fmla="*/ 495255 w 6034631"/>
              <a:gd name="connsiteY20" fmla="*/ 482606 h 2171982"/>
              <a:gd name="connsiteX0" fmla="*/ 495255 w 6034631"/>
              <a:gd name="connsiteY0" fmla="*/ 482606 h 2171982"/>
              <a:gd name="connsiteX1" fmla="*/ 0 w 6034631"/>
              <a:gd name="connsiteY1" fmla="*/ 2171982 h 2171982"/>
              <a:gd name="connsiteX2" fmla="*/ 1192438 w 6034631"/>
              <a:gd name="connsiteY2" fmla="*/ 1805101 h 2171982"/>
              <a:gd name="connsiteX3" fmla="*/ 1203943 w 6034631"/>
              <a:gd name="connsiteY3" fmla="*/ 1862088 h 2171982"/>
              <a:gd name="connsiteX4" fmla="*/ 1426004 w 6034631"/>
              <a:gd name="connsiteY4" fmla="*/ 2009280 h 2171982"/>
              <a:gd name="connsiteX5" fmla="*/ 4321114 w 6034631"/>
              <a:gd name="connsiteY5" fmla="*/ 2009280 h 2171982"/>
              <a:gd name="connsiteX6" fmla="*/ 4562114 w 6034631"/>
              <a:gd name="connsiteY6" fmla="*/ 1768280 h 2171982"/>
              <a:gd name="connsiteX7" fmla="*/ 4562114 w 6034631"/>
              <a:gd name="connsiteY7" fmla="*/ 1500120 h 2171982"/>
              <a:gd name="connsiteX8" fmla="*/ 5847116 w 6034631"/>
              <a:gd name="connsiteY8" fmla="*/ 1500120 h 2171982"/>
              <a:gd name="connsiteX9" fmla="*/ 5847116 w 6034631"/>
              <a:gd name="connsiteY9" fmla="*/ 375030 h 2171982"/>
              <a:gd name="connsiteX10" fmla="*/ 6034631 w 6034631"/>
              <a:gd name="connsiteY10" fmla="*/ 375030 h 2171982"/>
              <a:gd name="connsiteX11" fmla="*/ 5659601 w 6034631"/>
              <a:gd name="connsiteY11" fmla="*/ 0 h 2171982"/>
              <a:gd name="connsiteX12" fmla="*/ 5284571 w 6034631"/>
              <a:gd name="connsiteY12" fmla="*/ 375030 h 2171982"/>
              <a:gd name="connsiteX13" fmla="*/ 5472086 w 6034631"/>
              <a:gd name="connsiteY13" fmla="*/ 375030 h 2171982"/>
              <a:gd name="connsiteX14" fmla="*/ 5472086 w 6034631"/>
              <a:gd name="connsiteY14" fmla="*/ 1125090 h 2171982"/>
              <a:gd name="connsiteX15" fmla="*/ 4562114 w 6034631"/>
              <a:gd name="connsiteY15" fmla="*/ 1125090 h 2171982"/>
              <a:gd name="connsiteX16" fmla="*/ 4562114 w 6034631"/>
              <a:gd name="connsiteY16" fmla="*/ 804306 h 2171982"/>
              <a:gd name="connsiteX17" fmla="*/ 4321114 w 6034631"/>
              <a:gd name="connsiteY17" fmla="*/ 563306 h 2171982"/>
              <a:gd name="connsiteX18" fmla="*/ 1426004 w 6034631"/>
              <a:gd name="connsiteY18" fmla="*/ 563306 h 2171982"/>
              <a:gd name="connsiteX19" fmla="*/ 1203943 w 6034631"/>
              <a:gd name="connsiteY19" fmla="*/ 710498 h 2171982"/>
              <a:gd name="connsiteX20" fmla="*/ 1186359 w 6034631"/>
              <a:gd name="connsiteY20" fmla="*/ 797592 h 2171982"/>
              <a:gd name="connsiteX21" fmla="*/ 586695 w 6034631"/>
              <a:gd name="connsiteY21" fmla="*/ 574046 h 2171982"/>
              <a:gd name="connsiteX0" fmla="*/ 0 w 6034631"/>
              <a:gd name="connsiteY0" fmla="*/ 2171982 h 2171982"/>
              <a:gd name="connsiteX1" fmla="*/ 1192438 w 6034631"/>
              <a:gd name="connsiteY1" fmla="*/ 1805101 h 2171982"/>
              <a:gd name="connsiteX2" fmla="*/ 1203943 w 6034631"/>
              <a:gd name="connsiteY2" fmla="*/ 1862088 h 2171982"/>
              <a:gd name="connsiteX3" fmla="*/ 1426004 w 6034631"/>
              <a:gd name="connsiteY3" fmla="*/ 2009280 h 2171982"/>
              <a:gd name="connsiteX4" fmla="*/ 4321114 w 6034631"/>
              <a:gd name="connsiteY4" fmla="*/ 2009280 h 2171982"/>
              <a:gd name="connsiteX5" fmla="*/ 4562114 w 6034631"/>
              <a:gd name="connsiteY5" fmla="*/ 1768280 h 2171982"/>
              <a:gd name="connsiteX6" fmla="*/ 4562114 w 6034631"/>
              <a:gd name="connsiteY6" fmla="*/ 1500120 h 2171982"/>
              <a:gd name="connsiteX7" fmla="*/ 5847116 w 6034631"/>
              <a:gd name="connsiteY7" fmla="*/ 1500120 h 2171982"/>
              <a:gd name="connsiteX8" fmla="*/ 5847116 w 6034631"/>
              <a:gd name="connsiteY8" fmla="*/ 375030 h 2171982"/>
              <a:gd name="connsiteX9" fmla="*/ 6034631 w 6034631"/>
              <a:gd name="connsiteY9" fmla="*/ 375030 h 2171982"/>
              <a:gd name="connsiteX10" fmla="*/ 5659601 w 6034631"/>
              <a:gd name="connsiteY10" fmla="*/ 0 h 2171982"/>
              <a:gd name="connsiteX11" fmla="*/ 5284571 w 6034631"/>
              <a:gd name="connsiteY11" fmla="*/ 375030 h 2171982"/>
              <a:gd name="connsiteX12" fmla="*/ 5472086 w 6034631"/>
              <a:gd name="connsiteY12" fmla="*/ 375030 h 2171982"/>
              <a:gd name="connsiteX13" fmla="*/ 5472086 w 6034631"/>
              <a:gd name="connsiteY13" fmla="*/ 1125090 h 2171982"/>
              <a:gd name="connsiteX14" fmla="*/ 4562114 w 6034631"/>
              <a:gd name="connsiteY14" fmla="*/ 1125090 h 2171982"/>
              <a:gd name="connsiteX15" fmla="*/ 4562114 w 6034631"/>
              <a:gd name="connsiteY15" fmla="*/ 804306 h 2171982"/>
              <a:gd name="connsiteX16" fmla="*/ 4321114 w 6034631"/>
              <a:gd name="connsiteY16" fmla="*/ 563306 h 2171982"/>
              <a:gd name="connsiteX17" fmla="*/ 1426004 w 6034631"/>
              <a:gd name="connsiteY17" fmla="*/ 563306 h 2171982"/>
              <a:gd name="connsiteX18" fmla="*/ 1203943 w 6034631"/>
              <a:gd name="connsiteY18" fmla="*/ 710498 h 2171982"/>
              <a:gd name="connsiteX19" fmla="*/ 1186359 w 6034631"/>
              <a:gd name="connsiteY19" fmla="*/ 797592 h 2171982"/>
              <a:gd name="connsiteX20" fmla="*/ 586695 w 6034631"/>
              <a:gd name="connsiteY20" fmla="*/ 574046 h 217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34631" h="2171982">
                <a:moveTo>
                  <a:pt x="0" y="2171982"/>
                </a:moveTo>
                <a:lnTo>
                  <a:pt x="1192438" y="1805101"/>
                </a:lnTo>
                <a:lnTo>
                  <a:pt x="1203943" y="1862088"/>
                </a:lnTo>
                <a:cubicBezTo>
                  <a:pt x="1240528" y="1948587"/>
                  <a:pt x="1326178" y="2009280"/>
                  <a:pt x="1426004" y="2009280"/>
                </a:cubicBezTo>
                <a:lnTo>
                  <a:pt x="4321114" y="2009280"/>
                </a:lnTo>
                <a:cubicBezTo>
                  <a:pt x="4454215" y="2009280"/>
                  <a:pt x="4562114" y="1901381"/>
                  <a:pt x="4562114" y="1768280"/>
                </a:cubicBezTo>
                <a:lnTo>
                  <a:pt x="4562114" y="1500120"/>
                </a:lnTo>
                <a:lnTo>
                  <a:pt x="5847116" y="1500120"/>
                </a:lnTo>
                <a:lnTo>
                  <a:pt x="5847116" y="375030"/>
                </a:lnTo>
                <a:lnTo>
                  <a:pt x="6034631" y="375030"/>
                </a:lnTo>
                <a:lnTo>
                  <a:pt x="5659601" y="0"/>
                </a:lnTo>
                <a:lnTo>
                  <a:pt x="5284571" y="375030"/>
                </a:lnTo>
                <a:lnTo>
                  <a:pt x="5472086" y="375030"/>
                </a:lnTo>
                <a:lnTo>
                  <a:pt x="5472086" y="1125090"/>
                </a:lnTo>
                <a:lnTo>
                  <a:pt x="4562114" y="1125090"/>
                </a:lnTo>
                <a:lnTo>
                  <a:pt x="4562114" y="804306"/>
                </a:lnTo>
                <a:cubicBezTo>
                  <a:pt x="4562114" y="671205"/>
                  <a:pt x="4454215" y="563306"/>
                  <a:pt x="4321114" y="563306"/>
                </a:cubicBezTo>
                <a:lnTo>
                  <a:pt x="1426004" y="563306"/>
                </a:lnTo>
                <a:cubicBezTo>
                  <a:pt x="1326178" y="563306"/>
                  <a:pt x="1240528" y="623999"/>
                  <a:pt x="1203943" y="710498"/>
                </a:cubicBezTo>
                <a:lnTo>
                  <a:pt x="1186359" y="797592"/>
                </a:lnTo>
                <a:cubicBezTo>
                  <a:pt x="955991" y="692597"/>
                  <a:pt x="586695" y="574046"/>
                  <a:pt x="586695" y="574046"/>
                </a:cubicBezTo>
              </a:path>
            </a:pathLst>
          </a:custGeom>
          <a:solidFill>
            <a:schemeClr val="bg1">
              <a:alpha val="68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A0FB83F-749A-A1BA-D8DE-C50EBD553318}"/>
              </a:ext>
            </a:extLst>
          </p:cNvPr>
          <p:cNvSpPr txBox="1"/>
          <p:nvPr/>
        </p:nvSpPr>
        <p:spPr>
          <a:xfrm>
            <a:off x="5843801" y="2167045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Unbound molecules including untagged RFP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8C67532-DCEC-008F-EF8E-12BEFC11C0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89412">
            <a:off x="2977537" y="1646280"/>
            <a:ext cx="2574795" cy="19635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AC172E2-5BC1-162F-696B-CED6C9D78C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43784" b="71600"/>
          <a:stretch/>
        </p:blipFill>
        <p:spPr>
          <a:xfrm rot="5715005">
            <a:off x="5001280" y="2762648"/>
            <a:ext cx="461044" cy="4589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5F1207A-4AD1-CAAC-9634-61026E5CF2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401738">
            <a:off x="4247063" y="1643013"/>
            <a:ext cx="696742" cy="95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68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FCB81A4-3655-A18B-92C1-459D24F5C4F5}"/>
              </a:ext>
            </a:extLst>
          </p:cNvPr>
          <p:cNvGrpSpPr/>
          <p:nvPr/>
        </p:nvGrpSpPr>
        <p:grpSpPr>
          <a:xfrm>
            <a:off x="2161269" y="1344768"/>
            <a:ext cx="7834824" cy="2523081"/>
            <a:chOff x="381000" y="1642226"/>
            <a:chExt cx="7834824" cy="252308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DB50F18-6D03-1F27-87A2-69530F570B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8709" y="2448288"/>
              <a:ext cx="7790864" cy="171701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189D47D-108C-7BB2-C879-F8E2BC496A51}"/>
                </a:ext>
              </a:extLst>
            </p:cNvPr>
            <p:cNvSpPr/>
            <p:nvPr/>
          </p:nvSpPr>
          <p:spPr>
            <a:xfrm>
              <a:off x="381000" y="2396785"/>
              <a:ext cx="7834824" cy="615631"/>
            </a:xfrm>
            <a:prstGeom prst="rect">
              <a:avLst/>
            </a:prstGeom>
            <a:solidFill>
              <a:schemeClr val="bg1">
                <a:alpha val="7833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2A9A01-E6E2-EEC0-91F7-0C1D60303E89}"/>
                </a:ext>
              </a:extLst>
            </p:cNvPr>
            <p:cNvSpPr txBox="1"/>
            <p:nvPr/>
          </p:nvSpPr>
          <p:spPr>
            <a:xfrm>
              <a:off x="1403787" y="2502501"/>
              <a:ext cx="101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25397D8-B86D-4F75-13F1-5D4E578C4684}"/>
                </a:ext>
              </a:extLst>
            </p:cNvPr>
            <p:cNvSpPr txBox="1"/>
            <p:nvPr/>
          </p:nvSpPr>
          <p:spPr>
            <a:xfrm>
              <a:off x="2415133" y="2502501"/>
              <a:ext cx="101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9CAF40-AC96-52C2-0A97-7810C980D7CE}"/>
                </a:ext>
              </a:extLst>
            </p:cNvPr>
            <p:cNvSpPr txBox="1"/>
            <p:nvPr/>
          </p:nvSpPr>
          <p:spPr>
            <a:xfrm>
              <a:off x="4329624" y="2502501"/>
              <a:ext cx="101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MB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C71D481-8180-133E-A57E-14306D4A87D4}"/>
                </a:ext>
              </a:extLst>
            </p:cNvPr>
            <p:cNvSpPr txBox="1"/>
            <p:nvPr/>
          </p:nvSpPr>
          <p:spPr>
            <a:xfrm>
              <a:off x="5363951" y="2502501"/>
              <a:ext cx="101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U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0484A6-B3E2-C742-8510-83E1B0CBFE05}"/>
                </a:ext>
              </a:extLst>
            </p:cNvPr>
            <p:cNvSpPr txBox="1"/>
            <p:nvPr/>
          </p:nvSpPr>
          <p:spPr>
            <a:xfrm>
              <a:off x="6329401" y="2502501"/>
              <a:ext cx="101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W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54CA32-F36B-AEBF-E942-DEADE26344EB}"/>
                </a:ext>
              </a:extLst>
            </p:cNvPr>
            <p:cNvSpPr txBox="1"/>
            <p:nvPr/>
          </p:nvSpPr>
          <p:spPr>
            <a:xfrm>
              <a:off x="7188226" y="2502501"/>
              <a:ext cx="101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78C758-6731-B84B-A4B2-704A1EC276AF}"/>
                </a:ext>
              </a:extLst>
            </p:cNvPr>
            <p:cNvSpPr txBox="1"/>
            <p:nvPr/>
          </p:nvSpPr>
          <p:spPr>
            <a:xfrm>
              <a:off x="619882" y="1642226"/>
              <a:ext cx="25791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Reference samples</a:t>
              </a:r>
            </a:p>
          </p:txBody>
        </p:sp>
        <p:sp>
          <p:nvSpPr>
            <p:cNvPr id="27" name="Right Brace 26">
              <a:extLst>
                <a:ext uri="{FF2B5EF4-FFF2-40B4-BE49-F238E27FC236}">
                  <a16:creationId xmlns:a16="http://schemas.microsoft.com/office/drawing/2014/main" id="{EF86595D-9FBE-DC5E-FEB8-A0CDDB9835F6}"/>
                </a:ext>
              </a:extLst>
            </p:cNvPr>
            <p:cNvSpPr/>
            <p:nvPr/>
          </p:nvSpPr>
          <p:spPr>
            <a:xfrm rot="16200000">
              <a:off x="1724794" y="743332"/>
              <a:ext cx="369331" cy="2983057"/>
            </a:xfrm>
            <a:prstGeom prst="rightBrace">
              <a:avLst>
                <a:gd name="adj1" fmla="val 7057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ight Brace 27">
              <a:extLst>
                <a:ext uri="{FF2B5EF4-FFF2-40B4-BE49-F238E27FC236}">
                  <a16:creationId xmlns:a16="http://schemas.microsoft.com/office/drawing/2014/main" id="{7A4E9FD2-8835-E28F-2006-D68C44B0674A}"/>
                </a:ext>
              </a:extLst>
            </p:cNvPr>
            <p:cNvSpPr/>
            <p:nvPr/>
          </p:nvSpPr>
          <p:spPr>
            <a:xfrm rot="16200000">
              <a:off x="6149469" y="478051"/>
              <a:ext cx="369331" cy="3499056"/>
            </a:xfrm>
            <a:prstGeom prst="rightBrace">
              <a:avLst>
                <a:gd name="adj1" fmla="val 7057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3F820FE-66CE-7962-1059-0F53F174EFF3}"/>
                </a:ext>
              </a:extLst>
            </p:cNvPr>
            <p:cNvSpPr txBox="1"/>
            <p:nvPr/>
          </p:nvSpPr>
          <p:spPr>
            <a:xfrm>
              <a:off x="4686047" y="1662196"/>
              <a:ext cx="32867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Tube 4 purification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E527D4-DA43-3EFC-7E97-D9D4D7E65D05}"/>
                </a:ext>
              </a:extLst>
            </p:cNvPr>
            <p:cNvSpPr txBox="1"/>
            <p:nvPr/>
          </p:nvSpPr>
          <p:spPr>
            <a:xfrm>
              <a:off x="3327559" y="2491831"/>
              <a:ext cx="115789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4</a:t>
              </a:r>
            </a:p>
            <a:p>
              <a:pPr algn="ctr"/>
              <a:r>
                <a:rPr lang="en-US" sz="1200" dirty="0">
                  <a:latin typeface="AMP_GothamBold" pitchFamily="2" charset="0"/>
                </a:rPr>
                <a:t>(empty)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B2C360-DD4F-B4A9-F930-CED3FCD0B6CA}"/>
                </a:ext>
              </a:extLst>
            </p:cNvPr>
            <p:cNvSpPr txBox="1"/>
            <p:nvPr/>
          </p:nvSpPr>
          <p:spPr>
            <a:xfrm>
              <a:off x="415389" y="2500717"/>
              <a:ext cx="101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AMP_GothamBold" pitchFamily="2" charset="0"/>
                </a:rPr>
                <a:t>1</a:t>
              </a:r>
            </a:p>
          </p:txBody>
        </p:sp>
      </p:grpSp>
      <p:sp>
        <p:nvSpPr>
          <p:cNvPr id="32" name="Title 2">
            <a:extLst>
              <a:ext uri="{FF2B5EF4-FFF2-40B4-BE49-F238E27FC236}">
                <a16:creationId xmlns:a16="http://schemas.microsoft.com/office/drawing/2014/main" id="{155A1E4B-5AA0-0472-1F80-6842AA6AC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</p:spPr>
        <p:txBody>
          <a:bodyPr/>
          <a:lstStyle/>
          <a:p>
            <a:r>
              <a:rPr lang="en-US" dirty="0"/>
              <a:t>Expected results for part 2: protein purification 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0AD32101-A7D6-AE10-1176-C294C6536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438374"/>
              </p:ext>
            </p:extLst>
          </p:nvPr>
        </p:nvGraphicFramePr>
        <p:xfrm>
          <a:off x="1315624" y="4093984"/>
          <a:ext cx="10020450" cy="2016760"/>
        </p:xfrm>
        <a:graphic>
          <a:graphicData uri="http://schemas.openxmlformats.org/drawingml/2006/table">
            <a:tbl>
              <a:tblPr firstRow="1" bandRow="1">
                <a:tableStyleId>{CE1DC756-F941-4D25-BA54-6A63ECF2215B}</a:tableStyleId>
              </a:tblPr>
              <a:tblGrid>
                <a:gridCol w="2405789">
                  <a:extLst>
                    <a:ext uri="{9D8B030D-6E8A-4147-A177-3AD203B41FA5}">
                      <a16:colId xmlns:a16="http://schemas.microsoft.com/office/drawing/2014/main" val="1283438029"/>
                    </a:ext>
                  </a:extLst>
                </a:gridCol>
                <a:gridCol w="1565249">
                  <a:extLst>
                    <a:ext uri="{9D8B030D-6E8A-4147-A177-3AD203B41FA5}">
                      <a16:colId xmlns:a16="http://schemas.microsoft.com/office/drawing/2014/main" val="3941188136"/>
                    </a:ext>
                  </a:extLst>
                </a:gridCol>
                <a:gridCol w="1512353">
                  <a:extLst>
                    <a:ext uri="{9D8B030D-6E8A-4147-A177-3AD203B41FA5}">
                      <a16:colId xmlns:a16="http://schemas.microsoft.com/office/drawing/2014/main" val="694726957"/>
                    </a:ext>
                  </a:extLst>
                </a:gridCol>
                <a:gridCol w="1512353">
                  <a:extLst>
                    <a:ext uri="{9D8B030D-6E8A-4147-A177-3AD203B41FA5}">
                      <a16:colId xmlns:a16="http://schemas.microsoft.com/office/drawing/2014/main" val="550511460"/>
                    </a:ext>
                  </a:extLst>
                </a:gridCol>
                <a:gridCol w="1512353">
                  <a:extLst>
                    <a:ext uri="{9D8B030D-6E8A-4147-A177-3AD203B41FA5}">
                      <a16:colId xmlns:a16="http://schemas.microsoft.com/office/drawing/2014/main" val="1281214526"/>
                    </a:ext>
                  </a:extLst>
                </a:gridCol>
                <a:gridCol w="1512353">
                  <a:extLst>
                    <a:ext uri="{9D8B030D-6E8A-4147-A177-3AD203B41FA5}">
                      <a16:colId xmlns:a16="http://schemas.microsoft.com/office/drawing/2014/main" val="3257844160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Table 1: Final protein purification observations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57204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Tube 3: </a:t>
                      </a:r>
                    </a:p>
                    <a:p>
                      <a:pPr algn="ctr"/>
                      <a:r>
                        <a:rPr lang="en-US" dirty="0"/>
                        <a:t>GFP + RFP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Tube 4: GFP + RFP</a:t>
                      </a:r>
                    </a:p>
                    <a:p>
                      <a:pPr algn="ctr"/>
                      <a:r>
                        <a:rPr lang="en-US" dirty="0"/>
                        <a:t>purification fractions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4948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Unpurified reference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Beads</a:t>
                      </a:r>
                    </a:p>
                    <a:p>
                      <a:pPr algn="ctr"/>
                      <a:r>
                        <a:rPr lang="en-US" dirty="0"/>
                        <a:t>Tube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Collection Tube 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Collection Tube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Collection Tube 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1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Color of fluorescence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Faint 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7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1799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9608AD-3C3B-A610-C2FD-6C10E8270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339" y="1782839"/>
            <a:ext cx="509028" cy="890799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7A9D7AC-391F-220F-D9F2-DA01625039F7}"/>
              </a:ext>
            </a:extLst>
          </p:cNvPr>
          <p:cNvGrpSpPr/>
          <p:nvPr/>
        </p:nvGrpSpPr>
        <p:grpSpPr>
          <a:xfrm>
            <a:off x="1266009" y="746379"/>
            <a:ext cx="1813439" cy="778591"/>
            <a:chOff x="1632386" y="2499539"/>
            <a:chExt cx="1813439" cy="77859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72DF0B-E8C1-8461-2ECB-673E0D204B30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BE8B945-7A59-54A3-1AD1-E9355EDC317E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91A59D1-8EDF-D568-A23B-CC0107F69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5" y="510269"/>
            <a:ext cx="805960" cy="2163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D94418-CA04-DC47-6749-1DA9F076B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43" y="2571987"/>
            <a:ext cx="441838" cy="490931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B01761D1-5717-EB9E-3CD2-41D2573EFAC9}"/>
              </a:ext>
            </a:extLst>
          </p:cNvPr>
          <p:cNvSpPr/>
          <p:nvPr/>
        </p:nvSpPr>
        <p:spPr>
          <a:xfrm rot="18380043">
            <a:off x="3557671" y="2499846"/>
            <a:ext cx="213288" cy="14428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896F7-B34B-50E0-5738-D78588FB4495}"/>
              </a:ext>
            </a:extLst>
          </p:cNvPr>
          <p:cNvSpPr txBox="1"/>
          <p:nvPr/>
        </p:nvSpPr>
        <p:spPr>
          <a:xfrm>
            <a:off x="4189854" y="2392869"/>
            <a:ext cx="3079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Tagged GFP bound to magnetic beads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5E9B80-7A9A-BB1A-8912-1BA272303268}"/>
              </a:ext>
            </a:extLst>
          </p:cNvPr>
          <p:cNvSpPr txBox="1"/>
          <p:nvPr/>
        </p:nvSpPr>
        <p:spPr>
          <a:xfrm>
            <a:off x="4082081" y="1399665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Unbound molecules including untagged RFP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4054AD4-08D3-4A9D-289E-C05EB149D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085" y="510269"/>
            <a:ext cx="805960" cy="2163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D8756B8-129A-9F2A-CDA3-95191B39CD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27" y="2585719"/>
            <a:ext cx="850600" cy="9829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166BC1-D2AE-A697-4946-6927ACD17E93}"/>
              </a:ext>
            </a:extLst>
          </p:cNvPr>
          <p:cNvSpPr txBox="1"/>
          <p:nvPr/>
        </p:nvSpPr>
        <p:spPr>
          <a:xfrm>
            <a:off x="-218307" y="5159091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Collection </a:t>
            </a:r>
          </a:p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tube 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F92073-4AF7-3B40-E3E5-5D709E0F56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1485" y="3718941"/>
            <a:ext cx="805942" cy="216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90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9608AD-3C3B-A610-C2FD-6C10E8270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339" y="1782839"/>
            <a:ext cx="509028" cy="890799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7A9D7AC-391F-220F-D9F2-DA01625039F7}"/>
              </a:ext>
            </a:extLst>
          </p:cNvPr>
          <p:cNvGrpSpPr/>
          <p:nvPr/>
        </p:nvGrpSpPr>
        <p:grpSpPr>
          <a:xfrm>
            <a:off x="1266009" y="746379"/>
            <a:ext cx="1813439" cy="778591"/>
            <a:chOff x="1632386" y="2499539"/>
            <a:chExt cx="1813439" cy="77859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72DF0B-E8C1-8461-2ECB-673E0D204B30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BE8B945-7A59-54A3-1AD1-E9355EDC317E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91A59D1-8EDF-D568-A23B-CC0107F69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5" y="510269"/>
            <a:ext cx="805960" cy="2163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D94418-CA04-DC47-6749-1DA9F076B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43" y="2571987"/>
            <a:ext cx="441838" cy="490931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B01761D1-5717-EB9E-3CD2-41D2573EFAC9}"/>
              </a:ext>
            </a:extLst>
          </p:cNvPr>
          <p:cNvSpPr/>
          <p:nvPr/>
        </p:nvSpPr>
        <p:spPr>
          <a:xfrm rot="18380043">
            <a:off x="3557671" y="2499846"/>
            <a:ext cx="213288" cy="14428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4054AD4-08D3-4A9D-289E-C05EB149D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085" y="510269"/>
            <a:ext cx="805960" cy="2163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D8756B8-129A-9F2A-CDA3-95191B39CD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27" y="2585719"/>
            <a:ext cx="850600" cy="98298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723B63D-BD98-DE2D-5017-C5C1BDAEE357}"/>
              </a:ext>
            </a:extLst>
          </p:cNvPr>
          <p:cNvGrpSpPr/>
          <p:nvPr/>
        </p:nvGrpSpPr>
        <p:grpSpPr>
          <a:xfrm>
            <a:off x="4157299" y="737229"/>
            <a:ext cx="1813439" cy="778591"/>
            <a:chOff x="4217428" y="2508689"/>
            <a:chExt cx="1813439" cy="77859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A5C4DF-6E31-8FA3-7786-23B0C9E578FA}"/>
                </a:ext>
              </a:extLst>
            </p:cNvPr>
            <p:cNvSpPr txBox="1"/>
            <p:nvPr/>
          </p:nvSpPr>
          <p:spPr>
            <a:xfrm>
              <a:off x="4280258" y="250868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7FDB45A-4CCB-479D-A4F6-D48BC6B7AB03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28" y="328728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53DACE4-6406-E836-6F6B-A2910CB44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3923" y="1792479"/>
            <a:ext cx="509028" cy="8907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C3FACE-A249-DB46-06BA-8EE04CC6D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427" y="2581628"/>
            <a:ext cx="441838" cy="49093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CC37352-9D6E-C34E-4920-A6B6B6F79F73}"/>
              </a:ext>
            </a:extLst>
          </p:cNvPr>
          <p:cNvSpPr/>
          <p:nvPr/>
        </p:nvSpPr>
        <p:spPr>
          <a:xfrm rot="18380043">
            <a:off x="6509419" y="2509486"/>
            <a:ext cx="213288" cy="14428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8462D3-D25B-BFD5-8A10-F112FA062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447" y="519620"/>
            <a:ext cx="805960" cy="2163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CF11CB-6A6A-B79D-E7FD-6255205E9D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2052" y="2570248"/>
            <a:ext cx="850600" cy="98298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4694D49-12C2-E9CC-EA37-344BF7558880}"/>
              </a:ext>
            </a:extLst>
          </p:cNvPr>
          <p:cNvSpPr txBox="1"/>
          <p:nvPr/>
        </p:nvSpPr>
        <p:spPr>
          <a:xfrm>
            <a:off x="7133114" y="2416351"/>
            <a:ext cx="3079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Tagged GFP bound to magnetic beads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E4223C-9EBD-20CA-C0F1-C43C242A45E6}"/>
              </a:ext>
            </a:extLst>
          </p:cNvPr>
          <p:cNvSpPr txBox="1"/>
          <p:nvPr/>
        </p:nvSpPr>
        <p:spPr>
          <a:xfrm>
            <a:off x="6834222" y="1261564"/>
            <a:ext cx="353411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Residual unbound molecules including untagged RFP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B5A5B7-0893-4A0A-8A0A-F3560D00B8D5}"/>
              </a:ext>
            </a:extLst>
          </p:cNvPr>
          <p:cNvSpPr txBox="1"/>
          <p:nvPr/>
        </p:nvSpPr>
        <p:spPr>
          <a:xfrm>
            <a:off x="-218307" y="5159091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Collection </a:t>
            </a:r>
          </a:p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tube U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E6DE1E-D386-39CC-9AC8-024B8906A4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1485" y="3718941"/>
            <a:ext cx="805942" cy="21633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1FF6753-AE5A-641B-68DE-85CF1B3C0D07}"/>
              </a:ext>
            </a:extLst>
          </p:cNvPr>
          <p:cNvSpPr txBox="1"/>
          <p:nvPr/>
        </p:nvSpPr>
        <p:spPr>
          <a:xfrm>
            <a:off x="2815344" y="5143620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Collection </a:t>
            </a:r>
          </a:p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tube W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0275BC9-E1EF-5ED3-BDF8-B360D90962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470" y="3718941"/>
            <a:ext cx="805942" cy="216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136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97A9D7AC-391F-220F-D9F2-DA01625039F7}"/>
              </a:ext>
            </a:extLst>
          </p:cNvPr>
          <p:cNvGrpSpPr/>
          <p:nvPr/>
        </p:nvGrpSpPr>
        <p:grpSpPr>
          <a:xfrm>
            <a:off x="1266009" y="746379"/>
            <a:ext cx="1813439" cy="778591"/>
            <a:chOff x="1632386" y="2499539"/>
            <a:chExt cx="1813439" cy="77859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72DF0B-E8C1-8461-2ECB-673E0D204B30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BE8B945-7A59-54A3-1AD1-E9355EDC317E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91A59D1-8EDF-D568-A23B-CC0107F69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5" y="510269"/>
            <a:ext cx="805960" cy="216336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5512302F-1DA7-9A99-9428-00DE7254C9B0}"/>
              </a:ext>
            </a:extLst>
          </p:cNvPr>
          <p:cNvGrpSpPr/>
          <p:nvPr/>
        </p:nvGrpSpPr>
        <p:grpSpPr>
          <a:xfrm>
            <a:off x="3217085" y="510269"/>
            <a:ext cx="864996" cy="2552649"/>
            <a:chOff x="3217085" y="510269"/>
            <a:chExt cx="864996" cy="25526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9608AD-3C3B-A610-C2FD-6C10E8270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1339" y="1782839"/>
              <a:ext cx="509028" cy="89079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D94418-CA04-DC47-6749-1DA9F076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0243" y="2571987"/>
              <a:ext cx="441838" cy="490931"/>
            </a:xfrm>
            <a:prstGeom prst="rect">
              <a:avLst/>
            </a:prstGeom>
          </p:spPr>
        </p:pic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01761D1-5717-EB9E-3CD2-41D2573EFAC9}"/>
                </a:ext>
              </a:extLst>
            </p:cNvPr>
            <p:cNvSpPr/>
            <p:nvPr/>
          </p:nvSpPr>
          <p:spPr>
            <a:xfrm rot="18380043">
              <a:off x="3557671" y="2499846"/>
              <a:ext cx="213288" cy="14428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4054AD4-08D3-4A9D-289E-C05EB149D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17085" y="510269"/>
              <a:ext cx="805960" cy="2163369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E68C172-2354-23B3-FBF5-77A9DC9F025B}"/>
              </a:ext>
            </a:extLst>
          </p:cNvPr>
          <p:cNvSpPr txBox="1"/>
          <p:nvPr/>
        </p:nvSpPr>
        <p:spPr>
          <a:xfrm>
            <a:off x="-218307" y="5159091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Collection </a:t>
            </a:r>
          </a:p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tube U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D8756B8-129A-9F2A-CDA3-95191B39CD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27" y="2585719"/>
            <a:ext cx="850600" cy="98298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723B63D-BD98-DE2D-5017-C5C1BDAEE357}"/>
              </a:ext>
            </a:extLst>
          </p:cNvPr>
          <p:cNvGrpSpPr/>
          <p:nvPr/>
        </p:nvGrpSpPr>
        <p:grpSpPr>
          <a:xfrm>
            <a:off x="4157299" y="737229"/>
            <a:ext cx="1813439" cy="778591"/>
            <a:chOff x="4217428" y="2508689"/>
            <a:chExt cx="1813439" cy="77859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A5C4DF-6E31-8FA3-7786-23B0C9E578FA}"/>
                </a:ext>
              </a:extLst>
            </p:cNvPr>
            <p:cNvSpPr txBox="1"/>
            <p:nvPr/>
          </p:nvSpPr>
          <p:spPr>
            <a:xfrm>
              <a:off x="4280258" y="250868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7FDB45A-4CCB-479D-A4F6-D48BC6B7AB03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28" y="328728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E94E853-D9E4-768D-E674-2302FB2866B7}"/>
              </a:ext>
            </a:extLst>
          </p:cNvPr>
          <p:cNvGrpSpPr/>
          <p:nvPr/>
        </p:nvGrpSpPr>
        <p:grpSpPr>
          <a:xfrm>
            <a:off x="6168447" y="519620"/>
            <a:ext cx="844818" cy="2552939"/>
            <a:chOff x="6168447" y="519620"/>
            <a:chExt cx="844818" cy="255293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53DACE4-6406-E836-6F6B-A2910CB4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3923" y="1792479"/>
              <a:ext cx="509028" cy="89079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C3FACE-A249-DB46-06BA-8EE04CC6D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71427" y="2581628"/>
              <a:ext cx="441838" cy="490931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CC37352-9D6E-C34E-4920-A6B6B6F79F73}"/>
                </a:ext>
              </a:extLst>
            </p:cNvPr>
            <p:cNvSpPr/>
            <p:nvPr/>
          </p:nvSpPr>
          <p:spPr>
            <a:xfrm rot="18380043">
              <a:off x="6509419" y="2509486"/>
              <a:ext cx="213288" cy="14428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B8462D3-D25B-BFD5-8A10-F112FA062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8447" y="519620"/>
              <a:ext cx="805960" cy="2163369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A46C8EF-2F6E-1F56-7478-75DEEFA0E01F}"/>
              </a:ext>
            </a:extLst>
          </p:cNvPr>
          <p:cNvSpPr txBox="1"/>
          <p:nvPr/>
        </p:nvSpPr>
        <p:spPr>
          <a:xfrm>
            <a:off x="2815344" y="5143620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Collection </a:t>
            </a:r>
          </a:p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tube W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CF11CB-6A6A-B79D-E7FD-6255205E9D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2052" y="2570248"/>
            <a:ext cx="850600" cy="98298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B0765B8-721E-DFFE-1349-53826683E1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1485" y="3718941"/>
            <a:ext cx="805942" cy="216331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A2E5C80-862A-7E1B-287C-83817266E2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470" y="3718941"/>
            <a:ext cx="805942" cy="216331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4009523-871E-99EC-04D4-5D89046CCB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2325" y="3718941"/>
            <a:ext cx="805942" cy="216331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DC072B2-AF80-FCE8-9AB0-5C7B4E69ABC5}"/>
              </a:ext>
            </a:extLst>
          </p:cNvPr>
          <p:cNvGrpSpPr/>
          <p:nvPr/>
        </p:nvGrpSpPr>
        <p:grpSpPr>
          <a:xfrm>
            <a:off x="7109883" y="728079"/>
            <a:ext cx="1813439" cy="778591"/>
            <a:chOff x="6796072" y="2499539"/>
            <a:chExt cx="1813439" cy="77859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4E791F2-EDB3-E8AC-78A7-9C7BB8D9BDB9}"/>
                </a:ext>
              </a:extLst>
            </p:cNvPr>
            <p:cNvSpPr txBox="1"/>
            <p:nvPr/>
          </p:nvSpPr>
          <p:spPr>
            <a:xfrm>
              <a:off x="6858902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3: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ELUTE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BA8293E-CCD4-4F7C-CB57-9D945B743D1B}"/>
                </a:ext>
              </a:extLst>
            </p:cNvPr>
            <p:cNvCxnSpPr>
              <a:cxnSpLocks/>
            </p:cNvCxnSpPr>
            <p:nvPr/>
          </p:nvCxnSpPr>
          <p:spPr>
            <a:xfrm>
              <a:off x="6796072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37A90A1-7B35-A5ED-C677-27795BF56E13}"/>
              </a:ext>
            </a:extLst>
          </p:cNvPr>
          <p:cNvGrpSpPr/>
          <p:nvPr/>
        </p:nvGrpSpPr>
        <p:grpSpPr>
          <a:xfrm>
            <a:off x="9027349" y="502931"/>
            <a:ext cx="901208" cy="2526209"/>
            <a:chOff x="9027349" y="502931"/>
            <a:chExt cx="901208" cy="252620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4C28BE6-281F-26D1-7358-0B217AF8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62722" y="1770203"/>
              <a:ext cx="509028" cy="89079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7CA0391-44F7-ED77-D9A0-1ADD84F9E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27349" y="502931"/>
              <a:ext cx="805960" cy="216336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1AD5D63-5D3B-F89B-BE31-3B7497AF8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86719" y="2538209"/>
              <a:ext cx="441838" cy="490931"/>
            </a:xfrm>
            <a:prstGeom prst="rect">
              <a:avLst/>
            </a:prstGeom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72775A5-080D-0B4A-DCDA-4CDFAD366935}"/>
                </a:ext>
              </a:extLst>
            </p:cNvPr>
            <p:cNvSpPr/>
            <p:nvPr/>
          </p:nvSpPr>
          <p:spPr>
            <a:xfrm rot="18380043">
              <a:off x="9371309" y="2491262"/>
              <a:ext cx="213288" cy="1442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9DD54865-13C5-0B1D-0604-D59AC173A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0673" y="2585719"/>
            <a:ext cx="850600" cy="9829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939434F-1DFC-C0BF-2851-8373A8551CB0}"/>
              </a:ext>
            </a:extLst>
          </p:cNvPr>
          <p:cNvSpPr txBox="1"/>
          <p:nvPr/>
        </p:nvSpPr>
        <p:spPr>
          <a:xfrm>
            <a:off x="5826017" y="5234526"/>
            <a:ext cx="353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Collection </a:t>
            </a:r>
          </a:p>
          <a:p>
            <a:pPr algn="ctr"/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tube 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3CA85A-BC14-4338-7803-D2C37315DB7A}"/>
              </a:ext>
            </a:extLst>
          </p:cNvPr>
          <p:cNvSpPr txBox="1"/>
          <p:nvPr/>
        </p:nvSpPr>
        <p:spPr>
          <a:xfrm>
            <a:off x="9356651" y="1322676"/>
            <a:ext cx="30795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Tagged GFP released  from magnetic beads</a:t>
            </a:r>
          </a:p>
        </p:txBody>
      </p:sp>
    </p:spTree>
    <p:extLst>
      <p:ext uri="{BB962C8B-B14F-4D97-AF65-F5344CB8AC3E}">
        <p14:creationId xmlns:p14="http://schemas.microsoft.com/office/powerpoint/2010/main" val="2354237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A08454A-F201-585A-CBC0-02C611018AA5}"/>
              </a:ext>
            </a:extLst>
          </p:cNvPr>
          <p:cNvGrpSpPr/>
          <p:nvPr/>
        </p:nvGrpSpPr>
        <p:grpSpPr>
          <a:xfrm>
            <a:off x="329326" y="3572484"/>
            <a:ext cx="1170147" cy="2464126"/>
            <a:chOff x="173093" y="1031217"/>
            <a:chExt cx="2187476" cy="460644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F99D3C1-927B-1674-4452-6C43063BD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093" y="2079369"/>
              <a:ext cx="2187476" cy="355829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B0AE7CF-095D-2832-3867-7456A186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766934">
              <a:off x="625128" y="1031217"/>
              <a:ext cx="828644" cy="1136044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B07C63E-0D1D-76CA-3FA7-F364F8A1B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795" y="4523220"/>
            <a:ext cx="530467" cy="151339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9D8501F-6000-910A-8C9E-EB32B1520518}"/>
              </a:ext>
            </a:extLst>
          </p:cNvPr>
          <p:cNvGrpSpPr/>
          <p:nvPr/>
        </p:nvGrpSpPr>
        <p:grpSpPr>
          <a:xfrm>
            <a:off x="1857089" y="4317901"/>
            <a:ext cx="1813439" cy="778591"/>
            <a:chOff x="1632386" y="2499539"/>
            <a:chExt cx="1813439" cy="77859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430286-A226-0256-F7D3-FB5DAC33A4F9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FC27F2D-81F3-52BF-7392-B3E0684A6C82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D6E28CEF-2D16-8A87-A4ED-E54451EA3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91158"/>
            <a:ext cx="482831" cy="129602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D101034-EA85-2E5C-2E98-D90579FC5DD6}"/>
              </a:ext>
            </a:extLst>
          </p:cNvPr>
          <p:cNvGrpSpPr/>
          <p:nvPr/>
        </p:nvGrpSpPr>
        <p:grpSpPr>
          <a:xfrm>
            <a:off x="4050111" y="309817"/>
            <a:ext cx="518198" cy="1529230"/>
            <a:chOff x="3217085" y="510269"/>
            <a:chExt cx="864996" cy="255264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660029A-4171-6D81-ADCC-9A2F48615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51339" y="1782839"/>
              <a:ext cx="509028" cy="890799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8D5BE6A-7211-E9CD-B566-25B54AB02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40243" y="2571987"/>
              <a:ext cx="441838" cy="490931"/>
            </a:xfrm>
            <a:prstGeom prst="rect">
              <a:avLst/>
            </a:prstGeom>
          </p:spPr>
        </p:pic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81E296E-9831-E6CF-7174-176D6D1CE6B2}"/>
                </a:ext>
              </a:extLst>
            </p:cNvPr>
            <p:cNvSpPr/>
            <p:nvPr/>
          </p:nvSpPr>
          <p:spPr>
            <a:xfrm rot="18380043">
              <a:off x="3557671" y="2499846"/>
              <a:ext cx="213288" cy="14428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27C8B0C-8D18-806E-A4DC-341046AB1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7085" y="510269"/>
              <a:ext cx="805960" cy="2163369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44157963-EC7C-3BE7-4E49-A24E438FD3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9797" y="1279320"/>
            <a:ext cx="579090" cy="66921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8F6A344-06E2-CDE2-111B-9CE8BD9CD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8881" y="2048483"/>
            <a:ext cx="482600" cy="12954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4126A27D-F527-7C7E-F6BE-2E28573891A2}"/>
              </a:ext>
            </a:extLst>
          </p:cNvPr>
          <p:cNvGrpSpPr/>
          <p:nvPr/>
        </p:nvGrpSpPr>
        <p:grpSpPr>
          <a:xfrm>
            <a:off x="1902409" y="324729"/>
            <a:ext cx="1813439" cy="778591"/>
            <a:chOff x="1632386" y="2499539"/>
            <a:chExt cx="1813439" cy="77859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76DF79B-C7C2-183F-D35A-C527D1606E66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1537A62-54E3-B0FA-A776-7DADF239EC0F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7256FF7-68C2-C154-8AB0-D9B98B07714E}"/>
              </a:ext>
            </a:extLst>
          </p:cNvPr>
          <p:cNvGrpSpPr/>
          <p:nvPr/>
        </p:nvGrpSpPr>
        <p:grpSpPr>
          <a:xfrm>
            <a:off x="3062406" y="3314848"/>
            <a:ext cx="1905584" cy="1344651"/>
            <a:chOff x="3062406" y="3314848"/>
            <a:chExt cx="1905584" cy="134465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191C779-9B71-7A6A-B0FA-D660463B810A}"/>
                </a:ext>
              </a:extLst>
            </p:cNvPr>
            <p:cNvGrpSpPr/>
            <p:nvPr/>
          </p:nvGrpSpPr>
          <p:grpSpPr>
            <a:xfrm flipH="1">
              <a:off x="3733375" y="3791771"/>
              <a:ext cx="1037725" cy="733560"/>
              <a:chOff x="3756164" y="3729545"/>
              <a:chExt cx="1037725" cy="733560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F3FD7C13-B3DB-1239-1C83-A7F10F73B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9432753">
                <a:off x="3756164" y="3803251"/>
                <a:ext cx="372708" cy="510971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0794DBF3-4AEC-C361-BD55-0756CE8B71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0262" t="28894" b="34362"/>
              <a:stretch/>
            </p:blipFill>
            <p:spPr>
              <a:xfrm rot="16736616">
                <a:off x="4243698" y="4015075"/>
                <a:ext cx="305947" cy="317659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5E34DCE-6A45-46DC-458C-28E40BB41C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0262" t="28894" b="34362"/>
              <a:stretch/>
            </p:blipFill>
            <p:spPr>
              <a:xfrm rot="1453995">
                <a:off x="4452552" y="3813504"/>
                <a:ext cx="305947" cy="31765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CB79D46D-5BF8-3D8E-533C-FD997B5367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" r="43784" b="71600"/>
              <a:stretch/>
            </p:blipFill>
            <p:spPr>
              <a:xfrm rot="5715005">
                <a:off x="4547810" y="4217026"/>
                <a:ext cx="246626" cy="24553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0B64F83-D3CC-6AFB-CFA5-790F741DC0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" r="43784" b="71600"/>
              <a:stretch/>
            </p:blipFill>
            <p:spPr>
              <a:xfrm rot="5715005">
                <a:off x="4139824" y="3730092"/>
                <a:ext cx="246626" cy="24553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F1CE9AF-89EC-D2F0-6BC2-FD6FFB6A3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0789412">
              <a:off x="3479057" y="3643290"/>
              <a:ext cx="1488933" cy="10162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C7A65F5-0AFC-3F62-7ABE-303A994242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543"/>
            <a:stretch/>
          </p:blipFill>
          <p:spPr>
            <a:xfrm rot="4607398" flipH="1">
              <a:off x="3183117" y="3194137"/>
              <a:ext cx="625816" cy="867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5554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A08454A-F201-585A-CBC0-02C611018AA5}"/>
              </a:ext>
            </a:extLst>
          </p:cNvPr>
          <p:cNvGrpSpPr/>
          <p:nvPr/>
        </p:nvGrpSpPr>
        <p:grpSpPr>
          <a:xfrm>
            <a:off x="329326" y="3572484"/>
            <a:ext cx="1170147" cy="2464126"/>
            <a:chOff x="173093" y="1031217"/>
            <a:chExt cx="2187476" cy="460644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F99D3C1-927B-1674-4452-6C43063BD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093" y="2079369"/>
              <a:ext cx="2187476" cy="355829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B0AE7CF-095D-2832-3867-7456A186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766934">
              <a:off x="625128" y="1031217"/>
              <a:ext cx="828644" cy="1136044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B07C63E-0D1D-76CA-3FA7-F364F8A1B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795" y="4523220"/>
            <a:ext cx="530467" cy="151339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9D8501F-6000-910A-8C9E-EB32B1520518}"/>
              </a:ext>
            </a:extLst>
          </p:cNvPr>
          <p:cNvGrpSpPr/>
          <p:nvPr/>
        </p:nvGrpSpPr>
        <p:grpSpPr>
          <a:xfrm>
            <a:off x="1857089" y="4317901"/>
            <a:ext cx="1813439" cy="778591"/>
            <a:chOff x="1632386" y="2499539"/>
            <a:chExt cx="1813439" cy="77859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430286-A226-0256-F7D3-FB5DAC33A4F9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FC27F2D-81F3-52BF-7392-B3E0684A6C82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D6E28CEF-2D16-8A87-A4ED-E54451EA3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91158"/>
            <a:ext cx="482831" cy="129602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D101034-EA85-2E5C-2E98-D90579FC5DD6}"/>
              </a:ext>
            </a:extLst>
          </p:cNvPr>
          <p:cNvGrpSpPr/>
          <p:nvPr/>
        </p:nvGrpSpPr>
        <p:grpSpPr>
          <a:xfrm>
            <a:off x="4050111" y="309817"/>
            <a:ext cx="518198" cy="1529230"/>
            <a:chOff x="3217085" y="510269"/>
            <a:chExt cx="864996" cy="255264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660029A-4171-6D81-ADCC-9A2F48615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51339" y="1782839"/>
              <a:ext cx="509028" cy="890799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8D5BE6A-7211-E9CD-B566-25B54AB02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40243" y="2571987"/>
              <a:ext cx="441838" cy="490931"/>
            </a:xfrm>
            <a:prstGeom prst="rect">
              <a:avLst/>
            </a:prstGeom>
          </p:spPr>
        </p:pic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81E296E-9831-E6CF-7174-176D6D1CE6B2}"/>
                </a:ext>
              </a:extLst>
            </p:cNvPr>
            <p:cNvSpPr/>
            <p:nvPr/>
          </p:nvSpPr>
          <p:spPr>
            <a:xfrm rot="18380043">
              <a:off x="3557671" y="2499846"/>
              <a:ext cx="213288" cy="14428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27C8B0C-8D18-806E-A4DC-341046AB1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7085" y="510269"/>
              <a:ext cx="805960" cy="2163369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44157963-EC7C-3BE7-4E49-A24E438FD3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9797" y="1279320"/>
            <a:ext cx="579090" cy="66921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8F6A344-06E2-CDE2-111B-9CE8BD9CD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8881" y="2048483"/>
            <a:ext cx="482600" cy="12954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4126A27D-F527-7C7E-F6BE-2E28573891A2}"/>
              </a:ext>
            </a:extLst>
          </p:cNvPr>
          <p:cNvGrpSpPr/>
          <p:nvPr/>
        </p:nvGrpSpPr>
        <p:grpSpPr>
          <a:xfrm>
            <a:off x="1902409" y="324729"/>
            <a:ext cx="1813439" cy="778591"/>
            <a:chOff x="1632386" y="2499539"/>
            <a:chExt cx="1813439" cy="77859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76DF79B-C7C2-183F-D35A-C527D1606E66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1537A62-54E3-B0FA-A776-7DADF239EC0F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7256FF7-68C2-C154-8AB0-D9B98B07714E}"/>
              </a:ext>
            </a:extLst>
          </p:cNvPr>
          <p:cNvGrpSpPr/>
          <p:nvPr/>
        </p:nvGrpSpPr>
        <p:grpSpPr>
          <a:xfrm>
            <a:off x="3062406" y="3314848"/>
            <a:ext cx="1905584" cy="1344651"/>
            <a:chOff x="3062406" y="3314848"/>
            <a:chExt cx="1905584" cy="134465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191C779-9B71-7A6A-B0FA-D660463B810A}"/>
                </a:ext>
              </a:extLst>
            </p:cNvPr>
            <p:cNvGrpSpPr/>
            <p:nvPr/>
          </p:nvGrpSpPr>
          <p:grpSpPr>
            <a:xfrm flipH="1">
              <a:off x="3733375" y="3791771"/>
              <a:ext cx="1037725" cy="733560"/>
              <a:chOff x="3756164" y="3729545"/>
              <a:chExt cx="1037725" cy="733560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F3FD7C13-B3DB-1239-1C83-A7F10F73B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9432753">
                <a:off x="3756164" y="3803251"/>
                <a:ext cx="372708" cy="510971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0794DBF3-4AEC-C361-BD55-0756CE8B71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0262" t="28894" b="34362"/>
              <a:stretch/>
            </p:blipFill>
            <p:spPr>
              <a:xfrm rot="16736616">
                <a:off x="4243698" y="4015075"/>
                <a:ext cx="305947" cy="317659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5E34DCE-6A45-46DC-458C-28E40BB41C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0262" t="28894" b="34362"/>
              <a:stretch/>
            </p:blipFill>
            <p:spPr>
              <a:xfrm rot="1453995">
                <a:off x="4452552" y="3813504"/>
                <a:ext cx="305947" cy="31765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CB79D46D-5BF8-3D8E-533C-FD997B5367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" r="43784" b="71600"/>
              <a:stretch/>
            </p:blipFill>
            <p:spPr>
              <a:xfrm rot="5715005">
                <a:off x="4547810" y="4217026"/>
                <a:ext cx="246626" cy="24553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0B64F83-D3CC-6AFB-CFA5-790F741DC0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" r="43784" b="71600"/>
              <a:stretch/>
            </p:blipFill>
            <p:spPr>
              <a:xfrm rot="5715005">
                <a:off x="4139824" y="3730092"/>
                <a:ext cx="246626" cy="24553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F1CE9AF-89EC-D2F0-6BC2-FD6FFB6A3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0789412">
              <a:off x="3479057" y="3643290"/>
              <a:ext cx="1488933" cy="10162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C7A65F5-0AFC-3F62-7ABE-303A994242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543"/>
            <a:stretch/>
          </p:blipFill>
          <p:spPr>
            <a:xfrm rot="4607398" flipH="1">
              <a:off x="3183117" y="3194137"/>
              <a:ext cx="625816" cy="867237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4D30848-F1F6-4B3F-98DF-666E643E77AC}"/>
              </a:ext>
            </a:extLst>
          </p:cNvPr>
          <p:cNvGrpSpPr/>
          <p:nvPr/>
        </p:nvGrpSpPr>
        <p:grpSpPr>
          <a:xfrm>
            <a:off x="6919295" y="306131"/>
            <a:ext cx="506110" cy="1529403"/>
            <a:chOff x="6168447" y="519620"/>
            <a:chExt cx="844818" cy="25529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8EED8A-2814-8F17-09D7-47C094C1E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303923" y="1792479"/>
              <a:ext cx="509028" cy="89079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DC3A9D-3A52-701B-6FA2-4C4EDE231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71427" y="2581628"/>
              <a:ext cx="441838" cy="490931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BE498E4-359A-3879-2ED7-BBE12270FD6A}"/>
                </a:ext>
              </a:extLst>
            </p:cNvPr>
            <p:cNvSpPr/>
            <p:nvPr/>
          </p:nvSpPr>
          <p:spPr>
            <a:xfrm rot="18380043">
              <a:off x="6509419" y="2509486"/>
              <a:ext cx="213288" cy="14428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5488169-0D6B-0E85-65AE-49059A84D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8447" y="519620"/>
              <a:ext cx="805960" cy="216336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3CD6AC8-ABA1-4CDF-EC24-64CD5139E53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4142" y="2047133"/>
            <a:ext cx="482600" cy="1295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C9CB23-9A43-D4F7-998E-D9BA839F50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8768" y="1337160"/>
            <a:ext cx="579090" cy="66921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B7C76C8-EF5A-A352-0D32-464FDC2227E7}"/>
              </a:ext>
            </a:extLst>
          </p:cNvPr>
          <p:cNvGrpSpPr/>
          <p:nvPr/>
        </p:nvGrpSpPr>
        <p:grpSpPr>
          <a:xfrm>
            <a:off x="4757670" y="314229"/>
            <a:ext cx="1813439" cy="778591"/>
            <a:chOff x="4217428" y="2508689"/>
            <a:chExt cx="1813439" cy="7785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EC6BFE-66B0-3460-E778-23EC9EF06853}"/>
                </a:ext>
              </a:extLst>
            </p:cNvPr>
            <p:cNvSpPr txBox="1"/>
            <p:nvPr/>
          </p:nvSpPr>
          <p:spPr>
            <a:xfrm>
              <a:off x="4280258" y="250868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83FFC4F-59B3-95B3-58DD-8DCCB46D6F32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28" y="328728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D16F649-2510-BA66-117A-A3FFD5603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463" y="4559876"/>
            <a:ext cx="530467" cy="151339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75624DE-9966-0F96-D667-F9B778D785C3}"/>
              </a:ext>
            </a:extLst>
          </p:cNvPr>
          <p:cNvGrpSpPr/>
          <p:nvPr/>
        </p:nvGrpSpPr>
        <p:grpSpPr>
          <a:xfrm>
            <a:off x="4755908" y="4345407"/>
            <a:ext cx="1813439" cy="778591"/>
            <a:chOff x="4217428" y="2508689"/>
            <a:chExt cx="1813439" cy="77859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327BBF2-DF0A-0946-001F-95CF755E7FCC}"/>
                </a:ext>
              </a:extLst>
            </p:cNvPr>
            <p:cNvSpPr txBox="1"/>
            <p:nvPr/>
          </p:nvSpPr>
          <p:spPr>
            <a:xfrm>
              <a:off x="4280258" y="250868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5D12C27-B576-F090-F007-FFE7E4A1B2EF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28" y="328728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9EA4AFC3-763D-8637-1AF9-138F73A294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069339" flipH="1">
            <a:off x="6162351" y="3724622"/>
            <a:ext cx="1122971" cy="6959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4ACB7A1-BB57-F9CB-1439-3A6228CEC8A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43784" b="71600"/>
          <a:stretch/>
        </p:blipFill>
        <p:spPr>
          <a:xfrm rot="5715005">
            <a:off x="6770607" y="4147330"/>
            <a:ext cx="246626" cy="24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2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A08454A-F201-585A-CBC0-02C611018AA5}"/>
              </a:ext>
            </a:extLst>
          </p:cNvPr>
          <p:cNvGrpSpPr/>
          <p:nvPr/>
        </p:nvGrpSpPr>
        <p:grpSpPr>
          <a:xfrm>
            <a:off x="329326" y="3572484"/>
            <a:ext cx="1170147" cy="2464126"/>
            <a:chOff x="173093" y="1031217"/>
            <a:chExt cx="2187476" cy="460644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F99D3C1-927B-1674-4452-6C43063BD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093" y="2079369"/>
              <a:ext cx="2187476" cy="355829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B0AE7CF-095D-2832-3867-7456A186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766934">
              <a:off x="625128" y="1031217"/>
              <a:ext cx="828644" cy="1136044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B07C63E-0D1D-76CA-3FA7-F364F8A1B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795" y="4523220"/>
            <a:ext cx="530467" cy="151339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9D8501F-6000-910A-8C9E-EB32B1520518}"/>
              </a:ext>
            </a:extLst>
          </p:cNvPr>
          <p:cNvGrpSpPr/>
          <p:nvPr/>
        </p:nvGrpSpPr>
        <p:grpSpPr>
          <a:xfrm>
            <a:off x="1857089" y="4317901"/>
            <a:ext cx="1813439" cy="778591"/>
            <a:chOff x="1632386" y="2499539"/>
            <a:chExt cx="1813439" cy="77859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430286-A226-0256-F7D3-FB5DAC33A4F9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FC27F2D-81F3-52BF-7392-B3E0684A6C82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D6E28CEF-2D16-8A87-A4ED-E54451EA3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91158"/>
            <a:ext cx="482831" cy="129602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D101034-EA85-2E5C-2E98-D90579FC5DD6}"/>
              </a:ext>
            </a:extLst>
          </p:cNvPr>
          <p:cNvGrpSpPr/>
          <p:nvPr/>
        </p:nvGrpSpPr>
        <p:grpSpPr>
          <a:xfrm>
            <a:off x="4050111" y="309817"/>
            <a:ext cx="518198" cy="1529230"/>
            <a:chOff x="3217085" y="510269"/>
            <a:chExt cx="864996" cy="255264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660029A-4171-6D81-ADCC-9A2F48615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51339" y="1782839"/>
              <a:ext cx="509028" cy="890799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8D5BE6A-7211-E9CD-B566-25B54AB02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40243" y="2571987"/>
              <a:ext cx="441838" cy="490931"/>
            </a:xfrm>
            <a:prstGeom prst="rect">
              <a:avLst/>
            </a:prstGeom>
          </p:spPr>
        </p:pic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81E296E-9831-E6CF-7174-176D6D1CE6B2}"/>
                </a:ext>
              </a:extLst>
            </p:cNvPr>
            <p:cNvSpPr/>
            <p:nvPr/>
          </p:nvSpPr>
          <p:spPr>
            <a:xfrm rot="18380043">
              <a:off x="3557671" y="2499846"/>
              <a:ext cx="213288" cy="14428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27C8B0C-8D18-806E-A4DC-341046AB1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7085" y="510269"/>
              <a:ext cx="805960" cy="2163369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44157963-EC7C-3BE7-4E49-A24E438FD3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9797" y="1279320"/>
            <a:ext cx="579090" cy="66921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8F6A344-06E2-CDE2-111B-9CE8BD9CD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8881" y="2048483"/>
            <a:ext cx="482600" cy="12954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4126A27D-F527-7C7E-F6BE-2E28573891A2}"/>
              </a:ext>
            </a:extLst>
          </p:cNvPr>
          <p:cNvGrpSpPr/>
          <p:nvPr/>
        </p:nvGrpSpPr>
        <p:grpSpPr>
          <a:xfrm>
            <a:off x="1902409" y="324729"/>
            <a:ext cx="1813439" cy="778591"/>
            <a:chOff x="1632386" y="2499539"/>
            <a:chExt cx="1813439" cy="77859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76DF79B-C7C2-183F-D35A-C527D1606E66}"/>
                </a:ext>
              </a:extLst>
            </p:cNvPr>
            <p:cNvSpPr txBox="1"/>
            <p:nvPr/>
          </p:nvSpPr>
          <p:spPr>
            <a:xfrm>
              <a:off x="1695216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1: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BIND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1537A62-54E3-B0FA-A776-7DADF239EC0F}"/>
                </a:ext>
              </a:extLst>
            </p:cNvPr>
            <p:cNvCxnSpPr>
              <a:cxnSpLocks/>
            </p:cNvCxnSpPr>
            <p:nvPr/>
          </p:nvCxnSpPr>
          <p:spPr>
            <a:xfrm>
              <a:off x="1632386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7256FF7-68C2-C154-8AB0-D9B98B07714E}"/>
              </a:ext>
            </a:extLst>
          </p:cNvPr>
          <p:cNvGrpSpPr/>
          <p:nvPr/>
        </p:nvGrpSpPr>
        <p:grpSpPr>
          <a:xfrm>
            <a:off x="3062406" y="3314848"/>
            <a:ext cx="1905584" cy="1344651"/>
            <a:chOff x="3062406" y="3314848"/>
            <a:chExt cx="1905584" cy="134465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191C779-9B71-7A6A-B0FA-D660463B810A}"/>
                </a:ext>
              </a:extLst>
            </p:cNvPr>
            <p:cNvGrpSpPr/>
            <p:nvPr/>
          </p:nvGrpSpPr>
          <p:grpSpPr>
            <a:xfrm flipH="1">
              <a:off x="3733375" y="3791771"/>
              <a:ext cx="1037725" cy="733560"/>
              <a:chOff x="3756164" y="3729545"/>
              <a:chExt cx="1037725" cy="733560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F3FD7C13-B3DB-1239-1C83-A7F10F73B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9432753">
                <a:off x="3756164" y="3803251"/>
                <a:ext cx="372708" cy="510971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0794DBF3-4AEC-C361-BD55-0756CE8B71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0262" t="28894" b="34362"/>
              <a:stretch/>
            </p:blipFill>
            <p:spPr>
              <a:xfrm rot="16736616">
                <a:off x="4243698" y="4015075"/>
                <a:ext cx="305947" cy="317659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5E34DCE-6A45-46DC-458C-28E40BB41C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0262" t="28894" b="34362"/>
              <a:stretch/>
            </p:blipFill>
            <p:spPr>
              <a:xfrm rot="1453995">
                <a:off x="4452552" y="3813504"/>
                <a:ext cx="305947" cy="31765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CB79D46D-5BF8-3D8E-533C-FD997B5367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" r="43784" b="71600"/>
              <a:stretch/>
            </p:blipFill>
            <p:spPr>
              <a:xfrm rot="5715005">
                <a:off x="4547810" y="4217026"/>
                <a:ext cx="246626" cy="24553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0B64F83-D3CC-6AFB-CFA5-790F741DC0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" r="43784" b="71600"/>
              <a:stretch/>
            </p:blipFill>
            <p:spPr>
              <a:xfrm rot="5715005">
                <a:off x="4139824" y="3730092"/>
                <a:ext cx="246626" cy="24553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F1CE9AF-89EC-D2F0-6BC2-FD6FFB6A3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0789412">
              <a:off x="3479057" y="3643290"/>
              <a:ext cx="1488933" cy="10162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C7A65F5-0AFC-3F62-7ABE-303A994242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543"/>
            <a:stretch/>
          </p:blipFill>
          <p:spPr>
            <a:xfrm rot="4607398" flipH="1">
              <a:off x="3183117" y="3194137"/>
              <a:ext cx="625816" cy="867237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4D30848-F1F6-4B3F-98DF-666E643E77AC}"/>
              </a:ext>
            </a:extLst>
          </p:cNvPr>
          <p:cNvGrpSpPr/>
          <p:nvPr/>
        </p:nvGrpSpPr>
        <p:grpSpPr>
          <a:xfrm>
            <a:off x="6919295" y="306131"/>
            <a:ext cx="506110" cy="1529403"/>
            <a:chOff x="6168447" y="519620"/>
            <a:chExt cx="844818" cy="25529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8EED8A-2814-8F17-09D7-47C094C1E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303923" y="1792479"/>
              <a:ext cx="509028" cy="89079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DC3A9D-3A52-701B-6FA2-4C4EDE231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71427" y="2581628"/>
              <a:ext cx="441838" cy="490931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BE498E4-359A-3879-2ED7-BBE12270FD6A}"/>
                </a:ext>
              </a:extLst>
            </p:cNvPr>
            <p:cNvSpPr/>
            <p:nvPr/>
          </p:nvSpPr>
          <p:spPr>
            <a:xfrm rot="18380043">
              <a:off x="6509419" y="2509486"/>
              <a:ext cx="213288" cy="14428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5488169-0D6B-0E85-65AE-49059A84D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8447" y="519620"/>
              <a:ext cx="805960" cy="216336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3CD6AC8-ABA1-4CDF-EC24-64CD5139E53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4142" y="2047133"/>
            <a:ext cx="482600" cy="1295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C9CB23-9A43-D4F7-998E-D9BA839F50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8768" y="1337160"/>
            <a:ext cx="579090" cy="66921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B7C76C8-EF5A-A352-0D32-464FDC2227E7}"/>
              </a:ext>
            </a:extLst>
          </p:cNvPr>
          <p:cNvGrpSpPr/>
          <p:nvPr/>
        </p:nvGrpSpPr>
        <p:grpSpPr>
          <a:xfrm>
            <a:off x="4757670" y="314229"/>
            <a:ext cx="1813439" cy="778591"/>
            <a:chOff x="4217428" y="2508689"/>
            <a:chExt cx="1813439" cy="7785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EC6BFE-66B0-3460-E778-23EC9EF06853}"/>
                </a:ext>
              </a:extLst>
            </p:cNvPr>
            <p:cNvSpPr txBox="1"/>
            <p:nvPr/>
          </p:nvSpPr>
          <p:spPr>
            <a:xfrm>
              <a:off x="4280258" y="250868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83FFC4F-59B3-95B3-58DD-8DCCB46D6F32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28" y="328728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D16F649-2510-BA66-117A-A3FFD5603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463" y="4559876"/>
            <a:ext cx="530467" cy="151339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75624DE-9966-0F96-D667-F9B778D785C3}"/>
              </a:ext>
            </a:extLst>
          </p:cNvPr>
          <p:cNvGrpSpPr/>
          <p:nvPr/>
        </p:nvGrpSpPr>
        <p:grpSpPr>
          <a:xfrm>
            <a:off x="4755908" y="4345407"/>
            <a:ext cx="1813439" cy="778591"/>
            <a:chOff x="4217428" y="2508689"/>
            <a:chExt cx="1813439" cy="77859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327BBF2-DF0A-0946-001F-95CF755E7FCC}"/>
                </a:ext>
              </a:extLst>
            </p:cNvPr>
            <p:cNvSpPr txBox="1"/>
            <p:nvPr/>
          </p:nvSpPr>
          <p:spPr>
            <a:xfrm>
              <a:off x="4280258" y="250868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2: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WASH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5D12C27-B576-F090-F007-FFE7E4A1B2EF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28" y="328728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9EA4AFC3-763D-8637-1AF9-138F73A294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069339" flipH="1">
            <a:off x="6162351" y="3724622"/>
            <a:ext cx="1122971" cy="6959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4ACB7A1-BB57-F9CB-1439-3A6228CEC8A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43784" b="71600"/>
          <a:stretch/>
        </p:blipFill>
        <p:spPr>
          <a:xfrm rot="5715005">
            <a:off x="6770607" y="4147330"/>
            <a:ext cx="246626" cy="24553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F483510-13DB-C99F-DF57-19E111B8BA50}"/>
              </a:ext>
            </a:extLst>
          </p:cNvPr>
          <p:cNvGrpSpPr/>
          <p:nvPr/>
        </p:nvGrpSpPr>
        <p:grpSpPr>
          <a:xfrm>
            <a:off x="9562935" y="291158"/>
            <a:ext cx="539892" cy="1513390"/>
            <a:chOff x="9027349" y="502931"/>
            <a:chExt cx="901208" cy="2526209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4545C9D-86A9-6C8D-DB3F-F70A57600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162722" y="1770203"/>
              <a:ext cx="509028" cy="890799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636B585-E8BD-AA68-946C-B75D9EBFF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27349" y="502931"/>
              <a:ext cx="805960" cy="2163369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7E3A7C2-EFEC-559C-56EF-D62F9E5AA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86719" y="2538209"/>
              <a:ext cx="441838" cy="490931"/>
            </a:xfrm>
            <a:prstGeom prst="rect">
              <a:avLst/>
            </a:prstGeom>
          </p:spPr>
        </p:pic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3B34C7B-4B57-AE34-BE08-D8A8C0D5680C}"/>
                </a:ext>
              </a:extLst>
            </p:cNvPr>
            <p:cNvSpPr/>
            <p:nvPr/>
          </p:nvSpPr>
          <p:spPr>
            <a:xfrm rot="18380043">
              <a:off x="9371309" y="2491262"/>
              <a:ext cx="213288" cy="1442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F889B28B-B000-5A80-AECF-AE736F79AAA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81652" y="2058638"/>
            <a:ext cx="482600" cy="12954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5C3EF98-7D7A-A117-5BB4-FD60AFD8A1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15837" y="1351575"/>
            <a:ext cx="579090" cy="669216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BA0F02BF-8263-DBE7-A6B1-D71456768D79}"/>
              </a:ext>
            </a:extLst>
          </p:cNvPr>
          <p:cNvGrpSpPr/>
          <p:nvPr/>
        </p:nvGrpSpPr>
        <p:grpSpPr>
          <a:xfrm>
            <a:off x="7529050" y="313399"/>
            <a:ext cx="1813439" cy="778591"/>
            <a:chOff x="6796072" y="2499539"/>
            <a:chExt cx="1813439" cy="77859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911B8B4-A870-BCFA-B01F-9303AAFDE1F0}"/>
                </a:ext>
              </a:extLst>
            </p:cNvPr>
            <p:cNvSpPr txBox="1"/>
            <p:nvPr/>
          </p:nvSpPr>
          <p:spPr>
            <a:xfrm>
              <a:off x="6858902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3: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ELUTE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7D6F5A32-D6D5-9656-F98A-70221905D2D2}"/>
                </a:ext>
              </a:extLst>
            </p:cNvPr>
            <p:cNvCxnSpPr>
              <a:cxnSpLocks/>
            </p:cNvCxnSpPr>
            <p:nvPr/>
          </p:nvCxnSpPr>
          <p:spPr>
            <a:xfrm>
              <a:off x="6796072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2723F12B-3248-98BE-6E6F-0A7D8EE59F1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232"/>
          <a:stretch/>
        </p:blipFill>
        <p:spPr>
          <a:xfrm>
            <a:off x="9549658" y="5114848"/>
            <a:ext cx="1294962" cy="958418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D12D024E-1609-D82A-C2A9-B4E8D1FBCF6D}"/>
              </a:ext>
            </a:extLst>
          </p:cNvPr>
          <p:cNvGrpSpPr/>
          <p:nvPr/>
        </p:nvGrpSpPr>
        <p:grpSpPr>
          <a:xfrm>
            <a:off x="7529050" y="4336257"/>
            <a:ext cx="1813439" cy="778591"/>
            <a:chOff x="6796072" y="2499539"/>
            <a:chExt cx="1813439" cy="77859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9EEFE01-1AD0-9255-AF69-B2F6CD605B0F}"/>
                </a:ext>
              </a:extLst>
            </p:cNvPr>
            <p:cNvSpPr txBox="1"/>
            <p:nvPr/>
          </p:nvSpPr>
          <p:spPr>
            <a:xfrm>
              <a:off x="6858902" y="2499539"/>
              <a:ext cx="15480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STEP 3:</a:t>
              </a:r>
            </a:p>
            <a:p>
              <a:pPr algn="ctr"/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ELUTE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5804FD44-1EDD-A2FA-5D66-88AABE99EE7B}"/>
                </a:ext>
              </a:extLst>
            </p:cNvPr>
            <p:cNvCxnSpPr>
              <a:cxnSpLocks/>
            </p:cNvCxnSpPr>
            <p:nvPr/>
          </p:nvCxnSpPr>
          <p:spPr>
            <a:xfrm>
              <a:off x="6796072" y="3278130"/>
              <a:ext cx="1813439" cy="0"/>
            </a:xfrm>
            <a:prstGeom prst="straightConnector1">
              <a:avLst/>
            </a:prstGeom>
            <a:ln w="57150" cap="rnd">
              <a:solidFill>
                <a:srgbClr val="59595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3DA3C7C2-5651-7914-5075-B00CF914A3B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0560297" flipH="1">
            <a:off x="9084964" y="3345174"/>
            <a:ext cx="721542" cy="147515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95998C8-49F6-D1EE-5A65-252B2BA2DFA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19898557">
            <a:off x="9348676" y="4065364"/>
            <a:ext cx="438432" cy="67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54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77095F-15BC-46A0-0C79-12F413C3C0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121942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Scientists engineer and manufacture proteins for wide-ranging applications.</a:t>
            </a:r>
          </a:p>
          <a:p>
            <a:r>
              <a:rPr lang="en-US" dirty="0"/>
              <a:t>You have used the BioBits cell-free expression system to produce fluorescent proteins!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F3061C-0E89-8204-7B41-CE7FA8613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 and accomplished?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DB234-723C-5DEB-F162-48FA9DBEF8FF}"/>
              </a:ext>
            </a:extLst>
          </p:cNvPr>
          <p:cNvSpPr txBox="1"/>
          <p:nvPr/>
        </p:nvSpPr>
        <p:spPr>
          <a:xfrm>
            <a:off x="5626542" y="3469485"/>
            <a:ext cx="21162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BioBits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 pellet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2CEC0D-91E7-08FB-AB87-5E8ABC9CA5B9}"/>
              </a:ext>
            </a:extLst>
          </p:cNvPr>
          <p:cNvGrpSpPr/>
          <p:nvPr/>
        </p:nvGrpSpPr>
        <p:grpSpPr>
          <a:xfrm>
            <a:off x="4812640" y="4868542"/>
            <a:ext cx="1791867" cy="833827"/>
            <a:chOff x="7494442" y="4537586"/>
            <a:chExt cx="1791867" cy="8338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D065E7B-85CE-8F9F-0DEF-8FFA014B3A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3661" r="50980"/>
            <a:stretch/>
          </p:blipFill>
          <p:spPr>
            <a:xfrm>
              <a:off x="7494442" y="4537586"/>
              <a:ext cx="1791867" cy="43088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B1375C-5744-2696-16C1-71E0B1662D27}"/>
                </a:ext>
              </a:extLst>
            </p:cNvPr>
            <p:cNvSpPr txBox="1"/>
            <p:nvPr/>
          </p:nvSpPr>
          <p:spPr>
            <a:xfrm>
              <a:off x="7627987" y="4940526"/>
              <a:ext cx="152477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GFP DNA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0256D09-6F0B-FF59-012E-14C306B5A55F}"/>
              </a:ext>
            </a:extLst>
          </p:cNvPr>
          <p:cNvSpPr txBox="1"/>
          <p:nvPr/>
        </p:nvSpPr>
        <p:spPr>
          <a:xfrm>
            <a:off x="10348990" y="4594373"/>
            <a:ext cx="18430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Green fluorescent protein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96E0BF-2E2C-EC93-5258-108293713C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179" t="32503" r="32749" b="24765"/>
          <a:stretch/>
        </p:blipFill>
        <p:spPr>
          <a:xfrm>
            <a:off x="9434734" y="4711758"/>
            <a:ext cx="1047996" cy="13143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64621E5-A227-9C4E-FB85-FC0DC23D91C0}"/>
              </a:ext>
            </a:extLst>
          </p:cNvPr>
          <p:cNvSpPr txBox="1"/>
          <p:nvPr/>
        </p:nvSpPr>
        <p:spPr>
          <a:xfrm>
            <a:off x="6360165" y="4063784"/>
            <a:ext cx="3207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Protein </a:t>
            </a:r>
          </a:p>
          <a:p>
            <a:pPr algn="ctr"/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expression</a:t>
            </a:r>
          </a:p>
        </p:txBody>
      </p:sp>
      <p:sp>
        <p:nvSpPr>
          <p:cNvPr id="4" name="Oval 72">
            <a:extLst>
              <a:ext uri="{FF2B5EF4-FFF2-40B4-BE49-F238E27FC236}">
                <a16:creationId xmlns:a16="http://schemas.microsoft.com/office/drawing/2014/main" id="{2881BDDF-EA49-7B69-5EB2-89416E47070D}"/>
              </a:ext>
            </a:extLst>
          </p:cNvPr>
          <p:cNvSpPr/>
          <p:nvPr/>
        </p:nvSpPr>
        <p:spPr>
          <a:xfrm>
            <a:off x="6096000" y="3966615"/>
            <a:ext cx="3735356" cy="971837"/>
          </a:xfrm>
          <a:custGeom>
            <a:avLst/>
            <a:gdLst>
              <a:gd name="connsiteX0" fmla="*/ 0 w 3060700"/>
              <a:gd name="connsiteY0" fmla="*/ 996950 h 1993900"/>
              <a:gd name="connsiteX1" fmla="*/ 1530350 w 3060700"/>
              <a:gd name="connsiteY1" fmla="*/ 0 h 1993900"/>
              <a:gd name="connsiteX2" fmla="*/ 3060700 w 3060700"/>
              <a:gd name="connsiteY2" fmla="*/ 996950 h 1993900"/>
              <a:gd name="connsiteX3" fmla="*/ 1530350 w 3060700"/>
              <a:gd name="connsiteY3" fmla="*/ 1993900 h 1993900"/>
              <a:gd name="connsiteX4" fmla="*/ 0 w 3060700"/>
              <a:gd name="connsiteY4" fmla="*/ 996950 h 1993900"/>
              <a:gd name="connsiteX0" fmla="*/ 0 w 3060700"/>
              <a:gd name="connsiteY0" fmla="*/ 996950 h 1121568"/>
              <a:gd name="connsiteX1" fmla="*/ 1530350 w 3060700"/>
              <a:gd name="connsiteY1" fmla="*/ 0 h 1121568"/>
              <a:gd name="connsiteX2" fmla="*/ 3060700 w 3060700"/>
              <a:gd name="connsiteY2" fmla="*/ 996950 h 1121568"/>
              <a:gd name="connsiteX3" fmla="*/ 0 w 3060700"/>
              <a:gd name="connsiteY3" fmla="*/ 996950 h 1121568"/>
              <a:gd name="connsiteX0" fmla="*/ 3060700 w 3152140"/>
              <a:gd name="connsiteY0" fmla="*/ 996950 h 1121568"/>
              <a:gd name="connsiteX1" fmla="*/ 0 w 3152140"/>
              <a:gd name="connsiteY1" fmla="*/ 996950 h 1121568"/>
              <a:gd name="connsiteX2" fmla="*/ 1530350 w 3152140"/>
              <a:gd name="connsiteY2" fmla="*/ 0 h 1121568"/>
              <a:gd name="connsiteX3" fmla="*/ 3152140 w 3152140"/>
              <a:gd name="connsiteY3" fmla="*/ 1088390 h 1121568"/>
              <a:gd name="connsiteX0" fmla="*/ 0 w 3152140"/>
              <a:gd name="connsiteY0" fmla="*/ 996950 h 1088390"/>
              <a:gd name="connsiteX1" fmla="*/ 1530350 w 3152140"/>
              <a:gd name="connsiteY1" fmla="*/ 0 h 1088390"/>
              <a:gd name="connsiteX2" fmla="*/ 3152140 w 3152140"/>
              <a:gd name="connsiteY2" fmla="*/ 1088390 h 108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2140" h="1088390">
                <a:moveTo>
                  <a:pt x="0" y="996950"/>
                </a:moveTo>
                <a:cubicBezTo>
                  <a:pt x="0" y="446350"/>
                  <a:pt x="685161" y="0"/>
                  <a:pt x="1530350" y="0"/>
                </a:cubicBezTo>
                <a:cubicBezTo>
                  <a:pt x="2375539" y="0"/>
                  <a:pt x="3060700" y="446350"/>
                  <a:pt x="3152140" y="1088390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6D9982-1726-B93A-1FD2-1842004BF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5852" y="1838788"/>
            <a:ext cx="955651" cy="199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45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77095F-15BC-46A0-0C79-12F413C3C0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28320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Once a protein of interest has been produced, it has to be isolated.</a:t>
            </a:r>
          </a:p>
          <a:p>
            <a:r>
              <a:rPr lang="en-US" dirty="0"/>
              <a:t>You have used magnetic bead based affinity purification to isolate tagged GFP!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F3061C-0E89-8204-7B41-CE7FA8613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 and accomplished?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E9CA4B-6E54-17EE-78EF-69974E90DA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9976" y="1714500"/>
            <a:ext cx="5283200" cy="362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700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042036"/>
      </p:ext>
    </p:extLst>
  </p:cSld>
  <p:clrMapOvr>
    <a:masterClrMapping/>
  </p:clrMapOvr>
</p:sld>
</file>

<file path=ppt/theme/theme1.xml><?xml version="1.0" encoding="utf-8"?>
<a:theme xmlns:a="http://schemas.openxmlformats.org/drawingml/2006/main" name="Start slides">
  <a:themeElements>
    <a:clrScheme name="miniPCR colors">
      <a:dk1>
        <a:srgbClr val="002D73"/>
      </a:dk1>
      <a:lt1>
        <a:srgbClr val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ull slide im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En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1754</Words>
  <Application>Microsoft Macintosh PowerPoint</Application>
  <PresentationFormat>Widescreen</PresentationFormat>
  <Paragraphs>360</Paragraphs>
  <Slides>46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46</vt:i4>
      </vt:variant>
    </vt:vector>
  </HeadingPairs>
  <TitlesOfParts>
    <vt:vector size="57" baseType="lpstr">
      <vt:lpstr>AMP_GothamBold</vt:lpstr>
      <vt:lpstr>AMP_GothamRoundedBold</vt:lpstr>
      <vt:lpstr>Arial</vt:lpstr>
      <vt:lpstr>Calibri</vt:lpstr>
      <vt:lpstr>Helvetica</vt:lpstr>
      <vt:lpstr>Helvetica Neue</vt:lpstr>
      <vt:lpstr>Montserrat</vt:lpstr>
      <vt:lpstr>Start slides</vt:lpstr>
      <vt:lpstr>Custom Design</vt:lpstr>
      <vt:lpstr>full slide images</vt:lpstr>
      <vt:lpstr>End slides</vt:lpstr>
      <vt:lpstr>Biotech Skills Lab: Protein Expression and Purification</vt:lpstr>
      <vt:lpstr>Overview of today’s lab</vt:lpstr>
      <vt:lpstr>Protein expression</vt:lpstr>
      <vt:lpstr>Protein expression</vt:lpstr>
      <vt:lpstr>Protein expression</vt:lpstr>
      <vt:lpstr>Protein expression</vt:lpstr>
      <vt:lpstr>Protein purification</vt:lpstr>
      <vt:lpstr>Affinity purification</vt:lpstr>
      <vt:lpstr>Affinity purification</vt:lpstr>
      <vt:lpstr>Affinity purification of tagged proteins</vt:lpstr>
      <vt:lpstr>Affinity purification of tagged proteins</vt:lpstr>
      <vt:lpstr>Creation of tagged fusion proteins</vt:lpstr>
      <vt:lpstr>BioBits cell free expression system </vt:lpstr>
      <vt:lpstr>Experimental overview</vt:lpstr>
      <vt:lpstr>Your samples Tube 1: GFP only (reference sample)</vt:lpstr>
      <vt:lpstr>Your samples Tube 2: RFP only (reference sample)</vt:lpstr>
      <vt:lpstr>Your samples Tube 3 &amp; 4: GFP + RFP</vt:lpstr>
      <vt:lpstr>Purification goal </vt:lpstr>
      <vt:lpstr>Purification goal </vt:lpstr>
      <vt:lpstr>Affinity purification using magnetic beads</vt:lpstr>
      <vt:lpstr>Affinity purification using magnetic beads</vt:lpstr>
      <vt:lpstr>Affinity purification using magnetic beads</vt:lpstr>
      <vt:lpstr>Affinity purification using magnetic beads</vt:lpstr>
      <vt:lpstr>Purification workflow: Binding step</vt:lpstr>
      <vt:lpstr>Purification workflow: Wash step</vt:lpstr>
      <vt:lpstr>Purification workflow: Wash step</vt:lpstr>
      <vt:lpstr>Purification workflow: Elution step</vt:lpstr>
      <vt:lpstr>Purification workflow</vt:lpstr>
      <vt:lpstr>Check your understanding</vt:lpstr>
      <vt:lpstr>Check your understanding</vt:lpstr>
      <vt:lpstr>Check your understanding</vt:lpstr>
      <vt:lpstr>Check your understanding</vt:lpstr>
      <vt:lpstr>PowerPoint Presentation</vt:lpstr>
      <vt:lpstr>Expected results for part 1: protein expression </vt:lpstr>
      <vt:lpstr>Expected results for part 2: protein purification </vt:lpstr>
      <vt:lpstr>Expected results for part 2: protein purification </vt:lpstr>
      <vt:lpstr>Expected results for part 2: protein purification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have we learned and accomplished?</vt:lpstr>
      <vt:lpstr>What have we learned and accomplished?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Bryan</dc:creator>
  <cp:lastModifiedBy>Allison Nishitani</cp:lastModifiedBy>
  <cp:revision>412</cp:revision>
  <dcterms:created xsi:type="dcterms:W3CDTF">2022-11-28T18:22:28Z</dcterms:created>
  <dcterms:modified xsi:type="dcterms:W3CDTF">2024-08-29T18:30:09Z</dcterms:modified>
</cp:coreProperties>
</file>