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</p:sldMasterIdLst>
  <p:notesMasterIdLst>
    <p:notesMasterId r:id="rId44"/>
  </p:notesMasterIdLst>
  <p:handoutMasterIdLst>
    <p:handoutMasterId r:id="rId45"/>
  </p:handoutMasterIdLst>
  <p:sldIdLst>
    <p:sldId id="1361" r:id="rId3"/>
    <p:sldId id="1650" r:id="rId4"/>
    <p:sldId id="1657" r:id="rId5"/>
    <p:sldId id="1658" r:id="rId6"/>
    <p:sldId id="1569" r:id="rId7"/>
    <p:sldId id="1660" r:id="rId8"/>
    <p:sldId id="1662" r:id="rId9"/>
    <p:sldId id="1518" r:id="rId10"/>
    <p:sldId id="1647" r:id="rId11"/>
    <p:sldId id="1661" r:id="rId12"/>
    <p:sldId id="1651" r:id="rId13"/>
    <p:sldId id="1506" r:id="rId14"/>
    <p:sldId id="1521" r:id="rId15"/>
    <p:sldId id="1652" r:id="rId16"/>
    <p:sldId id="1648" r:id="rId17"/>
    <p:sldId id="1509" r:id="rId18"/>
    <p:sldId id="1649" r:id="rId19"/>
    <p:sldId id="1523" r:id="rId20"/>
    <p:sldId id="1577" r:id="rId21"/>
    <p:sldId id="1576" r:id="rId22"/>
    <p:sldId id="1505" r:id="rId23"/>
    <p:sldId id="1645" r:id="rId24"/>
    <p:sldId id="1640" r:id="rId25"/>
    <p:sldId id="1646" r:id="rId26"/>
    <p:sldId id="1507" r:id="rId27"/>
    <p:sldId id="1642" r:id="rId28"/>
    <p:sldId id="1524" r:id="rId29"/>
    <p:sldId id="1643" r:id="rId30"/>
    <p:sldId id="1525" r:id="rId31"/>
    <p:sldId id="1644" r:id="rId32"/>
    <p:sldId id="1489" r:id="rId33"/>
    <p:sldId id="1567" r:id="rId34"/>
    <p:sldId id="1653" r:id="rId35"/>
    <p:sldId id="1656" r:id="rId36"/>
    <p:sldId id="1655" r:id="rId37"/>
    <p:sldId id="1527" r:id="rId38"/>
    <p:sldId id="1497" r:id="rId39"/>
    <p:sldId id="1434" r:id="rId40"/>
    <p:sldId id="1663" r:id="rId41"/>
    <p:sldId id="1575" r:id="rId42"/>
    <p:sldId id="1321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40" userDrawn="1">
          <p15:clr>
            <a:srgbClr val="A4A3A4"/>
          </p15:clr>
        </p15:guide>
        <p15:guide id="3" pos="4416" userDrawn="1">
          <p15:clr>
            <a:srgbClr val="A4A3A4"/>
          </p15:clr>
        </p15:guide>
        <p15:guide id="4" orient="horz" pos="2952" userDrawn="1">
          <p15:clr>
            <a:srgbClr val="A4A3A4"/>
          </p15:clr>
        </p15:guide>
        <p15:guide id="5" pos="6672" userDrawn="1">
          <p15:clr>
            <a:srgbClr val="A4A3A4"/>
          </p15:clr>
        </p15:guide>
        <p15:guide id="6" orient="horz" pos="10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8842C2-C9FA-7873-E708-876A1BC4AD84}" name="Katy Martin" initials="KM" userId="1ed2f900339413e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ce Bryan" initials="BB" lastIdx="5" clrIdx="0">
    <p:extLst>
      <p:ext uri="{19B8F6BF-5375-455C-9EA6-DF929625EA0E}">
        <p15:presenceInfo xmlns:p15="http://schemas.microsoft.com/office/powerpoint/2012/main" userId="7cbe48ca2b9e54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F3A"/>
    <a:srgbClr val="002D73"/>
    <a:srgbClr val="FF9300"/>
    <a:srgbClr val="DDF2FF"/>
    <a:srgbClr val="C7E6FB"/>
    <a:srgbClr val="ECF8FB"/>
    <a:srgbClr val="D9D9D9"/>
    <a:srgbClr val="FFF2CC"/>
    <a:srgbClr val="ECF9FB"/>
    <a:srgbClr val="D01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8"/>
    <p:restoredTop sz="89435" autoAdjust="0"/>
  </p:normalViewPr>
  <p:slideViewPr>
    <p:cSldViewPr snapToGrid="0" snapToObjects="1">
      <p:cViewPr varScale="1">
        <p:scale>
          <a:sx n="95" d="100"/>
          <a:sy n="95" d="100"/>
        </p:scale>
        <p:origin x="1134" y="90"/>
      </p:cViewPr>
      <p:guideLst>
        <p:guide pos="240"/>
        <p:guide pos="4416"/>
        <p:guide orient="horz" pos="2952"/>
        <p:guide pos="6672"/>
        <p:guide orient="horz" pos="1032"/>
      </p:guideLst>
    </p:cSldViewPr>
  </p:slideViewPr>
  <p:outlineViewPr>
    <p:cViewPr>
      <p:scale>
        <a:sx n="33" d="100"/>
        <a:sy n="33" d="100"/>
      </p:scale>
      <p:origin x="0" y="-2272"/>
    </p:cViewPr>
  </p:outlineViewPr>
  <p:notesTextViewPr>
    <p:cViewPr>
      <p:scale>
        <a:sx n="140" d="100"/>
        <a:sy n="140" d="100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80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8/10/relationships/authors" Target="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EBFEBD-C502-AF4E-A2F2-216F0B44DB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EAF8C-3EE3-144C-B22E-71EABBD5B5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6B767-47B5-4543-A473-46C347D84FEC}" type="datetimeFigureOut">
              <a:rPr lang="x-none" smtClean="0"/>
              <a:t>6/27/2023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4BD87-DB0D-CB4F-A917-BE22DD7476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122B4-A3AE-9B4B-AF8C-3461AA3A75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AB50B-6E4D-464A-A90E-9724672FA0C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6430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205FF-6739-7045-9DD0-50E461922ADC}" type="datetimeFigureOut">
              <a:rPr lang="x-none" smtClean="0"/>
              <a:t>6/27/2023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656E2-D52C-D241-85C7-839BFBA2A3D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4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1774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1807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36709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4960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88821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738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2397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76896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9255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286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44905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8046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6889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14949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35441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41519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29432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332608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859636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6246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05362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0095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34187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8038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795160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9898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29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30655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420140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56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21774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547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964164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59441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187041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71003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39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17294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40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3043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216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89CF-F217-754D-935A-64AF79D4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FD7270-D967-DF4B-9A4A-0A89D4A8D0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1160" y="1707444"/>
            <a:ext cx="10515600" cy="4063999"/>
          </a:xfrm>
        </p:spPr>
        <p:txBody>
          <a:bodyPr wrap="square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91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7CF2-463E-4048-A865-C7CB4E84B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91160" y="1722331"/>
            <a:ext cx="5181600" cy="4147891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1C9D2-DAC0-DC49-89A9-393E1D9EAB5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25160" y="1723107"/>
            <a:ext cx="5181600" cy="4147115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136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91160" y="1722331"/>
            <a:ext cx="4607560" cy="4091447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069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1160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99200" y="1723107"/>
            <a:ext cx="4607560" cy="4090671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002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0525" y="1643697"/>
            <a:ext cx="10515600" cy="598488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0525" y="2608580"/>
            <a:ext cx="10515600" cy="1035050"/>
          </a:xfrm>
        </p:spPr>
        <p:txBody>
          <a:bodyPr wrap="square"/>
          <a:lstStyle>
            <a:lvl1pPr marL="0" indent="0">
              <a:buNone/>
              <a:defRPr/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954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 +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90525" y="1722331"/>
            <a:ext cx="5014595" cy="588645"/>
          </a:xfrm>
        </p:spPr>
        <p:txBody>
          <a:bodyPr wrap="square"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92165" y="1722331"/>
            <a:ext cx="5014595" cy="588645"/>
          </a:xfrm>
        </p:spPr>
        <p:txBody>
          <a:bodyPr wrap="square"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90525" y="2585930"/>
            <a:ext cx="5014913" cy="3227847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891847" y="2585931"/>
            <a:ext cx="5014913" cy="3227846"/>
          </a:xfrm>
        </p:spPr>
        <p:txBody>
          <a:bodyPr wrap="square"/>
          <a:lstStyle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54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2"/>
            <a:ext cx="10515600" cy="40444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313964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1"/>
            <a:ext cx="10515600" cy="21723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4080827"/>
            <a:ext cx="10515600" cy="1872933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325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3786504"/>
            <a:ext cx="10515600" cy="19802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6739"/>
            <a:ext cx="10515600" cy="1872933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201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2922906"/>
            <a:ext cx="10515600" cy="14325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31010"/>
            <a:ext cx="10515600" cy="1019175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91160" y="4535170"/>
            <a:ext cx="10515600" cy="1335052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41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38394859"/>
              </p:ext>
            </p:extLst>
          </p:nvPr>
        </p:nvGraphicFramePr>
        <p:xfrm>
          <a:off x="391160" y="2089150"/>
          <a:ext cx="10515600" cy="4540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1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224116C-8C70-41F8-9FCD-23783283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3991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C7CD596-2430-4EE2-9FDA-D4F5E4A0B6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72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587116"/>
            <a:ext cx="1002792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4730116"/>
            <a:ext cx="10027920" cy="716280"/>
          </a:xfr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935945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426575" y="6126163"/>
            <a:ext cx="2155825" cy="46672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39576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4480" y="3375978"/>
            <a:ext cx="5811520" cy="1143000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865390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802880" y="1148080"/>
            <a:ext cx="3514725" cy="4064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54163" y="4518978"/>
            <a:ext cx="5811837" cy="711200"/>
          </a:xfrm>
        </p:spPr>
        <p:txBody>
          <a:bodyPr/>
          <a:lstStyle/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398000" y="6126163"/>
            <a:ext cx="2243138" cy="4667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955113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690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emf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230793-2790-8444-973B-419DF060835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4B5B5-7AE1-4E46-97BB-88D3E1A3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367918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91160" y="1215532"/>
            <a:ext cx="355600" cy="635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</a:t>
            </a:r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miniPCR bio</a:t>
            </a:r>
          </a:p>
        </p:txBody>
      </p:sp>
    </p:spTree>
    <p:extLst>
      <p:ext uri="{BB962C8B-B14F-4D97-AF65-F5344CB8AC3E}">
        <p14:creationId xmlns:p14="http://schemas.microsoft.com/office/powerpoint/2010/main" val="9809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4" r:id="rId4"/>
    <p:sldLayoutId id="2147483677" r:id="rId5"/>
    <p:sldLayoutId id="2147483674" r:id="rId6"/>
    <p:sldLayoutId id="2147483675" r:id="rId7"/>
    <p:sldLayoutId id="2147483678" r:id="rId8"/>
    <p:sldLayoutId id="2147483679" r:id="rId9"/>
    <p:sldLayoutId id="2147483680" r:id="rId10"/>
    <p:sldLayoutId id="2147483681" r:id="rId11"/>
    <p:sldLayoutId id="2147483684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D0103A"/>
          </a:solidFill>
          <a:latin typeface="Helvetica"/>
          <a:ea typeface="+mj-ea"/>
          <a:cs typeface="Helvetica"/>
        </a:defRPr>
      </a:lvl1pPr>
    </p:titleStyle>
    <p:bodyStyle>
      <a:lvl1pPr marL="2286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6858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200" kern="1200">
          <a:solidFill>
            <a:schemeClr val="bg2">
              <a:lumMod val="50000"/>
            </a:schemeClr>
          </a:solidFill>
          <a:latin typeface="Helvetica"/>
          <a:ea typeface="+mn-ea"/>
          <a:cs typeface="Helvetica"/>
        </a:defRPr>
      </a:lvl2pPr>
      <a:lvl3pPr marL="11430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50000"/>
            </a:schemeClr>
          </a:solidFill>
          <a:latin typeface="Helvetica"/>
          <a:ea typeface="+mn-ea"/>
          <a:cs typeface="Helvetica"/>
        </a:defRPr>
      </a:lvl3pPr>
      <a:lvl4pPr marL="16002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Helvetica"/>
          <a:ea typeface="+mn-ea"/>
          <a:cs typeface="Helvetica"/>
        </a:defRPr>
      </a:lvl4pPr>
      <a:lvl5pPr marL="20574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Helvetica"/>
          <a:ea typeface="+mn-ea"/>
          <a:cs typeface="Helvetic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0B461-A9C0-6C4D-85C6-C9A4BEBF79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0" y="3555471"/>
            <a:ext cx="10027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98471"/>
            <a:ext cx="10027920" cy="71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57480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239738" y="6108700"/>
            <a:ext cx="431800" cy="43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739294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6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6" r:id="rId2"/>
    <p:sldLayoutId id="214748368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microsoft.com/office/2007/relationships/hdphoto" Target="../media/hdphoto3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23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microsoft.com/office/2007/relationships/hdphoto" Target="../media/hdphoto5.wdp"/><Relationship Id="rId12" Type="http://schemas.microsoft.com/office/2007/relationships/hdphoto" Target="../media/hdphoto2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11" Type="http://schemas.openxmlformats.org/officeDocument/2006/relationships/image" Target="../media/image14.png"/><Relationship Id="rId5" Type="http://schemas.openxmlformats.org/officeDocument/2006/relationships/image" Target="../media/image23.tiff"/><Relationship Id="rId10" Type="http://schemas.openxmlformats.org/officeDocument/2006/relationships/image" Target="../media/image27.tiff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6.sv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9.png"/><Relationship Id="rId3" Type="http://schemas.openxmlformats.org/officeDocument/2006/relationships/tags" Target="../tags/tag6.xml"/><Relationship Id="rId7" Type="http://schemas.openxmlformats.org/officeDocument/2006/relationships/image" Target="../media/image24.png"/><Relationship Id="rId12" Type="http://schemas.openxmlformats.org/officeDocument/2006/relationships/image" Target="../media/image28.tif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3.tiff"/><Relationship Id="rId11" Type="http://schemas.openxmlformats.org/officeDocument/2006/relationships/image" Target="../media/image27.tiff"/><Relationship Id="rId5" Type="http://schemas.openxmlformats.org/officeDocument/2006/relationships/notesSlide" Target="../notesSlides/notesSlide18.xml"/><Relationship Id="rId15" Type="http://schemas.microsoft.com/office/2007/relationships/hdphoto" Target="../media/hdphoto2.wdp"/><Relationship Id="rId10" Type="http://schemas.openxmlformats.org/officeDocument/2006/relationships/image" Target="../media/image26.sv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5.png"/><Relationship Id="rId1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microsoft.com/office/2007/relationships/hdphoto" Target="../media/hdphoto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7644E-AD72-9545-9661-9A1A2051C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16" y="3875695"/>
            <a:ext cx="10027920" cy="1143000"/>
          </a:xfrm>
        </p:spPr>
        <p:txBody>
          <a:bodyPr>
            <a:normAutofit/>
          </a:bodyPr>
          <a:lstStyle/>
          <a:p>
            <a:r>
              <a:rPr lang="en-US" sz="5000" dirty="0"/>
              <a:t>Mendel’s Peas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4E177C-D960-174B-BAFA-B00084F7A9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73256" y="6183950"/>
            <a:ext cx="2895600" cy="466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@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53A4A8-F83B-DB42-9186-463A5FFF1E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64476" y="6183315"/>
            <a:ext cx="2438400" cy="46672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fb.com</a:t>
            </a:r>
            <a:r>
              <a:rPr lang="en-US" dirty="0"/>
              <a:t>/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04AA241-4114-FC4A-8BD9-78E84D08EBFE}"/>
              </a:ext>
            </a:extLst>
          </p:cNvPr>
          <p:cNvSpPr txBox="1">
            <a:spLocks/>
          </p:cNvSpPr>
          <p:nvPr/>
        </p:nvSpPr>
        <p:spPr>
          <a:xfrm>
            <a:off x="9109248" y="6227622"/>
            <a:ext cx="2438400" cy="466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</a:t>
            </a:r>
            <a:r>
              <a:rPr lang="en-US" dirty="0" err="1"/>
              <a:t>miniPCR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6C50CA-D23D-7486-A2E7-596731E3E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90223" l="9978" r="89978">
                        <a14:foregroundMark x1="48894" y1="88166" x2="48894" y2="88166"/>
                        <a14:foregroundMark x1="64208" y1="89312" x2="64208" y2="89312"/>
                        <a14:foregroundMark x1="18568" y1="59777" x2="18568" y2="59777"/>
                        <a14:foregroundMark x1="85727" y1="38233" x2="85727" y2="38233"/>
                        <a14:foregroundMark x1="85727" y1="37559" x2="85727" y2="37559"/>
                        <a14:foregroundMark x1="60087" y1="90223" x2="60087" y2="90223"/>
                        <a14:foregroundMark x1="53319" y1="88402" x2="53319" y2="88402"/>
                        <a14:foregroundMark x1="53319" y1="88402" x2="53319" y2="88402"/>
                        <a14:foregroundMark x1="57137" y1="86548" x2="63341" y2="88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1179" y="2772328"/>
            <a:ext cx="2438401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4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27046A-E0B5-8584-EAAD-B2D05C870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Gregor Mendel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4A8B7-0E5C-392F-CA9C-C0971D8A3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525" y="1295612"/>
            <a:ext cx="4427795" cy="44277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498DC0-D36B-B948-4B58-FD423840BBA9}"/>
              </a:ext>
            </a:extLst>
          </p:cNvPr>
          <p:cNvSpPr txBox="1"/>
          <p:nvPr/>
        </p:nvSpPr>
        <p:spPr>
          <a:xfrm>
            <a:off x="391160" y="1632284"/>
            <a:ext cx="6743566" cy="4229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Many traits are inherited, meaning they are passed from parent to offspring.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In the 1800s, Gregor Mendel figured out basic patterns of inheritance by breeding pea plants and observing whether the offspring looked like either parent plant.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7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27046A-E0B5-8584-EAAD-B2D05C870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Gregor Mendel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A0CD70-D16A-318E-30F4-B1676BC3EA8B}"/>
              </a:ext>
            </a:extLst>
          </p:cNvPr>
          <p:cNvSpPr txBox="1"/>
          <p:nvPr/>
        </p:nvSpPr>
        <p:spPr>
          <a:xfrm>
            <a:off x="391160" y="1646916"/>
            <a:ext cx="6655816" cy="4414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</a:rPr>
              <a:t>Mendel concluded that pea plants receive something from each parent that defines the plant's appearance.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</a:rPr>
              <a:t>He did not know what this material was, but he symbolized it using capital and lowercase letters like A and a. </a:t>
            </a:r>
          </a:p>
          <a:p>
            <a:endParaRPr lang="en-US" sz="3000" dirty="0">
              <a:solidFill>
                <a:srgbClr val="002D7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29AAE6-F09C-AD4B-1050-6DB3A119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525" y="1295612"/>
            <a:ext cx="4427795" cy="442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2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29AAE6-F09C-AD4B-1050-6DB3A1199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395" y="1059299"/>
            <a:ext cx="3930904" cy="3930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527D61-5682-5DAB-03BE-1CD5D258B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444" y="1061385"/>
            <a:ext cx="3934903" cy="39349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B3A548-D63E-249A-2D68-96C8FCA3D325}"/>
              </a:ext>
            </a:extLst>
          </p:cNvPr>
          <p:cNvSpPr txBox="1"/>
          <p:nvPr/>
        </p:nvSpPr>
        <p:spPr>
          <a:xfrm>
            <a:off x="607026" y="4972534"/>
            <a:ext cx="104936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D10F3A"/>
                </a:solidFill>
                <a:effectLst/>
              </a:rPr>
              <a:t>Your goal in today's lab is to connect Mendel’s A and a with our modern understanding of inheritance</a:t>
            </a:r>
            <a:r>
              <a:rPr lang="en-US" sz="3000" dirty="0">
                <a:solidFill>
                  <a:srgbClr val="D10F3A"/>
                </a:solidFill>
              </a:rPr>
              <a:t>!</a:t>
            </a:r>
            <a:endParaRPr lang="en-US" sz="3000" dirty="0">
              <a:solidFill>
                <a:srgbClr val="D10F3A"/>
              </a:solidFill>
              <a:effectLst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22ED570-1E46-186B-0A86-D6CA3B9FA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Overview of today’s lab</a:t>
            </a:r>
          </a:p>
        </p:txBody>
      </p:sp>
    </p:spTree>
    <p:extLst>
      <p:ext uri="{BB962C8B-B14F-4D97-AF65-F5344CB8AC3E}">
        <p14:creationId xmlns:p14="http://schemas.microsoft.com/office/powerpoint/2010/main" val="129456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206D2A-2128-DA41-1E5B-C3E94FE83D45}"/>
              </a:ext>
            </a:extLst>
          </p:cNvPr>
          <p:cNvSpPr txBox="1"/>
          <p:nvPr/>
        </p:nvSpPr>
        <p:spPr>
          <a:xfrm>
            <a:off x="391160" y="1632284"/>
            <a:ext cx="6619240" cy="2567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Today, we know that all organisms inherit traits from their parents through DNA.</a:t>
            </a:r>
            <a:endParaRPr lang="en-US" sz="3000" i="0" u="none" strike="noStrike" dirty="0">
              <a:solidFill>
                <a:srgbClr val="002D73"/>
              </a:solidFill>
              <a:effectLst/>
              <a:latin typeface="+mj-lt"/>
            </a:endParaRPr>
          </a:p>
          <a:p>
            <a:pPr marL="457200" indent="-457200" rtl="0">
              <a:spcBef>
                <a:spcPts val="1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i="0" u="none" strike="noStrike" dirty="0">
                <a:solidFill>
                  <a:srgbClr val="002D73"/>
                </a:solidFill>
                <a:effectLst/>
                <a:latin typeface="+mj-lt"/>
              </a:rPr>
              <a:t>DNA</a:t>
            </a:r>
            <a:r>
              <a:rPr lang="en-US" sz="3000" b="0" i="0" u="none" strike="noStrike" dirty="0">
                <a:solidFill>
                  <a:srgbClr val="002D73"/>
                </a:solidFill>
                <a:effectLst/>
                <a:latin typeface="+mj-lt"/>
              </a:rPr>
              <a:t> contains instructions for the cell.</a:t>
            </a:r>
          </a:p>
        </p:txBody>
      </p:sp>
      <p:sp>
        <p:nvSpPr>
          <p:cNvPr id="7" name="Title 29">
            <a:extLst>
              <a:ext uri="{FF2B5EF4-FFF2-40B4-BE49-F238E27FC236}">
                <a16:creationId xmlns:a16="http://schemas.microsoft.com/office/drawing/2014/main" id="{00F9E2E2-8B14-94AF-8255-5B468B104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DNA and genes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DAE5DC-DDD2-66DB-ACE9-180D226E1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694" y="948516"/>
            <a:ext cx="3934903" cy="3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8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9FC07DD-3C0E-CAA1-BFF4-BA2FB394EE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46"/>
          <a:stretch/>
        </p:blipFill>
        <p:spPr>
          <a:xfrm flipH="1">
            <a:off x="8107428" y="2362200"/>
            <a:ext cx="3334002" cy="34817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BF94D4-AC4E-8059-1AE9-5841E154F8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287" y="578749"/>
            <a:ext cx="2334429" cy="2972046"/>
          </a:xfrm>
          <a:prstGeom prst="rect">
            <a:avLst/>
          </a:prstGeom>
        </p:spPr>
      </p:pic>
      <p:grpSp>
        <p:nvGrpSpPr>
          <p:cNvPr id="17" name="Google Shape;243;p4">
            <a:extLst>
              <a:ext uri="{FF2B5EF4-FFF2-40B4-BE49-F238E27FC236}">
                <a16:creationId xmlns:a16="http://schemas.microsoft.com/office/drawing/2014/main" id="{4D083BF4-839C-A769-3225-70104CE9D84E}"/>
              </a:ext>
            </a:extLst>
          </p:cNvPr>
          <p:cNvGrpSpPr/>
          <p:nvPr/>
        </p:nvGrpSpPr>
        <p:grpSpPr>
          <a:xfrm rot="288103">
            <a:off x="9761991" y="951228"/>
            <a:ext cx="452442" cy="584568"/>
            <a:chOff x="10339097" y="925292"/>
            <a:chExt cx="926055" cy="1389888"/>
          </a:xfrm>
        </p:grpSpPr>
        <p:sp>
          <p:nvSpPr>
            <p:cNvPr id="18" name="Google Shape;244;p4">
              <a:extLst>
                <a:ext uri="{FF2B5EF4-FFF2-40B4-BE49-F238E27FC236}">
                  <a16:creationId xmlns:a16="http://schemas.microsoft.com/office/drawing/2014/main" id="{79A295E1-DB5E-8E10-3429-BA0115BFF678}"/>
                </a:ext>
              </a:extLst>
            </p:cNvPr>
            <p:cNvSpPr/>
            <p:nvPr/>
          </p:nvSpPr>
          <p:spPr>
            <a:xfrm rot="5400000">
              <a:off x="10143486" y="1193516"/>
              <a:ext cx="1389888" cy="853440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245;p4">
              <a:extLst>
                <a:ext uri="{FF2B5EF4-FFF2-40B4-BE49-F238E27FC236}">
                  <a16:creationId xmlns:a16="http://schemas.microsoft.com/office/drawing/2014/main" id="{50774D6A-7CA7-0CE4-C098-023ED7DC95DE}"/>
                </a:ext>
              </a:extLst>
            </p:cNvPr>
            <p:cNvSpPr/>
            <p:nvPr/>
          </p:nvSpPr>
          <p:spPr>
            <a:xfrm rot="1876068">
              <a:off x="10497325" y="1287876"/>
              <a:ext cx="609599" cy="78028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C206D2A-2128-DA41-1E5B-C3E94FE83D45}"/>
              </a:ext>
            </a:extLst>
          </p:cNvPr>
          <p:cNvSpPr txBox="1"/>
          <p:nvPr/>
        </p:nvSpPr>
        <p:spPr>
          <a:xfrm>
            <a:off x="391160" y="1632284"/>
            <a:ext cx="6619240" cy="411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rtl="0">
              <a:spcBef>
                <a:spcPts val="1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+mj-lt"/>
              </a:rPr>
              <a:t>DNA is found in structures called chromosomes.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</a:rPr>
              <a:t>The cells of many organisms, including humans and pea plants, have two copies of each chromosome, one inherited from each parent. </a:t>
            </a:r>
          </a:p>
          <a:p>
            <a:pPr rtl="0">
              <a:spcBef>
                <a:spcPts val="1300"/>
              </a:spcBef>
              <a:spcAft>
                <a:spcPts val="0"/>
              </a:spcAft>
            </a:pPr>
            <a:endParaRPr lang="en-US" sz="3000" dirty="0">
              <a:solidFill>
                <a:srgbClr val="002D73"/>
              </a:solidFill>
              <a:latin typeface="+mj-lt"/>
            </a:endParaRPr>
          </a:p>
        </p:txBody>
      </p:sp>
      <p:sp>
        <p:nvSpPr>
          <p:cNvPr id="7" name="Title 29">
            <a:extLst>
              <a:ext uri="{FF2B5EF4-FFF2-40B4-BE49-F238E27FC236}">
                <a16:creationId xmlns:a16="http://schemas.microsoft.com/office/drawing/2014/main" id="{00F9E2E2-8B14-94AF-8255-5B468B104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DNA and genes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F80C9706-3922-DD2E-6B3D-9DCC27A14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098151" flipH="1">
            <a:off x="8829550" y="1235426"/>
            <a:ext cx="600838" cy="6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CE2ABF-63AB-0D1D-46C2-6BA24BA15ED1}"/>
              </a:ext>
            </a:extLst>
          </p:cNvPr>
          <p:cNvCxnSpPr>
            <a:cxnSpLocks/>
          </p:cNvCxnSpPr>
          <p:nvPr/>
        </p:nvCxnSpPr>
        <p:spPr>
          <a:xfrm flipV="1">
            <a:off x="9252566" y="1503312"/>
            <a:ext cx="490107" cy="758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599325-3F9B-06AE-7091-7F6100AB8A4B}"/>
              </a:ext>
            </a:extLst>
          </p:cNvPr>
          <p:cNvCxnSpPr>
            <a:cxnSpLocks/>
          </p:cNvCxnSpPr>
          <p:nvPr/>
        </p:nvCxnSpPr>
        <p:spPr>
          <a:xfrm flipH="1">
            <a:off x="9110125" y="936287"/>
            <a:ext cx="654899" cy="34031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A4A7CAB-FB65-644A-E96D-382C806EBB01}"/>
              </a:ext>
            </a:extLst>
          </p:cNvPr>
          <p:cNvSpPr txBox="1"/>
          <p:nvPr/>
        </p:nvSpPr>
        <p:spPr>
          <a:xfrm>
            <a:off x="9823769" y="577313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Cell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68BFE8-6E16-DD48-723F-B8F8B317AC1A}"/>
              </a:ext>
            </a:extLst>
          </p:cNvPr>
          <p:cNvCxnSpPr>
            <a:cxnSpLocks/>
            <a:endCxn id="19" idx="4"/>
          </p:cNvCxnSpPr>
          <p:nvPr/>
        </p:nvCxnSpPr>
        <p:spPr>
          <a:xfrm flipV="1">
            <a:off x="9572808" y="1400365"/>
            <a:ext cx="316760" cy="88802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13592B-B06D-A75C-0782-DCE741E34D68}"/>
              </a:ext>
            </a:extLst>
          </p:cNvPr>
          <p:cNvCxnSpPr>
            <a:cxnSpLocks/>
          </p:cNvCxnSpPr>
          <p:nvPr/>
        </p:nvCxnSpPr>
        <p:spPr>
          <a:xfrm flipH="1" flipV="1">
            <a:off x="10013450" y="1427354"/>
            <a:ext cx="157506" cy="99198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6F187D0-5B98-015D-6F7D-6EA910A7CE8B}"/>
              </a:ext>
            </a:extLst>
          </p:cNvPr>
          <p:cNvSpPr txBox="1"/>
          <p:nvPr/>
        </p:nvSpPr>
        <p:spPr>
          <a:xfrm>
            <a:off x="8949725" y="3455327"/>
            <a:ext cx="18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Chromosomes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33B61-8456-8A3A-6407-B2DF39B2C48B}"/>
              </a:ext>
            </a:extLst>
          </p:cNvPr>
          <p:cNvSpPr txBox="1"/>
          <p:nvPr/>
        </p:nvSpPr>
        <p:spPr>
          <a:xfrm>
            <a:off x="8949725" y="4305368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Gene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0068AE-15C6-1571-5A68-643D655EE962}"/>
              </a:ext>
            </a:extLst>
          </p:cNvPr>
          <p:cNvSpPr txBox="1"/>
          <p:nvPr/>
        </p:nvSpPr>
        <p:spPr>
          <a:xfrm>
            <a:off x="11317718" y="4208839"/>
            <a:ext cx="728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DNA</a:t>
            </a:r>
          </a:p>
        </p:txBody>
      </p:sp>
    </p:spTree>
    <p:extLst>
      <p:ext uri="{BB962C8B-B14F-4D97-AF65-F5344CB8AC3E}">
        <p14:creationId xmlns:p14="http://schemas.microsoft.com/office/powerpoint/2010/main" val="540093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6B7706-EB68-9F63-8496-106A6D9E37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46"/>
          <a:stretch/>
        </p:blipFill>
        <p:spPr>
          <a:xfrm flipH="1">
            <a:off x="8107428" y="2362200"/>
            <a:ext cx="3334002" cy="34817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BF94D4-AC4E-8059-1AE9-5841E154F8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287" y="578749"/>
            <a:ext cx="2334429" cy="2972046"/>
          </a:xfrm>
          <a:prstGeom prst="rect">
            <a:avLst/>
          </a:prstGeom>
        </p:spPr>
      </p:pic>
      <p:grpSp>
        <p:nvGrpSpPr>
          <p:cNvPr id="17" name="Google Shape;243;p4">
            <a:extLst>
              <a:ext uri="{FF2B5EF4-FFF2-40B4-BE49-F238E27FC236}">
                <a16:creationId xmlns:a16="http://schemas.microsoft.com/office/drawing/2014/main" id="{4D083BF4-839C-A769-3225-70104CE9D84E}"/>
              </a:ext>
            </a:extLst>
          </p:cNvPr>
          <p:cNvGrpSpPr/>
          <p:nvPr/>
        </p:nvGrpSpPr>
        <p:grpSpPr>
          <a:xfrm rot="288103">
            <a:off x="9761991" y="951228"/>
            <a:ext cx="452442" cy="584568"/>
            <a:chOff x="10339097" y="925292"/>
            <a:chExt cx="926055" cy="1389888"/>
          </a:xfrm>
        </p:grpSpPr>
        <p:sp>
          <p:nvSpPr>
            <p:cNvPr id="18" name="Google Shape;244;p4">
              <a:extLst>
                <a:ext uri="{FF2B5EF4-FFF2-40B4-BE49-F238E27FC236}">
                  <a16:creationId xmlns:a16="http://schemas.microsoft.com/office/drawing/2014/main" id="{79A295E1-DB5E-8E10-3429-BA0115BFF678}"/>
                </a:ext>
              </a:extLst>
            </p:cNvPr>
            <p:cNvSpPr/>
            <p:nvPr/>
          </p:nvSpPr>
          <p:spPr>
            <a:xfrm rot="5400000">
              <a:off x="10143486" y="1193516"/>
              <a:ext cx="1389888" cy="853440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245;p4">
              <a:extLst>
                <a:ext uri="{FF2B5EF4-FFF2-40B4-BE49-F238E27FC236}">
                  <a16:creationId xmlns:a16="http://schemas.microsoft.com/office/drawing/2014/main" id="{50774D6A-7CA7-0CE4-C098-023ED7DC95DE}"/>
                </a:ext>
              </a:extLst>
            </p:cNvPr>
            <p:cNvSpPr/>
            <p:nvPr/>
          </p:nvSpPr>
          <p:spPr>
            <a:xfrm rot="1876068">
              <a:off x="10497325" y="1287876"/>
              <a:ext cx="609599" cy="78028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C206D2A-2128-DA41-1E5B-C3E94FE83D45}"/>
              </a:ext>
            </a:extLst>
          </p:cNvPr>
          <p:cNvSpPr txBox="1"/>
          <p:nvPr/>
        </p:nvSpPr>
        <p:spPr>
          <a:xfrm>
            <a:off x="391160" y="1632284"/>
            <a:ext cx="6600978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</a:rPr>
              <a:t>A </a:t>
            </a:r>
            <a:r>
              <a:rPr lang="en-US" sz="3000" b="1" dirty="0">
                <a:solidFill>
                  <a:srgbClr val="002D73"/>
                </a:solidFill>
              </a:rPr>
              <a:t>gene</a:t>
            </a:r>
            <a:r>
              <a:rPr lang="en-US" sz="3000" dirty="0">
                <a:solidFill>
                  <a:srgbClr val="002D73"/>
                </a:solidFill>
              </a:rPr>
              <a:t> is a section of DNA that contains a specific instruction for the cell.</a:t>
            </a:r>
            <a:endParaRPr lang="en-US" sz="3000" dirty="0">
              <a:effectLst/>
            </a:endParaRP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</a:rPr>
              <a:t>The instructions in an organism's genes determine its inherited traits.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</a:rPr>
              <a:t>Pea plants have a gene that determines the shape of the pea. Peas can be round or wrinkled.</a:t>
            </a:r>
          </a:p>
        </p:txBody>
      </p:sp>
      <p:sp>
        <p:nvSpPr>
          <p:cNvPr id="7" name="Title 29">
            <a:extLst>
              <a:ext uri="{FF2B5EF4-FFF2-40B4-BE49-F238E27FC236}">
                <a16:creationId xmlns:a16="http://schemas.microsoft.com/office/drawing/2014/main" id="{00F9E2E2-8B14-94AF-8255-5B468B104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DNA and genes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F80C9706-3922-DD2E-6B3D-9DCC27A14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098151" flipH="1">
            <a:off x="8829550" y="1235426"/>
            <a:ext cx="600838" cy="6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CE2ABF-63AB-0D1D-46C2-6BA24BA15ED1}"/>
              </a:ext>
            </a:extLst>
          </p:cNvPr>
          <p:cNvCxnSpPr>
            <a:cxnSpLocks/>
          </p:cNvCxnSpPr>
          <p:nvPr/>
        </p:nvCxnSpPr>
        <p:spPr>
          <a:xfrm flipV="1">
            <a:off x="9252566" y="1503312"/>
            <a:ext cx="490107" cy="758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599325-3F9B-06AE-7091-7F6100AB8A4B}"/>
              </a:ext>
            </a:extLst>
          </p:cNvPr>
          <p:cNvCxnSpPr>
            <a:cxnSpLocks/>
          </p:cNvCxnSpPr>
          <p:nvPr/>
        </p:nvCxnSpPr>
        <p:spPr>
          <a:xfrm flipH="1">
            <a:off x="9110125" y="936287"/>
            <a:ext cx="654899" cy="34031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A4A7CAB-FB65-644A-E96D-382C806EBB01}"/>
              </a:ext>
            </a:extLst>
          </p:cNvPr>
          <p:cNvSpPr txBox="1"/>
          <p:nvPr/>
        </p:nvSpPr>
        <p:spPr>
          <a:xfrm>
            <a:off x="9823769" y="577313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Cell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68BFE8-6E16-DD48-723F-B8F8B317AC1A}"/>
              </a:ext>
            </a:extLst>
          </p:cNvPr>
          <p:cNvCxnSpPr>
            <a:cxnSpLocks/>
            <a:endCxn id="19" idx="4"/>
          </p:cNvCxnSpPr>
          <p:nvPr/>
        </p:nvCxnSpPr>
        <p:spPr>
          <a:xfrm flipV="1">
            <a:off x="9572808" y="1400365"/>
            <a:ext cx="316760" cy="88802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13592B-B06D-A75C-0782-DCE741E34D68}"/>
              </a:ext>
            </a:extLst>
          </p:cNvPr>
          <p:cNvCxnSpPr>
            <a:cxnSpLocks/>
          </p:cNvCxnSpPr>
          <p:nvPr/>
        </p:nvCxnSpPr>
        <p:spPr>
          <a:xfrm flipH="1" flipV="1">
            <a:off x="10013450" y="1427354"/>
            <a:ext cx="157506" cy="99198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6F187D0-5B98-015D-6F7D-6EA910A7CE8B}"/>
              </a:ext>
            </a:extLst>
          </p:cNvPr>
          <p:cNvSpPr txBox="1"/>
          <p:nvPr/>
        </p:nvSpPr>
        <p:spPr>
          <a:xfrm>
            <a:off x="8949725" y="3455327"/>
            <a:ext cx="18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Chromosomes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33B61-8456-8A3A-6407-B2DF39B2C48B}"/>
              </a:ext>
            </a:extLst>
          </p:cNvPr>
          <p:cNvSpPr txBox="1"/>
          <p:nvPr/>
        </p:nvSpPr>
        <p:spPr>
          <a:xfrm>
            <a:off x="8949725" y="4305368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Gene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0068AE-15C6-1571-5A68-643D655EE962}"/>
              </a:ext>
            </a:extLst>
          </p:cNvPr>
          <p:cNvSpPr txBox="1"/>
          <p:nvPr/>
        </p:nvSpPr>
        <p:spPr>
          <a:xfrm>
            <a:off x="11317718" y="4208839"/>
            <a:ext cx="728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D73"/>
                </a:solidFill>
              </a:rPr>
              <a:t>DNA</a:t>
            </a:r>
          </a:p>
        </p:txBody>
      </p:sp>
    </p:spTree>
    <p:extLst>
      <p:ext uri="{BB962C8B-B14F-4D97-AF65-F5344CB8AC3E}">
        <p14:creationId xmlns:p14="http://schemas.microsoft.com/office/powerpoint/2010/main" val="3455070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CEDCED58-8AD1-E146-B3C3-9F7A6CEA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Alleles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E08456-E789-6247-0DB4-B82141D7EC03}"/>
              </a:ext>
            </a:extLst>
          </p:cNvPr>
          <p:cNvSpPr txBox="1"/>
          <p:nvPr/>
        </p:nvSpPr>
        <p:spPr>
          <a:xfrm>
            <a:off x="391160" y="1632284"/>
            <a:ext cx="7266940" cy="411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Each gene can come in different versions. We call different versions of the same gene </a:t>
            </a:r>
            <a:r>
              <a:rPr lang="en-US" sz="3000" b="1" dirty="0"/>
              <a:t>alleles</a:t>
            </a:r>
            <a:r>
              <a:rPr lang="en-US" sz="3000" dirty="0"/>
              <a:t>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Alleles of the same gene carry different instructions.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Whether a pea is round or wrinkled depends on which alleles it inherited from its parents.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94E916-5DD8-90D9-C7A6-126FC46C9B27}"/>
              </a:ext>
            </a:extLst>
          </p:cNvPr>
          <p:cNvGrpSpPr/>
          <p:nvPr/>
        </p:nvGrpSpPr>
        <p:grpSpPr>
          <a:xfrm>
            <a:off x="8521207" y="1053176"/>
            <a:ext cx="2922851" cy="1561716"/>
            <a:chOff x="1192260" y="2150863"/>
            <a:chExt cx="1451813" cy="775722"/>
          </a:xfrm>
        </p:grpSpPr>
        <p:sp>
          <p:nvSpPr>
            <p:cNvPr id="3" name="Google Shape;422;p16">
              <a:extLst>
                <a:ext uri="{FF2B5EF4-FFF2-40B4-BE49-F238E27FC236}">
                  <a16:creationId xmlns:a16="http://schemas.microsoft.com/office/drawing/2014/main" id="{4DE7DDBE-5E9A-8764-BDE2-5F6FE7F2EBB9}"/>
                </a:ext>
              </a:extLst>
            </p:cNvPr>
            <p:cNvSpPr txBox="1"/>
            <p:nvPr/>
          </p:nvSpPr>
          <p:spPr>
            <a:xfrm>
              <a:off x="1192260" y="2697291"/>
              <a:ext cx="1451813" cy="2292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Round peas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2443A4-BC7C-BDFC-063D-AFE74B0B7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colorTemperature colorTemp="115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17886311">
              <a:off x="1527696" y="2200075"/>
              <a:ext cx="676674" cy="57824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6CD3692-81ED-DDF5-62EE-D3F452A54913}"/>
              </a:ext>
            </a:extLst>
          </p:cNvPr>
          <p:cNvGrpSpPr/>
          <p:nvPr/>
        </p:nvGrpSpPr>
        <p:grpSpPr>
          <a:xfrm>
            <a:off x="8521207" y="3968627"/>
            <a:ext cx="2922851" cy="1571915"/>
            <a:chOff x="2275621" y="5517559"/>
            <a:chExt cx="1451813" cy="78078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1E62C5A-1A75-250A-9B45-FA115A0E0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659" b="89665" l="4971" r="89474">
                          <a14:foregroundMark x1="5263" y1="51117" x2="5263" y2="51117"/>
                          <a14:foregroundMark x1="65205" y1="10615" x2="65205" y2="10615"/>
                          <a14:foregroundMark x1="59649" y1="8659" x2="59649" y2="8659"/>
                          <a14:foregroundMark x1="88596" y1="39944" x2="88596" y2="39944"/>
                          <a14:foregroundMark x1="89181" y1="38268" x2="89181" y2="382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16572" y="5517559"/>
              <a:ext cx="569910" cy="597192"/>
            </a:xfrm>
            <a:prstGeom prst="rect">
              <a:avLst/>
            </a:prstGeom>
          </p:spPr>
        </p:pic>
        <p:sp>
          <p:nvSpPr>
            <p:cNvPr id="11" name="Google Shape;422;p16">
              <a:extLst>
                <a:ext uri="{FF2B5EF4-FFF2-40B4-BE49-F238E27FC236}">
                  <a16:creationId xmlns:a16="http://schemas.microsoft.com/office/drawing/2014/main" id="{ACEF1507-759F-784F-25D4-2165E0B1DDE7}"/>
                </a:ext>
              </a:extLst>
            </p:cNvPr>
            <p:cNvSpPr txBox="1"/>
            <p:nvPr/>
          </p:nvSpPr>
          <p:spPr>
            <a:xfrm>
              <a:off x="2275621" y="6069054"/>
              <a:ext cx="1451813" cy="2292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Wrinkled peas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2026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742AC8-18CB-84E1-3439-5E97D8F1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Mendelian inheritance: dominant vs. recessive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1476F0D-CD0A-E6A7-3D21-407269FFA05D}"/>
              </a:ext>
            </a:extLst>
          </p:cNvPr>
          <p:cNvGrpSpPr/>
          <p:nvPr/>
        </p:nvGrpSpPr>
        <p:grpSpPr>
          <a:xfrm>
            <a:off x="8521207" y="1053175"/>
            <a:ext cx="2922851" cy="2300378"/>
            <a:chOff x="1192260" y="2150863"/>
            <a:chExt cx="1451813" cy="1142624"/>
          </a:xfrm>
        </p:grpSpPr>
        <p:sp>
          <p:nvSpPr>
            <p:cNvPr id="5" name="Google Shape;422;p16">
              <a:extLst>
                <a:ext uri="{FF2B5EF4-FFF2-40B4-BE49-F238E27FC236}">
                  <a16:creationId xmlns:a16="http://schemas.microsoft.com/office/drawing/2014/main" id="{54ABF83E-9C28-F80A-A71B-DD07E44DB63E}"/>
                </a:ext>
              </a:extLst>
            </p:cNvPr>
            <p:cNvSpPr txBox="1"/>
            <p:nvPr/>
          </p:nvSpPr>
          <p:spPr>
            <a:xfrm>
              <a:off x="1192260" y="2697291"/>
              <a:ext cx="1451813" cy="596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Round peas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(dominant trait)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AA or Aa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8CEB4E-4F66-BB4A-CA36-EC6E753C1B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colorTemperature colorTemp="115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17886311">
              <a:off x="1527696" y="2200075"/>
              <a:ext cx="676674" cy="578249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B3D7A2-E973-2ED8-76EE-5A191039F528}"/>
              </a:ext>
            </a:extLst>
          </p:cNvPr>
          <p:cNvGrpSpPr/>
          <p:nvPr/>
        </p:nvGrpSpPr>
        <p:grpSpPr>
          <a:xfrm>
            <a:off x="8521207" y="3968629"/>
            <a:ext cx="2922851" cy="2310579"/>
            <a:chOff x="2275621" y="5517559"/>
            <a:chExt cx="1451813" cy="114769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B58EB9-3374-68AE-97F7-F0D6E60E4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659" b="89665" l="4971" r="89474">
                          <a14:foregroundMark x1="5263" y1="51117" x2="5263" y2="51117"/>
                          <a14:foregroundMark x1="65205" y1="10615" x2="65205" y2="10615"/>
                          <a14:foregroundMark x1="59649" y1="8659" x2="59649" y2="8659"/>
                          <a14:foregroundMark x1="88596" y1="39944" x2="88596" y2="39944"/>
                          <a14:foregroundMark x1="89181" y1="38268" x2="89181" y2="382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16572" y="5517559"/>
              <a:ext cx="569910" cy="597192"/>
            </a:xfrm>
            <a:prstGeom prst="rect">
              <a:avLst/>
            </a:prstGeom>
          </p:spPr>
        </p:pic>
        <p:sp>
          <p:nvSpPr>
            <p:cNvPr id="9" name="Google Shape;422;p16">
              <a:extLst>
                <a:ext uri="{FF2B5EF4-FFF2-40B4-BE49-F238E27FC236}">
                  <a16:creationId xmlns:a16="http://schemas.microsoft.com/office/drawing/2014/main" id="{C754E5C3-77D7-5AF9-D41A-CAA89D79AA27}"/>
                </a:ext>
              </a:extLst>
            </p:cNvPr>
            <p:cNvSpPr txBox="1"/>
            <p:nvPr/>
          </p:nvSpPr>
          <p:spPr>
            <a:xfrm>
              <a:off x="2275621" y="6069054"/>
              <a:ext cx="1451813" cy="596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Wrinkled peas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(recessive trait)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aa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D5E29C9-3E16-6623-7703-8E53C4F4F7BC}"/>
              </a:ext>
            </a:extLst>
          </p:cNvPr>
          <p:cNvSpPr txBox="1"/>
          <p:nvPr/>
        </p:nvSpPr>
        <p:spPr>
          <a:xfrm>
            <a:off x="391160" y="1632284"/>
            <a:ext cx="7242304" cy="3952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+mj-lt"/>
              </a:rPr>
              <a:t>Today we know Mendel was tracking alleles in his experiments.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+mj-lt"/>
              </a:rPr>
              <a:t>Mendel coined the terms </a:t>
            </a:r>
            <a:r>
              <a:rPr lang="en-US" sz="3000" b="1" dirty="0">
                <a:solidFill>
                  <a:srgbClr val="002D73"/>
                </a:solidFill>
                <a:latin typeface="+mj-lt"/>
              </a:rPr>
              <a:t>dominant </a:t>
            </a:r>
            <a:r>
              <a:rPr lang="en-US" sz="3000" dirty="0">
                <a:solidFill>
                  <a:srgbClr val="002D73"/>
                </a:solidFill>
                <a:latin typeface="+mj-lt"/>
              </a:rPr>
              <a:t>and </a:t>
            </a:r>
            <a:r>
              <a:rPr lang="en-US" sz="3000" b="1" dirty="0">
                <a:solidFill>
                  <a:srgbClr val="002D73"/>
                </a:solidFill>
                <a:latin typeface="+mj-lt"/>
              </a:rPr>
              <a:t>recessive </a:t>
            </a:r>
            <a:r>
              <a:rPr lang="en-US" sz="3000" dirty="0">
                <a:solidFill>
                  <a:srgbClr val="002D73"/>
                </a:solidFill>
                <a:latin typeface="+mj-lt"/>
              </a:rPr>
              <a:t>to describe how some traits skip a generation. </a:t>
            </a:r>
            <a:r>
              <a:rPr lang="en-US" sz="3000" dirty="0">
                <a:solidFill>
                  <a:srgbClr val="002D73"/>
                </a:solidFill>
                <a:effectLst/>
              </a:rPr>
              <a:t>Now we use the same language to describe the relationship between alleles of the some genes. </a:t>
            </a:r>
          </a:p>
        </p:txBody>
      </p:sp>
    </p:spTree>
    <p:extLst>
      <p:ext uri="{BB962C8B-B14F-4D97-AF65-F5344CB8AC3E}">
        <p14:creationId xmlns:p14="http://schemas.microsoft.com/office/powerpoint/2010/main" val="1153233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742AC8-18CB-84E1-3439-5E97D8F1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Mendelian inheritance: dominant vs. recessive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1476F0D-CD0A-E6A7-3D21-407269FFA05D}"/>
              </a:ext>
            </a:extLst>
          </p:cNvPr>
          <p:cNvGrpSpPr/>
          <p:nvPr/>
        </p:nvGrpSpPr>
        <p:grpSpPr>
          <a:xfrm>
            <a:off x="8521207" y="1053175"/>
            <a:ext cx="2922851" cy="2300378"/>
            <a:chOff x="1192260" y="2150863"/>
            <a:chExt cx="1451813" cy="1142624"/>
          </a:xfrm>
        </p:grpSpPr>
        <p:sp>
          <p:nvSpPr>
            <p:cNvPr id="5" name="Google Shape;422;p16">
              <a:extLst>
                <a:ext uri="{FF2B5EF4-FFF2-40B4-BE49-F238E27FC236}">
                  <a16:creationId xmlns:a16="http://schemas.microsoft.com/office/drawing/2014/main" id="{54ABF83E-9C28-F80A-A71B-DD07E44DB63E}"/>
                </a:ext>
              </a:extLst>
            </p:cNvPr>
            <p:cNvSpPr txBox="1"/>
            <p:nvPr/>
          </p:nvSpPr>
          <p:spPr>
            <a:xfrm>
              <a:off x="1192260" y="2697291"/>
              <a:ext cx="1451813" cy="596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Round peas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(dominant trait)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AA or Aa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8CEB4E-4F66-BB4A-CA36-EC6E753C1B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colorTemperature colorTemp="115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17886311">
              <a:off x="1527696" y="2200075"/>
              <a:ext cx="676674" cy="57824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D5E29C9-3E16-6623-7703-8E53C4F4F7BC}"/>
              </a:ext>
            </a:extLst>
          </p:cNvPr>
          <p:cNvSpPr txBox="1"/>
          <p:nvPr/>
        </p:nvSpPr>
        <p:spPr>
          <a:xfrm>
            <a:off x="391160" y="1519162"/>
            <a:ext cx="7920132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 single copy of a </a:t>
            </a:r>
            <a:r>
              <a:rPr lang="en-US" sz="3000" b="1" dirty="0">
                <a:solidFill>
                  <a:srgbClr val="002D73"/>
                </a:solidFill>
                <a:effectLst/>
                <a:latin typeface="Helvetica" pitchFamily="2" charset="0"/>
              </a:rPr>
              <a:t>dominant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allele of a gene will produce the corresponding dominant trait. 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 </a:t>
            </a:r>
            <a:r>
              <a:rPr lang="en-US" sz="3000" b="1" dirty="0">
                <a:solidFill>
                  <a:srgbClr val="002D73"/>
                </a:solidFill>
                <a:effectLst/>
                <a:latin typeface="Helvetica" pitchFamily="2" charset="0"/>
              </a:rPr>
              <a:t>recessive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trait will only be present if both alleles of a gene are recessive.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Scientists often use Mendel’s abbreviations for alleles. A </a:t>
            </a:r>
            <a:r>
              <a:rPr lang="en-US" sz="3000" b="1" dirty="0">
                <a:solidFill>
                  <a:srgbClr val="002D73"/>
                </a:solidFill>
                <a:latin typeface="Helvetica" pitchFamily="2" charset="0"/>
              </a:rPr>
              <a:t>capital letter </a:t>
            </a: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stands for the dominant allele and a </a:t>
            </a:r>
            <a:r>
              <a:rPr lang="en-US" sz="3000" b="1" dirty="0">
                <a:solidFill>
                  <a:srgbClr val="002D73"/>
                </a:solidFill>
                <a:latin typeface="Helvetica" pitchFamily="2" charset="0"/>
              </a:rPr>
              <a:t>lowercase letter </a:t>
            </a: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for the recessive allele.   </a:t>
            </a:r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F42A96-4613-5F99-5EC9-49E723D156C8}"/>
              </a:ext>
            </a:extLst>
          </p:cNvPr>
          <p:cNvGrpSpPr/>
          <p:nvPr/>
        </p:nvGrpSpPr>
        <p:grpSpPr>
          <a:xfrm>
            <a:off x="8521207" y="3968629"/>
            <a:ext cx="2922851" cy="2310579"/>
            <a:chOff x="2275621" y="5517559"/>
            <a:chExt cx="1451813" cy="114769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2817F6F-1770-AC46-C637-82203A0A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659" b="89665" l="4971" r="89474">
                          <a14:foregroundMark x1="5263" y1="51117" x2="5263" y2="51117"/>
                          <a14:foregroundMark x1="65205" y1="10615" x2="65205" y2="10615"/>
                          <a14:foregroundMark x1="59649" y1="8659" x2="59649" y2="8659"/>
                          <a14:foregroundMark x1="88596" y1="39944" x2="88596" y2="39944"/>
                          <a14:foregroundMark x1="89181" y1="38268" x2="89181" y2="382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16572" y="5517559"/>
              <a:ext cx="569910" cy="597192"/>
            </a:xfrm>
            <a:prstGeom prst="rect">
              <a:avLst/>
            </a:prstGeom>
          </p:spPr>
        </p:pic>
        <p:sp>
          <p:nvSpPr>
            <p:cNvPr id="12" name="Google Shape;422;p16">
              <a:extLst>
                <a:ext uri="{FF2B5EF4-FFF2-40B4-BE49-F238E27FC236}">
                  <a16:creationId xmlns:a16="http://schemas.microsoft.com/office/drawing/2014/main" id="{109A71A5-5EF8-82AC-6F95-DEC39D6ADF89}"/>
                </a:ext>
              </a:extLst>
            </p:cNvPr>
            <p:cNvSpPr txBox="1"/>
            <p:nvPr/>
          </p:nvSpPr>
          <p:spPr>
            <a:xfrm>
              <a:off x="2275621" y="6069054"/>
              <a:ext cx="1451813" cy="596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Wrinkled peas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(recessive trait)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aa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7329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742AC8-18CB-84E1-3439-5E97D8F1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Punnett squares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15B31-94CF-CDB5-AC8C-C263C9BAA831}"/>
              </a:ext>
            </a:extLst>
          </p:cNvPr>
          <p:cNvSpPr txBox="1"/>
          <p:nvPr/>
        </p:nvSpPr>
        <p:spPr>
          <a:xfrm>
            <a:off x="391160" y="1632284"/>
            <a:ext cx="6168136" cy="4414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Alleles are often shown in the context of a </a:t>
            </a:r>
            <a:r>
              <a:rPr lang="en-US" sz="3000" b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Punnett square</a:t>
            </a:r>
            <a:r>
              <a:rPr lang="en-US" sz="3000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, a diagram that shows the possible combinations of alleles in offspring that </a:t>
            </a:r>
            <a:r>
              <a:rPr lang="en-US" sz="3000" i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could</a:t>
            </a:r>
            <a:r>
              <a:rPr lang="en-US" sz="3000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 be born to a pair of parents.</a:t>
            </a:r>
          </a:p>
          <a:p>
            <a:pPr marL="62865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</a:rPr>
              <a:t>Like Mendel, Punnett squares use letters to represent alleles of a gene. </a:t>
            </a:r>
            <a:endParaRPr lang="en-US" sz="3000" dirty="0">
              <a:solidFill>
                <a:srgbClr val="002D73"/>
              </a:solidFill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C8A9E2-317C-3EB4-56AF-267079FB568C}"/>
              </a:ext>
            </a:extLst>
          </p:cNvPr>
          <p:cNvGrpSpPr/>
          <p:nvPr/>
        </p:nvGrpSpPr>
        <p:grpSpPr>
          <a:xfrm>
            <a:off x="7120534" y="1707414"/>
            <a:ext cx="4680305" cy="4540965"/>
            <a:chOff x="4706842" y="2918601"/>
            <a:chExt cx="2598201" cy="252084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8089673-464E-4CE7-F94B-DF48A145CC5F}"/>
                </a:ext>
              </a:extLst>
            </p:cNvPr>
            <p:cNvGrpSpPr/>
            <p:nvPr/>
          </p:nvGrpSpPr>
          <p:grpSpPr>
            <a:xfrm>
              <a:off x="4706842" y="2918601"/>
              <a:ext cx="2013831" cy="2257621"/>
              <a:chOff x="4835801" y="4600864"/>
              <a:chExt cx="2013831" cy="2257621"/>
            </a:xfrm>
          </p:grpSpPr>
          <p:sp>
            <p:nvSpPr>
              <p:cNvPr id="14" name="Google Shape;422;p16">
                <a:extLst>
                  <a:ext uri="{FF2B5EF4-FFF2-40B4-BE49-F238E27FC236}">
                    <a16:creationId xmlns:a16="http://schemas.microsoft.com/office/drawing/2014/main" id="{307FBCBB-DFDB-7F01-7401-4BE2B99AC250}"/>
                  </a:ext>
                </a:extLst>
              </p:cNvPr>
              <p:cNvSpPr txBox="1"/>
              <p:nvPr/>
            </p:nvSpPr>
            <p:spPr>
              <a:xfrm>
                <a:off x="5727794" y="5034340"/>
                <a:ext cx="246238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</a:t>
                </a:r>
                <a:endParaRPr sz="2400" b="1" dirty="0"/>
              </a:p>
            </p:txBody>
          </p:sp>
          <p:sp>
            <p:nvSpPr>
              <p:cNvPr id="15" name="Google Shape;422;p16">
                <a:extLst>
                  <a:ext uri="{FF2B5EF4-FFF2-40B4-BE49-F238E27FC236}">
                    <a16:creationId xmlns:a16="http://schemas.microsoft.com/office/drawing/2014/main" id="{D060F18F-D6F9-0283-6FA6-D0FEE053CA29}"/>
                  </a:ext>
                </a:extLst>
              </p:cNvPr>
              <p:cNvSpPr txBox="1"/>
              <p:nvPr/>
            </p:nvSpPr>
            <p:spPr>
              <a:xfrm>
                <a:off x="6343663" y="5026179"/>
                <a:ext cx="246238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</a:t>
                </a:r>
                <a:endParaRPr sz="2400" b="1" dirty="0"/>
              </a:p>
            </p:txBody>
          </p:sp>
          <p:sp>
            <p:nvSpPr>
              <p:cNvPr id="16" name="Google Shape;422;p16">
                <a:extLst>
                  <a:ext uri="{FF2B5EF4-FFF2-40B4-BE49-F238E27FC236}">
                    <a16:creationId xmlns:a16="http://schemas.microsoft.com/office/drawing/2014/main" id="{2A99297D-4D42-39EF-B5E6-88143FD87069}"/>
                  </a:ext>
                </a:extLst>
              </p:cNvPr>
              <p:cNvSpPr txBox="1"/>
              <p:nvPr/>
            </p:nvSpPr>
            <p:spPr>
              <a:xfrm>
                <a:off x="5273363" y="5435945"/>
                <a:ext cx="246238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</a:t>
                </a:r>
                <a:endParaRPr sz="2400" b="1" dirty="0"/>
              </a:p>
            </p:txBody>
          </p:sp>
          <p:sp>
            <p:nvSpPr>
              <p:cNvPr id="17" name="Google Shape;422;p16">
                <a:extLst>
                  <a:ext uri="{FF2B5EF4-FFF2-40B4-BE49-F238E27FC236}">
                    <a16:creationId xmlns:a16="http://schemas.microsoft.com/office/drawing/2014/main" id="{C4CA7FE1-0CB3-EFDC-E63C-35B4231936BB}"/>
                  </a:ext>
                </a:extLst>
              </p:cNvPr>
              <p:cNvSpPr txBox="1"/>
              <p:nvPr/>
            </p:nvSpPr>
            <p:spPr>
              <a:xfrm>
                <a:off x="5305326" y="6066840"/>
                <a:ext cx="246238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</a:t>
                </a:r>
                <a:endParaRPr sz="2400" b="1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11ACA451-E7C5-205B-112B-D7E67F3529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  <a14:imgEffect>
                          <a14:colorTemperature colorTemp="11500"/>
                        </a14:imgEffect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rot="17886311">
                <a:off x="5585491" y="5361640"/>
                <a:ext cx="547395" cy="467288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E73DF21-8F5B-5423-0770-1A68044617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  <a14:imgEffect>
                          <a14:colorTemperature colorTemp="11500"/>
                        </a14:imgEffect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rot="17886311">
                <a:off x="5606765" y="5992389"/>
                <a:ext cx="547395" cy="467288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99B09BA-AD14-4DE6-B3DB-38052AF151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  <a14:imgEffect>
                          <a14:colorTemperature colorTemp="11500"/>
                        </a14:imgEffect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rot="17886311">
                <a:off x="6215140" y="5359979"/>
                <a:ext cx="547395" cy="467288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9C91C414-0418-F1BE-C993-A6098C0130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2374" y="5979742"/>
                <a:ext cx="460550" cy="482597"/>
              </a:xfrm>
              <a:prstGeom prst="rect">
                <a:avLst/>
              </a:prstGeom>
            </p:spPr>
          </p:pic>
          <p:sp>
            <p:nvSpPr>
              <p:cNvPr id="22" name="Google Shape;422;p16">
                <a:extLst>
                  <a:ext uri="{FF2B5EF4-FFF2-40B4-BE49-F238E27FC236}">
                    <a16:creationId xmlns:a16="http://schemas.microsoft.com/office/drawing/2014/main" id="{FFCBBFF3-8990-6204-DDAA-23FAA4487A45}"/>
                  </a:ext>
                </a:extLst>
              </p:cNvPr>
              <p:cNvSpPr txBox="1"/>
              <p:nvPr/>
            </p:nvSpPr>
            <p:spPr>
              <a:xfrm>
                <a:off x="5504219" y="4600864"/>
                <a:ext cx="1299176" cy="39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dirty="0">
                    <a:solidFill>
                      <a:schemeClr val="dk1"/>
                    </a:solidFill>
                    <a:cs typeface="Arial"/>
                    <a:sym typeface="Arial"/>
                  </a:rPr>
                  <a:t>Alleles from ‘mother’ plant </a:t>
                </a:r>
                <a:endParaRPr sz="2000" b="1" dirty="0"/>
              </a:p>
            </p:txBody>
          </p:sp>
          <p:sp>
            <p:nvSpPr>
              <p:cNvPr id="23" name="Google Shape;422;p16">
                <a:extLst>
                  <a:ext uri="{FF2B5EF4-FFF2-40B4-BE49-F238E27FC236}">
                    <a16:creationId xmlns:a16="http://schemas.microsoft.com/office/drawing/2014/main" id="{B17F0796-DF2E-81CE-595A-769F9A50F945}"/>
                  </a:ext>
                </a:extLst>
              </p:cNvPr>
              <p:cNvSpPr txBox="1"/>
              <p:nvPr/>
            </p:nvSpPr>
            <p:spPr>
              <a:xfrm rot="16200000">
                <a:off x="4151422" y="5781157"/>
                <a:ext cx="1761707" cy="39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dirty="0">
                    <a:solidFill>
                      <a:schemeClr val="dk1"/>
                    </a:solidFill>
                    <a:cs typeface="Arial"/>
                    <a:sym typeface="Arial"/>
                  </a:rPr>
                  <a:t>Alleles from 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dirty="0">
                    <a:solidFill>
                      <a:schemeClr val="dk1"/>
                    </a:solidFill>
                    <a:cs typeface="Arial"/>
                    <a:sym typeface="Arial"/>
                  </a:rPr>
                  <a:t>‘father’ plant </a:t>
                </a:r>
                <a:endParaRPr sz="2000" b="1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225783-8A30-313D-5E96-D7975AC1FBD4}"/>
                  </a:ext>
                </a:extLst>
              </p:cNvPr>
              <p:cNvSpPr/>
              <p:nvPr/>
            </p:nvSpPr>
            <p:spPr>
              <a:xfrm>
                <a:off x="5581353" y="5282076"/>
                <a:ext cx="1268279" cy="1274287"/>
              </a:xfrm>
              <a:prstGeom prst="rect">
                <a:avLst/>
              </a:prstGeom>
              <a:solidFill>
                <a:schemeClr val="bg1"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5" name="Google Shape;447;p17">
                <a:extLst>
                  <a:ext uri="{FF2B5EF4-FFF2-40B4-BE49-F238E27FC236}">
                    <a16:creationId xmlns:a16="http://schemas.microsoft.com/office/drawing/2014/main" id="{21E0589B-D010-94F0-29B3-D7F7723F7EC8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93990" y="5225852"/>
                <a:ext cx="1332072" cy="13127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Google Shape;422;p16">
                <a:extLst>
                  <a:ext uri="{FF2B5EF4-FFF2-40B4-BE49-F238E27FC236}">
                    <a16:creationId xmlns:a16="http://schemas.microsoft.com/office/drawing/2014/main" id="{8D55AF61-5D5F-CABF-5FC5-5200C4BBF48A}"/>
                  </a:ext>
                </a:extLst>
              </p:cNvPr>
              <p:cNvSpPr txBox="1"/>
              <p:nvPr/>
            </p:nvSpPr>
            <p:spPr>
              <a:xfrm>
                <a:off x="5629290" y="5439969"/>
                <a:ext cx="519777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AA</a:t>
                </a:r>
                <a:endParaRPr sz="2400" b="1" dirty="0"/>
              </a:p>
            </p:txBody>
          </p:sp>
          <p:sp>
            <p:nvSpPr>
              <p:cNvPr id="27" name="Google Shape;422;p16">
                <a:extLst>
                  <a:ext uri="{FF2B5EF4-FFF2-40B4-BE49-F238E27FC236}">
                    <a16:creationId xmlns:a16="http://schemas.microsoft.com/office/drawing/2014/main" id="{1C4C4B4E-ABB5-5017-7223-27B7538AEB95}"/>
                  </a:ext>
                </a:extLst>
              </p:cNvPr>
              <p:cNvSpPr txBox="1"/>
              <p:nvPr/>
            </p:nvSpPr>
            <p:spPr>
              <a:xfrm>
                <a:off x="5621484" y="6069325"/>
                <a:ext cx="519777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Aa</a:t>
                </a:r>
                <a:endParaRPr sz="2400" b="1" dirty="0"/>
              </a:p>
            </p:txBody>
          </p:sp>
          <p:sp>
            <p:nvSpPr>
              <p:cNvPr id="28" name="Google Shape;422;p16">
                <a:extLst>
                  <a:ext uri="{FF2B5EF4-FFF2-40B4-BE49-F238E27FC236}">
                    <a16:creationId xmlns:a16="http://schemas.microsoft.com/office/drawing/2014/main" id="{1D09FAA0-C668-8CE7-3330-8A00B6577E3E}"/>
                  </a:ext>
                </a:extLst>
              </p:cNvPr>
              <p:cNvSpPr txBox="1"/>
              <p:nvPr/>
            </p:nvSpPr>
            <p:spPr>
              <a:xfrm>
                <a:off x="6251414" y="5441931"/>
                <a:ext cx="519777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Aa</a:t>
                </a:r>
                <a:endParaRPr sz="2400" b="1" dirty="0"/>
              </a:p>
            </p:txBody>
          </p:sp>
          <p:sp>
            <p:nvSpPr>
              <p:cNvPr id="29" name="Google Shape;422;p16">
                <a:extLst>
                  <a:ext uri="{FF2B5EF4-FFF2-40B4-BE49-F238E27FC236}">
                    <a16:creationId xmlns:a16="http://schemas.microsoft.com/office/drawing/2014/main" id="{0AFBFEC5-12F1-2E7D-327A-F3D3EAF9FEBF}"/>
                  </a:ext>
                </a:extLst>
              </p:cNvPr>
              <p:cNvSpPr txBox="1"/>
              <p:nvPr/>
            </p:nvSpPr>
            <p:spPr>
              <a:xfrm>
                <a:off x="6272674" y="6066839"/>
                <a:ext cx="519777" cy="256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dk1"/>
                    </a:solidFill>
                    <a:cs typeface="Arial"/>
                    <a:sym typeface="Arial"/>
                  </a:rPr>
                  <a:t>aa</a:t>
                </a:r>
                <a:endParaRPr sz="2400" b="1" dirty="0"/>
              </a:p>
            </p:txBody>
          </p:sp>
        </p:grpSp>
        <p:sp>
          <p:nvSpPr>
            <p:cNvPr id="13" name="Google Shape;422;p16">
              <a:extLst>
                <a:ext uri="{FF2B5EF4-FFF2-40B4-BE49-F238E27FC236}">
                  <a16:creationId xmlns:a16="http://schemas.microsoft.com/office/drawing/2014/main" id="{815D1BDD-3981-409E-C707-153A70127349}"/>
                </a:ext>
              </a:extLst>
            </p:cNvPr>
            <p:cNvSpPr txBox="1"/>
            <p:nvPr/>
          </p:nvSpPr>
          <p:spPr>
            <a:xfrm>
              <a:off x="4883486" y="4978156"/>
              <a:ext cx="2421557" cy="461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dk1"/>
                  </a:solidFill>
                  <a:cs typeface="Arial"/>
                  <a:sym typeface="Arial"/>
                </a:rPr>
                <a:t>1 AA : 2 Aa : 1 aa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dk1"/>
                  </a:solidFill>
                  <a:cs typeface="Arial"/>
                  <a:sym typeface="Arial"/>
                </a:rPr>
                <a:t>3 round : 1 wrinkled</a:t>
              </a:r>
              <a:endParaRPr sz="24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DD9EC7F-2FA6-E011-AA96-C30661A1EC25}"/>
              </a:ext>
            </a:extLst>
          </p:cNvPr>
          <p:cNvGrpSpPr/>
          <p:nvPr/>
        </p:nvGrpSpPr>
        <p:grpSpPr>
          <a:xfrm>
            <a:off x="7276406" y="131609"/>
            <a:ext cx="3451885" cy="1179783"/>
            <a:chOff x="5878130" y="25964"/>
            <a:chExt cx="3451885" cy="1179783"/>
          </a:xfrm>
        </p:grpSpPr>
        <p:sp>
          <p:nvSpPr>
            <p:cNvPr id="30" name="Google Shape;422;p16">
              <a:extLst>
                <a:ext uri="{FF2B5EF4-FFF2-40B4-BE49-F238E27FC236}">
                  <a16:creationId xmlns:a16="http://schemas.microsoft.com/office/drawing/2014/main" id="{4B46E0AF-9232-0DD4-2B3D-77B3F0961A14}"/>
                </a:ext>
              </a:extLst>
            </p:cNvPr>
            <p:cNvSpPr txBox="1"/>
            <p:nvPr/>
          </p:nvSpPr>
          <p:spPr>
            <a:xfrm>
              <a:off x="5878130" y="112424"/>
              <a:ext cx="1055639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dirty="0">
                  <a:latin typeface="Helvetica" pitchFamily="2" charset="0"/>
                </a:rPr>
                <a:t>Cross:</a:t>
              </a:r>
              <a:endParaRPr sz="2000" b="1" dirty="0">
                <a:latin typeface="Helvetica" pitchFamily="2" charset="0"/>
              </a:endParaRPr>
            </a:p>
          </p:txBody>
        </p:sp>
        <p:sp>
          <p:nvSpPr>
            <p:cNvPr id="32" name="Google Shape;422;p16">
              <a:extLst>
                <a:ext uri="{FF2B5EF4-FFF2-40B4-BE49-F238E27FC236}">
                  <a16:creationId xmlns:a16="http://schemas.microsoft.com/office/drawing/2014/main" id="{62145025-EFF1-509C-B531-C6D0BE1CC813}"/>
                </a:ext>
              </a:extLst>
            </p:cNvPr>
            <p:cNvSpPr txBox="1"/>
            <p:nvPr/>
          </p:nvSpPr>
          <p:spPr>
            <a:xfrm>
              <a:off x="6800329" y="497901"/>
              <a:ext cx="1387772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latin typeface="Helvetica" pitchFamily="2" charset="0"/>
                </a:rPr>
                <a:t>Mother’s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latin typeface="Helvetica" pitchFamily="2" charset="0"/>
                </a:rPr>
                <a:t>alleles</a:t>
              </a:r>
              <a:endParaRPr sz="2000" dirty="0">
                <a:latin typeface="Helvetica" pitchFamily="2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9125E70-7160-8ED0-8B24-6744AA9F12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99279" y="417630"/>
              <a:ext cx="909463" cy="5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Google Shape;422;p16">
              <a:extLst>
                <a:ext uri="{FF2B5EF4-FFF2-40B4-BE49-F238E27FC236}">
                  <a16:creationId xmlns:a16="http://schemas.microsoft.com/office/drawing/2014/main" id="{25401C1E-7CBB-A240-EE24-BA5A9C425047}"/>
                </a:ext>
              </a:extLst>
            </p:cNvPr>
            <p:cNvSpPr txBox="1"/>
            <p:nvPr/>
          </p:nvSpPr>
          <p:spPr>
            <a:xfrm>
              <a:off x="8210245" y="497901"/>
              <a:ext cx="1119770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latin typeface="Helvetica" pitchFamily="2" charset="0"/>
                </a:rPr>
                <a:t>Father’s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latin typeface="Helvetica" pitchFamily="2" charset="0"/>
                </a:rPr>
                <a:t>alleles</a:t>
              </a:r>
              <a:endParaRPr sz="2000" dirty="0">
                <a:latin typeface="Helvetica" pitchFamily="2" charset="0"/>
              </a:endParaRPr>
            </a:p>
          </p:txBody>
        </p:sp>
        <p:sp>
          <p:nvSpPr>
            <p:cNvPr id="36" name="Google Shape;422;p16">
              <a:extLst>
                <a:ext uri="{FF2B5EF4-FFF2-40B4-BE49-F238E27FC236}">
                  <a16:creationId xmlns:a16="http://schemas.microsoft.com/office/drawing/2014/main" id="{E7E4774F-5A03-84A0-E181-771AA6647386}"/>
                </a:ext>
              </a:extLst>
            </p:cNvPr>
            <p:cNvSpPr txBox="1"/>
            <p:nvPr/>
          </p:nvSpPr>
          <p:spPr>
            <a:xfrm>
              <a:off x="7567292" y="152335"/>
              <a:ext cx="1055639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latin typeface="Helvetica" pitchFamily="2" charset="0"/>
                </a:rPr>
                <a:t>x</a:t>
              </a:r>
              <a:endParaRPr sz="2000" dirty="0">
                <a:latin typeface="Helvetica" pitchFamily="2" charset="0"/>
              </a:endParaRPr>
            </a:p>
          </p:txBody>
        </p:sp>
        <p:sp>
          <p:nvSpPr>
            <p:cNvPr id="38" name="Google Shape;422;p16">
              <a:extLst>
                <a:ext uri="{FF2B5EF4-FFF2-40B4-BE49-F238E27FC236}">
                  <a16:creationId xmlns:a16="http://schemas.microsoft.com/office/drawing/2014/main" id="{E418A755-44D8-5765-F23E-748C8D52EE84}"/>
                </a:ext>
              </a:extLst>
            </p:cNvPr>
            <p:cNvSpPr txBox="1"/>
            <p:nvPr/>
          </p:nvSpPr>
          <p:spPr>
            <a:xfrm>
              <a:off x="7163967" y="25964"/>
              <a:ext cx="66441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dk1"/>
                  </a:solidFill>
                  <a:cs typeface="Arial"/>
                  <a:sym typeface="Arial"/>
                </a:rPr>
                <a:t>Aa</a:t>
              </a:r>
              <a:endParaRPr sz="2400" b="1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D71FB14-6806-BE65-14A4-3CD0CCF6B1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4598" y="404253"/>
              <a:ext cx="909463" cy="5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Google Shape;422;p16">
              <a:extLst>
                <a:ext uri="{FF2B5EF4-FFF2-40B4-BE49-F238E27FC236}">
                  <a16:creationId xmlns:a16="http://schemas.microsoft.com/office/drawing/2014/main" id="{5B4725F9-BDC8-9E48-F747-4C3BEAF647E9}"/>
                </a:ext>
              </a:extLst>
            </p:cNvPr>
            <p:cNvSpPr txBox="1"/>
            <p:nvPr/>
          </p:nvSpPr>
          <p:spPr>
            <a:xfrm>
              <a:off x="8452473" y="30656"/>
              <a:ext cx="66441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dk1"/>
                  </a:solidFill>
                  <a:cs typeface="Arial"/>
                  <a:sym typeface="Arial"/>
                </a:rPr>
                <a:t>Aa</a:t>
              </a:r>
              <a:endParaRPr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15463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CEDCED58-8AD1-E146-B3C3-9F7A6CEA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gene was Mendel tracking?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012E956-3C74-C300-7A62-158185FC7E88}"/>
              </a:ext>
            </a:extLst>
          </p:cNvPr>
          <p:cNvSpPr txBox="1"/>
          <p:nvPr/>
        </p:nvSpPr>
        <p:spPr>
          <a:xfrm>
            <a:off x="391160" y="1655008"/>
            <a:ext cx="6655816" cy="4119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W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e have known since Mendel’s experiments that having round peas is dominant… </a:t>
            </a:r>
            <a:endParaRPr lang="en-US" sz="3000" dirty="0">
              <a:solidFill>
                <a:srgbClr val="002D73"/>
              </a:solidFill>
              <a:latin typeface="Helvetica" pitchFamily="2" charset="0"/>
            </a:endParaRP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But linking traits to actual DNA differences can be tricky.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In fact, scientists are still trying to figure out exactly which genes Mendel was studying!</a:t>
            </a:r>
            <a:endParaRPr lang="en-US" sz="3000" dirty="0">
              <a:solidFill>
                <a:srgbClr val="002D73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0ECEB2-DA45-7A7F-A0BA-A88D96E3D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229" y="1295612"/>
            <a:ext cx="4427795" cy="442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02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CEDCED58-8AD1-E146-B3C3-9F7A6CEA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SBE1</a:t>
            </a:r>
            <a:r>
              <a:rPr lang="en-US" dirty="0"/>
              <a:t> gene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012E956-3C74-C300-7A62-158185FC7E88}"/>
              </a:ext>
            </a:extLst>
          </p:cNvPr>
          <p:cNvSpPr txBox="1"/>
          <p:nvPr/>
        </p:nvSpPr>
        <p:spPr>
          <a:xfrm>
            <a:off x="391160" y="1645069"/>
            <a:ext cx="5704840" cy="5042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You have discovered two alleles of a gene called </a:t>
            </a:r>
            <a:r>
              <a:rPr lang="en-US" sz="3000" i="1" dirty="0"/>
              <a:t>SBE1</a:t>
            </a:r>
            <a:r>
              <a:rPr lang="en-US" sz="3000" dirty="0"/>
              <a:t> that controls pea shape.</a:t>
            </a:r>
          </a:p>
          <a:p>
            <a:pPr marL="457200" indent="-457200" fontAlgn="base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The </a:t>
            </a:r>
            <a:r>
              <a:rPr lang="en-US" sz="3000" i="1" dirty="0"/>
              <a:t>SBE1</a:t>
            </a:r>
            <a:r>
              <a:rPr lang="en-US" sz="3000" dirty="0"/>
              <a:t> alleles are the same, except one has extra DNA near the end of the gene. </a:t>
            </a:r>
          </a:p>
          <a:p>
            <a:pPr marL="457200" indent="-457200" fontAlgn="base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We will refer to them as the short and long alleles</a:t>
            </a:r>
            <a:r>
              <a:rPr lang="en-US" sz="3000" dirty="0">
                <a:latin typeface="AMP_GothamLight" pitchFamily="2" charset="77"/>
              </a:rPr>
              <a:t>.</a:t>
            </a:r>
          </a:p>
          <a:p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182810-E678-C7CE-FCC0-3F075AEBE4A2}"/>
              </a:ext>
            </a:extLst>
          </p:cNvPr>
          <p:cNvGrpSpPr/>
          <p:nvPr/>
        </p:nvGrpSpPr>
        <p:grpSpPr>
          <a:xfrm>
            <a:off x="6286791" y="2217794"/>
            <a:ext cx="5339586" cy="2986810"/>
            <a:chOff x="6286791" y="2217794"/>
            <a:chExt cx="5339586" cy="298681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DBAE3A2-0180-9B45-4B01-55F497F27518}"/>
                </a:ext>
              </a:extLst>
            </p:cNvPr>
            <p:cNvGrpSpPr/>
            <p:nvPr/>
          </p:nvGrpSpPr>
          <p:grpSpPr>
            <a:xfrm>
              <a:off x="6286791" y="2217794"/>
              <a:ext cx="5339586" cy="2986810"/>
              <a:chOff x="6286791" y="2217794"/>
              <a:chExt cx="5339586" cy="298681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B257C7F-1607-2204-EAEB-4924F185AB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16550" b="18080"/>
              <a:stretch/>
            </p:blipFill>
            <p:spPr>
              <a:xfrm>
                <a:off x="8089751" y="2362433"/>
                <a:ext cx="3536626" cy="1596503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99A7879-B761-8E65-DAA0-21B8211BE0EC}"/>
                  </a:ext>
                </a:extLst>
              </p:cNvPr>
              <p:cNvSpPr txBox="1"/>
              <p:nvPr/>
            </p:nvSpPr>
            <p:spPr>
              <a:xfrm>
                <a:off x="10097914" y="4373607"/>
                <a:ext cx="98777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D10F3A"/>
                    </a:solidFill>
                    <a:latin typeface="Helvetica" pitchFamily="2" charset="0"/>
                  </a:rPr>
                  <a:t>Extra </a:t>
                </a:r>
              </a:p>
              <a:p>
                <a:pPr algn="ctr"/>
                <a:r>
                  <a:rPr lang="en-US" sz="2400" dirty="0">
                    <a:solidFill>
                      <a:srgbClr val="D10F3A"/>
                    </a:solidFill>
                    <a:latin typeface="Helvetica" pitchFamily="2" charset="0"/>
                  </a:rPr>
                  <a:t>DNA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18874A-7D2A-A209-695A-E51BE58E8EE8}"/>
                  </a:ext>
                </a:extLst>
              </p:cNvPr>
              <p:cNvSpPr txBox="1"/>
              <p:nvPr/>
            </p:nvSpPr>
            <p:spPr>
              <a:xfrm>
                <a:off x="6286792" y="2217794"/>
                <a:ext cx="177805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Short </a:t>
                </a:r>
              </a:p>
              <a:p>
                <a:pPr algn="ctr"/>
                <a:r>
                  <a:rPr lang="en-US" sz="2400" i="1" dirty="0"/>
                  <a:t>SBE1</a:t>
                </a:r>
                <a:r>
                  <a:rPr lang="en-US" sz="2400" dirty="0"/>
                  <a:t> allele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50F952-934C-4F2D-1DA5-EE52FC7B4CA9}"/>
                  </a:ext>
                </a:extLst>
              </p:cNvPr>
              <p:cNvSpPr txBox="1"/>
              <p:nvPr/>
            </p:nvSpPr>
            <p:spPr>
              <a:xfrm>
                <a:off x="6286791" y="3243876"/>
                <a:ext cx="177805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Long </a:t>
                </a:r>
              </a:p>
              <a:p>
                <a:pPr algn="ctr"/>
                <a:r>
                  <a:rPr lang="en-US" sz="2400" i="1" dirty="0"/>
                  <a:t>SBE1</a:t>
                </a:r>
                <a:r>
                  <a:rPr lang="en-US" sz="2400" dirty="0"/>
                  <a:t> allele</a:t>
                </a:r>
              </a:p>
            </p:txBody>
          </p:sp>
        </p:grpSp>
        <p:sp>
          <p:nvSpPr>
            <p:cNvPr id="2" name="Left Brace 1">
              <a:extLst>
                <a:ext uri="{FF2B5EF4-FFF2-40B4-BE49-F238E27FC236}">
                  <a16:creationId xmlns:a16="http://schemas.microsoft.com/office/drawing/2014/main" id="{8E433A1A-EFFD-7D5F-5E24-AD176A338339}"/>
                </a:ext>
              </a:extLst>
            </p:cNvPr>
            <p:cNvSpPr/>
            <p:nvPr/>
          </p:nvSpPr>
          <p:spPr>
            <a:xfrm rot="16200000">
              <a:off x="10330113" y="3837313"/>
              <a:ext cx="315729" cy="657917"/>
            </a:xfrm>
            <a:prstGeom prst="leftBrace">
              <a:avLst/>
            </a:prstGeom>
            <a:ln w="12700">
              <a:solidFill>
                <a:srgbClr val="D10F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5332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CEDCED58-8AD1-E146-B3C3-9F7A6CEA4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59" y="472581"/>
            <a:ext cx="11800841" cy="823031"/>
          </a:xfrm>
        </p:spPr>
        <p:txBody>
          <a:bodyPr>
            <a:normAutofit/>
          </a:bodyPr>
          <a:lstStyle/>
          <a:p>
            <a:r>
              <a:rPr lang="en-US" sz="3100" dirty="0"/>
              <a:t>Your research has already shown the short allele is dominant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97759E-320A-B820-F996-15F0B82D0F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74" t="51405" r="60195" b="20053"/>
          <a:stretch/>
        </p:blipFill>
        <p:spPr>
          <a:xfrm>
            <a:off x="2602537" y="3960028"/>
            <a:ext cx="2598789" cy="11861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22E02-56BE-87AC-00C0-E213DFA83CDA}"/>
              </a:ext>
            </a:extLst>
          </p:cNvPr>
          <p:cNvSpPr txBox="1"/>
          <p:nvPr/>
        </p:nvSpPr>
        <p:spPr>
          <a:xfrm>
            <a:off x="157920" y="3989899"/>
            <a:ext cx="259878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Short </a:t>
            </a:r>
            <a:r>
              <a:rPr lang="en-US" sz="2400" i="1" dirty="0"/>
              <a:t>SBE1</a:t>
            </a:r>
            <a:r>
              <a:rPr lang="en-US" sz="2400" dirty="0"/>
              <a:t> allele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F2CBDC-610B-7E8A-18A8-4ED93040FBA1}"/>
              </a:ext>
            </a:extLst>
          </p:cNvPr>
          <p:cNvSpPr txBox="1"/>
          <p:nvPr/>
        </p:nvSpPr>
        <p:spPr>
          <a:xfrm>
            <a:off x="-580560" y="4671547"/>
            <a:ext cx="333726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Long </a:t>
            </a:r>
            <a:r>
              <a:rPr lang="en-US" sz="2400" i="1" dirty="0"/>
              <a:t>SBE1</a:t>
            </a:r>
            <a:r>
              <a:rPr lang="en-US" sz="2400" dirty="0"/>
              <a:t> allele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5B7828-C579-E5F3-9C1D-E87139F256B3}"/>
              </a:ext>
            </a:extLst>
          </p:cNvPr>
          <p:cNvSpPr txBox="1"/>
          <p:nvPr/>
        </p:nvSpPr>
        <p:spPr>
          <a:xfrm>
            <a:off x="4105662" y="1361158"/>
            <a:ext cx="184698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Round peas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56784-4599-6617-873F-DA85988CEB06}"/>
              </a:ext>
            </a:extLst>
          </p:cNvPr>
          <p:cNvSpPr txBox="1"/>
          <p:nvPr/>
        </p:nvSpPr>
        <p:spPr>
          <a:xfrm>
            <a:off x="9072669" y="1391866"/>
            <a:ext cx="213173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Wrinkled peas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5022D-B93C-E2B7-A7E8-EB4E122CE5B1}"/>
              </a:ext>
            </a:extLst>
          </p:cNvPr>
          <p:cNvSpPr txBox="1"/>
          <p:nvPr/>
        </p:nvSpPr>
        <p:spPr>
          <a:xfrm>
            <a:off x="2749523" y="3155675"/>
            <a:ext cx="2016962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1 short allele,</a:t>
            </a:r>
          </a:p>
          <a:p>
            <a:pPr algn="ctr"/>
            <a:r>
              <a:rPr lang="en-US" sz="2400" dirty="0"/>
              <a:t>1 long allele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3E9340-3D1F-02ED-2AF4-650A6173EF2E}"/>
              </a:ext>
            </a:extLst>
          </p:cNvPr>
          <p:cNvSpPr txBox="1"/>
          <p:nvPr/>
        </p:nvSpPr>
        <p:spPr>
          <a:xfrm>
            <a:off x="5615846" y="3070623"/>
            <a:ext cx="193193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2 short</a:t>
            </a:r>
          </a:p>
          <a:p>
            <a:pPr algn="ctr"/>
            <a:r>
              <a:rPr lang="en-US" sz="2400" i="1" dirty="0"/>
              <a:t>SBE1</a:t>
            </a:r>
            <a:r>
              <a:rPr lang="en-US" sz="2400" dirty="0"/>
              <a:t> alleles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BEE40C-D3A8-766D-4721-989BD5C97BBC}"/>
              </a:ext>
            </a:extLst>
          </p:cNvPr>
          <p:cNvSpPr txBox="1"/>
          <p:nvPr/>
        </p:nvSpPr>
        <p:spPr>
          <a:xfrm>
            <a:off x="9364442" y="3166095"/>
            <a:ext cx="193193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2 long</a:t>
            </a:r>
          </a:p>
          <a:p>
            <a:pPr algn="ctr"/>
            <a:r>
              <a:rPr lang="en-US" sz="2400" i="1" dirty="0"/>
              <a:t>SBE1</a:t>
            </a:r>
            <a:r>
              <a:rPr lang="en-US" sz="2400" dirty="0"/>
              <a:t> alleles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D5139F-ADEC-81DE-0A86-FB2C3EBDFF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117" t="49359" r="34766" b="16212"/>
          <a:stretch/>
        </p:blipFill>
        <p:spPr>
          <a:xfrm>
            <a:off x="5615846" y="3874975"/>
            <a:ext cx="2030098" cy="14307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F389B0-84C6-D9AB-5FEB-9B31EF1F3D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545" t="51405" b="16213"/>
          <a:stretch/>
        </p:blipFill>
        <p:spPr>
          <a:xfrm>
            <a:off x="8909786" y="3970447"/>
            <a:ext cx="2927883" cy="13457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50952E-EE11-3A23-8C5C-92579387C0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7886311">
            <a:off x="4342707" y="1828966"/>
            <a:ext cx="1362309" cy="11641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E2B748-ECD6-21BF-12E2-24DF434EF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659" b="89665" l="4971" r="89474">
                        <a14:foregroundMark x1="5263" y1="51117" x2="5263" y2="51117"/>
                        <a14:foregroundMark x1="65205" y1="10615" x2="65205" y2="10615"/>
                        <a14:foregroundMark x1="59649" y1="8659" x2="59649" y2="8659"/>
                        <a14:foregroundMark x1="88596" y1="39944" x2="88596" y2="39944"/>
                        <a14:foregroundMark x1="89181" y1="38268" x2="89181" y2="382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14897" y="1882750"/>
            <a:ext cx="1147367" cy="120229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13DEE3-2D54-8CCD-04AC-360D82D2BCEE}"/>
              </a:ext>
            </a:extLst>
          </p:cNvPr>
          <p:cNvCxnSpPr/>
          <p:nvPr/>
        </p:nvCxnSpPr>
        <p:spPr>
          <a:xfrm>
            <a:off x="8289758" y="1535995"/>
            <a:ext cx="0" cy="393837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AED38A2-1471-7648-EE39-0DA946A993DA}"/>
              </a:ext>
            </a:extLst>
          </p:cNvPr>
          <p:cNvSpPr txBox="1"/>
          <p:nvPr/>
        </p:nvSpPr>
        <p:spPr>
          <a:xfrm>
            <a:off x="3901931" y="5316156"/>
            <a:ext cx="987771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D10F3A"/>
                </a:solidFill>
                <a:latin typeface="Helvetica" pitchFamily="2" charset="0"/>
              </a:rPr>
              <a:t>Extra </a:t>
            </a:r>
          </a:p>
          <a:p>
            <a:pPr algn="ctr"/>
            <a:r>
              <a:rPr lang="en-US" sz="2400" dirty="0">
                <a:solidFill>
                  <a:srgbClr val="D10F3A"/>
                </a:solidFill>
                <a:latin typeface="Helvetica" pitchFamily="2" charset="0"/>
              </a:rPr>
              <a:t>DNA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D98C143B-5DF2-8451-FB4B-96EB256567A2}"/>
              </a:ext>
            </a:extLst>
          </p:cNvPr>
          <p:cNvSpPr/>
          <p:nvPr/>
        </p:nvSpPr>
        <p:spPr>
          <a:xfrm rot="16200000">
            <a:off x="4276434" y="4981375"/>
            <a:ext cx="168631" cy="484839"/>
          </a:xfrm>
          <a:prstGeom prst="leftBrace">
            <a:avLst/>
          </a:prstGeom>
          <a:ln w="12700">
            <a:solidFill>
              <a:srgbClr val="D10F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12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CEDCED58-8AD1-E146-B3C3-9F7A6CEA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Mendel tracking the </a:t>
            </a:r>
            <a:r>
              <a:rPr lang="en-US" i="1" dirty="0"/>
              <a:t>SBE1</a:t>
            </a:r>
            <a:r>
              <a:rPr lang="en-US" dirty="0"/>
              <a:t> gene?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012E956-3C74-C300-7A62-158185FC7E88}"/>
              </a:ext>
            </a:extLst>
          </p:cNvPr>
          <p:cNvSpPr txBox="1"/>
          <p:nvPr/>
        </p:nvSpPr>
        <p:spPr>
          <a:xfrm>
            <a:off x="391160" y="1645069"/>
            <a:ext cx="5704840" cy="4875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You suspect that the short and long alleles of the </a:t>
            </a:r>
            <a:r>
              <a:rPr lang="en-US" sz="3000" i="1" dirty="0"/>
              <a:t>SBE1</a:t>
            </a:r>
            <a:r>
              <a:rPr lang="en-US" sz="3000" dirty="0"/>
              <a:t> gene might be the </a:t>
            </a:r>
            <a:r>
              <a:rPr lang="en-US" sz="3000" b="1" dirty="0"/>
              <a:t>A and a alleles </a:t>
            </a:r>
            <a:r>
              <a:rPr lang="en-US" sz="3000" dirty="0"/>
              <a:t>that Mendel was tracking…</a:t>
            </a:r>
          </a:p>
          <a:p>
            <a:pPr marL="457200" indent="-457200" rtl="0" fontAlgn="base">
              <a:spcBef>
                <a:spcPts val="1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But without access to the actual peas Mendel was using in the 1800’s, there is no way to know for sure.</a:t>
            </a:r>
          </a:p>
          <a:p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ACBBC2-A566-B055-B47E-63FA2A0EB8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27"/>
          <a:stretch/>
        </p:blipFill>
        <p:spPr>
          <a:xfrm>
            <a:off x="7664116" y="2410444"/>
            <a:ext cx="3972893" cy="26987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FEF743-25B3-6A19-0E2C-22BB737F3B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7886311">
            <a:off x="6148634" y="2846921"/>
            <a:ext cx="1362309" cy="11641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2C18FE-0AF3-8EA8-476F-F24811676FDF}"/>
              </a:ext>
            </a:extLst>
          </p:cNvPr>
          <p:cNvSpPr txBox="1"/>
          <p:nvPr/>
        </p:nvSpPr>
        <p:spPr>
          <a:xfrm>
            <a:off x="6122960" y="3888548"/>
            <a:ext cx="1413656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Mendel’s</a:t>
            </a:r>
          </a:p>
          <a:p>
            <a:pPr algn="ctr"/>
            <a:r>
              <a:rPr lang="en-US" sz="2400" dirty="0"/>
              <a:t>Aa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C2574D-3AC6-EC21-3E10-BFC0F1E1BF28}"/>
              </a:ext>
            </a:extLst>
          </p:cNvPr>
          <p:cNvSpPr txBox="1"/>
          <p:nvPr/>
        </p:nvSpPr>
        <p:spPr>
          <a:xfrm>
            <a:off x="8943118" y="3053340"/>
            <a:ext cx="971741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2400" i="1" dirty="0"/>
              <a:t>SBE1</a:t>
            </a:r>
          </a:p>
          <a:p>
            <a:pPr algn="r"/>
            <a:r>
              <a:rPr lang="en-US" sz="2400" dirty="0"/>
              <a:t>gene</a:t>
            </a:r>
          </a:p>
        </p:txBody>
      </p:sp>
    </p:spTree>
    <p:extLst>
      <p:ext uri="{BB962C8B-B14F-4D97-AF65-F5344CB8AC3E}">
        <p14:creationId xmlns:p14="http://schemas.microsoft.com/office/powerpoint/2010/main" val="4207172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894417-C288-CDF7-D323-0AC3A4FE6ADD}"/>
              </a:ext>
            </a:extLst>
          </p:cNvPr>
          <p:cNvSpPr txBox="1"/>
          <p:nvPr/>
        </p:nvSpPr>
        <p:spPr>
          <a:xfrm>
            <a:off x="391160" y="1645069"/>
            <a:ext cx="6398884" cy="5042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Historians have just discovered one of Mendel’s lost notebooks.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Included in Mendel’s notes are six dried peas!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ea typeface="Helvetica Neue"/>
                <a:cs typeface="Helvetica Neue"/>
                <a:sym typeface="Helvetica Neue"/>
              </a:rPr>
              <a:t>You can now test your hypothesis that the short and long alleles of the </a:t>
            </a:r>
            <a:r>
              <a:rPr lang="en-US" sz="3000" i="1" dirty="0">
                <a:ea typeface="Helvetica Neue"/>
                <a:cs typeface="Helvetica Neue"/>
                <a:sym typeface="Helvetica Neue"/>
              </a:rPr>
              <a:t>SBE1</a:t>
            </a:r>
            <a:r>
              <a:rPr lang="en-US" sz="3000" dirty="0">
                <a:ea typeface="Helvetica Neue"/>
                <a:cs typeface="Helvetica Neue"/>
                <a:sym typeface="Helvetica Neue"/>
              </a:rPr>
              <a:t> gene correspond to the A and a alleles the Mendel was tracking!</a:t>
            </a:r>
          </a:p>
          <a:p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AE01C1-9E56-CF02-F53C-194019016E86}"/>
              </a:ext>
            </a:extLst>
          </p:cNvPr>
          <p:cNvSpPr txBox="1"/>
          <p:nvPr/>
        </p:nvSpPr>
        <p:spPr>
          <a:xfrm>
            <a:off x="7186879" y="3941648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1: Aa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2EF2BC-E0BD-FE7D-597E-014D2BEAB0A8}"/>
              </a:ext>
            </a:extLst>
          </p:cNvPr>
          <p:cNvSpPr txBox="1"/>
          <p:nvPr/>
        </p:nvSpPr>
        <p:spPr>
          <a:xfrm>
            <a:off x="8927073" y="3926502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2: 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87D3E-A3AB-8C03-33C8-D7AD8454855F}"/>
              </a:ext>
            </a:extLst>
          </p:cNvPr>
          <p:cNvSpPr txBox="1"/>
          <p:nvPr/>
        </p:nvSpPr>
        <p:spPr>
          <a:xfrm>
            <a:off x="10684566" y="3926502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3: aa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FA889D-6F65-C9C0-F15F-E989BCBDB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424" y="3479164"/>
            <a:ext cx="434340" cy="4546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9D19C6-0741-0A68-E812-D97304572F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2427922">
            <a:off x="7730815" y="3429535"/>
            <a:ext cx="558800" cy="477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557AB4-8A0E-6F61-4B87-C3B427EDD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84447">
            <a:off x="10961412" y="4642893"/>
            <a:ext cx="434340" cy="454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D8008-B2BA-8B9D-8BC2-0F10F9EAB4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9464304">
            <a:off x="9428180" y="3456558"/>
            <a:ext cx="558800" cy="47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F8E2E8-8201-47FB-6A4A-E2D935E531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9172078" flipV="1">
            <a:off x="7699768" y="4682603"/>
            <a:ext cx="558800" cy="477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04C02C-DAA8-456D-B46E-2034DC19AB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2135696" flipV="1">
            <a:off x="9390825" y="4662719"/>
            <a:ext cx="558800" cy="477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B708B7-A885-4F65-6D6D-3F4519BAA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80" b="90554" l="9375" r="90000">
                        <a14:foregroundMark x1="9375" y1="43716" x2="9375" y2="43716"/>
                        <a14:foregroundMark x1="38229" y1="9758" x2="38229" y2="9758"/>
                        <a14:foregroundMark x1="58906" y1="90554" x2="58906" y2="90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37427">
            <a:off x="7148190" y="389058"/>
            <a:ext cx="4218086" cy="281205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F5DA241-4632-7C3E-6279-808D741C66F4}"/>
              </a:ext>
            </a:extLst>
          </p:cNvPr>
          <p:cNvGrpSpPr/>
          <p:nvPr/>
        </p:nvGrpSpPr>
        <p:grpSpPr>
          <a:xfrm>
            <a:off x="7585659" y="5110861"/>
            <a:ext cx="914400" cy="532791"/>
            <a:chOff x="7114572" y="4894232"/>
            <a:chExt cx="914400" cy="53279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2776EB6-4BFA-9FC4-4531-DE7367179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2FEE61-FFE3-0240-6F2A-17D68FDE49BE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D1B4252-FEE4-DE00-67E8-784F36E70EAC}"/>
              </a:ext>
            </a:extLst>
          </p:cNvPr>
          <p:cNvGrpSpPr/>
          <p:nvPr/>
        </p:nvGrpSpPr>
        <p:grpSpPr>
          <a:xfrm rot="10800000">
            <a:off x="9099251" y="5062277"/>
            <a:ext cx="914400" cy="532791"/>
            <a:chOff x="7114572" y="4894232"/>
            <a:chExt cx="914400" cy="53279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B9B676A-9AFE-A89F-3D2B-E08676C57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3A1B667-BC4D-C44E-0D34-569547EB9D5F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AC65A4-7682-63FF-7DA5-AA1BCD73B796}"/>
              </a:ext>
            </a:extLst>
          </p:cNvPr>
          <p:cNvGrpSpPr/>
          <p:nvPr/>
        </p:nvGrpSpPr>
        <p:grpSpPr>
          <a:xfrm rot="10800000" flipH="1">
            <a:off x="10800912" y="5065765"/>
            <a:ext cx="914400" cy="532791"/>
            <a:chOff x="7114572" y="4894232"/>
            <a:chExt cx="914400" cy="53279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FD0E613-D4EF-2981-6AA5-AE96ABA38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4B80EC6-5D8A-D938-8F38-90AD578E4FBD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44680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894417-C288-CDF7-D323-0AC3A4FE6ADD}"/>
              </a:ext>
            </a:extLst>
          </p:cNvPr>
          <p:cNvSpPr txBox="1"/>
          <p:nvPr/>
        </p:nvSpPr>
        <p:spPr>
          <a:xfrm>
            <a:off x="391160" y="1645069"/>
            <a:ext cx="6390639" cy="4580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300"/>
              </a:spcBef>
              <a:spcAft>
                <a:spcPts val="0"/>
              </a:spcAft>
            </a:pPr>
            <a:r>
              <a:rPr lang="en-US" sz="3000" dirty="0">
                <a:solidFill>
                  <a:srgbClr val="002D73"/>
                </a:solidFill>
              </a:rPr>
              <a:t>Y</a:t>
            </a:r>
            <a:r>
              <a:rPr lang="en-US" sz="3000" i="0" u="none" strike="noStrike" dirty="0">
                <a:solidFill>
                  <a:srgbClr val="002D73"/>
                </a:solidFill>
                <a:effectLst/>
              </a:rPr>
              <a:t>ou will:</a:t>
            </a:r>
          </a:p>
          <a:p>
            <a:pPr marL="171450" indent="-171450" rtl="0" fontAlgn="base">
              <a:spcBef>
                <a:spcPts val="1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</a:rPr>
              <a:t>D</a:t>
            </a:r>
            <a:r>
              <a:rPr lang="en-US" sz="3000" i="0" u="none" strike="noStrike" dirty="0">
                <a:solidFill>
                  <a:srgbClr val="002D73"/>
                </a:solidFill>
                <a:effectLst/>
              </a:rPr>
              <a:t>etermine which </a:t>
            </a:r>
            <a:r>
              <a:rPr lang="en-US" sz="3000" i="1" u="none" strike="noStrike" dirty="0">
                <a:solidFill>
                  <a:srgbClr val="002D73"/>
                </a:solidFill>
                <a:effectLst/>
              </a:rPr>
              <a:t>SBE1 </a:t>
            </a:r>
            <a:r>
              <a:rPr lang="en-US" sz="3000" i="0" u="none" strike="noStrike" dirty="0">
                <a:solidFill>
                  <a:srgbClr val="002D73"/>
                </a:solidFill>
                <a:effectLst/>
              </a:rPr>
              <a:t>alleles are present in </a:t>
            </a:r>
            <a:r>
              <a:rPr lang="en-US" sz="3000" dirty="0">
                <a:solidFill>
                  <a:srgbClr val="002D73"/>
                </a:solidFill>
              </a:rPr>
              <a:t>the peas from Mendel’s notebook.</a:t>
            </a:r>
          </a:p>
          <a:p>
            <a:pPr marL="171450" indent="-171450" rtl="0" fontAlgn="base">
              <a:spcBef>
                <a:spcPts val="1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i="0" u="none" strike="noStrike" dirty="0">
                <a:solidFill>
                  <a:srgbClr val="002D73"/>
                </a:solidFill>
                <a:effectLst/>
              </a:rPr>
              <a:t>Compare each pea’s </a:t>
            </a:r>
            <a:r>
              <a:rPr lang="en-US" sz="3000" i="1" u="none" strike="noStrike" dirty="0">
                <a:solidFill>
                  <a:srgbClr val="002D73"/>
                </a:solidFill>
                <a:effectLst/>
              </a:rPr>
              <a:t>SBE1 </a:t>
            </a:r>
            <a:r>
              <a:rPr lang="en-US" sz="3000" i="0" u="none" strike="noStrike" dirty="0">
                <a:solidFill>
                  <a:srgbClr val="002D73"/>
                </a:solidFill>
                <a:effectLst/>
              </a:rPr>
              <a:t>alleles with Mendel’s notes to see if the short and long SBE1 alleles match Mendel’s A and a.</a:t>
            </a:r>
          </a:p>
          <a:p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D49E3A-5221-5150-DA8B-B8E2C012F902}"/>
              </a:ext>
            </a:extLst>
          </p:cNvPr>
          <p:cNvSpPr txBox="1"/>
          <p:nvPr/>
        </p:nvSpPr>
        <p:spPr>
          <a:xfrm>
            <a:off x="7186879" y="3941648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1: Aa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6E5D0E-5658-16EB-87F8-6DB7E518A9BE}"/>
              </a:ext>
            </a:extLst>
          </p:cNvPr>
          <p:cNvSpPr txBox="1"/>
          <p:nvPr/>
        </p:nvSpPr>
        <p:spPr>
          <a:xfrm>
            <a:off x="8927073" y="3926502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2: 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E75A6-001C-C475-A2D9-BCD65B92FEC9}"/>
              </a:ext>
            </a:extLst>
          </p:cNvPr>
          <p:cNvSpPr txBox="1"/>
          <p:nvPr/>
        </p:nvSpPr>
        <p:spPr>
          <a:xfrm>
            <a:off x="10684566" y="3926502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3: aa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2BB160-812E-1856-18A7-9ECED61EF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424" y="3479164"/>
            <a:ext cx="434340" cy="4546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01B0CA-261D-A3F2-5646-EAFA3CA83C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2427922">
            <a:off x="7730815" y="3429535"/>
            <a:ext cx="558800" cy="477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EC614C-EA8C-5454-B76B-EB61861D3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84447">
            <a:off x="10961412" y="4642893"/>
            <a:ext cx="434340" cy="454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E2C4F5-969F-37A4-82C6-E130E1C73A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9464304">
            <a:off x="9428180" y="3456558"/>
            <a:ext cx="558800" cy="47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081024-5013-A9CB-95F2-BA20589146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9172078" flipV="1">
            <a:off x="7699768" y="4682603"/>
            <a:ext cx="558800" cy="477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770FBB-6773-4E84-526B-8C207261E1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2135696" flipV="1">
            <a:off x="9390825" y="4662719"/>
            <a:ext cx="558800" cy="477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A4CEA1-5318-5354-A25E-39701259F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80" b="90554" l="9375" r="90000">
                        <a14:foregroundMark x1="9375" y1="43716" x2="9375" y2="43716"/>
                        <a14:foregroundMark x1="38229" y1="9758" x2="38229" y2="9758"/>
                        <a14:foregroundMark x1="58906" y1="90554" x2="58906" y2="90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37427">
            <a:off x="7148190" y="389058"/>
            <a:ext cx="4218086" cy="281205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DB8F6B3-124A-1156-D200-1B3AA6F2B2AE}"/>
              </a:ext>
            </a:extLst>
          </p:cNvPr>
          <p:cNvGrpSpPr/>
          <p:nvPr/>
        </p:nvGrpSpPr>
        <p:grpSpPr>
          <a:xfrm>
            <a:off x="7585659" y="5110861"/>
            <a:ext cx="914400" cy="532791"/>
            <a:chOff x="7114572" y="4894232"/>
            <a:chExt cx="914400" cy="53279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B242BA0-4C10-B088-32A9-07C05B2B5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B563B2F-21D3-D2F2-B976-99B9243F07E3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C1C586-E58E-2E24-020F-610FDABF5792}"/>
              </a:ext>
            </a:extLst>
          </p:cNvPr>
          <p:cNvGrpSpPr/>
          <p:nvPr/>
        </p:nvGrpSpPr>
        <p:grpSpPr>
          <a:xfrm rot="10800000">
            <a:off x="9099251" y="5062277"/>
            <a:ext cx="914400" cy="532791"/>
            <a:chOff x="7114572" y="4894232"/>
            <a:chExt cx="914400" cy="53279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805842E-A30E-0061-606F-D6E9E8325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22E85B-7A09-12F6-E13C-435D752B8BF5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7CA4743-558B-3BD6-AEDF-5DD06E755967}"/>
              </a:ext>
            </a:extLst>
          </p:cNvPr>
          <p:cNvGrpSpPr/>
          <p:nvPr/>
        </p:nvGrpSpPr>
        <p:grpSpPr>
          <a:xfrm rot="10800000" flipH="1">
            <a:off x="10800912" y="5065765"/>
            <a:ext cx="914400" cy="532791"/>
            <a:chOff x="7114572" y="4894232"/>
            <a:chExt cx="914400" cy="53279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1A5CC96-3FAB-B4CC-4CBD-0B13354DE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F0A145-8106-40F9-32BF-09DEA6385E68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21339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</a:t>
            </a:r>
          </a:p>
        </p:txBody>
      </p:sp>
      <p:sp>
        <p:nvSpPr>
          <p:cNvPr id="3" name="AutoShape 23">
            <a:extLst>
              <a:ext uri="{FF2B5EF4-FFF2-40B4-BE49-F238E27FC236}">
                <a16:creationId xmlns:a16="http://schemas.microsoft.com/office/drawing/2014/main" id="{F321C888-DB70-E621-2243-85A5B6CDAA6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6243" y="4555489"/>
            <a:ext cx="3096842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Step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 1: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DNA collection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C72B34-772F-5C59-FBDF-CF3BEC948EA7}"/>
              </a:ext>
            </a:extLst>
          </p:cNvPr>
          <p:cNvSpPr txBox="1"/>
          <p:nvPr/>
        </p:nvSpPr>
        <p:spPr>
          <a:xfrm>
            <a:off x="638263" y="3689578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Pea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sample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F0AC92-94C9-DC9D-E0E0-95B7D5B4F601}"/>
              </a:ext>
            </a:extLst>
          </p:cNvPr>
          <p:cNvGrpSpPr/>
          <p:nvPr/>
        </p:nvGrpSpPr>
        <p:grpSpPr>
          <a:xfrm>
            <a:off x="2081717" y="2518537"/>
            <a:ext cx="2096086" cy="1620640"/>
            <a:chOff x="2081717" y="2518537"/>
            <a:chExt cx="2096086" cy="162064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351A5A3-7265-77A2-96D7-3D715DA17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1717" y="2518537"/>
              <a:ext cx="2096086" cy="92379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B5DBDB-CC55-D267-45A3-E55B3F0D1482}"/>
                </a:ext>
              </a:extLst>
            </p:cNvPr>
            <p:cNvSpPr txBox="1"/>
            <p:nvPr/>
          </p:nvSpPr>
          <p:spPr>
            <a:xfrm>
              <a:off x="3172400" y="3677512"/>
              <a:ext cx="9380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 DNA</a:t>
              </a:r>
            </a:p>
          </p:txBody>
        </p: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8CA73F-D1BF-ABAD-C17D-99908F3B0E08}"/>
              </a:ext>
            </a:extLst>
          </p:cNvPr>
          <p:cNvSpPr/>
          <p:nvPr/>
        </p:nvSpPr>
        <p:spPr>
          <a:xfrm>
            <a:off x="8014199" y="2184916"/>
            <a:ext cx="3467161" cy="124408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D73"/>
                </a:solidFill>
              </a:rPr>
              <a:t>DNA is removed from a pea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21A878-E542-F9F2-F54D-13E1EDDC63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7886311">
            <a:off x="446290" y="2318363"/>
            <a:ext cx="1408846" cy="12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07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</a:t>
            </a:r>
          </a:p>
        </p:txBody>
      </p:sp>
      <p:sp>
        <p:nvSpPr>
          <p:cNvPr id="3" name="AutoShape 23">
            <a:extLst>
              <a:ext uri="{FF2B5EF4-FFF2-40B4-BE49-F238E27FC236}">
                <a16:creationId xmlns:a16="http://schemas.microsoft.com/office/drawing/2014/main" id="{F321C888-DB70-E621-2243-85A5B6CDAA6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6243" y="4555489"/>
            <a:ext cx="3096842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Step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 1: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DNA collection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C72B34-772F-5C59-FBDF-CF3BEC948EA7}"/>
              </a:ext>
            </a:extLst>
          </p:cNvPr>
          <p:cNvSpPr txBox="1"/>
          <p:nvPr/>
        </p:nvSpPr>
        <p:spPr>
          <a:xfrm>
            <a:off x="638263" y="3689578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Pea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sample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F0AC92-94C9-DC9D-E0E0-95B7D5B4F601}"/>
              </a:ext>
            </a:extLst>
          </p:cNvPr>
          <p:cNvGrpSpPr/>
          <p:nvPr/>
        </p:nvGrpSpPr>
        <p:grpSpPr>
          <a:xfrm>
            <a:off x="2081717" y="2518537"/>
            <a:ext cx="2096086" cy="1620640"/>
            <a:chOff x="2081717" y="2518537"/>
            <a:chExt cx="2096086" cy="162064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351A5A3-7265-77A2-96D7-3D715DA17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1717" y="2518537"/>
              <a:ext cx="2096086" cy="92379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B5DBDB-CC55-D267-45A3-E55B3F0D1482}"/>
                </a:ext>
              </a:extLst>
            </p:cNvPr>
            <p:cNvSpPr txBox="1"/>
            <p:nvPr/>
          </p:nvSpPr>
          <p:spPr>
            <a:xfrm>
              <a:off x="3172400" y="3677512"/>
              <a:ext cx="9380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 DNA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889E980-73A6-CF57-01C9-5BAB3750B25B}"/>
              </a:ext>
            </a:extLst>
          </p:cNvPr>
          <p:cNvGrpSpPr/>
          <p:nvPr/>
        </p:nvGrpSpPr>
        <p:grpSpPr>
          <a:xfrm>
            <a:off x="3453532" y="1148916"/>
            <a:ext cx="2363430" cy="1534984"/>
            <a:chOff x="3453532" y="1148916"/>
            <a:chExt cx="2363430" cy="153498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12E41AC-B97C-5E8B-FC4C-90254ED38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3732169" y="1427708"/>
              <a:ext cx="557215" cy="825242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53236D-B058-4942-DAA1-B25985921364}"/>
                </a:ext>
              </a:extLst>
            </p:cNvPr>
            <p:cNvGrpSpPr/>
            <p:nvPr/>
          </p:nvGrpSpPr>
          <p:grpSpPr>
            <a:xfrm>
              <a:off x="3453532" y="2022514"/>
              <a:ext cx="530646" cy="654506"/>
              <a:chOff x="3453532" y="2022514"/>
              <a:chExt cx="530646" cy="654506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338E993-A7E2-1566-F436-042F8F664D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53532" y="2383567"/>
                <a:ext cx="530646" cy="284050"/>
              </a:xfrm>
              <a:prstGeom prst="line">
                <a:avLst/>
              </a:prstGeom>
              <a:ln w="2222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76E5185-1FF6-5F52-AAA9-CE2447DB7C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94881" y="2022514"/>
                <a:ext cx="103275" cy="654506"/>
              </a:xfrm>
              <a:prstGeom prst="line">
                <a:avLst/>
              </a:prstGeom>
              <a:ln w="2222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" name="Graphic 18" descr="Magnifying glass">
              <a:extLst>
                <a:ext uri="{FF2B5EF4-FFF2-40B4-BE49-F238E27FC236}">
                  <a16:creationId xmlns:a16="http://schemas.microsoft.com/office/drawing/2014/main" id="{BF45528D-D7A7-36D0-F312-BDE3858CA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481194" y="1385236"/>
              <a:ext cx="1298664" cy="129866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6EF371-1C63-8D84-89BD-1AFC1F4320FF}"/>
                </a:ext>
              </a:extLst>
            </p:cNvPr>
            <p:cNvSpPr txBox="1"/>
            <p:nvPr/>
          </p:nvSpPr>
          <p:spPr>
            <a:xfrm>
              <a:off x="4024484" y="1148916"/>
              <a:ext cx="17924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tx2"/>
                  </a:solidFill>
                </a:rPr>
                <a:t>SBE1 gene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903040E-7034-1784-2D1A-5AA8D7DAB94B}"/>
              </a:ext>
            </a:extLst>
          </p:cNvPr>
          <p:cNvGrpSpPr/>
          <p:nvPr/>
        </p:nvGrpSpPr>
        <p:grpSpPr>
          <a:xfrm>
            <a:off x="3422490" y="1650264"/>
            <a:ext cx="3837735" cy="3705247"/>
            <a:chOff x="3422490" y="1650264"/>
            <a:chExt cx="3837735" cy="3705247"/>
          </a:xfrm>
        </p:grpSpPr>
        <p:sp>
          <p:nvSpPr>
            <p:cNvPr id="5" name="AutoShape 23">
              <a:extLst>
                <a:ext uri="{FF2B5EF4-FFF2-40B4-BE49-F238E27FC236}">
                  <a16:creationId xmlns:a16="http://schemas.microsoft.com/office/drawing/2014/main" id="{B4975326-1B67-EEFA-FE20-F1B3A24FC970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422490" y="4569413"/>
              <a:ext cx="3096843" cy="786098"/>
            </a:xfrm>
            <a:prstGeom prst="chevron">
              <a:avLst>
                <a:gd name="adj" fmla="val 30002"/>
              </a:avLst>
            </a:prstGeom>
            <a:solidFill>
              <a:srgbClr val="00487D"/>
            </a:solidFill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Step 2: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PCR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D353CA9-9DB1-AEF7-6F28-ECE5C7DDBF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7803" y="2833505"/>
              <a:ext cx="733119" cy="60882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317537-AD5F-A3FA-084E-8B455602A083}"/>
                </a:ext>
              </a:extLst>
            </p:cNvPr>
            <p:cNvSpPr txBox="1"/>
            <p:nvPr/>
          </p:nvSpPr>
          <p:spPr>
            <a:xfrm>
              <a:off x="5324574" y="3689578"/>
              <a:ext cx="17909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Portion of </a:t>
              </a:r>
            </a:p>
            <a:p>
              <a:pPr algn="ctr"/>
              <a:r>
                <a:rPr lang="en-US" sz="2400" i="1" dirty="0">
                  <a:solidFill>
                    <a:schemeClr val="tx2"/>
                  </a:solidFill>
                </a:rPr>
                <a:t>SBE1 </a:t>
              </a:r>
              <a:r>
                <a:rPr lang="en-US" sz="2400" dirty="0">
                  <a:solidFill>
                    <a:schemeClr val="tx2"/>
                  </a:solidFill>
                </a:rPr>
                <a:t>gene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98C870A-D8EF-6C92-A587-4F341CD49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5404771" y="2755801"/>
              <a:ext cx="557215" cy="82524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B9DB780-2B08-5B30-04F3-F21E16DEB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6471876" y="2924583"/>
              <a:ext cx="557215" cy="825242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5C2E0A10-80DB-5712-301A-1F6CA9C03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6107365" y="2300227"/>
              <a:ext cx="557215" cy="825242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0E631F76-73B6-E506-3E0E-7401B214D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5335581" y="1791396"/>
              <a:ext cx="557215" cy="825242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4E19183-3555-A993-6394-7590C27FD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6568996" y="1516251"/>
              <a:ext cx="557215" cy="825242"/>
            </a:xfrm>
            <a:prstGeom prst="rect">
              <a:avLst/>
            </a:prstGeom>
          </p:spPr>
        </p:pic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34B49EB-2898-9F15-2E45-5530BEC01F5E}"/>
              </a:ext>
            </a:extLst>
          </p:cNvPr>
          <p:cNvSpPr/>
          <p:nvPr/>
        </p:nvSpPr>
        <p:spPr>
          <a:xfrm>
            <a:off x="7992087" y="2204017"/>
            <a:ext cx="3467161" cy="207544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D73"/>
                </a:solidFill>
              </a:rPr>
              <a:t>PCR is used to copy just the </a:t>
            </a:r>
            <a:r>
              <a:rPr lang="en-US" sz="3200" i="1" dirty="0">
                <a:solidFill>
                  <a:srgbClr val="002D73"/>
                </a:solidFill>
              </a:rPr>
              <a:t>SBE1 </a:t>
            </a:r>
            <a:r>
              <a:rPr lang="en-US" sz="3200" dirty="0">
                <a:solidFill>
                  <a:srgbClr val="002D73"/>
                </a:solidFill>
              </a:rPr>
              <a:t>gene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035526-4FC4-AA5B-C494-A28A87693E0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7886311">
            <a:off x="446290" y="2318363"/>
            <a:ext cx="1408846" cy="12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61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37303-FCC6-6B13-A111-00A0E9F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testing</a:t>
            </a:r>
          </a:p>
        </p:txBody>
      </p:sp>
      <p:sp>
        <p:nvSpPr>
          <p:cNvPr id="3" name="AutoShape 23">
            <a:extLst>
              <a:ext uri="{FF2B5EF4-FFF2-40B4-BE49-F238E27FC236}">
                <a16:creationId xmlns:a16="http://schemas.microsoft.com/office/drawing/2014/main" id="{F321C888-DB70-E621-2243-85A5B6CDAA6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6243" y="4555489"/>
            <a:ext cx="3096842" cy="786098"/>
          </a:xfrm>
          <a:prstGeom prst="chevron">
            <a:avLst>
              <a:gd name="adj" fmla="val 30002"/>
            </a:avLst>
          </a:prstGeom>
          <a:solidFill>
            <a:srgbClr val="00487D"/>
          </a:solidFill>
          <a:ln w="28575" algn="ctr">
            <a:noFill/>
            <a:miter lim="800000"/>
            <a:headEnd/>
            <a:tailEnd/>
          </a:ln>
        </p:spPr>
        <p:txBody>
          <a:bodyPr lIns="182880" tIns="91440" rIns="0" bIns="91440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Step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1: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DNA collection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C72B34-772F-5C59-FBDF-CF3BEC948EA7}"/>
              </a:ext>
            </a:extLst>
          </p:cNvPr>
          <p:cNvSpPr txBox="1"/>
          <p:nvPr/>
        </p:nvSpPr>
        <p:spPr>
          <a:xfrm>
            <a:off x="638263" y="3689578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Pea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sample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F0AC92-94C9-DC9D-E0E0-95B7D5B4F601}"/>
              </a:ext>
            </a:extLst>
          </p:cNvPr>
          <p:cNvGrpSpPr/>
          <p:nvPr/>
        </p:nvGrpSpPr>
        <p:grpSpPr>
          <a:xfrm>
            <a:off x="2081717" y="2518537"/>
            <a:ext cx="2096086" cy="1620640"/>
            <a:chOff x="2081717" y="2518537"/>
            <a:chExt cx="2096086" cy="162064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351A5A3-7265-77A2-96D7-3D715DA17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1717" y="2518537"/>
              <a:ext cx="2096086" cy="92379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B5DBDB-CC55-D267-45A3-E55B3F0D1482}"/>
                </a:ext>
              </a:extLst>
            </p:cNvPr>
            <p:cNvSpPr txBox="1"/>
            <p:nvPr/>
          </p:nvSpPr>
          <p:spPr>
            <a:xfrm>
              <a:off x="3172400" y="3677512"/>
              <a:ext cx="9380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 DNA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889E980-73A6-CF57-01C9-5BAB3750B25B}"/>
              </a:ext>
            </a:extLst>
          </p:cNvPr>
          <p:cNvGrpSpPr/>
          <p:nvPr/>
        </p:nvGrpSpPr>
        <p:grpSpPr>
          <a:xfrm>
            <a:off x="3453532" y="1148916"/>
            <a:ext cx="2363430" cy="1534984"/>
            <a:chOff x="3453532" y="1148916"/>
            <a:chExt cx="2363430" cy="153498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12E41AC-B97C-5E8B-FC4C-90254ED38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3732169" y="1427708"/>
              <a:ext cx="557215" cy="825242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53236D-B058-4942-DAA1-B25985921364}"/>
                </a:ext>
              </a:extLst>
            </p:cNvPr>
            <p:cNvGrpSpPr/>
            <p:nvPr/>
          </p:nvGrpSpPr>
          <p:grpSpPr>
            <a:xfrm>
              <a:off x="3453532" y="2022514"/>
              <a:ext cx="530646" cy="654506"/>
              <a:chOff x="3453532" y="2022514"/>
              <a:chExt cx="530646" cy="654506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338E993-A7E2-1566-F436-042F8F664D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53532" y="2383567"/>
                <a:ext cx="530646" cy="284050"/>
              </a:xfrm>
              <a:prstGeom prst="line">
                <a:avLst/>
              </a:prstGeom>
              <a:ln w="2222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76E5185-1FF6-5F52-AAA9-CE2447DB7C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94881" y="2022514"/>
                <a:ext cx="103275" cy="654506"/>
              </a:xfrm>
              <a:prstGeom prst="line">
                <a:avLst/>
              </a:prstGeom>
              <a:ln w="2222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" name="Graphic 18" descr="Magnifying glass">
              <a:extLst>
                <a:ext uri="{FF2B5EF4-FFF2-40B4-BE49-F238E27FC236}">
                  <a16:creationId xmlns:a16="http://schemas.microsoft.com/office/drawing/2014/main" id="{BF45528D-D7A7-36D0-F312-BDE3858CA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81194" y="1385236"/>
              <a:ext cx="1298664" cy="129866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6EF371-1C63-8D84-89BD-1AFC1F4320FF}"/>
                </a:ext>
              </a:extLst>
            </p:cNvPr>
            <p:cNvSpPr txBox="1"/>
            <p:nvPr/>
          </p:nvSpPr>
          <p:spPr>
            <a:xfrm>
              <a:off x="4024484" y="1148916"/>
              <a:ext cx="17924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tx2"/>
                  </a:solidFill>
                </a:rPr>
                <a:t>SBE1 gene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903040E-7034-1784-2D1A-5AA8D7DAB94B}"/>
              </a:ext>
            </a:extLst>
          </p:cNvPr>
          <p:cNvGrpSpPr/>
          <p:nvPr/>
        </p:nvGrpSpPr>
        <p:grpSpPr>
          <a:xfrm>
            <a:off x="3422490" y="1650264"/>
            <a:ext cx="3837735" cy="3705247"/>
            <a:chOff x="3422490" y="1650264"/>
            <a:chExt cx="3837735" cy="3705247"/>
          </a:xfrm>
        </p:grpSpPr>
        <p:sp>
          <p:nvSpPr>
            <p:cNvPr id="5" name="AutoShape 23">
              <a:extLst>
                <a:ext uri="{FF2B5EF4-FFF2-40B4-BE49-F238E27FC236}">
                  <a16:creationId xmlns:a16="http://schemas.microsoft.com/office/drawing/2014/main" id="{B4975326-1B67-EEFA-FE20-F1B3A24FC970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422490" y="4569413"/>
              <a:ext cx="3096843" cy="786098"/>
            </a:xfrm>
            <a:prstGeom prst="chevron">
              <a:avLst>
                <a:gd name="adj" fmla="val 30002"/>
              </a:avLst>
            </a:prstGeom>
            <a:solidFill>
              <a:srgbClr val="00487D"/>
            </a:solidFill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Step 2: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PCR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D353CA9-9DB1-AEF7-6F28-ECE5C7DDBF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7803" y="2833505"/>
              <a:ext cx="733119" cy="60882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317537-AD5F-A3FA-084E-8B455602A083}"/>
                </a:ext>
              </a:extLst>
            </p:cNvPr>
            <p:cNvSpPr txBox="1"/>
            <p:nvPr/>
          </p:nvSpPr>
          <p:spPr>
            <a:xfrm>
              <a:off x="5324574" y="3689578"/>
              <a:ext cx="17909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Portion of </a:t>
              </a:r>
            </a:p>
            <a:p>
              <a:pPr algn="ctr"/>
              <a:r>
                <a:rPr lang="en-US" sz="2400" i="1" dirty="0">
                  <a:solidFill>
                    <a:schemeClr val="tx2"/>
                  </a:solidFill>
                </a:rPr>
                <a:t>SBE1</a:t>
              </a:r>
              <a:r>
                <a:rPr lang="en-US" sz="2400" dirty="0">
                  <a:solidFill>
                    <a:schemeClr val="tx2"/>
                  </a:solidFill>
                </a:rPr>
                <a:t> gene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98C870A-D8EF-6C92-A587-4F341CD49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5404771" y="2755801"/>
              <a:ext cx="557215" cy="82524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B9DB780-2B08-5B30-04F3-F21E16DEB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6471876" y="2924583"/>
              <a:ext cx="557215" cy="825242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5C2E0A10-80DB-5712-301A-1F6CA9C03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6107365" y="2300227"/>
              <a:ext cx="557215" cy="825242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0E631F76-73B6-E506-3E0E-7401B214D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5335581" y="1791396"/>
              <a:ext cx="557215" cy="825242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4E19183-3555-A993-6394-7590C27FD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 flipV="1">
              <a:off x="6568996" y="1516251"/>
              <a:ext cx="557215" cy="825242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318574-E21E-9BE1-B2E4-3F3E0F088765}"/>
              </a:ext>
            </a:extLst>
          </p:cNvPr>
          <p:cNvGrpSpPr/>
          <p:nvPr/>
        </p:nvGrpSpPr>
        <p:grpSpPr>
          <a:xfrm>
            <a:off x="6387568" y="1690951"/>
            <a:ext cx="3832833" cy="3668365"/>
            <a:chOff x="6387568" y="1690951"/>
            <a:chExt cx="3832833" cy="36683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D71A393-6443-C0F3-1284-4F0A0E4A0506}"/>
                </a:ext>
              </a:extLst>
            </p:cNvPr>
            <p:cNvGrpSpPr/>
            <p:nvPr/>
          </p:nvGrpSpPr>
          <p:grpSpPr>
            <a:xfrm>
              <a:off x="7313412" y="2680825"/>
              <a:ext cx="2906989" cy="1782024"/>
              <a:chOff x="6383298" y="2663687"/>
              <a:chExt cx="2906989" cy="1782024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FC826D3-EFF8-A82B-5716-A9C509DEE6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383298" y="2663687"/>
                <a:ext cx="733119" cy="684836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B50165-B8AF-8F07-63F6-6851F282DB79}"/>
                  </a:ext>
                </a:extLst>
              </p:cNvPr>
              <p:cNvSpPr txBox="1"/>
              <p:nvPr/>
            </p:nvSpPr>
            <p:spPr>
              <a:xfrm>
                <a:off x="7274991" y="3614714"/>
                <a:ext cx="201529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</a:rPr>
                  <a:t>Determine </a:t>
                </a:r>
              </a:p>
              <a:p>
                <a:pPr algn="ctr"/>
                <a:r>
                  <a:rPr lang="en-US" sz="2400" i="1" dirty="0">
                    <a:solidFill>
                      <a:schemeClr val="tx2"/>
                    </a:solidFill>
                  </a:rPr>
                  <a:t>SBE1 </a:t>
                </a:r>
                <a:r>
                  <a:rPr lang="en-US" sz="2400" dirty="0">
                    <a:solidFill>
                      <a:schemeClr val="tx2"/>
                    </a:solidFill>
                  </a:rPr>
                  <a:t>alleles</a:t>
                </a:r>
                <a:endParaRPr lang="en-US" sz="2400" i="1" dirty="0">
                  <a:solidFill>
                    <a:schemeClr val="tx2"/>
                  </a:solidFill>
                </a:endParaRPr>
              </a:p>
            </p:txBody>
          </p:sp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A585B33D-7C46-F6CF-9AC5-10250C08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26229" y="1690951"/>
              <a:ext cx="1769150" cy="1880301"/>
            </a:xfrm>
            <a:prstGeom prst="rect">
              <a:avLst/>
            </a:prstGeom>
          </p:spPr>
        </p:pic>
        <p:sp>
          <p:nvSpPr>
            <p:cNvPr id="47" name="AutoShape 23">
              <a:extLst>
                <a:ext uri="{FF2B5EF4-FFF2-40B4-BE49-F238E27FC236}">
                  <a16:creationId xmlns:a16="http://schemas.microsoft.com/office/drawing/2014/main" id="{4C8AD06F-1EDE-C6CC-71B7-8F9086EF811C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387568" y="4573218"/>
              <a:ext cx="3096843" cy="786098"/>
            </a:xfrm>
            <a:prstGeom prst="chevron">
              <a:avLst>
                <a:gd name="adj" fmla="val 30002"/>
              </a:avLst>
            </a:prstGeom>
            <a:solidFill>
              <a:srgbClr val="00487D"/>
            </a:solidFill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Step 3: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Segoe UI" panose="020B0502040204020203" pitchFamily="34" charset="0"/>
                  <a:cs typeface="Segoe UI" panose="020B0502040204020203" pitchFamily="34" charset="0"/>
                </a:rPr>
                <a:t>Gel electrophoresis</a:t>
              </a:r>
            </a:p>
          </p:txBody>
        </p:sp>
      </p:grpSp>
      <p:sp>
        <p:nvSpPr>
          <p:cNvPr id="48" name="Right Brace 47">
            <a:extLst>
              <a:ext uri="{FF2B5EF4-FFF2-40B4-BE49-F238E27FC236}">
                <a16:creationId xmlns:a16="http://schemas.microsoft.com/office/drawing/2014/main" id="{C1780E86-DAA3-983F-1B4E-82538F86E6F9}"/>
              </a:ext>
            </a:extLst>
          </p:cNvPr>
          <p:cNvSpPr/>
          <p:nvPr/>
        </p:nvSpPr>
        <p:spPr>
          <a:xfrm rot="5400000">
            <a:off x="7646933" y="4211574"/>
            <a:ext cx="371264" cy="2853351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rgbClr val="D01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8BB1867-174C-7988-FA09-365A366C9132}"/>
              </a:ext>
            </a:extLst>
          </p:cNvPr>
          <p:cNvSpPr txBox="1"/>
          <p:nvPr/>
        </p:nvSpPr>
        <p:spPr>
          <a:xfrm>
            <a:off x="6199950" y="5809033"/>
            <a:ext cx="3767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D0103A"/>
                </a:solidFill>
                <a:latin typeface="AMP_GothamBold" pitchFamily="2" charset="0"/>
              </a:rPr>
              <a:t>You complete this step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5D7F43-A8C7-C999-2102-FDECCF0D792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7886311">
            <a:off x="446290" y="2318363"/>
            <a:ext cx="1408846" cy="12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43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5F35211-D899-7F4C-B3C7-A9EBDA65752F}"/>
              </a:ext>
            </a:extLst>
          </p:cNvPr>
          <p:cNvGrpSpPr/>
          <p:nvPr/>
        </p:nvGrpSpPr>
        <p:grpSpPr>
          <a:xfrm>
            <a:off x="4492801" y="1877171"/>
            <a:ext cx="231240" cy="222349"/>
            <a:chOff x="987862" y="2824154"/>
            <a:chExt cx="242802" cy="233466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6260E001-F61F-464C-9D5A-4974D0E64A4E}"/>
                </a:ext>
              </a:extLst>
            </p:cNvPr>
            <p:cNvSpPr/>
            <p:nvPr/>
          </p:nvSpPr>
          <p:spPr>
            <a:xfrm>
              <a:off x="987862" y="2824154"/>
              <a:ext cx="242802" cy="23346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BCF23B8-5EE2-D44A-B548-ACCA0DADB4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8736" y="2940887"/>
              <a:ext cx="12105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3E9AF79-7A48-9E45-9DD7-0DCF671B1CDE}"/>
              </a:ext>
            </a:extLst>
          </p:cNvPr>
          <p:cNvGrpSpPr/>
          <p:nvPr/>
        </p:nvGrpSpPr>
        <p:grpSpPr>
          <a:xfrm>
            <a:off x="7059244" y="1790747"/>
            <a:ext cx="527442" cy="541113"/>
            <a:chOff x="825399" y="4142864"/>
            <a:chExt cx="622023" cy="638146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8750556-12E5-984E-BD91-40C8BEDF7BC8}"/>
                </a:ext>
              </a:extLst>
            </p:cNvPr>
            <p:cNvSpPr/>
            <p:nvPr/>
          </p:nvSpPr>
          <p:spPr>
            <a:xfrm>
              <a:off x="825399" y="4142864"/>
              <a:ext cx="622023" cy="63814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B89DBCC6-F3D3-BB40-87D1-B8CBEDC04C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459" y="4461937"/>
              <a:ext cx="32822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9033C32F-8EA8-BEEF-C5E2-EF3A8E261F92}"/>
              </a:ext>
            </a:extLst>
          </p:cNvPr>
          <p:cNvSpPr/>
          <p:nvPr/>
        </p:nvSpPr>
        <p:spPr>
          <a:xfrm>
            <a:off x="4518763" y="235519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3639CF-851B-88A6-A479-1C0CD5AF13C8}"/>
              </a:ext>
            </a:extLst>
          </p:cNvPr>
          <p:cNvGrpSpPr/>
          <p:nvPr/>
        </p:nvGrpSpPr>
        <p:grpSpPr>
          <a:xfrm>
            <a:off x="4175208" y="2017060"/>
            <a:ext cx="797845" cy="118120"/>
            <a:chOff x="4084956" y="4032069"/>
            <a:chExt cx="941160" cy="13933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320D9D4-6D2A-58C8-9EA2-CF2728F359E0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0BAFC7A-843D-59F9-AED5-8D340A67511F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39976080-5B00-2C24-E690-7F9D79A0B65E}"/>
              </a:ext>
            </a:extLst>
          </p:cNvPr>
          <p:cNvSpPr/>
          <p:nvPr/>
        </p:nvSpPr>
        <p:spPr>
          <a:xfrm>
            <a:off x="5549425" y="201706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D867B2-8CAF-DBA0-6D84-04F06C77B36A}"/>
              </a:ext>
            </a:extLst>
          </p:cNvPr>
          <p:cNvSpPr/>
          <p:nvPr/>
        </p:nvSpPr>
        <p:spPr>
          <a:xfrm>
            <a:off x="5205871" y="235988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5FA9E93-038E-E26C-1AD9-1E49DF96DFA5}"/>
              </a:ext>
            </a:extLst>
          </p:cNvPr>
          <p:cNvSpPr/>
          <p:nvPr/>
        </p:nvSpPr>
        <p:spPr>
          <a:xfrm>
            <a:off x="5892979" y="235519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5E5A670-C281-3C4B-97CE-65CC07EA6097}"/>
              </a:ext>
            </a:extLst>
          </p:cNvPr>
          <p:cNvSpPr/>
          <p:nvPr/>
        </p:nvSpPr>
        <p:spPr>
          <a:xfrm>
            <a:off x="4518763" y="308321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669925B-1CB2-232F-CB87-AF034BED409E}"/>
              </a:ext>
            </a:extLst>
          </p:cNvPr>
          <p:cNvGrpSpPr/>
          <p:nvPr/>
        </p:nvGrpSpPr>
        <p:grpSpPr>
          <a:xfrm>
            <a:off x="4175208" y="2745079"/>
            <a:ext cx="797845" cy="118120"/>
            <a:chOff x="4084956" y="4032069"/>
            <a:chExt cx="941160" cy="139337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F24F74F-1080-D969-9104-033636A12223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43B2559-6B01-511A-FCB1-B23540A7D2F6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E093A67D-A57E-9744-6D4F-B9C08E00E56D}"/>
              </a:ext>
            </a:extLst>
          </p:cNvPr>
          <p:cNvSpPr/>
          <p:nvPr/>
        </p:nvSpPr>
        <p:spPr>
          <a:xfrm>
            <a:off x="5549425" y="274507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6074DD9-197D-7267-20E8-4662094F99BF}"/>
              </a:ext>
            </a:extLst>
          </p:cNvPr>
          <p:cNvSpPr/>
          <p:nvPr/>
        </p:nvSpPr>
        <p:spPr>
          <a:xfrm>
            <a:off x="5205871" y="308790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FE59756-88BB-6961-64EE-4BF29841560C}"/>
              </a:ext>
            </a:extLst>
          </p:cNvPr>
          <p:cNvSpPr/>
          <p:nvPr/>
        </p:nvSpPr>
        <p:spPr>
          <a:xfrm>
            <a:off x="5892979" y="308321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64AC50B-39DE-4031-149B-E0013C53E85C}"/>
              </a:ext>
            </a:extLst>
          </p:cNvPr>
          <p:cNvSpPr/>
          <p:nvPr/>
        </p:nvSpPr>
        <p:spPr>
          <a:xfrm>
            <a:off x="6236533" y="201706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679E9F3-EF8A-4F50-EF94-543547380825}"/>
              </a:ext>
            </a:extLst>
          </p:cNvPr>
          <p:cNvSpPr/>
          <p:nvPr/>
        </p:nvSpPr>
        <p:spPr>
          <a:xfrm>
            <a:off x="6580088" y="235988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F183F17-F7D1-588E-EF3C-44A2DB79C3DF}"/>
              </a:ext>
            </a:extLst>
          </p:cNvPr>
          <p:cNvSpPr/>
          <p:nvPr/>
        </p:nvSpPr>
        <p:spPr>
          <a:xfrm>
            <a:off x="7267196" y="235519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F6B0A6C-7DFF-8712-812C-77D4F7395B20}"/>
              </a:ext>
            </a:extLst>
          </p:cNvPr>
          <p:cNvGrpSpPr/>
          <p:nvPr/>
        </p:nvGrpSpPr>
        <p:grpSpPr>
          <a:xfrm>
            <a:off x="6923641" y="2017060"/>
            <a:ext cx="797845" cy="118120"/>
            <a:chOff x="4084956" y="4032069"/>
            <a:chExt cx="941160" cy="139337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FCE8DF7-A529-E1D5-B5B8-077DD5C49982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1023428-336B-7371-0693-D6F06C3A133D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87" name="Oval 86">
            <a:extLst>
              <a:ext uri="{FF2B5EF4-FFF2-40B4-BE49-F238E27FC236}">
                <a16:creationId xmlns:a16="http://schemas.microsoft.com/office/drawing/2014/main" id="{F161AAA9-E760-58C1-E716-FA6A0DC62351}"/>
              </a:ext>
            </a:extLst>
          </p:cNvPr>
          <p:cNvSpPr/>
          <p:nvPr/>
        </p:nvSpPr>
        <p:spPr>
          <a:xfrm>
            <a:off x="7954304" y="235988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008A6A9-658C-91FA-CDC1-7C47923DEC67}"/>
              </a:ext>
            </a:extLst>
          </p:cNvPr>
          <p:cNvSpPr/>
          <p:nvPr/>
        </p:nvSpPr>
        <p:spPr>
          <a:xfrm>
            <a:off x="6236533" y="274507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BBC0DFD-9279-06FC-1E9B-FC3B80C65815}"/>
              </a:ext>
            </a:extLst>
          </p:cNvPr>
          <p:cNvSpPr/>
          <p:nvPr/>
        </p:nvSpPr>
        <p:spPr>
          <a:xfrm>
            <a:off x="6580088" y="308790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45372B55-3841-75DD-BDCE-88011796CBD0}"/>
              </a:ext>
            </a:extLst>
          </p:cNvPr>
          <p:cNvSpPr/>
          <p:nvPr/>
        </p:nvSpPr>
        <p:spPr>
          <a:xfrm>
            <a:off x="7267196" y="308321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63DDF19-EBFD-FA36-3FFA-D9D0D41129FD}"/>
              </a:ext>
            </a:extLst>
          </p:cNvPr>
          <p:cNvGrpSpPr/>
          <p:nvPr/>
        </p:nvGrpSpPr>
        <p:grpSpPr>
          <a:xfrm>
            <a:off x="6923641" y="2745079"/>
            <a:ext cx="797845" cy="118120"/>
            <a:chOff x="4084956" y="4032069"/>
            <a:chExt cx="941160" cy="139337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97DE5EF5-56FD-9297-6855-006CDAA262FF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0231C58-9856-7A35-F08D-99C803C14A04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34" name="Oval 133">
            <a:extLst>
              <a:ext uri="{FF2B5EF4-FFF2-40B4-BE49-F238E27FC236}">
                <a16:creationId xmlns:a16="http://schemas.microsoft.com/office/drawing/2014/main" id="{2386F973-87F4-3B24-FC30-C38D4A2546A7}"/>
              </a:ext>
            </a:extLst>
          </p:cNvPr>
          <p:cNvSpPr/>
          <p:nvPr/>
        </p:nvSpPr>
        <p:spPr>
          <a:xfrm>
            <a:off x="7954304" y="308790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CFF14BED-2057-BB61-FC62-007DA9DFF20C}"/>
              </a:ext>
            </a:extLst>
          </p:cNvPr>
          <p:cNvSpPr/>
          <p:nvPr/>
        </p:nvSpPr>
        <p:spPr>
          <a:xfrm>
            <a:off x="4518763" y="381123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4C4AD99E-321A-D3E0-96AD-948C2304DE2E}"/>
              </a:ext>
            </a:extLst>
          </p:cNvPr>
          <p:cNvGrpSpPr/>
          <p:nvPr/>
        </p:nvGrpSpPr>
        <p:grpSpPr>
          <a:xfrm>
            <a:off x="4175208" y="3473098"/>
            <a:ext cx="797845" cy="118120"/>
            <a:chOff x="4084956" y="4032069"/>
            <a:chExt cx="941160" cy="139337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73FE7FB-923F-1C0A-4E2D-7E78BCAB128A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E30DE1D2-7419-B338-1715-FEAE3AC5E4E3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41" name="Oval 140">
            <a:extLst>
              <a:ext uri="{FF2B5EF4-FFF2-40B4-BE49-F238E27FC236}">
                <a16:creationId xmlns:a16="http://schemas.microsoft.com/office/drawing/2014/main" id="{62DA90DE-C154-5CB0-003F-3819F51B6118}"/>
              </a:ext>
            </a:extLst>
          </p:cNvPr>
          <p:cNvSpPr/>
          <p:nvPr/>
        </p:nvSpPr>
        <p:spPr>
          <a:xfrm>
            <a:off x="5549425" y="3473098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AB643EE0-14FD-185A-46FC-A2EDC6605BE1}"/>
              </a:ext>
            </a:extLst>
          </p:cNvPr>
          <p:cNvSpPr/>
          <p:nvPr/>
        </p:nvSpPr>
        <p:spPr>
          <a:xfrm>
            <a:off x="5205871" y="381592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8180F021-90B0-CF2F-9EFF-FC1B0262A1C8}"/>
              </a:ext>
            </a:extLst>
          </p:cNvPr>
          <p:cNvSpPr/>
          <p:nvPr/>
        </p:nvSpPr>
        <p:spPr>
          <a:xfrm>
            <a:off x="5892979" y="381123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84447538-602A-E056-744C-188571678CCB}"/>
              </a:ext>
            </a:extLst>
          </p:cNvPr>
          <p:cNvSpPr/>
          <p:nvPr/>
        </p:nvSpPr>
        <p:spPr>
          <a:xfrm>
            <a:off x="4518763" y="453925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146E6E9-2577-7863-A384-7145C5DEC6C4}"/>
              </a:ext>
            </a:extLst>
          </p:cNvPr>
          <p:cNvGrpSpPr/>
          <p:nvPr/>
        </p:nvGrpSpPr>
        <p:grpSpPr>
          <a:xfrm>
            <a:off x="4175208" y="4201116"/>
            <a:ext cx="797845" cy="118120"/>
            <a:chOff x="4084956" y="4032069"/>
            <a:chExt cx="941160" cy="139337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8F14884-0C1C-0D2D-A70C-281C65628B2F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5553E95-D253-1EA6-CA38-4193AC00E588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48" name="Oval 147">
            <a:extLst>
              <a:ext uri="{FF2B5EF4-FFF2-40B4-BE49-F238E27FC236}">
                <a16:creationId xmlns:a16="http://schemas.microsoft.com/office/drawing/2014/main" id="{BF968708-0755-5C3A-9729-44489D8B2A4F}"/>
              </a:ext>
            </a:extLst>
          </p:cNvPr>
          <p:cNvSpPr/>
          <p:nvPr/>
        </p:nvSpPr>
        <p:spPr>
          <a:xfrm>
            <a:off x="5549425" y="4201116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7B459E6F-E544-D0D4-4978-0A55AE6E3B57}"/>
              </a:ext>
            </a:extLst>
          </p:cNvPr>
          <p:cNvSpPr/>
          <p:nvPr/>
        </p:nvSpPr>
        <p:spPr>
          <a:xfrm>
            <a:off x="5205871" y="4543941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3C53689F-D6CA-D3AA-0588-AAC97CC8D308}"/>
              </a:ext>
            </a:extLst>
          </p:cNvPr>
          <p:cNvSpPr/>
          <p:nvPr/>
        </p:nvSpPr>
        <p:spPr>
          <a:xfrm>
            <a:off x="5892979" y="453925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1D220120-F031-9A19-65C5-BF6EE16F34B8}"/>
              </a:ext>
            </a:extLst>
          </p:cNvPr>
          <p:cNvSpPr/>
          <p:nvPr/>
        </p:nvSpPr>
        <p:spPr>
          <a:xfrm>
            <a:off x="6236533" y="3473098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11628C54-1875-C452-1D82-2CCAA6CE6219}"/>
              </a:ext>
            </a:extLst>
          </p:cNvPr>
          <p:cNvSpPr/>
          <p:nvPr/>
        </p:nvSpPr>
        <p:spPr>
          <a:xfrm>
            <a:off x="6580088" y="381592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7BA6AFA8-AC6B-60AF-BF4B-D01E4B314E91}"/>
              </a:ext>
            </a:extLst>
          </p:cNvPr>
          <p:cNvSpPr/>
          <p:nvPr/>
        </p:nvSpPr>
        <p:spPr>
          <a:xfrm>
            <a:off x="7267196" y="381123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BAB7473-8510-0DA3-FA91-A2AFB843DB0E}"/>
              </a:ext>
            </a:extLst>
          </p:cNvPr>
          <p:cNvGrpSpPr/>
          <p:nvPr/>
        </p:nvGrpSpPr>
        <p:grpSpPr>
          <a:xfrm>
            <a:off x="6923641" y="3473098"/>
            <a:ext cx="797845" cy="118120"/>
            <a:chOff x="4084956" y="4032069"/>
            <a:chExt cx="941160" cy="139337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4D339308-3B3C-D1BE-F396-B2F18B734A14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887AAEA-A91A-D57C-BE27-0F08DAF954D6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57" name="Oval 156">
            <a:extLst>
              <a:ext uri="{FF2B5EF4-FFF2-40B4-BE49-F238E27FC236}">
                <a16:creationId xmlns:a16="http://schemas.microsoft.com/office/drawing/2014/main" id="{B749A909-D59D-3A0A-D664-42368E58C626}"/>
              </a:ext>
            </a:extLst>
          </p:cNvPr>
          <p:cNvSpPr/>
          <p:nvPr/>
        </p:nvSpPr>
        <p:spPr>
          <a:xfrm>
            <a:off x="7954304" y="381592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DF87510-C06A-8F5C-8183-CAC4766B025C}"/>
              </a:ext>
            </a:extLst>
          </p:cNvPr>
          <p:cNvSpPr/>
          <p:nvPr/>
        </p:nvSpPr>
        <p:spPr>
          <a:xfrm>
            <a:off x="6236533" y="4201116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B28481BC-7ADE-8AD9-4524-EF638DAC16B5}"/>
              </a:ext>
            </a:extLst>
          </p:cNvPr>
          <p:cNvSpPr/>
          <p:nvPr/>
        </p:nvSpPr>
        <p:spPr>
          <a:xfrm>
            <a:off x="6580088" y="4543941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C00A9823-6E65-04D7-9A78-9EF1061ED1BD}"/>
              </a:ext>
            </a:extLst>
          </p:cNvPr>
          <p:cNvSpPr/>
          <p:nvPr/>
        </p:nvSpPr>
        <p:spPr>
          <a:xfrm>
            <a:off x="7267196" y="453925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5713D4D-35C1-FBAE-D0FB-C38C65F1A00C}"/>
              </a:ext>
            </a:extLst>
          </p:cNvPr>
          <p:cNvGrpSpPr/>
          <p:nvPr/>
        </p:nvGrpSpPr>
        <p:grpSpPr>
          <a:xfrm>
            <a:off x="6923641" y="4201116"/>
            <a:ext cx="797845" cy="118120"/>
            <a:chOff x="4084956" y="4032069"/>
            <a:chExt cx="941160" cy="139337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E1CD1CDF-4A44-A603-F1B9-7BE8FEE2A3AE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460DB8F8-192A-BFE9-258B-9A50A0B08123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D53510CA-C8A7-6064-E6C9-BC075426EA3B}"/>
              </a:ext>
            </a:extLst>
          </p:cNvPr>
          <p:cNvSpPr/>
          <p:nvPr/>
        </p:nvSpPr>
        <p:spPr>
          <a:xfrm>
            <a:off x="7954304" y="4543941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A97A5B76-DD86-B43D-716E-026DAA5E3FA1}"/>
              </a:ext>
            </a:extLst>
          </p:cNvPr>
          <p:cNvSpPr/>
          <p:nvPr/>
        </p:nvSpPr>
        <p:spPr>
          <a:xfrm>
            <a:off x="4518763" y="526726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E7A15CC-970F-2FD4-3A2D-A904F78B1CC1}"/>
              </a:ext>
            </a:extLst>
          </p:cNvPr>
          <p:cNvGrpSpPr/>
          <p:nvPr/>
        </p:nvGrpSpPr>
        <p:grpSpPr>
          <a:xfrm>
            <a:off x="4175208" y="4929135"/>
            <a:ext cx="797845" cy="118120"/>
            <a:chOff x="4084956" y="4032069"/>
            <a:chExt cx="941160" cy="139337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0F494A1-FAA6-02E7-369E-02DADA1D6BED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511FD8DC-DBC0-DDBA-9188-7E1709AD0042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69" name="Oval 168">
            <a:extLst>
              <a:ext uri="{FF2B5EF4-FFF2-40B4-BE49-F238E27FC236}">
                <a16:creationId xmlns:a16="http://schemas.microsoft.com/office/drawing/2014/main" id="{D619BCF2-DE78-A5CA-282B-6F0D9619F29B}"/>
              </a:ext>
            </a:extLst>
          </p:cNvPr>
          <p:cNvSpPr/>
          <p:nvPr/>
        </p:nvSpPr>
        <p:spPr>
          <a:xfrm>
            <a:off x="5549425" y="492913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ED52DA4E-A8D0-9F8F-DCDB-095F707F3DA8}"/>
              </a:ext>
            </a:extLst>
          </p:cNvPr>
          <p:cNvSpPr/>
          <p:nvPr/>
        </p:nvSpPr>
        <p:spPr>
          <a:xfrm>
            <a:off x="5205871" y="527195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7CB1634A-3635-2A68-00FE-B5644979EFF4}"/>
              </a:ext>
            </a:extLst>
          </p:cNvPr>
          <p:cNvSpPr/>
          <p:nvPr/>
        </p:nvSpPr>
        <p:spPr>
          <a:xfrm>
            <a:off x="5892979" y="526726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1D80D189-48D8-8B4A-EE44-5068687441ED}"/>
              </a:ext>
            </a:extLst>
          </p:cNvPr>
          <p:cNvSpPr/>
          <p:nvPr/>
        </p:nvSpPr>
        <p:spPr>
          <a:xfrm>
            <a:off x="6236533" y="492913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DA6B2213-9509-F214-0EFC-B2EC99AADDC9}"/>
              </a:ext>
            </a:extLst>
          </p:cNvPr>
          <p:cNvSpPr/>
          <p:nvPr/>
        </p:nvSpPr>
        <p:spPr>
          <a:xfrm>
            <a:off x="6580088" y="527195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69292C17-75B6-DA93-6409-9D3C611B0F70}"/>
              </a:ext>
            </a:extLst>
          </p:cNvPr>
          <p:cNvSpPr/>
          <p:nvPr/>
        </p:nvSpPr>
        <p:spPr>
          <a:xfrm>
            <a:off x="7267196" y="526726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C10D23E-FF57-6907-8E67-E8D53AEF47CD}"/>
              </a:ext>
            </a:extLst>
          </p:cNvPr>
          <p:cNvGrpSpPr/>
          <p:nvPr/>
        </p:nvGrpSpPr>
        <p:grpSpPr>
          <a:xfrm>
            <a:off x="6923641" y="4929135"/>
            <a:ext cx="797845" cy="118120"/>
            <a:chOff x="4084956" y="4032069"/>
            <a:chExt cx="941160" cy="139337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E54B07B-B120-7CA2-D5E8-E1019D7A8197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C98473CB-87D8-4FED-0087-CEAAF8C95D9F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78" name="Oval 177">
            <a:extLst>
              <a:ext uri="{FF2B5EF4-FFF2-40B4-BE49-F238E27FC236}">
                <a16:creationId xmlns:a16="http://schemas.microsoft.com/office/drawing/2014/main" id="{001B2543-0AA6-37CE-4F59-CE49200BE396}"/>
              </a:ext>
            </a:extLst>
          </p:cNvPr>
          <p:cNvSpPr/>
          <p:nvPr/>
        </p:nvSpPr>
        <p:spPr>
          <a:xfrm>
            <a:off x="7954304" y="527195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533F834C-417B-C857-3086-858AF1BC5321}"/>
              </a:ext>
            </a:extLst>
          </p:cNvPr>
          <p:cNvSpPr/>
          <p:nvPr/>
        </p:nvSpPr>
        <p:spPr>
          <a:xfrm>
            <a:off x="4074458" y="5730961"/>
            <a:ext cx="4086559" cy="423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BBD20CE-27AB-CD68-F1E4-2EB0FF4CB366}"/>
              </a:ext>
            </a:extLst>
          </p:cNvPr>
          <p:cNvSpPr/>
          <p:nvPr/>
        </p:nvSpPr>
        <p:spPr>
          <a:xfrm>
            <a:off x="4074459" y="1206132"/>
            <a:ext cx="4086560" cy="423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C1B7E215-8940-65DD-1FC8-F1DAF85D5119}"/>
              </a:ext>
            </a:extLst>
          </p:cNvPr>
          <p:cNvSpPr txBox="1"/>
          <p:nvPr/>
        </p:nvSpPr>
        <p:spPr>
          <a:xfrm>
            <a:off x="3049129" y="5642286"/>
            <a:ext cx="6048917" cy="668315"/>
          </a:xfrm>
          <a:prstGeom prst="rect">
            <a:avLst/>
          </a:prstGeom>
          <a:noFill/>
        </p:spPr>
        <p:txBody>
          <a:bodyPr wrap="square" tIns="87086" bIns="87086" rtlCol="0">
            <a:spAutoFit/>
          </a:bodyPr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+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 + +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POSITIVE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+ + +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FFA751D-2C1F-B2EF-CD0B-A8E1CC6D4926}"/>
              </a:ext>
            </a:extLst>
          </p:cNvPr>
          <p:cNvSpPr txBox="1"/>
          <p:nvPr/>
        </p:nvSpPr>
        <p:spPr>
          <a:xfrm>
            <a:off x="3071541" y="1012021"/>
            <a:ext cx="6048917" cy="791426"/>
          </a:xfrm>
          <a:prstGeom prst="rect">
            <a:avLst/>
          </a:prstGeom>
          <a:noFill/>
        </p:spPr>
        <p:txBody>
          <a:bodyPr wrap="square" tIns="87086" bIns="87086" rtlCol="0">
            <a:spAutoFit/>
          </a:bodyPr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-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 - -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NEGATIVE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/>
              </a:rPr>
              <a:t>- - -</a:t>
            </a:r>
          </a:p>
        </p:txBody>
      </p:sp>
      <p:sp>
        <p:nvSpPr>
          <p:cNvPr id="186" name="Title 139">
            <a:extLst>
              <a:ext uri="{FF2B5EF4-FFF2-40B4-BE49-F238E27FC236}">
                <a16:creationId xmlns:a16="http://schemas.microsoft.com/office/drawing/2014/main" id="{1247DE3F-85B1-8F64-3690-F7CFFDA7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1800840" cy="823031"/>
          </a:xfrm>
        </p:spPr>
        <p:txBody>
          <a:bodyPr/>
          <a:lstStyle/>
          <a:p>
            <a:r>
              <a:rPr lang="en-US" dirty="0"/>
              <a:t>Gel electrophoresis separates DNA by size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6A2D605-C5C7-8202-590B-184E7719251A}"/>
              </a:ext>
            </a:extLst>
          </p:cNvPr>
          <p:cNvGrpSpPr/>
          <p:nvPr/>
        </p:nvGrpSpPr>
        <p:grpSpPr>
          <a:xfrm>
            <a:off x="568235" y="1507450"/>
            <a:ext cx="3131820" cy="4468993"/>
            <a:chOff x="-6681" y="1640703"/>
            <a:chExt cx="3131820" cy="4468993"/>
          </a:xfrm>
        </p:grpSpPr>
        <p:pic>
          <p:nvPicPr>
            <p:cNvPr id="188" name="Picture 187" descr="miniPCR bio Template PPT 160719_Apertura copia copy 29.jpg">
              <a:extLst>
                <a:ext uri="{FF2B5EF4-FFF2-40B4-BE49-F238E27FC236}">
                  <a16:creationId xmlns:a16="http://schemas.microsoft.com/office/drawing/2014/main" id="{80CCA540-E168-6C98-BDB7-B4C14A668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-269462" y="2287528"/>
              <a:ext cx="3578773" cy="2285124"/>
            </a:xfrm>
            <a:prstGeom prst="rect">
              <a:avLst/>
            </a:prstGeom>
          </p:spPr>
        </p:pic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BE7E451-C614-391F-F283-C04640323AA5}"/>
                </a:ext>
              </a:extLst>
            </p:cNvPr>
            <p:cNvSpPr txBox="1"/>
            <p:nvPr/>
          </p:nvSpPr>
          <p:spPr>
            <a:xfrm>
              <a:off x="-6681" y="5278699"/>
              <a:ext cx="31318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The agarose gel forms a web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FA2F1113-EF7E-A455-C1EC-97F8669096B3}"/>
              </a:ext>
            </a:extLst>
          </p:cNvPr>
          <p:cNvGrpSpPr/>
          <p:nvPr/>
        </p:nvGrpSpPr>
        <p:grpSpPr>
          <a:xfrm>
            <a:off x="8516366" y="1954597"/>
            <a:ext cx="3283680" cy="3687689"/>
            <a:chOff x="8516366" y="1954597"/>
            <a:chExt cx="3283680" cy="3687689"/>
          </a:xfrm>
        </p:grpSpPr>
        <p:sp>
          <p:nvSpPr>
            <p:cNvPr id="191" name="Rounded Rectangle 190">
              <a:extLst>
                <a:ext uri="{FF2B5EF4-FFF2-40B4-BE49-F238E27FC236}">
                  <a16:creationId xmlns:a16="http://schemas.microsoft.com/office/drawing/2014/main" id="{C31D177C-2E07-6CDF-2D1A-87EB8334B5E4}"/>
                </a:ext>
              </a:extLst>
            </p:cNvPr>
            <p:cNvSpPr/>
            <p:nvPr/>
          </p:nvSpPr>
          <p:spPr>
            <a:xfrm>
              <a:off x="8736898" y="2844727"/>
              <a:ext cx="2922098" cy="16712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50CDA8D-D610-B5E6-AFB1-B672B6C9AF89}"/>
                </a:ext>
              </a:extLst>
            </p:cNvPr>
            <p:cNvSpPr txBox="1"/>
            <p:nvPr/>
          </p:nvSpPr>
          <p:spPr>
            <a:xfrm>
              <a:off x="8668226" y="2894288"/>
              <a:ext cx="31318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Negative molecules like DNA move towards the positive charge  </a:t>
              </a:r>
            </a:p>
          </p:txBody>
        </p:sp>
        <p:cxnSp>
          <p:nvCxnSpPr>
            <p:cNvPr id="192" name="Straight Arrow Connector 191">
              <a:extLst>
                <a:ext uri="{FF2B5EF4-FFF2-40B4-BE49-F238E27FC236}">
                  <a16:creationId xmlns:a16="http://schemas.microsoft.com/office/drawing/2014/main" id="{0EAAAD9E-45D9-EB74-0823-7E17D281CD1D}"/>
                </a:ext>
              </a:extLst>
            </p:cNvPr>
            <p:cNvCxnSpPr>
              <a:cxnSpLocks/>
            </p:cNvCxnSpPr>
            <p:nvPr/>
          </p:nvCxnSpPr>
          <p:spPr>
            <a:xfrm>
              <a:off x="8516366" y="1954597"/>
              <a:ext cx="0" cy="3687689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16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5F35211-D899-7F4C-B3C7-A9EBDA65752F}"/>
              </a:ext>
            </a:extLst>
          </p:cNvPr>
          <p:cNvGrpSpPr/>
          <p:nvPr/>
        </p:nvGrpSpPr>
        <p:grpSpPr>
          <a:xfrm>
            <a:off x="4492801" y="1877171"/>
            <a:ext cx="231240" cy="222349"/>
            <a:chOff x="987862" y="2824154"/>
            <a:chExt cx="242802" cy="233466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6260E001-F61F-464C-9D5A-4974D0E64A4E}"/>
                </a:ext>
              </a:extLst>
            </p:cNvPr>
            <p:cNvSpPr/>
            <p:nvPr/>
          </p:nvSpPr>
          <p:spPr>
            <a:xfrm>
              <a:off x="987862" y="2824154"/>
              <a:ext cx="242802" cy="23346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4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BCF23B8-5EE2-D44A-B548-ACCA0DADB4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8736" y="2940887"/>
              <a:ext cx="12105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3E9AF79-7A48-9E45-9DD7-0DCF671B1CDE}"/>
              </a:ext>
            </a:extLst>
          </p:cNvPr>
          <p:cNvGrpSpPr/>
          <p:nvPr/>
        </p:nvGrpSpPr>
        <p:grpSpPr>
          <a:xfrm>
            <a:off x="7059244" y="1790747"/>
            <a:ext cx="527442" cy="541113"/>
            <a:chOff x="825399" y="4142864"/>
            <a:chExt cx="622023" cy="638146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8750556-12E5-984E-BD91-40C8BEDF7BC8}"/>
                </a:ext>
              </a:extLst>
            </p:cNvPr>
            <p:cNvSpPr/>
            <p:nvPr/>
          </p:nvSpPr>
          <p:spPr>
            <a:xfrm>
              <a:off x="825399" y="4142864"/>
              <a:ext cx="622023" cy="638146"/>
            </a:xfrm>
            <a:prstGeom prst="ellipse">
              <a:avLst/>
            </a:prstGeom>
            <a:solidFill>
              <a:srgbClr val="00B9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42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B89DBCC6-F3D3-BB40-87D1-B8CBEDC04C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459" y="4461937"/>
              <a:ext cx="32822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5B3C5C5-3C51-0B47-BA3F-40FA7D526504}"/>
              </a:ext>
            </a:extLst>
          </p:cNvPr>
          <p:cNvGrpSpPr/>
          <p:nvPr/>
        </p:nvGrpSpPr>
        <p:grpSpPr>
          <a:xfrm>
            <a:off x="-7874" y="3631949"/>
            <a:ext cx="4238450" cy="1938992"/>
            <a:chOff x="-7874" y="3631949"/>
            <a:chExt cx="4238450" cy="1938992"/>
          </a:xfrm>
        </p:grpSpPr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ED2038DB-2A3F-BD43-90E7-18DD379E655E}"/>
                </a:ext>
              </a:extLst>
            </p:cNvPr>
            <p:cNvCxnSpPr>
              <a:cxnSpLocks/>
            </p:cNvCxnSpPr>
            <p:nvPr/>
          </p:nvCxnSpPr>
          <p:spPr>
            <a:xfrm>
              <a:off x="2903220" y="4540016"/>
              <a:ext cx="1327356" cy="785752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36A02CEA-8606-AF4D-83A8-4901835D0E31}"/>
                </a:ext>
              </a:extLst>
            </p:cNvPr>
            <p:cNvGrpSpPr/>
            <p:nvPr/>
          </p:nvGrpSpPr>
          <p:grpSpPr>
            <a:xfrm>
              <a:off x="-7874" y="3631949"/>
              <a:ext cx="3131820" cy="1938992"/>
              <a:chOff x="8682818" y="4028397"/>
              <a:chExt cx="3131820" cy="1938992"/>
            </a:xfrm>
          </p:grpSpPr>
          <p:sp>
            <p:nvSpPr>
              <p:cNvPr id="122" name="Rounded Rectangle 121">
                <a:extLst>
                  <a:ext uri="{FF2B5EF4-FFF2-40B4-BE49-F238E27FC236}">
                    <a16:creationId xmlns:a16="http://schemas.microsoft.com/office/drawing/2014/main" id="{B94E37D4-E2E7-764F-BFB7-97D3B9B8B4BD}"/>
                  </a:ext>
                </a:extLst>
              </p:cNvPr>
              <p:cNvSpPr/>
              <p:nvPr/>
            </p:nvSpPr>
            <p:spPr>
              <a:xfrm>
                <a:off x="8817181" y="4028397"/>
                <a:ext cx="2922098" cy="19389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E9CC0E5-81D4-8546-AC06-78FF92D7BD19}"/>
                  </a:ext>
                </a:extLst>
              </p:cNvPr>
              <p:cNvSpPr txBox="1"/>
              <p:nvPr/>
            </p:nvSpPr>
            <p:spPr>
              <a:xfrm>
                <a:off x="8682818" y="4257298"/>
                <a:ext cx="31318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Smaller molecules move more easily through the web and travel faster</a:t>
                </a: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8965A61-665A-0348-990A-9CFA31C513F0}"/>
              </a:ext>
            </a:extLst>
          </p:cNvPr>
          <p:cNvGrpSpPr/>
          <p:nvPr/>
        </p:nvGrpSpPr>
        <p:grpSpPr>
          <a:xfrm>
            <a:off x="7790114" y="2039565"/>
            <a:ext cx="3961097" cy="2185861"/>
            <a:chOff x="7790114" y="2039565"/>
            <a:chExt cx="3961097" cy="2185861"/>
          </a:xfrm>
        </p:grpSpPr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197F9491-4B25-344D-B47D-9381DD861BA6}"/>
                </a:ext>
              </a:extLst>
            </p:cNvPr>
            <p:cNvCxnSpPr>
              <a:cxnSpLocks/>
              <a:stCxn id="120" idx="1"/>
            </p:cNvCxnSpPr>
            <p:nvPr/>
          </p:nvCxnSpPr>
          <p:spPr>
            <a:xfrm flipH="1">
              <a:off x="7790114" y="3111931"/>
              <a:ext cx="1008640" cy="389915"/>
            </a:xfrm>
            <a:prstGeom prst="straightConnector1">
              <a:avLst/>
            </a:prstGeom>
            <a:ln w="5715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A50FA14-FD24-6B43-B3BA-974406C27999}"/>
                </a:ext>
              </a:extLst>
            </p:cNvPr>
            <p:cNvGrpSpPr/>
            <p:nvPr/>
          </p:nvGrpSpPr>
          <p:grpSpPr>
            <a:xfrm>
              <a:off x="8753863" y="2039565"/>
              <a:ext cx="2997348" cy="2185861"/>
              <a:chOff x="8721577" y="1243139"/>
              <a:chExt cx="2997348" cy="2185861"/>
            </a:xfrm>
          </p:grpSpPr>
          <p:sp>
            <p:nvSpPr>
              <p:cNvPr id="121" name="Rounded Rectangle 120">
                <a:extLst>
                  <a:ext uri="{FF2B5EF4-FFF2-40B4-BE49-F238E27FC236}">
                    <a16:creationId xmlns:a16="http://schemas.microsoft.com/office/drawing/2014/main" id="{D0E44396-FC05-E64B-B009-AED29D1A2CE3}"/>
                  </a:ext>
                </a:extLst>
              </p:cNvPr>
              <p:cNvSpPr/>
              <p:nvPr/>
            </p:nvSpPr>
            <p:spPr>
              <a:xfrm>
                <a:off x="8721577" y="1243139"/>
                <a:ext cx="2922098" cy="218586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F7DBFB4-A586-F54D-A450-4A579B77CB9D}"/>
                  </a:ext>
                </a:extLst>
              </p:cNvPr>
              <p:cNvSpPr txBox="1"/>
              <p:nvPr/>
            </p:nvSpPr>
            <p:spPr>
              <a:xfrm>
                <a:off x="8766468" y="1346009"/>
                <a:ext cx="295245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Larger molecules move have more trouble moving through the web and travel slower</a:t>
                </a:r>
              </a:p>
            </p:txBody>
          </p:sp>
        </p:grp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9033C32F-8EA8-BEEF-C5E2-EF3A8E261F92}"/>
              </a:ext>
            </a:extLst>
          </p:cNvPr>
          <p:cNvSpPr/>
          <p:nvPr/>
        </p:nvSpPr>
        <p:spPr>
          <a:xfrm>
            <a:off x="4518763" y="235519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3639CF-851B-88A6-A479-1C0CD5AF13C8}"/>
              </a:ext>
            </a:extLst>
          </p:cNvPr>
          <p:cNvGrpSpPr/>
          <p:nvPr/>
        </p:nvGrpSpPr>
        <p:grpSpPr>
          <a:xfrm>
            <a:off x="4175208" y="2017060"/>
            <a:ext cx="797845" cy="118120"/>
            <a:chOff x="4084956" y="4032069"/>
            <a:chExt cx="941160" cy="13933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320D9D4-6D2A-58C8-9EA2-CF2728F359E0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0BAFC7A-843D-59F9-AED5-8D340A67511F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39976080-5B00-2C24-E690-7F9D79A0B65E}"/>
              </a:ext>
            </a:extLst>
          </p:cNvPr>
          <p:cNvSpPr/>
          <p:nvPr/>
        </p:nvSpPr>
        <p:spPr>
          <a:xfrm>
            <a:off x="5549425" y="201706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D867B2-8CAF-DBA0-6D84-04F06C77B36A}"/>
              </a:ext>
            </a:extLst>
          </p:cNvPr>
          <p:cNvSpPr/>
          <p:nvPr/>
        </p:nvSpPr>
        <p:spPr>
          <a:xfrm>
            <a:off x="5205871" y="235988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5FA9E93-038E-E26C-1AD9-1E49DF96DFA5}"/>
              </a:ext>
            </a:extLst>
          </p:cNvPr>
          <p:cNvSpPr/>
          <p:nvPr/>
        </p:nvSpPr>
        <p:spPr>
          <a:xfrm>
            <a:off x="5892979" y="235519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5E5A670-C281-3C4B-97CE-65CC07EA6097}"/>
              </a:ext>
            </a:extLst>
          </p:cNvPr>
          <p:cNvSpPr/>
          <p:nvPr/>
        </p:nvSpPr>
        <p:spPr>
          <a:xfrm>
            <a:off x="4518763" y="308321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669925B-1CB2-232F-CB87-AF034BED409E}"/>
              </a:ext>
            </a:extLst>
          </p:cNvPr>
          <p:cNvGrpSpPr/>
          <p:nvPr/>
        </p:nvGrpSpPr>
        <p:grpSpPr>
          <a:xfrm>
            <a:off x="4175208" y="2745079"/>
            <a:ext cx="797845" cy="118120"/>
            <a:chOff x="4084956" y="4032069"/>
            <a:chExt cx="941160" cy="139337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F24F74F-1080-D969-9104-033636A12223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43B2559-6B01-511A-FCB1-B23540A7D2F6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E093A67D-A57E-9744-6D4F-B9C08E00E56D}"/>
              </a:ext>
            </a:extLst>
          </p:cNvPr>
          <p:cNvSpPr/>
          <p:nvPr/>
        </p:nvSpPr>
        <p:spPr>
          <a:xfrm>
            <a:off x="5549425" y="274507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6074DD9-197D-7267-20E8-4662094F99BF}"/>
              </a:ext>
            </a:extLst>
          </p:cNvPr>
          <p:cNvSpPr/>
          <p:nvPr/>
        </p:nvSpPr>
        <p:spPr>
          <a:xfrm>
            <a:off x="5205871" y="308790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FE59756-88BB-6961-64EE-4BF29841560C}"/>
              </a:ext>
            </a:extLst>
          </p:cNvPr>
          <p:cNvSpPr/>
          <p:nvPr/>
        </p:nvSpPr>
        <p:spPr>
          <a:xfrm>
            <a:off x="5892979" y="308321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64AC50B-39DE-4031-149B-E0013C53E85C}"/>
              </a:ext>
            </a:extLst>
          </p:cNvPr>
          <p:cNvSpPr/>
          <p:nvPr/>
        </p:nvSpPr>
        <p:spPr>
          <a:xfrm>
            <a:off x="6236533" y="201706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679E9F3-EF8A-4F50-EF94-543547380825}"/>
              </a:ext>
            </a:extLst>
          </p:cNvPr>
          <p:cNvSpPr/>
          <p:nvPr/>
        </p:nvSpPr>
        <p:spPr>
          <a:xfrm>
            <a:off x="6580088" y="235988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F183F17-F7D1-588E-EF3C-44A2DB79C3DF}"/>
              </a:ext>
            </a:extLst>
          </p:cNvPr>
          <p:cNvSpPr/>
          <p:nvPr/>
        </p:nvSpPr>
        <p:spPr>
          <a:xfrm>
            <a:off x="7267196" y="235519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F6B0A6C-7DFF-8712-812C-77D4F7395B20}"/>
              </a:ext>
            </a:extLst>
          </p:cNvPr>
          <p:cNvGrpSpPr/>
          <p:nvPr/>
        </p:nvGrpSpPr>
        <p:grpSpPr>
          <a:xfrm>
            <a:off x="6923641" y="2017060"/>
            <a:ext cx="797845" cy="118120"/>
            <a:chOff x="4084956" y="4032069"/>
            <a:chExt cx="941160" cy="139337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FCE8DF7-A529-E1D5-B5B8-077DD5C49982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1023428-336B-7371-0693-D6F06C3A133D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87" name="Oval 86">
            <a:extLst>
              <a:ext uri="{FF2B5EF4-FFF2-40B4-BE49-F238E27FC236}">
                <a16:creationId xmlns:a16="http://schemas.microsoft.com/office/drawing/2014/main" id="{F161AAA9-E760-58C1-E716-FA6A0DC62351}"/>
              </a:ext>
            </a:extLst>
          </p:cNvPr>
          <p:cNvSpPr/>
          <p:nvPr/>
        </p:nvSpPr>
        <p:spPr>
          <a:xfrm>
            <a:off x="7954304" y="235988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008A6A9-658C-91FA-CDC1-7C47923DEC67}"/>
              </a:ext>
            </a:extLst>
          </p:cNvPr>
          <p:cNvSpPr/>
          <p:nvPr/>
        </p:nvSpPr>
        <p:spPr>
          <a:xfrm>
            <a:off x="6236533" y="274507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BBC0DFD-9279-06FC-1E9B-FC3B80C65815}"/>
              </a:ext>
            </a:extLst>
          </p:cNvPr>
          <p:cNvSpPr/>
          <p:nvPr/>
        </p:nvSpPr>
        <p:spPr>
          <a:xfrm>
            <a:off x="6580088" y="308790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45372B55-3841-75DD-BDCE-88011796CBD0}"/>
              </a:ext>
            </a:extLst>
          </p:cNvPr>
          <p:cNvSpPr/>
          <p:nvPr/>
        </p:nvSpPr>
        <p:spPr>
          <a:xfrm>
            <a:off x="7267196" y="308321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63DDF19-EBFD-FA36-3FFA-D9D0D41129FD}"/>
              </a:ext>
            </a:extLst>
          </p:cNvPr>
          <p:cNvGrpSpPr/>
          <p:nvPr/>
        </p:nvGrpSpPr>
        <p:grpSpPr>
          <a:xfrm>
            <a:off x="6923641" y="2745079"/>
            <a:ext cx="797845" cy="118120"/>
            <a:chOff x="4084956" y="4032069"/>
            <a:chExt cx="941160" cy="139337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97DE5EF5-56FD-9297-6855-006CDAA262FF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0231C58-9856-7A35-F08D-99C803C14A04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34" name="Oval 133">
            <a:extLst>
              <a:ext uri="{FF2B5EF4-FFF2-40B4-BE49-F238E27FC236}">
                <a16:creationId xmlns:a16="http://schemas.microsoft.com/office/drawing/2014/main" id="{2386F973-87F4-3B24-FC30-C38D4A2546A7}"/>
              </a:ext>
            </a:extLst>
          </p:cNvPr>
          <p:cNvSpPr/>
          <p:nvPr/>
        </p:nvSpPr>
        <p:spPr>
          <a:xfrm>
            <a:off x="7954304" y="3087903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CFF14BED-2057-BB61-FC62-007DA9DFF20C}"/>
              </a:ext>
            </a:extLst>
          </p:cNvPr>
          <p:cNvSpPr/>
          <p:nvPr/>
        </p:nvSpPr>
        <p:spPr>
          <a:xfrm>
            <a:off x="4518763" y="381123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4C4AD99E-321A-D3E0-96AD-948C2304DE2E}"/>
              </a:ext>
            </a:extLst>
          </p:cNvPr>
          <p:cNvGrpSpPr/>
          <p:nvPr/>
        </p:nvGrpSpPr>
        <p:grpSpPr>
          <a:xfrm>
            <a:off x="4175208" y="3473098"/>
            <a:ext cx="797845" cy="118120"/>
            <a:chOff x="4084956" y="4032069"/>
            <a:chExt cx="941160" cy="139337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73FE7FB-923F-1C0A-4E2D-7E78BCAB128A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E30DE1D2-7419-B338-1715-FEAE3AC5E4E3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41" name="Oval 140">
            <a:extLst>
              <a:ext uri="{FF2B5EF4-FFF2-40B4-BE49-F238E27FC236}">
                <a16:creationId xmlns:a16="http://schemas.microsoft.com/office/drawing/2014/main" id="{62DA90DE-C154-5CB0-003F-3819F51B6118}"/>
              </a:ext>
            </a:extLst>
          </p:cNvPr>
          <p:cNvSpPr/>
          <p:nvPr/>
        </p:nvSpPr>
        <p:spPr>
          <a:xfrm>
            <a:off x="5549425" y="3473098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AB643EE0-14FD-185A-46FC-A2EDC6605BE1}"/>
              </a:ext>
            </a:extLst>
          </p:cNvPr>
          <p:cNvSpPr/>
          <p:nvPr/>
        </p:nvSpPr>
        <p:spPr>
          <a:xfrm>
            <a:off x="5205871" y="381592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8180F021-90B0-CF2F-9EFF-FC1B0262A1C8}"/>
              </a:ext>
            </a:extLst>
          </p:cNvPr>
          <p:cNvSpPr/>
          <p:nvPr/>
        </p:nvSpPr>
        <p:spPr>
          <a:xfrm>
            <a:off x="5892979" y="381123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84447538-602A-E056-744C-188571678CCB}"/>
              </a:ext>
            </a:extLst>
          </p:cNvPr>
          <p:cNvSpPr/>
          <p:nvPr/>
        </p:nvSpPr>
        <p:spPr>
          <a:xfrm>
            <a:off x="4518763" y="453925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146E6E9-2577-7863-A384-7145C5DEC6C4}"/>
              </a:ext>
            </a:extLst>
          </p:cNvPr>
          <p:cNvGrpSpPr/>
          <p:nvPr/>
        </p:nvGrpSpPr>
        <p:grpSpPr>
          <a:xfrm>
            <a:off x="4175208" y="4201116"/>
            <a:ext cx="797845" cy="118120"/>
            <a:chOff x="4084956" y="4032069"/>
            <a:chExt cx="941160" cy="139337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8F14884-0C1C-0D2D-A70C-281C65628B2F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5553E95-D253-1EA6-CA38-4193AC00E588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48" name="Oval 147">
            <a:extLst>
              <a:ext uri="{FF2B5EF4-FFF2-40B4-BE49-F238E27FC236}">
                <a16:creationId xmlns:a16="http://schemas.microsoft.com/office/drawing/2014/main" id="{BF968708-0755-5C3A-9729-44489D8B2A4F}"/>
              </a:ext>
            </a:extLst>
          </p:cNvPr>
          <p:cNvSpPr/>
          <p:nvPr/>
        </p:nvSpPr>
        <p:spPr>
          <a:xfrm>
            <a:off x="5549425" y="4201116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7B459E6F-E544-D0D4-4978-0A55AE6E3B57}"/>
              </a:ext>
            </a:extLst>
          </p:cNvPr>
          <p:cNvSpPr/>
          <p:nvPr/>
        </p:nvSpPr>
        <p:spPr>
          <a:xfrm>
            <a:off x="5205871" y="4543941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3C53689F-D6CA-D3AA-0588-AAC97CC8D308}"/>
              </a:ext>
            </a:extLst>
          </p:cNvPr>
          <p:cNvSpPr/>
          <p:nvPr/>
        </p:nvSpPr>
        <p:spPr>
          <a:xfrm>
            <a:off x="5892979" y="453925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1D220120-F031-9A19-65C5-BF6EE16F34B8}"/>
              </a:ext>
            </a:extLst>
          </p:cNvPr>
          <p:cNvSpPr/>
          <p:nvPr/>
        </p:nvSpPr>
        <p:spPr>
          <a:xfrm>
            <a:off x="6236533" y="3473098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11628C54-1875-C452-1D82-2CCAA6CE6219}"/>
              </a:ext>
            </a:extLst>
          </p:cNvPr>
          <p:cNvSpPr/>
          <p:nvPr/>
        </p:nvSpPr>
        <p:spPr>
          <a:xfrm>
            <a:off x="6580088" y="381592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7BA6AFA8-AC6B-60AF-BF4B-D01E4B314E91}"/>
              </a:ext>
            </a:extLst>
          </p:cNvPr>
          <p:cNvSpPr/>
          <p:nvPr/>
        </p:nvSpPr>
        <p:spPr>
          <a:xfrm>
            <a:off x="7267196" y="381123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BAB7473-8510-0DA3-FA91-A2AFB843DB0E}"/>
              </a:ext>
            </a:extLst>
          </p:cNvPr>
          <p:cNvGrpSpPr/>
          <p:nvPr/>
        </p:nvGrpSpPr>
        <p:grpSpPr>
          <a:xfrm>
            <a:off x="6923641" y="3473098"/>
            <a:ext cx="797845" cy="118120"/>
            <a:chOff x="4084956" y="4032069"/>
            <a:chExt cx="941160" cy="139337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4D339308-3B3C-D1BE-F396-B2F18B734A14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887AAEA-A91A-D57C-BE27-0F08DAF954D6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57" name="Oval 156">
            <a:extLst>
              <a:ext uri="{FF2B5EF4-FFF2-40B4-BE49-F238E27FC236}">
                <a16:creationId xmlns:a16="http://schemas.microsoft.com/office/drawing/2014/main" id="{B749A909-D59D-3A0A-D664-42368E58C626}"/>
              </a:ext>
            </a:extLst>
          </p:cNvPr>
          <p:cNvSpPr/>
          <p:nvPr/>
        </p:nvSpPr>
        <p:spPr>
          <a:xfrm>
            <a:off x="7954304" y="3815922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DF87510-C06A-8F5C-8183-CAC4766B025C}"/>
              </a:ext>
            </a:extLst>
          </p:cNvPr>
          <p:cNvSpPr/>
          <p:nvPr/>
        </p:nvSpPr>
        <p:spPr>
          <a:xfrm>
            <a:off x="6236533" y="4201116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B28481BC-7ADE-8AD9-4524-EF638DAC16B5}"/>
              </a:ext>
            </a:extLst>
          </p:cNvPr>
          <p:cNvSpPr/>
          <p:nvPr/>
        </p:nvSpPr>
        <p:spPr>
          <a:xfrm>
            <a:off x="6580088" y="4543941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C00A9823-6E65-04D7-9A78-9EF1061ED1BD}"/>
              </a:ext>
            </a:extLst>
          </p:cNvPr>
          <p:cNvSpPr/>
          <p:nvPr/>
        </p:nvSpPr>
        <p:spPr>
          <a:xfrm>
            <a:off x="7267196" y="4539250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5713D4D-35C1-FBAE-D0FB-C38C65F1A00C}"/>
              </a:ext>
            </a:extLst>
          </p:cNvPr>
          <p:cNvGrpSpPr/>
          <p:nvPr/>
        </p:nvGrpSpPr>
        <p:grpSpPr>
          <a:xfrm>
            <a:off x="6923641" y="4201116"/>
            <a:ext cx="797845" cy="118120"/>
            <a:chOff x="4084956" y="4032069"/>
            <a:chExt cx="941160" cy="139337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E1CD1CDF-4A44-A603-F1B9-7BE8FEE2A3AE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460DB8F8-192A-BFE9-258B-9A50A0B08123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D53510CA-C8A7-6064-E6C9-BC075426EA3B}"/>
              </a:ext>
            </a:extLst>
          </p:cNvPr>
          <p:cNvSpPr/>
          <p:nvPr/>
        </p:nvSpPr>
        <p:spPr>
          <a:xfrm>
            <a:off x="7954304" y="4543941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A97A5B76-DD86-B43D-716E-026DAA5E3FA1}"/>
              </a:ext>
            </a:extLst>
          </p:cNvPr>
          <p:cNvSpPr/>
          <p:nvPr/>
        </p:nvSpPr>
        <p:spPr>
          <a:xfrm>
            <a:off x="4518763" y="526726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E7A15CC-970F-2FD4-3A2D-A904F78B1CC1}"/>
              </a:ext>
            </a:extLst>
          </p:cNvPr>
          <p:cNvGrpSpPr/>
          <p:nvPr/>
        </p:nvGrpSpPr>
        <p:grpSpPr>
          <a:xfrm>
            <a:off x="4175208" y="4929135"/>
            <a:ext cx="797845" cy="118120"/>
            <a:chOff x="4084956" y="4032069"/>
            <a:chExt cx="941160" cy="139337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0F494A1-FAA6-02E7-369E-02DADA1D6BED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511FD8DC-DBC0-DDBA-9188-7E1709AD0042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69" name="Oval 168">
            <a:extLst>
              <a:ext uri="{FF2B5EF4-FFF2-40B4-BE49-F238E27FC236}">
                <a16:creationId xmlns:a16="http://schemas.microsoft.com/office/drawing/2014/main" id="{D619BCF2-DE78-A5CA-282B-6F0D9619F29B}"/>
              </a:ext>
            </a:extLst>
          </p:cNvPr>
          <p:cNvSpPr/>
          <p:nvPr/>
        </p:nvSpPr>
        <p:spPr>
          <a:xfrm>
            <a:off x="5549425" y="492913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ED52DA4E-A8D0-9F8F-DCDB-095F707F3DA8}"/>
              </a:ext>
            </a:extLst>
          </p:cNvPr>
          <p:cNvSpPr/>
          <p:nvPr/>
        </p:nvSpPr>
        <p:spPr>
          <a:xfrm>
            <a:off x="5205871" y="527195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7CB1634A-3635-2A68-00FE-B5644979EFF4}"/>
              </a:ext>
            </a:extLst>
          </p:cNvPr>
          <p:cNvSpPr/>
          <p:nvPr/>
        </p:nvSpPr>
        <p:spPr>
          <a:xfrm>
            <a:off x="5892979" y="526726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1D80D189-48D8-8B4A-EE44-5068687441ED}"/>
              </a:ext>
            </a:extLst>
          </p:cNvPr>
          <p:cNvSpPr/>
          <p:nvPr/>
        </p:nvSpPr>
        <p:spPr>
          <a:xfrm>
            <a:off x="6236533" y="4929135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DA6B2213-9509-F214-0EFC-B2EC99AADDC9}"/>
              </a:ext>
            </a:extLst>
          </p:cNvPr>
          <p:cNvSpPr/>
          <p:nvPr/>
        </p:nvSpPr>
        <p:spPr>
          <a:xfrm>
            <a:off x="6580088" y="527195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69292C17-75B6-DA93-6409-9D3C611B0F70}"/>
              </a:ext>
            </a:extLst>
          </p:cNvPr>
          <p:cNvSpPr/>
          <p:nvPr/>
        </p:nvSpPr>
        <p:spPr>
          <a:xfrm>
            <a:off x="7267196" y="526726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C10D23E-FF57-6907-8E67-E8D53AEF47CD}"/>
              </a:ext>
            </a:extLst>
          </p:cNvPr>
          <p:cNvGrpSpPr/>
          <p:nvPr/>
        </p:nvGrpSpPr>
        <p:grpSpPr>
          <a:xfrm>
            <a:off x="6923641" y="4929135"/>
            <a:ext cx="797845" cy="118120"/>
            <a:chOff x="4084956" y="4032069"/>
            <a:chExt cx="941160" cy="139337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E54B07B-B120-7CA2-D5E8-E1019D7A8197}"/>
                </a:ext>
              </a:extLst>
            </p:cNvPr>
            <p:cNvSpPr/>
            <p:nvPr/>
          </p:nvSpPr>
          <p:spPr>
            <a:xfrm>
              <a:off x="4084956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C98473CB-87D8-4FED-0087-CEAAF8C95D9F}"/>
                </a:ext>
              </a:extLst>
            </p:cNvPr>
            <p:cNvSpPr/>
            <p:nvPr/>
          </p:nvSpPr>
          <p:spPr>
            <a:xfrm>
              <a:off x="4895488" y="4032069"/>
              <a:ext cx="130628" cy="1393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52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78" name="Oval 177">
            <a:extLst>
              <a:ext uri="{FF2B5EF4-FFF2-40B4-BE49-F238E27FC236}">
                <a16:creationId xmlns:a16="http://schemas.microsoft.com/office/drawing/2014/main" id="{001B2543-0AA6-37CE-4F59-CE49200BE396}"/>
              </a:ext>
            </a:extLst>
          </p:cNvPr>
          <p:cNvSpPr/>
          <p:nvPr/>
        </p:nvSpPr>
        <p:spPr>
          <a:xfrm>
            <a:off x="7954304" y="5271959"/>
            <a:ext cx="110737" cy="118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0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52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A5C569-42A4-BCF8-79F0-F79F1D248651}"/>
              </a:ext>
            </a:extLst>
          </p:cNvPr>
          <p:cNvGrpSpPr/>
          <p:nvPr/>
        </p:nvGrpSpPr>
        <p:grpSpPr>
          <a:xfrm>
            <a:off x="3049129" y="5642286"/>
            <a:ext cx="6048917" cy="668315"/>
            <a:chOff x="3049129" y="5642286"/>
            <a:chExt cx="6048917" cy="668315"/>
          </a:xfrm>
        </p:grpSpPr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533F834C-417B-C857-3086-858AF1BC5321}"/>
                </a:ext>
              </a:extLst>
            </p:cNvPr>
            <p:cNvSpPr/>
            <p:nvPr/>
          </p:nvSpPr>
          <p:spPr>
            <a:xfrm>
              <a:off x="4074458" y="5730961"/>
              <a:ext cx="4086559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1B7E215-8940-65DD-1FC8-F1DAF85D5119}"/>
                </a:ext>
              </a:extLst>
            </p:cNvPr>
            <p:cNvSpPr txBox="1"/>
            <p:nvPr/>
          </p:nvSpPr>
          <p:spPr>
            <a:xfrm>
              <a:off x="3049129" y="5642286"/>
              <a:ext cx="6048917" cy="668315"/>
            </a:xfrm>
            <a:prstGeom prst="rect">
              <a:avLst/>
            </a:prstGeom>
            <a:noFill/>
          </p:spPr>
          <p:txBody>
            <a:bodyPr wrap="square" tIns="87086" bIns="87086" rtlCol="0">
              <a:spAutoFit/>
            </a:bodyPr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+</a:t>
              </a:r>
              <a:r>
                <a:rPr kumimoji="0" lang="en-US" sz="32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 + +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POSITIVE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+ + +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A95342F-3F7B-3ED0-90EF-9E36B54F9F4C}"/>
              </a:ext>
            </a:extLst>
          </p:cNvPr>
          <p:cNvGrpSpPr/>
          <p:nvPr/>
        </p:nvGrpSpPr>
        <p:grpSpPr>
          <a:xfrm>
            <a:off x="3071541" y="1012021"/>
            <a:ext cx="6048917" cy="791426"/>
            <a:chOff x="3071541" y="1012021"/>
            <a:chExt cx="6048917" cy="791426"/>
          </a:xfrm>
        </p:grpSpPr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0BBD20CE-27AB-CD68-F1E4-2EB0FF4CB366}"/>
                </a:ext>
              </a:extLst>
            </p:cNvPr>
            <p:cNvSpPr/>
            <p:nvPr/>
          </p:nvSpPr>
          <p:spPr>
            <a:xfrm>
              <a:off x="4074459" y="1206132"/>
              <a:ext cx="4086560" cy="42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FFA751D-2C1F-B2EF-CD0B-A8E1CC6D4926}"/>
                </a:ext>
              </a:extLst>
            </p:cNvPr>
            <p:cNvSpPr txBox="1"/>
            <p:nvPr/>
          </p:nvSpPr>
          <p:spPr>
            <a:xfrm>
              <a:off x="3071541" y="1012021"/>
              <a:ext cx="6048917" cy="791426"/>
            </a:xfrm>
            <a:prstGeom prst="rect">
              <a:avLst/>
            </a:prstGeom>
            <a:noFill/>
          </p:spPr>
          <p:txBody>
            <a:bodyPr wrap="square" tIns="87086" bIns="87086" rtlCol="0">
              <a:spAutoFit/>
            </a:bodyPr>
            <a:lstStyle/>
            <a:p>
              <a:pPr marL="0" marR="0" lvl="0" indent="0" algn="ctr" defTabSz="870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-</a:t>
              </a:r>
              <a:r>
                <a:rPr kumimoji="0" lang="en-US" sz="40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 - -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NEGATIVE 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rPr>
                <a:t>- - -</a:t>
              </a:r>
            </a:p>
          </p:txBody>
        </p:sp>
      </p:grpSp>
      <p:sp>
        <p:nvSpPr>
          <p:cNvPr id="186" name="Title 139">
            <a:extLst>
              <a:ext uri="{FF2B5EF4-FFF2-40B4-BE49-F238E27FC236}">
                <a16:creationId xmlns:a16="http://schemas.microsoft.com/office/drawing/2014/main" id="{1247DE3F-85B1-8F64-3690-F7CFFDA7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1800840" cy="823031"/>
          </a:xfrm>
        </p:spPr>
        <p:txBody>
          <a:bodyPr/>
          <a:lstStyle/>
          <a:p>
            <a:r>
              <a:rPr lang="en-US" dirty="0"/>
              <a:t>Gel electrophoresis separates DNA by size</a:t>
            </a:r>
          </a:p>
        </p:txBody>
      </p:sp>
    </p:spTree>
    <p:extLst>
      <p:ext uri="{BB962C8B-B14F-4D97-AF65-F5344CB8AC3E}">
        <p14:creationId xmlns:p14="http://schemas.microsoft.com/office/powerpoint/2010/main" val="421969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0.0051 C 0.00196 0.00718 0.00053 0.00973 -0.00117 0.01158 C -0.00208 0.0125 -0.00312 0.0125 -0.00403 0.0132 C -0.00507 0.01413 -0.00585 0.01575 -0.0069 0.01667 C -0.00768 0.01737 -0.00872 0.0176 -0.00963 0.01829 C -0.01067 0.01922 -0.01158 0.02038 -0.0125 0.02153 C -0.0207 0.03195 -0.01236 0.02223 -0.01901 0.02987 C -0.02356 0.0419 -0.02226 0.03612 -0.02369 0.04653 C -0.02356 0.04885 -0.02278 0.05718 -0.02187 0.05996 C -0.02018 0.06528 -0.01861 0.06644 -0.01718 0.07153 C -0.01679 0.07315 -0.01666 0.075 -0.01627 0.07663 C -0.01575 0.07848 -0.01497 0.07987 -0.01432 0.08172 C -0.01367 0.0838 -0.01315 0.08612 -0.0125 0.0882 C -0.01132 0.09167 -0.01002 0.09491 -0.00872 0.09838 C -0.00807 0.1 -0.00716 0.10139 -0.0069 0.10325 C -0.00651 0.10487 -0.00638 0.10672 -0.00585 0.10834 C -0.00481 0.11181 -0.00208 0.11737 -0.00026 0.11991 C 0.00066 0.1213 0.00157 0.12223 0.00261 0.12338 C 0.00573 0.13172 0.00782 0.13195 0.00534 0.14167 C 0.00469 0.14422 0.00378 0.14653 0.00261 0.14838 C 0.00183 0.14931 0.00066 0.14931 -0.00026 0.15 C -0.00156 0.15163 -0.0026 0.15371 -0.00403 0.15487 C -0.00585 0.15649 -0.00807 0.15625 -0.00963 0.15834 C -0.01328 0.1625 -0.01145 0.16088 -0.01536 0.1632 C -0.01627 0.16551 -0.01705 0.16806 -0.01809 0.16991 C -0.01927 0.172 -0.02096 0.17269 -0.02187 0.175 C -0.02304 0.17778 -0.02369 0.18496 -0.02369 0.18519 C -0.02317 0.19051 -0.02291 0.1963 -0.02187 0.20163 C -0.02161 0.20325 -0.02161 0.20533 -0.02096 0.20672 C -0.0194 0.2095 -0.01718 0.21112 -0.01536 0.2132 C -0.01432 0.21436 -0.01354 0.21598 -0.0125 0.21667 C -0.00963 0.21829 -0.00885 0.21852 -0.00585 0.22153 C -0.00403 0.22362 -0.00182 0.22547 -0.00026 0.22825 C 0.00066 0.22987 0.00183 0.23125 0.00261 0.23334 C 0.00339 0.23519 0.00378 0.23774 0.00443 0.24005 C 0.00495 0.24167 0.00573 0.24329 0.00625 0.24491 C 0.00665 0.24723 0.00691 0.24931 0.0073 0.25163 C 0.00756 0.25325 0.00808 0.25487 0.00821 0.25649 C 0.0086 0.26158 0.0086 0.26667 0.00912 0.27153 C 0.00925 0.27338 0.00925 0.2757 0.01003 0.27663 C 0.01264 0.2794 0.01602 0.27871 0.01849 0.28149 L 0.02136 0.28496 C 0.02227 0.2875 0.02422 0.29144 0.02422 0.29491 C 0.02422 0.29931 0.02292 0.30325 0.02136 0.30649 C 0.02045 0.30834 0.01941 0.30973 0.01849 0.31158 C 0.01784 0.3132 0.01745 0.31528 0.01667 0.31667 C 0.01589 0.31806 0.01472 0.31852 0.01381 0.31991 C 0.0125 0.322 0.01159 0.325 0.01003 0.32663 C 0.00834 0.32848 0.00612 0.32801 0.00443 0.32987 C -0.0026 0.3382 0.00599 0.32755 -0.00117 0.3382 C -0.00208 0.33959 -0.00312 0.34051 -0.00403 0.34167 C -0.00468 0.34329 -0.00572 0.34468 -0.00585 0.34653 C -0.00611 0.34838 -0.00546 0.35 -0.00494 0.35163 C -0.00442 0.35348 -0.0039 0.3551 -0.00312 0.35649 C 0.00235 0.36621 -0.00286 0.35255 0.00261 0.36482 C 0.01081 0.3838 0.00378 0.36783 0.0073 0.37987 C 0.00769 0.38172 0.0086 0.38311 0.00912 0.38496 C 0.00977 0.38727 0.01068 0.39445 0.01094 0.39653 C 0.01068 0.40278 0.01068 0.4088 0.01003 0.41482 C 0.00938 0.42153 0.00847 0.42616 0.00534 0.42987 C 0.00456 0.43079 0.00352 0.43125 0.00261 0.43149 C -0.00026 0.43241 -0.00312 0.43264 -0.00585 0.43334 C -0.0082 0.43588 -0.01041 0.43843 -0.0125 0.44167 C -0.01354 0.44306 -0.01432 0.44491 -0.01536 0.44653 C -0.01562 0.44815 -0.01575 0.45 -0.01627 0.45163 C -0.01679 0.45325 -0.0177 0.45463 -0.01809 0.45649 C -0.01888 0.45973 -0.02005 0.46667 -0.02005 0.4669 C -0.01966 0.4794 -0.01966 0.49213 -0.01901 0.50487 C -0.01901 0.50718 -0.01861 0.5095 -0.01809 0.51158 C -0.01731 0.51482 -0.01497 0.51899 -0.01718 0.51482 " pathEditMode="relative" rAng="0" ptsTypes="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5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6 -0.0199 C -0.00443 -0.01828 -0.00586 -0.01643 -0.00755 -0.01504 C -0.0095 -0.01319 -0.01315 -0.0125 -0.0151 -0.01157 C -0.02344 -0.00833 -0.01341 -0.01157 -0.02448 -0.00833 C -0.02539 -0.00717 -0.02695 -0.00694 -0.02721 -0.00509 C -0.02838 0.00139 -0.02266 0.00787 -0.0207 0.00834 L -0.00755 0.01158 C -0.00664 0.01227 -0.00547 0.01204 -0.00469 0.01343 C -0.00208 0.01783 -0.00482 0.0206 -0.00664 0.02338 C -0.00742 0.02454 -0.00833 0.02616 -0.00937 0.02662 C -0.01029 0.02709 -0.02305 0.02986 -0.02344 0.0301 C -0.02448 0.03056 -0.02565 0.03033 -0.0263 0.03172 C -0.02695 0.03287 -0.02721 0.03496 -0.02721 0.03658 C -0.02721 0.0419 -0.02591 0.04537 -0.02344 0.04838 C -0.02266 0.04931 -0.02161 0.04977 -0.0207 0.05 C -0.01758 0.05093 -0.01445 0.05116 -0.01133 0.05162 C -0.00247 0.05278 0.00313 0.05255 0.0112 0.0551 C 0.0125 0.05533 0.01367 0.05602 0.01498 0.05672 C 0.01524 0.05834 0.01628 0.05996 0.01589 0.06158 C 0.0155 0.06389 0.01419 0.06528 0.01315 0.06667 C 0.01146 0.06875 0.00859 0.0706 0.00651 0.07176 C 0.00534 0.07223 0.00404 0.07269 0.00274 0.07338 C 0.00182 0.07385 0.00091 0.07454 -1.04167E-6 0.075 C -0.0013 0.07662 -0.00325 0.07732 -0.00377 0.0801 C -0.00456 0.08403 -0.00013 0.08635 0.00091 0.08658 C 0.00469 0.0875 0.00833 0.08773 0.01211 0.08843 C 0.01315 0.08935 0.01458 0.08982 0.01498 0.09167 C 0.01537 0.09329 0.01471 0.09537 0.01406 0.09676 C 0.01133 0.10139 0.00886 0.10185 0.0056 0.10324 C 0.00469 0.1044 0.00378 0.10579 0.00274 0.10672 C 0.00013 0.10857 -0.00677 0.10949 -0.00846 0.10996 C -0.01042 0.11042 -0.01224 0.11111 -0.01406 0.11158 C -0.01471 0.11343 -0.01601 0.11459 -0.01601 0.11667 C -0.01601 0.11875 -0.01458 0.11991 -0.01406 0.12176 C -0.01367 0.12315 -0.0138 0.12523 -0.01315 0.12662 C -0.0125 0.12824 -0.01133 0.12917 -0.01042 0.1301 C 0.00052 0.13959 -0.00729 0.13079 -0.00104 0.13843 C 0.00495 0.13773 0.01328 0.13982 0.01966 0.13496 C 0.02096 0.13403 0.02214 0.13287 0.02344 0.13172 C 0.02435 0.13056 0.02526 0.1294 0.02617 0.12824 C 0.02969 0.11922 0.02617 0.12685 0.03086 0.11991 C 0.03555 0.11297 0.03164 0.11621 0.03659 0.11343 C 0.03971 0.11389 0.04297 0.1132 0.04596 0.11505 C 0.04948 0.11713 0.04714 0.1301 0.04688 0.13172 C 0.0457 0.13889 0.04466 0.13797 0.04219 0.14329 C 0.03802 0.15232 0.04323 0.14491 0.03659 0.15324 C 0.03568 0.1544 0.03477 0.15602 0.03373 0.15672 C 0.02565 0.16111 0.01771 0.16065 0.00938 0.16158 C 0.00833 0.16227 0.00729 0.16227 0.00651 0.16343 C 0.00482 0.16574 0.0043 0.16991 0.00365 0.17338 C 0.00404 0.175 0.00417 0.17685 0.00469 0.17824 C 0.00664 0.18565 0.00886 0.18704 0.01406 0.19005 L 0.01966 0.19329 C 0.01862 0.19861 0.01888 0.19977 0.01589 0.20324 C 0.01511 0.2044 0.01393 0.20417 0.01315 0.2051 C 0.00339 0.21459 0.01107 0.20949 0.00469 0.21343 C 0.00156 0.21158 0.00287 0.21158 0.00091 0.21158 " pathEditMode="relative" rAng="0" ptsTypes="AAAAAAAAAAAAAAAAAAAAAAAAAAAAAAAAAAAAAAAAAAAAAAAAAAAAAAAAA">
                                      <p:cBhvr>
                                        <p:cTn id="8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76;p24">
            <a:extLst>
              <a:ext uri="{FF2B5EF4-FFF2-40B4-BE49-F238E27FC236}">
                <a16:creationId xmlns:a16="http://schemas.microsoft.com/office/drawing/2014/main" id="{C2A42724-D021-B1BF-6C62-9D882CE493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 dirty="0"/>
              <a:t>Gel electrophoresis</a:t>
            </a:r>
            <a:endParaRPr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F21B6C9-DA91-1777-F623-7C7DE631CC70}"/>
              </a:ext>
            </a:extLst>
          </p:cNvPr>
          <p:cNvGrpSpPr/>
          <p:nvPr/>
        </p:nvGrpSpPr>
        <p:grpSpPr>
          <a:xfrm>
            <a:off x="7424204" y="2579866"/>
            <a:ext cx="3261437" cy="3475980"/>
            <a:chOff x="3209642" y="10373410"/>
            <a:chExt cx="2423963" cy="258341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60C3294-5197-C614-14EB-0777EC4F9E4E}"/>
                </a:ext>
              </a:extLst>
            </p:cNvPr>
            <p:cNvSpPr/>
            <p:nvPr/>
          </p:nvSpPr>
          <p:spPr>
            <a:xfrm>
              <a:off x="3209642" y="10373410"/>
              <a:ext cx="2423963" cy="2583415"/>
            </a:xfrm>
            <a:prstGeom prst="rect">
              <a:avLst/>
            </a:prstGeom>
            <a:solidFill>
              <a:srgbClr val="DEEB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8E91B4E-C1D4-2AF8-DBBD-B933DBB694D6}"/>
                </a:ext>
              </a:extLst>
            </p:cNvPr>
            <p:cNvGrpSpPr/>
            <p:nvPr/>
          </p:nvGrpSpPr>
          <p:grpSpPr>
            <a:xfrm>
              <a:off x="3442915" y="10592243"/>
              <a:ext cx="1895926" cy="67372"/>
              <a:chOff x="3430695" y="10592243"/>
              <a:chExt cx="1895926" cy="67372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441C5BD-1933-2B81-890C-3BBDF331C0FC}"/>
                  </a:ext>
                </a:extLst>
              </p:cNvPr>
              <p:cNvSpPr/>
              <p:nvPr/>
            </p:nvSpPr>
            <p:spPr>
              <a:xfrm flipV="1">
                <a:off x="3430695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85BEC2F-6956-E693-5F87-D0A640D16E21}"/>
                  </a:ext>
                </a:extLst>
              </p:cNvPr>
              <p:cNvSpPr/>
              <p:nvPr/>
            </p:nvSpPr>
            <p:spPr>
              <a:xfrm flipV="1">
                <a:off x="4104339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C64224C0-052A-B3FF-BC3D-6E2A21013764}"/>
                  </a:ext>
                </a:extLst>
              </p:cNvPr>
              <p:cNvSpPr/>
              <p:nvPr/>
            </p:nvSpPr>
            <p:spPr>
              <a:xfrm flipV="1">
                <a:off x="4777981" y="10592243"/>
                <a:ext cx="548640" cy="67372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C7AA2837-487F-151C-5746-B143116735B6}"/>
              </a:ext>
            </a:extLst>
          </p:cNvPr>
          <p:cNvSpPr/>
          <p:nvPr/>
        </p:nvSpPr>
        <p:spPr>
          <a:xfrm>
            <a:off x="7716817" y="2840064"/>
            <a:ext cx="775320" cy="159129"/>
          </a:xfrm>
          <a:prstGeom prst="roundRect">
            <a:avLst/>
          </a:prstGeom>
          <a:effectLst>
            <a:softEdge rad="4218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26ED02F-475C-2784-00A7-2344ACAA20B8}"/>
              </a:ext>
            </a:extLst>
          </p:cNvPr>
          <p:cNvGrpSpPr/>
          <p:nvPr/>
        </p:nvGrpSpPr>
        <p:grpSpPr>
          <a:xfrm>
            <a:off x="5270980" y="2132729"/>
            <a:ext cx="2446594" cy="4097949"/>
            <a:chOff x="6037459" y="2132729"/>
            <a:chExt cx="2446594" cy="4097949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A5708CC1-1349-9341-9397-AD4BC719FDF0}"/>
                </a:ext>
              </a:extLst>
            </p:cNvPr>
            <p:cNvGrpSpPr/>
            <p:nvPr/>
          </p:nvGrpSpPr>
          <p:grpSpPr>
            <a:xfrm>
              <a:off x="6037459" y="2132729"/>
              <a:ext cx="2429966" cy="1814850"/>
              <a:chOff x="6037459" y="2132729"/>
              <a:chExt cx="2429966" cy="1814850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2F56288-B8E2-0BE4-957C-5C345CFC9B69}"/>
                  </a:ext>
                </a:extLst>
              </p:cNvPr>
              <p:cNvSpPr txBox="1"/>
              <p:nvPr/>
            </p:nvSpPr>
            <p:spPr>
              <a:xfrm>
                <a:off x="6037459" y="3116582"/>
                <a:ext cx="193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Helvetica" pitchFamily="2" charset="0"/>
                    <a:cs typeface="Arial" panose="020B0604020202020204" pitchFamily="34" charset="0"/>
                  </a:rPr>
                  <a:t>Longer </a:t>
                </a:r>
              </a:p>
              <a:p>
                <a:pPr algn="ctr"/>
                <a:r>
                  <a:rPr lang="en-US" sz="2400" dirty="0">
                    <a:latin typeface="Helvetica" pitchFamily="2" charset="0"/>
                    <a:cs typeface="Arial" panose="020B0604020202020204" pitchFamily="34" charset="0"/>
                  </a:rPr>
                  <a:t>DNA pieces </a:t>
                </a:r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379B4668-D054-925F-BB39-B1A47A78F1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770421" y="2192699"/>
                <a:ext cx="697004" cy="129285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1FEC6DC2-7AA0-495E-91AC-DD48354023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754550" y="3088304"/>
                <a:ext cx="681504" cy="454625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1B61356F-FCCD-D086-3330-2DD012B84B9D}"/>
                  </a:ext>
                </a:extLst>
              </p:cNvPr>
              <p:cNvGrpSpPr/>
              <p:nvPr/>
            </p:nvGrpSpPr>
            <p:grpSpPr>
              <a:xfrm>
                <a:off x="6364315" y="2132729"/>
                <a:ext cx="1378612" cy="980809"/>
                <a:chOff x="1123550" y="2536140"/>
                <a:chExt cx="1378612" cy="980809"/>
              </a:xfrm>
            </p:grpSpPr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977BCDC5-CAA0-5D6C-25E1-637CCB121E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4952220">
                  <a:off x="1539036" y="2520279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32938498-447D-4FE0-0527-F770801D25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4952220">
                  <a:off x="1199739" y="2649141"/>
                  <a:ext cx="316786" cy="469164"/>
                </a:xfrm>
                <a:prstGeom prst="rect">
                  <a:avLst/>
                </a:prstGeom>
              </p:spPr>
            </p:pic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C19C0AE2-6606-5EAD-A0B9-A852B75486F4}"/>
                    </a:ext>
                  </a:extLst>
                </p:cNvPr>
                <p:cNvGrpSpPr/>
                <p:nvPr/>
              </p:nvGrpSpPr>
              <p:grpSpPr>
                <a:xfrm rot="21389370" flipH="1">
                  <a:off x="1232433" y="3171974"/>
                  <a:ext cx="832107" cy="316786"/>
                  <a:chOff x="5568218" y="1765326"/>
                  <a:chExt cx="832107" cy="316786"/>
                </a:xfrm>
              </p:grpSpPr>
              <p:pic>
                <p:nvPicPr>
                  <p:cNvPr id="97" name="Picture 96">
                    <a:extLst>
                      <a:ext uri="{FF2B5EF4-FFF2-40B4-BE49-F238E27FC236}">
                        <a16:creationId xmlns:a16="http://schemas.microsoft.com/office/drawing/2014/main" id="{D54BDA48-8B40-02E2-8DA6-C42F7EF482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ackgroundRemoval t="10000" b="90000" l="10000" r="90000">
                                <a14:foregroundMark x1="70091" y1="57637" x2="70091" y2="57637"/>
                                <a14:foregroundMark x1="64048" y1="79226" x2="64048" y2="79226"/>
                                <a14:foregroundMark x1="33837" y1="17719" x2="33837" y2="17719"/>
                                <a14:foregroundMark x1="57100" y1="89409" x2="57100" y2="89409"/>
                                <a14:foregroundMark x1="51360" y1="84114" x2="51360" y2="84114"/>
                                <a14:foregroundMark x1="51360" y1="79430" x2="51360" y2="79430"/>
                                <a14:foregroundMark x1="51964" y1="62933" x2="51964" y2="62933"/>
                                <a14:foregroundMark x1="51360" y1="58859" x2="51360" y2="58859"/>
                                <a14:foregroundMark x1="51662" y1="54175" x2="51662" y2="54175"/>
                                <a14:foregroundMark x1="51964" y1="49491" x2="51964" y2="49491"/>
                                <a14:foregroundMark x1="53474" y1="45010" x2="53474" y2="45010"/>
                                <a14:foregroundMark x1="53474" y1="41548" x2="53474" y2="41548"/>
                                <a14:foregroundMark x1="52870" y1="24440" x2="52870" y2="24440"/>
                                <a14:foregroundMark x1="52870" y1="20163" x2="52870" y2="20163"/>
                                <a14:foregroundMark x1="53474" y1="15071" x2="53474" y2="1507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5644407" y="1689137"/>
                    <a:ext cx="316786" cy="469164"/>
                  </a:xfrm>
                  <a:prstGeom prst="rect">
                    <a:avLst/>
                  </a:prstGeom>
                </p:spPr>
              </p:pic>
              <p:pic>
                <p:nvPicPr>
                  <p:cNvPr id="98" name="Picture 97">
                    <a:extLst>
                      <a:ext uri="{FF2B5EF4-FFF2-40B4-BE49-F238E27FC236}">
                        <a16:creationId xmlns:a16="http://schemas.microsoft.com/office/drawing/2014/main" id="{CE1BB489-E3E1-5DAA-5699-69D6CDA1DD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ackgroundRemoval t="10000" b="90000" l="10000" r="90000">
                                <a14:foregroundMark x1="70091" y1="57637" x2="70091" y2="57637"/>
                                <a14:foregroundMark x1="64048" y1="79226" x2="64048" y2="79226"/>
                                <a14:foregroundMark x1="33837" y1="17719" x2="33837" y2="17719"/>
                                <a14:foregroundMark x1="57100" y1="89409" x2="57100" y2="89409"/>
                                <a14:foregroundMark x1="51360" y1="84114" x2="51360" y2="84114"/>
                                <a14:foregroundMark x1="51360" y1="79430" x2="51360" y2="79430"/>
                                <a14:foregroundMark x1="51964" y1="62933" x2="51964" y2="62933"/>
                                <a14:foregroundMark x1="51360" y1="58859" x2="51360" y2="58859"/>
                                <a14:foregroundMark x1="51662" y1="54175" x2="51662" y2="54175"/>
                                <a14:foregroundMark x1="51964" y1="49491" x2="51964" y2="49491"/>
                                <a14:foregroundMark x1="53474" y1="45010" x2="53474" y2="45010"/>
                                <a14:foregroundMark x1="53474" y1="41548" x2="53474" y2="41548"/>
                                <a14:foregroundMark x1="52870" y1="24440" x2="52870" y2="24440"/>
                                <a14:foregroundMark x1="52870" y1="20163" x2="52870" y2="20163"/>
                                <a14:foregroundMark x1="53474" y1="15071" x2="53474" y2="1507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6007350" y="1689137"/>
                    <a:ext cx="316786" cy="46916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66E15772-2212-A3CC-E73E-8427613AFA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6296837">
                  <a:off x="1711877" y="2765628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EE5346C4-7076-4421-7294-AF4698214F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6296837">
                  <a:off x="2062540" y="2859242"/>
                  <a:ext cx="316786" cy="469164"/>
                </a:xfrm>
                <a:prstGeom prst="rect">
                  <a:avLst/>
                </a:prstGeom>
              </p:spPr>
            </p:pic>
            <p:sp>
              <p:nvSpPr>
                <p:cNvPr id="96" name="Rounded Rectangle 95">
                  <a:extLst>
                    <a:ext uri="{FF2B5EF4-FFF2-40B4-BE49-F238E27FC236}">
                      <a16:creationId xmlns:a16="http://schemas.microsoft.com/office/drawing/2014/main" id="{8579481B-DFDA-9CA1-3305-1E1DA9C3FD42}"/>
                    </a:ext>
                  </a:extLst>
                </p:cNvPr>
                <p:cNvSpPr/>
                <p:nvPr/>
              </p:nvSpPr>
              <p:spPr>
                <a:xfrm flipH="1">
                  <a:off x="1124201" y="2536140"/>
                  <a:ext cx="1377961" cy="980809"/>
                </a:xfrm>
                <a:prstGeom prst="roundRect">
                  <a:avLst/>
                </a:prstGeom>
                <a:noFill/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 pitchFamily="2" charset="0"/>
                  </a:endParaRPr>
                </a:p>
              </p:txBody>
            </p:sp>
          </p:grp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6DDEBDC5-9727-A070-9CB8-5AA924CDC346}"/>
                </a:ext>
              </a:extLst>
            </p:cNvPr>
            <p:cNvGrpSpPr/>
            <p:nvPr/>
          </p:nvGrpSpPr>
          <p:grpSpPr>
            <a:xfrm>
              <a:off x="6158482" y="4384666"/>
              <a:ext cx="2325571" cy="1846012"/>
              <a:chOff x="6158482" y="4384666"/>
              <a:chExt cx="2325571" cy="1846012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D23936A2-F379-3313-521B-F6DBB30197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1189" y="4698452"/>
                <a:ext cx="692864" cy="58795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8D4DF363-AC41-24B1-8EBB-C26CDC36C7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96293" y="4418872"/>
                <a:ext cx="756389" cy="22220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CA2F4CD2-8783-202B-FEDE-4F31F27A73F1}"/>
                  </a:ext>
                </a:extLst>
              </p:cNvPr>
              <p:cNvGrpSpPr/>
              <p:nvPr/>
            </p:nvGrpSpPr>
            <p:grpSpPr>
              <a:xfrm>
                <a:off x="6381594" y="4384666"/>
                <a:ext cx="1377961" cy="980809"/>
                <a:chOff x="1140829" y="4828418"/>
                <a:chExt cx="1377961" cy="980809"/>
              </a:xfrm>
            </p:grpSpPr>
            <p:pic>
              <p:nvPicPr>
                <p:cNvPr id="88" name="Picture 87">
                  <a:extLst>
                    <a:ext uri="{FF2B5EF4-FFF2-40B4-BE49-F238E27FC236}">
                      <a16:creationId xmlns:a16="http://schemas.microsoft.com/office/drawing/2014/main" id="{7FB7305A-F73C-3318-D012-600B2048F4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1387397">
                  <a:off x="1153378" y="5196463"/>
                  <a:ext cx="316786" cy="469164"/>
                </a:xfrm>
                <a:prstGeom prst="rect">
                  <a:avLst/>
                </a:prstGeom>
              </p:spPr>
            </p:pic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D1BFB310-1C94-43D9-40C1-86AA06B06FF2}"/>
                    </a:ext>
                  </a:extLst>
                </p:cNvPr>
                <p:cNvGrpSpPr/>
                <p:nvPr/>
              </p:nvGrpSpPr>
              <p:grpSpPr>
                <a:xfrm flipH="1" flipV="1">
                  <a:off x="1140829" y="4828418"/>
                  <a:ext cx="1377961" cy="980809"/>
                  <a:chOff x="5373670" y="1695892"/>
                  <a:chExt cx="1377961" cy="980809"/>
                </a:xfrm>
              </p:grpSpPr>
              <p:pic>
                <p:nvPicPr>
                  <p:cNvPr id="103" name="Picture 102">
                    <a:extLst>
                      <a:ext uri="{FF2B5EF4-FFF2-40B4-BE49-F238E27FC236}">
                        <a16:creationId xmlns:a16="http://schemas.microsoft.com/office/drawing/2014/main" id="{68A528DB-17F1-7EB9-47C0-49772677C2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ackgroundRemoval t="10000" b="90000" l="10000" r="90000">
                                <a14:foregroundMark x1="70091" y1="57637" x2="70091" y2="57637"/>
                                <a14:foregroundMark x1="64048" y1="79226" x2="64048" y2="79226"/>
                                <a14:foregroundMark x1="33837" y1="17719" x2="33837" y2="17719"/>
                                <a14:foregroundMark x1="57100" y1="89409" x2="57100" y2="89409"/>
                                <a14:foregroundMark x1="51360" y1="84114" x2="51360" y2="84114"/>
                                <a14:foregroundMark x1="51360" y1="79430" x2="51360" y2="79430"/>
                                <a14:foregroundMark x1="51964" y1="62933" x2="51964" y2="62933"/>
                                <a14:foregroundMark x1="51360" y1="58859" x2="51360" y2="58859"/>
                                <a14:foregroundMark x1="51662" y1="54175" x2="51662" y2="54175"/>
                                <a14:foregroundMark x1="51964" y1="49491" x2="51964" y2="49491"/>
                                <a14:foregroundMark x1="53474" y1="45010" x2="53474" y2="45010"/>
                                <a14:foregroundMark x1="53474" y1="41548" x2="53474" y2="41548"/>
                                <a14:foregroundMark x1="52870" y1="24440" x2="52870" y2="24440"/>
                                <a14:foregroundMark x1="52870" y1="20163" x2="52870" y2="20163"/>
                                <a14:foregroundMark x1="53474" y1="15071" x2="53474" y2="1507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6647780" flipH="1">
                    <a:off x="5846217" y="1771741"/>
                    <a:ext cx="316786" cy="469164"/>
                  </a:xfrm>
                  <a:prstGeom prst="rect">
                    <a:avLst/>
                  </a:prstGeom>
                </p:spPr>
              </p:pic>
              <p:pic>
                <p:nvPicPr>
                  <p:cNvPr id="104" name="Picture 103">
                    <a:extLst>
                      <a:ext uri="{FF2B5EF4-FFF2-40B4-BE49-F238E27FC236}">
                        <a16:creationId xmlns:a16="http://schemas.microsoft.com/office/drawing/2014/main" id="{8FE0F04F-DCCE-6580-EF8C-62C4B16AA6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ackgroundRemoval t="10000" b="90000" l="10000" r="90000">
                                <a14:foregroundMark x1="70091" y1="57637" x2="70091" y2="57637"/>
                                <a14:foregroundMark x1="64048" y1="79226" x2="64048" y2="79226"/>
                                <a14:foregroundMark x1="33837" y1="17719" x2="33837" y2="17719"/>
                                <a14:foregroundMark x1="57100" y1="89409" x2="57100" y2="89409"/>
                                <a14:foregroundMark x1="51360" y1="84114" x2="51360" y2="84114"/>
                                <a14:foregroundMark x1="51360" y1="79430" x2="51360" y2="79430"/>
                                <a14:foregroundMark x1="51964" y1="62933" x2="51964" y2="62933"/>
                                <a14:foregroundMark x1="51360" y1="58859" x2="51360" y2="58859"/>
                                <a14:foregroundMark x1="51662" y1="54175" x2="51662" y2="54175"/>
                                <a14:foregroundMark x1="51964" y1="49491" x2="51964" y2="49491"/>
                                <a14:foregroundMark x1="53474" y1="45010" x2="53474" y2="45010"/>
                                <a14:foregroundMark x1="53474" y1="41548" x2="53474" y2="41548"/>
                                <a14:foregroundMark x1="52870" y1="24440" x2="52870" y2="24440"/>
                                <a14:foregroundMark x1="52870" y1="20163" x2="52870" y2="20163"/>
                                <a14:foregroundMark x1="53474" y1="15071" x2="53474" y2="1507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610630" flipH="1">
                    <a:off x="6263851" y="2235453"/>
                    <a:ext cx="316786" cy="469164"/>
                  </a:xfrm>
                  <a:prstGeom prst="rect">
                    <a:avLst/>
                  </a:prstGeom>
                </p:spPr>
              </p:pic>
              <p:pic>
                <p:nvPicPr>
                  <p:cNvPr id="105" name="Picture 104">
                    <a:extLst>
                      <a:ext uri="{FF2B5EF4-FFF2-40B4-BE49-F238E27FC236}">
                        <a16:creationId xmlns:a16="http://schemas.microsoft.com/office/drawing/2014/main" id="{07949297-707D-92F2-7B8A-4E50A9396A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ackgroundRemoval t="10000" b="90000" l="10000" r="90000">
                                <a14:foregroundMark x1="70091" y1="57637" x2="70091" y2="57637"/>
                                <a14:foregroundMark x1="64048" y1="79226" x2="64048" y2="79226"/>
                                <a14:foregroundMark x1="33837" y1="17719" x2="33837" y2="17719"/>
                                <a14:foregroundMark x1="57100" y1="89409" x2="57100" y2="89409"/>
                                <a14:foregroundMark x1="51360" y1="84114" x2="51360" y2="84114"/>
                                <a14:foregroundMark x1="51360" y1="79430" x2="51360" y2="79430"/>
                                <a14:foregroundMark x1="51964" y1="62933" x2="51964" y2="62933"/>
                                <a14:foregroundMark x1="51360" y1="58859" x2="51360" y2="58859"/>
                                <a14:foregroundMark x1="51662" y1="54175" x2="51662" y2="54175"/>
                                <a14:foregroundMark x1="51964" y1="49491" x2="51964" y2="49491"/>
                                <a14:foregroundMark x1="53474" y1="45010" x2="53474" y2="45010"/>
                                <a14:foregroundMark x1="53474" y1="41548" x2="53474" y2="41548"/>
                                <a14:foregroundMark x1="52870" y1="24440" x2="52870" y2="24440"/>
                                <a14:foregroundMark x1="52870" y1="20163" x2="52870" y2="20163"/>
                                <a14:foregroundMark x1="53474" y1="15071" x2="53474" y2="15071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5303163" flipH="1">
                    <a:off x="5546038" y="2158151"/>
                    <a:ext cx="316786" cy="469164"/>
                  </a:xfrm>
                  <a:prstGeom prst="rect">
                    <a:avLst/>
                  </a:prstGeom>
                </p:spPr>
              </p:pic>
              <p:sp>
                <p:nvSpPr>
                  <p:cNvPr id="106" name="Rounded Rectangle 105">
                    <a:extLst>
                      <a:ext uri="{FF2B5EF4-FFF2-40B4-BE49-F238E27FC236}">
                        <a16:creationId xmlns:a16="http://schemas.microsoft.com/office/drawing/2014/main" id="{4DBBBB75-8EB2-99BE-542F-170C0D1EB5AA}"/>
                      </a:ext>
                    </a:extLst>
                  </p:cNvPr>
                  <p:cNvSpPr/>
                  <p:nvPr/>
                </p:nvSpPr>
                <p:spPr>
                  <a:xfrm>
                    <a:off x="5373670" y="1695892"/>
                    <a:ext cx="1377961" cy="980809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B04C004-6D55-F720-0109-51EC7B4B988B}"/>
                  </a:ext>
                </a:extLst>
              </p:cNvPr>
              <p:cNvSpPr txBox="1"/>
              <p:nvPr/>
            </p:nvSpPr>
            <p:spPr>
              <a:xfrm>
                <a:off x="6158482" y="5399681"/>
                <a:ext cx="193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Helvetica" pitchFamily="2" charset="0"/>
                    <a:cs typeface="Arial" panose="020B0604020202020204" pitchFamily="34" charset="0"/>
                  </a:rPr>
                  <a:t>Shorter </a:t>
                </a:r>
              </a:p>
              <a:p>
                <a:pPr algn="ctr"/>
                <a:r>
                  <a:rPr lang="en-US" sz="2400" dirty="0">
                    <a:latin typeface="Helvetica" pitchFamily="2" charset="0"/>
                    <a:cs typeface="Arial" panose="020B0604020202020204" pitchFamily="34" charset="0"/>
                  </a:rPr>
                  <a:t>DNA pieces </a:t>
                </a:r>
              </a:p>
            </p:txBody>
          </p:sp>
        </p:grpSp>
      </p:grp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CECB8C38-5E30-ACBA-9BEF-03860F8DF0D4}"/>
              </a:ext>
            </a:extLst>
          </p:cNvPr>
          <p:cNvSpPr/>
          <p:nvPr/>
        </p:nvSpPr>
        <p:spPr>
          <a:xfrm>
            <a:off x="7716817" y="2840064"/>
            <a:ext cx="775320" cy="159129"/>
          </a:xfrm>
          <a:prstGeom prst="roundRect">
            <a:avLst/>
          </a:prstGeom>
          <a:effectLst>
            <a:softEdge rad="4218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82472E8-0CC6-EE16-D5A6-0F58C39399F8}"/>
              </a:ext>
            </a:extLst>
          </p:cNvPr>
          <p:cNvGrpSpPr/>
          <p:nvPr/>
        </p:nvGrpSpPr>
        <p:grpSpPr>
          <a:xfrm>
            <a:off x="7053794" y="93234"/>
            <a:ext cx="2398595" cy="2822446"/>
            <a:chOff x="7820273" y="93234"/>
            <a:chExt cx="2398595" cy="2822446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44A2199-6C47-B37B-F0E5-7CFDAA4645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6647" y="2351450"/>
              <a:ext cx="1028897" cy="53829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2E3BE55-02D9-BE7E-608E-88855FD58D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27859" y="2336865"/>
              <a:ext cx="759828" cy="57881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FB045B4-EA73-2092-75B8-69B6B89DD809}"/>
                </a:ext>
              </a:extLst>
            </p:cNvPr>
            <p:cNvGrpSpPr/>
            <p:nvPr/>
          </p:nvGrpSpPr>
          <p:grpSpPr>
            <a:xfrm>
              <a:off x="7820273" y="93234"/>
              <a:ext cx="2398595" cy="2274363"/>
              <a:chOff x="7012805" y="1143176"/>
              <a:chExt cx="2398595" cy="2274363"/>
            </a:xfrm>
          </p:grpSpPr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8152966-AE75-CF59-9331-9D26DDF6BB9B}"/>
                  </a:ext>
                </a:extLst>
              </p:cNvPr>
              <p:cNvSpPr txBox="1"/>
              <p:nvPr/>
            </p:nvSpPr>
            <p:spPr>
              <a:xfrm>
                <a:off x="7012805" y="1143176"/>
                <a:ext cx="23985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Helvetica" pitchFamily="2" charset="0"/>
                    <a:cs typeface="Arial" panose="020B0604020202020204" pitchFamily="34" charset="0"/>
                  </a:rPr>
                  <a:t>Different sized </a:t>
                </a:r>
              </a:p>
              <a:p>
                <a:pPr algn="ctr"/>
                <a:r>
                  <a:rPr lang="en-US" sz="2400" dirty="0">
                    <a:latin typeface="Helvetica" pitchFamily="2" charset="0"/>
                    <a:cs typeface="Arial" panose="020B0604020202020204" pitchFamily="34" charset="0"/>
                  </a:rPr>
                  <a:t>pieces of DNA</a:t>
                </a:r>
              </a:p>
            </p:txBody>
          </p: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900B5761-F25D-6ECC-B357-98DAD6619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7941496" y="195889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D3BD5683-9C61-95E1-EB14-7A1E7CA3D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2220">
                <a:off x="7602199" y="2087753"/>
                <a:ext cx="316786" cy="469164"/>
              </a:xfrm>
              <a:prstGeom prst="rect">
                <a:avLst/>
              </a:prstGeom>
            </p:spPr>
          </p:pic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11AF7FAE-587B-A4AE-DC1C-E93C97B9AD13}"/>
                  </a:ext>
                </a:extLst>
              </p:cNvPr>
              <p:cNvGrpSpPr/>
              <p:nvPr/>
            </p:nvGrpSpPr>
            <p:grpSpPr>
              <a:xfrm rot="21389370" flipH="1">
                <a:off x="7514870" y="3073063"/>
                <a:ext cx="832107" cy="316786"/>
                <a:chOff x="5716333" y="2219587"/>
                <a:chExt cx="832107" cy="316786"/>
              </a:xfrm>
            </p:grpSpPr>
            <p:pic>
              <p:nvPicPr>
                <p:cNvPr id="129" name="Picture 128">
                  <a:extLst>
                    <a:ext uri="{FF2B5EF4-FFF2-40B4-BE49-F238E27FC236}">
                      <a16:creationId xmlns:a16="http://schemas.microsoft.com/office/drawing/2014/main" id="{BA8B6BF5-F7BD-C367-22D1-E46BF60981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5792522" y="2143398"/>
                  <a:ext cx="316786" cy="469164"/>
                </a:xfrm>
                <a:prstGeom prst="rect">
                  <a:avLst/>
                </a:prstGeom>
              </p:spPr>
            </p:pic>
            <p:pic>
              <p:nvPicPr>
                <p:cNvPr id="130" name="Picture 129">
                  <a:extLst>
                    <a:ext uri="{FF2B5EF4-FFF2-40B4-BE49-F238E27FC236}">
                      <a16:creationId xmlns:a16="http://schemas.microsoft.com/office/drawing/2014/main" id="{FE2922BF-8D30-F984-BE66-28876D4F77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70091" y1="57637" x2="70091" y2="57637"/>
                              <a14:foregroundMark x1="64048" y1="79226" x2="64048" y2="79226"/>
                              <a14:foregroundMark x1="33837" y1="17719" x2="33837" y2="17719"/>
                              <a14:foregroundMark x1="57100" y1="89409" x2="57100" y2="89409"/>
                              <a14:foregroundMark x1="51360" y1="84114" x2="51360" y2="84114"/>
                              <a14:foregroundMark x1="51360" y1="79430" x2="51360" y2="79430"/>
                              <a14:foregroundMark x1="51964" y1="62933" x2="51964" y2="62933"/>
                              <a14:foregroundMark x1="51360" y1="58859" x2="51360" y2="58859"/>
                              <a14:foregroundMark x1="51662" y1="54175" x2="51662" y2="54175"/>
                              <a14:foregroundMark x1="51964" y1="49491" x2="51964" y2="49491"/>
                              <a14:foregroundMark x1="53474" y1="45010" x2="53474" y2="45010"/>
                              <a14:foregroundMark x1="53474" y1="41548" x2="53474" y2="41548"/>
                              <a14:foregroundMark x1="52870" y1="24440" x2="52870" y2="24440"/>
                              <a14:foregroundMark x1="52870" y1="20163" x2="52870" y2="20163"/>
                              <a14:foregroundMark x1="53474" y1="15071" x2="53474" y2="15071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6155465" y="2143398"/>
                  <a:ext cx="316786" cy="469164"/>
                </a:xfrm>
                <a:prstGeom prst="rect">
                  <a:avLst/>
                </a:prstGeom>
              </p:spPr>
            </p:pic>
          </p:grpSp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EC25C90A-42A0-2B89-88FD-B7514ECCD6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8053710" y="2328306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27" name="Picture 126">
                <a:extLst>
                  <a:ext uri="{FF2B5EF4-FFF2-40B4-BE49-F238E27FC236}">
                    <a16:creationId xmlns:a16="http://schemas.microsoft.com/office/drawing/2014/main" id="{9E336806-1E70-5DCC-1CCB-05640A904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296837">
                <a:off x="8404373" y="2421920"/>
                <a:ext cx="316786" cy="469164"/>
              </a:xfrm>
              <a:prstGeom prst="rect">
                <a:avLst/>
              </a:prstGeom>
            </p:spPr>
          </p:pic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C0BE883F-2D7F-728F-990F-5BA4E931C86A}"/>
                  </a:ext>
                </a:extLst>
              </p:cNvPr>
              <p:cNvSpPr/>
              <p:nvPr/>
            </p:nvSpPr>
            <p:spPr>
              <a:xfrm flipH="1">
                <a:off x="7267440" y="1970219"/>
                <a:ext cx="2019898" cy="1447320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41BC2732-6632-A40C-E39E-E34984B0E7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1387397">
                <a:off x="8679694" y="2000368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32" name="Picture 131">
                <a:extLst>
                  <a:ext uri="{FF2B5EF4-FFF2-40B4-BE49-F238E27FC236}">
                    <a16:creationId xmlns:a16="http://schemas.microsoft.com/office/drawing/2014/main" id="{A02322FD-73F1-3BD7-4890-2CA363DD61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3097496" flipV="1">
                <a:off x="8494676" y="2871724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33" name="Picture 132">
                <a:extLst>
                  <a:ext uri="{FF2B5EF4-FFF2-40B4-BE49-F238E27FC236}">
                    <a16:creationId xmlns:a16="http://schemas.microsoft.com/office/drawing/2014/main" id="{7656D328-D445-BA3B-E644-2FD5DF555B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V="1">
                <a:off x="8027735" y="2651954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134" name="Picture 133">
                <a:extLst>
                  <a:ext uri="{FF2B5EF4-FFF2-40B4-BE49-F238E27FC236}">
                    <a16:creationId xmlns:a16="http://schemas.microsoft.com/office/drawing/2014/main" id="{BC536F0E-746E-9E3D-5ED4-1EBA2621C8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V="1">
                <a:off x="7488901" y="2540762"/>
                <a:ext cx="316786" cy="469164"/>
              </a:xfrm>
              <a:prstGeom prst="rect">
                <a:avLst/>
              </a:prstGeom>
            </p:spPr>
          </p:pic>
        </p:grp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4AB3D5AF-4B55-ACA1-C187-2A9C6BED6175}"/>
              </a:ext>
            </a:extLst>
          </p:cNvPr>
          <p:cNvSpPr txBox="1"/>
          <p:nvPr/>
        </p:nvSpPr>
        <p:spPr>
          <a:xfrm>
            <a:off x="391160" y="1645069"/>
            <a:ext cx="4915101" cy="365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Gel electrophoresis separates DNA by size.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Samples are placed in pockets called wells.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Smaller pieces of DNA travel farther through the gel. </a:t>
            </a:r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1D2A41D-252B-8838-F255-0F662F73948E}"/>
              </a:ext>
            </a:extLst>
          </p:cNvPr>
          <p:cNvGrpSpPr/>
          <p:nvPr/>
        </p:nvGrpSpPr>
        <p:grpSpPr>
          <a:xfrm>
            <a:off x="10188879" y="2690413"/>
            <a:ext cx="2398595" cy="461665"/>
            <a:chOff x="10188879" y="2690413"/>
            <a:chExt cx="2398595" cy="461665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D389BF8-C6AE-19DE-0618-7636B746EFC5}"/>
                </a:ext>
              </a:extLst>
            </p:cNvPr>
            <p:cNvSpPr txBox="1"/>
            <p:nvPr/>
          </p:nvSpPr>
          <p:spPr>
            <a:xfrm>
              <a:off x="10188879" y="2690413"/>
              <a:ext cx="23985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Wells</a:t>
              </a:r>
            </a:p>
          </p:txBody>
        </p: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CE0980B4-FF81-CF46-396B-EB7B8261B4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333891" y="2916567"/>
              <a:ext cx="607857" cy="0"/>
            </a:xfrm>
            <a:prstGeom prst="straightConnector1">
              <a:avLst/>
            </a:prstGeom>
            <a:ln w="38100">
              <a:solidFill>
                <a:srgbClr val="002D73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74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-3.54167E-6 0.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-0.00013 0.090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53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113" grpId="0" animBg="1"/>
      <p:bldP spid="11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>
            <a:normAutofit/>
          </a:bodyPr>
          <a:lstStyle/>
          <a:p>
            <a:r>
              <a:rPr lang="en-US" dirty="0"/>
              <a:t>Interpreting gel electrophoresis results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E55F97-02E0-897E-9B70-4B22DF8C4CFF}"/>
              </a:ext>
            </a:extLst>
          </p:cNvPr>
          <p:cNvSpPr txBox="1"/>
          <p:nvPr/>
        </p:nvSpPr>
        <p:spPr>
          <a:xfrm>
            <a:off x="391160" y="1645069"/>
            <a:ext cx="5209540" cy="3952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You will be using gel electrophoresis to determine which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alleles the peas from Mendel’s notebook have.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Remember, there is a short </a:t>
            </a:r>
            <a:r>
              <a:rPr lang="en-US" sz="3000" i="1" dirty="0">
                <a:solidFill>
                  <a:srgbClr val="002D73"/>
                </a:solidFill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allele and a long </a:t>
            </a:r>
            <a:r>
              <a:rPr lang="en-US" sz="3000" i="1" dirty="0">
                <a:solidFill>
                  <a:srgbClr val="002D73"/>
                </a:solidFill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allele.</a:t>
            </a:r>
            <a:endParaRPr lang="en-US" sz="3000" dirty="0">
              <a:solidFill>
                <a:srgbClr val="002D73"/>
              </a:solidFill>
              <a:effectLst/>
              <a:latin typeface="Helvetica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F7843E-041F-8760-CD16-A16764E088F1}"/>
              </a:ext>
            </a:extLst>
          </p:cNvPr>
          <p:cNvGrpSpPr/>
          <p:nvPr/>
        </p:nvGrpSpPr>
        <p:grpSpPr>
          <a:xfrm>
            <a:off x="6286791" y="2217794"/>
            <a:ext cx="5339586" cy="2986810"/>
            <a:chOff x="6286791" y="2217794"/>
            <a:chExt cx="5339586" cy="29868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9258882-D4BD-F489-43C3-404C4BF6E633}"/>
                </a:ext>
              </a:extLst>
            </p:cNvPr>
            <p:cNvGrpSpPr/>
            <p:nvPr/>
          </p:nvGrpSpPr>
          <p:grpSpPr>
            <a:xfrm>
              <a:off x="6286791" y="2217794"/>
              <a:ext cx="5339586" cy="2986810"/>
              <a:chOff x="6286791" y="2217794"/>
              <a:chExt cx="5339586" cy="298681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E95B8F0C-836A-84BB-A813-3E67796AD7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16550" b="18080"/>
              <a:stretch/>
            </p:blipFill>
            <p:spPr>
              <a:xfrm>
                <a:off x="8089751" y="2362433"/>
                <a:ext cx="3536626" cy="1596503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8E9C8E-C9C6-505D-E934-AFEDCAEE319A}"/>
                  </a:ext>
                </a:extLst>
              </p:cNvPr>
              <p:cNvSpPr txBox="1"/>
              <p:nvPr/>
            </p:nvSpPr>
            <p:spPr>
              <a:xfrm>
                <a:off x="10097914" y="4373607"/>
                <a:ext cx="98777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D10F3A"/>
                    </a:solidFill>
                    <a:latin typeface="Helvetica" pitchFamily="2" charset="0"/>
                  </a:rPr>
                  <a:t>Extra </a:t>
                </a:r>
              </a:p>
              <a:p>
                <a:pPr algn="ctr"/>
                <a:r>
                  <a:rPr lang="en-US" sz="2400" dirty="0">
                    <a:solidFill>
                      <a:srgbClr val="D10F3A"/>
                    </a:solidFill>
                    <a:latin typeface="Helvetica" pitchFamily="2" charset="0"/>
                  </a:rPr>
                  <a:t>DNA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25A2EA1-02E3-9EEE-447A-3069EC986356}"/>
                  </a:ext>
                </a:extLst>
              </p:cNvPr>
              <p:cNvSpPr txBox="1"/>
              <p:nvPr/>
            </p:nvSpPr>
            <p:spPr>
              <a:xfrm>
                <a:off x="6286792" y="2217794"/>
                <a:ext cx="177805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Short </a:t>
                </a:r>
              </a:p>
              <a:p>
                <a:pPr algn="ctr"/>
                <a:r>
                  <a:rPr lang="en-US" sz="2400" i="1" dirty="0"/>
                  <a:t>SBE1</a:t>
                </a:r>
                <a:r>
                  <a:rPr lang="en-US" sz="2400" dirty="0"/>
                  <a:t> allele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03768E-B96E-4295-3567-DAD5A1E09C23}"/>
                  </a:ext>
                </a:extLst>
              </p:cNvPr>
              <p:cNvSpPr txBox="1"/>
              <p:nvPr/>
            </p:nvSpPr>
            <p:spPr>
              <a:xfrm>
                <a:off x="6286791" y="3243876"/>
                <a:ext cx="177805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Long </a:t>
                </a:r>
              </a:p>
              <a:p>
                <a:pPr algn="ctr"/>
                <a:r>
                  <a:rPr lang="en-US" sz="2400" i="1" dirty="0"/>
                  <a:t>SBE1</a:t>
                </a:r>
                <a:r>
                  <a:rPr lang="en-US" sz="2400" dirty="0"/>
                  <a:t> allele</a:t>
                </a:r>
              </a:p>
            </p:txBody>
          </p:sp>
        </p:grp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1F1C2E16-65D6-E629-7D4D-C61CC2F97078}"/>
                </a:ext>
              </a:extLst>
            </p:cNvPr>
            <p:cNvSpPr/>
            <p:nvPr/>
          </p:nvSpPr>
          <p:spPr>
            <a:xfrm rot="16200000">
              <a:off x="10330113" y="3837313"/>
              <a:ext cx="315729" cy="657917"/>
            </a:xfrm>
            <a:prstGeom prst="leftBrace">
              <a:avLst/>
            </a:prstGeom>
            <a:ln w="12700">
              <a:solidFill>
                <a:srgbClr val="D10F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5126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D72622-E8C5-EC72-C460-9F794F332855}"/>
              </a:ext>
            </a:extLst>
          </p:cNvPr>
          <p:cNvGrpSpPr/>
          <p:nvPr/>
        </p:nvGrpSpPr>
        <p:grpSpPr>
          <a:xfrm>
            <a:off x="5878678" y="1959403"/>
            <a:ext cx="3261437" cy="3475980"/>
            <a:chOff x="2114447" y="2098264"/>
            <a:chExt cx="2423963" cy="25834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87A9BE-6B7E-F181-9C1F-05A462B0D4C5}"/>
                </a:ext>
              </a:extLst>
            </p:cNvPr>
            <p:cNvGrpSpPr/>
            <p:nvPr/>
          </p:nvGrpSpPr>
          <p:grpSpPr>
            <a:xfrm>
              <a:off x="2114447" y="2098264"/>
              <a:ext cx="2423963" cy="2583415"/>
              <a:chOff x="3209642" y="10373410"/>
              <a:chExt cx="2423963" cy="25834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FB80BCF-7663-DEBB-1929-76C50C063CCD}"/>
                  </a:ext>
                </a:extLst>
              </p:cNvPr>
              <p:cNvSpPr/>
              <p:nvPr/>
            </p:nvSpPr>
            <p:spPr>
              <a:xfrm>
                <a:off x="3209642" y="10373410"/>
                <a:ext cx="2423963" cy="2583415"/>
              </a:xfrm>
              <a:prstGeom prst="rect">
                <a:avLst/>
              </a:prstGeom>
              <a:solidFill>
                <a:srgbClr val="DEEBF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E94B10-80EF-7A11-FDFC-A442921A4DC3}"/>
                  </a:ext>
                </a:extLst>
              </p:cNvPr>
              <p:cNvGrpSpPr/>
              <p:nvPr/>
            </p:nvGrpSpPr>
            <p:grpSpPr>
              <a:xfrm>
                <a:off x="3442915" y="10592243"/>
                <a:ext cx="1895926" cy="67372"/>
                <a:chOff x="3430695" y="10592243"/>
                <a:chExt cx="1895926" cy="67372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FC41B2-264E-1FFA-D238-E55C1284CDB6}"/>
                    </a:ext>
                  </a:extLst>
                </p:cNvPr>
                <p:cNvSpPr/>
                <p:nvPr/>
              </p:nvSpPr>
              <p:spPr>
                <a:xfrm flipV="1">
                  <a:off x="3430695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0FC297F-099C-CD34-72C5-5BDDBBA22847}"/>
                    </a:ext>
                  </a:extLst>
                </p:cNvPr>
                <p:cNvSpPr/>
                <p:nvPr/>
              </p:nvSpPr>
              <p:spPr>
                <a:xfrm flipV="1">
                  <a:off x="4104339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BDB26DF-9789-D127-642B-195677C00C5E}"/>
                    </a:ext>
                  </a:extLst>
                </p:cNvPr>
                <p:cNvSpPr/>
                <p:nvPr/>
              </p:nvSpPr>
              <p:spPr>
                <a:xfrm flipV="1">
                  <a:off x="4777981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0FF06203-7F8B-DB37-C3D4-1A3A2B30BD0F}"/>
                </a:ext>
              </a:extLst>
            </p:cNvPr>
            <p:cNvSpPr/>
            <p:nvPr/>
          </p:nvSpPr>
          <p:spPr>
            <a:xfrm>
              <a:off x="3654775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9D5479F-2837-065C-6EC9-DCF5E75FCA79}"/>
                </a:ext>
              </a:extLst>
            </p:cNvPr>
            <p:cNvSpPr/>
            <p:nvPr/>
          </p:nvSpPr>
          <p:spPr>
            <a:xfrm>
              <a:off x="231242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E02E659-6D0E-A749-9C45-C03FF3E30B00}"/>
                </a:ext>
              </a:extLst>
            </p:cNvPr>
            <p:cNvSpPr/>
            <p:nvPr/>
          </p:nvSpPr>
          <p:spPr>
            <a:xfrm>
              <a:off x="2987288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CD89082-26BD-AD5B-8B7C-82D6D73E2E69}"/>
                </a:ext>
              </a:extLst>
            </p:cNvPr>
            <p:cNvSpPr/>
            <p:nvPr/>
          </p:nvSpPr>
          <p:spPr>
            <a:xfrm>
              <a:off x="365477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8C1F3F-C907-BF77-ACC5-F2BB017758DC}"/>
              </a:ext>
            </a:extLst>
          </p:cNvPr>
          <p:cNvSpPr txBox="1"/>
          <p:nvPr/>
        </p:nvSpPr>
        <p:spPr>
          <a:xfrm>
            <a:off x="9448624" y="3835170"/>
            <a:ext cx="504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allele 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(traveled farther)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F0988-F76F-C3B9-BAFD-109C133C7D38}"/>
              </a:ext>
            </a:extLst>
          </p:cNvPr>
          <p:cNvSpPr txBox="1"/>
          <p:nvPr/>
        </p:nvSpPr>
        <p:spPr>
          <a:xfrm rot="19494395">
            <a:off x="6392389" y="1343104"/>
            <a:ext cx="1029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Helvetica" pitchFamily="2" charset="0"/>
                <a:cs typeface="Arial" panose="020B0604020202020204" pitchFamily="34" charset="0"/>
              </a:rPr>
              <a:t>Pea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37117E-EE5E-7B4C-5057-379DA031112E}"/>
              </a:ext>
            </a:extLst>
          </p:cNvPr>
          <p:cNvSpPr txBox="1"/>
          <p:nvPr/>
        </p:nvSpPr>
        <p:spPr>
          <a:xfrm rot="19494395">
            <a:off x="7325606" y="1426051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88B52-692B-2A23-3A68-475B37787F25}"/>
              </a:ext>
            </a:extLst>
          </p:cNvPr>
          <p:cNvSpPr txBox="1"/>
          <p:nvPr/>
        </p:nvSpPr>
        <p:spPr>
          <a:xfrm rot="19494395">
            <a:off x="8275355" y="140326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C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CCA7AF-EE08-E534-6C43-C13F2B325C5F}"/>
              </a:ext>
            </a:extLst>
          </p:cNvPr>
          <p:cNvCxnSpPr>
            <a:cxnSpLocks/>
          </p:cNvCxnSpPr>
          <p:nvPr/>
        </p:nvCxnSpPr>
        <p:spPr>
          <a:xfrm flipV="1">
            <a:off x="8682521" y="1989551"/>
            <a:ext cx="663780" cy="9356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243FC0-2E8B-3D2A-BBE2-0A4B23F1F40C}"/>
              </a:ext>
            </a:extLst>
          </p:cNvPr>
          <p:cNvCxnSpPr>
            <a:cxnSpLocks/>
          </p:cNvCxnSpPr>
          <p:nvPr/>
        </p:nvCxnSpPr>
        <p:spPr>
          <a:xfrm flipV="1">
            <a:off x="8713892" y="2863688"/>
            <a:ext cx="632409" cy="118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3A56D09-2798-7621-6B38-E33B3C7B19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091" y1="57637" x2="70091" y2="57637"/>
                        <a14:foregroundMark x1="64048" y1="79226" x2="64048" y2="79226"/>
                        <a14:foregroundMark x1="33837" y1="17719" x2="33837" y2="17719"/>
                        <a14:foregroundMark x1="57100" y1="89409" x2="57100" y2="89409"/>
                        <a14:foregroundMark x1="51360" y1="84114" x2="51360" y2="84114"/>
                        <a14:foregroundMark x1="51360" y1="79430" x2="51360" y2="79430"/>
                        <a14:foregroundMark x1="51964" y1="62933" x2="51964" y2="62933"/>
                        <a14:foregroundMark x1="51360" y1="58859" x2="51360" y2="58859"/>
                        <a14:foregroundMark x1="51662" y1="54175" x2="51662" y2="54175"/>
                        <a14:foregroundMark x1="51964" y1="49491" x2="51964" y2="49491"/>
                        <a14:foregroundMark x1="53474" y1="45010" x2="53474" y2="45010"/>
                        <a14:foregroundMark x1="53474" y1="41548" x2="53474" y2="41548"/>
                        <a14:foregroundMark x1="52870" y1="24440" x2="52870" y2="24440"/>
                        <a14:foregroundMark x1="52870" y1="20163" x2="52870" y2="20163"/>
                        <a14:foregroundMark x1="53474" y1="15071" x2="53474" y2="1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2603" flipH="1">
            <a:off x="10497250" y="5017109"/>
            <a:ext cx="316786" cy="46916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4C58B-DB87-6298-FE31-24D0E2F7D263}"/>
              </a:ext>
            </a:extLst>
          </p:cNvPr>
          <p:cNvGrpSpPr/>
          <p:nvPr/>
        </p:nvGrpSpPr>
        <p:grpSpPr>
          <a:xfrm>
            <a:off x="9371380" y="1895061"/>
            <a:ext cx="1932000" cy="1429590"/>
            <a:chOff x="5338031" y="1695892"/>
            <a:chExt cx="1932000" cy="1429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4884A-484E-5BAD-B4CB-D43B3DF1352E}"/>
                </a:ext>
              </a:extLst>
            </p:cNvPr>
            <p:cNvSpPr txBox="1"/>
            <p:nvPr/>
          </p:nvSpPr>
          <p:spPr>
            <a:xfrm>
              <a:off x="5338031" y="2663817"/>
              <a:ext cx="19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Long allele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43D5A45-9DCC-E0E4-0298-4B50DCBD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020010" y="1680031"/>
              <a:ext cx="316786" cy="46916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BF083A-901F-F9BA-B1F0-5E08269A3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359307" y="1808893"/>
              <a:ext cx="316786" cy="469164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77DFE7-9210-2123-891F-633F6680514C}"/>
                </a:ext>
              </a:extLst>
            </p:cNvPr>
            <p:cNvGrpSpPr/>
            <p:nvPr/>
          </p:nvGrpSpPr>
          <p:grpSpPr>
            <a:xfrm rot="210630">
              <a:off x="5811292" y="2331726"/>
              <a:ext cx="832107" cy="316786"/>
              <a:chOff x="5568218" y="1765326"/>
              <a:chExt cx="832107" cy="31678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5EBB9EC-C7B4-0B3B-1FCC-D6A981ADC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5644407" y="1689137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AE776CCE-413F-1CFB-35F5-7CBCA47F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6007350" y="1689137"/>
                <a:ext cx="316786" cy="469164"/>
              </a:xfrm>
              <a:prstGeom prst="rect">
                <a:avLst/>
              </a:prstGeom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B11F6AC-6F0C-E521-5EF3-4B2C7264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847169" y="1925380"/>
              <a:ext cx="316786" cy="46916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D8467E-28A8-87F1-6F93-22DA6804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496506" y="2018994"/>
              <a:ext cx="316786" cy="469164"/>
            </a:xfrm>
            <a:prstGeom prst="rect">
              <a:avLst/>
            </a:prstGeom>
          </p:spPr>
        </p:pic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E982155-F398-5C53-4ABB-035415129C1E}"/>
                </a:ext>
              </a:extLst>
            </p:cNvPr>
            <p:cNvSpPr/>
            <p:nvPr/>
          </p:nvSpPr>
          <p:spPr>
            <a:xfrm>
              <a:off x="5373670" y="1695892"/>
              <a:ext cx="1377961" cy="980809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E28347-E078-2F7D-440F-5E58D2D7088A}"/>
              </a:ext>
            </a:extLst>
          </p:cNvPr>
          <p:cNvGrpSpPr/>
          <p:nvPr/>
        </p:nvGrpSpPr>
        <p:grpSpPr>
          <a:xfrm flipV="1">
            <a:off x="8724126" y="4542401"/>
            <a:ext cx="2102459" cy="1087472"/>
            <a:chOff x="7522955" y="1248870"/>
            <a:chExt cx="2102459" cy="1087472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94202DF-3130-C6CC-6AE7-126149F69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2955" y="1343360"/>
              <a:ext cx="663780" cy="9356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06077C3-D1FE-88F7-75BC-43CB83601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4326" y="2217497"/>
              <a:ext cx="632409" cy="11884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F0ECD-3488-20FD-304B-09070AB024A0}"/>
                </a:ext>
              </a:extLst>
            </p:cNvPr>
            <p:cNvGrpSpPr/>
            <p:nvPr/>
          </p:nvGrpSpPr>
          <p:grpSpPr>
            <a:xfrm>
              <a:off x="8247453" y="1248870"/>
              <a:ext cx="1377961" cy="980809"/>
              <a:chOff x="5373670" y="1695892"/>
              <a:chExt cx="1377961" cy="980809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17FB1A76-EEBB-6647-7F97-C5277BE1A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7780" flipH="1">
                <a:off x="5846217" y="177174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EAFC5AB-03AA-B2EA-16EC-5AE097B43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H="1">
                <a:off x="6263851" y="2235453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BDBE9354-4D5B-992E-5CA4-89F2C5186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H="1">
                <a:off x="5546038" y="2158151"/>
                <a:ext cx="316786" cy="469164"/>
              </a:xfrm>
              <a:prstGeom prst="rect">
                <a:avLst/>
              </a:prstGeom>
            </p:spPr>
          </p:pic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303F899B-E954-4CF8-0373-0799274CC24A}"/>
                  </a:ext>
                </a:extLst>
              </p:cNvPr>
              <p:cNvSpPr/>
              <p:nvPr/>
            </p:nvSpPr>
            <p:spPr>
              <a:xfrm>
                <a:off x="5373670" y="1695892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>
            <a:normAutofit/>
          </a:bodyPr>
          <a:lstStyle/>
          <a:p>
            <a:r>
              <a:rPr lang="en-US" dirty="0"/>
              <a:t>Example gel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E55F97-02E0-897E-9B70-4B22DF8C4CFF}"/>
              </a:ext>
            </a:extLst>
          </p:cNvPr>
          <p:cNvSpPr txBox="1"/>
          <p:nvPr/>
        </p:nvSpPr>
        <p:spPr>
          <a:xfrm>
            <a:off x="391160" y="1645069"/>
            <a:ext cx="5372688" cy="3952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Pea A only has one band. This tells us that all of the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 DNA was the same size.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Because the DNA traveled farther, we know both chromosomes have the short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allele.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B882A8-EC0A-E937-B27F-2E8210CAADEF}"/>
              </a:ext>
            </a:extLst>
          </p:cNvPr>
          <p:cNvSpPr/>
          <p:nvPr/>
        </p:nvSpPr>
        <p:spPr>
          <a:xfrm>
            <a:off x="6075680" y="2090542"/>
            <a:ext cx="957084" cy="3162178"/>
          </a:xfrm>
          <a:prstGeom prst="rect">
            <a:avLst/>
          </a:prstGeom>
          <a:noFill/>
          <a:ln w="3175">
            <a:solidFill>
              <a:srgbClr val="D10F3A"/>
            </a:solidFill>
          </a:ln>
          <a:effectLst>
            <a:glow rad="47465">
              <a:srgbClr val="D10F3A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535C1A1-4549-0906-179A-5628F3E0782D}"/>
              </a:ext>
            </a:extLst>
          </p:cNvPr>
          <p:cNvCxnSpPr>
            <a:cxnSpLocks/>
          </p:cNvCxnSpPr>
          <p:nvPr/>
        </p:nvCxnSpPr>
        <p:spPr>
          <a:xfrm>
            <a:off x="5537200" y="4599781"/>
            <a:ext cx="607857" cy="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473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D72622-E8C5-EC72-C460-9F794F332855}"/>
              </a:ext>
            </a:extLst>
          </p:cNvPr>
          <p:cNvGrpSpPr/>
          <p:nvPr/>
        </p:nvGrpSpPr>
        <p:grpSpPr>
          <a:xfrm>
            <a:off x="5878678" y="1959403"/>
            <a:ext cx="3261437" cy="3475980"/>
            <a:chOff x="2114447" y="2098264"/>
            <a:chExt cx="2423963" cy="25834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87A9BE-6B7E-F181-9C1F-05A462B0D4C5}"/>
                </a:ext>
              </a:extLst>
            </p:cNvPr>
            <p:cNvGrpSpPr/>
            <p:nvPr/>
          </p:nvGrpSpPr>
          <p:grpSpPr>
            <a:xfrm>
              <a:off x="2114447" y="2098264"/>
              <a:ext cx="2423963" cy="2583415"/>
              <a:chOff x="3209642" y="10373410"/>
              <a:chExt cx="2423963" cy="25834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FB80BCF-7663-DEBB-1929-76C50C063CCD}"/>
                  </a:ext>
                </a:extLst>
              </p:cNvPr>
              <p:cNvSpPr/>
              <p:nvPr/>
            </p:nvSpPr>
            <p:spPr>
              <a:xfrm>
                <a:off x="3209642" y="10373410"/>
                <a:ext cx="2423963" cy="2583415"/>
              </a:xfrm>
              <a:prstGeom prst="rect">
                <a:avLst/>
              </a:prstGeom>
              <a:solidFill>
                <a:srgbClr val="DEEBF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E94B10-80EF-7A11-FDFC-A442921A4DC3}"/>
                  </a:ext>
                </a:extLst>
              </p:cNvPr>
              <p:cNvGrpSpPr/>
              <p:nvPr/>
            </p:nvGrpSpPr>
            <p:grpSpPr>
              <a:xfrm>
                <a:off x="3442915" y="10592243"/>
                <a:ext cx="1895926" cy="67372"/>
                <a:chOff x="3430695" y="10592243"/>
                <a:chExt cx="1895926" cy="67372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FC41B2-264E-1FFA-D238-E55C1284CDB6}"/>
                    </a:ext>
                  </a:extLst>
                </p:cNvPr>
                <p:cNvSpPr/>
                <p:nvPr/>
              </p:nvSpPr>
              <p:spPr>
                <a:xfrm flipV="1">
                  <a:off x="3430695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0FC297F-099C-CD34-72C5-5BDDBBA22847}"/>
                    </a:ext>
                  </a:extLst>
                </p:cNvPr>
                <p:cNvSpPr/>
                <p:nvPr/>
              </p:nvSpPr>
              <p:spPr>
                <a:xfrm flipV="1">
                  <a:off x="4104339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BDB26DF-9789-D127-642B-195677C00C5E}"/>
                    </a:ext>
                  </a:extLst>
                </p:cNvPr>
                <p:cNvSpPr/>
                <p:nvPr/>
              </p:nvSpPr>
              <p:spPr>
                <a:xfrm flipV="1">
                  <a:off x="4777981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0FF06203-7F8B-DB37-C3D4-1A3A2B30BD0F}"/>
                </a:ext>
              </a:extLst>
            </p:cNvPr>
            <p:cNvSpPr/>
            <p:nvPr/>
          </p:nvSpPr>
          <p:spPr>
            <a:xfrm>
              <a:off x="3654775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9D5479F-2837-065C-6EC9-DCF5E75FCA79}"/>
                </a:ext>
              </a:extLst>
            </p:cNvPr>
            <p:cNvSpPr/>
            <p:nvPr/>
          </p:nvSpPr>
          <p:spPr>
            <a:xfrm>
              <a:off x="231242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E02E659-6D0E-A749-9C45-C03FF3E30B00}"/>
                </a:ext>
              </a:extLst>
            </p:cNvPr>
            <p:cNvSpPr/>
            <p:nvPr/>
          </p:nvSpPr>
          <p:spPr>
            <a:xfrm>
              <a:off x="2987288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CD89082-26BD-AD5B-8B7C-82D6D73E2E69}"/>
                </a:ext>
              </a:extLst>
            </p:cNvPr>
            <p:cNvSpPr/>
            <p:nvPr/>
          </p:nvSpPr>
          <p:spPr>
            <a:xfrm>
              <a:off x="365477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8C1F3F-C907-BF77-ACC5-F2BB017758DC}"/>
              </a:ext>
            </a:extLst>
          </p:cNvPr>
          <p:cNvSpPr txBox="1"/>
          <p:nvPr/>
        </p:nvSpPr>
        <p:spPr>
          <a:xfrm>
            <a:off x="9448624" y="3835170"/>
            <a:ext cx="504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allele 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(traveled farther)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CCA7AF-EE08-E534-6C43-C13F2B325C5F}"/>
              </a:ext>
            </a:extLst>
          </p:cNvPr>
          <p:cNvCxnSpPr>
            <a:cxnSpLocks/>
          </p:cNvCxnSpPr>
          <p:nvPr/>
        </p:nvCxnSpPr>
        <p:spPr>
          <a:xfrm flipV="1">
            <a:off x="8682521" y="1989551"/>
            <a:ext cx="663780" cy="9356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243FC0-2E8B-3D2A-BBE2-0A4B23F1F40C}"/>
              </a:ext>
            </a:extLst>
          </p:cNvPr>
          <p:cNvCxnSpPr>
            <a:cxnSpLocks/>
          </p:cNvCxnSpPr>
          <p:nvPr/>
        </p:nvCxnSpPr>
        <p:spPr>
          <a:xfrm flipV="1">
            <a:off x="8713892" y="2863688"/>
            <a:ext cx="632409" cy="118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3A56D09-2798-7621-6B38-E33B3C7B19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091" y1="57637" x2="70091" y2="57637"/>
                        <a14:foregroundMark x1="64048" y1="79226" x2="64048" y2="79226"/>
                        <a14:foregroundMark x1="33837" y1="17719" x2="33837" y2="17719"/>
                        <a14:foregroundMark x1="57100" y1="89409" x2="57100" y2="89409"/>
                        <a14:foregroundMark x1="51360" y1="84114" x2="51360" y2="84114"/>
                        <a14:foregroundMark x1="51360" y1="79430" x2="51360" y2="79430"/>
                        <a14:foregroundMark x1="51964" y1="62933" x2="51964" y2="62933"/>
                        <a14:foregroundMark x1="51360" y1="58859" x2="51360" y2="58859"/>
                        <a14:foregroundMark x1="51662" y1="54175" x2="51662" y2="54175"/>
                        <a14:foregroundMark x1="51964" y1="49491" x2="51964" y2="49491"/>
                        <a14:foregroundMark x1="53474" y1="45010" x2="53474" y2="45010"/>
                        <a14:foregroundMark x1="53474" y1="41548" x2="53474" y2="41548"/>
                        <a14:foregroundMark x1="52870" y1="24440" x2="52870" y2="24440"/>
                        <a14:foregroundMark x1="52870" y1="20163" x2="52870" y2="20163"/>
                        <a14:foregroundMark x1="53474" y1="15071" x2="53474" y2="1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2603" flipH="1">
            <a:off x="10497250" y="5017109"/>
            <a:ext cx="316786" cy="46916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4C58B-DB87-6298-FE31-24D0E2F7D263}"/>
              </a:ext>
            </a:extLst>
          </p:cNvPr>
          <p:cNvGrpSpPr/>
          <p:nvPr/>
        </p:nvGrpSpPr>
        <p:grpSpPr>
          <a:xfrm>
            <a:off x="9371380" y="1895061"/>
            <a:ext cx="1932000" cy="1429590"/>
            <a:chOff x="5338031" y="1695892"/>
            <a:chExt cx="1932000" cy="1429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4884A-484E-5BAD-B4CB-D43B3DF1352E}"/>
                </a:ext>
              </a:extLst>
            </p:cNvPr>
            <p:cNvSpPr txBox="1"/>
            <p:nvPr/>
          </p:nvSpPr>
          <p:spPr>
            <a:xfrm>
              <a:off x="5338031" y="2663817"/>
              <a:ext cx="19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Long allele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43D5A45-9DCC-E0E4-0298-4B50DCBD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020010" y="1680031"/>
              <a:ext cx="316786" cy="46916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BF083A-901F-F9BA-B1F0-5E08269A3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359307" y="1808893"/>
              <a:ext cx="316786" cy="469164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77DFE7-9210-2123-891F-633F6680514C}"/>
                </a:ext>
              </a:extLst>
            </p:cNvPr>
            <p:cNvGrpSpPr/>
            <p:nvPr/>
          </p:nvGrpSpPr>
          <p:grpSpPr>
            <a:xfrm rot="210630">
              <a:off x="5811292" y="2331726"/>
              <a:ext cx="832107" cy="316786"/>
              <a:chOff x="5568218" y="1765326"/>
              <a:chExt cx="832107" cy="31678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5EBB9EC-C7B4-0B3B-1FCC-D6A981ADC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5644407" y="1689137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AE776CCE-413F-1CFB-35F5-7CBCA47F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6007350" y="1689137"/>
                <a:ext cx="316786" cy="469164"/>
              </a:xfrm>
              <a:prstGeom prst="rect">
                <a:avLst/>
              </a:prstGeom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B11F6AC-6F0C-E521-5EF3-4B2C7264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847169" y="1925380"/>
              <a:ext cx="316786" cy="46916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D8467E-28A8-87F1-6F93-22DA6804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496506" y="2018994"/>
              <a:ext cx="316786" cy="469164"/>
            </a:xfrm>
            <a:prstGeom prst="rect">
              <a:avLst/>
            </a:prstGeom>
          </p:spPr>
        </p:pic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E982155-F398-5C53-4ABB-035415129C1E}"/>
                </a:ext>
              </a:extLst>
            </p:cNvPr>
            <p:cNvSpPr/>
            <p:nvPr/>
          </p:nvSpPr>
          <p:spPr>
            <a:xfrm>
              <a:off x="5373670" y="1695892"/>
              <a:ext cx="1377961" cy="980809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E28347-E078-2F7D-440F-5E58D2D7088A}"/>
              </a:ext>
            </a:extLst>
          </p:cNvPr>
          <p:cNvGrpSpPr/>
          <p:nvPr/>
        </p:nvGrpSpPr>
        <p:grpSpPr>
          <a:xfrm flipV="1">
            <a:off x="8724126" y="4542401"/>
            <a:ext cx="2102459" cy="1087472"/>
            <a:chOff x="7522955" y="1248870"/>
            <a:chExt cx="2102459" cy="1087472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94202DF-3130-C6CC-6AE7-126149F69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2955" y="1343360"/>
              <a:ext cx="663780" cy="9356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06077C3-D1FE-88F7-75BC-43CB83601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4326" y="2217497"/>
              <a:ext cx="632409" cy="11884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F0ECD-3488-20FD-304B-09070AB024A0}"/>
                </a:ext>
              </a:extLst>
            </p:cNvPr>
            <p:cNvGrpSpPr/>
            <p:nvPr/>
          </p:nvGrpSpPr>
          <p:grpSpPr>
            <a:xfrm>
              <a:off x="8247453" y="1248870"/>
              <a:ext cx="1377961" cy="980809"/>
              <a:chOff x="5373670" y="1695892"/>
              <a:chExt cx="1377961" cy="980809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17FB1A76-EEBB-6647-7F97-C5277BE1A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7780" flipH="1">
                <a:off x="5846217" y="177174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EAFC5AB-03AA-B2EA-16EC-5AE097B43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H="1">
                <a:off x="6263851" y="2235453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BDBE9354-4D5B-992E-5CA4-89F2C5186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H="1">
                <a:off x="5546038" y="2158151"/>
                <a:ext cx="316786" cy="469164"/>
              </a:xfrm>
              <a:prstGeom prst="rect">
                <a:avLst/>
              </a:prstGeom>
            </p:spPr>
          </p:pic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303F899B-E954-4CF8-0373-0799274CC24A}"/>
                  </a:ext>
                </a:extLst>
              </p:cNvPr>
              <p:cNvSpPr/>
              <p:nvPr/>
            </p:nvSpPr>
            <p:spPr>
              <a:xfrm>
                <a:off x="5373670" y="1695892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>
            <a:normAutofit/>
          </a:bodyPr>
          <a:lstStyle/>
          <a:p>
            <a:r>
              <a:rPr lang="en-US" dirty="0"/>
              <a:t>Example gel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B882A8-EC0A-E937-B27F-2E8210CAADEF}"/>
              </a:ext>
            </a:extLst>
          </p:cNvPr>
          <p:cNvSpPr/>
          <p:nvPr/>
        </p:nvSpPr>
        <p:spPr>
          <a:xfrm>
            <a:off x="6075680" y="2090542"/>
            <a:ext cx="957084" cy="3162178"/>
          </a:xfrm>
          <a:prstGeom prst="rect">
            <a:avLst/>
          </a:prstGeom>
          <a:noFill/>
          <a:ln w="3175">
            <a:solidFill>
              <a:srgbClr val="D10F3A"/>
            </a:solidFill>
          </a:ln>
          <a:effectLst>
            <a:glow rad="47465">
              <a:srgbClr val="D10F3A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535C1A1-4549-0906-179A-5628F3E0782D}"/>
              </a:ext>
            </a:extLst>
          </p:cNvPr>
          <p:cNvCxnSpPr>
            <a:cxnSpLocks/>
          </p:cNvCxnSpPr>
          <p:nvPr/>
        </p:nvCxnSpPr>
        <p:spPr>
          <a:xfrm>
            <a:off x="5537200" y="4599781"/>
            <a:ext cx="607857" cy="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1AE0BFB-B0EF-D699-096C-19A987B8E408}"/>
              </a:ext>
            </a:extLst>
          </p:cNvPr>
          <p:cNvSpPr txBox="1"/>
          <p:nvPr/>
        </p:nvSpPr>
        <p:spPr>
          <a:xfrm rot="19494395">
            <a:off x="6392389" y="1343104"/>
            <a:ext cx="1029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Helvetica" pitchFamily="2" charset="0"/>
                <a:cs typeface="Arial" panose="020B0604020202020204" pitchFamily="34" charset="0"/>
              </a:rPr>
              <a:t>Pea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3D67E-BAB0-5801-7D38-D78786F9D20B}"/>
              </a:ext>
            </a:extLst>
          </p:cNvPr>
          <p:cNvSpPr txBox="1"/>
          <p:nvPr/>
        </p:nvSpPr>
        <p:spPr>
          <a:xfrm rot="19494395">
            <a:off x="7325606" y="1426051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67CA9-D5C5-7030-A3E5-80A105C4BF95}"/>
              </a:ext>
            </a:extLst>
          </p:cNvPr>
          <p:cNvSpPr txBox="1"/>
          <p:nvPr/>
        </p:nvSpPr>
        <p:spPr>
          <a:xfrm rot="19494395">
            <a:off x="8275355" y="140326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ECCF45-6E96-9C1F-7EAB-47F7141F5C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949" t="32662" r="3140" b="19500"/>
          <a:stretch/>
        </p:blipFill>
        <p:spPr>
          <a:xfrm>
            <a:off x="383745" y="2011094"/>
            <a:ext cx="4411766" cy="31108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63D94C-2990-DFE3-1214-D30F49090A96}"/>
              </a:ext>
            </a:extLst>
          </p:cNvPr>
          <p:cNvSpPr txBox="1"/>
          <p:nvPr/>
        </p:nvSpPr>
        <p:spPr>
          <a:xfrm>
            <a:off x="764341" y="4986640"/>
            <a:ext cx="19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</a:t>
            </a:r>
          </a:p>
          <a:p>
            <a:pPr algn="ctr"/>
            <a:r>
              <a:rPr lang="en-US" sz="2400" i="1" dirty="0">
                <a:latin typeface="Helvetica" pitchFamily="2" charset="0"/>
                <a:cs typeface="Arial" panose="020B0604020202020204" pitchFamily="34" charset="0"/>
              </a:rPr>
              <a:t>SBE1</a:t>
            </a:r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 allele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4F4474-EABD-F7EF-6B8A-4C3E008E9721}"/>
              </a:ext>
            </a:extLst>
          </p:cNvPr>
          <p:cNvSpPr txBox="1"/>
          <p:nvPr/>
        </p:nvSpPr>
        <p:spPr>
          <a:xfrm>
            <a:off x="2949047" y="4986640"/>
            <a:ext cx="19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</a:t>
            </a:r>
          </a:p>
          <a:p>
            <a:pPr algn="ctr"/>
            <a:r>
              <a:rPr lang="en-US" sz="2400" i="1" dirty="0">
                <a:latin typeface="Helvetica" pitchFamily="2" charset="0"/>
                <a:cs typeface="Arial" panose="020B0604020202020204" pitchFamily="34" charset="0"/>
              </a:rPr>
              <a:t>SBE1</a:t>
            </a:r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 allele</a:t>
            </a:r>
          </a:p>
        </p:txBody>
      </p:sp>
    </p:spTree>
    <p:extLst>
      <p:ext uri="{BB962C8B-B14F-4D97-AF65-F5344CB8AC3E}">
        <p14:creationId xmlns:p14="http://schemas.microsoft.com/office/powerpoint/2010/main" val="3681179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D72622-E8C5-EC72-C460-9F794F332855}"/>
              </a:ext>
            </a:extLst>
          </p:cNvPr>
          <p:cNvGrpSpPr/>
          <p:nvPr/>
        </p:nvGrpSpPr>
        <p:grpSpPr>
          <a:xfrm>
            <a:off x="5878678" y="1959403"/>
            <a:ext cx="3261437" cy="3475980"/>
            <a:chOff x="2114447" y="2098264"/>
            <a:chExt cx="2423963" cy="25834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87A9BE-6B7E-F181-9C1F-05A462B0D4C5}"/>
                </a:ext>
              </a:extLst>
            </p:cNvPr>
            <p:cNvGrpSpPr/>
            <p:nvPr/>
          </p:nvGrpSpPr>
          <p:grpSpPr>
            <a:xfrm>
              <a:off x="2114447" y="2098264"/>
              <a:ext cx="2423963" cy="2583415"/>
              <a:chOff x="3209642" y="10373410"/>
              <a:chExt cx="2423963" cy="25834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FB80BCF-7663-DEBB-1929-76C50C063CCD}"/>
                  </a:ext>
                </a:extLst>
              </p:cNvPr>
              <p:cNvSpPr/>
              <p:nvPr/>
            </p:nvSpPr>
            <p:spPr>
              <a:xfrm>
                <a:off x="3209642" y="10373410"/>
                <a:ext cx="2423963" cy="2583415"/>
              </a:xfrm>
              <a:prstGeom prst="rect">
                <a:avLst/>
              </a:prstGeom>
              <a:solidFill>
                <a:srgbClr val="DEEBF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E94B10-80EF-7A11-FDFC-A442921A4DC3}"/>
                  </a:ext>
                </a:extLst>
              </p:cNvPr>
              <p:cNvGrpSpPr/>
              <p:nvPr/>
            </p:nvGrpSpPr>
            <p:grpSpPr>
              <a:xfrm>
                <a:off x="3442915" y="10592243"/>
                <a:ext cx="1895926" cy="67372"/>
                <a:chOff x="3430695" y="10592243"/>
                <a:chExt cx="1895926" cy="67372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FC41B2-264E-1FFA-D238-E55C1284CDB6}"/>
                    </a:ext>
                  </a:extLst>
                </p:cNvPr>
                <p:cNvSpPr/>
                <p:nvPr/>
              </p:nvSpPr>
              <p:spPr>
                <a:xfrm flipV="1">
                  <a:off x="3430695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0FC297F-099C-CD34-72C5-5BDDBBA22847}"/>
                    </a:ext>
                  </a:extLst>
                </p:cNvPr>
                <p:cNvSpPr/>
                <p:nvPr/>
              </p:nvSpPr>
              <p:spPr>
                <a:xfrm flipV="1">
                  <a:off x="4104339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BDB26DF-9789-D127-642B-195677C00C5E}"/>
                    </a:ext>
                  </a:extLst>
                </p:cNvPr>
                <p:cNvSpPr/>
                <p:nvPr/>
              </p:nvSpPr>
              <p:spPr>
                <a:xfrm flipV="1">
                  <a:off x="4777981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0FF06203-7F8B-DB37-C3D4-1A3A2B30BD0F}"/>
                </a:ext>
              </a:extLst>
            </p:cNvPr>
            <p:cNvSpPr/>
            <p:nvPr/>
          </p:nvSpPr>
          <p:spPr>
            <a:xfrm>
              <a:off x="3654775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9D5479F-2837-065C-6EC9-DCF5E75FCA79}"/>
                </a:ext>
              </a:extLst>
            </p:cNvPr>
            <p:cNvSpPr/>
            <p:nvPr/>
          </p:nvSpPr>
          <p:spPr>
            <a:xfrm>
              <a:off x="231242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E02E659-6D0E-A749-9C45-C03FF3E30B00}"/>
                </a:ext>
              </a:extLst>
            </p:cNvPr>
            <p:cNvSpPr/>
            <p:nvPr/>
          </p:nvSpPr>
          <p:spPr>
            <a:xfrm>
              <a:off x="2987288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CD89082-26BD-AD5B-8B7C-82D6D73E2E69}"/>
                </a:ext>
              </a:extLst>
            </p:cNvPr>
            <p:cNvSpPr/>
            <p:nvPr/>
          </p:nvSpPr>
          <p:spPr>
            <a:xfrm>
              <a:off x="365477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8C1F3F-C907-BF77-ACC5-F2BB017758DC}"/>
              </a:ext>
            </a:extLst>
          </p:cNvPr>
          <p:cNvSpPr txBox="1"/>
          <p:nvPr/>
        </p:nvSpPr>
        <p:spPr>
          <a:xfrm>
            <a:off x="9448624" y="3835170"/>
            <a:ext cx="504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allele 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(traveled farther)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F0988-F76F-C3B9-BAFD-109C133C7D38}"/>
              </a:ext>
            </a:extLst>
          </p:cNvPr>
          <p:cNvSpPr txBox="1"/>
          <p:nvPr/>
        </p:nvSpPr>
        <p:spPr>
          <a:xfrm rot="19494395">
            <a:off x="6403995" y="1343104"/>
            <a:ext cx="100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37117E-EE5E-7B4C-5057-379DA031112E}"/>
              </a:ext>
            </a:extLst>
          </p:cNvPr>
          <p:cNvSpPr txBox="1"/>
          <p:nvPr/>
        </p:nvSpPr>
        <p:spPr>
          <a:xfrm rot="19494395">
            <a:off x="7316790" y="1426051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Helvetica" pitchFamily="2" charset="0"/>
                <a:cs typeface="Arial" panose="020B0604020202020204" pitchFamily="34" charset="0"/>
              </a:rPr>
              <a:t>Pea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88B52-692B-2A23-3A68-475B37787F25}"/>
              </a:ext>
            </a:extLst>
          </p:cNvPr>
          <p:cNvSpPr txBox="1"/>
          <p:nvPr/>
        </p:nvSpPr>
        <p:spPr>
          <a:xfrm rot="19494395">
            <a:off x="8275355" y="140326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C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CCA7AF-EE08-E534-6C43-C13F2B325C5F}"/>
              </a:ext>
            </a:extLst>
          </p:cNvPr>
          <p:cNvCxnSpPr>
            <a:cxnSpLocks/>
          </p:cNvCxnSpPr>
          <p:nvPr/>
        </p:nvCxnSpPr>
        <p:spPr>
          <a:xfrm flipV="1">
            <a:off x="8682521" y="1989551"/>
            <a:ext cx="663780" cy="9356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243FC0-2E8B-3D2A-BBE2-0A4B23F1F40C}"/>
              </a:ext>
            </a:extLst>
          </p:cNvPr>
          <p:cNvCxnSpPr>
            <a:cxnSpLocks/>
          </p:cNvCxnSpPr>
          <p:nvPr/>
        </p:nvCxnSpPr>
        <p:spPr>
          <a:xfrm flipV="1">
            <a:off x="8713892" y="2863688"/>
            <a:ext cx="632409" cy="118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3A56D09-2798-7621-6B38-E33B3C7B19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091" y1="57637" x2="70091" y2="57637"/>
                        <a14:foregroundMark x1="64048" y1="79226" x2="64048" y2="79226"/>
                        <a14:foregroundMark x1="33837" y1="17719" x2="33837" y2="17719"/>
                        <a14:foregroundMark x1="57100" y1="89409" x2="57100" y2="89409"/>
                        <a14:foregroundMark x1="51360" y1="84114" x2="51360" y2="84114"/>
                        <a14:foregroundMark x1="51360" y1="79430" x2="51360" y2="79430"/>
                        <a14:foregroundMark x1="51964" y1="62933" x2="51964" y2="62933"/>
                        <a14:foregroundMark x1="51360" y1="58859" x2="51360" y2="58859"/>
                        <a14:foregroundMark x1="51662" y1="54175" x2="51662" y2="54175"/>
                        <a14:foregroundMark x1="51964" y1="49491" x2="51964" y2="49491"/>
                        <a14:foregroundMark x1="53474" y1="45010" x2="53474" y2="45010"/>
                        <a14:foregroundMark x1="53474" y1="41548" x2="53474" y2="41548"/>
                        <a14:foregroundMark x1="52870" y1="24440" x2="52870" y2="24440"/>
                        <a14:foregroundMark x1="52870" y1="20163" x2="52870" y2="20163"/>
                        <a14:foregroundMark x1="53474" y1="15071" x2="53474" y2="1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2603" flipH="1">
            <a:off x="10497250" y="5017109"/>
            <a:ext cx="316786" cy="46916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4C58B-DB87-6298-FE31-24D0E2F7D263}"/>
              </a:ext>
            </a:extLst>
          </p:cNvPr>
          <p:cNvGrpSpPr/>
          <p:nvPr/>
        </p:nvGrpSpPr>
        <p:grpSpPr>
          <a:xfrm>
            <a:off x="9371380" y="1895061"/>
            <a:ext cx="1932000" cy="1429590"/>
            <a:chOff x="5338031" y="1695892"/>
            <a:chExt cx="1932000" cy="1429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4884A-484E-5BAD-B4CB-D43B3DF1352E}"/>
                </a:ext>
              </a:extLst>
            </p:cNvPr>
            <p:cNvSpPr txBox="1"/>
            <p:nvPr/>
          </p:nvSpPr>
          <p:spPr>
            <a:xfrm>
              <a:off x="5338031" y="2663817"/>
              <a:ext cx="19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Long allele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43D5A45-9DCC-E0E4-0298-4B50DCBD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020010" y="1680031"/>
              <a:ext cx="316786" cy="46916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BF083A-901F-F9BA-B1F0-5E08269A3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359307" y="1808893"/>
              <a:ext cx="316786" cy="469164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77DFE7-9210-2123-891F-633F6680514C}"/>
                </a:ext>
              </a:extLst>
            </p:cNvPr>
            <p:cNvGrpSpPr/>
            <p:nvPr/>
          </p:nvGrpSpPr>
          <p:grpSpPr>
            <a:xfrm rot="210630">
              <a:off x="5811292" y="2331726"/>
              <a:ext cx="832107" cy="316786"/>
              <a:chOff x="5568218" y="1765326"/>
              <a:chExt cx="832107" cy="31678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5EBB9EC-C7B4-0B3B-1FCC-D6A981ADC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5644407" y="1689137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AE776CCE-413F-1CFB-35F5-7CBCA47F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6007350" y="1689137"/>
                <a:ext cx="316786" cy="469164"/>
              </a:xfrm>
              <a:prstGeom prst="rect">
                <a:avLst/>
              </a:prstGeom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B11F6AC-6F0C-E521-5EF3-4B2C7264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847169" y="1925380"/>
              <a:ext cx="316786" cy="46916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D8467E-28A8-87F1-6F93-22DA6804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496506" y="2018994"/>
              <a:ext cx="316786" cy="469164"/>
            </a:xfrm>
            <a:prstGeom prst="rect">
              <a:avLst/>
            </a:prstGeom>
          </p:spPr>
        </p:pic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E982155-F398-5C53-4ABB-035415129C1E}"/>
                </a:ext>
              </a:extLst>
            </p:cNvPr>
            <p:cNvSpPr/>
            <p:nvPr/>
          </p:nvSpPr>
          <p:spPr>
            <a:xfrm>
              <a:off x="5373670" y="1695892"/>
              <a:ext cx="1377961" cy="980809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E28347-E078-2F7D-440F-5E58D2D7088A}"/>
              </a:ext>
            </a:extLst>
          </p:cNvPr>
          <p:cNvGrpSpPr/>
          <p:nvPr/>
        </p:nvGrpSpPr>
        <p:grpSpPr>
          <a:xfrm flipV="1">
            <a:off x="8724126" y="4542401"/>
            <a:ext cx="2102459" cy="1087472"/>
            <a:chOff x="7522955" y="1248870"/>
            <a:chExt cx="2102459" cy="1087472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94202DF-3130-C6CC-6AE7-126149F69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2955" y="1343360"/>
              <a:ext cx="663780" cy="9356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06077C3-D1FE-88F7-75BC-43CB83601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4326" y="2217497"/>
              <a:ext cx="632409" cy="11884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F0ECD-3488-20FD-304B-09070AB024A0}"/>
                </a:ext>
              </a:extLst>
            </p:cNvPr>
            <p:cNvGrpSpPr/>
            <p:nvPr/>
          </p:nvGrpSpPr>
          <p:grpSpPr>
            <a:xfrm>
              <a:off x="8247453" y="1248870"/>
              <a:ext cx="1377961" cy="980809"/>
              <a:chOff x="5373670" y="1695892"/>
              <a:chExt cx="1377961" cy="980809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17FB1A76-EEBB-6647-7F97-C5277BE1A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7780" flipH="1">
                <a:off x="5846217" y="177174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EAFC5AB-03AA-B2EA-16EC-5AE097B43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H="1">
                <a:off x="6263851" y="2235453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BDBE9354-4D5B-992E-5CA4-89F2C5186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H="1">
                <a:off x="5546038" y="2158151"/>
                <a:ext cx="316786" cy="469164"/>
              </a:xfrm>
              <a:prstGeom prst="rect">
                <a:avLst/>
              </a:prstGeom>
            </p:spPr>
          </p:pic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303F899B-E954-4CF8-0373-0799274CC24A}"/>
                  </a:ext>
                </a:extLst>
              </p:cNvPr>
              <p:cNvSpPr/>
              <p:nvPr/>
            </p:nvSpPr>
            <p:spPr>
              <a:xfrm>
                <a:off x="5373670" y="1695892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Example gel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E55F97-02E0-897E-9B70-4B22DF8C4CFF}"/>
              </a:ext>
            </a:extLst>
          </p:cNvPr>
          <p:cNvSpPr txBox="1"/>
          <p:nvPr/>
        </p:nvSpPr>
        <p:spPr>
          <a:xfrm>
            <a:off x="391160" y="1645069"/>
            <a:ext cx="5357292" cy="3952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Pea </a:t>
            </a: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B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only has one band. This tells us that all of the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 DNA was the same size.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Because the DNA traveled less far, we know both chromosomes have the long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allele.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8BCE02-8611-AA6D-0DAA-66E6FC7E86FB}"/>
              </a:ext>
            </a:extLst>
          </p:cNvPr>
          <p:cNvSpPr/>
          <p:nvPr/>
        </p:nvSpPr>
        <p:spPr>
          <a:xfrm>
            <a:off x="6990080" y="2090542"/>
            <a:ext cx="957084" cy="3162178"/>
          </a:xfrm>
          <a:prstGeom prst="rect">
            <a:avLst/>
          </a:prstGeom>
          <a:noFill/>
          <a:ln w="3175">
            <a:solidFill>
              <a:srgbClr val="D10F3A"/>
            </a:solidFill>
          </a:ln>
          <a:effectLst>
            <a:glow rad="47465">
              <a:srgbClr val="D10F3A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671E830-BDC1-DC90-A6B0-485E91450577}"/>
              </a:ext>
            </a:extLst>
          </p:cNvPr>
          <p:cNvCxnSpPr>
            <a:cxnSpLocks/>
          </p:cNvCxnSpPr>
          <p:nvPr/>
        </p:nvCxnSpPr>
        <p:spPr>
          <a:xfrm>
            <a:off x="6431280" y="3024981"/>
            <a:ext cx="607857" cy="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250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D72622-E8C5-EC72-C460-9F794F332855}"/>
              </a:ext>
            </a:extLst>
          </p:cNvPr>
          <p:cNvGrpSpPr/>
          <p:nvPr/>
        </p:nvGrpSpPr>
        <p:grpSpPr>
          <a:xfrm>
            <a:off x="5878678" y="1959403"/>
            <a:ext cx="3261437" cy="3475980"/>
            <a:chOff x="2114447" y="2098264"/>
            <a:chExt cx="2423963" cy="25834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87A9BE-6B7E-F181-9C1F-05A462B0D4C5}"/>
                </a:ext>
              </a:extLst>
            </p:cNvPr>
            <p:cNvGrpSpPr/>
            <p:nvPr/>
          </p:nvGrpSpPr>
          <p:grpSpPr>
            <a:xfrm>
              <a:off x="2114447" y="2098264"/>
              <a:ext cx="2423963" cy="2583415"/>
              <a:chOff x="3209642" y="10373410"/>
              <a:chExt cx="2423963" cy="25834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FB80BCF-7663-DEBB-1929-76C50C063CCD}"/>
                  </a:ext>
                </a:extLst>
              </p:cNvPr>
              <p:cNvSpPr/>
              <p:nvPr/>
            </p:nvSpPr>
            <p:spPr>
              <a:xfrm>
                <a:off x="3209642" y="10373410"/>
                <a:ext cx="2423963" cy="2583415"/>
              </a:xfrm>
              <a:prstGeom prst="rect">
                <a:avLst/>
              </a:prstGeom>
              <a:solidFill>
                <a:srgbClr val="DEEBF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E94B10-80EF-7A11-FDFC-A442921A4DC3}"/>
                  </a:ext>
                </a:extLst>
              </p:cNvPr>
              <p:cNvGrpSpPr/>
              <p:nvPr/>
            </p:nvGrpSpPr>
            <p:grpSpPr>
              <a:xfrm>
                <a:off x="3442915" y="10592243"/>
                <a:ext cx="1895926" cy="67372"/>
                <a:chOff x="3430695" y="10592243"/>
                <a:chExt cx="1895926" cy="67372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FC41B2-264E-1FFA-D238-E55C1284CDB6}"/>
                    </a:ext>
                  </a:extLst>
                </p:cNvPr>
                <p:cNvSpPr/>
                <p:nvPr/>
              </p:nvSpPr>
              <p:spPr>
                <a:xfrm flipV="1">
                  <a:off x="3430695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0FC297F-099C-CD34-72C5-5BDDBBA22847}"/>
                    </a:ext>
                  </a:extLst>
                </p:cNvPr>
                <p:cNvSpPr/>
                <p:nvPr/>
              </p:nvSpPr>
              <p:spPr>
                <a:xfrm flipV="1">
                  <a:off x="4104339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BDB26DF-9789-D127-642B-195677C00C5E}"/>
                    </a:ext>
                  </a:extLst>
                </p:cNvPr>
                <p:cNvSpPr/>
                <p:nvPr/>
              </p:nvSpPr>
              <p:spPr>
                <a:xfrm flipV="1">
                  <a:off x="4777981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0FF06203-7F8B-DB37-C3D4-1A3A2B30BD0F}"/>
                </a:ext>
              </a:extLst>
            </p:cNvPr>
            <p:cNvSpPr/>
            <p:nvPr/>
          </p:nvSpPr>
          <p:spPr>
            <a:xfrm>
              <a:off x="3654775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9D5479F-2837-065C-6EC9-DCF5E75FCA79}"/>
                </a:ext>
              </a:extLst>
            </p:cNvPr>
            <p:cNvSpPr/>
            <p:nvPr/>
          </p:nvSpPr>
          <p:spPr>
            <a:xfrm>
              <a:off x="231242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E02E659-6D0E-A749-9C45-C03FF3E30B00}"/>
                </a:ext>
              </a:extLst>
            </p:cNvPr>
            <p:cNvSpPr/>
            <p:nvPr/>
          </p:nvSpPr>
          <p:spPr>
            <a:xfrm>
              <a:off x="2987288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CD89082-26BD-AD5B-8B7C-82D6D73E2E69}"/>
                </a:ext>
              </a:extLst>
            </p:cNvPr>
            <p:cNvSpPr/>
            <p:nvPr/>
          </p:nvSpPr>
          <p:spPr>
            <a:xfrm>
              <a:off x="365477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8C1F3F-C907-BF77-ACC5-F2BB017758DC}"/>
              </a:ext>
            </a:extLst>
          </p:cNvPr>
          <p:cNvSpPr txBox="1"/>
          <p:nvPr/>
        </p:nvSpPr>
        <p:spPr>
          <a:xfrm>
            <a:off x="9448624" y="3835170"/>
            <a:ext cx="504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allele 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(traveled farther)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F0988-F76F-C3B9-BAFD-109C133C7D38}"/>
              </a:ext>
            </a:extLst>
          </p:cNvPr>
          <p:cNvSpPr txBox="1"/>
          <p:nvPr/>
        </p:nvSpPr>
        <p:spPr>
          <a:xfrm rot="19494395">
            <a:off x="6403995" y="1343104"/>
            <a:ext cx="100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37117E-EE5E-7B4C-5057-379DA031112E}"/>
              </a:ext>
            </a:extLst>
          </p:cNvPr>
          <p:cNvSpPr txBox="1"/>
          <p:nvPr/>
        </p:nvSpPr>
        <p:spPr>
          <a:xfrm rot="19494395">
            <a:off x="7316790" y="1426051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Helvetica" pitchFamily="2" charset="0"/>
                <a:cs typeface="Arial" panose="020B0604020202020204" pitchFamily="34" charset="0"/>
              </a:rPr>
              <a:t>Pea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88B52-692B-2A23-3A68-475B37787F25}"/>
              </a:ext>
            </a:extLst>
          </p:cNvPr>
          <p:cNvSpPr txBox="1"/>
          <p:nvPr/>
        </p:nvSpPr>
        <p:spPr>
          <a:xfrm rot="19494395">
            <a:off x="8275355" y="140326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C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CCA7AF-EE08-E534-6C43-C13F2B325C5F}"/>
              </a:ext>
            </a:extLst>
          </p:cNvPr>
          <p:cNvCxnSpPr>
            <a:cxnSpLocks/>
          </p:cNvCxnSpPr>
          <p:nvPr/>
        </p:nvCxnSpPr>
        <p:spPr>
          <a:xfrm flipV="1">
            <a:off x="8682521" y="1989551"/>
            <a:ext cx="663780" cy="9356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243FC0-2E8B-3D2A-BBE2-0A4B23F1F40C}"/>
              </a:ext>
            </a:extLst>
          </p:cNvPr>
          <p:cNvCxnSpPr>
            <a:cxnSpLocks/>
          </p:cNvCxnSpPr>
          <p:nvPr/>
        </p:nvCxnSpPr>
        <p:spPr>
          <a:xfrm flipV="1">
            <a:off x="8713892" y="2863688"/>
            <a:ext cx="632409" cy="118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3A56D09-2798-7621-6B38-E33B3C7B19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091" y1="57637" x2="70091" y2="57637"/>
                        <a14:foregroundMark x1="64048" y1="79226" x2="64048" y2="79226"/>
                        <a14:foregroundMark x1="33837" y1="17719" x2="33837" y2="17719"/>
                        <a14:foregroundMark x1="57100" y1="89409" x2="57100" y2="89409"/>
                        <a14:foregroundMark x1="51360" y1="84114" x2="51360" y2="84114"/>
                        <a14:foregroundMark x1="51360" y1="79430" x2="51360" y2="79430"/>
                        <a14:foregroundMark x1="51964" y1="62933" x2="51964" y2="62933"/>
                        <a14:foregroundMark x1="51360" y1="58859" x2="51360" y2="58859"/>
                        <a14:foregroundMark x1="51662" y1="54175" x2="51662" y2="54175"/>
                        <a14:foregroundMark x1="51964" y1="49491" x2="51964" y2="49491"/>
                        <a14:foregroundMark x1="53474" y1="45010" x2="53474" y2="45010"/>
                        <a14:foregroundMark x1="53474" y1="41548" x2="53474" y2="41548"/>
                        <a14:foregroundMark x1="52870" y1="24440" x2="52870" y2="24440"/>
                        <a14:foregroundMark x1="52870" y1="20163" x2="52870" y2="20163"/>
                        <a14:foregroundMark x1="53474" y1="15071" x2="53474" y2="1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2603" flipH="1">
            <a:off x="10497250" y="5017109"/>
            <a:ext cx="316786" cy="46916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4C58B-DB87-6298-FE31-24D0E2F7D263}"/>
              </a:ext>
            </a:extLst>
          </p:cNvPr>
          <p:cNvGrpSpPr/>
          <p:nvPr/>
        </p:nvGrpSpPr>
        <p:grpSpPr>
          <a:xfrm>
            <a:off x="9371380" y="1895061"/>
            <a:ext cx="1932000" cy="1429590"/>
            <a:chOff x="5338031" y="1695892"/>
            <a:chExt cx="1932000" cy="1429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4884A-484E-5BAD-B4CB-D43B3DF1352E}"/>
                </a:ext>
              </a:extLst>
            </p:cNvPr>
            <p:cNvSpPr txBox="1"/>
            <p:nvPr/>
          </p:nvSpPr>
          <p:spPr>
            <a:xfrm>
              <a:off x="5338031" y="2663817"/>
              <a:ext cx="19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Long allele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43D5A45-9DCC-E0E4-0298-4B50DCBD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020010" y="1680031"/>
              <a:ext cx="316786" cy="46916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BF083A-901F-F9BA-B1F0-5E08269A3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359307" y="1808893"/>
              <a:ext cx="316786" cy="469164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77DFE7-9210-2123-891F-633F6680514C}"/>
                </a:ext>
              </a:extLst>
            </p:cNvPr>
            <p:cNvGrpSpPr/>
            <p:nvPr/>
          </p:nvGrpSpPr>
          <p:grpSpPr>
            <a:xfrm rot="210630">
              <a:off x="5811292" y="2331726"/>
              <a:ext cx="832107" cy="316786"/>
              <a:chOff x="5568218" y="1765326"/>
              <a:chExt cx="832107" cy="31678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5EBB9EC-C7B4-0B3B-1FCC-D6A981ADC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5644407" y="1689137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AE776CCE-413F-1CFB-35F5-7CBCA47F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6007350" y="1689137"/>
                <a:ext cx="316786" cy="469164"/>
              </a:xfrm>
              <a:prstGeom prst="rect">
                <a:avLst/>
              </a:prstGeom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B11F6AC-6F0C-E521-5EF3-4B2C7264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847169" y="1925380"/>
              <a:ext cx="316786" cy="46916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D8467E-28A8-87F1-6F93-22DA6804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496506" y="2018994"/>
              <a:ext cx="316786" cy="469164"/>
            </a:xfrm>
            <a:prstGeom prst="rect">
              <a:avLst/>
            </a:prstGeom>
          </p:spPr>
        </p:pic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E982155-F398-5C53-4ABB-035415129C1E}"/>
                </a:ext>
              </a:extLst>
            </p:cNvPr>
            <p:cNvSpPr/>
            <p:nvPr/>
          </p:nvSpPr>
          <p:spPr>
            <a:xfrm>
              <a:off x="5373670" y="1695892"/>
              <a:ext cx="1377961" cy="980809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E28347-E078-2F7D-440F-5E58D2D7088A}"/>
              </a:ext>
            </a:extLst>
          </p:cNvPr>
          <p:cNvGrpSpPr/>
          <p:nvPr/>
        </p:nvGrpSpPr>
        <p:grpSpPr>
          <a:xfrm flipV="1">
            <a:off x="8724126" y="4542401"/>
            <a:ext cx="2102459" cy="1087472"/>
            <a:chOff x="7522955" y="1248870"/>
            <a:chExt cx="2102459" cy="1087472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94202DF-3130-C6CC-6AE7-126149F69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2955" y="1343360"/>
              <a:ext cx="663780" cy="9356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06077C3-D1FE-88F7-75BC-43CB83601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4326" y="2217497"/>
              <a:ext cx="632409" cy="11884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F0ECD-3488-20FD-304B-09070AB024A0}"/>
                </a:ext>
              </a:extLst>
            </p:cNvPr>
            <p:cNvGrpSpPr/>
            <p:nvPr/>
          </p:nvGrpSpPr>
          <p:grpSpPr>
            <a:xfrm>
              <a:off x="8247453" y="1248870"/>
              <a:ext cx="1377961" cy="980809"/>
              <a:chOff x="5373670" y="1695892"/>
              <a:chExt cx="1377961" cy="980809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17FB1A76-EEBB-6647-7F97-C5277BE1A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7780" flipH="1">
                <a:off x="5846217" y="177174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EAFC5AB-03AA-B2EA-16EC-5AE097B43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H="1">
                <a:off x="6263851" y="2235453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BDBE9354-4D5B-992E-5CA4-89F2C5186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H="1">
                <a:off x="5546038" y="2158151"/>
                <a:ext cx="316786" cy="469164"/>
              </a:xfrm>
              <a:prstGeom prst="rect">
                <a:avLst/>
              </a:prstGeom>
            </p:spPr>
          </p:pic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303F899B-E954-4CF8-0373-0799274CC24A}"/>
                  </a:ext>
                </a:extLst>
              </p:cNvPr>
              <p:cNvSpPr/>
              <p:nvPr/>
            </p:nvSpPr>
            <p:spPr>
              <a:xfrm>
                <a:off x="5373670" y="1695892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Example gel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8BCE02-8611-AA6D-0DAA-66E6FC7E86FB}"/>
              </a:ext>
            </a:extLst>
          </p:cNvPr>
          <p:cNvSpPr/>
          <p:nvPr/>
        </p:nvSpPr>
        <p:spPr>
          <a:xfrm>
            <a:off x="6990080" y="2090542"/>
            <a:ext cx="957084" cy="3162178"/>
          </a:xfrm>
          <a:prstGeom prst="rect">
            <a:avLst/>
          </a:prstGeom>
          <a:noFill/>
          <a:ln w="3175">
            <a:solidFill>
              <a:srgbClr val="D10F3A"/>
            </a:solidFill>
          </a:ln>
          <a:effectLst>
            <a:glow rad="47465">
              <a:srgbClr val="D10F3A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671E830-BDC1-DC90-A6B0-485E91450577}"/>
              </a:ext>
            </a:extLst>
          </p:cNvPr>
          <p:cNvCxnSpPr>
            <a:cxnSpLocks/>
          </p:cNvCxnSpPr>
          <p:nvPr/>
        </p:nvCxnSpPr>
        <p:spPr>
          <a:xfrm>
            <a:off x="6431280" y="3024981"/>
            <a:ext cx="607857" cy="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FA03583-D556-5852-ACA6-77D943F1FF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69" t="32025" r="70020" b="20138"/>
          <a:stretch/>
        </p:blipFill>
        <p:spPr>
          <a:xfrm>
            <a:off x="534002" y="1947549"/>
            <a:ext cx="4411766" cy="31108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E15A41-81E7-78D9-66B9-4305EA694B06}"/>
              </a:ext>
            </a:extLst>
          </p:cNvPr>
          <p:cNvSpPr txBox="1"/>
          <p:nvPr/>
        </p:nvSpPr>
        <p:spPr>
          <a:xfrm>
            <a:off x="764341" y="4986640"/>
            <a:ext cx="19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Long </a:t>
            </a:r>
          </a:p>
          <a:p>
            <a:pPr algn="ctr"/>
            <a:r>
              <a:rPr lang="en-US" sz="2400" i="1" dirty="0">
                <a:latin typeface="Helvetica" pitchFamily="2" charset="0"/>
                <a:cs typeface="Arial" panose="020B0604020202020204" pitchFamily="34" charset="0"/>
              </a:rPr>
              <a:t>SBE1</a:t>
            </a:r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 allele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ADABFA-3BE2-08DD-C0E9-87B0DD7AC51C}"/>
              </a:ext>
            </a:extLst>
          </p:cNvPr>
          <p:cNvSpPr txBox="1"/>
          <p:nvPr/>
        </p:nvSpPr>
        <p:spPr>
          <a:xfrm>
            <a:off x="2949047" y="4986640"/>
            <a:ext cx="19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Long </a:t>
            </a:r>
          </a:p>
          <a:p>
            <a:pPr algn="ctr"/>
            <a:r>
              <a:rPr lang="en-US" sz="2400" i="1" dirty="0">
                <a:latin typeface="Helvetica" pitchFamily="2" charset="0"/>
                <a:cs typeface="Arial" panose="020B0604020202020204" pitchFamily="34" charset="0"/>
              </a:rPr>
              <a:t>SBE1</a:t>
            </a:r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 allele</a:t>
            </a:r>
          </a:p>
        </p:txBody>
      </p:sp>
    </p:spTree>
    <p:extLst>
      <p:ext uri="{BB962C8B-B14F-4D97-AF65-F5344CB8AC3E}">
        <p14:creationId xmlns:p14="http://schemas.microsoft.com/office/powerpoint/2010/main" val="4107513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D72622-E8C5-EC72-C460-9F794F332855}"/>
              </a:ext>
            </a:extLst>
          </p:cNvPr>
          <p:cNvGrpSpPr/>
          <p:nvPr/>
        </p:nvGrpSpPr>
        <p:grpSpPr>
          <a:xfrm>
            <a:off x="5878678" y="1959403"/>
            <a:ext cx="3261437" cy="3475980"/>
            <a:chOff x="2114447" y="2098264"/>
            <a:chExt cx="2423963" cy="25834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87A9BE-6B7E-F181-9C1F-05A462B0D4C5}"/>
                </a:ext>
              </a:extLst>
            </p:cNvPr>
            <p:cNvGrpSpPr/>
            <p:nvPr/>
          </p:nvGrpSpPr>
          <p:grpSpPr>
            <a:xfrm>
              <a:off x="2114447" y="2098264"/>
              <a:ext cx="2423963" cy="2583415"/>
              <a:chOff x="3209642" y="10373410"/>
              <a:chExt cx="2423963" cy="25834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FB80BCF-7663-DEBB-1929-76C50C063CCD}"/>
                  </a:ext>
                </a:extLst>
              </p:cNvPr>
              <p:cNvSpPr/>
              <p:nvPr/>
            </p:nvSpPr>
            <p:spPr>
              <a:xfrm>
                <a:off x="3209642" y="10373410"/>
                <a:ext cx="2423963" cy="2583415"/>
              </a:xfrm>
              <a:prstGeom prst="rect">
                <a:avLst/>
              </a:prstGeom>
              <a:solidFill>
                <a:srgbClr val="DEEBF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E94B10-80EF-7A11-FDFC-A442921A4DC3}"/>
                  </a:ext>
                </a:extLst>
              </p:cNvPr>
              <p:cNvGrpSpPr/>
              <p:nvPr/>
            </p:nvGrpSpPr>
            <p:grpSpPr>
              <a:xfrm>
                <a:off x="3442915" y="10592243"/>
                <a:ext cx="1895926" cy="67372"/>
                <a:chOff x="3430695" y="10592243"/>
                <a:chExt cx="1895926" cy="67372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FC41B2-264E-1FFA-D238-E55C1284CDB6}"/>
                    </a:ext>
                  </a:extLst>
                </p:cNvPr>
                <p:cNvSpPr/>
                <p:nvPr/>
              </p:nvSpPr>
              <p:spPr>
                <a:xfrm flipV="1">
                  <a:off x="3430695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0FC297F-099C-CD34-72C5-5BDDBBA22847}"/>
                    </a:ext>
                  </a:extLst>
                </p:cNvPr>
                <p:cNvSpPr/>
                <p:nvPr/>
              </p:nvSpPr>
              <p:spPr>
                <a:xfrm flipV="1">
                  <a:off x="4104339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BDB26DF-9789-D127-642B-195677C00C5E}"/>
                    </a:ext>
                  </a:extLst>
                </p:cNvPr>
                <p:cNvSpPr/>
                <p:nvPr/>
              </p:nvSpPr>
              <p:spPr>
                <a:xfrm flipV="1">
                  <a:off x="4777981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0FF06203-7F8B-DB37-C3D4-1A3A2B30BD0F}"/>
                </a:ext>
              </a:extLst>
            </p:cNvPr>
            <p:cNvSpPr/>
            <p:nvPr/>
          </p:nvSpPr>
          <p:spPr>
            <a:xfrm>
              <a:off x="3654775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9D5479F-2837-065C-6EC9-DCF5E75FCA79}"/>
                </a:ext>
              </a:extLst>
            </p:cNvPr>
            <p:cNvSpPr/>
            <p:nvPr/>
          </p:nvSpPr>
          <p:spPr>
            <a:xfrm>
              <a:off x="231242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E02E659-6D0E-A749-9C45-C03FF3E30B00}"/>
                </a:ext>
              </a:extLst>
            </p:cNvPr>
            <p:cNvSpPr/>
            <p:nvPr/>
          </p:nvSpPr>
          <p:spPr>
            <a:xfrm>
              <a:off x="2987288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CD89082-26BD-AD5B-8B7C-82D6D73E2E69}"/>
                </a:ext>
              </a:extLst>
            </p:cNvPr>
            <p:cNvSpPr/>
            <p:nvPr/>
          </p:nvSpPr>
          <p:spPr>
            <a:xfrm>
              <a:off x="365477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8C1F3F-C907-BF77-ACC5-F2BB017758DC}"/>
              </a:ext>
            </a:extLst>
          </p:cNvPr>
          <p:cNvSpPr txBox="1"/>
          <p:nvPr/>
        </p:nvSpPr>
        <p:spPr>
          <a:xfrm>
            <a:off x="9448624" y="3835170"/>
            <a:ext cx="504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allele 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(traveled farther)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F0988-F76F-C3B9-BAFD-109C133C7D38}"/>
              </a:ext>
            </a:extLst>
          </p:cNvPr>
          <p:cNvSpPr txBox="1"/>
          <p:nvPr/>
        </p:nvSpPr>
        <p:spPr>
          <a:xfrm rot="19494395">
            <a:off x="6403996" y="1343104"/>
            <a:ext cx="100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37117E-EE5E-7B4C-5057-379DA031112E}"/>
              </a:ext>
            </a:extLst>
          </p:cNvPr>
          <p:cNvSpPr txBox="1"/>
          <p:nvPr/>
        </p:nvSpPr>
        <p:spPr>
          <a:xfrm rot="19494395">
            <a:off x="7325606" y="1426051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73"/>
                </a:solidFill>
                <a:latin typeface="Helvetica" pitchFamily="2" charset="0"/>
                <a:cs typeface="Arial" panose="020B0604020202020204" pitchFamily="34" charset="0"/>
              </a:rPr>
              <a:t>Pea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88B52-692B-2A23-3A68-475B37787F25}"/>
              </a:ext>
            </a:extLst>
          </p:cNvPr>
          <p:cNvSpPr txBox="1"/>
          <p:nvPr/>
        </p:nvSpPr>
        <p:spPr>
          <a:xfrm rot="19494395">
            <a:off x="8275355" y="140326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Helvetica" pitchFamily="2" charset="0"/>
                <a:cs typeface="Arial" panose="020B0604020202020204" pitchFamily="34" charset="0"/>
              </a:rPr>
              <a:t>Pea C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CCA7AF-EE08-E534-6C43-C13F2B325C5F}"/>
              </a:ext>
            </a:extLst>
          </p:cNvPr>
          <p:cNvCxnSpPr>
            <a:cxnSpLocks/>
          </p:cNvCxnSpPr>
          <p:nvPr/>
        </p:nvCxnSpPr>
        <p:spPr>
          <a:xfrm flipV="1">
            <a:off x="8682521" y="1989551"/>
            <a:ext cx="663780" cy="9356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243FC0-2E8B-3D2A-BBE2-0A4B23F1F40C}"/>
              </a:ext>
            </a:extLst>
          </p:cNvPr>
          <p:cNvCxnSpPr>
            <a:cxnSpLocks/>
          </p:cNvCxnSpPr>
          <p:nvPr/>
        </p:nvCxnSpPr>
        <p:spPr>
          <a:xfrm flipV="1">
            <a:off x="8713892" y="2863688"/>
            <a:ext cx="632409" cy="118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3A56D09-2798-7621-6B38-E33B3C7B19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091" y1="57637" x2="70091" y2="57637"/>
                        <a14:foregroundMark x1="64048" y1="79226" x2="64048" y2="79226"/>
                        <a14:foregroundMark x1="33837" y1="17719" x2="33837" y2="17719"/>
                        <a14:foregroundMark x1="57100" y1="89409" x2="57100" y2="89409"/>
                        <a14:foregroundMark x1="51360" y1="84114" x2="51360" y2="84114"/>
                        <a14:foregroundMark x1="51360" y1="79430" x2="51360" y2="79430"/>
                        <a14:foregroundMark x1="51964" y1="62933" x2="51964" y2="62933"/>
                        <a14:foregroundMark x1="51360" y1="58859" x2="51360" y2="58859"/>
                        <a14:foregroundMark x1="51662" y1="54175" x2="51662" y2="54175"/>
                        <a14:foregroundMark x1="51964" y1="49491" x2="51964" y2="49491"/>
                        <a14:foregroundMark x1="53474" y1="45010" x2="53474" y2="45010"/>
                        <a14:foregroundMark x1="53474" y1="41548" x2="53474" y2="41548"/>
                        <a14:foregroundMark x1="52870" y1="24440" x2="52870" y2="24440"/>
                        <a14:foregroundMark x1="52870" y1="20163" x2="52870" y2="20163"/>
                        <a14:foregroundMark x1="53474" y1="15071" x2="53474" y2="1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2603" flipH="1">
            <a:off x="10497250" y="5017109"/>
            <a:ext cx="316786" cy="46916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4C58B-DB87-6298-FE31-24D0E2F7D263}"/>
              </a:ext>
            </a:extLst>
          </p:cNvPr>
          <p:cNvGrpSpPr/>
          <p:nvPr/>
        </p:nvGrpSpPr>
        <p:grpSpPr>
          <a:xfrm>
            <a:off x="9371380" y="1895061"/>
            <a:ext cx="1932000" cy="1429590"/>
            <a:chOff x="5338031" y="1695892"/>
            <a:chExt cx="1932000" cy="1429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4884A-484E-5BAD-B4CB-D43B3DF1352E}"/>
                </a:ext>
              </a:extLst>
            </p:cNvPr>
            <p:cNvSpPr txBox="1"/>
            <p:nvPr/>
          </p:nvSpPr>
          <p:spPr>
            <a:xfrm>
              <a:off x="5338031" y="2663817"/>
              <a:ext cx="19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Long allele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43D5A45-9DCC-E0E4-0298-4B50DCBD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020010" y="1680031"/>
              <a:ext cx="316786" cy="46916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BF083A-901F-F9BA-B1F0-5E08269A3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359307" y="1808893"/>
              <a:ext cx="316786" cy="469164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77DFE7-9210-2123-891F-633F6680514C}"/>
                </a:ext>
              </a:extLst>
            </p:cNvPr>
            <p:cNvGrpSpPr/>
            <p:nvPr/>
          </p:nvGrpSpPr>
          <p:grpSpPr>
            <a:xfrm rot="210630">
              <a:off x="5811292" y="2331726"/>
              <a:ext cx="832107" cy="316786"/>
              <a:chOff x="5568218" y="1765326"/>
              <a:chExt cx="832107" cy="31678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5EBB9EC-C7B4-0B3B-1FCC-D6A981ADC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5644407" y="1689137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AE776CCE-413F-1CFB-35F5-7CBCA47F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6007350" y="1689137"/>
                <a:ext cx="316786" cy="469164"/>
              </a:xfrm>
              <a:prstGeom prst="rect">
                <a:avLst/>
              </a:prstGeom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B11F6AC-6F0C-E521-5EF3-4B2C7264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847169" y="1925380"/>
              <a:ext cx="316786" cy="46916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D8467E-28A8-87F1-6F93-22DA6804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496506" y="2018994"/>
              <a:ext cx="316786" cy="469164"/>
            </a:xfrm>
            <a:prstGeom prst="rect">
              <a:avLst/>
            </a:prstGeom>
          </p:spPr>
        </p:pic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E982155-F398-5C53-4ABB-035415129C1E}"/>
                </a:ext>
              </a:extLst>
            </p:cNvPr>
            <p:cNvSpPr/>
            <p:nvPr/>
          </p:nvSpPr>
          <p:spPr>
            <a:xfrm>
              <a:off x="5373670" y="1695892"/>
              <a:ext cx="1377961" cy="980809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E28347-E078-2F7D-440F-5E58D2D7088A}"/>
              </a:ext>
            </a:extLst>
          </p:cNvPr>
          <p:cNvGrpSpPr/>
          <p:nvPr/>
        </p:nvGrpSpPr>
        <p:grpSpPr>
          <a:xfrm flipV="1">
            <a:off x="8724126" y="4542401"/>
            <a:ext cx="2102459" cy="1087472"/>
            <a:chOff x="7522955" y="1248870"/>
            <a:chExt cx="2102459" cy="1087472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94202DF-3130-C6CC-6AE7-126149F69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2955" y="1343360"/>
              <a:ext cx="663780" cy="9356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06077C3-D1FE-88F7-75BC-43CB83601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4326" y="2217497"/>
              <a:ext cx="632409" cy="11884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F0ECD-3488-20FD-304B-09070AB024A0}"/>
                </a:ext>
              </a:extLst>
            </p:cNvPr>
            <p:cNvGrpSpPr/>
            <p:nvPr/>
          </p:nvGrpSpPr>
          <p:grpSpPr>
            <a:xfrm>
              <a:off x="8247453" y="1248870"/>
              <a:ext cx="1377961" cy="980809"/>
              <a:chOff x="5373670" y="1695892"/>
              <a:chExt cx="1377961" cy="980809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17FB1A76-EEBB-6647-7F97-C5277BE1A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7780" flipH="1">
                <a:off x="5846217" y="177174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EAFC5AB-03AA-B2EA-16EC-5AE097B43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H="1">
                <a:off x="6263851" y="2235453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BDBE9354-4D5B-992E-5CA4-89F2C5186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H="1">
                <a:off x="5546038" y="2158151"/>
                <a:ext cx="316786" cy="469164"/>
              </a:xfrm>
              <a:prstGeom prst="rect">
                <a:avLst/>
              </a:prstGeom>
            </p:spPr>
          </p:pic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303F899B-E954-4CF8-0373-0799274CC24A}"/>
                  </a:ext>
                </a:extLst>
              </p:cNvPr>
              <p:cNvSpPr/>
              <p:nvPr/>
            </p:nvSpPr>
            <p:spPr>
              <a:xfrm>
                <a:off x="5373670" y="1695892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Example gel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E55F97-02E0-897E-9B70-4B22DF8C4CFF}"/>
              </a:ext>
            </a:extLst>
          </p:cNvPr>
          <p:cNvSpPr txBox="1"/>
          <p:nvPr/>
        </p:nvSpPr>
        <p:spPr>
          <a:xfrm>
            <a:off x="391159" y="1645069"/>
            <a:ext cx="5479031" cy="4414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Pea C has two bands. This tells us that the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 DNA was two sizes. 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Because Pea </a:t>
            </a:r>
            <a:r>
              <a:rPr lang="en-US" sz="3000" dirty="0">
                <a:solidFill>
                  <a:srgbClr val="002D73"/>
                </a:solidFill>
                <a:latin typeface="Helvetica" pitchFamily="2" charset="0"/>
              </a:rPr>
              <a:t>C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has both bands, we know one chromosome has the short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allele and the other chromosome has the long </a:t>
            </a:r>
            <a:r>
              <a:rPr lang="en-US" sz="3000" i="1" dirty="0">
                <a:solidFill>
                  <a:srgbClr val="002D73"/>
                </a:solidFill>
                <a:effectLst/>
                <a:latin typeface="Helvetica" pitchFamily="2" charset="0"/>
              </a:rPr>
              <a:t>SBE1 </a:t>
            </a:r>
            <a:r>
              <a:rPr lang="en-US" sz="3000" dirty="0">
                <a:solidFill>
                  <a:srgbClr val="002D73"/>
                </a:solidFill>
                <a:effectLst/>
                <a:latin typeface="Helvetica" pitchFamily="2" charset="0"/>
              </a:rPr>
              <a:t>allele. 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C643E4-4F79-DB48-5FB6-BCF2E7A8AEEE}"/>
              </a:ext>
            </a:extLst>
          </p:cNvPr>
          <p:cNvSpPr/>
          <p:nvPr/>
        </p:nvSpPr>
        <p:spPr>
          <a:xfrm>
            <a:off x="7914640" y="2090542"/>
            <a:ext cx="957084" cy="3162178"/>
          </a:xfrm>
          <a:prstGeom prst="rect">
            <a:avLst/>
          </a:prstGeom>
          <a:noFill/>
          <a:ln w="3175">
            <a:solidFill>
              <a:srgbClr val="D10F3A"/>
            </a:solidFill>
          </a:ln>
          <a:effectLst>
            <a:glow rad="47465">
              <a:srgbClr val="D10F3A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4015937-3433-1398-BC5F-3B5E7A8F5998}"/>
              </a:ext>
            </a:extLst>
          </p:cNvPr>
          <p:cNvCxnSpPr>
            <a:cxnSpLocks/>
          </p:cNvCxnSpPr>
          <p:nvPr/>
        </p:nvCxnSpPr>
        <p:spPr>
          <a:xfrm flipH="1">
            <a:off x="8788642" y="3093818"/>
            <a:ext cx="557659" cy="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DB2F61D-4B99-9BE9-86E8-63FA505843F9}"/>
              </a:ext>
            </a:extLst>
          </p:cNvPr>
          <p:cNvCxnSpPr>
            <a:cxnSpLocks/>
          </p:cNvCxnSpPr>
          <p:nvPr/>
        </p:nvCxnSpPr>
        <p:spPr>
          <a:xfrm flipH="1">
            <a:off x="8745324" y="4091964"/>
            <a:ext cx="661695" cy="34264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570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D72622-E8C5-EC72-C460-9F794F332855}"/>
              </a:ext>
            </a:extLst>
          </p:cNvPr>
          <p:cNvGrpSpPr/>
          <p:nvPr/>
        </p:nvGrpSpPr>
        <p:grpSpPr>
          <a:xfrm>
            <a:off x="5878678" y="1959403"/>
            <a:ext cx="3261437" cy="3475980"/>
            <a:chOff x="2114447" y="2098264"/>
            <a:chExt cx="2423963" cy="25834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87A9BE-6B7E-F181-9C1F-05A462B0D4C5}"/>
                </a:ext>
              </a:extLst>
            </p:cNvPr>
            <p:cNvGrpSpPr/>
            <p:nvPr/>
          </p:nvGrpSpPr>
          <p:grpSpPr>
            <a:xfrm>
              <a:off x="2114447" y="2098264"/>
              <a:ext cx="2423963" cy="2583415"/>
              <a:chOff x="3209642" y="10373410"/>
              <a:chExt cx="2423963" cy="25834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FB80BCF-7663-DEBB-1929-76C50C063CCD}"/>
                  </a:ext>
                </a:extLst>
              </p:cNvPr>
              <p:cNvSpPr/>
              <p:nvPr/>
            </p:nvSpPr>
            <p:spPr>
              <a:xfrm>
                <a:off x="3209642" y="10373410"/>
                <a:ext cx="2423963" cy="2583415"/>
              </a:xfrm>
              <a:prstGeom prst="rect">
                <a:avLst/>
              </a:prstGeom>
              <a:solidFill>
                <a:srgbClr val="DEEBF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E94B10-80EF-7A11-FDFC-A442921A4DC3}"/>
                  </a:ext>
                </a:extLst>
              </p:cNvPr>
              <p:cNvGrpSpPr/>
              <p:nvPr/>
            </p:nvGrpSpPr>
            <p:grpSpPr>
              <a:xfrm>
                <a:off x="3442915" y="10592243"/>
                <a:ext cx="1895926" cy="67372"/>
                <a:chOff x="3430695" y="10592243"/>
                <a:chExt cx="1895926" cy="67372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FC41B2-264E-1FFA-D238-E55C1284CDB6}"/>
                    </a:ext>
                  </a:extLst>
                </p:cNvPr>
                <p:cNvSpPr/>
                <p:nvPr/>
              </p:nvSpPr>
              <p:spPr>
                <a:xfrm flipV="1">
                  <a:off x="3430695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0FC297F-099C-CD34-72C5-5BDDBBA22847}"/>
                    </a:ext>
                  </a:extLst>
                </p:cNvPr>
                <p:cNvSpPr/>
                <p:nvPr/>
              </p:nvSpPr>
              <p:spPr>
                <a:xfrm flipV="1">
                  <a:off x="4104339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BDB26DF-9789-D127-642B-195677C00C5E}"/>
                    </a:ext>
                  </a:extLst>
                </p:cNvPr>
                <p:cNvSpPr/>
                <p:nvPr/>
              </p:nvSpPr>
              <p:spPr>
                <a:xfrm flipV="1">
                  <a:off x="4777981" y="10592243"/>
                  <a:ext cx="548640" cy="67372"/>
                </a:xfrm>
                <a:prstGeom prst="rect">
                  <a:avLst/>
                </a:prstGeom>
                <a:solidFill>
                  <a:schemeClr val="bg1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0FF06203-7F8B-DB37-C3D4-1A3A2B30BD0F}"/>
                </a:ext>
              </a:extLst>
            </p:cNvPr>
            <p:cNvSpPr/>
            <p:nvPr/>
          </p:nvSpPr>
          <p:spPr>
            <a:xfrm>
              <a:off x="3654775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9D5479F-2837-065C-6EC9-DCF5E75FCA79}"/>
                </a:ext>
              </a:extLst>
            </p:cNvPr>
            <p:cNvSpPr/>
            <p:nvPr/>
          </p:nvSpPr>
          <p:spPr>
            <a:xfrm>
              <a:off x="231242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E02E659-6D0E-A749-9C45-C03FF3E30B00}"/>
                </a:ext>
              </a:extLst>
            </p:cNvPr>
            <p:cNvSpPr/>
            <p:nvPr/>
          </p:nvSpPr>
          <p:spPr>
            <a:xfrm>
              <a:off x="2987288" y="281299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CD89082-26BD-AD5B-8B7C-82D6D73E2E69}"/>
                </a:ext>
              </a:extLst>
            </p:cNvPr>
            <p:cNvSpPr/>
            <p:nvPr/>
          </p:nvSpPr>
          <p:spPr>
            <a:xfrm>
              <a:off x="3654775" y="3978802"/>
              <a:ext cx="613500" cy="152102"/>
            </a:xfrm>
            <a:prstGeom prst="roundRect">
              <a:avLst/>
            </a:prstGeom>
            <a:effectLst>
              <a:softEdge rad="42185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8C1F3F-C907-BF77-ACC5-F2BB017758DC}"/>
              </a:ext>
            </a:extLst>
          </p:cNvPr>
          <p:cNvSpPr txBox="1"/>
          <p:nvPr/>
        </p:nvSpPr>
        <p:spPr>
          <a:xfrm>
            <a:off x="9448624" y="3835170"/>
            <a:ext cx="504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allele 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(traveled farther)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F0988-F76F-C3B9-BAFD-109C133C7D38}"/>
              </a:ext>
            </a:extLst>
          </p:cNvPr>
          <p:cNvSpPr txBox="1"/>
          <p:nvPr/>
        </p:nvSpPr>
        <p:spPr>
          <a:xfrm rot="19494395">
            <a:off x="6403995" y="1343104"/>
            <a:ext cx="100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Pea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37117E-EE5E-7B4C-5057-379DA031112E}"/>
              </a:ext>
            </a:extLst>
          </p:cNvPr>
          <p:cNvSpPr txBox="1"/>
          <p:nvPr/>
        </p:nvSpPr>
        <p:spPr>
          <a:xfrm rot="19494395">
            <a:off x="7325606" y="1426051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73"/>
                </a:solidFill>
                <a:latin typeface="Helvetica" pitchFamily="2" charset="0"/>
                <a:cs typeface="Arial" panose="020B0604020202020204" pitchFamily="34" charset="0"/>
              </a:rPr>
              <a:t>Pea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88B52-692B-2A23-3A68-475B37787F25}"/>
              </a:ext>
            </a:extLst>
          </p:cNvPr>
          <p:cNvSpPr txBox="1"/>
          <p:nvPr/>
        </p:nvSpPr>
        <p:spPr>
          <a:xfrm rot="19494395">
            <a:off x="8275355" y="140326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D10F3A"/>
                </a:solidFill>
                <a:latin typeface="Helvetica" pitchFamily="2" charset="0"/>
                <a:cs typeface="Arial" panose="020B0604020202020204" pitchFamily="34" charset="0"/>
              </a:rPr>
              <a:t>Pea C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CCA7AF-EE08-E534-6C43-C13F2B325C5F}"/>
              </a:ext>
            </a:extLst>
          </p:cNvPr>
          <p:cNvCxnSpPr>
            <a:cxnSpLocks/>
          </p:cNvCxnSpPr>
          <p:nvPr/>
        </p:nvCxnSpPr>
        <p:spPr>
          <a:xfrm flipV="1">
            <a:off x="8682521" y="1989551"/>
            <a:ext cx="663780" cy="9356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243FC0-2E8B-3D2A-BBE2-0A4B23F1F40C}"/>
              </a:ext>
            </a:extLst>
          </p:cNvPr>
          <p:cNvCxnSpPr>
            <a:cxnSpLocks/>
          </p:cNvCxnSpPr>
          <p:nvPr/>
        </p:nvCxnSpPr>
        <p:spPr>
          <a:xfrm flipV="1">
            <a:off x="8713892" y="2863688"/>
            <a:ext cx="632409" cy="118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3A56D09-2798-7621-6B38-E33B3C7B19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091" y1="57637" x2="70091" y2="57637"/>
                        <a14:foregroundMark x1="64048" y1="79226" x2="64048" y2="79226"/>
                        <a14:foregroundMark x1="33837" y1="17719" x2="33837" y2="17719"/>
                        <a14:foregroundMark x1="57100" y1="89409" x2="57100" y2="89409"/>
                        <a14:foregroundMark x1="51360" y1="84114" x2="51360" y2="84114"/>
                        <a14:foregroundMark x1="51360" y1="79430" x2="51360" y2="79430"/>
                        <a14:foregroundMark x1="51964" y1="62933" x2="51964" y2="62933"/>
                        <a14:foregroundMark x1="51360" y1="58859" x2="51360" y2="58859"/>
                        <a14:foregroundMark x1="51662" y1="54175" x2="51662" y2="54175"/>
                        <a14:foregroundMark x1="51964" y1="49491" x2="51964" y2="49491"/>
                        <a14:foregroundMark x1="53474" y1="45010" x2="53474" y2="45010"/>
                        <a14:foregroundMark x1="53474" y1="41548" x2="53474" y2="41548"/>
                        <a14:foregroundMark x1="52870" y1="24440" x2="52870" y2="24440"/>
                        <a14:foregroundMark x1="52870" y1="20163" x2="52870" y2="20163"/>
                        <a14:foregroundMark x1="53474" y1="15071" x2="53474" y2="15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2603" flipH="1">
            <a:off x="10497250" y="5017109"/>
            <a:ext cx="316786" cy="46916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4C58B-DB87-6298-FE31-24D0E2F7D263}"/>
              </a:ext>
            </a:extLst>
          </p:cNvPr>
          <p:cNvGrpSpPr/>
          <p:nvPr/>
        </p:nvGrpSpPr>
        <p:grpSpPr>
          <a:xfrm>
            <a:off x="9371380" y="1895061"/>
            <a:ext cx="1932000" cy="1429590"/>
            <a:chOff x="5338031" y="1695892"/>
            <a:chExt cx="1932000" cy="1429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4884A-484E-5BAD-B4CB-D43B3DF1352E}"/>
                </a:ext>
              </a:extLst>
            </p:cNvPr>
            <p:cNvSpPr txBox="1"/>
            <p:nvPr/>
          </p:nvSpPr>
          <p:spPr>
            <a:xfrm>
              <a:off x="5338031" y="2663817"/>
              <a:ext cx="19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  <a:cs typeface="Arial" panose="020B0604020202020204" pitchFamily="34" charset="0"/>
                </a:rPr>
                <a:t>Long allele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43D5A45-9DCC-E0E4-0298-4B50DCBD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020010" y="1680031"/>
              <a:ext cx="316786" cy="46916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BF083A-901F-F9BA-B1F0-5E08269A3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47780" flipH="1">
              <a:off x="6359307" y="1808893"/>
              <a:ext cx="316786" cy="469164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77DFE7-9210-2123-891F-633F6680514C}"/>
                </a:ext>
              </a:extLst>
            </p:cNvPr>
            <p:cNvGrpSpPr/>
            <p:nvPr/>
          </p:nvGrpSpPr>
          <p:grpSpPr>
            <a:xfrm rot="210630">
              <a:off x="5811292" y="2331726"/>
              <a:ext cx="832107" cy="316786"/>
              <a:chOff x="5568218" y="1765326"/>
              <a:chExt cx="832107" cy="31678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5EBB9EC-C7B4-0B3B-1FCC-D6A981ADC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5644407" y="1689137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AE776CCE-413F-1CFB-35F5-7CBCA47F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6007350" y="1689137"/>
                <a:ext cx="316786" cy="469164"/>
              </a:xfrm>
              <a:prstGeom prst="rect">
                <a:avLst/>
              </a:prstGeom>
            </p:spPr>
          </p:pic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B11F6AC-6F0C-E521-5EF3-4B2C7264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847169" y="1925380"/>
              <a:ext cx="316786" cy="46916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D8467E-28A8-87F1-6F93-22DA6804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70091" y1="57637" x2="70091" y2="57637"/>
                          <a14:foregroundMark x1="64048" y1="79226" x2="64048" y2="79226"/>
                          <a14:foregroundMark x1="33837" y1="17719" x2="33837" y2="17719"/>
                          <a14:foregroundMark x1="57100" y1="89409" x2="57100" y2="89409"/>
                          <a14:foregroundMark x1="51360" y1="84114" x2="51360" y2="84114"/>
                          <a14:foregroundMark x1="51360" y1="79430" x2="51360" y2="79430"/>
                          <a14:foregroundMark x1="51964" y1="62933" x2="51964" y2="62933"/>
                          <a14:foregroundMark x1="51360" y1="58859" x2="51360" y2="58859"/>
                          <a14:foregroundMark x1="51662" y1="54175" x2="51662" y2="54175"/>
                          <a14:foregroundMark x1="51964" y1="49491" x2="51964" y2="49491"/>
                          <a14:foregroundMark x1="53474" y1="45010" x2="53474" y2="45010"/>
                          <a14:foregroundMark x1="53474" y1="41548" x2="53474" y2="41548"/>
                          <a14:foregroundMark x1="52870" y1="24440" x2="52870" y2="24440"/>
                          <a14:foregroundMark x1="52870" y1="20163" x2="52870" y2="20163"/>
                          <a14:foregroundMark x1="53474" y1="15071" x2="53474" y2="15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3163" flipH="1">
              <a:off x="5496506" y="2018994"/>
              <a:ext cx="316786" cy="469164"/>
            </a:xfrm>
            <a:prstGeom prst="rect">
              <a:avLst/>
            </a:prstGeom>
          </p:spPr>
        </p:pic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E982155-F398-5C53-4ABB-035415129C1E}"/>
                </a:ext>
              </a:extLst>
            </p:cNvPr>
            <p:cNvSpPr/>
            <p:nvPr/>
          </p:nvSpPr>
          <p:spPr>
            <a:xfrm>
              <a:off x="5373670" y="1695892"/>
              <a:ext cx="1377961" cy="980809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E28347-E078-2F7D-440F-5E58D2D7088A}"/>
              </a:ext>
            </a:extLst>
          </p:cNvPr>
          <p:cNvGrpSpPr/>
          <p:nvPr/>
        </p:nvGrpSpPr>
        <p:grpSpPr>
          <a:xfrm flipV="1">
            <a:off x="8724126" y="4542401"/>
            <a:ext cx="2102459" cy="1087472"/>
            <a:chOff x="7522955" y="1248870"/>
            <a:chExt cx="2102459" cy="1087472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94202DF-3130-C6CC-6AE7-126149F692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2955" y="1343360"/>
              <a:ext cx="663780" cy="9356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06077C3-D1FE-88F7-75BC-43CB83601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4326" y="2217497"/>
              <a:ext cx="632409" cy="11884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F0ECD-3488-20FD-304B-09070AB024A0}"/>
                </a:ext>
              </a:extLst>
            </p:cNvPr>
            <p:cNvGrpSpPr/>
            <p:nvPr/>
          </p:nvGrpSpPr>
          <p:grpSpPr>
            <a:xfrm>
              <a:off x="8247453" y="1248870"/>
              <a:ext cx="1377961" cy="980809"/>
              <a:chOff x="5373670" y="1695892"/>
              <a:chExt cx="1377961" cy="980809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17FB1A76-EEBB-6647-7F97-C5277BE1A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7780" flipH="1">
                <a:off x="5846217" y="1771741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EAFC5AB-03AA-B2EA-16EC-5AE097B43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610630" flipH="1">
                <a:off x="6263851" y="2235453"/>
                <a:ext cx="316786" cy="46916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BDBE9354-4D5B-992E-5CA4-89F2C5186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>
                            <a14:foregroundMark x1="70091" y1="57637" x2="70091" y2="57637"/>
                            <a14:foregroundMark x1="64048" y1="79226" x2="64048" y2="79226"/>
                            <a14:foregroundMark x1="33837" y1="17719" x2="33837" y2="17719"/>
                            <a14:foregroundMark x1="57100" y1="89409" x2="57100" y2="89409"/>
                            <a14:foregroundMark x1="51360" y1="84114" x2="51360" y2="84114"/>
                            <a14:foregroundMark x1="51360" y1="79430" x2="51360" y2="79430"/>
                            <a14:foregroundMark x1="51964" y1="62933" x2="51964" y2="62933"/>
                            <a14:foregroundMark x1="51360" y1="58859" x2="51360" y2="58859"/>
                            <a14:foregroundMark x1="51662" y1="54175" x2="51662" y2="54175"/>
                            <a14:foregroundMark x1="51964" y1="49491" x2="51964" y2="49491"/>
                            <a14:foregroundMark x1="53474" y1="45010" x2="53474" y2="45010"/>
                            <a14:foregroundMark x1="53474" y1="41548" x2="53474" y2="41548"/>
                            <a14:foregroundMark x1="52870" y1="24440" x2="52870" y2="24440"/>
                            <a14:foregroundMark x1="52870" y1="20163" x2="52870" y2="20163"/>
                            <a14:foregroundMark x1="53474" y1="15071" x2="53474" y2="150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03163" flipH="1">
                <a:off x="5546038" y="2158151"/>
                <a:ext cx="316786" cy="469164"/>
              </a:xfrm>
              <a:prstGeom prst="rect">
                <a:avLst/>
              </a:prstGeom>
            </p:spPr>
          </p:pic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303F899B-E954-4CF8-0373-0799274CC24A}"/>
                  </a:ext>
                </a:extLst>
              </p:cNvPr>
              <p:cNvSpPr/>
              <p:nvPr/>
            </p:nvSpPr>
            <p:spPr>
              <a:xfrm>
                <a:off x="5373670" y="1695892"/>
                <a:ext cx="1377961" cy="980809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3" name="Title 139">
            <a:extLst>
              <a:ext uri="{FF2B5EF4-FFF2-40B4-BE49-F238E27FC236}">
                <a16:creationId xmlns:a16="http://schemas.microsoft.com/office/drawing/2014/main" id="{7EB5D9DD-5938-470E-15CC-B1AB12474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 dirty="0"/>
              <a:t>Example gel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C643E4-4F79-DB48-5FB6-BCF2E7A8AEEE}"/>
              </a:ext>
            </a:extLst>
          </p:cNvPr>
          <p:cNvSpPr/>
          <p:nvPr/>
        </p:nvSpPr>
        <p:spPr>
          <a:xfrm>
            <a:off x="7914640" y="2090542"/>
            <a:ext cx="957084" cy="3162178"/>
          </a:xfrm>
          <a:prstGeom prst="rect">
            <a:avLst/>
          </a:prstGeom>
          <a:noFill/>
          <a:ln w="3175">
            <a:solidFill>
              <a:srgbClr val="D10F3A"/>
            </a:solidFill>
          </a:ln>
          <a:effectLst>
            <a:glow rad="47465">
              <a:srgbClr val="D10F3A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4015937-3433-1398-BC5F-3B5E7A8F5998}"/>
              </a:ext>
            </a:extLst>
          </p:cNvPr>
          <p:cNvCxnSpPr>
            <a:cxnSpLocks/>
          </p:cNvCxnSpPr>
          <p:nvPr/>
        </p:nvCxnSpPr>
        <p:spPr>
          <a:xfrm flipH="1">
            <a:off x="8788642" y="3093818"/>
            <a:ext cx="557659" cy="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DB2F61D-4B99-9BE9-86E8-63FA505843F9}"/>
              </a:ext>
            </a:extLst>
          </p:cNvPr>
          <p:cNvCxnSpPr>
            <a:cxnSpLocks/>
          </p:cNvCxnSpPr>
          <p:nvPr/>
        </p:nvCxnSpPr>
        <p:spPr>
          <a:xfrm flipH="1">
            <a:off x="8745324" y="4091964"/>
            <a:ext cx="661695" cy="342640"/>
          </a:xfrm>
          <a:prstGeom prst="straightConnector1">
            <a:avLst/>
          </a:prstGeom>
          <a:ln w="762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055B9F7-8538-B95B-E456-D747A044EA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19" t="31882" r="35170" b="20280"/>
          <a:stretch/>
        </p:blipFill>
        <p:spPr>
          <a:xfrm>
            <a:off x="740830" y="1947549"/>
            <a:ext cx="4411766" cy="31108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A297AC-C4A4-4832-9631-8AE8F353AE87}"/>
              </a:ext>
            </a:extLst>
          </p:cNvPr>
          <p:cNvSpPr txBox="1"/>
          <p:nvPr/>
        </p:nvSpPr>
        <p:spPr>
          <a:xfrm>
            <a:off x="764341" y="4986640"/>
            <a:ext cx="19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Short </a:t>
            </a:r>
          </a:p>
          <a:p>
            <a:pPr algn="ctr"/>
            <a:r>
              <a:rPr lang="en-US" sz="2400" i="1" dirty="0">
                <a:latin typeface="Helvetica" pitchFamily="2" charset="0"/>
                <a:cs typeface="Arial" panose="020B0604020202020204" pitchFamily="34" charset="0"/>
              </a:rPr>
              <a:t>SBE1</a:t>
            </a:r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 allele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F3C9EA-48ED-36C9-EBC1-A3EA13EC4ADE}"/>
              </a:ext>
            </a:extLst>
          </p:cNvPr>
          <p:cNvSpPr txBox="1"/>
          <p:nvPr/>
        </p:nvSpPr>
        <p:spPr>
          <a:xfrm>
            <a:off x="2949047" y="4986640"/>
            <a:ext cx="193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Long </a:t>
            </a:r>
          </a:p>
          <a:p>
            <a:pPr algn="ctr"/>
            <a:r>
              <a:rPr lang="en-US" sz="2400" i="1" dirty="0">
                <a:latin typeface="Helvetica" pitchFamily="2" charset="0"/>
                <a:cs typeface="Arial" panose="020B0604020202020204" pitchFamily="34" charset="0"/>
              </a:rPr>
              <a:t>SBE1</a:t>
            </a:r>
            <a:r>
              <a:rPr lang="en-US" sz="2400" dirty="0">
                <a:latin typeface="Helvetica" pitchFamily="2" charset="0"/>
                <a:cs typeface="Arial" panose="020B0604020202020204" pitchFamily="34" charset="0"/>
              </a:rPr>
              <a:t> allele</a:t>
            </a:r>
          </a:p>
        </p:txBody>
      </p:sp>
    </p:spTree>
    <p:extLst>
      <p:ext uri="{BB962C8B-B14F-4D97-AF65-F5344CB8AC3E}">
        <p14:creationId xmlns:p14="http://schemas.microsoft.com/office/powerpoint/2010/main" val="3648201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7563-2B94-4A43-B5D9-1E80500E0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Loading your gel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87AC0-E5D8-4EDC-8E8D-45D9E2919CF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04806" y="1903714"/>
            <a:ext cx="6787563" cy="4963840"/>
          </a:xfrm>
        </p:spPr>
        <p:txBody>
          <a:bodyPr/>
          <a:lstStyle/>
          <a:p>
            <a:pPr marL="342900" indent="-342900"/>
            <a:r>
              <a:rPr lang="en-US" sz="3200" dirty="0">
                <a:latin typeface="+mj-lt"/>
              </a:rPr>
              <a:t>Lane 1: 10 </a:t>
            </a:r>
            <a:r>
              <a:rPr lang="el-GR" sz="3200" dirty="0">
                <a:latin typeface="+mj-lt"/>
              </a:rPr>
              <a:t>μ</a:t>
            </a:r>
            <a:r>
              <a:rPr lang="en-US" sz="3200" dirty="0">
                <a:latin typeface="+mj-lt"/>
              </a:rPr>
              <a:t>l Pea 1 DNA</a:t>
            </a:r>
          </a:p>
          <a:p>
            <a:pPr marL="342900" indent="-342900"/>
            <a:r>
              <a:rPr lang="en-US" sz="3200" dirty="0">
                <a:latin typeface="+mj-lt"/>
              </a:rPr>
              <a:t>Lane 2: 10 </a:t>
            </a:r>
            <a:r>
              <a:rPr lang="el-GR" sz="3200" dirty="0">
                <a:latin typeface="+mj-lt"/>
              </a:rPr>
              <a:t>μ</a:t>
            </a:r>
            <a:r>
              <a:rPr lang="en-US" sz="3200" dirty="0">
                <a:latin typeface="+mj-lt"/>
              </a:rPr>
              <a:t>l Pea 2 DNA</a:t>
            </a:r>
          </a:p>
          <a:p>
            <a:pPr marL="342900" indent="-342900"/>
            <a:r>
              <a:rPr lang="en-US" sz="3200" dirty="0">
                <a:latin typeface="+mj-lt"/>
              </a:rPr>
              <a:t>Lane 3: 10 </a:t>
            </a:r>
            <a:r>
              <a:rPr lang="el-GR" sz="3200" dirty="0">
                <a:latin typeface="+mj-lt"/>
              </a:rPr>
              <a:t>μ</a:t>
            </a:r>
            <a:r>
              <a:rPr lang="en-US" sz="3200" dirty="0">
                <a:latin typeface="+mj-lt"/>
              </a:rPr>
              <a:t>l Pea 3 DNA</a:t>
            </a:r>
          </a:p>
          <a:p>
            <a:pPr marL="342900" indent="-342900"/>
            <a:r>
              <a:rPr lang="en-US" sz="3200" dirty="0">
                <a:latin typeface="+mj-lt"/>
              </a:rPr>
              <a:t>Lane 4: 10 </a:t>
            </a:r>
            <a:r>
              <a:rPr lang="el-GR" sz="3200" dirty="0">
                <a:latin typeface="+mj-lt"/>
              </a:rPr>
              <a:t>μ</a:t>
            </a:r>
            <a:r>
              <a:rPr lang="en-US" sz="3200" dirty="0">
                <a:latin typeface="+mj-lt"/>
              </a:rPr>
              <a:t>l Pea 4 DNA</a:t>
            </a:r>
          </a:p>
          <a:p>
            <a:pPr marL="342900" indent="-342900"/>
            <a:r>
              <a:rPr lang="en-US" sz="3200" dirty="0">
                <a:latin typeface="+mj-lt"/>
              </a:rPr>
              <a:t>Lane 5: 10 </a:t>
            </a:r>
            <a:r>
              <a:rPr lang="el-GR" sz="3200" dirty="0">
                <a:latin typeface="+mj-lt"/>
              </a:rPr>
              <a:t>μ</a:t>
            </a:r>
            <a:r>
              <a:rPr lang="en-US" sz="3200" dirty="0">
                <a:latin typeface="+mj-lt"/>
              </a:rPr>
              <a:t>l Pea 5 DNA</a:t>
            </a:r>
          </a:p>
          <a:p>
            <a:pPr marL="342900" indent="-342900"/>
            <a:r>
              <a:rPr lang="en-US" sz="3200" dirty="0">
                <a:latin typeface="+mj-lt"/>
              </a:rPr>
              <a:t>Lane 6: 10 </a:t>
            </a:r>
            <a:r>
              <a:rPr lang="el-GR" sz="3200" dirty="0">
                <a:latin typeface="+mj-lt"/>
              </a:rPr>
              <a:t>μ</a:t>
            </a:r>
            <a:r>
              <a:rPr lang="en-US" sz="3200" dirty="0">
                <a:latin typeface="+mj-lt"/>
              </a:rPr>
              <a:t>l Pea 6 DNA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990B2F-2B45-12E2-D9BB-3CBC22FD0F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9370" y="83960"/>
            <a:ext cx="4935213" cy="591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12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1C0D-1724-EAFE-649B-C84C548F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 of today’s goal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D13F4E-6F06-2726-9F31-DE2EC3C67D52}"/>
              </a:ext>
            </a:extLst>
          </p:cNvPr>
          <p:cNvSpPr txBox="1"/>
          <p:nvPr/>
        </p:nvSpPr>
        <p:spPr>
          <a:xfrm>
            <a:off x="268940" y="1634148"/>
            <a:ext cx="5849825" cy="3213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We know the some of the peas alleles from Mendel’s notes</a:t>
            </a:r>
          </a:p>
          <a:p>
            <a:pPr marL="457200" indent="-457200">
              <a:spcBef>
                <a:spcPts val="13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Can we connect these alleles to the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SBE1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 gene?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D73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5486C-8197-0391-0EB4-B5231A01BBE8}"/>
              </a:ext>
            </a:extLst>
          </p:cNvPr>
          <p:cNvSpPr txBox="1"/>
          <p:nvPr/>
        </p:nvSpPr>
        <p:spPr>
          <a:xfrm>
            <a:off x="7186879" y="3941648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1: Aa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0B262A-A76B-0B33-3217-170287793438}"/>
              </a:ext>
            </a:extLst>
          </p:cNvPr>
          <p:cNvSpPr txBox="1"/>
          <p:nvPr/>
        </p:nvSpPr>
        <p:spPr>
          <a:xfrm>
            <a:off x="8927073" y="3926502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2: 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79D0EE-45A6-8733-E2F2-270A05BF6FD6}"/>
              </a:ext>
            </a:extLst>
          </p:cNvPr>
          <p:cNvSpPr txBox="1"/>
          <p:nvPr/>
        </p:nvSpPr>
        <p:spPr>
          <a:xfrm>
            <a:off x="10684566" y="3926502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D0F"/>
                </a:solidFill>
                <a:latin typeface="Edwardian Script ITC" panose="030303020407070D0804" pitchFamily="66" charset="77"/>
              </a:rPr>
              <a:t>Pea 3: aa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69B163-057D-4542-61AE-E0980E628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424" y="3479164"/>
            <a:ext cx="434340" cy="4546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D8DE27-3487-7F4D-B209-01CC776C66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2427922">
            <a:off x="7730815" y="3429535"/>
            <a:ext cx="558800" cy="477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6D6844-DA43-7153-04D1-ACC4572AA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84447">
            <a:off x="10961412" y="4642893"/>
            <a:ext cx="434340" cy="454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AC35A9-7C17-3C9D-A41C-F2B3E1FEB1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9464304">
            <a:off x="9428180" y="3456558"/>
            <a:ext cx="558800" cy="47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8CA409-01D7-6AFC-586F-87F455541E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9172078" flipV="1">
            <a:off x="7699768" y="4682603"/>
            <a:ext cx="558800" cy="477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4C32D9-2045-429F-AC74-482DA94043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2135696" flipV="1">
            <a:off x="9390825" y="4662719"/>
            <a:ext cx="558800" cy="477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64288A-1BD0-7C82-698D-86ED97FE27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80" b="90554" l="9375" r="90000">
                        <a14:foregroundMark x1="9375" y1="43716" x2="9375" y2="43716"/>
                        <a14:foregroundMark x1="38229" y1="9758" x2="38229" y2="9758"/>
                        <a14:foregroundMark x1="58906" y1="90554" x2="58906" y2="90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37427">
            <a:off x="7148190" y="389058"/>
            <a:ext cx="4218086" cy="281205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74AA96-D0CE-874A-7C44-03902DAD0955}"/>
              </a:ext>
            </a:extLst>
          </p:cNvPr>
          <p:cNvGrpSpPr/>
          <p:nvPr/>
        </p:nvGrpSpPr>
        <p:grpSpPr>
          <a:xfrm>
            <a:off x="7585659" y="5110861"/>
            <a:ext cx="914400" cy="532791"/>
            <a:chOff x="7114572" y="4894232"/>
            <a:chExt cx="914400" cy="53279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20C6326-D7C3-9CE7-B316-9DBCECB24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2FEDBB-11F2-0984-F07A-35D352E39E56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837943-FCE4-9306-7037-6BAB56F8A7CF}"/>
              </a:ext>
            </a:extLst>
          </p:cNvPr>
          <p:cNvGrpSpPr/>
          <p:nvPr/>
        </p:nvGrpSpPr>
        <p:grpSpPr>
          <a:xfrm rot="10800000">
            <a:off x="9099251" y="5062277"/>
            <a:ext cx="914400" cy="532791"/>
            <a:chOff x="7114572" y="4894232"/>
            <a:chExt cx="914400" cy="53279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DE80AFB-1283-AE9A-7DCD-99965A079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9A2104-530B-A8E5-B1DB-89C0EB776F5E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7607AFF-D227-1EDB-D41F-6D60C6AD531A}"/>
              </a:ext>
            </a:extLst>
          </p:cNvPr>
          <p:cNvGrpSpPr/>
          <p:nvPr/>
        </p:nvGrpSpPr>
        <p:grpSpPr>
          <a:xfrm rot="10800000" flipH="1">
            <a:off x="10800912" y="5065765"/>
            <a:ext cx="914400" cy="532791"/>
            <a:chOff x="7114572" y="4894232"/>
            <a:chExt cx="914400" cy="53279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48596F8-D062-2BC8-CB83-34B915129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4166" y="4988532"/>
              <a:ext cx="749300" cy="2540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C5AEF5D-6A28-6E17-B7A0-D56432AACE2A}"/>
                </a:ext>
              </a:extLst>
            </p:cNvPr>
            <p:cNvSpPr/>
            <p:nvPr/>
          </p:nvSpPr>
          <p:spPr>
            <a:xfrm>
              <a:off x="7114572" y="4894232"/>
              <a:ext cx="914400" cy="532791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186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1C0D-1724-EAFE-649B-C84C548F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Pre-lab study questions</a:t>
            </a:r>
          </a:p>
        </p:txBody>
      </p:sp>
      <p:graphicFrame>
        <p:nvGraphicFramePr>
          <p:cNvPr id="22" name="Table 33">
            <a:extLst>
              <a:ext uri="{FF2B5EF4-FFF2-40B4-BE49-F238E27FC236}">
                <a16:creationId xmlns:a16="http://schemas.microsoft.com/office/drawing/2014/main" id="{BAC6DB5B-D57E-79A6-B5D2-9C9E8B03C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651136"/>
              </p:ext>
            </p:extLst>
          </p:nvPr>
        </p:nvGraphicFramePr>
        <p:xfrm>
          <a:off x="342900" y="1638300"/>
          <a:ext cx="5823090" cy="182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139">
                  <a:extLst>
                    <a:ext uri="{9D8B030D-6E8A-4147-A177-3AD203B41FA5}">
                      <a16:colId xmlns:a16="http://schemas.microsoft.com/office/drawing/2014/main" val="596903356"/>
                    </a:ext>
                  </a:extLst>
                </a:gridCol>
                <a:gridCol w="2112136">
                  <a:extLst>
                    <a:ext uri="{9D8B030D-6E8A-4147-A177-3AD203B41FA5}">
                      <a16:colId xmlns:a16="http://schemas.microsoft.com/office/drawing/2014/main" val="4048097338"/>
                    </a:ext>
                  </a:extLst>
                </a:gridCol>
                <a:gridCol w="2675815">
                  <a:extLst>
                    <a:ext uri="{9D8B030D-6E8A-4147-A177-3AD203B41FA5}">
                      <a16:colId xmlns:a16="http://schemas.microsoft.com/office/drawing/2014/main" val="24316773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Mendel’s 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32998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40473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461751482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B1077077-AF8E-4DF4-B485-33B94FD6430E}"/>
              </a:ext>
            </a:extLst>
          </p:cNvPr>
          <p:cNvGrpSpPr/>
          <p:nvPr/>
        </p:nvGrpSpPr>
        <p:grpSpPr>
          <a:xfrm>
            <a:off x="7026441" y="1638300"/>
            <a:ext cx="4261669" cy="2438400"/>
            <a:chOff x="6559438" y="1638300"/>
            <a:chExt cx="5041494" cy="34759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DFCF5-EA13-327D-1E92-BE5FF6F3A625}"/>
                </a:ext>
              </a:extLst>
            </p:cNvPr>
            <p:cNvSpPr/>
            <p:nvPr/>
          </p:nvSpPr>
          <p:spPr>
            <a:xfrm>
              <a:off x="6559438" y="1638300"/>
              <a:ext cx="5041494" cy="3475980"/>
            </a:xfrm>
            <a:prstGeom prst="rect">
              <a:avLst/>
            </a:prstGeom>
            <a:solidFill>
              <a:srgbClr val="DEEB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248D989-EE6E-A278-5CC4-9AD99308A135}"/>
                </a:ext>
              </a:extLst>
            </p:cNvPr>
            <p:cNvGrpSpPr/>
            <p:nvPr/>
          </p:nvGrpSpPr>
          <p:grpSpPr>
            <a:xfrm>
              <a:off x="6846700" y="1985448"/>
              <a:ext cx="4553045" cy="104608"/>
              <a:chOff x="6898318" y="1985448"/>
              <a:chExt cx="4553045" cy="10460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872BA80-3BB2-61E2-393C-A20EB0A7A880}"/>
                  </a:ext>
                </a:extLst>
              </p:cNvPr>
              <p:cNvSpPr/>
              <p:nvPr/>
            </p:nvSpPr>
            <p:spPr>
              <a:xfrm flipV="1">
                <a:off x="689831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B30254A-F31A-31FF-A541-0728920C7A6D}"/>
                  </a:ext>
                </a:extLst>
              </p:cNvPr>
              <p:cNvSpPr/>
              <p:nvPr/>
            </p:nvSpPr>
            <p:spPr>
              <a:xfrm flipV="1">
                <a:off x="768688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B21D641-365A-CE09-D47D-70BA4C3C2818}"/>
                  </a:ext>
                </a:extLst>
              </p:cNvPr>
              <p:cNvSpPr/>
              <p:nvPr/>
            </p:nvSpPr>
            <p:spPr>
              <a:xfrm flipV="1">
                <a:off x="847545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74509EF-8728-DF26-9DDF-6A75FB9B66C7}"/>
                  </a:ext>
                </a:extLst>
              </p:cNvPr>
              <p:cNvSpPr/>
              <p:nvPr/>
            </p:nvSpPr>
            <p:spPr>
              <a:xfrm flipV="1">
                <a:off x="926402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759361B-9E60-0514-1E43-FFC6EE6B60E7}"/>
                  </a:ext>
                </a:extLst>
              </p:cNvPr>
              <p:cNvSpPr/>
              <p:nvPr/>
            </p:nvSpPr>
            <p:spPr>
              <a:xfrm flipV="1">
                <a:off x="1005259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5976742-948A-10A6-C21A-E7FA162DB778}"/>
                  </a:ext>
                </a:extLst>
              </p:cNvPr>
              <p:cNvSpPr/>
              <p:nvPr/>
            </p:nvSpPr>
            <p:spPr>
              <a:xfrm flipV="1">
                <a:off x="10841169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D46A9BE-4D53-686A-DC61-B852252C3098}"/>
              </a:ext>
            </a:extLst>
          </p:cNvPr>
          <p:cNvSpPr txBox="1"/>
          <p:nvPr/>
        </p:nvSpPr>
        <p:spPr>
          <a:xfrm>
            <a:off x="7279840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1E4201-6107-E608-E998-E2295FA68E1A}"/>
              </a:ext>
            </a:extLst>
          </p:cNvPr>
          <p:cNvSpPr txBox="1"/>
          <p:nvPr/>
        </p:nvSpPr>
        <p:spPr>
          <a:xfrm>
            <a:off x="7956444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E39CF4-B40B-B3CA-53FE-D667921B6901}"/>
              </a:ext>
            </a:extLst>
          </p:cNvPr>
          <p:cNvSpPr txBox="1"/>
          <p:nvPr/>
        </p:nvSpPr>
        <p:spPr>
          <a:xfrm>
            <a:off x="8633048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87A7CC-0C88-8AE0-DC7A-A437D61F49D1}"/>
              </a:ext>
            </a:extLst>
          </p:cNvPr>
          <p:cNvSpPr txBox="1"/>
          <p:nvPr/>
        </p:nvSpPr>
        <p:spPr>
          <a:xfrm>
            <a:off x="9309652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4B3599-9685-EBA1-5ACA-2A637D9008DB}"/>
              </a:ext>
            </a:extLst>
          </p:cNvPr>
          <p:cNvSpPr txBox="1"/>
          <p:nvPr/>
        </p:nvSpPr>
        <p:spPr>
          <a:xfrm>
            <a:off x="9986256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283B4B-CED2-A4AF-23C6-E640E83B474F}"/>
              </a:ext>
            </a:extLst>
          </p:cNvPr>
          <p:cNvSpPr txBox="1"/>
          <p:nvPr/>
        </p:nvSpPr>
        <p:spPr>
          <a:xfrm>
            <a:off x="10662862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FBD362-9C52-02A3-44AF-EF90E1BC97A0}"/>
              </a:ext>
            </a:extLst>
          </p:cNvPr>
          <p:cNvSpPr txBox="1"/>
          <p:nvPr/>
        </p:nvSpPr>
        <p:spPr>
          <a:xfrm>
            <a:off x="377190" y="4351400"/>
            <a:ext cx="10515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D10F3A"/>
                </a:solidFill>
                <a:latin typeface="Helvetica" pitchFamily="2" charset="0"/>
              </a:rPr>
              <a:t>Question 1:</a:t>
            </a:r>
            <a:endParaRPr lang="en-US" sz="2400" dirty="0">
              <a:solidFill>
                <a:srgbClr val="D10F3A"/>
              </a:solidFill>
              <a:effectLst/>
              <a:latin typeface="Helvetica" pitchFamily="2" charset="0"/>
            </a:endParaRPr>
          </a:p>
          <a:p>
            <a:r>
              <a:rPr lang="en-US" sz="2400" dirty="0">
                <a:solidFill>
                  <a:srgbClr val="D10F3A"/>
                </a:solidFill>
                <a:effectLst/>
                <a:latin typeface="Helvetica" pitchFamily="2" charset="0"/>
              </a:rPr>
              <a:t>On the gel above, draw what your gel would look like for Peas 1-3 if your experimental results support your hypothesis that the short and long </a:t>
            </a:r>
            <a:r>
              <a:rPr lang="en-US" sz="2400" i="1" dirty="0">
                <a:solidFill>
                  <a:srgbClr val="D10F3A"/>
                </a:solidFill>
                <a:effectLst/>
                <a:latin typeface="Helvetica" pitchFamily="2" charset="0"/>
              </a:rPr>
              <a:t>SBE1 </a:t>
            </a:r>
            <a:r>
              <a:rPr lang="en-US" sz="2400" dirty="0">
                <a:solidFill>
                  <a:srgbClr val="D10F3A"/>
                </a:solidFill>
                <a:effectLst/>
                <a:latin typeface="Helvetica" pitchFamily="2" charset="0"/>
              </a:rPr>
              <a:t>alleles were the A and a alleles Mendel was tracking. </a:t>
            </a:r>
          </a:p>
        </p:txBody>
      </p:sp>
    </p:spTree>
    <p:extLst>
      <p:ext uri="{BB962C8B-B14F-4D97-AF65-F5344CB8AC3E}">
        <p14:creationId xmlns:p14="http://schemas.microsoft.com/office/powerpoint/2010/main" val="308151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DC2F99-5B2F-C325-8268-602B7D869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Pre-lab study questions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26FDE-0060-340F-BD32-A905BA6E06C5}"/>
              </a:ext>
            </a:extLst>
          </p:cNvPr>
          <p:cNvSpPr txBox="1"/>
          <p:nvPr/>
        </p:nvSpPr>
        <p:spPr>
          <a:xfrm>
            <a:off x="377190" y="4351400"/>
            <a:ext cx="10515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D10F3A"/>
                </a:solidFill>
                <a:latin typeface="Helvetica" pitchFamily="2" charset="0"/>
              </a:rPr>
              <a:t>Question 2:</a:t>
            </a:r>
            <a:endParaRPr lang="en-US" sz="2400" dirty="0">
              <a:solidFill>
                <a:srgbClr val="D10F3A"/>
              </a:solidFill>
              <a:effectLst/>
              <a:latin typeface="Helvetica" pitchFamily="2" charset="0"/>
            </a:endParaRPr>
          </a:p>
          <a:p>
            <a:r>
              <a:rPr lang="en-US" sz="2400" dirty="0">
                <a:solidFill>
                  <a:srgbClr val="D10F3A"/>
                </a:solidFill>
                <a:effectLst/>
                <a:latin typeface="Helvetica" pitchFamily="2" charset="0"/>
              </a:rPr>
              <a:t>You can’t read Mendel’s notes on the alleles for Peas 4-6, but you can make some predictions about which alleles they have based on what you know about the inheritance of pea shape. Abbreviate the alleles as A and a. </a:t>
            </a:r>
          </a:p>
        </p:txBody>
      </p:sp>
      <p:graphicFrame>
        <p:nvGraphicFramePr>
          <p:cNvPr id="7" name="Table 33">
            <a:extLst>
              <a:ext uri="{FF2B5EF4-FFF2-40B4-BE49-F238E27FC236}">
                <a16:creationId xmlns:a16="http://schemas.microsoft.com/office/drawing/2014/main" id="{69C24C87-9358-D17C-10D1-09D366474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53082"/>
              </p:ext>
            </p:extLst>
          </p:nvPr>
        </p:nvGraphicFramePr>
        <p:xfrm>
          <a:off x="391161" y="1549046"/>
          <a:ext cx="5829167" cy="2194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871">
                  <a:extLst>
                    <a:ext uri="{9D8B030D-6E8A-4147-A177-3AD203B41FA5}">
                      <a16:colId xmlns:a16="http://schemas.microsoft.com/office/drawing/2014/main" val="596903356"/>
                    </a:ext>
                  </a:extLst>
                </a:gridCol>
                <a:gridCol w="2021305">
                  <a:extLst>
                    <a:ext uri="{9D8B030D-6E8A-4147-A177-3AD203B41FA5}">
                      <a16:colId xmlns:a16="http://schemas.microsoft.com/office/drawing/2014/main" val="4048097338"/>
                    </a:ext>
                  </a:extLst>
                </a:gridCol>
                <a:gridCol w="1491916">
                  <a:extLst>
                    <a:ext uri="{9D8B030D-6E8A-4147-A177-3AD203B41FA5}">
                      <a16:colId xmlns:a16="http://schemas.microsoft.com/office/drawing/2014/main" val="2431677359"/>
                    </a:ext>
                  </a:extLst>
                </a:gridCol>
                <a:gridCol w="1552075">
                  <a:extLst>
                    <a:ext uri="{9D8B030D-6E8A-4147-A177-3AD203B41FA5}">
                      <a16:colId xmlns:a16="http://schemas.microsoft.com/office/drawing/2014/main" val="21395324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Mendel’s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Possible alleles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??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27003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??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1229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??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21112918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CF869AB-E1F0-B810-75F5-1B931051D418}"/>
              </a:ext>
            </a:extLst>
          </p:cNvPr>
          <p:cNvSpPr/>
          <p:nvPr/>
        </p:nvSpPr>
        <p:spPr>
          <a:xfrm>
            <a:off x="4686300" y="2388870"/>
            <a:ext cx="1534028" cy="1354766"/>
          </a:xfrm>
          <a:prstGeom prst="rect">
            <a:avLst/>
          </a:prstGeom>
          <a:noFill/>
          <a:ln w="28575">
            <a:solidFill>
              <a:srgbClr val="D10F3A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55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1C0D-1724-EAFE-649B-C84C548F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Pre-lab study questions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BD6165-A840-B150-90AE-3C76E21BBAB6}"/>
              </a:ext>
            </a:extLst>
          </p:cNvPr>
          <p:cNvGrpSpPr/>
          <p:nvPr/>
        </p:nvGrpSpPr>
        <p:grpSpPr>
          <a:xfrm>
            <a:off x="7026441" y="1638300"/>
            <a:ext cx="4261669" cy="2438400"/>
            <a:chOff x="6559438" y="1638300"/>
            <a:chExt cx="5041494" cy="347598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6E88B2-A5B3-C823-23E9-F9E7DD1753CD}"/>
                </a:ext>
              </a:extLst>
            </p:cNvPr>
            <p:cNvSpPr/>
            <p:nvPr/>
          </p:nvSpPr>
          <p:spPr>
            <a:xfrm>
              <a:off x="6559438" y="1638300"/>
              <a:ext cx="5041494" cy="3475980"/>
            </a:xfrm>
            <a:prstGeom prst="rect">
              <a:avLst/>
            </a:prstGeom>
            <a:solidFill>
              <a:srgbClr val="DEEBF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EB40366-F671-F17E-15FC-DDAF7027E8F5}"/>
                </a:ext>
              </a:extLst>
            </p:cNvPr>
            <p:cNvGrpSpPr/>
            <p:nvPr/>
          </p:nvGrpSpPr>
          <p:grpSpPr>
            <a:xfrm>
              <a:off x="6846700" y="1985448"/>
              <a:ext cx="4553045" cy="104608"/>
              <a:chOff x="6898318" y="1985448"/>
              <a:chExt cx="4553045" cy="10460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B83A1FA-C910-DE36-21BF-9992F8A00F27}"/>
                  </a:ext>
                </a:extLst>
              </p:cNvPr>
              <p:cNvSpPr/>
              <p:nvPr/>
            </p:nvSpPr>
            <p:spPr>
              <a:xfrm flipV="1">
                <a:off x="689831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26A62C-7336-F3CD-9C68-061D5F9AB65A}"/>
                  </a:ext>
                </a:extLst>
              </p:cNvPr>
              <p:cNvSpPr/>
              <p:nvPr/>
            </p:nvSpPr>
            <p:spPr>
              <a:xfrm flipV="1">
                <a:off x="768688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E5AD96F-B4D6-1AEA-2CE5-034EE32D2C70}"/>
                  </a:ext>
                </a:extLst>
              </p:cNvPr>
              <p:cNvSpPr/>
              <p:nvPr/>
            </p:nvSpPr>
            <p:spPr>
              <a:xfrm flipV="1">
                <a:off x="847545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AE77391-45FE-EF1C-4A69-44F483052CFC}"/>
                  </a:ext>
                </a:extLst>
              </p:cNvPr>
              <p:cNvSpPr/>
              <p:nvPr/>
            </p:nvSpPr>
            <p:spPr>
              <a:xfrm flipV="1">
                <a:off x="926402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06C73B6-8DE1-9E35-DC41-5F8CF4F58F16}"/>
                  </a:ext>
                </a:extLst>
              </p:cNvPr>
              <p:cNvSpPr/>
              <p:nvPr/>
            </p:nvSpPr>
            <p:spPr>
              <a:xfrm flipV="1">
                <a:off x="10052598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48B963-8418-C114-68E6-BA17E5A71EA1}"/>
                  </a:ext>
                </a:extLst>
              </p:cNvPr>
              <p:cNvSpPr/>
              <p:nvPr/>
            </p:nvSpPr>
            <p:spPr>
              <a:xfrm flipV="1">
                <a:off x="10841169" y="1985448"/>
                <a:ext cx="610194" cy="104608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D36C3EB-5950-E274-2338-0B6DD4233798}"/>
              </a:ext>
            </a:extLst>
          </p:cNvPr>
          <p:cNvSpPr txBox="1"/>
          <p:nvPr/>
        </p:nvSpPr>
        <p:spPr>
          <a:xfrm>
            <a:off x="7279840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6B2F2C-2454-DA4F-4ADC-F52E1F3E5780}"/>
              </a:ext>
            </a:extLst>
          </p:cNvPr>
          <p:cNvSpPr txBox="1"/>
          <p:nvPr/>
        </p:nvSpPr>
        <p:spPr>
          <a:xfrm>
            <a:off x="7974331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6EA05E-1D0B-4E74-F363-8B4D5561F4C0}"/>
              </a:ext>
            </a:extLst>
          </p:cNvPr>
          <p:cNvSpPr txBox="1"/>
          <p:nvPr/>
        </p:nvSpPr>
        <p:spPr>
          <a:xfrm>
            <a:off x="8658370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162E8E-62F3-2810-4C34-B8E7C0554A99}"/>
              </a:ext>
            </a:extLst>
          </p:cNvPr>
          <p:cNvSpPr txBox="1"/>
          <p:nvPr/>
        </p:nvSpPr>
        <p:spPr>
          <a:xfrm>
            <a:off x="9285110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069C2C-B3C6-EE2F-2577-6DCA532B5954}"/>
              </a:ext>
            </a:extLst>
          </p:cNvPr>
          <p:cNvSpPr txBox="1"/>
          <p:nvPr/>
        </p:nvSpPr>
        <p:spPr>
          <a:xfrm>
            <a:off x="9979601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79BA80-97A7-DFCD-166B-92CC159ACE12}"/>
              </a:ext>
            </a:extLst>
          </p:cNvPr>
          <p:cNvSpPr txBox="1"/>
          <p:nvPr/>
        </p:nvSpPr>
        <p:spPr>
          <a:xfrm>
            <a:off x="10663640" y="106756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6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EB62BD5-B8DF-381B-CC65-81291AA64046}"/>
              </a:ext>
            </a:extLst>
          </p:cNvPr>
          <p:cNvSpPr txBox="1">
            <a:spLocks/>
          </p:cNvSpPr>
          <p:nvPr/>
        </p:nvSpPr>
        <p:spPr>
          <a:xfrm>
            <a:off x="377452" y="4433126"/>
            <a:ext cx="11052548" cy="1597204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D0103A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2400" b="0" dirty="0">
                <a:solidFill>
                  <a:srgbClr val="D10F3A"/>
                </a:solidFill>
                <a:latin typeface="Helvetica" pitchFamily="2" charset="0"/>
              </a:rPr>
              <a:t>Question 3: </a:t>
            </a:r>
          </a:p>
          <a:p>
            <a:r>
              <a:rPr lang="en-US" sz="2400" b="0" dirty="0">
                <a:solidFill>
                  <a:srgbClr val="D10F3A"/>
                </a:solidFill>
                <a:latin typeface="Helvetica" pitchFamily="2" charset="0"/>
              </a:rPr>
              <a:t>On the gel above, draw what your gel would look like for Peas 4-6 if your experimental results support your hypothesis that the short and long </a:t>
            </a:r>
            <a:r>
              <a:rPr lang="en-US" sz="2400" b="0" i="1" dirty="0">
                <a:solidFill>
                  <a:srgbClr val="D10F3A"/>
                </a:solidFill>
                <a:latin typeface="Helvetica" pitchFamily="2" charset="0"/>
              </a:rPr>
              <a:t>SBE1</a:t>
            </a:r>
            <a:r>
              <a:rPr lang="en-US" sz="2400" b="0" dirty="0">
                <a:solidFill>
                  <a:srgbClr val="D10F3A"/>
                </a:solidFill>
                <a:latin typeface="Helvetica" pitchFamily="2" charset="0"/>
              </a:rPr>
              <a:t> alleles were the A and a alleles Mendel was tracking. </a:t>
            </a:r>
            <a:r>
              <a:rPr lang="en-US" sz="2400" b="0" dirty="0">
                <a:solidFill>
                  <a:srgbClr val="D10F3A"/>
                </a:solidFill>
                <a:effectLst/>
                <a:latin typeface="Helvetica" pitchFamily="2" charset="0"/>
              </a:rPr>
              <a:t>Use a dashed line to draw alleles that you cannot predict with certainty based on the pea’s appearance.</a:t>
            </a:r>
            <a:br>
              <a:rPr lang="en-US" sz="2400" dirty="0">
                <a:solidFill>
                  <a:srgbClr val="57585A"/>
                </a:solidFill>
                <a:effectLst/>
                <a:latin typeface="Helvetica" pitchFamily="2" charset="0"/>
              </a:rPr>
            </a:br>
            <a:endParaRPr lang="en-US" sz="2400" dirty="0">
              <a:solidFill>
                <a:srgbClr val="57585A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23" name="Table 33">
            <a:extLst>
              <a:ext uri="{FF2B5EF4-FFF2-40B4-BE49-F238E27FC236}">
                <a16:creationId xmlns:a16="http://schemas.microsoft.com/office/drawing/2014/main" id="{97C220F5-67C6-7B8C-479F-4A21381DE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123166"/>
              </p:ext>
            </p:extLst>
          </p:nvPr>
        </p:nvGraphicFramePr>
        <p:xfrm>
          <a:off x="391161" y="1549046"/>
          <a:ext cx="5829167" cy="2194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871">
                  <a:extLst>
                    <a:ext uri="{9D8B030D-6E8A-4147-A177-3AD203B41FA5}">
                      <a16:colId xmlns:a16="http://schemas.microsoft.com/office/drawing/2014/main" val="596903356"/>
                    </a:ext>
                  </a:extLst>
                </a:gridCol>
                <a:gridCol w="2021305">
                  <a:extLst>
                    <a:ext uri="{9D8B030D-6E8A-4147-A177-3AD203B41FA5}">
                      <a16:colId xmlns:a16="http://schemas.microsoft.com/office/drawing/2014/main" val="4048097338"/>
                    </a:ext>
                  </a:extLst>
                </a:gridCol>
                <a:gridCol w="1491916">
                  <a:extLst>
                    <a:ext uri="{9D8B030D-6E8A-4147-A177-3AD203B41FA5}">
                      <a16:colId xmlns:a16="http://schemas.microsoft.com/office/drawing/2014/main" val="2431677359"/>
                    </a:ext>
                  </a:extLst>
                </a:gridCol>
                <a:gridCol w="1552075">
                  <a:extLst>
                    <a:ext uri="{9D8B030D-6E8A-4147-A177-3AD203B41FA5}">
                      <a16:colId xmlns:a16="http://schemas.microsoft.com/office/drawing/2014/main" val="21395324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Mendel’s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Possible alleles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??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 or Aa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27003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??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 or Aa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1229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??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211129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204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Interpreting the results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FAA32B7-C9B3-67D6-8158-F0D561EA769F}"/>
              </a:ext>
            </a:extLst>
          </p:cNvPr>
          <p:cNvSpPr/>
          <p:nvPr/>
        </p:nvSpPr>
        <p:spPr>
          <a:xfrm>
            <a:off x="4991321" y="4960456"/>
            <a:ext cx="1600200" cy="377686"/>
          </a:xfrm>
          <a:custGeom>
            <a:avLst/>
            <a:gdLst>
              <a:gd name="connsiteX0" fmla="*/ 0 w 1600200"/>
              <a:gd name="connsiteY0" fmla="*/ 9940 h 695745"/>
              <a:gd name="connsiteX1" fmla="*/ 785192 w 1600200"/>
              <a:gd name="connsiteY1" fmla="*/ 695740 h 695745"/>
              <a:gd name="connsiteX2" fmla="*/ 1600200 w 1600200"/>
              <a:gd name="connsiteY2" fmla="*/ 0 h 69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695745">
                <a:moveTo>
                  <a:pt x="0" y="9940"/>
                </a:moveTo>
                <a:cubicBezTo>
                  <a:pt x="259246" y="353668"/>
                  <a:pt x="518492" y="697397"/>
                  <a:pt x="785192" y="695740"/>
                </a:cubicBezTo>
                <a:cubicBezTo>
                  <a:pt x="1051892" y="694083"/>
                  <a:pt x="1326046" y="347041"/>
                  <a:pt x="1600200" y="0"/>
                </a:cubicBezTo>
              </a:path>
            </a:pathLst>
          </a:custGeom>
          <a:noFill/>
          <a:ln w="57150">
            <a:solidFill>
              <a:srgbClr val="D10F3A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E8DE3E0-FDD6-224E-7FF1-7BFB5C4C4E7B}"/>
              </a:ext>
            </a:extLst>
          </p:cNvPr>
          <p:cNvSpPr txBox="1">
            <a:spLocks/>
          </p:cNvSpPr>
          <p:nvPr/>
        </p:nvSpPr>
        <p:spPr>
          <a:xfrm>
            <a:off x="533621" y="5459899"/>
            <a:ext cx="10515600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D0103A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en-US" sz="2400" b="0" dirty="0"/>
              <a:t>You will compare the Mendel’s notes with your gel results to determine if the short and long allele of the </a:t>
            </a:r>
            <a:r>
              <a:rPr lang="en-US" sz="2400" b="0" i="1" dirty="0"/>
              <a:t>SBE1 </a:t>
            </a:r>
            <a:r>
              <a:rPr lang="en-US" sz="2400" b="0" dirty="0"/>
              <a:t>gene match with Mendel’s A and a</a:t>
            </a:r>
          </a:p>
        </p:txBody>
      </p:sp>
      <p:graphicFrame>
        <p:nvGraphicFramePr>
          <p:cNvPr id="3" name="Table 33">
            <a:extLst>
              <a:ext uri="{FF2B5EF4-FFF2-40B4-BE49-F238E27FC236}">
                <a16:creationId xmlns:a16="http://schemas.microsoft.com/office/drawing/2014/main" id="{F64DFCF2-122B-0C7B-907B-63585AB25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654462"/>
              </p:ext>
            </p:extLst>
          </p:nvPr>
        </p:nvGraphicFramePr>
        <p:xfrm>
          <a:off x="342900" y="1638300"/>
          <a:ext cx="9217386" cy="320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139">
                  <a:extLst>
                    <a:ext uri="{9D8B030D-6E8A-4147-A177-3AD203B41FA5}">
                      <a16:colId xmlns:a16="http://schemas.microsoft.com/office/drawing/2014/main" val="596903356"/>
                    </a:ext>
                  </a:extLst>
                </a:gridCol>
                <a:gridCol w="2112136">
                  <a:extLst>
                    <a:ext uri="{9D8B030D-6E8A-4147-A177-3AD203B41FA5}">
                      <a16:colId xmlns:a16="http://schemas.microsoft.com/office/drawing/2014/main" val="4048097338"/>
                    </a:ext>
                  </a:extLst>
                </a:gridCol>
                <a:gridCol w="2675815">
                  <a:extLst>
                    <a:ext uri="{9D8B030D-6E8A-4147-A177-3AD203B41FA5}">
                      <a16:colId xmlns:a16="http://schemas.microsoft.com/office/drawing/2014/main" val="2431677359"/>
                    </a:ext>
                  </a:extLst>
                </a:gridCol>
                <a:gridCol w="3394296">
                  <a:extLst>
                    <a:ext uri="{9D8B030D-6E8A-4147-A177-3AD203B41FA5}">
                      <a16:colId xmlns:a16="http://schemas.microsoft.com/office/drawing/2014/main" val="12769138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Mendel’s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SBE1</a:t>
                      </a:r>
                      <a:r>
                        <a:rPr lang="en-US" sz="2400" dirty="0"/>
                        <a:t> gel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8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D73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</a:rPr>
                        <a:t>??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D73"/>
                        </a:solidFill>
                        <a:effectLst/>
                        <a:uLnTx/>
                        <a:uFillTx/>
                        <a:latin typeface="Helvetica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3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D73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</a:rPr>
                        <a:t>??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D73"/>
                        </a:solidFill>
                        <a:effectLst/>
                        <a:uLnTx/>
                        <a:uFillTx/>
                        <a:latin typeface="Helvetica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5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 or 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D73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</a:rPr>
                        <a:t>??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D73"/>
                        </a:solidFill>
                        <a:effectLst/>
                        <a:uLnTx/>
                        <a:uFillTx/>
                        <a:latin typeface="Helvetica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03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 or Aa)</a:t>
                      </a:r>
                      <a:endParaRPr lang="en-US" sz="24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D73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</a:rPr>
                        <a:t>??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D73"/>
                        </a:solidFill>
                        <a:effectLst/>
                        <a:uLnTx/>
                        <a:uFillTx/>
                        <a:latin typeface="Helvetica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9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D73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</a:rPr>
                        <a:t>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12918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BC2EF4A-CBF3-188C-7E36-2E98D62DC77C}"/>
              </a:ext>
            </a:extLst>
          </p:cNvPr>
          <p:cNvSpPr txBox="1"/>
          <p:nvPr/>
        </p:nvSpPr>
        <p:spPr>
          <a:xfrm>
            <a:off x="13430250" y="52463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265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5EB795-7099-1E39-302D-B522F10B6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212" y="2026678"/>
            <a:ext cx="7772400" cy="3718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Expected results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FB494B-E2C3-59BA-4AAD-218CD3D153F7}"/>
              </a:ext>
            </a:extLst>
          </p:cNvPr>
          <p:cNvSpPr txBox="1"/>
          <p:nvPr/>
        </p:nvSpPr>
        <p:spPr>
          <a:xfrm>
            <a:off x="1030297" y="2952016"/>
            <a:ext cx="219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+mj-lt"/>
                <a:cs typeface="Arial" panose="020B0604020202020204" pitchFamily="34" charset="0"/>
              </a:rPr>
              <a:t>Long allele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E8D025-B758-197E-6C0B-ED7ED2EF6C4C}"/>
              </a:ext>
            </a:extLst>
          </p:cNvPr>
          <p:cNvCxnSpPr>
            <a:cxnSpLocks/>
          </p:cNvCxnSpPr>
          <p:nvPr/>
        </p:nvCxnSpPr>
        <p:spPr>
          <a:xfrm>
            <a:off x="3280410" y="3266620"/>
            <a:ext cx="743604" cy="0"/>
          </a:xfrm>
          <a:prstGeom prst="straightConnector1">
            <a:avLst/>
          </a:prstGeom>
          <a:ln w="57150">
            <a:solidFill>
              <a:srgbClr val="E4004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4A0A410-BFB2-94EE-0AC2-49C118EDE8E2}"/>
              </a:ext>
            </a:extLst>
          </p:cNvPr>
          <p:cNvSpPr txBox="1"/>
          <p:nvPr/>
        </p:nvSpPr>
        <p:spPr>
          <a:xfrm>
            <a:off x="0" y="3773930"/>
            <a:ext cx="3304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+mj-lt"/>
                <a:cs typeface="Arial" panose="020B0604020202020204" pitchFamily="34" charset="0"/>
              </a:rPr>
              <a:t>Short allele</a:t>
            </a:r>
          </a:p>
          <a:p>
            <a:pPr algn="r"/>
            <a:r>
              <a:rPr lang="en-US" sz="3200" dirty="0">
                <a:latin typeface="+mj-lt"/>
                <a:cs typeface="Arial" panose="020B0604020202020204" pitchFamily="34" charset="0"/>
              </a:rPr>
              <a:t>(traveled farther)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3D2186-825D-12A7-2201-2127EB14370D}"/>
              </a:ext>
            </a:extLst>
          </p:cNvPr>
          <p:cNvCxnSpPr>
            <a:cxnSpLocks/>
          </p:cNvCxnSpPr>
          <p:nvPr/>
        </p:nvCxnSpPr>
        <p:spPr>
          <a:xfrm>
            <a:off x="3280410" y="4068339"/>
            <a:ext cx="743604" cy="0"/>
          </a:xfrm>
          <a:prstGeom prst="straightConnector1">
            <a:avLst/>
          </a:prstGeom>
          <a:ln w="57150">
            <a:solidFill>
              <a:srgbClr val="E4004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4759871-127F-F80B-B487-D7CB2A404E28}"/>
              </a:ext>
            </a:extLst>
          </p:cNvPr>
          <p:cNvSpPr txBox="1"/>
          <p:nvPr/>
        </p:nvSpPr>
        <p:spPr>
          <a:xfrm>
            <a:off x="4403287" y="144190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B12F1-AF2B-32F8-B38B-21B14B52DCD6}"/>
              </a:ext>
            </a:extLst>
          </p:cNvPr>
          <p:cNvSpPr txBox="1"/>
          <p:nvPr/>
        </p:nvSpPr>
        <p:spPr>
          <a:xfrm>
            <a:off x="5592268" y="144190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E8680-F97C-7D2D-B330-4FED3F558029}"/>
              </a:ext>
            </a:extLst>
          </p:cNvPr>
          <p:cNvSpPr txBox="1"/>
          <p:nvPr/>
        </p:nvSpPr>
        <p:spPr>
          <a:xfrm>
            <a:off x="6713417" y="144190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9C1EA-60DF-4137-D847-6A47B362D393}"/>
              </a:ext>
            </a:extLst>
          </p:cNvPr>
          <p:cNvSpPr txBox="1"/>
          <p:nvPr/>
        </p:nvSpPr>
        <p:spPr>
          <a:xfrm>
            <a:off x="7902398" y="144190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5F739-CA48-13D4-06EA-828B9E72DED3}"/>
              </a:ext>
            </a:extLst>
          </p:cNvPr>
          <p:cNvSpPr txBox="1"/>
          <p:nvPr/>
        </p:nvSpPr>
        <p:spPr>
          <a:xfrm>
            <a:off x="9105233" y="144190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6231A1-99F3-DBBC-1DF7-CF5A42026629}"/>
              </a:ext>
            </a:extLst>
          </p:cNvPr>
          <p:cNvSpPr txBox="1"/>
          <p:nvPr/>
        </p:nvSpPr>
        <p:spPr>
          <a:xfrm>
            <a:off x="10294214" y="144190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38573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Interpreting the results</a:t>
            </a:r>
          </a:p>
        </p:txBody>
      </p:sp>
      <p:graphicFrame>
        <p:nvGraphicFramePr>
          <p:cNvPr id="19" name="Table 33">
            <a:extLst>
              <a:ext uri="{FF2B5EF4-FFF2-40B4-BE49-F238E27FC236}">
                <a16:creationId xmlns:a16="http://schemas.microsoft.com/office/drawing/2014/main" id="{AEEA309F-A70F-22AC-F030-AF7BA7BB1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309256"/>
              </p:ext>
            </p:extLst>
          </p:nvPr>
        </p:nvGraphicFramePr>
        <p:xfrm>
          <a:off x="342900" y="1638300"/>
          <a:ext cx="9217386" cy="320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139">
                  <a:extLst>
                    <a:ext uri="{9D8B030D-6E8A-4147-A177-3AD203B41FA5}">
                      <a16:colId xmlns:a16="http://schemas.microsoft.com/office/drawing/2014/main" val="596903356"/>
                    </a:ext>
                  </a:extLst>
                </a:gridCol>
                <a:gridCol w="2112136">
                  <a:extLst>
                    <a:ext uri="{9D8B030D-6E8A-4147-A177-3AD203B41FA5}">
                      <a16:colId xmlns:a16="http://schemas.microsoft.com/office/drawing/2014/main" val="4048097338"/>
                    </a:ext>
                  </a:extLst>
                </a:gridCol>
                <a:gridCol w="2675815">
                  <a:extLst>
                    <a:ext uri="{9D8B030D-6E8A-4147-A177-3AD203B41FA5}">
                      <a16:colId xmlns:a16="http://schemas.microsoft.com/office/drawing/2014/main" val="2431677359"/>
                    </a:ext>
                  </a:extLst>
                </a:gridCol>
                <a:gridCol w="3394296">
                  <a:extLst>
                    <a:ext uri="{9D8B030D-6E8A-4147-A177-3AD203B41FA5}">
                      <a16:colId xmlns:a16="http://schemas.microsoft.com/office/drawing/2014/main" val="12769138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Mendel’s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SBE1</a:t>
                      </a:r>
                      <a:r>
                        <a:rPr lang="en-US" sz="2400" dirty="0"/>
                        <a:t> gel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Long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8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Short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3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Long allele, long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5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 or 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Long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03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 or 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Long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9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Long allele, long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129185"/>
                  </a:ext>
                </a:extLst>
              </a:tr>
            </a:tbl>
          </a:graphicData>
        </a:graphic>
      </p:graphicFrame>
      <p:sp>
        <p:nvSpPr>
          <p:cNvPr id="35" name="Title 1">
            <a:extLst>
              <a:ext uri="{FF2B5EF4-FFF2-40B4-BE49-F238E27FC236}">
                <a16:creationId xmlns:a16="http://schemas.microsoft.com/office/drawing/2014/main" id="{94FC2DBD-7D64-F902-D326-238B5D67AFDD}"/>
              </a:ext>
            </a:extLst>
          </p:cNvPr>
          <p:cNvSpPr txBox="1">
            <a:spLocks/>
          </p:cNvSpPr>
          <p:nvPr/>
        </p:nvSpPr>
        <p:spPr>
          <a:xfrm>
            <a:off x="246944" y="5181388"/>
            <a:ext cx="11485710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D0103A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3200" b="0" dirty="0"/>
              <a:t>Do the short and long </a:t>
            </a:r>
            <a:r>
              <a:rPr lang="en-US" sz="3200" b="0" i="1" dirty="0"/>
              <a:t>SBE1 </a:t>
            </a:r>
            <a:r>
              <a:rPr lang="en-US" sz="3200" b="0" dirty="0"/>
              <a:t>alleles correspond to Mendel’s A and a?</a:t>
            </a:r>
          </a:p>
        </p:txBody>
      </p:sp>
    </p:spTree>
    <p:extLst>
      <p:ext uri="{BB962C8B-B14F-4D97-AF65-F5344CB8AC3E}">
        <p14:creationId xmlns:p14="http://schemas.microsoft.com/office/powerpoint/2010/main" val="3640961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Interpreting the results</a:t>
            </a:r>
          </a:p>
        </p:txBody>
      </p:sp>
      <p:graphicFrame>
        <p:nvGraphicFramePr>
          <p:cNvPr id="19" name="Table 33">
            <a:extLst>
              <a:ext uri="{FF2B5EF4-FFF2-40B4-BE49-F238E27FC236}">
                <a16:creationId xmlns:a16="http://schemas.microsoft.com/office/drawing/2014/main" id="{AEEA309F-A70F-22AC-F030-AF7BA7BB12A9}"/>
              </a:ext>
            </a:extLst>
          </p:cNvPr>
          <p:cNvGraphicFramePr>
            <a:graphicFrameLocks noGrp="1"/>
          </p:cNvGraphicFramePr>
          <p:nvPr/>
        </p:nvGraphicFramePr>
        <p:xfrm>
          <a:off x="342900" y="1638300"/>
          <a:ext cx="9217386" cy="320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139">
                  <a:extLst>
                    <a:ext uri="{9D8B030D-6E8A-4147-A177-3AD203B41FA5}">
                      <a16:colId xmlns:a16="http://schemas.microsoft.com/office/drawing/2014/main" val="596903356"/>
                    </a:ext>
                  </a:extLst>
                </a:gridCol>
                <a:gridCol w="2112136">
                  <a:extLst>
                    <a:ext uri="{9D8B030D-6E8A-4147-A177-3AD203B41FA5}">
                      <a16:colId xmlns:a16="http://schemas.microsoft.com/office/drawing/2014/main" val="4048097338"/>
                    </a:ext>
                  </a:extLst>
                </a:gridCol>
                <a:gridCol w="2675815">
                  <a:extLst>
                    <a:ext uri="{9D8B030D-6E8A-4147-A177-3AD203B41FA5}">
                      <a16:colId xmlns:a16="http://schemas.microsoft.com/office/drawing/2014/main" val="2431677359"/>
                    </a:ext>
                  </a:extLst>
                </a:gridCol>
                <a:gridCol w="3394296">
                  <a:extLst>
                    <a:ext uri="{9D8B030D-6E8A-4147-A177-3AD203B41FA5}">
                      <a16:colId xmlns:a16="http://schemas.microsoft.com/office/drawing/2014/main" val="12769138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Mendel’s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SBE1</a:t>
                      </a:r>
                      <a:r>
                        <a:rPr lang="en-US" sz="2400" dirty="0"/>
                        <a:t> gel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Long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8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  <a:endParaRPr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Short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3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aa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Long allele, long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5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 or 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Long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03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Round</a:t>
                      </a:r>
                      <a:endParaRPr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 or 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Long allele, short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9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Wrinkled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(aa)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Long allele, long allele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129185"/>
                  </a:ext>
                </a:extLst>
              </a:tr>
            </a:tbl>
          </a:graphicData>
        </a:graphic>
      </p:graphicFrame>
      <p:sp>
        <p:nvSpPr>
          <p:cNvPr id="35" name="Title 1">
            <a:extLst>
              <a:ext uri="{FF2B5EF4-FFF2-40B4-BE49-F238E27FC236}">
                <a16:creationId xmlns:a16="http://schemas.microsoft.com/office/drawing/2014/main" id="{94FC2DBD-7D64-F902-D326-238B5D67AFDD}"/>
              </a:ext>
            </a:extLst>
          </p:cNvPr>
          <p:cNvSpPr txBox="1">
            <a:spLocks/>
          </p:cNvSpPr>
          <p:nvPr/>
        </p:nvSpPr>
        <p:spPr>
          <a:xfrm>
            <a:off x="246943" y="5181388"/>
            <a:ext cx="11819365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D0103A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3200" b="0" dirty="0"/>
              <a:t>Assuming your hypothesis is correct, what would Mendel’s notes for Peas 4, 5, and 6 have read before the ink was smeared?</a:t>
            </a:r>
          </a:p>
        </p:txBody>
      </p:sp>
    </p:spTree>
    <p:extLst>
      <p:ext uri="{BB962C8B-B14F-4D97-AF65-F5344CB8AC3E}">
        <p14:creationId xmlns:p14="http://schemas.microsoft.com/office/powerpoint/2010/main" val="3658109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894DB-CA4E-E5AE-F13B-0D0F1715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C21A6-E9DA-A6F8-442E-E2AF1008B57E}"/>
              </a:ext>
            </a:extLst>
          </p:cNvPr>
          <p:cNvSpPr txBox="1"/>
          <p:nvPr/>
        </p:nvSpPr>
        <p:spPr>
          <a:xfrm>
            <a:off x="1885133" y="1433008"/>
            <a:ext cx="339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D73"/>
                </a:solidFill>
              </a:rPr>
              <a:t>What Mendel knew: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BD3BC4-E3DD-0946-F2B2-C1354E02E330}"/>
              </a:ext>
            </a:extLst>
          </p:cNvPr>
          <p:cNvSpPr txBox="1"/>
          <p:nvPr/>
        </p:nvSpPr>
        <p:spPr>
          <a:xfrm>
            <a:off x="2147308" y="4311931"/>
            <a:ext cx="4545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“short” </a:t>
            </a:r>
            <a:r>
              <a:rPr lang="en-US" sz="2400" i="1" dirty="0"/>
              <a:t>SBE1</a:t>
            </a:r>
            <a:r>
              <a:rPr lang="en-US" sz="2400" dirty="0"/>
              <a:t> allele is the “A” allele Mendel was tracking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3B01EB-5410-B66E-41DF-0F9DF6B81AFE}"/>
              </a:ext>
            </a:extLst>
          </p:cNvPr>
          <p:cNvGrpSpPr/>
          <p:nvPr/>
        </p:nvGrpSpPr>
        <p:grpSpPr>
          <a:xfrm>
            <a:off x="4965697" y="1222248"/>
            <a:ext cx="2922851" cy="1906008"/>
            <a:chOff x="1192260" y="2150863"/>
            <a:chExt cx="1451813" cy="946734"/>
          </a:xfrm>
        </p:grpSpPr>
        <p:sp>
          <p:nvSpPr>
            <p:cNvPr id="10" name="Google Shape;422;p16">
              <a:extLst>
                <a:ext uri="{FF2B5EF4-FFF2-40B4-BE49-F238E27FC236}">
                  <a16:creationId xmlns:a16="http://schemas.microsoft.com/office/drawing/2014/main" id="{A3B9A4F0-3E7F-91CB-CC41-97109E6BCBC7}"/>
                </a:ext>
              </a:extLst>
            </p:cNvPr>
            <p:cNvSpPr txBox="1"/>
            <p:nvPr/>
          </p:nvSpPr>
          <p:spPr>
            <a:xfrm>
              <a:off x="1192260" y="2684852"/>
              <a:ext cx="1451813" cy="4127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Round peas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AA or Aa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4F67765-6DB0-1F44-D8FD-3A8B86950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colorTemperature colorTemp="115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17886311">
              <a:off x="1527696" y="2200075"/>
              <a:ext cx="676674" cy="578249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FB8EB1-2652-0C35-680C-2D248F528845}"/>
              </a:ext>
            </a:extLst>
          </p:cNvPr>
          <p:cNvGrpSpPr/>
          <p:nvPr/>
        </p:nvGrpSpPr>
        <p:grpSpPr>
          <a:xfrm>
            <a:off x="7424153" y="1341226"/>
            <a:ext cx="2922851" cy="1848054"/>
            <a:chOff x="2275621" y="5517559"/>
            <a:chExt cx="1451813" cy="91794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BDA8E57-2C69-2A49-1212-20CE525B5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659" b="89665" l="4971" r="89474">
                          <a14:foregroundMark x1="5263" y1="51117" x2="5263" y2="51117"/>
                          <a14:foregroundMark x1="65205" y1="10615" x2="65205" y2="10615"/>
                          <a14:foregroundMark x1="59649" y1="8659" x2="59649" y2="8659"/>
                          <a14:foregroundMark x1="88596" y1="39944" x2="88596" y2="39944"/>
                          <a14:foregroundMark x1="89181" y1="38268" x2="89181" y2="382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16572" y="5517559"/>
              <a:ext cx="569910" cy="597192"/>
            </a:xfrm>
            <a:prstGeom prst="rect">
              <a:avLst/>
            </a:prstGeom>
          </p:spPr>
        </p:pic>
        <p:sp>
          <p:nvSpPr>
            <p:cNvPr id="17" name="Google Shape;422;p16">
              <a:extLst>
                <a:ext uri="{FF2B5EF4-FFF2-40B4-BE49-F238E27FC236}">
                  <a16:creationId xmlns:a16="http://schemas.microsoft.com/office/drawing/2014/main" id="{95665C22-F6A5-05C5-DC5A-4CBF580B564E}"/>
                </a:ext>
              </a:extLst>
            </p:cNvPr>
            <p:cNvSpPr txBox="1"/>
            <p:nvPr/>
          </p:nvSpPr>
          <p:spPr>
            <a:xfrm>
              <a:off x="2275621" y="6022762"/>
              <a:ext cx="1451813" cy="4127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Wrinkled peas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aa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3120914-84D5-0A68-AB8A-B3F1C505D13A}"/>
              </a:ext>
            </a:extLst>
          </p:cNvPr>
          <p:cNvCxnSpPr>
            <a:cxnSpLocks/>
          </p:cNvCxnSpPr>
          <p:nvPr/>
        </p:nvCxnSpPr>
        <p:spPr>
          <a:xfrm flipH="1">
            <a:off x="6013938" y="3113124"/>
            <a:ext cx="679269" cy="526891"/>
          </a:xfrm>
          <a:prstGeom prst="straightConnector1">
            <a:avLst/>
          </a:prstGeom>
          <a:ln w="571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8932919-6015-888B-2BEF-E0ADC44B30C6}"/>
              </a:ext>
            </a:extLst>
          </p:cNvPr>
          <p:cNvSpPr txBox="1"/>
          <p:nvPr/>
        </p:nvSpPr>
        <p:spPr>
          <a:xfrm>
            <a:off x="7342000" y="4315631"/>
            <a:ext cx="4545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“long” </a:t>
            </a:r>
            <a:r>
              <a:rPr lang="en-US" sz="2400" i="1" dirty="0"/>
              <a:t>SBE1</a:t>
            </a:r>
            <a:r>
              <a:rPr lang="en-US" sz="2400" dirty="0"/>
              <a:t> allele is the “a” allele Mendel was tracking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5E0F534-24EE-7005-F70F-9AD5C13468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858" r="16550" b="19573"/>
          <a:stretch/>
        </p:blipFill>
        <p:spPr>
          <a:xfrm>
            <a:off x="7846637" y="3597769"/>
            <a:ext cx="3536626" cy="6542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EE9218-783D-EF72-D7E9-434BA85EFB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550" b="70592"/>
          <a:stretch/>
        </p:blipFill>
        <p:spPr>
          <a:xfrm>
            <a:off x="2962273" y="3723079"/>
            <a:ext cx="3536626" cy="5731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48A9A19-9793-914D-7661-6C44E4C2D93D}"/>
              </a:ext>
            </a:extLst>
          </p:cNvPr>
          <p:cNvSpPr txBox="1"/>
          <p:nvPr/>
        </p:nvSpPr>
        <p:spPr>
          <a:xfrm>
            <a:off x="166057" y="3487973"/>
            <a:ext cx="2147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D73"/>
                </a:solidFill>
              </a:rPr>
              <a:t>What we know now: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21ED84-13FB-9FEA-2D12-43F0DADECEF5}"/>
              </a:ext>
            </a:extLst>
          </p:cNvPr>
          <p:cNvCxnSpPr>
            <a:cxnSpLocks/>
          </p:cNvCxnSpPr>
          <p:nvPr/>
        </p:nvCxnSpPr>
        <p:spPr>
          <a:xfrm>
            <a:off x="6950689" y="3106843"/>
            <a:ext cx="679269" cy="526891"/>
          </a:xfrm>
          <a:prstGeom prst="straightConnector1">
            <a:avLst/>
          </a:prstGeom>
          <a:ln w="5715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1">
            <a:extLst>
              <a:ext uri="{FF2B5EF4-FFF2-40B4-BE49-F238E27FC236}">
                <a16:creationId xmlns:a16="http://schemas.microsoft.com/office/drawing/2014/main" id="{5C4E771C-C197-6A57-E2A2-F9D9D3BF497E}"/>
              </a:ext>
            </a:extLst>
          </p:cNvPr>
          <p:cNvSpPr txBox="1">
            <a:spLocks/>
          </p:cNvSpPr>
          <p:nvPr/>
        </p:nvSpPr>
        <p:spPr>
          <a:xfrm>
            <a:off x="756138" y="5472951"/>
            <a:ext cx="10515600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D0103A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en-US" sz="2400" dirty="0"/>
              <a:t>You have linked allele symbols used by Mendel and in Punnett squares with our modern understanding of DNA and inheritance!</a:t>
            </a:r>
          </a:p>
        </p:txBody>
      </p:sp>
    </p:spTree>
    <p:extLst>
      <p:ext uri="{BB962C8B-B14F-4D97-AF65-F5344CB8AC3E}">
        <p14:creationId xmlns:p14="http://schemas.microsoft.com/office/powerpoint/2010/main" val="27874367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7698C-4555-79E6-6E1F-BE04AA21959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0074275" y="6380163"/>
            <a:ext cx="2117725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sk-SK" sz="1200" b="0" i="0">
                <a:solidFill>
                  <a:srgbClr val="002D73"/>
                </a:solidFill>
                <a:latin typeface="Helvetica"/>
                <a:cs typeface="Helvetica"/>
              </a:rPr>
              <a:t>© 202</a:t>
            </a:r>
            <a:r>
              <a:rPr lang="en-US" sz="1200" b="0" i="0">
                <a:solidFill>
                  <a:srgbClr val="002D73"/>
                </a:solidFill>
                <a:latin typeface="Helvetica"/>
                <a:cs typeface="Helvetica"/>
              </a:rPr>
              <a:t>3</a:t>
            </a:r>
            <a:r>
              <a:rPr lang="sk-SK" sz="1200" b="0" i="0">
                <a:solidFill>
                  <a:srgbClr val="002D73"/>
                </a:solidFill>
                <a:latin typeface="Helvetica"/>
                <a:cs typeface="Helvetica"/>
              </a:rPr>
              <a:t> by </a:t>
            </a:r>
            <a:r>
              <a:rPr lang="en-US" sz="1200" b="0" i="0">
                <a:solidFill>
                  <a:srgbClr val="002D73"/>
                </a:solidFill>
                <a:latin typeface="Helvetica"/>
                <a:cs typeface="Helvetica"/>
              </a:rPr>
              <a:t>miniPCR bio™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367885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YaLdL_rESFE87pIcTyrQ"/>
</p:tagLst>
</file>

<file path=ppt/theme/theme1.xml><?xml version="1.0" encoding="utf-8"?>
<a:theme xmlns:a="http://schemas.openxmlformats.org/drawingml/2006/main" name="Office Theme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miniPC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ver 01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16619</TotalTime>
  <Words>2009</Words>
  <Application>Microsoft Office PowerPoint</Application>
  <PresentationFormat>Widescreen</PresentationFormat>
  <Paragraphs>477</Paragraphs>
  <Slides>41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AMP_GothamBold</vt:lpstr>
      <vt:lpstr>AMP_GothamLight</vt:lpstr>
      <vt:lpstr>Arial</vt:lpstr>
      <vt:lpstr>Calibri</vt:lpstr>
      <vt:lpstr>Edwardian Script ITC</vt:lpstr>
      <vt:lpstr>Helvetica</vt:lpstr>
      <vt:lpstr>Helvetica Neue</vt:lpstr>
      <vt:lpstr>Office Theme</vt:lpstr>
      <vt:lpstr>Cover 01</vt:lpstr>
      <vt:lpstr>Mendel’s Peas</vt:lpstr>
      <vt:lpstr>Gregor Mendel</vt:lpstr>
      <vt:lpstr>Gregor Mendel</vt:lpstr>
      <vt:lpstr>Overview of today’s lab</vt:lpstr>
      <vt:lpstr>DNA and genes</vt:lpstr>
      <vt:lpstr>DNA and genes</vt:lpstr>
      <vt:lpstr>DNA and genes</vt:lpstr>
      <vt:lpstr>Alleles</vt:lpstr>
      <vt:lpstr>Mendelian inheritance: dominant vs. recessive </vt:lpstr>
      <vt:lpstr>Mendelian inheritance: dominant vs. recessive </vt:lpstr>
      <vt:lpstr>Punnett squares</vt:lpstr>
      <vt:lpstr>What gene was Mendel tracking?</vt:lpstr>
      <vt:lpstr>The SBE1 gene</vt:lpstr>
      <vt:lpstr>Your research has already shown the short allele is dominant</vt:lpstr>
      <vt:lpstr>Was Mendel tracking the SBE1 gene?</vt:lpstr>
      <vt:lpstr>Today’s lab</vt:lpstr>
      <vt:lpstr>Today’s lab</vt:lpstr>
      <vt:lpstr>DNA testing</vt:lpstr>
      <vt:lpstr>DNA testing</vt:lpstr>
      <vt:lpstr>DNA testing</vt:lpstr>
      <vt:lpstr>Gel electrophoresis separates DNA by size</vt:lpstr>
      <vt:lpstr>Gel electrophoresis separates DNA by size</vt:lpstr>
      <vt:lpstr>Gel electrophoresis</vt:lpstr>
      <vt:lpstr>Interpreting gel electrophoresis results</vt:lpstr>
      <vt:lpstr>Example gel </vt:lpstr>
      <vt:lpstr>Example gel </vt:lpstr>
      <vt:lpstr>Example gel </vt:lpstr>
      <vt:lpstr>Example gel </vt:lpstr>
      <vt:lpstr>Example gel </vt:lpstr>
      <vt:lpstr>Example gel </vt:lpstr>
      <vt:lpstr>Loading your gel</vt:lpstr>
      <vt:lpstr>Reminder of today’s goal</vt:lpstr>
      <vt:lpstr>Pre-lab study questions</vt:lpstr>
      <vt:lpstr>Pre-lab study questions</vt:lpstr>
      <vt:lpstr>Pre-lab study questions</vt:lpstr>
      <vt:lpstr>Interpreting the results</vt:lpstr>
      <vt:lpstr>Expected results</vt:lpstr>
      <vt:lpstr>Interpreting the results</vt:lpstr>
      <vt:lpstr>Interpreting the results</vt:lpstr>
      <vt:lpstr>What have we learned?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bastian k</cp:lastModifiedBy>
  <cp:revision>1573</cp:revision>
  <dcterms:created xsi:type="dcterms:W3CDTF">2019-03-28T13:44:10Z</dcterms:created>
  <dcterms:modified xsi:type="dcterms:W3CDTF">2023-06-27T17:37:24Z</dcterms:modified>
</cp:coreProperties>
</file>