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4.xml" ContentType="application/vnd.openxmlformats-officedocument.theme+xml"/>
  <Override PartName="/ppt/slideLayouts/slideLayout1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1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17.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62" r:id="rId1"/>
    <p:sldMasterId id="2147483650" r:id="rId2"/>
    <p:sldMasterId id="2147483666" r:id="rId3"/>
    <p:sldMasterId id="2147483656" r:id="rId4"/>
    <p:sldMasterId id="2147483660" r:id="rId5"/>
  </p:sldMasterIdLst>
  <p:notesMasterIdLst>
    <p:notesMasterId r:id="rId65"/>
  </p:notesMasterIdLst>
  <p:handoutMasterIdLst>
    <p:handoutMasterId r:id="rId66"/>
  </p:handoutMasterIdLst>
  <p:sldIdLst>
    <p:sldId id="258" r:id="rId6"/>
    <p:sldId id="1690" r:id="rId7"/>
    <p:sldId id="2022" r:id="rId8"/>
    <p:sldId id="2024" r:id="rId9"/>
    <p:sldId id="2025" r:id="rId10"/>
    <p:sldId id="2133" r:id="rId11"/>
    <p:sldId id="2027" r:id="rId12"/>
    <p:sldId id="2028" r:id="rId13"/>
    <p:sldId id="2029" r:id="rId14"/>
    <p:sldId id="2030" r:id="rId15"/>
    <p:sldId id="2031" r:id="rId16"/>
    <p:sldId id="2032" r:id="rId17"/>
    <p:sldId id="2033" r:id="rId18"/>
    <p:sldId id="2034" r:id="rId19"/>
    <p:sldId id="2035" r:id="rId20"/>
    <p:sldId id="2036" r:id="rId21"/>
    <p:sldId id="2037" r:id="rId22"/>
    <p:sldId id="2039" r:id="rId23"/>
    <p:sldId id="2038" r:id="rId24"/>
    <p:sldId id="2008" r:id="rId25"/>
    <p:sldId id="2009" r:id="rId26"/>
    <p:sldId id="2017" r:id="rId27"/>
    <p:sldId id="2011" r:id="rId28"/>
    <p:sldId id="2041" r:id="rId29"/>
    <p:sldId id="2110" r:id="rId30"/>
    <p:sldId id="2116" r:id="rId31"/>
    <p:sldId id="2118" r:id="rId32"/>
    <p:sldId id="2119" r:id="rId33"/>
    <p:sldId id="2134" r:id="rId34"/>
    <p:sldId id="2120" r:id="rId35"/>
    <p:sldId id="2117" r:id="rId36"/>
    <p:sldId id="2013" r:id="rId37"/>
    <p:sldId id="2014" r:id="rId38"/>
    <p:sldId id="2015" r:id="rId39"/>
    <p:sldId id="2108" r:id="rId40"/>
    <p:sldId id="2047" r:id="rId41"/>
    <p:sldId id="2109" r:id="rId42"/>
    <p:sldId id="2048" r:id="rId43"/>
    <p:sldId id="2052" r:id="rId44"/>
    <p:sldId id="2096" r:id="rId45"/>
    <p:sldId id="2097" r:id="rId46"/>
    <p:sldId id="2098" r:id="rId47"/>
    <p:sldId id="2103" r:id="rId48"/>
    <p:sldId id="2124" r:id="rId49"/>
    <p:sldId id="2122" r:id="rId50"/>
    <p:sldId id="2127" r:id="rId51"/>
    <p:sldId id="2129" r:id="rId52"/>
    <p:sldId id="2128" r:id="rId53"/>
    <p:sldId id="2099" r:id="rId54"/>
    <p:sldId id="2100" r:id="rId55"/>
    <p:sldId id="2105" r:id="rId56"/>
    <p:sldId id="2113" r:id="rId57"/>
    <p:sldId id="2107" r:id="rId58"/>
    <p:sldId id="2101" r:id="rId59"/>
    <p:sldId id="2111" r:id="rId60"/>
    <p:sldId id="2130" r:id="rId61"/>
    <p:sldId id="2112" r:id="rId62"/>
    <p:sldId id="2136" r:id="rId63"/>
    <p:sldId id="1974" r:id="rId64"/>
  </p:sldIdLst>
  <p:sldSz cx="12192000" cy="6858000"/>
  <p:notesSz cx="6858000" cy="9144000"/>
  <p:embeddedFontLst>
    <p:embeddedFont>
      <p:font typeface="AMP_GothamBold" pitchFamily="2" charset="0"/>
      <p:regular r:id="rId67"/>
    </p:embeddedFont>
    <p:embeddedFont>
      <p:font typeface="AMP_GothamRoundedBold" panose="02000000000000000000" pitchFamily="2" charset="77"/>
      <p:regular r:id="rId68"/>
    </p:embeddedFont>
    <p:embeddedFont>
      <p:font typeface="Gotham Rounded Bold" panose="02000000000000000000" pitchFamily="2" charset="77"/>
      <p:regular r:id="rId69"/>
    </p:embeddedFont>
    <p:embeddedFont>
      <p:font typeface="Helvetica" pitchFamily="2" charset="0"/>
      <p:regular r:id="rId70"/>
      <p:bold r:id="rId71"/>
      <p:italic r:id="rId72"/>
      <p:boldItalic r:id="rId7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88" userDrawn="1">
          <p15:clr>
            <a:srgbClr val="A4A3A4"/>
          </p15:clr>
        </p15:guide>
        <p15:guide id="2" pos="96" userDrawn="1">
          <p15:clr>
            <a:srgbClr val="A4A3A4"/>
          </p15:clr>
        </p15:guide>
        <p15:guide id="3" pos="3936" userDrawn="1">
          <p15:clr>
            <a:srgbClr val="A4A3A4"/>
          </p15:clr>
        </p15:guide>
        <p15:guide id="4" orient="horz" pos="55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7D1502F-76BE-685A-0A93-817B21BD0BB5}" name="lydia greene" initials="lg" userId="87ae1d8457e172e5" providerId="Windows Live"/>
  <p188:author id="{153B2A9C-A726-1E6A-0917-E7F22C4CF4E0}" name="Allison Nishitani" initials="AN" userId="41113672ce1e262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D73"/>
    <a:srgbClr val="FF0D5E"/>
    <a:srgbClr val="E51612"/>
    <a:srgbClr val="8809DB"/>
    <a:srgbClr val="9933FF"/>
    <a:srgbClr val="FF9933"/>
    <a:srgbClr val="FF6600"/>
    <a:srgbClr val="FF0000"/>
    <a:srgbClr val="B2B2B2"/>
    <a:srgbClr val="094B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897" autoAdjust="0"/>
    <p:restoredTop sz="96170"/>
  </p:normalViewPr>
  <p:slideViewPr>
    <p:cSldViewPr snapToGrid="0" showGuides="1">
      <p:cViewPr varScale="1">
        <p:scale>
          <a:sx n="100" d="100"/>
          <a:sy n="100" d="100"/>
        </p:scale>
        <p:origin x="184" y="552"/>
      </p:cViewPr>
      <p:guideLst>
        <p:guide orient="horz" pos="3888"/>
        <p:guide pos="96"/>
        <p:guide pos="3936"/>
        <p:guide orient="horz" pos="552"/>
      </p:guideLst>
    </p:cSldViewPr>
  </p:slideViewPr>
  <p:notesTextViewPr>
    <p:cViewPr>
      <p:scale>
        <a:sx n="1" d="1"/>
        <a:sy n="1" d="1"/>
      </p:scale>
      <p:origin x="0" y="0"/>
    </p:cViewPr>
  </p:notesTextViewPr>
  <p:notesViewPr>
    <p:cSldViewPr snapToGrid="0">
      <p:cViewPr varScale="1">
        <p:scale>
          <a:sx n="46" d="100"/>
          <a:sy n="46" d="100"/>
        </p:scale>
        <p:origin x="2532" y="2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font" Target="fonts/font2.fntdata"/><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handoutMaster" Target="handoutMasters/handoutMaster1.xml"/><Relationship Id="rId74"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font" Target="fonts/font3.fntdata"/><Relationship Id="rId77"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6.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1.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font" Target="fonts/font4.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notesMaster" Target="notesMasters/notesMaster1.xml"/><Relationship Id="rId73" Type="http://schemas.openxmlformats.org/officeDocument/2006/relationships/font" Target="fonts/font7.fntdata"/><Relationship Id="rId78"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font" Target="fonts/font5.fntdata"/><Relationship Id="rId2" Type="http://schemas.openxmlformats.org/officeDocument/2006/relationships/slideMaster" Target="slideMasters/slideMaster2.xml"/><Relationship Id="rId29" Type="http://schemas.openxmlformats.org/officeDocument/2006/relationships/slide" Target="slides/slide2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01CFFD-CDE4-CCC8-6582-7FA61402956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16AA947-7097-9F8C-5684-2A47567B87A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2B8583-78ED-41D2-A671-D51F9CB02CAE}" type="datetimeFigureOut">
              <a:rPr lang="en-US" smtClean="0"/>
              <a:t>4/27/26</a:t>
            </a:fld>
            <a:endParaRPr lang="en-US"/>
          </a:p>
        </p:txBody>
      </p:sp>
      <p:sp>
        <p:nvSpPr>
          <p:cNvPr id="4" name="Footer Placeholder 3">
            <a:extLst>
              <a:ext uri="{FF2B5EF4-FFF2-40B4-BE49-F238E27FC236}">
                <a16:creationId xmlns:a16="http://schemas.microsoft.com/office/drawing/2014/main" id="{99413BE6-298F-EB47-2DE1-6C2C91546B0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5E28822-7E61-EED9-9162-70F88057E71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190818-ED6B-442B-8DB2-8D2B4B86F047}" type="slidenum">
              <a:rPr lang="en-US" smtClean="0"/>
              <a:t>‹#›</a:t>
            </a:fld>
            <a:endParaRPr lang="en-US"/>
          </a:p>
        </p:txBody>
      </p:sp>
    </p:spTree>
    <p:extLst>
      <p:ext uri="{BB962C8B-B14F-4D97-AF65-F5344CB8AC3E}">
        <p14:creationId xmlns:p14="http://schemas.microsoft.com/office/powerpoint/2010/main" val="3092833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18BC14-3428-B947-9C2B-F62AAD82137E}" type="datetimeFigureOut">
              <a:rPr lang="en-US" smtClean="0"/>
              <a:t>4/27/26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ED3BB6-2DC6-F14C-BF1B-28B083EF0B73}" type="slidenum">
              <a:rPr lang="en-US" smtClean="0"/>
              <a:t>‹#›</a:t>
            </a:fld>
            <a:endParaRPr lang="en-US"/>
          </a:p>
        </p:txBody>
      </p:sp>
    </p:spTree>
    <p:extLst>
      <p:ext uri="{BB962C8B-B14F-4D97-AF65-F5344CB8AC3E}">
        <p14:creationId xmlns:p14="http://schemas.microsoft.com/office/powerpoint/2010/main" val="4203489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0239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231B6-8B3A-94E4-9B45-73E5BA8DD6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DE2480-CB07-7E2D-1951-022809080AF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444E87E-3C36-FDAC-7310-98EB4FE22D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6A22B5-D5C0-8545-F6F3-50DA0D35F797}"/>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67342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6F23B-62C4-8BFF-7ECE-770DAD1A14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DA5268-0827-05A8-958A-D55B83DEB94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1C33E92-E5DF-E23E-60D8-FAA89994F5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1D71D4-D2CC-CBEF-F950-A994100A6FB3}"/>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01300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947A0-A889-3752-EF27-EDF21DFD04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ABD60B-6CA3-FEF4-BCC5-31E9C8D2C82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90D3007-B5B0-C60B-F669-6F6BAFC0E0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462F6F-3C2C-F98F-67E2-D5327D38E8FB}"/>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05554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E7AED-F263-DDE9-B5C0-8C88126EA8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A6B7A4-1966-0CA4-5FB3-2017B0FE5E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9E8C50C-EAE8-4FBF-2378-EF55C4A99D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B3CE67-2298-522A-8798-FB1FB29B8EED}"/>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18522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98EB4-B19A-4F04-7232-98ACD882E5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644CE4-1735-AF76-1DF2-DE767E09B2F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CDEF1DA-203F-83F0-78B3-A92D0D8EF0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01D682-C2F6-8628-9940-530E182D7311}"/>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40323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43952-D66D-007D-BAA1-E886F9998F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C2AA4E-1221-7F43-72AF-84756EA3C4C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8160A49-482E-1D32-053C-F66F44655F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AA0222-A07E-47B9-4DF4-39B5BE68EA23}"/>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50173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38F47-3987-3482-2981-D2F3814F04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7F22A0-271D-5117-ED99-84130F2E1B4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9DDB0FC-79D1-386A-E866-9706AAB815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B3EDE3-A796-C395-3B06-DAF96E9C80FE}"/>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728496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2645B-8EE0-3FAB-A520-08C48F3412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1EB2F2-6ECC-89CE-1D6B-6327FC5C577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A401266-FD2D-A99E-B2E9-95DF3094AE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0BC556-5E9E-F4B1-9FA7-BF279CB3692C}"/>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383524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AED0C-B80B-FB2F-F3F9-1BD797EE7B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C9AA5C-03EF-20A6-5756-1D430F925D7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1613252-0D35-BC02-E810-515FE15D5F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1D248E-E024-33F8-D094-F378A9519102}"/>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529872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04CEC-D2DD-8695-1D24-3A4474CF54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BE31BC-E921-8079-AD6B-3A9EDD54544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F236D9F-702A-09A6-D516-34CD6F06B26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5432D9-11A5-C485-DD71-07C9E72110BE}"/>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42273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75AA6-3523-46A1-7236-0BAC32828F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B97A69-46AE-4EBC-F25D-A3735BCB978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3B3D092-B8C9-98F3-EC76-2C79CFA65B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86F6F1-AA3B-0910-FF0D-7545F8B1A7BB}"/>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922738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417B7-5556-9B56-1BB6-F2928F5AC4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11EAE3-9F42-ED51-2A8C-1D8088F7CBC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8B72949-A45A-E0FC-8E74-97900998D5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669B8B-0632-2A44-618C-E4642790E0C9}"/>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382235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9D248-5FC6-A28D-C4DF-3F28D17177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BD825A-1425-9FBF-9573-F3345B4686F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AA7113A-3E49-43A8-377A-00F052A3E7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2B8425-1C15-BE6A-2D57-ABA4E516544A}"/>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68776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C9A1C-DA45-4BE6-0562-2644932C96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7664F5-1B33-AC5E-5C95-30F5CDF159D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390849F-4984-EB8D-3AD9-212DDCC5D0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179C73-0041-5139-3546-BE58509E1E7E}"/>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554908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FBB50-AE93-62E0-E795-FCBE2A4EF5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A3E6D8-8951-DABB-3A21-2A32D44B23E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286B526-1274-8643-066D-B9AA105A98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2E5E18-2458-4F90-521B-7648CEF22E5F}"/>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49810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278C3-97C6-9080-005D-FA7BEB14C2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4BA7F6-28C5-9460-5F9F-1F1DEE4B5ED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6B1F169-1A17-3606-2651-9E269D9EF3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7E7050-0586-E565-A8B5-1D76B6639EEA}"/>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53041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1E66A-9605-AE57-5B7E-FE29A997E1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E481F0-1BB5-3F6D-4BE8-01BEA1B96E8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6F49521-CD54-BA40-9E6D-D4E4AC32ED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3E3E77-A59C-57E2-2F1E-0BDACD6929E3}"/>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61484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511000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7329A-0B9E-BC9A-9653-678DD0BAD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049C8F-9349-C816-F7FD-0E59FABCAE2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B2D68E9-5BEE-5FEB-4F20-5D2A4ACA2E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4C6BB0-2AE5-42CC-9367-516269A15E74}"/>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329249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66CEE-03DC-3805-7B5A-D3064B3503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8AF909-ADE8-E4B3-2E34-57CAF946B19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21ACF56-5AB6-9D81-E3B5-70F69369EF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E985BD-26EE-AD8D-D58D-D922D935F7EF}"/>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623830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523DF-7282-28D7-EF98-BCC5D5B228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232998-1919-66BF-A280-98F17F1BF82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8116C50-18E2-6C01-2736-A197163F7E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5FFFAA-47F1-5DC3-E590-0DE8D09B98DB}"/>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096045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83866-D5DC-76D8-1C32-2D9F928670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9542DB-7B4F-8BA0-1914-DBA49AD4FE2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EE9247B-A459-A2BC-DECE-2FB9701E3C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80CDB3-2F56-239B-D643-DF906EF6AC25}"/>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648055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F6AC2-6A8C-FB83-1F56-E4094EA763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A2A5B0-F13B-AB42-0AA1-B64C4A23078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C165374-928B-C4CB-BEAB-8923B25632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454085-BB45-8C6A-4590-C1431CD2F7E3}"/>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925048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DF913-69ED-363F-2EFF-CD68406E7A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38B208-3C71-7EF9-C9D7-171CBA22FF0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6E98F19-B2BE-B930-D523-9D0707F6E1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9382E3-3A32-756F-02DA-10C8C9ABDAE4}"/>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136668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84DFD-25FC-1983-A41B-959312FA90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6631B9-EC2C-3545-6641-61812BBC7FC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23EEB0A-AE41-481B-3A0C-6CE2992561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BB54873-F660-92BD-3800-BC6409BF667F}"/>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441276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90AE6-E458-D51B-D601-A63885E047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F5B33D-EB24-4FD4-B734-202B44D4F08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FDAA287-1FB4-BC28-D206-35E4AC8192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8A4B40-E912-C646-EB00-430351B7CF4D}"/>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412095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A0AD5-1A4D-4AA1-5F7F-4E4D63656E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E6A84F-23F7-6F09-5068-EFD26FDA9F3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8D31572-1233-790F-3E73-FA301E96AD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5A7CE6-5E96-E490-ED95-11A945FD4314}"/>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416179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FD56A-27EF-B48C-2B3B-F94B3A68E1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FEB8F1-B8E2-4FC9-0129-495513E3066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83D0456-AD3A-239C-659E-D4E8BA5E5B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0D17D8-04EF-4C9C-9459-D59C18AD7FF5}"/>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716401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384918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858002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C265E-A251-7E82-5466-55B94D719D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60B3BE-C704-9014-0732-55962929951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62626A7-FD95-DB42-A76B-2DED3B784A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4EDFD8-777F-35CD-A86B-5A91015BB160}"/>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938491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DC2AC-51DF-D6DF-2BEF-A6B1B34746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BBBCAA-772C-BBFE-569A-98DFD06109D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57C99C2-9F79-B595-D2B3-94F6AB6BC2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99A4B8-E67F-0AD2-6820-AD260CE22EC8}"/>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97085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3F2E3-5C99-2D27-71D6-3B8645D80F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DA28C2-A35E-883E-24A9-AC5F4480154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4AA13E1-8541-F7AE-A01A-B182B9722A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651895-F90A-3A77-177F-E46F7CABA848}"/>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939001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7C8E3-C980-75C7-7BFF-507E4F4B6A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7C439D-B5EF-C731-C1E1-9E596AB4353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D615906-E2E8-83DD-E4D3-7129E560CE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EB264F-84F7-D5CF-04D7-5D7777FF108A}"/>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79112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4EF4E-829F-116A-9145-E2468DCA63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6A6DAE-3938-888E-0EF0-926E70E3F0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85A60BB-9350-548A-6AEE-48CC171AA1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820CD2-06B6-1AB5-D3C3-90D4E06C8D18}"/>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497484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85EA4-A27A-F37A-5235-31B65C1692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AD6A6C-2830-0E90-EEEE-B61DD3007A5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B2CFA5-2916-C636-78DE-6972B05A7E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FDCD86-E09E-513A-4959-9350C6801280}"/>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56552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5DEBC-154B-D4F9-51FE-921B5A6F26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25A15B-5F91-BBD3-3F7D-20BD95B5FC3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EECA1DD-C832-48C7-ED09-7B301CA287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B2D7B6-B0EC-5F86-7525-77C4F47921C4}"/>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154711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54D3E-6CC1-AE19-244A-C5A9984FD3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B3488E-D896-EE7C-FB50-CA42ADFC55E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975289B-1CBF-1C2D-040A-21A64E4AE1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E23A73-BF1F-95DF-17DE-EABF5758D175}"/>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461292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1EC55-A627-F11A-F349-9614566E99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511C44-BB8C-85C1-FA53-D602073DFAA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CDC33B0-6569-D7EC-6229-C87D58946D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4FCB9B-4024-C738-7B31-47BEB3379C53}"/>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398722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2E641-0CC6-4DF9-7BC4-65AE1ED8F0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51327E-A8E9-3E8B-3092-BA0C6F19327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E3089A6-3A8B-73E0-40B7-EB47D56AEF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1D7877-5ED8-14AA-93CF-EE2C7E2C02BD}"/>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243126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8D1EB-305C-16E4-9DE5-0CCA493008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9E57C7-A25D-FE31-BDA8-8BB388421D9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E2D5B3B-029A-CB9D-5C57-8EFBEAE97A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934093-14B5-7FFE-F56D-5C6E12EBBD7F}"/>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508636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57029-A88B-8623-3A0D-7E9A2FD32E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241A78-CD9C-E354-6D7A-051C1A07263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29FFB2A-6911-44D0-56C3-5873819AAAD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EF8784-D12D-31B6-3788-7DA26BC99C99}"/>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194495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A4CFF-9988-E08D-71B0-F9217C721D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BBA4AF-ED13-33A3-B4CB-9D15472C430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E2AFD5A-4845-0025-DAFD-4C013C97D6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CBB789-1A8C-2F4B-800D-7F90D422C97A}"/>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038598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E00F3-088B-82C9-FC73-BB0D984DBE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A9A270-37EF-7B2D-F357-F9E95C3A2B1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75586C7-D50D-C5DB-84EE-03150947043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95D7F3-4263-FD83-0DED-D7EB269E3BA0}"/>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416410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10D50-615E-B02D-E964-A31AF7731B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2CF0DF-3CC7-ECC1-29A6-E8EFEE8D197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0EDB6FF-1E7B-14E7-FEC8-0A3C0F5BA7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B6B224-9CF2-3C02-E0A3-150EE1287917}"/>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25191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554B1-D856-8AB3-4585-89BAE9C537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3828DB-8EF4-C554-D07C-14D12A51762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090ABA7-8D18-3E8D-EA71-50107D4A0B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DA0A13-E65C-7F3B-459E-951D89413B34}"/>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505194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39022-6A79-E03C-915B-BF3404023D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051E4E-0B04-1BE2-46FD-94E80AD9C80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067D8BF-FE84-1A9B-D750-FEDAEAB3CE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B4FE77-B542-A8DA-EFEA-BFC8A4786783}"/>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655246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DDE55-8673-F44C-24B7-66F67C4355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EFBE37-E9D9-14F3-BC94-4A842353D09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8369A01-5586-6482-88BC-BC1080E5A5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8E578B-BB2F-63D8-57C2-76B6B072C745}"/>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176839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D2C45-1409-6260-6FE0-A9BA72DCF0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338484-1075-A50A-1AFC-F9A4B8D528E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555D26-A68C-8708-AAE8-C309CD5E89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D59749-F898-398E-74B4-F0B5AF6C13EC}"/>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713270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23D1B-DAEB-FF15-29E3-5DB59899C7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868256-6EF4-20E5-266E-9F11BAC5DF8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4E373BD-F008-81DB-A44C-E1AD512A1C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C0DCF1-1E82-7C99-A6F2-46CD81600BAC}"/>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135770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C3F7F-D80D-CEE7-904F-AE131DFC66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0D72B1-90B2-FBF8-2264-98B97D2E557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760A0A1-CF4A-DCD8-57EE-9248F2D9D7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2E6563-C44C-5D83-0DDA-E8465ECF4050}"/>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6215681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24D1D-CFB7-D3BF-4958-58D301F61D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BC3647-9385-320F-D0A4-052A2EFAF11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CFD618F-E1D4-C6F8-AC35-84E1620E08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BE88B5-3324-7EFF-FBC6-9456442B3D43}"/>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366501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3D58B-1B31-B6DD-962F-07A75EA9377F}"/>
              </a:ext>
            </a:extLst>
          </p:cNvPr>
          <p:cNvSpPr>
            <a:spLocks noGrp="1"/>
          </p:cNvSpPr>
          <p:nvPr>
            <p:ph type="ctrTitle"/>
          </p:nvPr>
        </p:nvSpPr>
        <p:spPr>
          <a:xfrm>
            <a:off x="1003300" y="4216401"/>
            <a:ext cx="9144000" cy="888999"/>
          </a:xfrm>
          <a:prstGeom prst="rect">
            <a:avLst/>
          </a:prstGeom>
        </p:spPr>
        <p:txBody>
          <a:bodyPr anchor="b"/>
          <a:lstStyle>
            <a:lvl1pPr algn="l">
              <a:defRPr sz="5000" b="1">
                <a:latin typeface="Helvetica" pitchFamily="2" charset="0"/>
              </a:defRPr>
            </a:lvl1pPr>
          </a:lstStyle>
          <a:p>
            <a:r>
              <a:rPr lang="en-US"/>
              <a:t>Click to edit Master title style</a:t>
            </a:r>
            <a:endParaRPr lang="en-US" dirty="0"/>
          </a:p>
        </p:txBody>
      </p:sp>
    </p:spTree>
    <p:extLst>
      <p:ext uri="{BB962C8B-B14F-4D97-AF65-F5344CB8AC3E}">
        <p14:creationId xmlns:p14="http://schemas.microsoft.com/office/powerpoint/2010/main" val="25756125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content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1779AC64-61FB-259F-83B0-EA9118FF3B32}"/>
              </a:ext>
            </a:extLst>
          </p:cNvPr>
          <p:cNvSpPr>
            <a:spLocks noGrp="1"/>
          </p:cNvSpPr>
          <p:nvPr>
            <p:ph type="title"/>
          </p:nvPr>
        </p:nvSpPr>
        <p:spPr>
          <a:xfrm>
            <a:off x="389082" y="531382"/>
            <a:ext cx="11180618" cy="662418"/>
          </a:xfrm>
          <a:prstGeom prst="rect">
            <a:avLst/>
          </a:prstGeom>
        </p:spPr>
        <p:txBody>
          <a:bodyPr/>
          <a:lstStyle>
            <a:lvl1pPr>
              <a:defRPr sz="3600" b="1">
                <a:solidFill>
                  <a:schemeClr val="accent1"/>
                </a:solidFill>
                <a:latin typeface="Helvetica" pitchFamily="2"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5096E53B-0E38-9F2E-D760-3861CB801F33}"/>
              </a:ext>
            </a:extLst>
          </p:cNvPr>
          <p:cNvSpPr>
            <a:spLocks noGrp="1"/>
          </p:cNvSpPr>
          <p:nvPr>
            <p:ph idx="1"/>
          </p:nvPr>
        </p:nvSpPr>
        <p:spPr>
          <a:xfrm>
            <a:off x="389082" y="1714500"/>
            <a:ext cx="11180618" cy="4351338"/>
          </a:xfrm>
          <a:prstGeom prst="rect">
            <a:avLst/>
          </a:prstGeom>
        </p:spPr>
        <p:txBody>
          <a:bodyPr/>
          <a:lstStyle>
            <a:lvl1pPr marL="457200" indent="-457200">
              <a:spcBef>
                <a:spcPts val="1200"/>
              </a:spcBef>
              <a:spcAft>
                <a:spcPts val="0"/>
              </a:spcAft>
              <a:tabLst/>
              <a:defRPr sz="3000">
                <a:latin typeface="Helvetica" pitchFamily="2" charset="0"/>
              </a:defRPr>
            </a:lvl1pPr>
            <a:lvl2pPr marL="914400" indent="-457200">
              <a:spcBef>
                <a:spcPts val="1200"/>
              </a:spcBef>
              <a:spcAft>
                <a:spcPts val="0"/>
              </a:spcAft>
              <a:buFont typeface="System Font Regular"/>
              <a:buChar char="-"/>
              <a:tabLst/>
              <a:defRPr sz="3000">
                <a:latin typeface="Helvetica" pitchFamily="2" charset="0"/>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081703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eometric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CED536A-AF7A-9FEF-6236-5D3EE5F75DD3}"/>
              </a:ext>
            </a:extLst>
          </p:cNvPr>
          <p:cNvSpPr>
            <a:spLocks noGrp="1"/>
          </p:cNvSpPr>
          <p:nvPr>
            <p:ph type="title"/>
          </p:nvPr>
        </p:nvSpPr>
        <p:spPr>
          <a:xfrm>
            <a:off x="389082" y="531382"/>
            <a:ext cx="11180618" cy="662418"/>
          </a:xfrm>
          <a:prstGeom prst="rect">
            <a:avLst/>
          </a:prstGeom>
        </p:spPr>
        <p:txBody>
          <a:bodyPr/>
          <a:lstStyle>
            <a:lvl1pPr>
              <a:defRPr sz="3600" b="1">
                <a:solidFill>
                  <a:schemeClr val="accent1"/>
                </a:solidFill>
                <a:latin typeface="Helvetica" pitchFamily="2"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B32C9A83-FBD4-1D3B-4159-98D10B18116D}"/>
              </a:ext>
            </a:extLst>
          </p:cNvPr>
          <p:cNvSpPr>
            <a:spLocks noGrp="1"/>
          </p:cNvSpPr>
          <p:nvPr>
            <p:ph idx="1"/>
          </p:nvPr>
        </p:nvSpPr>
        <p:spPr>
          <a:xfrm>
            <a:off x="389082" y="1714500"/>
            <a:ext cx="11180618" cy="4351338"/>
          </a:xfrm>
          <a:prstGeom prst="rect">
            <a:avLst/>
          </a:prstGeom>
        </p:spPr>
        <p:txBody>
          <a:bodyPr/>
          <a:lstStyle>
            <a:lvl1pPr marL="457200" indent="-457200">
              <a:spcBef>
                <a:spcPts val="1200"/>
              </a:spcBef>
              <a:spcAft>
                <a:spcPts val="0"/>
              </a:spcAft>
              <a:tabLst/>
              <a:defRPr sz="3000">
                <a:latin typeface="Helvetica" pitchFamily="2" charset="0"/>
              </a:defRPr>
            </a:lvl1pPr>
            <a:lvl2pPr marL="914400" indent="-457200">
              <a:spcBef>
                <a:spcPts val="1200"/>
              </a:spcBef>
              <a:spcAft>
                <a:spcPts val="0"/>
              </a:spcAft>
              <a:buFont typeface="System Font Regular"/>
              <a:buChar char="-"/>
              <a:tabLst/>
              <a:defRPr sz="3000">
                <a:latin typeface="Helvetica" pitchFamily="2" charset="0"/>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335146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eometric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98DB141-B4C5-FFDE-74E4-D8F8BDCA73C4}"/>
              </a:ext>
            </a:extLst>
          </p:cNvPr>
          <p:cNvSpPr>
            <a:spLocks noGrp="1"/>
          </p:cNvSpPr>
          <p:nvPr>
            <p:ph type="title"/>
          </p:nvPr>
        </p:nvSpPr>
        <p:spPr>
          <a:xfrm>
            <a:off x="389082" y="531382"/>
            <a:ext cx="11180618" cy="662418"/>
          </a:xfrm>
          <a:prstGeom prst="rect">
            <a:avLst/>
          </a:prstGeom>
        </p:spPr>
        <p:txBody>
          <a:bodyPr/>
          <a:lstStyle>
            <a:lvl1pPr>
              <a:defRPr sz="3600" b="1">
                <a:solidFill>
                  <a:schemeClr val="accent1"/>
                </a:solidFill>
                <a:latin typeface="Helvetica" pitchFamily="2"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E9A8CA86-4FD6-0925-FDA0-F5CB43F6D063}"/>
              </a:ext>
            </a:extLst>
          </p:cNvPr>
          <p:cNvSpPr>
            <a:spLocks noGrp="1"/>
          </p:cNvSpPr>
          <p:nvPr>
            <p:ph idx="1"/>
          </p:nvPr>
        </p:nvSpPr>
        <p:spPr>
          <a:xfrm>
            <a:off x="389082" y="1714500"/>
            <a:ext cx="11180618" cy="4351338"/>
          </a:xfrm>
          <a:prstGeom prst="rect">
            <a:avLst/>
          </a:prstGeom>
        </p:spPr>
        <p:txBody>
          <a:bodyPr/>
          <a:lstStyle>
            <a:lvl1pPr marL="457200" indent="-457200">
              <a:spcBef>
                <a:spcPts val="1200"/>
              </a:spcBef>
              <a:spcAft>
                <a:spcPts val="0"/>
              </a:spcAft>
              <a:tabLst/>
              <a:defRPr sz="3000">
                <a:latin typeface="Helvetica" pitchFamily="2" charset="0"/>
              </a:defRPr>
            </a:lvl1pPr>
            <a:lvl2pPr marL="914400" indent="-457200">
              <a:spcBef>
                <a:spcPts val="1200"/>
              </a:spcBef>
              <a:spcAft>
                <a:spcPts val="0"/>
              </a:spcAft>
              <a:buFont typeface="System Font Regular"/>
              <a:buChar char="-"/>
              <a:tabLst/>
              <a:defRPr sz="3000">
                <a:latin typeface="Helvetica" pitchFamily="2" charset="0"/>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660050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eometric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3784484-2630-8B1A-D57C-58AFD10D92D3}"/>
              </a:ext>
            </a:extLst>
          </p:cNvPr>
          <p:cNvSpPr>
            <a:spLocks noGrp="1"/>
          </p:cNvSpPr>
          <p:nvPr>
            <p:ph type="title"/>
          </p:nvPr>
        </p:nvSpPr>
        <p:spPr>
          <a:xfrm>
            <a:off x="389082" y="531382"/>
            <a:ext cx="11180618" cy="662418"/>
          </a:xfrm>
          <a:prstGeom prst="rect">
            <a:avLst/>
          </a:prstGeom>
        </p:spPr>
        <p:txBody>
          <a:bodyPr/>
          <a:lstStyle>
            <a:lvl1pPr>
              <a:defRPr sz="3600" b="1">
                <a:solidFill>
                  <a:schemeClr val="accent1"/>
                </a:solidFill>
                <a:latin typeface="Helvetica" pitchFamily="2" charset="0"/>
              </a:defRPr>
            </a:lvl1pPr>
          </a:lstStyle>
          <a:p>
            <a:r>
              <a:rPr lang="en-US" dirty="0"/>
              <a:t>Click to edit Master title style</a:t>
            </a:r>
          </a:p>
        </p:txBody>
      </p:sp>
      <p:sp>
        <p:nvSpPr>
          <p:cNvPr id="12" name="Content Placeholder 2">
            <a:extLst>
              <a:ext uri="{FF2B5EF4-FFF2-40B4-BE49-F238E27FC236}">
                <a16:creationId xmlns:a16="http://schemas.microsoft.com/office/drawing/2014/main" id="{C7C27C14-4129-0364-5AC6-B1520E66B08A}"/>
              </a:ext>
            </a:extLst>
          </p:cNvPr>
          <p:cNvSpPr>
            <a:spLocks noGrp="1"/>
          </p:cNvSpPr>
          <p:nvPr>
            <p:ph idx="1"/>
          </p:nvPr>
        </p:nvSpPr>
        <p:spPr>
          <a:xfrm>
            <a:off x="389082" y="1714500"/>
            <a:ext cx="11180618" cy="4351338"/>
          </a:xfrm>
          <a:prstGeom prst="rect">
            <a:avLst/>
          </a:prstGeom>
        </p:spPr>
        <p:txBody>
          <a:bodyPr/>
          <a:lstStyle>
            <a:lvl1pPr marL="457200" indent="-457200">
              <a:spcBef>
                <a:spcPts val="1200"/>
              </a:spcBef>
              <a:spcAft>
                <a:spcPts val="0"/>
              </a:spcAft>
              <a:tabLst/>
              <a:defRPr sz="3000">
                <a:latin typeface="Helvetica" pitchFamily="2" charset="0"/>
              </a:defRPr>
            </a:lvl1pPr>
            <a:lvl2pPr marL="914400" indent="-457200">
              <a:spcBef>
                <a:spcPts val="1200"/>
              </a:spcBef>
              <a:spcAft>
                <a:spcPts val="0"/>
              </a:spcAft>
              <a:buFont typeface="System Font Regular"/>
              <a:buChar char="-"/>
              <a:tabLst/>
              <a:defRPr sz="3000">
                <a:latin typeface="Helvetica" pitchFamily="2" charset="0"/>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905222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N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FDE42CE-D9FA-6F09-1BA8-B760E0160659}"/>
              </a:ext>
            </a:extLst>
          </p:cNvPr>
          <p:cNvSpPr>
            <a:spLocks noGrp="1"/>
          </p:cNvSpPr>
          <p:nvPr>
            <p:ph type="title"/>
          </p:nvPr>
        </p:nvSpPr>
        <p:spPr>
          <a:xfrm>
            <a:off x="389082" y="531382"/>
            <a:ext cx="11180618" cy="662418"/>
          </a:xfrm>
          <a:prstGeom prst="rect">
            <a:avLst/>
          </a:prstGeom>
        </p:spPr>
        <p:txBody>
          <a:bodyPr/>
          <a:lstStyle>
            <a:lvl1pPr>
              <a:defRPr sz="3600" b="1">
                <a:solidFill>
                  <a:schemeClr val="accent1"/>
                </a:solidFill>
                <a:latin typeface="Helvetica" pitchFamily="2" charset="0"/>
              </a:defRPr>
            </a:lvl1pPr>
          </a:lstStyle>
          <a:p>
            <a:r>
              <a:rPr lang="en-US" dirty="0"/>
              <a:t>Click to edit Master title style</a:t>
            </a:r>
          </a:p>
        </p:txBody>
      </p:sp>
      <p:sp>
        <p:nvSpPr>
          <p:cNvPr id="14" name="Content Placeholder 2">
            <a:extLst>
              <a:ext uri="{FF2B5EF4-FFF2-40B4-BE49-F238E27FC236}">
                <a16:creationId xmlns:a16="http://schemas.microsoft.com/office/drawing/2014/main" id="{FFBA4D8A-F671-9C6A-2F9A-7F3854B6E3C6}"/>
              </a:ext>
            </a:extLst>
          </p:cNvPr>
          <p:cNvSpPr>
            <a:spLocks noGrp="1"/>
          </p:cNvSpPr>
          <p:nvPr>
            <p:ph idx="1"/>
          </p:nvPr>
        </p:nvSpPr>
        <p:spPr>
          <a:xfrm>
            <a:off x="389082" y="1714500"/>
            <a:ext cx="11180618" cy="4351338"/>
          </a:xfrm>
          <a:prstGeom prst="rect">
            <a:avLst/>
          </a:prstGeom>
        </p:spPr>
        <p:txBody>
          <a:bodyPr/>
          <a:lstStyle>
            <a:lvl1pPr marL="457200" indent="-457200">
              <a:spcBef>
                <a:spcPts val="1200"/>
              </a:spcBef>
              <a:spcAft>
                <a:spcPts val="0"/>
              </a:spcAft>
              <a:tabLst/>
              <a:defRPr sz="3000">
                <a:latin typeface="Helvetica" pitchFamily="2" charset="0"/>
              </a:defRPr>
            </a:lvl1pPr>
            <a:lvl2pPr marL="914400" indent="-457200">
              <a:spcBef>
                <a:spcPts val="1200"/>
              </a:spcBef>
              <a:spcAft>
                <a:spcPts val="0"/>
              </a:spcAft>
              <a:buFont typeface="System Font Regular"/>
              <a:buChar char="-"/>
              <a:tabLst/>
              <a:defRPr sz="3000">
                <a:latin typeface="Helvetica" pitchFamily="2" charset="0"/>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826236657"/>
      </p:ext>
    </p:extLst>
  </p:cSld>
  <p:clrMapOvr>
    <a:masterClrMapping/>
  </p:clrMapOvr>
  <p:extLst>
    <p:ext uri="{DCECCB84-F9BA-43D5-87BE-67443E8EF086}">
      <p15:sldGuideLst xmlns:p15="http://schemas.microsoft.com/office/powerpoint/2012/main">
        <p15:guide id="1" orient="horz" pos="74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5972C2-DB0D-D7EE-CAB9-92CB7C9B12CE}"/>
              </a:ext>
            </a:extLst>
          </p:cNvPr>
          <p:cNvSpPr txBox="1"/>
          <p:nvPr userDrawn="1"/>
        </p:nvSpPr>
        <p:spPr>
          <a:xfrm>
            <a:off x="7147278" y="6403833"/>
            <a:ext cx="4586111" cy="276999"/>
          </a:xfrm>
          <a:prstGeom prst="rect">
            <a:avLst/>
          </a:prstGeom>
          <a:noFill/>
        </p:spPr>
        <p:txBody>
          <a:bodyPr wrap="square" rtlCol="0">
            <a:spAutoFit/>
          </a:bodyPr>
          <a:lstStyle/>
          <a:p>
            <a:pPr algn="r"/>
            <a:r>
              <a:rPr lang="sk-SK" sz="1200" b="0" i="0" dirty="0">
                <a:solidFill>
                  <a:srgbClr val="002D73"/>
                </a:solidFill>
                <a:latin typeface="Helvetica"/>
                <a:cs typeface="Helvetica"/>
              </a:rPr>
              <a:t>© 2025 by miniPCR bio</a:t>
            </a:r>
            <a:endParaRPr lang="en-US" sz="1200" b="0" i="0" dirty="0">
              <a:solidFill>
                <a:srgbClr val="002D73"/>
              </a:solidFill>
              <a:latin typeface="Helvetica"/>
              <a:cs typeface="Helvetica"/>
            </a:endParaRPr>
          </a:p>
        </p:txBody>
      </p:sp>
      <p:grpSp>
        <p:nvGrpSpPr>
          <p:cNvPr id="4" name="Group 3">
            <a:extLst>
              <a:ext uri="{FF2B5EF4-FFF2-40B4-BE49-F238E27FC236}">
                <a16:creationId xmlns:a16="http://schemas.microsoft.com/office/drawing/2014/main" id="{9BFFC608-87C9-4F0B-BE13-96AE8234997F}"/>
              </a:ext>
            </a:extLst>
          </p:cNvPr>
          <p:cNvGrpSpPr/>
          <p:nvPr userDrawn="1"/>
        </p:nvGrpSpPr>
        <p:grpSpPr>
          <a:xfrm>
            <a:off x="11772367" y="966475"/>
            <a:ext cx="215444" cy="2814159"/>
            <a:chOff x="11805319" y="925285"/>
            <a:chExt cx="215444" cy="2814159"/>
          </a:xfrm>
        </p:grpSpPr>
        <p:cxnSp>
          <p:nvCxnSpPr>
            <p:cNvPr id="5" name="Google Shape;35;p33">
              <a:extLst>
                <a:ext uri="{FF2B5EF4-FFF2-40B4-BE49-F238E27FC236}">
                  <a16:creationId xmlns:a16="http://schemas.microsoft.com/office/drawing/2014/main" id="{23FD2C49-6130-F016-2D2A-9746DEA80613}"/>
                </a:ext>
              </a:extLst>
            </p:cNvPr>
            <p:cNvCxnSpPr/>
            <p:nvPr/>
          </p:nvCxnSpPr>
          <p:spPr>
            <a:xfrm>
              <a:off x="11930145" y="2212794"/>
              <a:ext cx="0" cy="1526650"/>
            </a:xfrm>
            <a:prstGeom prst="straightConnector1">
              <a:avLst/>
            </a:prstGeom>
            <a:noFill/>
            <a:ln w="19050" cap="rnd" cmpd="sng">
              <a:solidFill>
                <a:schemeClr val="dk1"/>
              </a:solidFill>
              <a:prstDash val="solid"/>
              <a:miter lim="800000"/>
              <a:headEnd type="none" w="sm" len="sm"/>
              <a:tailEnd type="none" w="sm" len="sm"/>
            </a:ln>
          </p:spPr>
        </p:cxnSp>
        <p:sp>
          <p:nvSpPr>
            <p:cNvPr id="6" name="TextBox 5">
              <a:extLst>
                <a:ext uri="{FF2B5EF4-FFF2-40B4-BE49-F238E27FC236}">
                  <a16:creationId xmlns:a16="http://schemas.microsoft.com/office/drawing/2014/main" id="{7911AE70-7458-5882-1AFB-EB3E917AF07C}"/>
                </a:ext>
              </a:extLst>
            </p:cNvPr>
            <p:cNvSpPr txBox="1"/>
            <p:nvPr userDrawn="1"/>
          </p:nvSpPr>
          <p:spPr>
            <a:xfrm rot="16200000">
              <a:off x="11216704" y="1513900"/>
              <a:ext cx="1392674" cy="215444"/>
            </a:xfrm>
            <a:prstGeom prst="rect">
              <a:avLst/>
            </a:prstGeom>
            <a:noFill/>
          </p:spPr>
          <p:txBody>
            <a:bodyPr wrap="square" rtlCol="0">
              <a:spAutoFit/>
            </a:bodyPr>
            <a:lstStyle/>
            <a:p>
              <a:pPr algn="ctr"/>
              <a:r>
                <a:rPr lang="sk-SK" sz="800" b="0" i="0" dirty="0">
                  <a:solidFill>
                    <a:srgbClr val="002D73"/>
                  </a:solidFill>
                  <a:latin typeface="AMP_GothamBold" pitchFamily="2" charset="0"/>
                  <a:cs typeface="Helvetica"/>
                </a:rPr>
                <a:t>www.minipcr.com</a:t>
              </a:r>
              <a:endParaRPr lang="en-US" sz="800" b="0" i="0" dirty="0">
                <a:solidFill>
                  <a:srgbClr val="002D73"/>
                </a:solidFill>
                <a:latin typeface="AMP_GothamBold" pitchFamily="2" charset="0"/>
                <a:cs typeface="Helvetica"/>
              </a:endParaRPr>
            </a:p>
          </p:txBody>
        </p:sp>
      </p:grpSp>
      <p:sp>
        <p:nvSpPr>
          <p:cNvPr id="2" name="Title 1">
            <a:extLst>
              <a:ext uri="{FF2B5EF4-FFF2-40B4-BE49-F238E27FC236}">
                <a16:creationId xmlns:a16="http://schemas.microsoft.com/office/drawing/2014/main" id="{645507D7-B389-3CC4-BA1D-7366C41EDDC9}"/>
              </a:ext>
            </a:extLst>
          </p:cNvPr>
          <p:cNvSpPr>
            <a:spLocks noGrp="1"/>
          </p:cNvSpPr>
          <p:nvPr>
            <p:ph type="title"/>
          </p:nvPr>
        </p:nvSpPr>
        <p:spPr>
          <a:xfrm>
            <a:off x="389082" y="531382"/>
            <a:ext cx="11180618" cy="662418"/>
          </a:xfrm>
          <a:prstGeom prst="rect">
            <a:avLst/>
          </a:prstGeom>
        </p:spPr>
        <p:txBody>
          <a:bodyPr/>
          <a:lstStyle>
            <a:lvl1pPr>
              <a:defRPr sz="3600" b="1">
                <a:solidFill>
                  <a:schemeClr val="accent1"/>
                </a:solidFill>
                <a:latin typeface="Helvetica" pitchFamily="2" charset="0"/>
              </a:defRPr>
            </a:lvl1pPr>
          </a:lstStyle>
          <a:p>
            <a:r>
              <a:rPr lang="en-US" dirty="0"/>
              <a:t>Click to edit Master title style</a:t>
            </a:r>
          </a:p>
        </p:txBody>
      </p:sp>
    </p:spTree>
    <p:extLst>
      <p:ext uri="{BB962C8B-B14F-4D97-AF65-F5344CB8AC3E}">
        <p14:creationId xmlns:p14="http://schemas.microsoft.com/office/powerpoint/2010/main" val="39607544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73649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0495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N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90304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66341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slideLayout" Target="../slideLayouts/slideLayout4.xml"/><Relationship Id="rId7"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767AE3-806E-3D7B-D412-A781F3C67F1D}"/>
              </a:ext>
            </a:extLst>
          </p:cNvPr>
          <p:cNvSpPr/>
          <p:nvPr userDrawn="1"/>
        </p:nvSpPr>
        <p:spPr>
          <a:xfrm>
            <a:off x="-825" y="6254"/>
            <a:ext cx="12204437" cy="3017309"/>
          </a:xfrm>
          <a:prstGeom prst="rect">
            <a:avLst/>
          </a:prstGeom>
          <a:solidFill>
            <a:srgbClr val="9EDA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13BE8970-3E8E-53CC-BC36-05984AFDB4AF}"/>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1276334" y="744862"/>
            <a:ext cx="4951534" cy="1304155"/>
          </a:xfrm>
          <a:prstGeom prst="rect">
            <a:avLst/>
          </a:prstGeom>
        </p:spPr>
      </p:pic>
      <p:cxnSp>
        <p:nvCxnSpPr>
          <p:cNvPr id="9" name="Straight Connector 8">
            <a:extLst>
              <a:ext uri="{FF2B5EF4-FFF2-40B4-BE49-F238E27FC236}">
                <a16:creationId xmlns:a16="http://schemas.microsoft.com/office/drawing/2014/main" id="{B4F239E8-82DD-F13F-2EED-45EF4655C8BE}"/>
              </a:ext>
            </a:extLst>
          </p:cNvPr>
          <p:cNvCxnSpPr>
            <a:cxnSpLocks/>
          </p:cNvCxnSpPr>
          <p:nvPr userDrawn="1"/>
        </p:nvCxnSpPr>
        <p:spPr>
          <a:xfrm>
            <a:off x="5067300" y="2254869"/>
            <a:ext cx="838200" cy="0"/>
          </a:xfrm>
          <a:prstGeom prst="line">
            <a:avLst/>
          </a:prstGeom>
          <a:ln w="76200" cap="rnd">
            <a:solidFill>
              <a:srgbClr val="D10F3A"/>
            </a:solidFill>
          </a:ln>
        </p:spPr>
        <p:style>
          <a:lnRef idx="1">
            <a:schemeClr val="accent1"/>
          </a:lnRef>
          <a:fillRef idx="0">
            <a:schemeClr val="accent1"/>
          </a:fillRef>
          <a:effectRef idx="0">
            <a:schemeClr val="accent1"/>
          </a:effectRef>
          <a:fontRef idx="minor">
            <a:schemeClr val="tx1"/>
          </a:fontRef>
        </p:style>
      </p:cxnSp>
      <p:sp>
        <p:nvSpPr>
          <p:cNvPr id="2" name="Google Shape;20;p32">
            <a:extLst>
              <a:ext uri="{FF2B5EF4-FFF2-40B4-BE49-F238E27FC236}">
                <a16:creationId xmlns:a16="http://schemas.microsoft.com/office/drawing/2014/main" id="{316EE40D-E888-C96F-1AEF-2ED6D100E24D}"/>
              </a:ext>
            </a:extLst>
          </p:cNvPr>
          <p:cNvSpPr txBox="1"/>
          <p:nvPr userDrawn="1"/>
        </p:nvSpPr>
        <p:spPr>
          <a:xfrm>
            <a:off x="107006" y="6113138"/>
            <a:ext cx="2830472" cy="64758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2D73"/>
              </a:buClr>
              <a:buSzPts val="1600"/>
              <a:buFont typeface="Arial"/>
              <a:buNone/>
            </a:pPr>
            <a:r>
              <a:rPr lang="en-US" sz="1200" b="0" i="0" u="none" strike="noStrike" cap="none" dirty="0">
                <a:solidFill>
                  <a:srgbClr val="002D73"/>
                </a:solidFill>
                <a:latin typeface="Helvetica" pitchFamily="2" charset="0"/>
                <a:ea typeface="Helvetica Neue"/>
                <a:cs typeface="Helvetica Neue"/>
                <a:sym typeface="Helvetica Neue"/>
              </a:rPr>
              <a:t>Version: 1.0 </a:t>
            </a:r>
          </a:p>
          <a:p>
            <a:pPr marL="0" marR="0" lvl="0" indent="0" algn="l" rtl="0">
              <a:spcBef>
                <a:spcPts val="0"/>
              </a:spcBef>
              <a:spcAft>
                <a:spcPts val="0"/>
              </a:spcAft>
              <a:buClr>
                <a:srgbClr val="002D73"/>
              </a:buClr>
              <a:buSzPts val="1600"/>
              <a:buFont typeface="Arial"/>
              <a:buNone/>
            </a:pPr>
            <a:r>
              <a:rPr lang="en-US" sz="1200" b="0" i="0" u="none" strike="noStrike" cap="none" dirty="0">
                <a:solidFill>
                  <a:srgbClr val="002D73"/>
                </a:solidFill>
                <a:latin typeface="Helvetica" pitchFamily="2" charset="0"/>
                <a:ea typeface="Helvetica Neue"/>
                <a:cs typeface="Helvetica Neue"/>
                <a:sym typeface="Helvetica Neue"/>
              </a:rPr>
              <a:t>Release date: 5/2026</a:t>
            </a:r>
          </a:p>
          <a:p>
            <a:pPr marL="0" marR="0" lvl="0" indent="0" algn="l" defTabSz="914400" rtl="0" eaLnBrk="1" fontAlgn="auto" latinLnBrk="0" hangingPunct="1">
              <a:lnSpc>
                <a:spcPct val="100000"/>
              </a:lnSpc>
              <a:spcBef>
                <a:spcPts val="0"/>
              </a:spcBef>
              <a:spcAft>
                <a:spcPts val="0"/>
              </a:spcAft>
              <a:buClr>
                <a:srgbClr val="002D73"/>
              </a:buClr>
              <a:buSzPts val="1600"/>
              <a:buFont typeface="Arial"/>
              <a:buNone/>
              <a:tabLst/>
              <a:defRPr/>
            </a:pPr>
            <a:r>
              <a:rPr lang="en-US" sz="1200" b="0" i="0" u="none" strike="noStrike" cap="none" dirty="0">
                <a:solidFill>
                  <a:srgbClr val="002D73"/>
                </a:solidFill>
                <a:latin typeface="Helvetica" pitchFamily="2" charset="0"/>
                <a:ea typeface="Helvetica Neue"/>
                <a:cs typeface="Helvetica Neue"/>
                <a:sym typeface="Helvetica Neue"/>
              </a:rPr>
              <a:t>Designed to meet WCAG 2.1 AA</a:t>
            </a:r>
          </a:p>
          <a:p>
            <a:pPr marL="0" marR="0" lvl="0" indent="0" algn="l" rtl="0">
              <a:spcBef>
                <a:spcPts val="0"/>
              </a:spcBef>
              <a:spcAft>
                <a:spcPts val="0"/>
              </a:spcAft>
              <a:buClr>
                <a:srgbClr val="002D73"/>
              </a:buClr>
              <a:buSzPts val="1600"/>
              <a:buFont typeface="Arial"/>
              <a:buNone/>
            </a:pPr>
            <a:endParaRPr lang="en-US" sz="1200" dirty="0"/>
          </a:p>
        </p:txBody>
      </p:sp>
    </p:spTree>
    <p:extLst>
      <p:ext uri="{BB962C8B-B14F-4D97-AF65-F5344CB8AC3E}">
        <p14:creationId xmlns:p14="http://schemas.microsoft.com/office/powerpoint/2010/main" val="2803628818"/>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0E1E534-8C7A-06EE-87EB-DED5476CC404}"/>
              </a:ext>
            </a:extLst>
          </p:cNvPr>
          <p:cNvSpPr txBox="1"/>
          <p:nvPr userDrawn="1"/>
        </p:nvSpPr>
        <p:spPr>
          <a:xfrm>
            <a:off x="7147278" y="6403833"/>
            <a:ext cx="4586111" cy="276999"/>
          </a:xfrm>
          <a:prstGeom prst="rect">
            <a:avLst/>
          </a:prstGeom>
          <a:noFill/>
        </p:spPr>
        <p:txBody>
          <a:bodyPr wrap="square" rtlCol="0">
            <a:spAutoFit/>
          </a:bodyPr>
          <a:lstStyle/>
          <a:p>
            <a:pPr algn="r"/>
            <a:r>
              <a:rPr lang="sk-SK" sz="1200" b="0" i="0" dirty="0">
                <a:solidFill>
                  <a:srgbClr val="002D73"/>
                </a:solidFill>
                <a:latin typeface="Helvetica"/>
                <a:cs typeface="Helvetica"/>
              </a:rPr>
              <a:t>© 2026 by miniPCR bio</a:t>
            </a:r>
            <a:endParaRPr lang="en-US" sz="1200" b="0" i="0" dirty="0">
              <a:solidFill>
                <a:srgbClr val="002D73"/>
              </a:solidFill>
              <a:latin typeface="Helvetica"/>
              <a:cs typeface="Helvetica"/>
            </a:endParaRPr>
          </a:p>
        </p:txBody>
      </p:sp>
      <p:pic>
        <p:nvPicPr>
          <p:cNvPr id="8" name="Picture 7">
            <a:extLst>
              <a:ext uri="{FF2B5EF4-FFF2-40B4-BE49-F238E27FC236}">
                <a16:creationId xmlns:a16="http://schemas.microsoft.com/office/drawing/2014/main" id="{5C3F7631-281C-CCA4-7D2E-F7CEB3FE54B9}"/>
              </a:ext>
            </a:extLst>
          </p:cNvPr>
          <p:cNvPicPr>
            <a:picLocks noChangeAspect="1"/>
          </p:cNvPicPr>
          <p:nvPr userDrawn="1"/>
        </p:nvPicPr>
        <p:blipFill>
          <a:blip r:embed="rId7" cstate="hqprint">
            <a:extLst>
              <a:ext uri="{28A0092B-C50C-407E-A947-70E740481C1C}">
                <a14:useLocalDpi xmlns:a14="http://schemas.microsoft.com/office/drawing/2010/main"/>
              </a:ext>
            </a:extLst>
          </a:blip>
          <a:stretch>
            <a:fillRect/>
          </a:stretch>
        </p:blipFill>
        <p:spPr>
          <a:xfrm>
            <a:off x="381000" y="6306860"/>
            <a:ext cx="1786252" cy="467099"/>
          </a:xfrm>
          <a:prstGeom prst="rect">
            <a:avLst/>
          </a:prstGeom>
        </p:spPr>
      </p:pic>
      <p:pic>
        <p:nvPicPr>
          <p:cNvPr id="9" name="Picture 8">
            <a:extLst>
              <a:ext uri="{FF2B5EF4-FFF2-40B4-BE49-F238E27FC236}">
                <a16:creationId xmlns:a16="http://schemas.microsoft.com/office/drawing/2014/main" id="{B03F4F58-9731-4535-28FC-1A3EC7F61733}"/>
              </a:ext>
            </a:extLst>
          </p:cNvPr>
          <p:cNvPicPr>
            <a:picLocks noChangeAspect="1"/>
          </p:cNvPicPr>
          <p:nvPr userDrawn="1"/>
        </p:nvPicPr>
        <p:blipFill>
          <a:blip r:embed="rId8"/>
          <a:stretch>
            <a:fillRect/>
          </a:stretch>
        </p:blipFill>
        <p:spPr>
          <a:xfrm>
            <a:off x="474348" y="1333670"/>
            <a:ext cx="355600" cy="63500"/>
          </a:xfrm>
          <a:prstGeom prst="rect">
            <a:avLst/>
          </a:prstGeom>
        </p:spPr>
      </p:pic>
      <p:grpSp>
        <p:nvGrpSpPr>
          <p:cNvPr id="10" name="Group 9">
            <a:extLst>
              <a:ext uri="{FF2B5EF4-FFF2-40B4-BE49-F238E27FC236}">
                <a16:creationId xmlns:a16="http://schemas.microsoft.com/office/drawing/2014/main" id="{D6ED7171-A266-4A2A-13D9-7D598037DDBD}"/>
              </a:ext>
            </a:extLst>
          </p:cNvPr>
          <p:cNvGrpSpPr/>
          <p:nvPr userDrawn="1"/>
        </p:nvGrpSpPr>
        <p:grpSpPr>
          <a:xfrm>
            <a:off x="11772367" y="966475"/>
            <a:ext cx="215444" cy="2814159"/>
            <a:chOff x="11805319" y="925285"/>
            <a:chExt cx="215444" cy="2814159"/>
          </a:xfrm>
        </p:grpSpPr>
        <p:cxnSp>
          <p:nvCxnSpPr>
            <p:cNvPr id="11" name="Google Shape;35;p33">
              <a:extLst>
                <a:ext uri="{FF2B5EF4-FFF2-40B4-BE49-F238E27FC236}">
                  <a16:creationId xmlns:a16="http://schemas.microsoft.com/office/drawing/2014/main" id="{305F72B1-E7FE-88B0-B2C6-ECF080381377}"/>
                </a:ext>
              </a:extLst>
            </p:cNvPr>
            <p:cNvCxnSpPr/>
            <p:nvPr/>
          </p:nvCxnSpPr>
          <p:spPr>
            <a:xfrm>
              <a:off x="11930145" y="2212794"/>
              <a:ext cx="0" cy="1526650"/>
            </a:xfrm>
            <a:prstGeom prst="straightConnector1">
              <a:avLst/>
            </a:prstGeom>
            <a:noFill/>
            <a:ln w="19050" cap="rnd" cmpd="sng">
              <a:solidFill>
                <a:schemeClr val="dk1"/>
              </a:solidFill>
              <a:prstDash val="solid"/>
              <a:miter lim="800000"/>
              <a:headEnd type="none" w="sm" len="sm"/>
              <a:tailEnd type="none" w="sm" len="sm"/>
            </a:ln>
          </p:spPr>
        </p:cxnSp>
        <p:sp>
          <p:nvSpPr>
            <p:cNvPr id="12" name="TextBox 11">
              <a:extLst>
                <a:ext uri="{FF2B5EF4-FFF2-40B4-BE49-F238E27FC236}">
                  <a16:creationId xmlns:a16="http://schemas.microsoft.com/office/drawing/2014/main" id="{22C57C8B-CAD3-57BE-3716-8B17827C9AAE}"/>
                </a:ext>
              </a:extLst>
            </p:cNvPr>
            <p:cNvSpPr txBox="1"/>
            <p:nvPr userDrawn="1"/>
          </p:nvSpPr>
          <p:spPr>
            <a:xfrm rot="16200000">
              <a:off x="11216704" y="1513900"/>
              <a:ext cx="1392674" cy="215444"/>
            </a:xfrm>
            <a:prstGeom prst="rect">
              <a:avLst/>
            </a:prstGeom>
            <a:noFill/>
          </p:spPr>
          <p:txBody>
            <a:bodyPr wrap="square" rtlCol="0">
              <a:spAutoFit/>
            </a:bodyPr>
            <a:lstStyle/>
            <a:p>
              <a:pPr algn="ctr"/>
              <a:r>
                <a:rPr lang="sk-SK" sz="800" b="0" i="0" dirty="0">
                  <a:solidFill>
                    <a:srgbClr val="002D73"/>
                  </a:solidFill>
                  <a:latin typeface="AMP_GothamBold" pitchFamily="2" charset="0"/>
                  <a:cs typeface="Helvetica"/>
                </a:rPr>
                <a:t>www.minipcr.com</a:t>
              </a:r>
              <a:endParaRPr lang="en-US" sz="800" b="0" i="0" dirty="0">
                <a:solidFill>
                  <a:srgbClr val="002D73"/>
                </a:solidFill>
                <a:latin typeface="AMP_GothamBold" pitchFamily="2" charset="0"/>
                <a:cs typeface="Helvetica"/>
              </a:endParaRPr>
            </a:p>
          </p:txBody>
        </p:sp>
      </p:grpSp>
    </p:spTree>
    <p:extLst>
      <p:ext uri="{BB962C8B-B14F-4D97-AF65-F5344CB8AC3E}">
        <p14:creationId xmlns:p14="http://schemas.microsoft.com/office/powerpoint/2010/main" val="3732971075"/>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0" userDrawn="1">
          <p15:clr>
            <a:srgbClr val="F26B43"/>
          </p15:clr>
        </p15:guide>
        <p15:guide id="2" orient="horz" pos="10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0E1E534-8C7A-06EE-87EB-DED5476CC404}"/>
              </a:ext>
            </a:extLst>
          </p:cNvPr>
          <p:cNvSpPr txBox="1"/>
          <p:nvPr userDrawn="1"/>
        </p:nvSpPr>
        <p:spPr>
          <a:xfrm>
            <a:off x="7147278" y="6403833"/>
            <a:ext cx="4586111" cy="276999"/>
          </a:xfrm>
          <a:prstGeom prst="rect">
            <a:avLst/>
          </a:prstGeom>
          <a:noFill/>
        </p:spPr>
        <p:txBody>
          <a:bodyPr wrap="square" rtlCol="0">
            <a:spAutoFit/>
          </a:bodyPr>
          <a:lstStyle/>
          <a:p>
            <a:pPr algn="r"/>
            <a:r>
              <a:rPr lang="sk-SK" sz="1200" b="0" i="0" dirty="0">
                <a:solidFill>
                  <a:srgbClr val="002D73"/>
                </a:solidFill>
                <a:latin typeface="Helvetica"/>
                <a:cs typeface="Helvetica"/>
              </a:rPr>
              <a:t>© 2026 by miniPCR bio</a:t>
            </a:r>
            <a:endParaRPr lang="en-US" sz="1200" b="0" i="0" dirty="0">
              <a:solidFill>
                <a:srgbClr val="002D73"/>
              </a:solidFill>
              <a:latin typeface="Helvetica"/>
              <a:cs typeface="Helvetica"/>
            </a:endParaRPr>
          </a:p>
        </p:txBody>
      </p:sp>
      <p:pic>
        <p:nvPicPr>
          <p:cNvPr id="9" name="Picture 8">
            <a:extLst>
              <a:ext uri="{FF2B5EF4-FFF2-40B4-BE49-F238E27FC236}">
                <a16:creationId xmlns:a16="http://schemas.microsoft.com/office/drawing/2014/main" id="{B03F4F58-9731-4535-28FC-1A3EC7F61733}"/>
              </a:ext>
            </a:extLst>
          </p:cNvPr>
          <p:cNvPicPr>
            <a:picLocks noChangeAspect="1"/>
          </p:cNvPicPr>
          <p:nvPr userDrawn="1"/>
        </p:nvPicPr>
        <p:blipFill>
          <a:blip r:embed="rId3"/>
          <a:stretch>
            <a:fillRect/>
          </a:stretch>
        </p:blipFill>
        <p:spPr>
          <a:xfrm>
            <a:off x="474348" y="1333670"/>
            <a:ext cx="355600" cy="63500"/>
          </a:xfrm>
          <a:prstGeom prst="rect">
            <a:avLst/>
          </a:prstGeom>
        </p:spPr>
      </p:pic>
      <p:grpSp>
        <p:nvGrpSpPr>
          <p:cNvPr id="10" name="Group 9">
            <a:extLst>
              <a:ext uri="{FF2B5EF4-FFF2-40B4-BE49-F238E27FC236}">
                <a16:creationId xmlns:a16="http://schemas.microsoft.com/office/drawing/2014/main" id="{D6ED7171-A266-4A2A-13D9-7D598037DDBD}"/>
              </a:ext>
            </a:extLst>
          </p:cNvPr>
          <p:cNvGrpSpPr/>
          <p:nvPr userDrawn="1"/>
        </p:nvGrpSpPr>
        <p:grpSpPr>
          <a:xfrm>
            <a:off x="11772367" y="966475"/>
            <a:ext cx="215444" cy="2814159"/>
            <a:chOff x="11805319" y="925285"/>
            <a:chExt cx="215444" cy="2814159"/>
          </a:xfrm>
        </p:grpSpPr>
        <p:cxnSp>
          <p:nvCxnSpPr>
            <p:cNvPr id="11" name="Google Shape;35;p33">
              <a:extLst>
                <a:ext uri="{FF2B5EF4-FFF2-40B4-BE49-F238E27FC236}">
                  <a16:creationId xmlns:a16="http://schemas.microsoft.com/office/drawing/2014/main" id="{305F72B1-E7FE-88B0-B2C6-ECF080381377}"/>
                </a:ext>
              </a:extLst>
            </p:cNvPr>
            <p:cNvCxnSpPr/>
            <p:nvPr/>
          </p:nvCxnSpPr>
          <p:spPr>
            <a:xfrm>
              <a:off x="11930145" y="2212794"/>
              <a:ext cx="0" cy="1526650"/>
            </a:xfrm>
            <a:prstGeom prst="straightConnector1">
              <a:avLst/>
            </a:prstGeom>
            <a:noFill/>
            <a:ln w="19050" cap="rnd" cmpd="sng">
              <a:solidFill>
                <a:schemeClr val="dk1"/>
              </a:solidFill>
              <a:prstDash val="solid"/>
              <a:miter lim="800000"/>
              <a:headEnd type="none" w="sm" len="sm"/>
              <a:tailEnd type="none" w="sm" len="sm"/>
            </a:ln>
          </p:spPr>
        </p:cxnSp>
        <p:sp>
          <p:nvSpPr>
            <p:cNvPr id="12" name="TextBox 11">
              <a:extLst>
                <a:ext uri="{FF2B5EF4-FFF2-40B4-BE49-F238E27FC236}">
                  <a16:creationId xmlns:a16="http://schemas.microsoft.com/office/drawing/2014/main" id="{22C57C8B-CAD3-57BE-3716-8B17827C9AAE}"/>
                </a:ext>
              </a:extLst>
            </p:cNvPr>
            <p:cNvSpPr txBox="1"/>
            <p:nvPr userDrawn="1"/>
          </p:nvSpPr>
          <p:spPr>
            <a:xfrm rot="16200000">
              <a:off x="11216704" y="1513900"/>
              <a:ext cx="1392674" cy="215444"/>
            </a:xfrm>
            <a:prstGeom prst="rect">
              <a:avLst/>
            </a:prstGeom>
            <a:noFill/>
          </p:spPr>
          <p:txBody>
            <a:bodyPr wrap="square" rtlCol="0">
              <a:spAutoFit/>
            </a:bodyPr>
            <a:lstStyle/>
            <a:p>
              <a:pPr algn="ctr"/>
              <a:r>
                <a:rPr lang="sk-SK" sz="800" b="0" i="0" dirty="0">
                  <a:solidFill>
                    <a:srgbClr val="002D73"/>
                  </a:solidFill>
                  <a:latin typeface="AMP_GothamBold" pitchFamily="2" charset="0"/>
                  <a:cs typeface="Helvetica"/>
                </a:rPr>
                <a:t>www.minipcr.com</a:t>
              </a:r>
              <a:endParaRPr lang="en-US" sz="800" b="0" i="0" dirty="0">
                <a:solidFill>
                  <a:srgbClr val="002D73"/>
                </a:solidFill>
                <a:latin typeface="AMP_GothamBold" pitchFamily="2" charset="0"/>
                <a:cs typeface="Helvetica"/>
              </a:endParaRPr>
            </a:p>
          </p:txBody>
        </p:sp>
      </p:grpSp>
    </p:spTree>
    <p:extLst>
      <p:ext uri="{BB962C8B-B14F-4D97-AF65-F5344CB8AC3E}">
        <p14:creationId xmlns:p14="http://schemas.microsoft.com/office/powerpoint/2010/main" val="3939401947"/>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0">
          <p15:clr>
            <a:srgbClr val="F26B43"/>
          </p15:clr>
        </p15:guide>
        <p15:guide id="2" orient="horz" pos="10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2A9EE02-87FC-B741-D6F4-7889B6EADA91}"/>
              </a:ext>
            </a:extLst>
          </p:cNvPr>
          <p:cNvSpPr txBox="1"/>
          <p:nvPr userDrawn="1"/>
        </p:nvSpPr>
        <p:spPr>
          <a:xfrm>
            <a:off x="7147278" y="6403833"/>
            <a:ext cx="4586111" cy="276999"/>
          </a:xfrm>
          <a:prstGeom prst="rect">
            <a:avLst/>
          </a:prstGeom>
          <a:noFill/>
        </p:spPr>
        <p:txBody>
          <a:bodyPr wrap="square" rtlCol="0">
            <a:spAutoFit/>
          </a:bodyPr>
          <a:lstStyle/>
          <a:p>
            <a:pPr algn="r"/>
            <a:r>
              <a:rPr lang="sk-SK" sz="1200" b="0" i="0" dirty="0">
                <a:solidFill>
                  <a:srgbClr val="002D73"/>
                </a:solidFill>
                <a:latin typeface="Helvetica"/>
                <a:cs typeface="Helvetica"/>
              </a:rPr>
              <a:t>© 2026 by miniPCR bio</a:t>
            </a:r>
            <a:endParaRPr lang="en-US" sz="1200" b="0" i="0" dirty="0">
              <a:solidFill>
                <a:srgbClr val="002D73"/>
              </a:solidFill>
              <a:latin typeface="Helvetica"/>
              <a:cs typeface="Helvetica"/>
            </a:endParaRPr>
          </a:p>
        </p:txBody>
      </p:sp>
      <p:pic>
        <p:nvPicPr>
          <p:cNvPr id="8" name="Picture 7">
            <a:extLst>
              <a:ext uri="{FF2B5EF4-FFF2-40B4-BE49-F238E27FC236}">
                <a16:creationId xmlns:a16="http://schemas.microsoft.com/office/drawing/2014/main" id="{8830F3B1-3289-383F-9951-16C42DA5B045}"/>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381000" y="6306860"/>
            <a:ext cx="1786252" cy="467099"/>
          </a:xfrm>
          <a:prstGeom prst="rect">
            <a:avLst/>
          </a:prstGeom>
        </p:spPr>
      </p:pic>
      <p:grpSp>
        <p:nvGrpSpPr>
          <p:cNvPr id="9" name="Group 8">
            <a:extLst>
              <a:ext uri="{FF2B5EF4-FFF2-40B4-BE49-F238E27FC236}">
                <a16:creationId xmlns:a16="http://schemas.microsoft.com/office/drawing/2014/main" id="{E0294BB0-C69E-A93C-F6F6-85AF59B813DA}"/>
              </a:ext>
            </a:extLst>
          </p:cNvPr>
          <p:cNvGrpSpPr/>
          <p:nvPr userDrawn="1"/>
        </p:nvGrpSpPr>
        <p:grpSpPr>
          <a:xfrm>
            <a:off x="11772367" y="966475"/>
            <a:ext cx="215444" cy="2814159"/>
            <a:chOff x="11805319" y="925285"/>
            <a:chExt cx="215444" cy="2814159"/>
          </a:xfrm>
        </p:grpSpPr>
        <p:cxnSp>
          <p:nvCxnSpPr>
            <p:cNvPr id="10" name="Google Shape;35;p33">
              <a:extLst>
                <a:ext uri="{FF2B5EF4-FFF2-40B4-BE49-F238E27FC236}">
                  <a16:creationId xmlns:a16="http://schemas.microsoft.com/office/drawing/2014/main" id="{5618AE99-0D13-7207-E58E-19482CA0FDB8}"/>
                </a:ext>
              </a:extLst>
            </p:cNvPr>
            <p:cNvCxnSpPr/>
            <p:nvPr/>
          </p:nvCxnSpPr>
          <p:spPr>
            <a:xfrm>
              <a:off x="11930145" y="2212794"/>
              <a:ext cx="0" cy="1526650"/>
            </a:xfrm>
            <a:prstGeom prst="straightConnector1">
              <a:avLst/>
            </a:prstGeom>
            <a:noFill/>
            <a:ln w="19050" cap="rnd" cmpd="sng">
              <a:solidFill>
                <a:schemeClr val="dk1"/>
              </a:solidFill>
              <a:prstDash val="solid"/>
              <a:miter lim="800000"/>
              <a:headEnd type="none" w="sm" len="sm"/>
              <a:tailEnd type="none" w="sm" len="sm"/>
            </a:ln>
          </p:spPr>
        </p:cxnSp>
        <p:sp>
          <p:nvSpPr>
            <p:cNvPr id="11" name="TextBox 10">
              <a:extLst>
                <a:ext uri="{FF2B5EF4-FFF2-40B4-BE49-F238E27FC236}">
                  <a16:creationId xmlns:a16="http://schemas.microsoft.com/office/drawing/2014/main" id="{DEC9C5A9-36D0-71B9-78B6-8A24925CB62E}"/>
                </a:ext>
              </a:extLst>
            </p:cNvPr>
            <p:cNvSpPr txBox="1"/>
            <p:nvPr userDrawn="1"/>
          </p:nvSpPr>
          <p:spPr>
            <a:xfrm rot="16200000">
              <a:off x="11216704" y="1513900"/>
              <a:ext cx="1392674" cy="215444"/>
            </a:xfrm>
            <a:prstGeom prst="rect">
              <a:avLst/>
            </a:prstGeom>
            <a:noFill/>
          </p:spPr>
          <p:txBody>
            <a:bodyPr wrap="square" rtlCol="0">
              <a:spAutoFit/>
            </a:bodyPr>
            <a:lstStyle/>
            <a:p>
              <a:pPr algn="ctr"/>
              <a:r>
                <a:rPr lang="sk-SK" sz="800" b="0" i="0" dirty="0">
                  <a:solidFill>
                    <a:srgbClr val="002D73"/>
                  </a:solidFill>
                  <a:latin typeface="AMP_GothamBold" pitchFamily="2" charset="0"/>
                  <a:cs typeface="Helvetica"/>
                </a:rPr>
                <a:t>www.minipcr.com</a:t>
              </a:r>
              <a:endParaRPr lang="en-US" sz="800" b="0" i="0" dirty="0">
                <a:solidFill>
                  <a:srgbClr val="002D73"/>
                </a:solidFill>
                <a:latin typeface="AMP_GothamBold" pitchFamily="2" charset="0"/>
                <a:cs typeface="Helvetica"/>
              </a:endParaRPr>
            </a:p>
          </p:txBody>
        </p:sp>
      </p:grpSp>
    </p:spTree>
    <p:extLst>
      <p:ext uri="{BB962C8B-B14F-4D97-AF65-F5344CB8AC3E}">
        <p14:creationId xmlns:p14="http://schemas.microsoft.com/office/powerpoint/2010/main" val="2987932109"/>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5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174964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22.pn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2.png"/><Relationship Id="rId5" Type="http://schemas.openxmlformats.org/officeDocument/2006/relationships/notesSlide" Target="../notesSlides/notesSlide18.xm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3.sv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png"/></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png"/></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png"/></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png"/></Relationships>
</file>

<file path=ppt/slides/_rels/slide45.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png"/><Relationship Id="rId7" Type="http://schemas.openxmlformats.org/officeDocument/2006/relationships/image" Target="../media/image39.jpe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hyperlink" Target="https://commons.wikimedia.org/wiki/File:Thoburn%27s_Mullet,_Mugil_thoburni.jpg" TargetMode="External"/><Relationship Id="rId5" Type="http://schemas.openxmlformats.org/officeDocument/2006/relationships/image" Target="../media/image38.jpeg"/><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46.jpeg"/><Relationship Id="rId13" Type="http://schemas.openxmlformats.org/officeDocument/2006/relationships/image" Target="../media/image49.png"/><Relationship Id="rId3" Type="http://schemas.openxmlformats.org/officeDocument/2006/relationships/image" Target="../media/image41.png"/><Relationship Id="rId7" Type="http://schemas.openxmlformats.org/officeDocument/2006/relationships/image" Target="../media/image45.jpeg"/><Relationship Id="rId12" Type="http://schemas.openxmlformats.org/officeDocument/2006/relationships/image" Target="../media/image48.png"/><Relationship Id="rId2" Type="http://schemas.openxmlformats.org/officeDocument/2006/relationships/notesSlide" Target="../notesSlides/notesSlide44.xml"/><Relationship Id="rId16" Type="http://schemas.openxmlformats.org/officeDocument/2006/relationships/image" Target="../media/image52.jpeg"/><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47.jpeg"/><Relationship Id="rId5" Type="http://schemas.openxmlformats.org/officeDocument/2006/relationships/image" Target="../media/image43.png"/><Relationship Id="rId15" Type="http://schemas.openxmlformats.org/officeDocument/2006/relationships/image" Target="../media/image51.jpeg"/><Relationship Id="rId10" Type="http://schemas.openxmlformats.org/officeDocument/2006/relationships/image" Target="../media/image39.jpeg"/><Relationship Id="rId4" Type="http://schemas.openxmlformats.org/officeDocument/2006/relationships/image" Target="../media/image42.png"/><Relationship Id="rId9" Type="http://schemas.openxmlformats.org/officeDocument/2006/relationships/hyperlink" Target="https://commons.wikimedia.org/wiki/File:Thoburn%27s_Mullet,_Mugil_thoburni.jpg" TargetMode="External"/><Relationship Id="rId14" Type="http://schemas.openxmlformats.org/officeDocument/2006/relationships/image" Target="../media/image50.jpeg"/></Relationships>
</file>

<file path=ppt/slides/_rels/slide4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63C7C3-0ADC-0C0B-E734-D609372A8409}"/>
              </a:ext>
            </a:extLst>
          </p:cNvPr>
          <p:cNvSpPr>
            <a:spLocks noGrp="1"/>
          </p:cNvSpPr>
          <p:nvPr>
            <p:ph type="ctrTitle"/>
          </p:nvPr>
        </p:nvSpPr>
        <p:spPr>
          <a:xfrm>
            <a:off x="652711" y="3597210"/>
            <a:ext cx="9144000" cy="1676400"/>
          </a:xfrm>
        </p:spPr>
        <p:txBody>
          <a:bodyPr/>
          <a:lstStyle/>
          <a:p>
            <a:r>
              <a:rPr lang="en-US" sz="4400" dirty="0"/>
              <a:t>Gal</a:t>
            </a:r>
            <a:r>
              <a:rPr lang="en-US" sz="4400" dirty="0">
                <a:latin typeface="Helvetica" panose="020B0604020202020204" pitchFamily="34" charset="0"/>
                <a:cs typeface="Helvetica" panose="020B0604020202020204" pitchFamily="34" charset="0"/>
              </a:rPr>
              <a:t>á</a:t>
            </a:r>
            <a:r>
              <a:rPr lang="en-US" sz="4400" dirty="0"/>
              <a:t>pagos Penguin Lab:</a:t>
            </a:r>
            <a:br>
              <a:rPr lang="en-US" dirty="0"/>
            </a:br>
            <a:r>
              <a:rPr lang="en-US" sz="4400" b="0" dirty="0"/>
              <a:t>Biodiversity at Risk</a:t>
            </a:r>
          </a:p>
        </p:txBody>
      </p:sp>
      <p:pic>
        <p:nvPicPr>
          <p:cNvPr id="3" name="Picture 2">
            <a:extLst>
              <a:ext uri="{FF2B5EF4-FFF2-40B4-BE49-F238E27FC236}">
                <a16:creationId xmlns:a16="http://schemas.microsoft.com/office/drawing/2014/main" id="{D48D92E4-FE5F-C575-94B2-5EBBAD3C9CAB}"/>
              </a:ext>
              <a:ext uri="{C183D7F6-B498-43B3-948B-1728B52AA6E4}">
                <adec:decorative xmlns:adec="http://schemas.microsoft.com/office/drawing/2017/decorative" val="1"/>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7807569" y="1833158"/>
            <a:ext cx="3446585" cy="3440452"/>
          </a:xfrm>
          <a:prstGeom prst="rect">
            <a:avLst/>
          </a:prstGeom>
        </p:spPr>
      </p:pic>
    </p:spTree>
    <p:extLst>
      <p:ext uri="{BB962C8B-B14F-4D97-AF65-F5344CB8AC3E}">
        <p14:creationId xmlns:p14="http://schemas.microsoft.com/office/powerpoint/2010/main" val="2366449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511733-B86D-8F53-2CCE-985F5F1529C3}"/>
              </a:ext>
            </a:extLst>
          </p:cNvPr>
          <p:cNvSpPr>
            <a:spLocks noGrp="1"/>
          </p:cNvSpPr>
          <p:nvPr>
            <p:ph type="title"/>
          </p:nvPr>
        </p:nvSpPr>
        <p:spPr>
          <a:prstGeom prst="rect">
            <a:avLst/>
          </a:prstGeom>
        </p:spPr>
        <p:txBody>
          <a:bodyPr/>
          <a:lstStyle/>
          <a:p>
            <a:r>
              <a:rPr lang="en-US" dirty="0"/>
              <a:t>Overview</a:t>
            </a:r>
          </a:p>
        </p:txBody>
      </p:sp>
      <p:sp>
        <p:nvSpPr>
          <p:cNvPr id="5" name="Text Placeholder 4">
            <a:extLst>
              <a:ext uri="{FF2B5EF4-FFF2-40B4-BE49-F238E27FC236}">
                <a16:creationId xmlns:a16="http://schemas.microsoft.com/office/drawing/2014/main" id="{5B940C4E-C7F8-8B81-F6C8-3A5CC170F45C}"/>
              </a:ext>
            </a:extLst>
          </p:cNvPr>
          <p:cNvSpPr>
            <a:spLocks noGrp="1"/>
          </p:cNvSpPr>
          <p:nvPr>
            <p:ph idx="1"/>
          </p:nvPr>
        </p:nvSpPr>
        <p:spPr>
          <a:xfrm>
            <a:off x="389083" y="1714500"/>
            <a:ext cx="6131638" cy="4351338"/>
          </a:xfrm>
          <a:prstGeom prst="rect">
            <a:avLst/>
          </a:prstGeom>
        </p:spPr>
        <p:txBody>
          <a:bodyPr/>
          <a:lstStyle/>
          <a:p>
            <a:r>
              <a:rPr lang="en-US" dirty="0">
                <a:latin typeface="Helvetica" panose="020B0604020202020204" pitchFamily="34" charset="0"/>
                <a:cs typeface="Helvetica" panose="020B0604020202020204" pitchFamily="34" charset="0"/>
              </a:rPr>
              <a:t>Galápagos penguins have undergone population bottlenecks and are classified as Endangered.</a:t>
            </a:r>
          </a:p>
          <a:p>
            <a:r>
              <a:rPr lang="en-US" dirty="0">
                <a:latin typeface="Helvetica" panose="020B0604020202020204" pitchFamily="34" charset="0"/>
                <a:cs typeface="Helvetica" panose="020B0604020202020204" pitchFamily="34" charset="0"/>
              </a:rPr>
              <a:t>You will use DNA testing to determine whether the Galápagos penguin population has low genetic diversity, which could put them at higher risk of extinction. </a:t>
            </a:r>
          </a:p>
        </p:txBody>
      </p:sp>
      <p:pic>
        <p:nvPicPr>
          <p:cNvPr id="2" name="Picture 1">
            <a:extLst>
              <a:ext uri="{FF2B5EF4-FFF2-40B4-BE49-F238E27FC236}">
                <a16:creationId xmlns:a16="http://schemas.microsoft.com/office/drawing/2014/main" id="{8CDF36C2-618F-2FDB-B24A-8B3282789C18}"/>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6843407" y="1193800"/>
            <a:ext cx="4245855" cy="4238299"/>
          </a:xfrm>
          <a:prstGeom prst="rect">
            <a:avLst/>
          </a:prstGeom>
        </p:spPr>
      </p:pic>
    </p:spTree>
    <p:extLst>
      <p:ext uri="{BB962C8B-B14F-4D97-AF65-F5344CB8AC3E}">
        <p14:creationId xmlns:p14="http://schemas.microsoft.com/office/powerpoint/2010/main" val="1667177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C4FD4-0401-A544-7C86-D031B76041E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E78B271-8C7A-6DB1-981C-ACEFA93668FF}"/>
              </a:ext>
            </a:extLst>
          </p:cNvPr>
          <p:cNvSpPr>
            <a:spLocks noGrp="1"/>
          </p:cNvSpPr>
          <p:nvPr>
            <p:ph type="title"/>
          </p:nvPr>
        </p:nvSpPr>
        <p:spPr>
          <a:prstGeom prst="rect">
            <a:avLst/>
          </a:prstGeom>
        </p:spPr>
        <p:txBody>
          <a:bodyPr/>
          <a:lstStyle/>
          <a:p>
            <a:r>
              <a:rPr lang="en-US" dirty="0"/>
              <a:t>The Galápagos Islands</a:t>
            </a:r>
          </a:p>
        </p:txBody>
      </p:sp>
      <p:sp>
        <p:nvSpPr>
          <p:cNvPr id="5" name="Text Placeholder 4">
            <a:extLst>
              <a:ext uri="{FF2B5EF4-FFF2-40B4-BE49-F238E27FC236}">
                <a16:creationId xmlns:a16="http://schemas.microsoft.com/office/drawing/2014/main" id="{5AAABC8A-0764-C0EB-D806-5A29466387E5}"/>
              </a:ext>
            </a:extLst>
          </p:cNvPr>
          <p:cNvSpPr>
            <a:spLocks noGrp="1"/>
          </p:cNvSpPr>
          <p:nvPr>
            <p:ph idx="1"/>
          </p:nvPr>
        </p:nvSpPr>
        <p:spPr>
          <a:xfrm>
            <a:off x="389083" y="1714500"/>
            <a:ext cx="5907410" cy="4351338"/>
          </a:xfrm>
          <a:prstGeom prst="rect">
            <a:avLst/>
          </a:prstGeom>
        </p:spPr>
        <p:txBody>
          <a:bodyPr/>
          <a:lstStyle/>
          <a:p>
            <a:r>
              <a:rPr lang="en-US" dirty="0">
                <a:latin typeface="Helvetica" panose="020B0604020202020204" pitchFamily="34" charset="0"/>
                <a:cs typeface="Helvetica" panose="020B0604020202020204" pitchFamily="34" charset="0"/>
              </a:rPr>
              <a:t>The Galápagos Islands are an archipelago ~600 miles off the coast of mainland Ecuador. </a:t>
            </a:r>
          </a:p>
          <a:p>
            <a:r>
              <a:rPr lang="en-US" dirty="0">
                <a:latin typeface="Helvetica" panose="020B0604020202020204" pitchFamily="34" charset="0"/>
                <a:cs typeface="Helvetica" panose="020B0604020202020204" pitchFamily="34" charset="0"/>
              </a:rPr>
              <a:t>Many species in the Galápagos Islands are endemic, meaning they are found nowhere else on Earth. </a:t>
            </a:r>
          </a:p>
          <a:p>
            <a:r>
              <a:rPr lang="en-US" dirty="0">
                <a:latin typeface="Helvetica" panose="020B0604020202020204" pitchFamily="34" charset="0"/>
                <a:cs typeface="Helvetica" panose="020B0604020202020204" pitchFamily="34" charset="0"/>
              </a:rPr>
              <a:t>This includes the Galápagos penguin.</a:t>
            </a:r>
          </a:p>
        </p:txBody>
      </p:sp>
      <p:grpSp>
        <p:nvGrpSpPr>
          <p:cNvPr id="7" name="Group 6">
            <a:extLst>
              <a:ext uri="{FF2B5EF4-FFF2-40B4-BE49-F238E27FC236}">
                <a16:creationId xmlns:a16="http://schemas.microsoft.com/office/drawing/2014/main" id="{82700EFD-8185-3E1A-1A25-9D45761DAD16}"/>
              </a:ext>
              <a:ext uri="{C183D7F6-B498-43B3-948B-1728B52AA6E4}">
                <adec:decorative xmlns:adec="http://schemas.microsoft.com/office/drawing/2017/decorative" val="1"/>
              </a:ext>
            </a:extLst>
          </p:cNvPr>
          <p:cNvGrpSpPr/>
          <p:nvPr/>
        </p:nvGrpSpPr>
        <p:grpSpPr>
          <a:xfrm>
            <a:off x="6208415" y="1656205"/>
            <a:ext cx="5490195" cy="4022138"/>
            <a:chOff x="6208415" y="1656205"/>
            <a:chExt cx="5490195" cy="4022138"/>
          </a:xfrm>
        </p:grpSpPr>
        <p:pic>
          <p:nvPicPr>
            <p:cNvPr id="2" name="Picture 1">
              <a:extLst>
                <a:ext uri="{FF2B5EF4-FFF2-40B4-BE49-F238E27FC236}">
                  <a16:creationId xmlns:a16="http://schemas.microsoft.com/office/drawing/2014/main" id="{E6B38CAA-710F-C263-8F4B-4F7DA90C6D8C}"/>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325422" y="1943100"/>
              <a:ext cx="5373188" cy="3735243"/>
            </a:xfrm>
            <a:prstGeom prst="rect">
              <a:avLst/>
            </a:prstGeom>
          </p:spPr>
        </p:pic>
        <p:sp>
          <p:nvSpPr>
            <p:cNvPr id="4" name="Text Placeholder 4">
              <a:extLst>
                <a:ext uri="{FF2B5EF4-FFF2-40B4-BE49-F238E27FC236}">
                  <a16:creationId xmlns:a16="http://schemas.microsoft.com/office/drawing/2014/main" id="{817B71B5-BFB2-C39C-4B7C-CF83CAAB3F26}"/>
                </a:ext>
              </a:extLst>
            </p:cNvPr>
            <p:cNvSpPr txBox="1">
              <a:spLocks/>
            </p:cNvSpPr>
            <p:nvPr/>
          </p:nvSpPr>
          <p:spPr>
            <a:xfrm>
              <a:off x="6208415" y="1970156"/>
              <a:ext cx="2724727" cy="350395"/>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Galápagos Islands</a:t>
              </a:r>
            </a:p>
          </p:txBody>
        </p:sp>
        <p:sp>
          <p:nvSpPr>
            <p:cNvPr id="6" name="Text Placeholder 4">
              <a:extLst>
                <a:ext uri="{FF2B5EF4-FFF2-40B4-BE49-F238E27FC236}">
                  <a16:creationId xmlns:a16="http://schemas.microsoft.com/office/drawing/2014/main" id="{C1C18037-498F-2C72-7A69-3F7CA3F9D7EF}"/>
                </a:ext>
              </a:extLst>
            </p:cNvPr>
            <p:cNvSpPr txBox="1">
              <a:spLocks/>
            </p:cNvSpPr>
            <p:nvPr/>
          </p:nvSpPr>
          <p:spPr>
            <a:xfrm>
              <a:off x="8962071" y="1656205"/>
              <a:ext cx="2724727" cy="350395"/>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South America</a:t>
              </a:r>
            </a:p>
          </p:txBody>
        </p:sp>
      </p:grpSp>
    </p:spTree>
    <p:extLst>
      <p:ext uri="{BB962C8B-B14F-4D97-AF65-F5344CB8AC3E}">
        <p14:creationId xmlns:p14="http://schemas.microsoft.com/office/powerpoint/2010/main" val="1643649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1DEED-89BE-CAAD-C9D0-7EFECF38EC4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5AD1C92-8C37-740C-5500-D9ADB0DFE436}"/>
              </a:ext>
            </a:extLst>
          </p:cNvPr>
          <p:cNvSpPr>
            <a:spLocks noGrp="1"/>
          </p:cNvSpPr>
          <p:nvPr>
            <p:ph type="title"/>
          </p:nvPr>
        </p:nvSpPr>
        <p:spPr>
          <a:prstGeom prst="rect">
            <a:avLst/>
          </a:prstGeom>
        </p:spPr>
        <p:txBody>
          <a:bodyPr/>
          <a:lstStyle/>
          <a:p>
            <a:r>
              <a:rPr lang="en-US" dirty="0"/>
              <a:t>Meet the Galápagos penguin</a:t>
            </a:r>
          </a:p>
        </p:txBody>
      </p:sp>
      <p:sp>
        <p:nvSpPr>
          <p:cNvPr id="5" name="Text Placeholder 4">
            <a:extLst>
              <a:ext uri="{FF2B5EF4-FFF2-40B4-BE49-F238E27FC236}">
                <a16:creationId xmlns:a16="http://schemas.microsoft.com/office/drawing/2014/main" id="{3E2EBF3C-75D5-31D8-65E1-BF37D9B52771}"/>
              </a:ext>
            </a:extLst>
          </p:cNvPr>
          <p:cNvSpPr>
            <a:spLocks noGrp="1"/>
          </p:cNvSpPr>
          <p:nvPr>
            <p:ph idx="1"/>
          </p:nvPr>
        </p:nvSpPr>
        <p:spPr>
          <a:xfrm>
            <a:off x="389083" y="1714500"/>
            <a:ext cx="6541804" cy="4351338"/>
          </a:xfrm>
          <a:prstGeom prst="rect">
            <a:avLst/>
          </a:prstGeom>
        </p:spPr>
        <p:txBody>
          <a:bodyPr/>
          <a:lstStyle/>
          <a:p>
            <a:r>
              <a:rPr lang="en-US" dirty="0">
                <a:latin typeface="Helvetica" panose="020B0604020202020204" pitchFamily="34" charset="0"/>
                <a:cs typeface="Helvetica" panose="020B0604020202020204" pitchFamily="34" charset="0"/>
              </a:rPr>
              <a:t>Galápagos penguins are small, standing around 1.5 feet tall. </a:t>
            </a:r>
          </a:p>
          <a:p>
            <a:r>
              <a:rPr lang="en-US" dirty="0">
                <a:latin typeface="Helvetica" panose="020B0604020202020204" pitchFamily="34" charset="0"/>
                <a:cs typeface="Helvetica" panose="020B0604020202020204" pitchFamily="34" charset="0"/>
              </a:rPr>
              <a:t>They feed primarily on small fish and nest in cool caves and crevices. </a:t>
            </a:r>
          </a:p>
          <a:p>
            <a:r>
              <a:rPr lang="en-US" dirty="0">
                <a:latin typeface="Helvetica" panose="020B0604020202020204" pitchFamily="34" charset="0"/>
                <a:cs typeface="Helvetica" panose="020B0604020202020204" pitchFamily="34" charset="0"/>
              </a:rPr>
              <a:t>They are currently listed as Endangered on the IUCN Red List.</a:t>
            </a:r>
          </a:p>
        </p:txBody>
      </p:sp>
      <p:pic>
        <p:nvPicPr>
          <p:cNvPr id="6" name="Picture 5">
            <a:extLst>
              <a:ext uri="{FF2B5EF4-FFF2-40B4-BE49-F238E27FC236}">
                <a16:creationId xmlns:a16="http://schemas.microsoft.com/office/drawing/2014/main" id="{B61054DC-6747-F4E1-5CE7-F32222AA07BD}"/>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7807569" y="1833158"/>
            <a:ext cx="3446585" cy="3440452"/>
          </a:xfrm>
          <a:prstGeom prst="rect">
            <a:avLst/>
          </a:prstGeom>
        </p:spPr>
      </p:pic>
    </p:spTree>
    <p:extLst>
      <p:ext uri="{BB962C8B-B14F-4D97-AF65-F5344CB8AC3E}">
        <p14:creationId xmlns:p14="http://schemas.microsoft.com/office/powerpoint/2010/main" val="1366505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F1E2B-2B41-06B8-A347-52E581EA768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8372CDD-8588-D059-72AA-3D8DF6AACE44}"/>
              </a:ext>
            </a:extLst>
          </p:cNvPr>
          <p:cNvSpPr>
            <a:spLocks noGrp="1"/>
          </p:cNvSpPr>
          <p:nvPr>
            <p:ph type="title"/>
          </p:nvPr>
        </p:nvSpPr>
        <p:spPr/>
        <p:txBody>
          <a:bodyPr/>
          <a:lstStyle/>
          <a:p>
            <a:r>
              <a:rPr lang="en-US" dirty="0"/>
              <a:t>El Ni</a:t>
            </a:r>
            <a:r>
              <a:rPr lang="en-US" dirty="0">
                <a:latin typeface="Arial" panose="020B0604020202020204" pitchFamily="34" charset="0"/>
                <a:cs typeface="Arial" panose="020B0604020202020204" pitchFamily="34" charset="0"/>
              </a:rPr>
              <a:t>ñ</a:t>
            </a:r>
            <a:r>
              <a:rPr lang="en-US" dirty="0"/>
              <a:t>o-Southern Oscillation and the Galápagos</a:t>
            </a:r>
          </a:p>
        </p:txBody>
      </p:sp>
      <p:sp>
        <p:nvSpPr>
          <p:cNvPr id="5" name="Text Placeholder 4">
            <a:extLst>
              <a:ext uri="{FF2B5EF4-FFF2-40B4-BE49-F238E27FC236}">
                <a16:creationId xmlns:a16="http://schemas.microsoft.com/office/drawing/2014/main" id="{B239BCA1-7C77-ABA2-0C63-8DF52D7DEF5E}"/>
              </a:ext>
            </a:extLst>
          </p:cNvPr>
          <p:cNvSpPr>
            <a:spLocks noGrp="1"/>
          </p:cNvSpPr>
          <p:nvPr>
            <p:ph idx="1"/>
          </p:nvPr>
        </p:nvSpPr>
        <p:spPr>
          <a:xfrm>
            <a:off x="389083" y="1714500"/>
            <a:ext cx="5047281" cy="4351338"/>
          </a:xfrm>
          <a:prstGeom prst="rect">
            <a:avLst/>
          </a:prstGeom>
        </p:spPr>
        <p:txBody>
          <a:bodyPr/>
          <a:lstStyle/>
          <a:p>
            <a:r>
              <a:rPr lang="en-US" dirty="0">
                <a:latin typeface="Helvetica" panose="020B0604020202020204" pitchFamily="34" charset="0"/>
                <a:cs typeface="Helvetica" panose="020B0604020202020204" pitchFamily="34" charset="0"/>
              </a:rPr>
              <a:t>The Galápagos food web depends on the upwelling of nutrient-rich cold water from the south.</a:t>
            </a:r>
          </a:p>
          <a:p>
            <a:r>
              <a:rPr lang="en-US" dirty="0">
                <a:latin typeface="Helvetica" panose="020B0604020202020204" pitchFamily="34" charset="0"/>
                <a:cs typeface="Helvetica" panose="020B0604020202020204" pitchFamily="34" charset="0"/>
              </a:rPr>
              <a:t>This upwelling is affected by climate patterns known as El Niño-Southern Oscillation (ENSO).</a:t>
            </a:r>
          </a:p>
        </p:txBody>
      </p:sp>
      <p:grpSp>
        <p:nvGrpSpPr>
          <p:cNvPr id="9" name="Group 8" descr="A global map showing the location of the Galapagos, which sits off the coast of Ecuador and on the equator.">
            <a:extLst>
              <a:ext uri="{FF2B5EF4-FFF2-40B4-BE49-F238E27FC236}">
                <a16:creationId xmlns:a16="http://schemas.microsoft.com/office/drawing/2014/main" id="{7F4FBF8D-772A-2FBC-7256-C5EBC1A63BA7}"/>
              </a:ext>
            </a:extLst>
          </p:cNvPr>
          <p:cNvGrpSpPr/>
          <p:nvPr/>
        </p:nvGrpSpPr>
        <p:grpSpPr>
          <a:xfrm>
            <a:off x="5575300" y="1913467"/>
            <a:ext cx="6282662" cy="3268134"/>
            <a:chOff x="5575300" y="1913467"/>
            <a:chExt cx="6282662" cy="3268134"/>
          </a:xfrm>
        </p:grpSpPr>
        <p:grpSp>
          <p:nvGrpSpPr>
            <p:cNvPr id="25" name="Group 24" descr="A map of the world pinpointing the location of the Galapagos Islands off the coast of Ecuador.">
              <a:extLst>
                <a:ext uri="{FF2B5EF4-FFF2-40B4-BE49-F238E27FC236}">
                  <a16:creationId xmlns:a16="http://schemas.microsoft.com/office/drawing/2014/main" id="{9AFB5EC5-386D-0D13-5802-D7B7E93E88E5}"/>
                </a:ext>
              </a:extLst>
            </p:cNvPr>
            <p:cNvGrpSpPr/>
            <p:nvPr/>
          </p:nvGrpSpPr>
          <p:grpSpPr>
            <a:xfrm>
              <a:off x="5576065" y="1913467"/>
              <a:ext cx="6133336" cy="3268134"/>
              <a:chOff x="5576065" y="1913467"/>
              <a:chExt cx="6133336" cy="3268134"/>
            </a:xfrm>
          </p:grpSpPr>
          <p:pic>
            <p:nvPicPr>
              <p:cNvPr id="22" name="Picture 21">
                <a:extLst>
                  <a:ext uri="{FF2B5EF4-FFF2-40B4-BE49-F238E27FC236}">
                    <a16:creationId xmlns:a16="http://schemas.microsoft.com/office/drawing/2014/main" id="{576F5FF9-832A-A183-C109-117E5B0B471D}"/>
                  </a:ext>
                </a:extLst>
              </p:cNvPr>
              <p:cNvPicPr>
                <a:picLocks noChangeAspect="1"/>
              </p:cNvPicPr>
              <p:nvPr/>
            </p:nvPicPr>
            <p:blipFill>
              <a:blip r:embed="rId3"/>
              <a:srcRect l="5921" t="9265" r="5895" b="4589"/>
              <a:stretch>
                <a:fillRect/>
              </a:stretch>
            </p:blipFill>
            <p:spPr>
              <a:xfrm>
                <a:off x="5576065" y="1913467"/>
                <a:ext cx="6133336" cy="3268134"/>
              </a:xfrm>
              <a:prstGeom prst="rect">
                <a:avLst/>
              </a:prstGeom>
            </p:spPr>
          </p:pic>
          <p:sp>
            <p:nvSpPr>
              <p:cNvPr id="23" name="Text Placeholder 4">
                <a:extLst>
                  <a:ext uri="{FF2B5EF4-FFF2-40B4-BE49-F238E27FC236}">
                    <a16:creationId xmlns:a16="http://schemas.microsoft.com/office/drawing/2014/main" id="{13699894-CB9D-18B9-ABF5-9F331DF006A6}"/>
                  </a:ext>
                </a:extLst>
              </p:cNvPr>
              <p:cNvSpPr txBox="1">
                <a:spLocks/>
              </p:cNvSpPr>
              <p:nvPr/>
            </p:nvSpPr>
            <p:spPr>
              <a:xfrm>
                <a:off x="5576065" y="3798956"/>
                <a:ext cx="1701035" cy="66241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Galápagos Islands</a:t>
                </a:r>
              </a:p>
            </p:txBody>
          </p:sp>
          <p:sp>
            <p:nvSpPr>
              <p:cNvPr id="24" name="Freeform: Shape 23">
                <a:extLst>
                  <a:ext uri="{FF2B5EF4-FFF2-40B4-BE49-F238E27FC236}">
                    <a16:creationId xmlns:a16="http://schemas.microsoft.com/office/drawing/2014/main" id="{A5EF8DC0-3991-AF19-82FC-B11F744BD0DE}"/>
                  </a:ext>
                </a:extLst>
              </p:cNvPr>
              <p:cNvSpPr/>
              <p:nvPr/>
            </p:nvSpPr>
            <p:spPr>
              <a:xfrm>
                <a:off x="6267450" y="3573245"/>
                <a:ext cx="664812" cy="225711"/>
              </a:xfrm>
              <a:custGeom>
                <a:avLst/>
                <a:gdLst>
                  <a:gd name="csX0" fmla="*/ 0 w 770021"/>
                  <a:gd name="csY0" fmla="*/ 213219 h 213219"/>
                  <a:gd name="csX1" fmla="*/ 365760 w 770021"/>
                  <a:gd name="csY1" fmla="*/ 1463 h 213219"/>
                  <a:gd name="csX2" fmla="*/ 770021 w 770021"/>
                  <a:gd name="csY2" fmla="*/ 136217 h 213219"/>
                </a:gdLst>
                <a:ahLst/>
                <a:cxnLst>
                  <a:cxn ang="0">
                    <a:pos x="csX0" y="csY0"/>
                  </a:cxn>
                  <a:cxn ang="0">
                    <a:pos x="csX1" y="csY1"/>
                  </a:cxn>
                  <a:cxn ang="0">
                    <a:pos x="csX2" y="csY2"/>
                  </a:cxn>
                </a:cxnLst>
                <a:rect l="l" t="t" r="r" b="b"/>
                <a:pathLst>
                  <a:path w="770021" h="213219">
                    <a:moveTo>
                      <a:pt x="0" y="213219"/>
                    </a:moveTo>
                    <a:cubicBezTo>
                      <a:pt x="118711" y="113758"/>
                      <a:pt x="237423" y="14297"/>
                      <a:pt x="365760" y="1463"/>
                    </a:cubicBezTo>
                    <a:cubicBezTo>
                      <a:pt x="494097" y="-11371"/>
                      <a:pt x="632059" y="62423"/>
                      <a:pt x="770021" y="136217"/>
                    </a:cubicBezTo>
                  </a:path>
                </a:pathLst>
              </a:custGeom>
              <a:noFill/>
              <a:ln w="28575">
                <a:solidFill>
                  <a:srgbClr val="E51612"/>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 name="Straight Connector 2">
              <a:extLst>
                <a:ext uri="{FF2B5EF4-FFF2-40B4-BE49-F238E27FC236}">
                  <a16:creationId xmlns:a16="http://schemas.microsoft.com/office/drawing/2014/main" id="{F07C1D01-4D6F-B82E-8A72-54C89F1A77C6}"/>
                </a:ext>
              </a:extLst>
            </p:cNvPr>
            <p:cNvCxnSpPr>
              <a:cxnSpLocks/>
            </p:cNvCxnSpPr>
            <p:nvPr/>
          </p:nvCxnSpPr>
          <p:spPr>
            <a:xfrm>
              <a:off x="5575300" y="3740150"/>
              <a:ext cx="6134101" cy="0"/>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8" name="Text Placeholder 4">
              <a:extLst>
                <a:ext uri="{FF2B5EF4-FFF2-40B4-BE49-F238E27FC236}">
                  <a16:creationId xmlns:a16="http://schemas.microsoft.com/office/drawing/2014/main" id="{985ED600-84E5-90CD-7F13-3686536C7E8A}"/>
                </a:ext>
              </a:extLst>
            </p:cNvPr>
            <p:cNvSpPr txBox="1">
              <a:spLocks/>
            </p:cNvSpPr>
            <p:nvPr/>
          </p:nvSpPr>
          <p:spPr>
            <a:xfrm>
              <a:off x="10473358" y="3427424"/>
              <a:ext cx="1384604" cy="330142"/>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Equator</a:t>
              </a:r>
            </a:p>
          </p:txBody>
        </p:sp>
      </p:grpSp>
    </p:spTree>
    <p:extLst>
      <p:ext uri="{BB962C8B-B14F-4D97-AF65-F5344CB8AC3E}">
        <p14:creationId xmlns:p14="http://schemas.microsoft.com/office/powerpoint/2010/main" val="4168314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6532C-B332-B3FA-10B1-4A4A15B0F31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C0993B4-E2E0-9AE8-7B00-264FE8091F67}"/>
              </a:ext>
            </a:extLst>
          </p:cNvPr>
          <p:cNvSpPr>
            <a:spLocks noGrp="1"/>
          </p:cNvSpPr>
          <p:nvPr>
            <p:ph idx="1"/>
          </p:nvPr>
        </p:nvSpPr>
        <p:spPr>
          <a:xfrm>
            <a:off x="389083" y="1714500"/>
            <a:ext cx="5757557" cy="4351338"/>
          </a:xfrm>
          <a:prstGeom prst="rect">
            <a:avLst/>
          </a:prstGeom>
        </p:spPr>
        <p:txBody>
          <a:bodyPr/>
          <a:lstStyle/>
          <a:p>
            <a:pPr marL="0" indent="0">
              <a:buNone/>
            </a:pPr>
            <a:r>
              <a:rPr lang="en-US" dirty="0">
                <a:latin typeface="Helvetica" panose="020B0604020202020204" pitchFamily="34" charset="0"/>
                <a:cs typeface="Helvetica" panose="020B0604020202020204" pitchFamily="34" charset="0"/>
              </a:rPr>
              <a:t>Under the normal pattern:</a:t>
            </a:r>
          </a:p>
          <a:p>
            <a:pPr marL="514350" indent="-514350">
              <a:buFont typeface="+mj-lt"/>
              <a:buAutoNum type="arabicParenR"/>
            </a:pPr>
            <a:r>
              <a:rPr lang="en-US" dirty="0">
                <a:latin typeface="Helvetica" panose="020B0604020202020204" pitchFamily="34" charset="0"/>
                <a:cs typeface="Helvetica" panose="020B0604020202020204" pitchFamily="34" charset="0"/>
              </a:rPr>
              <a:t>Winds carry warm surface waters from the Galápagos westward.</a:t>
            </a:r>
          </a:p>
          <a:p>
            <a:pPr marL="514350" indent="-514350">
              <a:buFont typeface="+mj-lt"/>
              <a:buAutoNum type="arabicParenR"/>
            </a:pPr>
            <a:r>
              <a:rPr lang="en-US" dirty="0">
                <a:latin typeface="Helvetica" panose="020B0604020202020204" pitchFamily="34" charset="0"/>
                <a:cs typeface="Helvetica" panose="020B0604020202020204" pitchFamily="34" charset="0"/>
              </a:rPr>
              <a:t>Cold, nutrient-rich water upwells from the south and reaches the Galápagos.</a:t>
            </a:r>
          </a:p>
          <a:p>
            <a:pPr marL="514350" indent="-514350">
              <a:buFont typeface="+mj-lt"/>
              <a:buAutoNum type="arabicParenR"/>
            </a:pPr>
            <a:r>
              <a:rPr lang="en-US" dirty="0">
                <a:latin typeface="Helvetica" panose="020B0604020202020204" pitchFamily="34" charset="0"/>
                <a:cs typeface="Helvetica" panose="020B0604020202020204" pitchFamily="34" charset="0"/>
              </a:rPr>
              <a:t>These nutrients support a large fish population. </a:t>
            </a:r>
          </a:p>
        </p:txBody>
      </p:sp>
      <p:grpSp>
        <p:nvGrpSpPr>
          <p:cNvPr id="2" name="Group 1">
            <a:extLst>
              <a:ext uri="{FF2B5EF4-FFF2-40B4-BE49-F238E27FC236}">
                <a16:creationId xmlns:a16="http://schemas.microsoft.com/office/drawing/2014/main" id="{DAB0D07F-219C-7A43-E8E9-FA023C3F8903}"/>
              </a:ext>
              <a:ext uri="{C183D7F6-B498-43B3-948B-1728B52AA6E4}">
                <adec:decorative xmlns:adec="http://schemas.microsoft.com/office/drawing/2017/decorative" val="1"/>
              </a:ext>
            </a:extLst>
          </p:cNvPr>
          <p:cNvGrpSpPr/>
          <p:nvPr/>
        </p:nvGrpSpPr>
        <p:grpSpPr>
          <a:xfrm>
            <a:off x="5786458" y="1400893"/>
            <a:ext cx="6155099" cy="3457561"/>
            <a:chOff x="5544916" y="1400893"/>
            <a:chExt cx="6155099" cy="3457561"/>
          </a:xfrm>
        </p:grpSpPr>
        <p:pic>
          <p:nvPicPr>
            <p:cNvPr id="9" name="Picture 8">
              <a:extLst>
                <a:ext uri="{FF2B5EF4-FFF2-40B4-BE49-F238E27FC236}">
                  <a16:creationId xmlns:a16="http://schemas.microsoft.com/office/drawing/2014/main" id="{567E9DB0-73F3-CECE-A7DC-D1AE29670FF7}"/>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5942458" y="2437970"/>
              <a:ext cx="5757557" cy="2420484"/>
            </a:xfrm>
            <a:prstGeom prst="rect">
              <a:avLst/>
            </a:prstGeom>
          </p:spPr>
        </p:pic>
        <p:sp>
          <p:nvSpPr>
            <p:cNvPr id="11" name="Text Placeholder 4">
              <a:extLst>
                <a:ext uri="{FF2B5EF4-FFF2-40B4-BE49-F238E27FC236}">
                  <a16:creationId xmlns:a16="http://schemas.microsoft.com/office/drawing/2014/main" id="{A095305A-EB9A-88D9-D5DA-269E32BFEDDF}"/>
                </a:ext>
              </a:extLst>
            </p:cNvPr>
            <p:cNvSpPr txBox="1">
              <a:spLocks/>
            </p:cNvSpPr>
            <p:nvPr/>
          </p:nvSpPr>
          <p:spPr>
            <a:xfrm>
              <a:off x="7933147" y="1400893"/>
              <a:ext cx="2811318" cy="576385"/>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chemeClr val="bg2">
                      <a:lumMod val="10000"/>
                    </a:schemeClr>
                  </a:solidFill>
                  <a:latin typeface="Gotham Rounded Bold" panose="02000000000000000000" pitchFamily="50" charset="0"/>
                  <a:cs typeface="Helvetica" panose="020B0604020202020204" pitchFamily="34" charset="0"/>
                </a:rPr>
                <a:t>Normal pattern</a:t>
              </a:r>
            </a:p>
          </p:txBody>
        </p:sp>
        <p:sp>
          <p:nvSpPr>
            <p:cNvPr id="12" name="Text Placeholder 4">
              <a:extLst>
                <a:ext uri="{FF2B5EF4-FFF2-40B4-BE49-F238E27FC236}">
                  <a16:creationId xmlns:a16="http://schemas.microsoft.com/office/drawing/2014/main" id="{3B35407E-9F78-1F35-DFB4-FEAF1F7A6EEC}"/>
                </a:ext>
              </a:extLst>
            </p:cNvPr>
            <p:cNvSpPr txBox="1">
              <a:spLocks/>
            </p:cNvSpPr>
            <p:nvPr/>
          </p:nvSpPr>
          <p:spPr>
            <a:xfrm>
              <a:off x="5544916" y="2251539"/>
              <a:ext cx="2715986" cy="911564"/>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solidFill>
                    <a:schemeClr val="bg2">
                      <a:lumMod val="10000"/>
                    </a:schemeClr>
                  </a:solidFill>
                  <a:latin typeface="Gotham Rounded Bold" panose="02000000000000000000" pitchFamily="50" charset="0"/>
                  <a:cs typeface="Helvetica" panose="020B0604020202020204" pitchFamily="34" charset="0"/>
                </a:rPr>
                <a:t>(1)</a:t>
              </a:r>
            </a:p>
          </p:txBody>
        </p:sp>
        <p:sp>
          <p:nvSpPr>
            <p:cNvPr id="13" name="Text Placeholder 4">
              <a:extLst>
                <a:ext uri="{FF2B5EF4-FFF2-40B4-BE49-F238E27FC236}">
                  <a16:creationId xmlns:a16="http://schemas.microsoft.com/office/drawing/2014/main" id="{FFB41D38-D4AD-8C0B-6E6B-01A718543EE1}"/>
                </a:ext>
              </a:extLst>
            </p:cNvPr>
            <p:cNvSpPr txBox="1">
              <a:spLocks/>
            </p:cNvSpPr>
            <p:nvPr/>
          </p:nvSpPr>
          <p:spPr>
            <a:xfrm>
              <a:off x="8602769" y="3994802"/>
              <a:ext cx="925549" cy="621173"/>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solidFill>
                    <a:schemeClr val="bg2">
                      <a:lumMod val="10000"/>
                    </a:schemeClr>
                  </a:solidFill>
                  <a:latin typeface="Gotham Rounded Bold" panose="02000000000000000000" pitchFamily="50" charset="0"/>
                  <a:cs typeface="Helvetica" panose="020B0604020202020204" pitchFamily="34" charset="0"/>
                </a:rPr>
                <a:t>(2)</a:t>
              </a:r>
            </a:p>
          </p:txBody>
        </p:sp>
        <p:sp>
          <p:nvSpPr>
            <p:cNvPr id="14" name="Text Placeholder 4">
              <a:extLst>
                <a:ext uri="{FF2B5EF4-FFF2-40B4-BE49-F238E27FC236}">
                  <a16:creationId xmlns:a16="http://schemas.microsoft.com/office/drawing/2014/main" id="{D4451D8C-D18C-D2CB-570A-EBBCD048B6EA}"/>
                </a:ext>
              </a:extLst>
            </p:cNvPr>
            <p:cNvSpPr txBox="1">
              <a:spLocks/>
            </p:cNvSpPr>
            <p:nvPr/>
          </p:nvSpPr>
          <p:spPr>
            <a:xfrm>
              <a:off x="8194637" y="1853122"/>
              <a:ext cx="1595171" cy="621173"/>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solidFill>
                    <a:schemeClr val="bg2">
                      <a:lumMod val="10000"/>
                    </a:schemeClr>
                  </a:solidFill>
                  <a:latin typeface="Gotham Rounded Bold" panose="02000000000000000000" pitchFamily="50" charset="0"/>
                  <a:cs typeface="Helvetica" panose="020B0604020202020204" pitchFamily="34" charset="0"/>
                </a:rPr>
                <a:t>(3)</a:t>
              </a:r>
            </a:p>
          </p:txBody>
        </p:sp>
      </p:grpSp>
      <p:sp>
        <p:nvSpPr>
          <p:cNvPr id="4" name="Title 3">
            <a:extLst>
              <a:ext uri="{FF2B5EF4-FFF2-40B4-BE49-F238E27FC236}">
                <a16:creationId xmlns:a16="http://schemas.microsoft.com/office/drawing/2014/main" id="{0DA72816-3883-5309-A765-EF0D7BF001ED}"/>
              </a:ext>
              <a:ext uri="{C183D7F6-B498-43B3-948B-1728B52AA6E4}">
                <adec:decorative xmlns:adec="http://schemas.microsoft.com/office/drawing/2017/decorative" val="1"/>
              </a:ext>
            </a:extLst>
          </p:cNvPr>
          <p:cNvSpPr>
            <a:spLocks noGrp="1"/>
          </p:cNvSpPr>
          <p:nvPr>
            <p:ph type="title"/>
          </p:nvPr>
        </p:nvSpPr>
        <p:spPr/>
        <p:txBody>
          <a:bodyPr/>
          <a:lstStyle/>
          <a:p>
            <a:r>
              <a:rPr lang="en-US" dirty="0"/>
              <a:t>El Ni</a:t>
            </a:r>
            <a:r>
              <a:rPr lang="en-US" dirty="0">
                <a:latin typeface="Arial" panose="020B0604020202020204" pitchFamily="34" charset="0"/>
                <a:cs typeface="Arial" panose="020B0604020202020204" pitchFamily="34" charset="0"/>
              </a:rPr>
              <a:t>ñ</a:t>
            </a:r>
            <a:r>
              <a:rPr lang="en-US" dirty="0"/>
              <a:t>o-Southern Oscillation and the Galápagos</a:t>
            </a:r>
          </a:p>
        </p:txBody>
      </p:sp>
    </p:spTree>
    <p:extLst>
      <p:ext uri="{BB962C8B-B14F-4D97-AF65-F5344CB8AC3E}">
        <p14:creationId xmlns:p14="http://schemas.microsoft.com/office/powerpoint/2010/main" val="2477911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44894-7203-1FA1-55A5-53594B0B664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3D6A6D9-F389-443C-58A2-EB742E68C7C7}"/>
              </a:ext>
            </a:extLst>
          </p:cNvPr>
          <p:cNvSpPr>
            <a:spLocks noGrp="1"/>
          </p:cNvSpPr>
          <p:nvPr>
            <p:ph idx="1"/>
          </p:nvPr>
        </p:nvSpPr>
        <p:spPr>
          <a:xfrm>
            <a:off x="389082" y="1714500"/>
            <a:ext cx="5960918" cy="4351338"/>
          </a:xfrm>
          <a:prstGeom prst="rect">
            <a:avLst/>
          </a:prstGeom>
        </p:spPr>
        <p:txBody>
          <a:bodyPr/>
          <a:lstStyle/>
          <a:p>
            <a:pPr marL="0" indent="0">
              <a:buNone/>
            </a:pPr>
            <a:r>
              <a:rPr lang="en-US" dirty="0">
                <a:latin typeface="Helvetica" panose="020B0604020202020204" pitchFamily="34" charset="0"/>
                <a:cs typeface="Helvetica" panose="020B0604020202020204" pitchFamily="34" charset="0"/>
              </a:rPr>
              <a:t>During El Niño phases:</a:t>
            </a:r>
          </a:p>
          <a:p>
            <a:pPr marL="514350" indent="-514350">
              <a:buFont typeface="+mj-lt"/>
              <a:buAutoNum type="arabicParenR"/>
            </a:pPr>
            <a:r>
              <a:rPr lang="en-US" dirty="0">
                <a:latin typeface="Helvetica" panose="020B0604020202020204" pitchFamily="34" charset="0"/>
                <a:cs typeface="Helvetica" panose="020B0604020202020204" pitchFamily="34" charset="0"/>
              </a:rPr>
              <a:t>The east-to-west equatorial winds are weaker.</a:t>
            </a:r>
          </a:p>
          <a:p>
            <a:pPr marL="514350" indent="-514350">
              <a:buFont typeface="+mj-lt"/>
              <a:buAutoNum type="arabicParenR"/>
            </a:pPr>
            <a:r>
              <a:rPr lang="en-US" dirty="0">
                <a:latin typeface="Helvetica" panose="020B0604020202020204" pitchFamily="34" charset="0"/>
                <a:cs typeface="Helvetica" panose="020B0604020202020204" pitchFamily="34" charset="0"/>
              </a:rPr>
              <a:t>There is reduced upwelling of cold, nutrient-rich water reaching the Galápagos.</a:t>
            </a:r>
          </a:p>
          <a:p>
            <a:pPr marL="514350" indent="-514350">
              <a:buFont typeface="+mj-lt"/>
              <a:buAutoNum type="arabicParenR"/>
            </a:pPr>
            <a:r>
              <a:rPr lang="en-US" dirty="0">
                <a:latin typeface="Helvetica" panose="020B0604020202020204" pitchFamily="34" charset="0"/>
                <a:cs typeface="Helvetica" panose="020B0604020202020204" pitchFamily="34" charset="0"/>
              </a:rPr>
              <a:t>The reduction in nutrients impacts the food web and fish populations decline.</a:t>
            </a:r>
          </a:p>
          <a:p>
            <a:endParaRPr lang="en-US" dirty="0">
              <a:latin typeface="Helvetica" panose="020B0604020202020204" pitchFamily="34" charset="0"/>
              <a:cs typeface="Helvetica" panose="020B0604020202020204" pitchFamily="34" charset="0"/>
            </a:endParaRPr>
          </a:p>
        </p:txBody>
      </p:sp>
      <p:sp>
        <p:nvSpPr>
          <p:cNvPr id="8" name="Title 7">
            <a:extLst>
              <a:ext uri="{FF2B5EF4-FFF2-40B4-BE49-F238E27FC236}">
                <a16:creationId xmlns:a16="http://schemas.microsoft.com/office/drawing/2014/main" id="{EF320391-1D7B-EF42-3B23-D5D48EA7FFB4}"/>
              </a:ext>
              <a:ext uri="{C183D7F6-B498-43B3-948B-1728B52AA6E4}">
                <adec:decorative xmlns:adec="http://schemas.microsoft.com/office/drawing/2017/decorative" val="1"/>
              </a:ext>
            </a:extLst>
          </p:cNvPr>
          <p:cNvSpPr>
            <a:spLocks noGrp="1"/>
          </p:cNvSpPr>
          <p:nvPr>
            <p:ph type="title"/>
          </p:nvPr>
        </p:nvSpPr>
        <p:spPr/>
        <p:txBody>
          <a:bodyPr/>
          <a:lstStyle/>
          <a:p>
            <a:r>
              <a:rPr lang="en-US" dirty="0"/>
              <a:t>El Ni</a:t>
            </a:r>
            <a:r>
              <a:rPr lang="en-US" dirty="0">
                <a:latin typeface="Arial" panose="020B0604020202020204" pitchFamily="34" charset="0"/>
                <a:cs typeface="Arial" panose="020B0604020202020204" pitchFamily="34" charset="0"/>
              </a:rPr>
              <a:t>ñ</a:t>
            </a:r>
            <a:r>
              <a:rPr lang="en-US" dirty="0"/>
              <a:t>o-Southern Oscillation and the Galápagos</a:t>
            </a:r>
          </a:p>
        </p:txBody>
      </p:sp>
      <p:grpSp>
        <p:nvGrpSpPr>
          <p:cNvPr id="7" name="Group 6">
            <a:extLst>
              <a:ext uri="{FF2B5EF4-FFF2-40B4-BE49-F238E27FC236}">
                <a16:creationId xmlns:a16="http://schemas.microsoft.com/office/drawing/2014/main" id="{5B3EC97B-CAD3-87AE-4AFA-CA5A2ABBAAED}"/>
              </a:ext>
              <a:ext uri="{C183D7F6-B498-43B3-948B-1728B52AA6E4}">
                <adec:decorative xmlns:adec="http://schemas.microsoft.com/office/drawing/2017/decorative" val="1"/>
              </a:ext>
            </a:extLst>
          </p:cNvPr>
          <p:cNvGrpSpPr/>
          <p:nvPr/>
        </p:nvGrpSpPr>
        <p:grpSpPr>
          <a:xfrm>
            <a:off x="5786458" y="1392797"/>
            <a:ext cx="6086951" cy="3493245"/>
            <a:chOff x="5544916" y="1392797"/>
            <a:chExt cx="6086951" cy="3493245"/>
          </a:xfrm>
        </p:grpSpPr>
        <p:grpSp>
          <p:nvGrpSpPr>
            <p:cNvPr id="2" name="Group 1">
              <a:extLst>
                <a:ext uri="{FF2B5EF4-FFF2-40B4-BE49-F238E27FC236}">
                  <a16:creationId xmlns:a16="http://schemas.microsoft.com/office/drawing/2014/main" id="{0045BACD-65A9-2C52-3735-712287BA185E}"/>
                </a:ext>
              </a:extLst>
            </p:cNvPr>
            <p:cNvGrpSpPr/>
            <p:nvPr/>
          </p:nvGrpSpPr>
          <p:grpSpPr>
            <a:xfrm>
              <a:off x="5874310" y="1392797"/>
              <a:ext cx="5757557" cy="3493245"/>
              <a:chOff x="5874310" y="1392797"/>
              <a:chExt cx="5757557" cy="3493245"/>
            </a:xfrm>
          </p:grpSpPr>
          <p:pic>
            <p:nvPicPr>
              <p:cNvPr id="15" name="Picture 14">
                <a:extLst>
                  <a:ext uri="{FF2B5EF4-FFF2-40B4-BE49-F238E27FC236}">
                    <a16:creationId xmlns:a16="http://schemas.microsoft.com/office/drawing/2014/main" id="{09BF2F9F-BF18-A2F0-740C-63D207DA151C}"/>
                  </a:ext>
                </a:extLst>
              </p:cNvPr>
              <p:cNvPicPr>
                <a:picLocks noChangeAspect="1"/>
              </p:cNvPicPr>
              <p:nvPr/>
            </p:nvPicPr>
            <p:blipFill>
              <a:blip r:embed="rId3" cstate="hqprint">
                <a:extLst>
                  <a:ext uri="{28A0092B-C50C-407E-A947-70E740481C1C}">
                    <a14:useLocalDpi xmlns:a14="http://schemas.microsoft.com/office/drawing/2010/main"/>
                  </a:ext>
                </a:extLst>
              </a:blip>
              <a:srcRect r="-6083" b="-1539"/>
              <a:stretch>
                <a:fillRect/>
              </a:stretch>
            </p:blipFill>
            <p:spPr>
              <a:xfrm>
                <a:off x="5874310" y="2465558"/>
                <a:ext cx="5757557" cy="2420484"/>
              </a:xfrm>
              <a:prstGeom prst="rect">
                <a:avLst/>
              </a:prstGeom>
            </p:spPr>
          </p:pic>
          <p:sp>
            <p:nvSpPr>
              <p:cNvPr id="16" name="Text Placeholder 4">
                <a:extLst>
                  <a:ext uri="{FF2B5EF4-FFF2-40B4-BE49-F238E27FC236}">
                    <a16:creationId xmlns:a16="http://schemas.microsoft.com/office/drawing/2014/main" id="{E26EBCA7-8BA0-03B1-43BC-A7D3306E08A6}"/>
                  </a:ext>
                </a:extLst>
              </p:cNvPr>
              <p:cNvSpPr txBox="1">
                <a:spLocks/>
              </p:cNvSpPr>
              <p:nvPr/>
            </p:nvSpPr>
            <p:spPr>
              <a:xfrm>
                <a:off x="7939685" y="1392797"/>
                <a:ext cx="2811318" cy="576385"/>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chemeClr val="bg2">
                        <a:lumMod val="10000"/>
                      </a:schemeClr>
                    </a:solidFill>
                    <a:latin typeface="Gotham Rounded Bold" panose="02000000000000000000" pitchFamily="50" charset="0"/>
                    <a:cs typeface="Helvetica" panose="020B0604020202020204" pitchFamily="34" charset="0"/>
                  </a:rPr>
                  <a:t>El Niño pattern</a:t>
                </a:r>
              </a:p>
            </p:txBody>
          </p:sp>
        </p:grpSp>
        <p:sp>
          <p:nvSpPr>
            <p:cNvPr id="3" name="Text Placeholder 4">
              <a:extLst>
                <a:ext uri="{FF2B5EF4-FFF2-40B4-BE49-F238E27FC236}">
                  <a16:creationId xmlns:a16="http://schemas.microsoft.com/office/drawing/2014/main" id="{B96FE051-A089-224C-A3FF-70AB9F422AB4}"/>
                </a:ext>
              </a:extLst>
            </p:cNvPr>
            <p:cNvSpPr txBox="1">
              <a:spLocks/>
            </p:cNvSpPr>
            <p:nvPr/>
          </p:nvSpPr>
          <p:spPr>
            <a:xfrm>
              <a:off x="5544916" y="2251539"/>
              <a:ext cx="2715986" cy="911564"/>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solidFill>
                    <a:schemeClr val="bg2">
                      <a:lumMod val="10000"/>
                    </a:schemeClr>
                  </a:solidFill>
                  <a:latin typeface="Gotham Rounded Bold" panose="02000000000000000000" pitchFamily="50" charset="0"/>
                  <a:cs typeface="Helvetica" panose="020B0604020202020204" pitchFamily="34" charset="0"/>
                </a:rPr>
                <a:t>(1)</a:t>
              </a:r>
            </a:p>
          </p:txBody>
        </p:sp>
        <p:sp>
          <p:nvSpPr>
            <p:cNvPr id="4" name="Text Placeholder 4">
              <a:extLst>
                <a:ext uri="{FF2B5EF4-FFF2-40B4-BE49-F238E27FC236}">
                  <a16:creationId xmlns:a16="http://schemas.microsoft.com/office/drawing/2014/main" id="{AB5DC3F6-8546-3108-F46D-8FF66687D8EC}"/>
                </a:ext>
              </a:extLst>
            </p:cNvPr>
            <p:cNvSpPr txBox="1">
              <a:spLocks/>
            </p:cNvSpPr>
            <p:nvPr/>
          </p:nvSpPr>
          <p:spPr>
            <a:xfrm>
              <a:off x="8602769" y="3994802"/>
              <a:ext cx="925549" cy="621173"/>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solidFill>
                    <a:schemeClr val="bg2">
                      <a:lumMod val="10000"/>
                    </a:schemeClr>
                  </a:solidFill>
                  <a:latin typeface="Gotham Rounded Bold" panose="02000000000000000000" pitchFamily="50" charset="0"/>
                  <a:cs typeface="Helvetica" panose="020B0604020202020204" pitchFamily="34" charset="0"/>
                </a:rPr>
                <a:t>(2)</a:t>
              </a:r>
            </a:p>
          </p:txBody>
        </p:sp>
        <p:sp>
          <p:nvSpPr>
            <p:cNvPr id="6" name="Text Placeholder 4">
              <a:extLst>
                <a:ext uri="{FF2B5EF4-FFF2-40B4-BE49-F238E27FC236}">
                  <a16:creationId xmlns:a16="http://schemas.microsoft.com/office/drawing/2014/main" id="{C644D199-3D07-B8F0-F68D-DD87B4772DED}"/>
                </a:ext>
              </a:extLst>
            </p:cNvPr>
            <p:cNvSpPr txBox="1">
              <a:spLocks/>
            </p:cNvSpPr>
            <p:nvPr/>
          </p:nvSpPr>
          <p:spPr>
            <a:xfrm>
              <a:off x="8194637" y="1853122"/>
              <a:ext cx="1595171" cy="621173"/>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solidFill>
                    <a:schemeClr val="bg2">
                      <a:lumMod val="10000"/>
                    </a:schemeClr>
                  </a:solidFill>
                  <a:latin typeface="Gotham Rounded Bold" panose="02000000000000000000" pitchFamily="50" charset="0"/>
                  <a:cs typeface="Helvetica" panose="020B0604020202020204" pitchFamily="34" charset="0"/>
                </a:rPr>
                <a:t>(3)</a:t>
              </a:r>
            </a:p>
          </p:txBody>
        </p:sp>
      </p:grpSp>
    </p:spTree>
    <p:extLst>
      <p:ext uri="{BB962C8B-B14F-4D97-AF65-F5344CB8AC3E}">
        <p14:creationId xmlns:p14="http://schemas.microsoft.com/office/powerpoint/2010/main" val="1332766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4A8ED-0A26-56F7-B534-2B741DDC8867}"/>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54EB6B95-783B-6371-A757-BD6E92940176}"/>
              </a:ext>
            </a:extLst>
          </p:cNvPr>
          <p:cNvSpPr>
            <a:spLocks noGrp="1"/>
          </p:cNvSpPr>
          <p:nvPr>
            <p:ph type="title"/>
          </p:nvPr>
        </p:nvSpPr>
        <p:spPr/>
        <p:txBody>
          <a:bodyPr/>
          <a:lstStyle/>
          <a:p>
            <a:r>
              <a:rPr lang="en-US" dirty="0"/>
              <a:t>El Ni</a:t>
            </a:r>
            <a:r>
              <a:rPr lang="en-US" dirty="0">
                <a:latin typeface="Arial" panose="020B0604020202020204" pitchFamily="34" charset="0"/>
                <a:cs typeface="Arial" panose="020B0604020202020204" pitchFamily="34" charset="0"/>
              </a:rPr>
              <a:t>ñ</a:t>
            </a:r>
            <a:r>
              <a:rPr lang="en-US" dirty="0"/>
              <a:t>o impacts on Galápagos penguins</a:t>
            </a:r>
          </a:p>
        </p:txBody>
      </p:sp>
      <p:sp>
        <p:nvSpPr>
          <p:cNvPr id="5" name="Text Placeholder 4">
            <a:extLst>
              <a:ext uri="{FF2B5EF4-FFF2-40B4-BE49-F238E27FC236}">
                <a16:creationId xmlns:a16="http://schemas.microsoft.com/office/drawing/2014/main" id="{CE81E6D6-D8BB-F46A-3947-098C86AA0417}"/>
              </a:ext>
            </a:extLst>
          </p:cNvPr>
          <p:cNvSpPr>
            <a:spLocks noGrp="1"/>
          </p:cNvSpPr>
          <p:nvPr>
            <p:ph idx="1"/>
          </p:nvPr>
        </p:nvSpPr>
        <p:spPr>
          <a:xfrm>
            <a:off x="389082" y="1714500"/>
            <a:ext cx="6775806" cy="4351338"/>
          </a:xfrm>
          <a:prstGeom prst="rect">
            <a:avLst/>
          </a:prstGeom>
        </p:spPr>
        <p:txBody>
          <a:bodyPr/>
          <a:lstStyle/>
          <a:p>
            <a:r>
              <a:rPr lang="en-US" dirty="0">
                <a:latin typeface="Helvetica" panose="020B0604020202020204" pitchFamily="34" charset="0"/>
                <a:cs typeface="Helvetica" panose="020B0604020202020204" pitchFamily="34" charset="0"/>
              </a:rPr>
              <a:t>When fish populations decline, the survival and reproduction of Galápagos penguins is negatively affected.</a:t>
            </a:r>
          </a:p>
          <a:p>
            <a:r>
              <a:rPr lang="en-US" dirty="0">
                <a:latin typeface="Helvetica" panose="020B0604020202020204" pitchFamily="34" charset="0"/>
                <a:cs typeface="Helvetica" panose="020B0604020202020204" pitchFamily="34" charset="0"/>
              </a:rPr>
              <a:t>It is well established that Galápagos penguin populations decline during El Ni</a:t>
            </a:r>
            <a:r>
              <a:rPr lang="en-US" dirty="0">
                <a:latin typeface="Arial" panose="020B0604020202020204" pitchFamily="34" charset="0"/>
                <a:cs typeface="Arial" panose="020B0604020202020204" pitchFamily="34" charset="0"/>
              </a:rPr>
              <a:t>ñ</a:t>
            </a:r>
            <a:r>
              <a:rPr lang="en-US" dirty="0">
                <a:latin typeface="Helvetica" panose="020B0604020202020204" pitchFamily="34" charset="0"/>
                <a:cs typeface="Helvetica" panose="020B0604020202020204" pitchFamily="34" charset="0"/>
              </a:rPr>
              <a:t>o phases.</a:t>
            </a:r>
          </a:p>
        </p:txBody>
      </p:sp>
      <p:pic>
        <p:nvPicPr>
          <p:cNvPr id="3" name="Picture 2">
            <a:extLst>
              <a:ext uri="{FF2B5EF4-FFF2-40B4-BE49-F238E27FC236}">
                <a16:creationId xmlns:a16="http://schemas.microsoft.com/office/drawing/2014/main" id="{3300B059-42C9-2733-61DB-7B845E4BE6FD}"/>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7807569" y="1833158"/>
            <a:ext cx="3446585" cy="3440452"/>
          </a:xfrm>
          <a:prstGeom prst="rect">
            <a:avLst/>
          </a:prstGeom>
        </p:spPr>
      </p:pic>
    </p:spTree>
    <p:extLst>
      <p:ext uri="{BB962C8B-B14F-4D97-AF65-F5344CB8AC3E}">
        <p14:creationId xmlns:p14="http://schemas.microsoft.com/office/powerpoint/2010/main" val="2488673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4B79F-0A32-1DA2-B0C1-4D1B529A17CF}"/>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A3CB807D-09FF-F15D-70DD-7D4695092503}"/>
              </a:ext>
            </a:extLst>
          </p:cNvPr>
          <p:cNvSpPr txBox="1">
            <a:spLocks/>
          </p:cNvSpPr>
          <p:nvPr/>
        </p:nvSpPr>
        <p:spPr>
          <a:xfrm>
            <a:off x="389082" y="531382"/>
            <a:ext cx="11802918" cy="662418"/>
          </a:xfrm>
          <a:prstGeom prst="rect">
            <a:avLst/>
          </a:prstGeom>
        </p:spPr>
        <p:txBody>
          <a:bodyPr/>
          <a:lstStyle>
            <a:lvl1pPr algn="l" defTabSz="914400" rtl="0" eaLnBrk="1" latinLnBrk="0" hangingPunct="1">
              <a:lnSpc>
                <a:spcPct val="90000"/>
              </a:lnSpc>
              <a:spcBef>
                <a:spcPct val="0"/>
              </a:spcBef>
              <a:buNone/>
              <a:defRPr sz="3600" b="1" kern="1200">
                <a:solidFill>
                  <a:schemeClr val="accent1"/>
                </a:solidFill>
                <a:latin typeface="Helvetica" pitchFamily="2" charset="0"/>
                <a:ea typeface="+mj-ea"/>
                <a:cs typeface="+mj-cs"/>
              </a:defRPr>
            </a:lvl1pPr>
          </a:lstStyle>
          <a:p>
            <a:r>
              <a:rPr lang="en-US" dirty="0"/>
              <a:t>Population bottlenecks can reduce genetic diversity</a:t>
            </a:r>
          </a:p>
        </p:txBody>
      </p:sp>
      <p:sp>
        <p:nvSpPr>
          <p:cNvPr id="5" name="Text Placeholder 4">
            <a:extLst>
              <a:ext uri="{FF2B5EF4-FFF2-40B4-BE49-F238E27FC236}">
                <a16:creationId xmlns:a16="http://schemas.microsoft.com/office/drawing/2014/main" id="{635BF1AF-0F60-9023-AEC3-C3DE48C5C14F}"/>
              </a:ext>
            </a:extLst>
          </p:cNvPr>
          <p:cNvSpPr>
            <a:spLocks noGrp="1"/>
          </p:cNvSpPr>
          <p:nvPr>
            <p:ph idx="1"/>
          </p:nvPr>
        </p:nvSpPr>
        <p:spPr>
          <a:xfrm>
            <a:off x="389083" y="1714500"/>
            <a:ext cx="6253018" cy="4351338"/>
          </a:xfrm>
          <a:prstGeom prst="rect">
            <a:avLst/>
          </a:prstGeom>
        </p:spPr>
        <p:txBody>
          <a:bodyPr/>
          <a:lstStyle/>
          <a:p>
            <a:r>
              <a:rPr lang="en-US" dirty="0">
                <a:latin typeface="Helvetica" panose="020B0604020202020204" pitchFamily="34" charset="0"/>
                <a:cs typeface="Helvetica" panose="020B0604020202020204" pitchFamily="34" charset="0"/>
              </a:rPr>
              <a:t>Following El Ni</a:t>
            </a:r>
            <a:r>
              <a:rPr lang="en-US" dirty="0">
                <a:latin typeface="Arial" panose="020B0604020202020204" pitchFamily="34" charset="0"/>
                <a:cs typeface="Arial" panose="020B0604020202020204" pitchFamily="34" charset="0"/>
              </a:rPr>
              <a:t>ñ</a:t>
            </a:r>
            <a:r>
              <a:rPr lang="en-US" dirty="0">
                <a:latin typeface="Helvetica" panose="020B0604020202020204" pitchFamily="34" charset="0"/>
                <a:cs typeface="Helvetica" panose="020B0604020202020204" pitchFamily="34" charset="0"/>
              </a:rPr>
              <a:t>o phases, Galápagos penguins have undergone repeated bottlenecks, sudden and dramatic reductions in population size.</a:t>
            </a:r>
          </a:p>
          <a:p>
            <a:r>
              <a:rPr lang="en-US" dirty="0">
                <a:latin typeface="Helvetica" panose="020B0604020202020204" pitchFamily="34" charset="0"/>
                <a:cs typeface="Helvetica" panose="020B0604020202020204" pitchFamily="34" charset="0"/>
              </a:rPr>
              <a:t>Let’s examine how a population bottleneck can alter a population’s genetic makeup. </a:t>
            </a:r>
          </a:p>
        </p:txBody>
      </p:sp>
      <p:pic>
        <p:nvPicPr>
          <p:cNvPr id="2" name="Picture 1">
            <a:extLst>
              <a:ext uri="{FF2B5EF4-FFF2-40B4-BE49-F238E27FC236}">
                <a16:creationId xmlns:a16="http://schemas.microsoft.com/office/drawing/2014/main" id="{3BE9C7D3-EFCA-4927-214F-5F961ED57E4D}"/>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7807569" y="1833158"/>
            <a:ext cx="3446585" cy="3440452"/>
          </a:xfrm>
          <a:prstGeom prst="rect">
            <a:avLst/>
          </a:prstGeom>
        </p:spPr>
      </p:pic>
    </p:spTree>
    <p:extLst>
      <p:ext uri="{BB962C8B-B14F-4D97-AF65-F5344CB8AC3E}">
        <p14:creationId xmlns:p14="http://schemas.microsoft.com/office/powerpoint/2010/main" val="2372103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B51D9-2415-8473-81F5-D543D27BA6A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B4094B2-062F-C7B7-FE8D-E209749695AA}"/>
              </a:ext>
            </a:extLst>
          </p:cNvPr>
          <p:cNvSpPr>
            <a:spLocks noGrp="1"/>
          </p:cNvSpPr>
          <p:nvPr>
            <p:ph idx="1"/>
          </p:nvPr>
        </p:nvSpPr>
        <p:spPr>
          <a:xfrm>
            <a:off x="389083" y="1714500"/>
            <a:ext cx="5539769" cy="4351338"/>
          </a:xfrm>
          <a:prstGeom prst="rect">
            <a:avLst/>
          </a:prstGeom>
        </p:spPr>
        <p:txBody>
          <a:bodyPr/>
          <a:lstStyle/>
          <a:p>
            <a:r>
              <a:rPr lang="en-US" dirty="0">
                <a:latin typeface="Helvetica" panose="020B0604020202020204" pitchFamily="34" charset="0"/>
                <a:cs typeface="Helvetica" panose="020B0604020202020204" pitchFamily="34" charset="0"/>
              </a:rPr>
              <a:t>We will use the northern elephant seal as an example.</a:t>
            </a:r>
          </a:p>
          <a:p>
            <a:r>
              <a:rPr lang="en-US" dirty="0">
                <a:latin typeface="Helvetica" panose="020B0604020202020204" pitchFamily="34" charset="0"/>
                <a:cs typeface="Helvetica" panose="020B0604020202020204" pitchFamily="34" charset="0"/>
              </a:rPr>
              <a:t>In the 1800s, overhunting caused a sharp decline in the population, with as few as 20 individuals remaining.</a:t>
            </a:r>
          </a:p>
          <a:p>
            <a:endParaRPr lang="en-US" dirty="0">
              <a:latin typeface="Helvetica" panose="020B0604020202020204" pitchFamily="34" charset="0"/>
              <a:cs typeface="Helvetica" panose="020B0604020202020204" pitchFamily="34" charset="0"/>
            </a:endParaRPr>
          </a:p>
        </p:txBody>
      </p:sp>
      <p:sp>
        <p:nvSpPr>
          <p:cNvPr id="8" name="Title 2">
            <a:extLst>
              <a:ext uri="{FF2B5EF4-FFF2-40B4-BE49-F238E27FC236}">
                <a16:creationId xmlns:a16="http://schemas.microsoft.com/office/drawing/2014/main" id="{7790A286-1397-5E89-646A-B019CF10787E}"/>
              </a:ext>
              <a:ext uri="{C183D7F6-B498-43B3-948B-1728B52AA6E4}">
                <adec:decorative xmlns:adec="http://schemas.microsoft.com/office/drawing/2017/decorative" val="1"/>
              </a:ext>
            </a:extLst>
          </p:cNvPr>
          <p:cNvSpPr txBox="1">
            <a:spLocks noGrp="1"/>
          </p:cNvSpPr>
          <p:nvPr>
            <p:ph type="title"/>
          </p:nvPr>
        </p:nvSpPr>
        <p:spPr>
          <a:xfrm>
            <a:off x="388938" y="531813"/>
            <a:ext cx="11714162" cy="661987"/>
          </a:xfrm>
          <a:prstGeom prst="rect">
            <a:avLst/>
          </a:prstGeom>
        </p:spPr>
        <p:txBody>
          <a:bodyPr/>
          <a:lstStyle>
            <a:lvl1pPr algn="l" defTabSz="914400" rtl="0" eaLnBrk="1" latinLnBrk="0" hangingPunct="1">
              <a:lnSpc>
                <a:spcPct val="90000"/>
              </a:lnSpc>
              <a:spcBef>
                <a:spcPct val="0"/>
              </a:spcBef>
              <a:buNone/>
              <a:defRPr sz="3600" b="1" kern="1200">
                <a:solidFill>
                  <a:schemeClr val="accent1"/>
                </a:solidFill>
                <a:latin typeface="Helvetica" pitchFamily="2" charset="0"/>
                <a:ea typeface="+mj-ea"/>
                <a:cs typeface="+mj-cs"/>
              </a:defRPr>
            </a:lvl1pPr>
          </a:lstStyle>
          <a:p>
            <a:r>
              <a:rPr lang="en-US" dirty="0"/>
              <a:t>Population bottlenecks can reduce genetic diversity</a:t>
            </a:r>
          </a:p>
        </p:txBody>
      </p:sp>
      <p:grpSp>
        <p:nvGrpSpPr>
          <p:cNvPr id="2" name="Group 1">
            <a:extLst>
              <a:ext uri="{FF2B5EF4-FFF2-40B4-BE49-F238E27FC236}">
                <a16:creationId xmlns:a16="http://schemas.microsoft.com/office/drawing/2014/main" id="{9042221E-52D6-E399-B317-75DED624ECC9}"/>
              </a:ext>
              <a:ext uri="{C183D7F6-B498-43B3-948B-1728B52AA6E4}">
                <adec:decorative xmlns:adec="http://schemas.microsoft.com/office/drawing/2017/decorative" val="1"/>
              </a:ext>
            </a:extLst>
          </p:cNvPr>
          <p:cNvGrpSpPr/>
          <p:nvPr/>
        </p:nvGrpSpPr>
        <p:grpSpPr>
          <a:xfrm>
            <a:off x="5778500" y="1354138"/>
            <a:ext cx="5803900" cy="4214416"/>
            <a:chOff x="5778500" y="1354138"/>
            <a:chExt cx="5803900" cy="4214416"/>
          </a:xfrm>
        </p:grpSpPr>
        <p:pic>
          <p:nvPicPr>
            <p:cNvPr id="1026" name="Picture 2">
              <a:extLst>
                <a:ext uri="{FF2B5EF4-FFF2-40B4-BE49-F238E27FC236}">
                  <a16:creationId xmlns:a16="http://schemas.microsoft.com/office/drawing/2014/main" id="{5EE9C4F9-E26A-D467-9340-6B361FFE171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78500" y="1354138"/>
              <a:ext cx="5803900" cy="384508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0C191B98-81CF-2C22-09BA-E11623710E93}"/>
                </a:ext>
              </a:extLst>
            </p:cNvPr>
            <p:cNvSpPr txBox="1"/>
            <p:nvPr/>
          </p:nvSpPr>
          <p:spPr>
            <a:xfrm>
              <a:off x="8089136" y="5199222"/>
              <a:ext cx="3493264" cy="369332"/>
            </a:xfrm>
            <a:prstGeom prst="rect">
              <a:avLst/>
            </a:prstGeom>
            <a:noFill/>
          </p:spPr>
          <p:txBody>
            <a:bodyPr wrap="none" rtlCol="0">
              <a:spAutoFit/>
            </a:bodyPr>
            <a:lstStyle/>
            <a:p>
              <a:r>
                <a:rPr lang="en-US" dirty="0">
                  <a:solidFill>
                    <a:srgbClr val="002D73"/>
                  </a:solidFill>
                  <a:latin typeface="Helvetica" panose="020B0604020202020204" pitchFamily="34" charset="0"/>
                  <a:cs typeface="Helvetica" panose="020B0604020202020204" pitchFamily="34" charset="0"/>
                </a:rPr>
                <a:t>Photo credit: Frank Schulenburg</a:t>
              </a:r>
            </a:p>
          </p:txBody>
        </p:sp>
      </p:grpSp>
    </p:spTree>
    <p:extLst>
      <p:ext uri="{BB962C8B-B14F-4D97-AF65-F5344CB8AC3E}">
        <p14:creationId xmlns:p14="http://schemas.microsoft.com/office/powerpoint/2010/main" val="212102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BDBC4-6028-299C-371D-54F43C035D08}"/>
            </a:ext>
          </a:extLst>
        </p:cNvPr>
        <p:cNvGrpSpPr/>
        <p:nvPr/>
      </p:nvGrpSpPr>
      <p:grpSpPr>
        <a:xfrm>
          <a:off x="0" y="0"/>
          <a:ext cx="0" cy="0"/>
          <a:chOff x="0" y="0"/>
          <a:chExt cx="0" cy="0"/>
        </a:xfrm>
      </p:grpSpPr>
      <p:sp>
        <p:nvSpPr>
          <p:cNvPr id="14" name="Title 2">
            <a:extLst>
              <a:ext uri="{FF2B5EF4-FFF2-40B4-BE49-F238E27FC236}">
                <a16:creationId xmlns:a16="http://schemas.microsoft.com/office/drawing/2014/main" id="{3CFEFBD1-D1F9-6953-E0D8-184B3F0EAD03}"/>
              </a:ext>
              <a:ext uri="{C183D7F6-B498-43B3-948B-1728B52AA6E4}">
                <adec:decorative xmlns:adec="http://schemas.microsoft.com/office/drawing/2017/decorative" val="1"/>
              </a:ext>
            </a:extLst>
          </p:cNvPr>
          <p:cNvSpPr txBox="1">
            <a:spLocks noGrp="1"/>
          </p:cNvSpPr>
          <p:nvPr>
            <p:ph type="title"/>
          </p:nvPr>
        </p:nvSpPr>
        <p:spPr>
          <a:xfrm>
            <a:off x="388938" y="531813"/>
            <a:ext cx="11637962" cy="661987"/>
          </a:xfrm>
          <a:prstGeom prst="rect">
            <a:avLst/>
          </a:prstGeom>
        </p:spPr>
        <p:txBody>
          <a:bodyPr/>
          <a:lstStyle>
            <a:lvl1pPr algn="l" defTabSz="914400" rtl="0" eaLnBrk="1" latinLnBrk="0" hangingPunct="1">
              <a:lnSpc>
                <a:spcPct val="90000"/>
              </a:lnSpc>
              <a:spcBef>
                <a:spcPct val="0"/>
              </a:spcBef>
              <a:buNone/>
              <a:defRPr sz="3600" b="1" kern="1200">
                <a:solidFill>
                  <a:schemeClr val="accent1"/>
                </a:solidFill>
                <a:latin typeface="Helvetica" pitchFamily="2" charset="0"/>
                <a:ea typeface="+mj-ea"/>
                <a:cs typeface="+mj-cs"/>
              </a:defRPr>
            </a:lvl1pPr>
          </a:lstStyle>
          <a:p>
            <a:r>
              <a:rPr lang="en-US" dirty="0"/>
              <a:t>Population bottlenecks can reduce genetic diversity</a:t>
            </a:r>
          </a:p>
        </p:txBody>
      </p:sp>
      <p:sp>
        <p:nvSpPr>
          <p:cNvPr id="3" name="Content Placeholder 2">
            <a:extLst>
              <a:ext uri="{FF2B5EF4-FFF2-40B4-BE49-F238E27FC236}">
                <a16:creationId xmlns:a16="http://schemas.microsoft.com/office/drawing/2014/main" id="{873342BA-2A44-5DC0-BA2E-342A7659BD71}"/>
              </a:ext>
            </a:extLst>
          </p:cNvPr>
          <p:cNvSpPr>
            <a:spLocks noGrp="1"/>
          </p:cNvSpPr>
          <p:nvPr>
            <p:ph idx="1"/>
          </p:nvPr>
        </p:nvSpPr>
        <p:spPr>
          <a:xfrm>
            <a:off x="389082" y="1714500"/>
            <a:ext cx="4909274" cy="4351338"/>
          </a:xfrm>
        </p:spPr>
        <p:txBody>
          <a:bodyPr/>
          <a:lstStyle/>
          <a:p>
            <a:r>
              <a:rPr lang="en-US" dirty="0"/>
              <a:t>Here, colors and letters represent genetic diversity. </a:t>
            </a:r>
          </a:p>
          <a:p>
            <a:r>
              <a:rPr lang="en-US" dirty="0"/>
              <a:t>Initially, the population had higher genetic diversity. </a:t>
            </a:r>
          </a:p>
          <a:p>
            <a:r>
              <a:rPr lang="en-US" dirty="0"/>
              <a:t>After the bottleneck, the remaining population had low genetic diversity. </a:t>
            </a:r>
          </a:p>
        </p:txBody>
      </p:sp>
      <p:grpSp>
        <p:nvGrpSpPr>
          <p:cNvPr id="6" name="Group 5" descr="An illustration of a population bottleneck. To the left are 13 cartoon elephant seals each shaded in one of six solid colors, with each color corresponding to a letter from A through F. These colors/letters indicate higher genetic diversity. An narrowing arrow points from these elephant seals to the right and is labeled as &quot;Bottleneck&quot;. This arrow points to just two seals shaded as the same color and with the same letter. This reduction in colors indicates low genetic diversity.">
            <a:extLst>
              <a:ext uri="{FF2B5EF4-FFF2-40B4-BE49-F238E27FC236}">
                <a16:creationId xmlns:a16="http://schemas.microsoft.com/office/drawing/2014/main" id="{DDB45ACD-A76E-A1CC-B292-EC8712257ABB}"/>
              </a:ext>
            </a:extLst>
          </p:cNvPr>
          <p:cNvGrpSpPr/>
          <p:nvPr/>
        </p:nvGrpSpPr>
        <p:grpSpPr>
          <a:xfrm>
            <a:off x="5298356" y="1746971"/>
            <a:ext cx="6504562" cy="4041916"/>
            <a:chOff x="5298356" y="1746971"/>
            <a:chExt cx="6504562" cy="4041916"/>
          </a:xfrm>
        </p:grpSpPr>
        <p:pic>
          <p:nvPicPr>
            <p:cNvPr id="5" name="Picture 4">
              <a:extLst>
                <a:ext uri="{FF2B5EF4-FFF2-40B4-BE49-F238E27FC236}">
                  <a16:creationId xmlns:a16="http://schemas.microsoft.com/office/drawing/2014/main" id="{5B6E1838-C6F1-983C-0261-CA004F41A7F0}"/>
                </a:ext>
              </a:extLst>
            </p:cNvPr>
            <p:cNvPicPr>
              <a:picLocks noChangeAspect="1"/>
            </p:cNvPicPr>
            <p:nvPr/>
          </p:nvPicPr>
          <p:blipFill>
            <a:blip r:embed="rId3"/>
            <a:stretch>
              <a:fillRect/>
            </a:stretch>
          </p:blipFill>
          <p:spPr>
            <a:xfrm>
              <a:off x="5298356" y="1746971"/>
              <a:ext cx="6098266" cy="3100012"/>
            </a:xfrm>
            <a:prstGeom prst="rect">
              <a:avLst/>
            </a:prstGeom>
          </p:spPr>
        </p:pic>
        <p:grpSp>
          <p:nvGrpSpPr>
            <p:cNvPr id="2" name="Group 1" descr="An illustration of a population bottleneck. To the left are 13 cartoon elephant seals each shaded in one of six solid colors. These colors indicate higher genetic diversity. An narrowing arrow points from these elephant seals to the right and is labeled as &quot;Bottleneck&quot;. This arrow points to just two seals shaded as the same color. This reduction in colors indicates low genetic diversity.">
              <a:extLst>
                <a:ext uri="{FF2B5EF4-FFF2-40B4-BE49-F238E27FC236}">
                  <a16:creationId xmlns:a16="http://schemas.microsoft.com/office/drawing/2014/main" id="{650EA4A8-4F0B-F763-446D-04B53F644843}"/>
                </a:ext>
              </a:extLst>
            </p:cNvPr>
            <p:cNvGrpSpPr/>
            <p:nvPr/>
          </p:nvGrpSpPr>
          <p:grpSpPr>
            <a:xfrm>
              <a:off x="5699189" y="3138885"/>
              <a:ext cx="6103729" cy="2650002"/>
              <a:chOff x="5643219" y="3138885"/>
              <a:chExt cx="6103729" cy="2650002"/>
            </a:xfrm>
          </p:grpSpPr>
          <p:sp>
            <p:nvSpPr>
              <p:cNvPr id="9" name="Text Placeholder 4">
                <a:extLst>
                  <a:ext uri="{FF2B5EF4-FFF2-40B4-BE49-F238E27FC236}">
                    <a16:creationId xmlns:a16="http://schemas.microsoft.com/office/drawing/2014/main" id="{08020B57-7018-2532-2884-BC776C022D07}"/>
                  </a:ext>
                </a:extLst>
              </p:cNvPr>
              <p:cNvSpPr txBox="1">
                <a:spLocks/>
              </p:cNvSpPr>
              <p:nvPr/>
            </p:nvSpPr>
            <p:spPr>
              <a:xfrm>
                <a:off x="5643219" y="5111029"/>
                <a:ext cx="2251765" cy="67785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Higher genetic diversity</a:t>
                </a:r>
              </a:p>
            </p:txBody>
          </p:sp>
          <p:sp>
            <p:nvSpPr>
              <p:cNvPr id="10" name="Text Placeholder 4">
                <a:extLst>
                  <a:ext uri="{FF2B5EF4-FFF2-40B4-BE49-F238E27FC236}">
                    <a16:creationId xmlns:a16="http://schemas.microsoft.com/office/drawing/2014/main" id="{B2CFCD02-46B5-C90D-87F9-D22374C6953F}"/>
                  </a:ext>
                </a:extLst>
              </p:cNvPr>
              <p:cNvSpPr txBox="1">
                <a:spLocks/>
              </p:cNvSpPr>
              <p:nvPr/>
            </p:nvSpPr>
            <p:spPr>
              <a:xfrm>
                <a:off x="9495183" y="5111029"/>
                <a:ext cx="2251765" cy="67785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Low genetic diversity</a:t>
                </a:r>
              </a:p>
            </p:txBody>
          </p:sp>
          <p:sp>
            <p:nvSpPr>
              <p:cNvPr id="11" name="Text Placeholder 4">
                <a:extLst>
                  <a:ext uri="{FF2B5EF4-FFF2-40B4-BE49-F238E27FC236}">
                    <a16:creationId xmlns:a16="http://schemas.microsoft.com/office/drawing/2014/main" id="{94FD569C-3A6E-2053-5BF3-96E93798F93F}"/>
                  </a:ext>
                </a:extLst>
              </p:cNvPr>
              <p:cNvSpPr txBox="1">
                <a:spLocks/>
              </p:cNvSpPr>
              <p:nvPr/>
            </p:nvSpPr>
            <p:spPr>
              <a:xfrm>
                <a:off x="7933084" y="3138885"/>
                <a:ext cx="2251765" cy="478629"/>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Bottleneck</a:t>
                </a:r>
              </a:p>
            </p:txBody>
          </p:sp>
        </p:grpSp>
      </p:grpSp>
    </p:spTree>
    <p:extLst>
      <p:ext uri="{BB962C8B-B14F-4D97-AF65-F5344CB8AC3E}">
        <p14:creationId xmlns:p14="http://schemas.microsoft.com/office/powerpoint/2010/main" val="277256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354BF-E4EC-A694-DC9C-2472EA7E2089}"/>
            </a:ext>
          </a:extLst>
        </p:cNvPr>
        <p:cNvGrpSpPr/>
        <p:nvPr/>
      </p:nvGrpSpPr>
      <p:grpSpPr>
        <a:xfrm>
          <a:off x="0" y="0"/>
          <a:ext cx="0" cy="0"/>
          <a:chOff x="0" y="0"/>
          <a:chExt cx="0" cy="0"/>
        </a:xfrm>
      </p:grpSpPr>
      <p:sp>
        <p:nvSpPr>
          <p:cNvPr id="7" name="Title 2">
            <a:extLst>
              <a:ext uri="{FF2B5EF4-FFF2-40B4-BE49-F238E27FC236}">
                <a16:creationId xmlns:a16="http://schemas.microsoft.com/office/drawing/2014/main" id="{82AFB6FD-AB3D-59DC-61AE-38EA99F8C5BD}"/>
              </a:ext>
            </a:extLst>
          </p:cNvPr>
          <p:cNvSpPr txBox="1">
            <a:spLocks noGrp="1"/>
          </p:cNvSpPr>
          <p:nvPr>
            <p:ph type="title"/>
          </p:nvPr>
        </p:nvSpPr>
        <p:spPr>
          <a:xfrm>
            <a:off x="388938" y="531813"/>
            <a:ext cx="11663362" cy="661987"/>
          </a:xfrm>
          <a:prstGeom prst="rect">
            <a:avLst/>
          </a:prstGeom>
        </p:spPr>
        <p:txBody>
          <a:bodyPr/>
          <a:lstStyle>
            <a:lvl1pPr algn="l" defTabSz="914400" rtl="0" eaLnBrk="1" latinLnBrk="0" hangingPunct="1">
              <a:lnSpc>
                <a:spcPct val="90000"/>
              </a:lnSpc>
              <a:spcBef>
                <a:spcPct val="0"/>
              </a:spcBef>
              <a:buNone/>
              <a:defRPr sz="3600" b="1" kern="1200">
                <a:solidFill>
                  <a:schemeClr val="accent1"/>
                </a:solidFill>
                <a:latin typeface="Helvetica" pitchFamily="2" charset="0"/>
                <a:ea typeface="+mj-ea"/>
                <a:cs typeface="+mj-cs"/>
              </a:defRPr>
            </a:lvl1pPr>
          </a:lstStyle>
          <a:p>
            <a:r>
              <a:rPr lang="en-US" dirty="0"/>
              <a:t>Genetic diversity increases population resilience</a:t>
            </a:r>
          </a:p>
        </p:txBody>
      </p:sp>
      <p:sp>
        <p:nvSpPr>
          <p:cNvPr id="5" name="Text Placeholder 4">
            <a:extLst>
              <a:ext uri="{FF2B5EF4-FFF2-40B4-BE49-F238E27FC236}">
                <a16:creationId xmlns:a16="http://schemas.microsoft.com/office/drawing/2014/main" id="{5334C284-F0EE-79FA-483B-38BF08A97F8E}"/>
              </a:ext>
            </a:extLst>
          </p:cNvPr>
          <p:cNvSpPr>
            <a:spLocks noGrp="1"/>
          </p:cNvSpPr>
          <p:nvPr>
            <p:ph idx="1"/>
          </p:nvPr>
        </p:nvSpPr>
        <p:spPr>
          <a:xfrm>
            <a:off x="389083" y="1714500"/>
            <a:ext cx="5808517" cy="4351338"/>
          </a:xfrm>
          <a:prstGeom prst="rect">
            <a:avLst/>
          </a:prstGeom>
        </p:spPr>
        <p:txBody>
          <a:bodyPr/>
          <a:lstStyle/>
          <a:p>
            <a:r>
              <a:rPr lang="en-US" dirty="0">
                <a:latin typeface="Helvetica" panose="020B0604020202020204" pitchFamily="34" charset="0"/>
                <a:cs typeface="Helvetica" panose="020B0604020202020204" pitchFamily="34" charset="0"/>
              </a:rPr>
              <a:t>In general, a more genetically diverse population is a more adaptable population.</a:t>
            </a:r>
          </a:p>
          <a:p>
            <a:r>
              <a:rPr lang="en-US" dirty="0">
                <a:latin typeface="Helvetica" panose="020B0604020202020204" pitchFamily="34" charset="0"/>
                <a:cs typeface="Helvetica" panose="020B0604020202020204" pitchFamily="34" charset="0"/>
              </a:rPr>
              <a:t>Genetic diversity increases variation in heritable traits.</a:t>
            </a:r>
          </a:p>
          <a:p>
            <a:r>
              <a:rPr lang="en-US" dirty="0">
                <a:latin typeface="Helvetica" panose="020B0604020202020204" pitchFamily="34" charset="0"/>
                <a:cs typeface="Helvetica" panose="020B0604020202020204" pitchFamily="34" charset="0"/>
              </a:rPr>
              <a:t>In diverse populations it is more likely that some individuals will survive disturbances.</a:t>
            </a:r>
          </a:p>
        </p:txBody>
      </p:sp>
      <p:grpSp>
        <p:nvGrpSpPr>
          <p:cNvPr id="2" name="Group 1">
            <a:extLst>
              <a:ext uri="{FF2B5EF4-FFF2-40B4-BE49-F238E27FC236}">
                <a16:creationId xmlns:a16="http://schemas.microsoft.com/office/drawing/2014/main" id="{84646260-3836-AC52-D23B-168AA512AE5A}"/>
              </a:ext>
              <a:ext uri="{C183D7F6-B498-43B3-948B-1728B52AA6E4}">
                <adec:decorative xmlns:adec="http://schemas.microsoft.com/office/drawing/2017/decorative" val="1"/>
              </a:ext>
            </a:extLst>
          </p:cNvPr>
          <p:cNvGrpSpPr/>
          <p:nvPr/>
        </p:nvGrpSpPr>
        <p:grpSpPr>
          <a:xfrm>
            <a:off x="6096000" y="1714500"/>
            <a:ext cx="5605317" cy="3751499"/>
            <a:chOff x="6096000" y="1714500"/>
            <a:chExt cx="5605317" cy="3751499"/>
          </a:xfrm>
        </p:grpSpPr>
        <p:pic>
          <p:nvPicPr>
            <p:cNvPr id="2050" name="Picture 2">
              <a:extLst>
                <a:ext uri="{FF2B5EF4-FFF2-40B4-BE49-F238E27FC236}">
                  <a16:creationId xmlns:a16="http://schemas.microsoft.com/office/drawing/2014/main" id="{7F411F23-6EA3-3A29-A414-CDF2BD0B312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6000" y="1714500"/>
              <a:ext cx="5605317" cy="333983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DA6ED8FF-BE31-F720-A97A-B34E01B53D01}"/>
                </a:ext>
              </a:extLst>
            </p:cNvPr>
            <p:cNvSpPr txBox="1"/>
            <p:nvPr/>
          </p:nvSpPr>
          <p:spPr>
            <a:xfrm>
              <a:off x="8528654" y="5096667"/>
              <a:ext cx="3172663" cy="369332"/>
            </a:xfrm>
            <a:prstGeom prst="rect">
              <a:avLst/>
            </a:prstGeom>
            <a:noFill/>
          </p:spPr>
          <p:txBody>
            <a:bodyPr wrap="none" rtlCol="0">
              <a:spAutoFit/>
            </a:bodyPr>
            <a:lstStyle/>
            <a:p>
              <a:r>
                <a:rPr lang="en-US" dirty="0">
                  <a:solidFill>
                    <a:srgbClr val="002D73"/>
                  </a:solidFill>
                  <a:latin typeface="Helvetica" panose="020B0604020202020204" pitchFamily="34" charset="0"/>
                  <a:cs typeface="Helvetica" panose="020B0604020202020204" pitchFamily="34" charset="0"/>
                </a:rPr>
                <a:t>Photo credit: </a:t>
              </a:r>
              <a:r>
                <a:rPr lang="en-US" dirty="0" err="1">
                  <a:solidFill>
                    <a:srgbClr val="002D73"/>
                  </a:solidFill>
                  <a:latin typeface="Helvetica" panose="020B0604020202020204" pitchFamily="34" charset="0"/>
                  <a:cs typeface="Helvetica" panose="020B0604020202020204" pitchFamily="34" charset="0"/>
                </a:rPr>
                <a:t>Rhododendrites</a:t>
              </a:r>
              <a:endParaRPr lang="en-US" dirty="0">
                <a:solidFill>
                  <a:srgbClr val="002D73"/>
                </a:solidFill>
                <a:latin typeface="Helvetica" panose="020B0604020202020204" pitchFamily="34" charset="0"/>
                <a:cs typeface="Helvetica" panose="020B0604020202020204" pitchFamily="34" charset="0"/>
              </a:endParaRPr>
            </a:p>
          </p:txBody>
        </p:sp>
      </p:grpSp>
    </p:spTree>
    <p:extLst>
      <p:ext uri="{BB962C8B-B14F-4D97-AF65-F5344CB8AC3E}">
        <p14:creationId xmlns:p14="http://schemas.microsoft.com/office/powerpoint/2010/main" val="2422447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5209F-FC39-54FD-CAB3-A78D5DD44F68}"/>
            </a:ext>
          </a:extLst>
        </p:cNvPr>
        <p:cNvGrpSpPr/>
        <p:nvPr/>
      </p:nvGrpSpPr>
      <p:grpSpPr>
        <a:xfrm>
          <a:off x="0" y="0"/>
          <a:ext cx="0" cy="0"/>
          <a:chOff x="0" y="0"/>
          <a:chExt cx="0" cy="0"/>
        </a:xfrm>
      </p:grpSpPr>
      <p:sp>
        <p:nvSpPr>
          <p:cNvPr id="7" name="Title 2">
            <a:extLst>
              <a:ext uri="{FF2B5EF4-FFF2-40B4-BE49-F238E27FC236}">
                <a16:creationId xmlns:a16="http://schemas.microsoft.com/office/drawing/2014/main" id="{89C91ADF-3C05-8338-4B07-963FD3318D39}"/>
              </a:ext>
            </a:extLst>
          </p:cNvPr>
          <p:cNvSpPr txBox="1">
            <a:spLocks noGrp="1"/>
          </p:cNvSpPr>
          <p:nvPr>
            <p:ph type="title"/>
          </p:nvPr>
        </p:nvSpPr>
        <p:spPr>
          <a:xfrm>
            <a:off x="388938" y="531813"/>
            <a:ext cx="11663362" cy="661987"/>
          </a:xfrm>
          <a:prstGeom prst="rect">
            <a:avLst/>
          </a:prstGeom>
        </p:spPr>
        <p:txBody>
          <a:bodyPr/>
          <a:lstStyle>
            <a:lvl1pPr algn="l" defTabSz="914400" rtl="0" eaLnBrk="1" latinLnBrk="0" hangingPunct="1">
              <a:lnSpc>
                <a:spcPct val="90000"/>
              </a:lnSpc>
              <a:spcBef>
                <a:spcPct val="0"/>
              </a:spcBef>
              <a:buNone/>
              <a:defRPr sz="3600" b="1" kern="1200">
                <a:solidFill>
                  <a:schemeClr val="accent1"/>
                </a:solidFill>
                <a:latin typeface="Helvetica" pitchFamily="2" charset="0"/>
                <a:ea typeface="+mj-ea"/>
                <a:cs typeface="+mj-cs"/>
              </a:defRPr>
            </a:lvl1pPr>
          </a:lstStyle>
          <a:p>
            <a:r>
              <a:rPr lang="en-US" dirty="0"/>
              <a:t>Today’s lab</a:t>
            </a:r>
          </a:p>
        </p:txBody>
      </p:sp>
      <p:sp>
        <p:nvSpPr>
          <p:cNvPr id="5" name="Text Placeholder 4">
            <a:extLst>
              <a:ext uri="{FF2B5EF4-FFF2-40B4-BE49-F238E27FC236}">
                <a16:creationId xmlns:a16="http://schemas.microsoft.com/office/drawing/2014/main" id="{BB37A803-F0CD-18C6-BF66-52F0B881BB4D}"/>
              </a:ext>
            </a:extLst>
          </p:cNvPr>
          <p:cNvSpPr>
            <a:spLocks noGrp="1"/>
          </p:cNvSpPr>
          <p:nvPr>
            <p:ph idx="1"/>
          </p:nvPr>
        </p:nvSpPr>
        <p:spPr>
          <a:xfrm>
            <a:off x="389083" y="1714500"/>
            <a:ext cx="6214918" cy="4351338"/>
          </a:xfrm>
          <a:prstGeom prst="rect">
            <a:avLst/>
          </a:prstGeom>
        </p:spPr>
        <p:txBody>
          <a:bodyPr/>
          <a:lstStyle/>
          <a:p>
            <a:pPr fontAlgn="base"/>
            <a:r>
              <a:rPr lang="en-US" dirty="0">
                <a:latin typeface="Helvetica" panose="020B0604020202020204" pitchFamily="34" charset="0"/>
                <a:cs typeface="Helvetica" panose="020B0604020202020204" pitchFamily="34" charset="0"/>
              </a:rPr>
              <a:t>You work on a research team that monitors Galápagos penguins.</a:t>
            </a:r>
          </a:p>
          <a:p>
            <a:pPr fontAlgn="base"/>
            <a:r>
              <a:rPr lang="en-US" dirty="0">
                <a:latin typeface="Helvetica" panose="020B0604020202020204" pitchFamily="34" charset="0"/>
                <a:cs typeface="Helvetica" panose="020B0604020202020204" pitchFamily="34" charset="0"/>
              </a:rPr>
              <a:t>Because Galápagos penguins have experienced repeated population bottlenecks, there is concern that they may have low genetic diversity, increasing their risk of extinction.</a:t>
            </a:r>
          </a:p>
          <a:p>
            <a:pPr fontAlgn="base"/>
            <a:endParaRPr lang="en-US" dirty="0">
              <a:latin typeface="Helvetica" panose="020B0604020202020204" pitchFamily="34" charset="0"/>
              <a:cs typeface="Helvetica" panose="020B0604020202020204" pitchFamily="34" charset="0"/>
            </a:endParaRPr>
          </a:p>
        </p:txBody>
      </p:sp>
      <p:pic>
        <p:nvPicPr>
          <p:cNvPr id="2" name="Picture 1">
            <a:extLst>
              <a:ext uri="{FF2B5EF4-FFF2-40B4-BE49-F238E27FC236}">
                <a16:creationId xmlns:a16="http://schemas.microsoft.com/office/drawing/2014/main" id="{D08BDCBC-888B-DA0E-567F-5C76E18E02E1}"/>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7807569" y="1833158"/>
            <a:ext cx="3446585" cy="3440452"/>
          </a:xfrm>
          <a:prstGeom prst="rect">
            <a:avLst/>
          </a:prstGeom>
        </p:spPr>
      </p:pic>
    </p:spTree>
    <p:extLst>
      <p:ext uri="{BB962C8B-B14F-4D97-AF65-F5344CB8AC3E}">
        <p14:creationId xmlns:p14="http://schemas.microsoft.com/office/powerpoint/2010/main" val="1583357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12FB0-585A-022C-5FD0-1175C8F2A03C}"/>
            </a:ext>
          </a:extLst>
        </p:cNvPr>
        <p:cNvGrpSpPr/>
        <p:nvPr/>
      </p:nvGrpSpPr>
      <p:grpSpPr>
        <a:xfrm>
          <a:off x="0" y="0"/>
          <a:ext cx="0" cy="0"/>
          <a:chOff x="0" y="0"/>
          <a:chExt cx="0" cy="0"/>
        </a:xfrm>
      </p:grpSpPr>
      <p:sp>
        <p:nvSpPr>
          <p:cNvPr id="7" name="Title 2">
            <a:extLst>
              <a:ext uri="{FF2B5EF4-FFF2-40B4-BE49-F238E27FC236}">
                <a16:creationId xmlns:a16="http://schemas.microsoft.com/office/drawing/2014/main" id="{0B7562D6-0298-9876-2CED-6574D4A50D54}"/>
              </a:ext>
              <a:ext uri="{C183D7F6-B498-43B3-948B-1728B52AA6E4}">
                <adec:decorative xmlns:adec="http://schemas.microsoft.com/office/drawing/2017/decorative" val="1"/>
              </a:ext>
            </a:extLst>
          </p:cNvPr>
          <p:cNvSpPr txBox="1">
            <a:spLocks noGrp="1"/>
          </p:cNvSpPr>
          <p:nvPr>
            <p:ph type="title"/>
          </p:nvPr>
        </p:nvSpPr>
        <p:spPr>
          <a:xfrm>
            <a:off x="388938" y="531813"/>
            <a:ext cx="11663362" cy="661987"/>
          </a:xfrm>
          <a:prstGeom prst="rect">
            <a:avLst/>
          </a:prstGeom>
        </p:spPr>
        <p:txBody>
          <a:bodyPr/>
          <a:lstStyle>
            <a:lvl1pPr algn="l" defTabSz="914400" rtl="0" eaLnBrk="1" latinLnBrk="0" hangingPunct="1">
              <a:lnSpc>
                <a:spcPct val="90000"/>
              </a:lnSpc>
              <a:spcBef>
                <a:spcPct val="0"/>
              </a:spcBef>
              <a:buNone/>
              <a:defRPr sz="3600" b="1" kern="1200">
                <a:solidFill>
                  <a:schemeClr val="accent1"/>
                </a:solidFill>
                <a:latin typeface="Helvetica" pitchFamily="2" charset="0"/>
                <a:ea typeface="+mj-ea"/>
                <a:cs typeface="+mj-cs"/>
              </a:defRPr>
            </a:lvl1pPr>
          </a:lstStyle>
          <a:p>
            <a:r>
              <a:rPr lang="en-US" dirty="0"/>
              <a:t>Today’s lab</a:t>
            </a:r>
          </a:p>
        </p:txBody>
      </p:sp>
      <p:grpSp>
        <p:nvGrpSpPr>
          <p:cNvPr id="8" name="Group 7" descr="A map of South America with illustrations of the Galapagos and Magellanic penguins indicating their ranges. The entire southern portion of South America, on both the eastern and western sides, is outlined, indicating the broad range of the Magellanic penguin.">
            <a:extLst>
              <a:ext uri="{FF2B5EF4-FFF2-40B4-BE49-F238E27FC236}">
                <a16:creationId xmlns:a16="http://schemas.microsoft.com/office/drawing/2014/main" id="{A7B40448-DAEA-7579-C25D-4415DB55A42D}"/>
              </a:ext>
            </a:extLst>
          </p:cNvPr>
          <p:cNvGrpSpPr/>
          <p:nvPr/>
        </p:nvGrpSpPr>
        <p:grpSpPr>
          <a:xfrm>
            <a:off x="6965655" y="1253330"/>
            <a:ext cx="5086645" cy="4351339"/>
            <a:chOff x="5912286" y="918897"/>
            <a:chExt cx="6140014" cy="5252437"/>
          </a:xfrm>
        </p:grpSpPr>
        <p:pic>
          <p:nvPicPr>
            <p:cNvPr id="3" name="Picture 2">
              <a:extLst>
                <a:ext uri="{FF2B5EF4-FFF2-40B4-BE49-F238E27FC236}">
                  <a16:creationId xmlns:a16="http://schemas.microsoft.com/office/drawing/2014/main" id="{FE149F00-EDC8-CE8D-5843-2B332338D9D9}"/>
                </a:ext>
              </a:extLst>
            </p:cNvPr>
            <p:cNvPicPr>
              <a:picLocks noChangeAspect="1"/>
            </p:cNvPicPr>
            <p:nvPr/>
          </p:nvPicPr>
          <p:blipFill>
            <a:blip r:embed="rId3"/>
            <a:stretch>
              <a:fillRect/>
            </a:stretch>
          </p:blipFill>
          <p:spPr>
            <a:xfrm>
              <a:off x="6220619" y="1193800"/>
              <a:ext cx="5382985" cy="4235650"/>
            </a:xfrm>
            <a:prstGeom prst="rect">
              <a:avLst/>
            </a:prstGeom>
          </p:spPr>
        </p:pic>
        <p:sp>
          <p:nvSpPr>
            <p:cNvPr id="2" name="Text Placeholder 4">
              <a:extLst>
                <a:ext uri="{FF2B5EF4-FFF2-40B4-BE49-F238E27FC236}">
                  <a16:creationId xmlns:a16="http://schemas.microsoft.com/office/drawing/2014/main" id="{C327347A-AF9C-FCCF-B90C-B23B301C8CCF}"/>
                </a:ext>
              </a:extLst>
            </p:cNvPr>
            <p:cNvSpPr txBox="1">
              <a:spLocks/>
            </p:cNvSpPr>
            <p:nvPr/>
          </p:nvSpPr>
          <p:spPr>
            <a:xfrm>
              <a:off x="5912286" y="5493476"/>
              <a:ext cx="3140716" cy="67785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latin typeface="AMP_GothamRoundedBold" panose="02000000000000000000" pitchFamily="2" charset="77"/>
                  <a:cs typeface="Helvetica" panose="020B0604020202020204" pitchFamily="34" charset="0"/>
                </a:rPr>
                <a:t>Galápagos penguin</a:t>
              </a:r>
              <a:endParaRPr lang="en-US" sz="2000" dirty="0">
                <a:solidFill>
                  <a:schemeClr val="bg2">
                    <a:lumMod val="10000"/>
                  </a:schemeClr>
                </a:solidFill>
                <a:latin typeface="AMP_GothamRoundedBold" panose="02000000000000000000" pitchFamily="2" charset="77"/>
                <a:cs typeface="Helvetica" panose="020B0604020202020204" pitchFamily="34" charset="0"/>
              </a:endParaRPr>
            </a:p>
          </p:txBody>
        </p:sp>
        <p:sp>
          <p:nvSpPr>
            <p:cNvPr id="4" name="Text Placeholder 4">
              <a:extLst>
                <a:ext uri="{FF2B5EF4-FFF2-40B4-BE49-F238E27FC236}">
                  <a16:creationId xmlns:a16="http://schemas.microsoft.com/office/drawing/2014/main" id="{CEE222E3-D803-F82C-4D00-8C22C81D5BBE}"/>
                </a:ext>
              </a:extLst>
            </p:cNvPr>
            <p:cNvSpPr txBox="1">
              <a:spLocks/>
            </p:cNvSpPr>
            <p:nvPr/>
          </p:nvSpPr>
          <p:spPr>
            <a:xfrm>
              <a:off x="8911584" y="5493476"/>
              <a:ext cx="3140716" cy="67785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rgbClr val="8809DB"/>
                  </a:solidFill>
                  <a:latin typeface="AMP_GothamRoundedBold" panose="02000000000000000000" pitchFamily="2" charset="77"/>
                  <a:cs typeface="Helvetica" panose="020B0604020202020204" pitchFamily="34" charset="0"/>
                </a:rPr>
                <a:t>Magellanic penguin</a:t>
              </a:r>
            </a:p>
          </p:txBody>
        </p:sp>
        <p:sp>
          <p:nvSpPr>
            <p:cNvPr id="6" name="Text Placeholder 4">
              <a:extLst>
                <a:ext uri="{FF2B5EF4-FFF2-40B4-BE49-F238E27FC236}">
                  <a16:creationId xmlns:a16="http://schemas.microsoft.com/office/drawing/2014/main" id="{B4BB51D7-DA70-434A-6672-6C17B556A26D}"/>
                </a:ext>
              </a:extLst>
            </p:cNvPr>
            <p:cNvSpPr txBox="1">
              <a:spLocks/>
            </p:cNvSpPr>
            <p:nvPr/>
          </p:nvSpPr>
          <p:spPr>
            <a:xfrm>
              <a:off x="6365018" y="918897"/>
              <a:ext cx="2235252" cy="67785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rgbClr val="FF0D5E"/>
                  </a:solidFill>
                  <a:latin typeface="AMP_GothamRoundedBold" panose="02000000000000000000" pitchFamily="2" charset="77"/>
                  <a:cs typeface="Helvetica" panose="020B0604020202020204" pitchFamily="34" charset="0"/>
                </a:rPr>
                <a:t>Galápagos Islands</a:t>
              </a:r>
            </a:p>
          </p:txBody>
        </p:sp>
      </p:grpSp>
      <p:sp>
        <p:nvSpPr>
          <p:cNvPr id="10" name="Content Placeholder 9">
            <a:extLst>
              <a:ext uri="{FF2B5EF4-FFF2-40B4-BE49-F238E27FC236}">
                <a16:creationId xmlns:a16="http://schemas.microsoft.com/office/drawing/2014/main" id="{1C7414DB-53C5-A32E-6ABA-525BE4CB332B}"/>
              </a:ext>
            </a:extLst>
          </p:cNvPr>
          <p:cNvSpPr>
            <a:spLocks noGrp="1"/>
          </p:cNvSpPr>
          <p:nvPr>
            <p:ph idx="1"/>
          </p:nvPr>
        </p:nvSpPr>
        <p:spPr>
          <a:xfrm>
            <a:off x="389082" y="1714500"/>
            <a:ext cx="7015018" cy="4351338"/>
          </a:xfrm>
        </p:spPr>
        <p:txBody>
          <a:bodyPr/>
          <a:lstStyle/>
          <a:p>
            <a:pPr fontAlgn="base"/>
            <a:r>
              <a:rPr lang="en-US" dirty="0">
                <a:latin typeface="Helvetica" panose="020B0604020202020204" pitchFamily="34" charset="0"/>
                <a:cs typeface="Helvetica" panose="020B0604020202020204" pitchFamily="34" charset="0"/>
              </a:rPr>
              <a:t>You will compare the genetic diversity of Galápagos penguins to the closely related Magellanic penguins.</a:t>
            </a:r>
          </a:p>
          <a:p>
            <a:pPr fontAlgn="base"/>
            <a:r>
              <a:rPr lang="en-US" dirty="0">
                <a:latin typeface="Helvetica" panose="020B0604020202020204" pitchFamily="34" charset="0"/>
                <a:cs typeface="Helvetica" panose="020B0604020202020204" pitchFamily="34" charset="0"/>
              </a:rPr>
              <a:t>Magellanic penguins have a broad range, are less affected by ENSO, and have not experienced a bottleneck. </a:t>
            </a:r>
          </a:p>
          <a:p>
            <a:pPr fontAlgn="base"/>
            <a:r>
              <a:rPr lang="en-US" dirty="0">
                <a:latin typeface="Helvetica" panose="020B0604020202020204" pitchFamily="34" charset="0"/>
                <a:cs typeface="Helvetica" panose="020B0604020202020204" pitchFamily="34" charset="0"/>
              </a:rPr>
              <a:t>There are more than one million breeding pairs of Magellanic penguins today.</a:t>
            </a:r>
          </a:p>
          <a:p>
            <a:endParaRPr lang="en-US" dirty="0"/>
          </a:p>
        </p:txBody>
      </p:sp>
    </p:spTree>
    <p:extLst>
      <p:ext uri="{BB962C8B-B14F-4D97-AF65-F5344CB8AC3E}">
        <p14:creationId xmlns:p14="http://schemas.microsoft.com/office/powerpoint/2010/main" val="1802562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C14E0-0EFB-E2D2-BAC8-1D33C27371DC}"/>
            </a:ext>
          </a:extLst>
        </p:cNvPr>
        <p:cNvGrpSpPr/>
        <p:nvPr/>
      </p:nvGrpSpPr>
      <p:grpSpPr>
        <a:xfrm>
          <a:off x="0" y="0"/>
          <a:ext cx="0" cy="0"/>
          <a:chOff x="0" y="0"/>
          <a:chExt cx="0" cy="0"/>
        </a:xfrm>
      </p:grpSpPr>
      <p:sp>
        <p:nvSpPr>
          <p:cNvPr id="7" name="Title 2">
            <a:extLst>
              <a:ext uri="{FF2B5EF4-FFF2-40B4-BE49-F238E27FC236}">
                <a16:creationId xmlns:a16="http://schemas.microsoft.com/office/drawing/2014/main" id="{8C8B10F5-8B34-B9B5-744F-991C57CEFA82}"/>
              </a:ext>
            </a:extLst>
          </p:cNvPr>
          <p:cNvSpPr txBox="1">
            <a:spLocks noGrp="1"/>
          </p:cNvSpPr>
          <p:nvPr>
            <p:ph type="title"/>
          </p:nvPr>
        </p:nvSpPr>
        <p:spPr>
          <a:xfrm>
            <a:off x="388938" y="531813"/>
            <a:ext cx="11663362" cy="661987"/>
          </a:xfrm>
          <a:prstGeom prst="rect">
            <a:avLst/>
          </a:prstGeom>
        </p:spPr>
        <p:txBody>
          <a:bodyPr/>
          <a:lstStyle>
            <a:lvl1pPr algn="l" defTabSz="914400" rtl="0" eaLnBrk="1" latinLnBrk="0" hangingPunct="1">
              <a:lnSpc>
                <a:spcPct val="90000"/>
              </a:lnSpc>
              <a:spcBef>
                <a:spcPct val="0"/>
              </a:spcBef>
              <a:buNone/>
              <a:defRPr sz="3600" b="1" kern="1200">
                <a:solidFill>
                  <a:schemeClr val="accent1"/>
                </a:solidFill>
                <a:latin typeface="Helvetica" pitchFamily="2" charset="0"/>
                <a:ea typeface="+mj-ea"/>
                <a:cs typeface="+mj-cs"/>
              </a:defRPr>
            </a:lvl1pPr>
          </a:lstStyle>
          <a:p>
            <a:r>
              <a:rPr lang="en-US" dirty="0"/>
              <a:t>Measuring genetic diversity</a:t>
            </a:r>
          </a:p>
        </p:txBody>
      </p:sp>
      <p:sp>
        <p:nvSpPr>
          <p:cNvPr id="5" name="Text Placeholder 4">
            <a:extLst>
              <a:ext uri="{FF2B5EF4-FFF2-40B4-BE49-F238E27FC236}">
                <a16:creationId xmlns:a16="http://schemas.microsoft.com/office/drawing/2014/main" id="{2A2DBD14-DF47-9C17-EFE8-8E5B5D65B0FA}"/>
              </a:ext>
            </a:extLst>
          </p:cNvPr>
          <p:cNvSpPr>
            <a:spLocks noGrp="1"/>
          </p:cNvSpPr>
          <p:nvPr>
            <p:ph idx="1"/>
          </p:nvPr>
        </p:nvSpPr>
        <p:spPr>
          <a:xfrm>
            <a:off x="389082" y="1714499"/>
            <a:ext cx="6188699" cy="4611687"/>
          </a:xfrm>
          <a:prstGeom prst="rect">
            <a:avLst/>
          </a:prstGeom>
        </p:spPr>
        <p:txBody>
          <a:bodyPr/>
          <a:lstStyle/>
          <a:p>
            <a:pPr fontAlgn="base"/>
            <a:r>
              <a:rPr lang="en-US" dirty="0">
                <a:latin typeface="Helvetica" panose="020B0604020202020204" pitchFamily="34" charset="0"/>
                <a:cs typeface="Helvetica" panose="020B0604020202020204" pitchFamily="34" charset="0"/>
              </a:rPr>
              <a:t>To measure genetic diversity, scientists examine regions of DNA known to vary among individuals. </a:t>
            </a:r>
          </a:p>
          <a:p>
            <a:pPr fontAlgn="base"/>
            <a:r>
              <a:rPr lang="en-US" dirty="0">
                <a:latin typeface="Helvetica" panose="020B0604020202020204" pitchFamily="34" charset="0"/>
                <a:cs typeface="Helvetica" panose="020B0604020202020204" pitchFamily="34" charset="0"/>
              </a:rPr>
              <a:t>Alleles are different versions of the same place in the genome. </a:t>
            </a:r>
          </a:p>
          <a:p>
            <a:pPr fontAlgn="base"/>
            <a:r>
              <a:rPr lang="en-US" dirty="0">
                <a:latin typeface="Helvetica" panose="020B0604020202020204" pitchFamily="34" charset="0"/>
                <a:cs typeface="Helvetica" panose="020B0604020202020204" pitchFamily="34" charset="0"/>
              </a:rPr>
              <a:t>A population that has many different alleles has greater genetic diversity.</a:t>
            </a:r>
          </a:p>
        </p:txBody>
      </p:sp>
      <p:pic>
        <p:nvPicPr>
          <p:cNvPr id="2" name="Picture 1">
            <a:extLst>
              <a:ext uri="{FF2B5EF4-FFF2-40B4-BE49-F238E27FC236}">
                <a16:creationId xmlns:a16="http://schemas.microsoft.com/office/drawing/2014/main" id="{169D8850-B7A0-7BAD-C69D-B1E22CFB84A1}"/>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232823" y="1812067"/>
            <a:ext cx="4311821" cy="3233866"/>
          </a:xfrm>
          <a:prstGeom prst="rect">
            <a:avLst/>
          </a:prstGeom>
        </p:spPr>
      </p:pic>
    </p:spTree>
    <p:extLst>
      <p:ext uri="{BB962C8B-B14F-4D97-AF65-F5344CB8AC3E}">
        <p14:creationId xmlns:p14="http://schemas.microsoft.com/office/powerpoint/2010/main" val="20644172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82BAD-3389-6025-EEB1-2A40250C8EF8}"/>
            </a:ext>
          </a:extLst>
        </p:cNvPr>
        <p:cNvGrpSpPr/>
        <p:nvPr/>
      </p:nvGrpSpPr>
      <p:grpSpPr>
        <a:xfrm>
          <a:off x="0" y="0"/>
          <a:ext cx="0" cy="0"/>
          <a:chOff x="0" y="0"/>
          <a:chExt cx="0" cy="0"/>
        </a:xfrm>
      </p:grpSpPr>
      <p:sp>
        <p:nvSpPr>
          <p:cNvPr id="7" name="Title 2">
            <a:extLst>
              <a:ext uri="{FF2B5EF4-FFF2-40B4-BE49-F238E27FC236}">
                <a16:creationId xmlns:a16="http://schemas.microsoft.com/office/drawing/2014/main" id="{8482C664-7D6E-35DD-0476-D501173B8C7E}"/>
              </a:ext>
            </a:extLst>
          </p:cNvPr>
          <p:cNvSpPr txBox="1">
            <a:spLocks noGrp="1"/>
          </p:cNvSpPr>
          <p:nvPr>
            <p:ph type="title"/>
          </p:nvPr>
        </p:nvSpPr>
        <p:spPr>
          <a:xfrm>
            <a:off x="388938" y="531813"/>
            <a:ext cx="11663362" cy="661987"/>
          </a:xfrm>
          <a:prstGeom prst="rect">
            <a:avLst/>
          </a:prstGeom>
        </p:spPr>
        <p:txBody>
          <a:bodyPr/>
          <a:lstStyle>
            <a:lvl1pPr algn="l" defTabSz="914400" rtl="0" eaLnBrk="1" latinLnBrk="0" hangingPunct="1">
              <a:lnSpc>
                <a:spcPct val="90000"/>
              </a:lnSpc>
              <a:spcBef>
                <a:spcPct val="0"/>
              </a:spcBef>
              <a:buNone/>
              <a:defRPr sz="3600" b="1" kern="1200">
                <a:solidFill>
                  <a:schemeClr val="accent1"/>
                </a:solidFill>
                <a:latin typeface="Helvetica" pitchFamily="2" charset="0"/>
                <a:ea typeface="+mj-ea"/>
                <a:cs typeface="+mj-cs"/>
              </a:defRPr>
            </a:lvl1pPr>
          </a:lstStyle>
          <a:p>
            <a:r>
              <a:rPr lang="en-US" dirty="0"/>
              <a:t>Your goal</a:t>
            </a:r>
          </a:p>
        </p:txBody>
      </p:sp>
      <p:sp>
        <p:nvSpPr>
          <p:cNvPr id="5" name="Text Placeholder 4">
            <a:extLst>
              <a:ext uri="{FF2B5EF4-FFF2-40B4-BE49-F238E27FC236}">
                <a16:creationId xmlns:a16="http://schemas.microsoft.com/office/drawing/2014/main" id="{5FFEA965-39CE-DFC7-B447-1778D6DBF736}"/>
              </a:ext>
            </a:extLst>
          </p:cNvPr>
          <p:cNvSpPr>
            <a:spLocks noGrp="1"/>
          </p:cNvSpPr>
          <p:nvPr>
            <p:ph idx="1"/>
          </p:nvPr>
        </p:nvSpPr>
        <p:spPr>
          <a:xfrm>
            <a:off x="389082" y="1714499"/>
            <a:ext cx="6572157" cy="4611687"/>
          </a:xfrm>
          <a:prstGeom prst="rect">
            <a:avLst/>
          </a:prstGeom>
        </p:spPr>
        <p:txBody>
          <a:bodyPr/>
          <a:lstStyle/>
          <a:p>
            <a:pPr fontAlgn="base"/>
            <a:r>
              <a:rPr lang="en-US" dirty="0">
                <a:latin typeface="Helvetica" panose="020B0604020202020204" pitchFamily="34" charset="0"/>
                <a:cs typeface="Helvetica" panose="020B0604020202020204" pitchFamily="34" charset="0"/>
              </a:rPr>
              <a:t>You will determine the number of alleles in penguin populations at a location in the genome commonly used to assess genetic diversity in penguins.</a:t>
            </a:r>
          </a:p>
          <a:p>
            <a:pPr fontAlgn="base"/>
            <a:r>
              <a:rPr lang="en-US" dirty="0">
                <a:latin typeface="Helvetica" panose="020B0604020202020204" pitchFamily="34" charset="0"/>
                <a:cs typeface="Helvetica" panose="020B0604020202020204" pitchFamily="34" charset="0"/>
              </a:rPr>
              <a:t>Comparing the two penguin populations will allow you to assess whether the Galápagos penguin has low genetic diversity.</a:t>
            </a:r>
          </a:p>
          <a:p>
            <a:pPr fontAlgn="base"/>
            <a:endParaRPr lang="en-US" dirty="0">
              <a:latin typeface="Helvetica" panose="020B0604020202020204" pitchFamily="34" charset="0"/>
              <a:cs typeface="Helvetica" panose="020B0604020202020204" pitchFamily="34" charset="0"/>
            </a:endParaRPr>
          </a:p>
        </p:txBody>
      </p:sp>
      <p:pic>
        <p:nvPicPr>
          <p:cNvPr id="3" name="Picture 2">
            <a:extLst>
              <a:ext uri="{FF2B5EF4-FFF2-40B4-BE49-F238E27FC236}">
                <a16:creationId xmlns:a16="http://schemas.microsoft.com/office/drawing/2014/main" id="{FF918104-FFF3-2024-7304-46231B40321F}"/>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232823" y="1812067"/>
            <a:ext cx="4311821" cy="3233866"/>
          </a:xfrm>
          <a:prstGeom prst="rect">
            <a:avLst/>
          </a:prstGeom>
        </p:spPr>
      </p:pic>
    </p:spTree>
    <p:extLst>
      <p:ext uri="{BB962C8B-B14F-4D97-AF65-F5344CB8AC3E}">
        <p14:creationId xmlns:p14="http://schemas.microsoft.com/office/powerpoint/2010/main" val="3704589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06563-E8D8-7F4A-F6FF-5AAA19377021}"/>
            </a:ext>
          </a:extLst>
        </p:cNvPr>
        <p:cNvGrpSpPr/>
        <p:nvPr/>
      </p:nvGrpSpPr>
      <p:grpSpPr>
        <a:xfrm>
          <a:off x="0" y="0"/>
          <a:ext cx="0" cy="0"/>
          <a:chOff x="0" y="0"/>
          <a:chExt cx="0" cy="0"/>
        </a:xfrm>
      </p:grpSpPr>
      <p:sp>
        <p:nvSpPr>
          <p:cNvPr id="7" name="Title 2">
            <a:extLst>
              <a:ext uri="{FF2B5EF4-FFF2-40B4-BE49-F238E27FC236}">
                <a16:creationId xmlns:a16="http://schemas.microsoft.com/office/drawing/2014/main" id="{875A66C1-6E9D-EE2E-1BEA-9F77E302C00B}"/>
              </a:ext>
              <a:ext uri="{C183D7F6-B498-43B3-948B-1728B52AA6E4}">
                <adec:decorative xmlns:adec="http://schemas.microsoft.com/office/drawing/2017/decorative" val="0"/>
              </a:ext>
            </a:extLst>
          </p:cNvPr>
          <p:cNvSpPr txBox="1">
            <a:spLocks noGrp="1"/>
          </p:cNvSpPr>
          <p:nvPr>
            <p:ph type="title"/>
          </p:nvPr>
        </p:nvSpPr>
        <p:spPr>
          <a:xfrm>
            <a:off x="388938" y="531813"/>
            <a:ext cx="11663362" cy="661987"/>
          </a:xfrm>
          <a:prstGeom prst="rect">
            <a:avLst/>
          </a:prstGeom>
        </p:spPr>
        <p:txBody>
          <a:bodyPr/>
          <a:lstStyle>
            <a:lvl1pPr algn="l" defTabSz="914400" rtl="0" eaLnBrk="1" latinLnBrk="0" hangingPunct="1">
              <a:lnSpc>
                <a:spcPct val="90000"/>
              </a:lnSpc>
              <a:spcBef>
                <a:spcPct val="0"/>
              </a:spcBef>
              <a:buNone/>
              <a:defRPr sz="3600" b="1" kern="1200">
                <a:solidFill>
                  <a:schemeClr val="accent1"/>
                </a:solidFill>
                <a:latin typeface="Helvetica" pitchFamily="2" charset="0"/>
                <a:ea typeface="+mj-ea"/>
                <a:cs typeface="+mj-cs"/>
              </a:defRPr>
            </a:lvl1pPr>
          </a:lstStyle>
          <a:p>
            <a:r>
              <a:rPr lang="en-US" dirty="0"/>
              <a:t>DNA testing</a:t>
            </a:r>
          </a:p>
        </p:txBody>
      </p:sp>
      <p:sp>
        <p:nvSpPr>
          <p:cNvPr id="25" name="TextBox 24">
            <a:extLst>
              <a:ext uri="{FF2B5EF4-FFF2-40B4-BE49-F238E27FC236}">
                <a16:creationId xmlns:a16="http://schemas.microsoft.com/office/drawing/2014/main" id="{7CE81399-209B-A188-82CF-00DBD78B0C95}"/>
              </a:ext>
            </a:extLst>
          </p:cNvPr>
          <p:cNvSpPr txBox="1"/>
          <p:nvPr/>
        </p:nvSpPr>
        <p:spPr>
          <a:xfrm>
            <a:off x="4724016" y="832281"/>
            <a:ext cx="5109098" cy="1328023"/>
          </a:xfrm>
          <a:prstGeom prst="roundRect">
            <a:avLst/>
          </a:prstGeom>
          <a:solidFill>
            <a:srgbClr val="F2F2F2"/>
          </a:solidFill>
          <a:ln w="38100">
            <a:solidFill>
              <a:srgbClr val="7F7F7F"/>
            </a:solidFill>
          </a:ln>
        </p:spPr>
        <p:txBody>
          <a:bodyPr wrap="square" rtlCol="0">
            <a:spAutoFit/>
          </a:bodyPr>
          <a:lstStyle/>
          <a:p>
            <a:pPr algn="ctr"/>
            <a:r>
              <a:rPr lang="en-US" sz="2400" dirty="0">
                <a:latin typeface="AMP_GothamRoundedBold" panose="02000000000000000000"/>
              </a:rPr>
              <a:t>DNA is collected from penguin blood samples. Only a tiny amount of blood is needed.</a:t>
            </a:r>
            <a:endParaRPr lang="en-US" sz="2400" dirty="0">
              <a:solidFill>
                <a:schemeClr val="tx1"/>
              </a:solidFill>
              <a:latin typeface="AMP_GothamRoundedBold" panose="02000000000000000000"/>
            </a:endParaRPr>
          </a:p>
        </p:txBody>
      </p:sp>
      <p:grpSp>
        <p:nvGrpSpPr>
          <p:cNvPr id="9" name="Group 8" descr="A simple flowchart of the methods. On the left is an icon of a red blood drop labeled “Blood sample”. An arrow points to the right toward a tangled scribble representing genomic DNA. The process is labeled &quot;DNA collection.&quot;">
            <a:extLst>
              <a:ext uri="{FF2B5EF4-FFF2-40B4-BE49-F238E27FC236}">
                <a16:creationId xmlns:a16="http://schemas.microsoft.com/office/drawing/2014/main" id="{8438B260-76A4-5823-E083-5D492C933203}"/>
              </a:ext>
            </a:extLst>
          </p:cNvPr>
          <p:cNvGrpSpPr/>
          <p:nvPr/>
        </p:nvGrpSpPr>
        <p:grpSpPr>
          <a:xfrm>
            <a:off x="697208" y="1648764"/>
            <a:ext cx="3799637" cy="3829162"/>
            <a:chOff x="697208" y="1648764"/>
            <a:chExt cx="3799637" cy="3829162"/>
          </a:xfrm>
        </p:grpSpPr>
        <p:grpSp>
          <p:nvGrpSpPr>
            <p:cNvPr id="2" name="Group 1" descr="A simple flowchart of the methods. On the left is an icon of a red blood drop labeled “Blood sample”. An arrow points to the right toward a tangled scribble representing genomic DNA. The process is labeled &quot;DNA collection.&quot;">
              <a:extLst>
                <a:ext uri="{FF2B5EF4-FFF2-40B4-BE49-F238E27FC236}">
                  <a16:creationId xmlns:a16="http://schemas.microsoft.com/office/drawing/2014/main" id="{0F29F412-DD47-EC26-19E1-5FB09A1167FE}"/>
                </a:ext>
                <a:ext uri="{C183D7F6-B498-43B3-948B-1728B52AA6E4}">
                  <adec:decorative xmlns:adec="http://schemas.microsoft.com/office/drawing/2017/decorative" val="0"/>
                </a:ext>
              </a:extLst>
            </p:cNvPr>
            <p:cNvGrpSpPr/>
            <p:nvPr/>
          </p:nvGrpSpPr>
          <p:grpSpPr>
            <a:xfrm>
              <a:off x="697208" y="2893391"/>
              <a:ext cx="3657600" cy="2584535"/>
              <a:chOff x="697208" y="2893391"/>
              <a:chExt cx="3657600" cy="2584535"/>
            </a:xfrm>
          </p:grpSpPr>
          <p:sp>
            <p:nvSpPr>
              <p:cNvPr id="8" name="AutoShape 23">
                <a:extLst>
                  <a:ext uri="{FF2B5EF4-FFF2-40B4-BE49-F238E27FC236}">
                    <a16:creationId xmlns:a16="http://schemas.microsoft.com/office/drawing/2014/main" id="{4FF9DBC5-1FC0-1E8D-A9B1-2FC348FDB4AE}"/>
                  </a:ext>
                </a:extLst>
              </p:cNvPr>
              <p:cNvSpPr>
                <a:spLocks noChangeArrowheads="1"/>
              </p:cNvSpPr>
              <p:nvPr>
                <p:custDataLst>
                  <p:tags r:id="rId1"/>
                </p:custDataLst>
              </p:nvPr>
            </p:nvSpPr>
            <p:spPr bwMode="auto">
              <a:xfrm>
                <a:off x="697208" y="4563526"/>
                <a:ext cx="3657600" cy="914400"/>
              </a:xfrm>
              <a:prstGeom prst="chevron">
                <a:avLst>
                  <a:gd name="adj" fmla="val 30002"/>
                </a:avLst>
              </a:prstGeom>
              <a:solidFill>
                <a:srgbClr val="00487D"/>
              </a:solidFill>
              <a:ln w="28575" algn="ctr">
                <a:noFill/>
                <a:miter lim="800000"/>
                <a:headEnd/>
                <a:tailEnd/>
              </a:ln>
            </p:spPr>
            <p:txBody>
              <a:bodyPr lIns="182880" tIns="91440" rIns="0" bIns="91440" anchor="ct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0" i="0" u="none" strike="noStrike" kern="0" cap="none" spc="0" normalizeH="0" baseline="0" noProof="0" dirty="0">
                    <a:ln>
                      <a:noFill/>
                    </a:ln>
                    <a:solidFill>
                      <a:prstClr val="white"/>
                    </a:solidFill>
                    <a:effectLst/>
                    <a:uLnTx/>
                    <a:uFillTx/>
                    <a:latin typeface="AMP_GothamRoundedBold" panose="02000000000000000000"/>
                    <a:ea typeface="Segoe UI" panose="020B0502040204020203" pitchFamily="34" charset="0"/>
                    <a:cs typeface="Segoe UI" panose="020B0502040204020203" pitchFamily="34" charset="0"/>
                  </a:rPr>
                  <a:t>DNA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0" i="0" u="none" strike="noStrike" kern="0" cap="none" spc="0" normalizeH="0" baseline="0" noProof="0" dirty="0">
                    <a:ln>
                      <a:noFill/>
                    </a:ln>
                    <a:solidFill>
                      <a:prstClr val="white"/>
                    </a:solidFill>
                    <a:effectLst/>
                    <a:uLnTx/>
                    <a:uFillTx/>
                    <a:latin typeface="AMP_GothamRoundedBold" panose="02000000000000000000"/>
                    <a:ea typeface="Segoe UI" panose="020B0502040204020203" pitchFamily="34" charset="0"/>
                    <a:cs typeface="Segoe UI" panose="020B0502040204020203" pitchFamily="34" charset="0"/>
                  </a:rPr>
                  <a:t>collection</a:t>
                </a:r>
              </a:p>
            </p:txBody>
          </p:sp>
          <p:sp>
            <p:nvSpPr>
              <p:cNvPr id="20" name="TextBox 19">
                <a:extLst>
                  <a:ext uri="{FF2B5EF4-FFF2-40B4-BE49-F238E27FC236}">
                    <a16:creationId xmlns:a16="http://schemas.microsoft.com/office/drawing/2014/main" id="{0CB19FC3-C0F6-2D48-EE7F-62B6A0DED695}"/>
                  </a:ext>
                </a:extLst>
              </p:cNvPr>
              <p:cNvSpPr txBox="1"/>
              <p:nvPr/>
            </p:nvSpPr>
            <p:spPr>
              <a:xfrm>
                <a:off x="2512437" y="3845264"/>
                <a:ext cx="861133" cy="400110"/>
              </a:xfrm>
              <a:prstGeom prst="rect">
                <a:avLst/>
              </a:prstGeom>
              <a:noFill/>
            </p:spPr>
            <p:txBody>
              <a:bodyPr wrap="none" rtlCol="0">
                <a:spAutoFit/>
              </a:bodyPr>
              <a:lstStyle/>
              <a:p>
                <a:r>
                  <a:rPr lang="en-US" sz="2000" dirty="0">
                    <a:solidFill>
                      <a:schemeClr val="tx1"/>
                    </a:solidFill>
                    <a:latin typeface="AMP_GothamRoundedBold" panose="02000000000000000000"/>
                  </a:rPr>
                  <a:t> DNA</a:t>
                </a:r>
              </a:p>
            </p:txBody>
          </p:sp>
          <p:sp>
            <p:nvSpPr>
              <p:cNvPr id="21" name="TextBox 20">
                <a:extLst>
                  <a:ext uri="{FF2B5EF4-FFF2-40B4-BE49-F238E27FC236}">
                    <a16:creationId xmlns:a16="http://schemas.microsoft.com/office/drawing/2014/main" id="{F20B2F92-D64A-3885-DC85-17A6DF8A51D0}"/>
                  </a:ext>
                </a:extLst>
              </p:cNvPr>
              <p:cNvSpPr txBox="1"/>
              <p:nvPr/>
            </p:nvSpPr>
            <p:spPr>
              <a:xfrm>
                <a:off x="1044039" y="2893391"/>
                <a:ext cx="1116011" cy="707886"/>
              </a:xfrm>
              <a:prstGeom prst="rect">
                <a:avLst/>
              </a:prstGeom>
              <a:noFill/>
            </p:spPr>
            <p:txBody>
              <a:bodyPr wrap="none" rtlCol="0">
                <a:spAutoFit/>
              </a:bodyPr>
              <a:lstStyle/>
              <a:p>
                <a:pPr algn="ctr"/>
                <a:r>
                  <a:rPr lang="en-US" sz="2000" dirty="0">
                    <a:solidFill>
                      <a:schemeClr val="tx1"/>
                    </a:solidFill>
                    <a:latin typeface="AMP_GothamRoundedBold" panose="02000000000000000000"/>
                  </a:rPr>
                  <a:t>Blood</a:t>
                </a:r>
                <a:endParaRPr lang="en-US" sz="2000" dirty="0">
                  <a:latin typeface="AMP_GothamRoundedBold" panose="02000000000000000000"/>
                </a:endParaRPr>
              </a:p>
              <a:p>
                <a:pPr algn="ctr"/>
                <a:r>
                  <a:rPr lang="en-US" sz="2000" dirty="0">
                    <a:solidFill>
                      <a:schemeClr val="tx1"/>
                    </a:solidFill>
                    <a:latin typeface="AMP_GothamRoundedBold" panose="02000000000000000000"/>
                  </a:rPr>
                  <a:t>sample</a:t>
                </a:r>
              </a:p>
            </p:txBody>
          </p:sp>
        </p:grpSp>
        <p:pic>
          <p:nvPicPr>
            <p:cNvPr id="5" name="Picture 4">
              <a:extLst>
                <a:ext uri="{FF2B5EF4-FFF2-40B4-BE49-F238E27FC236}">
                  <a16:creationId xmlns:a16="http://schemas.microsoft.com/office/drawing/2014/main" id="{3F9CCE20-2B49-B4DB-4B9E-D3F38DF64267}"/>
                </a:ext>
              </a:extLst>
            </p:cNvPr>
            <p:cNvPicPr>
              <a:picLocks noChangeAspect="1"/>
            </p:cNvPicPr>
            <p:nvPr/>
          </p:nvPicPr>
          <p:blipFill>
            <a:blip r:embed="rId4"/>
            <a:srcRect r="66192"/>
            <a:stretch>
              <a:fillRect/>
            </a:stretch>
          </p:blipFill>
          <p:spPr>
            <a:xfrm>
              <a:off x="1381397" y="1648764"/>
              <a:ext cx="3115448" cy="2179391"/>
            </a:xfrm>
            <a:prstGeom prst="rect">
              <a:avLst/>
            </a:prstGeom>
          </p:spPr>
        </p:pic>
      </p:grpSp>
    </p:spTree>
    <p:extLst>
      <p:ext uri="{BB962C8B-B14F-4D97-AF65-F5344CB8AC3E}">
        <p14:creationId xmlns:p14="http://schemas.microsoft.com/office/powerpoint/2010/main" val="2633120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A2DE1-65BE-C3BE-42FA-063BE51F6189}"/>
            </a:ext>
          </a:extLst>
        </p:cNvPr>
        <p:cNvGrpSpPr/>
        <p:nvPr/>
      </p:nvGrpSpPr>
      <p:grpSpPr>
        <a:xfrm>
          <a:off x="0" y="0"/>
          <a:ext cx="0" cy="0"/>
          <a:chOff x="0" y="0"/>
          <a:chExt cx="0" cy="0"/>
        </a:xfrm>
      </p:grpSpPr>
      <p:sp>
        <p:nvSpPr>
          <p:cNvPr id="7" name="Title 2">
            <a:extLst>
              <a:ext uri="{FF2B5EF4-FFF2-40B4-BE49-F238E27FC236}">
                <a16:creationId xmlns:a16="http://schemas.microsoft.com/office/drawing/2014/main" id="{C347C76B-7FF4-BB33-3940-E09CB1194D9F}"/>
              </a:ext>
              <a:ext uri="{C183D7F6-B498-43B3-948B-1728B52AA6E4}">
                <adec:decorative xmlns:adec="http://schemas.microsoft.com/office/drawing/2017/decorative" val="1"/>
              </a:ext>
            </a:extLst>
          </p:cNvPr>
          <p:cNvSpPr txBox="1">
            <a:spLocks noGrp="1"/>
          </p:cNvSpPr>
          <p:nvPr>
            <p:ph type="title"/>
          </p:nvPr>
        </p:nvSpPr>
        <p:spPr>
          <a:xfrm>
            <a:off x="388938" y="531813"/>
            <a:ext cx="11663362" cy="661987"/>
          </a:xfrm>
          <a:prstGeom prst="rect">
            <a:avLst/>
          </a:prstGeom>
        </p:spPr>
        <p:txBody>
          <a:bodyPr/>
          <a:lstStyle>
            <a:lvl1pPr algn="l" defTabSz="914400" rtl="0" eaLnBrk="1" latinLnBrk="0" hangingPunct="1">
              <a:lnSpc>
                <a:spcPct val="90000"/>
              </a:lnSpc>
              <a:spcBef>
                <a:spcPct val="0"/>
              </a:spcBef>
              <a:buNone/>
              <a:defRPr sz="3600" b="1" kern="1200">
                <a:solidFill>
                  <a:schemeClr val="accent1"/>
                </a:solidFill>
                <a:latin typeface="Helvetica" pitchFamily="2" charset="0"/>
                <a:ea typeface="+mj-ea"/>
                <a:cs typeface="+mj-cs"/>
              </a:defRPr>
            </a:lvl1pPr>
          </a:lstStyle>
          <a:p>
            <a:r>
              <a:rPr lang="en-US" dirty="0"/>
              <a:t>DNA testing</a:t>
            </a:r>
          </a:p>
        </p:txBody>
      </p:sp>
      <p:sp>
        <p:nvSpPr>
          <p:cNvPr id="24" name="TextBox 23">
            <a:extLst>
              <a:ext uri="{FF2B5EF4-FFF2-40B4-BE49-F238E27FC236}">
                <a16:creationId xmlns:a16="http://schemas.microsoft.com/office/drawing/2014/main" id="{ECB66409-2441-091E-6F7C-FD3D8B1E8C60}"/>
              </a:ext>
            </a:extLst>
          </p:cNvPr>
          <p:cNvSpPr txBox="1"/>
          <p:nvPr/>
        </p:nvSpPr>
        <p:spPr>
          <a:xfrm>
            <a:off x="7364395" y="770515"/>
            <a:ext cx="4061954" cy="1736646"/>
          </a:xfrm>
          <a:prstGeom prst="roundRect">
            <a:avLst/>
          </a:prstGeom>
          <a:solidFill>
            <a:srgbClr val="F2F2F2"/>
          </a:solidFill>
          <a:ln w="38100">
            <a:solidFill>
              <a:srgbClr val="7F7F7F"/>
            </a:solidFill>
          </a:ln>
        </p:spPr>
        <p:txBody>
          <a:bodyPr wrap="square" rtlCol="0">
            <a:spAutoFit/>
          </a:bodyPr>
          <a:lstStyle/>
          <a:p>
            <a:pPr algn="ctr"/>
            <a:r>
              <a:rPr lang="en-US" sz="2400" dirty="0">
                <a:solidFill>
                  <a:schemeClr val="tx1"/>
                </a:solidFill>
                <a:latin typeface="AMP_GothamRoundedBold"/>
              </a:rPr>
              <a:t>PCR is used to make billions of copies of the location in the genome we are examining.</a:t>
            </a:r>
          </a:p>
        </p:txBody>
      </p:sp>
      <p:grpSp>
        <p:nvGrpSpPr>
          <p:cNvPr id="4" name="Group 3" descr="A new section is added to the flowchart from the previous slide. A magnifying glass is now held over the tangle of DNA, showing a small fragment of a DNA region of interest.&#10;&#10;An arrow pointing to the right shows many copies of this DNA region of interest. This process is labeled as Polymerase Chain Reaction (PCR).">
            <a:extLst>
              <a:ext uri="{FF2B5EF4-FFF2-40B4-BE49-F238E27FC236}">
                <a16:creationId xmlns:a16="http://schemas.microsoft.com/office/drawing/2014/main" id="{288B5F96-E4DE-1541-8191-65C0B4EF53E1}"/>
              </a:ext>
            </a:extLst>
          </p:cNvPr>
          <p:cNvGrpSpPr/>
          <p:nvPr/>
        </p:nvGrpSpPr>
        <p:grpSpPr>
          <a:xfrm>
            <a:off x="697208" y="1648764"/>
            <a:ext cx="7092123" cy="3837707"/>
            <a:chOff x="697208" y="1648764"/>
            <a:chExt cx="7092123" cy="3837707"/>
          </a:xfrm>
        </p:grpSpPr>
        <p:grpSp>
          <p:nvGrpSpPr>
            <p:cNvPr id="2" name="Group 1" descr="A new section is added to the flowchart from the previous slide. A magnifying glass is now held over the tangle of DNA, showing a small fragment of a DNA region of interest.&#10;&#10;An arrow pointing to the right shows many copies of this DNA region of interest. This process is labeled as Polymerase Chain Reaction (PCR).">
              <a:extLst>
                <a:ext uri="{FF2B5EF4-FFF2-40B4-BE49-F238E27FC236}">
                  <a16:creationId xmlns:a16="http://schemas.microsoft.com/office/drawing/2014/main" id="{1D8685F0-247C-CE45-72B2-2417186FECB8}"/>
                </a:ext>
                <a:ext uri="{C183D7F6-B498-43B3-948B-1728B52AA6E4}">
                  <adec:decorative xmlns:adec="http://schemas.microsoft.com/office/drawing/2017/decorative" val="0"/>
                </a:ext>
              </a:extLst>
            </p:cNvPr>
            <p:cNvGrpSpPr/>
            <p:nvPr/>
          </p:nvGrpSpPr>
          <p:grpSpPr>
            <a:xfrm>
              <a:off x="697208" y="2893391"/>
              <a:ext cx="7092123" cy="2593080"/>
              <a:chOff x="697208" y="2893391"/>
              <a:chExt cx="7092123" cy="2593080"/>
            </a:xfrm>
          </p:grpSpPr>
          <p:sp>
            <p:nvSpPr>
              <p:cNvPr id="8" name="AutoShape 23">
                <a:extLst>
                  <a:ext uri="{FF2B5EF4-FFF2-40B4-BE49-F238E27FC236}">
                    <a16:creationId xmlns:a16="http://schemas.microsoft.com/office/drawing/2014/main" id="{2DED4F00-38BF-9C63-5612-91A183262600}"/>
                  </a:ext>
                </a:extLst>
              </p:cNvPr>
              <p:cNvSpPr>
                <a:spLocks noChangeArrowheads="1"/>
              </p:cNvSpPr>
              <p:nvPr>
                <p:custDataLst>
                  <p:tags r:id="rId1"/>
                </p:custDataLst>
              </p:nvPr>
            </p:nvSpPr>
            <p:spPr bwMode="auto">
              <a:xfrm>
                <a:off x="697208" y="4563526"/>
                <a:ext cx="3657600" cy="914400"/>
              </a:xfrm>
              <a:prstGeom prst="chevron">
                <a:avLst>
                  <a:gd name="adj" fmla="val 30002"/>
                </a:avLst>
              </a:prstGeom>
              <a:solidFill>
                <a:srgbClr val="00487D"/>
              </a:solidFill>
              <a:ln w="28575" algn="ctr">
                <a:noFill/>
                <a:miter lim="800000"/>
                <a:headEnd/>
                <a:tailEnd/>
              </a:ln>
            </p:spPr>
            <p:txBody>
              <a:bodyPr lIns="182880" tIns="91440" rIns="0" bIns="91440" anchor="ct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0" i="0" u="none" strike="noStrike" kern="0" cap="none" spc="0" normalizeH="0" baseline="0" noProof="0" dirty="0">
                    <a:ln>
                      <a:noFill/>
                    </a:ln>
                    <a:solidFill>
                      <a:prstClr val="white"/>
                    </a:solidFill>
                    <a:effectLst/>
                    <a:uLnTx/>
                    <a:uFillTx/>
                    <a:latin typeface="AMP_GothamRoundedBold" panose="02000000000000000000"/>
                    <a:ea typeface="Segoe UI" panose="020B0502040204020203" pitchFamily="34" charset="0"/>
                    <a:cs typeface="Segoe UI" panose="020B0502040204020203" pitchFamily="34" charset="0"/>
                  </a:rPr>
                  <a:t>DNA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0" i="0" u="none" strike="noStrike" kern="0" cap="none" spc="0" normalizeH="0" baseline="0" noProof="0" dirty="0">
                    <a:ln>
                      <a:noFill/>
                    </a:ln>
                    <a:solidFill>
                      <a:prstClr val="white"/>
                    </a:solidFill>
                    <a:effectLst/>
                    <a:uLnTx/>
                    <a:uFillTx/>
                    <a:latin typeface="AMP_GothamRoundedBold" panose="02000000000000000000"/>
                    <a:ea typeface="Segoe UI" panose="020B0502040204020203" pitchFamily="34" charset="0"/>
                    <a:cs typeface="Segoe UI" panose="020B0502040204020203" pitchFamily="34" charset="0"/>
                  </a:rPr>
                  <a:t>collection</a:t>
                </a:r>
              </a:p>
            </p:txBody>
          </p:sp>
          <p:sp>
            <p:nvSpPr>
              <p:cNvPr id="9" name="AutoShape 23">
                <a:extLst>
                  <a:ext uri="{FF2B5EF4-FFF2-40B4-BE49-F238E27FC236}">
                    <a16:creationId xmlns:a16="http://schemas.microsoft.com/office/drawing/2014/main" id="{E20CD6D2-E588-0F02-7232-58D6B73E1122}"/>
                  </a:ext>
                </a:extLst>
              </p:cNvPr>
              <p:cNvSpPr>
                <a:spLocks noChangeArrowheads="1"/>
              </p:cNvSpPr>
              <p:nvPr>
                <p:custDataLst>
                  <p:tags r:id="rId2"/>
                </p:custDataLst>
              </p:nvPr>
            </p:nvSpPr>
            <p:spPr bwMode="auto">
              <a:xfrm>
                <a:off x="4131731" y="4572071"/>
                <a:ext cx="3657600" cy="914400"/>
              </a:xfrm>
              <a:prstGeom prst="chevron">
                <a:avLst>
                  <a:gd name="adj" fmla="val 30002"/>
                </a:avLst>
              </a:prstGeom>
              <a:solidFill>
                <a:srgbClr val="00487D"/>
              </a:solidFill>
              <a:ln w="28575" algn="ctr">
                <a:noFill/>
                <a:miter lim="800000"/>
                <a:headEnd/>
                <a:tailEnd/>
              </a:ln>
            </p:spPr>
            <p:txBody>
              <a:bodyPr lIns="182880" tIns="91440" rIns="0" bIns="91440" anchor="ct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0" i="0" u="none" strike="noStrike" kern="0" cap="none" spc="0" normalizeH="0" baseline="0" noProof="0" dirty="0">
                    <a:ln>
                      <a:noFill/>
                    </a:ln>
                    <a:solidFill>
                      <a:schemeClr val="bg1"/>
                    </a:solidFill>
                    <a:effectLst/>
                    <a:uLnTx/>
                    <a:uFillTx/>
                    <a:latin typeface="AMP_GothamRoundedBold" panose="02000000000000000000"/>
                    <a:ea typeface="Segoe UI" panose="020B0502040204020203" pitchFamily="34" charset="0"/>
                    <a:cs typeface="Segoe UI" panose="020B0502040204020203" pitchFamily="34" charset="0"/>
                  </a:rPr>
                  <a:t>Polymerase chain reaction</a:t>
                </a:r>
              </a:p>
            </p:txBody>
          </p:sp>
          <p:sp>
            <p:nvSpPr>
              <p:cNvPr id="20" name="TextBox 19">
                <a:extLst>
                  <a:ext uri="{FF2B5EF4-FFF2-40B4-BE49-F238E27FC236}">
                    <a16:creationId xmlns:a16="http://schemas.microsoft.com/office/drawing/2014/main" id="{B802DF7B-299E-57FB-A602-226A5367907F}"/>
                  </a:ext>
                </a:extLst>
              </p:cNvPr>
              <p:cNvSpPr txBox="1"/>
              <p:nvPr/>
            </p:nvSpPr>
            <p:spPr>
              <a:xfrm>
                <a:off x="2512437" y="3845264"/>
                <a:ext cx="861133" cy="400110"/>
              </a:xfrm>
              <a:prstGeom prst="rect">
                <a:avLst/>
              </a:prstGeom>
              <a:noFill/>
            </p:spPr>
            <p:txBody>
              <a:bodyPr wrap="none" rtlCol="0">
                <a:spAutoFit/>
              </a:bodyPr>
              <a:lstStyle/>
              <a:p>
                <a:r>
                  <a:rPr lang="en-US" sz="2000" dirty="0">
                    <a:solidFill>
                      <a:schemeClr val="tx1"/>
                    </a:solidFill>
                    <a:latin typeface="AMP_GothamRoundedBold" panose="02000000000000000000"/>
                  </a:rPr>
                  <a:t> DNA</a:t>
                </a:r>
              </a:p>
            </p:txBody>
          </p:sp>
          <p:sp>
            <p:nvSpPr>
              <p:cNvPr id="21" name="TextBox 20">
                <a:extLst>
                  <a:ext uri="{FF2B5EF4-FFF2-40B4-BE49-F238E27FC236}">
                    <a16:creationId xmlns:a16="http://schemas.microsoft.com/office/drawing/2014/main" id="{5971347A-636B-3850-58D3-91DAA6409B31}"/>
                  </a:ext>
                </a:extLst>
              </p:cNvPr>
              <p:cNvSpPr txBox="1"/>
              <p:nvPr/>
            </p:nvSpPr>
            <p:spPr>
              <a:xfrm>
                <a:off x="1044039" y="2893391"/>
                <a:ext cx="1116011" cy="707886"/>
              </a:xfrm>
              <a:prstGeom prst="rect">
                <a:avLst/>
              </a:prstGeom>
              <a:noFill/>
            </p:spPr>
            <p:txBody>
              <a:bodyPr wrap="none" rtlCol="0">
                <a:spAutoFit/>
              </a:bodyPr>
              <a:lstStyle/>
              <a:p>
                <a:pPr algn="ctr"/>
                <a:r>
                  <a:rPr lang="en-US" sz="2000" dirty="0">
                    <a:solidFill>
                      <a:schemeClr val="tx1"/>
                    </a:solidFill>
                    <a:latin typeface="AMP_GothamRoundedBold" panose="02000000000000000000"/>
                  </a:rPr>
                  <a:t>Blood</a:t>
                </a:r>
                <a:endParaRPr lang="en-US" sz="2000" dirty="0">
                  <a:latin typeface="AMP_GothamRoundedBold" panose="02000000000000000000"/>
                </a:endParaRPr>
              </a:p>
              <a:p>
                <a:pPr algn="ctr"/>
                <a:r>
                  <a:rPr lang="en-US" sz="2000" dirty="0">
                    <a:solidFill>
                      <a:schemeClr val="tx1"/>
                    </a:solidFill>
                    <a:latin typeface="AMP_GothamRoundedBold" panose="02000000000000000000"/>
                  </a:rPr>
                  <a:t>sample</a:t>
                </a:r>
              </a:p>
            </p:txBody>
          </p:sp>
          <p:sp>
            <p:nvSpPr>
              <p:cNvPr id="23" name="TextBox 22">
                <a:extLst>
                  <a:ext uri="{FF2B5EF4-FFF2-40B4-BE49-F238E27FC236}">
                    <a16:creationId xmlns:a16="http://schemas.microsoft.com/office/drawing/2014/main" id="{8C11FF72-ABC2-159D-3DCD-C6B161D11FB7}"/>
                  </a:ext>
                </a:extLst>
              </p:cNvPr>
              <p:cNvSpPr txBox="1"/>
              <p:nvPr/>
            </p:nvSpPr>
            <p:spPr>
              <a:xfrm>
                <a:off x="4613530" y="3741074"/>
                <a:ext cx="2750865" cy="707886"/>
              </a:xfrm>
              <a:prstGeom prst="rect">
                <a:avLst/>
              </a:prstGeom>
              <a:noFill/>
            </p:spPr>
            <p:txBody>
              <a:bodyPr wrap="square" rtlCol="0">
                <a:spAutoFit/>
              </a:bodyPr>
              <a:lstStyle/>
              <a:p>
                <a:pPr algn="ctr"/>
                <a:r>
                  <a:rPr lang="en-US" sz="2000" dirty="0">
                    <a:latin typeface="AMP_GothamRoundedBold" panose="02000000000000000000"/>
                  </a:rPr>
                  <a:t>Copies of DNA region of interest</a:t>
                </a:r>
                <a:endParaRPr lang="en-US" sz="2000" dirty="0">
                  <a:solidFill>
                    <a:schemeClr val="tx1"/>
                  </a:solidFill>
                  <a:latin typeface="AMP_GothamRoundedBold" panose="02000000000000000000"/>
                </a:endParaRPr>
              </a:p>
            </p:txBody>
          </p:sp>
        </p:grpSp>
        <p:pic>
          <p:nvPicPr>
            <p:cNvPr id="3" name="Picture 2">
              <a:extLst>
                <a:ext uri="{FF2B5EF4-FFF2-40B4-BE49-F238E27FC236}">
                  <a16:creationId xmlns:a16="http://schemas.microsoft.com/office/drawing/2014/main" id="{13FCCC7F-9322-7DD8-41FD-BA979AE4CA5D}"/>
                </a:ext>
              </a:extLst>
            </p:cNvPr>
            <p:cNvPicPr>
              <a:picLocks noChangeAspect="1"/>
            </p:cNvPicPr>
            <p:nvPr/>
          </p:nvPicPr>
          <p:blipFill>
            <a:blip r:embed="rId5"/>
            <a:srcRect r="36424"/>
            <a:stretch>
              <a:fillRect/>
            </a:stretch>
          </p:blipFill>
          <p:spPr>
            <a:xfrm>
              <a:off x="1381397" y="1648764"/>
              <a:ext cx="5858648" cy="2179391"/>
            </a:xfrm>
            <a:prstGeom prst="rect">
              <a:avLst/>
            </a:prstGeom>
          </p:spPr>
        </p:pic>
      </p:grpSp>
    </p:spTree>
    <p:extLst>
      <p:ext uri="{BB962C8B-B14F-4D97-AF65-F5344CB8AC3E}">
        <p14:creationId xmlns:p14="http://schemas.microsoft.com/office/powerpoint/2010/main" val="2925999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4937B-C613-CAED-732E-10A6A082070A}"/>
            </a:ext>
          </a:extLst>
        </p:cNvPr>
        <p:cNvGrpSpPr/>
        <p:nvPr/>
      </p:nvGrpSpPr>
      <p:grpSpPr>
        <a:xfrm>
          <a:off x="0" y="0"/>
          <a:ext cx="0" cy="0"/>
          <a:chOff x="0" y="0"/>
          <a:chExt cx="0" cy="0"/>
        </a:xfrm>
      </p:grpSpPr>
      <p:sp>
        <p:nvSpPr>
          <p:cNvPr id="7" name="Title 2">
            <a:extLst>
              <a:ext uri="{FF2B5EF4-FFF2-40B4-BE49-F238E27FC236}">
                <a16:creationId xmlns:a16="http://schemas.microsoft.com/office/drawing/2014/main" id="{93D51B33-49D7-5475-0C47-C05660F17306}"/>
              </a:ext>
              <a:ext uri="{C183D7F6-B498-43B3-948B-1728B52AA6E4}">
                <adec:decorative xmlns:adec="http://schemas.microsoft.com/office/drawing/2017/decorative" val="1"/>
              </a:ext>
            </a:extLst>
          </p:cNvPr>
          <p:cNvSpPr txBox="1">
            <a:spLocks noGrp="1"/>
          </p:cNvSpPr>
          <p:nvPr>
            <p:ph type="title"/>
          </p:nvPr>
        </p:nvSpPr>
        <p:spPr>
          <a:xfrm>
            <a:off x="388938" y="531813"/>
            <a:ext cx="11663362" cy="661987"/>
          </a:xfrm>
          <a:prstGeom prst="rect">
            <a:avLst/>
          </a:prstGeom>
        </p:spPr>
        <p:txBody>
          <a:bodyPr/>
          <a:lstStyle>
            <a:lvl1pPr algn="l" defTabSz="914400" rtl="0" eaLnBrk="1" latinLnBrk="0" hangingPunct="1">
              <a:lnSpc>
                <a:spcPct val="90000"/>
              </a:lnSpc>
              <a:spcBef>
                <a:spcPct val="0"/>
              </a:spcBef>
              <a:buNone/>
              <a:defRPr sz="3600" b="1" kern="1200">
                <a:solidFill>
                  <a:schemeClr val="accent1"/>
                </a:solidFill>
                <a:latin typeface="Helvetica" pitchFamily="2" charset="0"/>
                <a:ea typeface="+mj-ea"/>
                <a:cs typeface="+mj-cs"/>
              </a:defRPr>
            </a:lvl1pPr>
          </a:lstStyle>
          <a:p>
            <a:r>
              <a:rPr lang="en-US" dirty="0"/>
              <a:t>DNA testing</a:t>
            </a:r>
          </a:p>
        </p:txBody>
      </p:sp>
      <p:sp>
        <p:nvSpPr>
          <p:cNvPr id="2" name="TextBox 1">
            <a:extLst>
              <a:ext uri="{FF2B5EF4-FFF2-40B4-BE49-F238E27FC236}">
                <a16:creationId xmlns:a16="http://schemas.microsoft.com/office/drawing/2014/main" id="{9180FFBD-AE01-A6DB-8793-0CCCF5AD5ACC}"/>
              </a:ext>
            </a:extLst>
          </p:cNvPr>
          <p:cNvSpPr txBox="1"/>
          <p:nvPr/>
        </p:nvSpPr>
        <p:spPr>
          <a:xfrm>
            <a:off x="6527800" y="86468"/>
            <a:ext cx="5079961" cy="1328023"/>
          </a:xfrm>
          <a:prstGeom prst="roundRect">
            <a:avLst/>
          </a:prstGeom>
          <a:solidFill>
            <a:srgbClr val="F2F2F2"/>
          </a:solidFill>
          <a:ln w="38100">
            <a:solidFill>
              <a:srgbClr val="7F7F7F"/>
            </a:solidFill>
          </a:ln>
        </p:spPr>
        <p:txBody>
          <a:bodyPr wrap="square" rtlCol="0">
            <a:spAutoFit/>
          </a:bodyPr>
          <a:lstStyle/>
          <a:p>
            <a:pPr algn="ctr"/>
            <a:r>
              <a:rPr lang="en-US" sz="2400" dirty="0">
                <a:latin typeface="AMP_GothamRoundedBold"/>
              </a:rPr>
              <a:t>You will complete the last step to determine the number of alleles in the samples!</a:t>
            </a:r>
            <a:endParaRPr lang="en-US" sz="2400" dirty="0">
              <a:solidFill>
                <a:schemeClr val="tx1"/>
              </a:solidFill>
              <a:latin typeface="AMP_GothamRoundedBold"/>
            </a:endParaRPr>
          </a:p>
        </p:txBody>
      </p:sp>
      <p:grpSp>
        <p:nvGrpSpPr>
          <p:cNvPr id="11" name="Group 10" descr="A new section is added to the flowchart from the previous slide. An arrow pointing to the right DNA copies shows the fragments separated on an agarose gel with the text “Visualize and interpret results!”. This process is labeled “Gel electrophoresis”.&#10;&#10;Text indicates that two of the steps - DNA collection and Polymerase chain reaction- have already been done and that you will complete the final step - Gel electrophoresis.">
            <a:extLst>
              <a:ext uri="{FF2B5EF4-FFF2-40B4-BE49-F238E27FC236}">
                <a16:creationId xmlns:a16="http://schemas.microsoft.com/office/drawing/2014/main" id="{EA987190-0D38-3A17-2A0C-337504068638}"/>
              </a:ext>
            </a:extLst>
          </p:cNvPr>
          <p:cNvGrpSpPr/>
          <p:nvPr/>
        </p:nvGrpSpPr>
        <p:grpSpPr>
          <a:xfrm>
            <a:off x="697205" y="1648764"/>
            <a:ext cx="10526649" cy="4546688"/>
            <a:chOff x="697205" y="1648764"/>
            <a:chExt cx="10526649" cy="4546688"/>
          </a:xfrm>
        </p:grpSpPr>
        <p:grpSp>
          <p:nvGrpSpPr>
            <p:cNvPr id="3" name="Group 2" descr="A new section is added to the flowchart from the previous slide. An arrow pointing to the right DNA copies shows the fragments separated on an agarose gel with the text “Visualize and interpret results!”. This process is labeled “Gel electrophoresis”.&#10;&#10;Text indicates that two of the steps - DNA collection and Polymerase chain reaction- have already been done and that you will complete the final step - Gel electrophoresis.">
              <a:extLst>
                <a:ext uri="{FF2B5EF4-FFF2-40B4-BE49-F238E27FC236}">
                  <a16:creationId xmlns:a16="http://schemas.microsoft.com/office/drawing/2014/main" id="{950C7688-1A82-BBA7-B0FC-9595C3CDCC0E}"/>
                </a:ext>
              </a:extLst>
            </p:cNvPr>
            <p:cNvGrpSpPr/>
            <p:nvPr/>
          </p:nvGrpSpPr>
          <p:grpSpPr>
            <a:xfrm>
              <a:off x="697205" y="2893391"/>
              <a:ext cx="10526649" cy="3302061"/>
              <a:chOff x="697205" y="2893391"/>
              <a:chExt cx="10526649" cy="3302061"/>
            </a:xfrm>
          </p:grpSpPr>
          <p:sp>
            <p:nvSpPr>
              <p:cNvPr id="8" name="AutoShape 23">
                <a:extLst>
                  <a:ext uri="{FF2B5EF4-FFF2-40B4-BE49-F238E27FC236}">
                    <a16:creationId xmlns:a16="http://schemas.microsoft.com/office/drawing/2014/main" id="{6649E0CB-BA24-9D02-0AD4-21758EF53936}"/>
                  </a:ext>
                </a:extLst>
              </p:cNvPr>
              <p:cNvSpPr>
                <a:spLocks noChangeArrowheads="1"/>
              </p:cNvSpPr>
              <p:nvPr>
                <p:custDataLst>
                  <p:tags r:id="rId1"/>
                </p:custDataLst>
              </p:nvPr>
            </p:nvSpPr>
            <p:spPr bwMode="auto">
              <a:xfrm>
                <a:off x="697208" y="4563526"/>
                <a:ext cx="3657600" cy="914400"/>
              </a:xfrm>
              <a:prstGeom prst="chevron">
                <a:avLst>
                  <a:gd name="adj" fmla="val 30002"/>
                </a:avLst>
              </a:prstGeom>
              <a:solidFill>
                <a:srgbClr val="00487D"/>
              </a:solidFill>
              <a:ln w="28575" algn="ctr">
                <a:noFill/>
                <a:miter lim="800000"/>
                <a:headEnd/>
                <a:tailEnd/>
              </a:ln>
            </p:spPr>
            <p:txBody>
              <a:bodyPr lIns="182880" tIns="91440" rIns="0" bIns="91440" anchor="ct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0" i="0" u="none" strike="noStrike" kern="0" cap="none" spc="0" normalizeH="0" baseline="0" noProof="0" dirty="0">
                    <a:ln>
                      <a:noFill/>
                    </a:ln>
                    <a:solidFill>
                      <a:prstClr val="white"/>
                    </a:solidFill>
                    <a:effectLst/>
                    <a:uLnTx/>
                    <a:uFillTx/>
                    <a:latin typeface="AMP_GothamRoundedBold" panose="02000000000000000000"/>
                    <a:ea typeface="Segoe UI" panose="020B0502040204020203" pitchFamily="34" charset="0"/>
                    <a:cs typeface="Segoe UI" panose="020B0502040204020203" pitchFamily="34" charset="0"/>
                  </a:rPr>
                  <a:t>DNA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0" i="0" u="none" strike="noStrike" kern="0" cap="none" spc="0" normalizeH="0" baseline="0" noProof="0" dirty="0">
                    <a:ln>
                      <a:noFill/>
                    </a:ln>
                    <a:solidFill>
                      <a:prstClr val="white"/>
                    </a:solidFill>
                    <a:effectLst/>
                    <a:uLnTx/>
                    <a:uFillTx/>
                    <a:latin typeface="AMP_GothamRoundedBold" panose="02000000000000000000"/>
                    <a:ea typeface="Segoe UI" panose="020B0502040204020203" pitchFamily="34" charset="0"/>
                    <a:cs typeface="Segoe UI" panose="020B0502040204020203" pitchFamily="34" charset="0"/>
                  </a:rPr>
                  <a:t>collection</a:t>
                </a:r>
              </a:p>
            </p:txBody>
          </p:sp>
          <p:sp>
            <p:nvSpPr>
              <p:cNvPr id="9" name="AutoShape 23">
                <a:extLst>
                  <a:ext uri="{FF2B5EF4-FFF2-40B4-BE49-F238E27FC236}">
                    <a16:creationId xmlns:a16="http://schemas.microsoft.com/office/drawing/2014/main" id="{D56052BD-7806-7BDA-0F72-4C24FCC41846}"/>
                  </a:ext>
                </a:extLst>
              </p:cNvPr>
              <p:cNvSpPr>
                <a:spLocks noChangeArrowheads="1"/>
              </p:cNvSpPr>
              <p:nvPr>
                <p:custDataLst>
                  <p:tags r:id="rId2"/>
                </p:custDataLst>
              </p:nvPr>
            </p:nvSpPr>
            <p:spPr bwMode="auto">
              <a:xfrm>
                <a:off x="4131731" y="4572071"/>
                <a:ext cx="3657600" cy="914400"/>
              </a:xfrm>
              <a:prstGeom prst="chevron">
                <a:avLst>
                  <a:gd name="adj" fmla="val 30002"/>
                </a:avLst>
              </a:prstGeom>
              <a:solidFill>
                <a:srgbClr val="00487D"/>
              </a:solidFill>
              <a:ln w="28575" algn="ctr">
                <a:noFill/>
                <a:miter lim="800000"/>
                <a:headEnd/>
                <a:tailEnd/>
              </a:ln>
            </p:spPr>
            <p:txBody>
              <a:bodyPr lIns="182880" tIns="91440" rIns="0" bIns="91440" anchor="ct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0" i="0" u="none" strike="noStrike" kern="0" cap="none" spc="0" normalizeH="0" baseline="0" noProof="0" dirty="0">
                    <a:ln>
                      <a:noFill/>
                    </a:ln>
                    <a:solidFill>
                      <a:schemeClr val="bg1"/>
                    </a:solidFill>
                    <a:effectLst/>
                    <a:uLnTx/>
                    <a:uFillTx/>
                    <a:latin typeface="AMP_GothamRoundedBold" panose="02000000000000000000"/>
                    <a:ea typeface="Segoe UI" panose="020B0502040204020203" pitchFamily="34" charset="0"/>
                    <a:cs typeface="Segoe UI" panose="020B0502040204020203" pitchFamily="34" charset="0"/>
                  </a:rPr>
                  <a:t>Polymerase chain reaction</a:t>
                </a:r>
              </a:p>
            </p:txBody>
          </p:sp>
          <p:sp>
            <p:nvSpPr>
              <p:cNvPr id="10" name="AutoShape 23">
                <a:extLst>
                  <a:ext uri="{FF2B5EF4-FFF2-40B4-BE49-F238E27FC236}">
                    <a16:creationId xmlns:a16="http://schemas.microsoft.com/office/drawing/2014/main" id="{67E33A94-37BB-243B-EC3F-A5FE33A38011}"/>
                  </a:ext>
                </a:extLst>
              </p:cNvPr>
              <p:cNvSpPr>
                <a:spLocks noChangeArrowheads="1"/>
              </p:cNvSpPr>
              <p:nvPr>
                <p:custDataLst>
                  <p:tags r:id="rId3"/>
                </p:custDataLst>
              </p:nvPr>
            </p:nvSpPr>
            <p:spPr bwMode="auto">
              <a:xfrm>
                <a:off x="7566254" y="4572071"/>
                <a:ext cx="3657600" cy="914400"/>
              </a:xfrm>
              <a:prstGeom prst="chevron">
                <a:avLst>
                  <a:gd name="adj" fmla="val 30002"/>
                </a:avLst>
              </a:prstGeom>
              <a:solidFill>
                <a:srgbClr val="00487D"/>
              </a:solidFill>
              <a:ln w="28575" algn="ctr">
                <a:noFill/>
                <a:miter lim="800000"/>
                <a:headEnd/>
                <a:tailEnd/>
              </a:ln>
            </p:spPr>
            <p:txBody>
              <a:bodyPr lIns="182880" tIns="91440" rIns="0" bIns="91440" anchor="ct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0" i="0" u="none" strike="noStrike" kern="0" cap="none" spc="0" normalizeH="0" baseline="0" noProof="0" dirty="0">
                    <a:ln>
                      <a:noFill/>
                    </a:ln>
                    <a:solidFill>
                      <a:schemeClr val="bg1"/>
                    </a:solidFill>
                    <a:effectLst/>
                    <a:uLnTx/>
                    <a:uFillTx/>
                    <a:latin typeface="AMP_GothamRoundedBold" panose="02000000000000000000"/>
                    <a:ea typeface="Segoe UI" panose="020B0502040204020203" pitchFamily="34" charset="0"/>
                    <a:cs typeface="Segoe UI" panose="020B0502040204020203" pitchFamily="34" charset="0"/>
                  </a:rPr>
                  <a:t>Gel electrophoresis</a:t>
                </a:r>
                <a:endParaRPr kumimoji="0" lang="en-US" sz="2100" b="0" i="0" u="none" strike="noStrike" kern="0" cap="none" spc="0" normalizeH="0" baseline="0" noProof="0" dirty="0">
                  <a:ln>
                    <a:noFill/>
                  </a:ln>
                  <a:solidFill>
                    <a:schemeClr val="bg1"/>
                  </a:solidFill>
                  <a:effectLst/>
                  <a:uLnTx/>
                  <a:uFillTx/>
                  <a:latin typeface="AMP_GothamRoundedBold" panose="02000000000000000000"/>
                  <a:ea typeface="Segoe UI" panose="020B0502040204020203" pitchFamily="34" charset="0"/>
                  <a:cs typeface="Segoe UI" panose="020B0502040204020203" pitchFamily="34" charset="0"/>
                </a:endParaRPr>
              </a:p>
            </p:txBody>
          </p:sp>
          <p:sp>
            <p:nvSpPr>
              <p:cNvPr id="16" name="Right Brace 15">
                <a:extLst>
                  <a:ext uri="{FF2B5EF4-FFF2-40B4-BE49-F238E27FC236}">
                    <a16:creationId xmlns:a16="http://schemas.microsoft.com/office/drawing/2014/main" id="{5E6F2FCC-F315-BEDB-4800-7CDA553D2682}"/>
                  </a:ext>
                </a:extLst>
              </p:cNvPr>
              <p:cNvSpPr/>
              <p:nvPr/>
            </p:nvSpPr>
            <p:spPr>
              <a:xfrm rot="5400000">
                <a:off x="9072645" y="3975998"/>
                <a:ext cx="330493" cy="3343275"/>
              </a:xfrm>
              <a:prstGeom prst="rightBrace">
                <a:avLst>
                  <a:gd name="adj1" fmla="val 64995"/>
                  <a:gd name="adj2" fmla="val 50000"/>
                </a:avLst>
              </a:prstGeom>
              <a:ln w="38100">
                <a:solidFill>
                  <a:srgbClr val="D0103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17" name="TextBox 16">
                <a:extLst>
                  <a:ext uri="{FF2B5EF4-FFF2-40B4-BE49-F238E27FC236}">
                    <a16:creationId xmlns:a16="http://schemas.microsoft.com/office/drawing/2014/main" id="{9DD9E2B4-3E6D-F7E4-1FC7-85C81A724914}"/>
                  </a:ext>
                </a:extLst>
              </p:cNvPr>
              <p:cNvSpPr txBox="1"/>
              <p:nvPr/>
            </p:nvSpPr>
            <p:spPr>
              <a:xfrm>
                <a:off x="7304977" y="5733787"/>
                <a:ext cx="3890002" cy="461665"/>
              </a:xfrm>
              <a:prstGeom prst="rect">
                <a:avLst/>
              </a:prstGeom>
              <a:noFill/>
            </p:spPr>
            <p:txBody>
              <a:bodyPr wrap="square" rtlCol="0">
                <a:spAutoFit/>
              </a:bodyPr>
              <a:lstStyle/>
              <a:p>
                <a:pPr algn="ctr"/>
                <a:r>
                  <a:rPr lang="en-US" sz="2400" dirty="0">
                    <a:solidFill>
                      <a:srgbClr val="D0103A"/>
                    </a:solidFill>
                    <a:latin typeface="AMP_GothamRoundedBold" panose="02000000000000000000"/>
                  </a:rPr>
                  <a:t>You complete this step</a:t>
                </a:r>
              </a:p>
            </p:txBody>
          </p:sp>
          <p:sp>
            <p:nvSpPr>
              <p:cNvPr id="18" name="Right Brace 17">
                <a:extLst>
                  <a:ext uri="{FF2B5EF4-FFF2-40B4-BE49-F238E27FC236}">
                    <a16:creationId xmlns:a16="http://schemas.microsoft.com/office/drawing/2014/main" id="{C8884A97-D055-3127-1ECF-B8DD645D6293}"/>
                  </a:ext>
                </a:extLst>
              </p:cNvPr>
              <p:cNvSpPr/>
              <p:nvPr/>
            </p:nvSpPr>
            <p:spPr>
              <a:xfrm rot="5400000">
                <a:off x="3921513" y="2258081"/>
                <a:ext cx="329184" cy="6777799"/>
              </a:xfrm>
              <a:prstGeom prst="rightBrace">
                <a:avLst>
                  <a:gd name="adj1" fmla="val 64995"/>
                  <a:gd name="adj2" fmla="val 50000"/>
                </a:avLst>
              </a:prstGeom>
              <a:ln w="38100">
                <a:solidFill>
                  <a:srgbClr val="D0103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19" name="TextBox 18">
                <a:extLst>
                  <a:ext uri="{FF2B5EF4-FFF2-40B4-BE49-F238E27FC236}">
                    <a16:creationId xmlns:a16="http://schemas.microsoft.com/office/drawing/2014/main" id="{FA9B58A4-BCC5-8DE4-68CC-C1B14B892702}"/>
                  </a:ext>
                </a:extLst>
              </p:cNvPr>
              <p:cNvSpPr txBox="1"/>
              <p:nvPr/>
            </p:nvSpPr>
            <p:spPr>
              <a:xfrm>
                <a:off x="3181638" y="5733787"/>
                <a:ext cx="1847750" cy="461665"/>
              </a:xfrm>
              <a:prstGeom prst="rect">
                <a:avLst/>
              </a:prstGeom>
              <a:noFill/>
            </p:spPr>
            <p:txBody>
              <a:bodyPr wrap="none" rtlCol="0">
                <a:spAutoFit/>
              </a:bodyPr>
              <a:lstStyle/>
              <a:p>
                <a:pPr algn="ctr"/>
                <a:r>
                  <a:rPr lang="en-US" sz="2400" dirty="0">
                    <a:solidFill>
                      <a:srgbClr val="D0103A"/>
                    </a:solidFill>
                    <a:latin typeface="AMP_GothamRoundedBold" panose="02000000000000000000"/>
                  </a:rPr>
                  <a:t>Already done</a:t>
                </a:r>
              </a:p>
            </p:txBody>
          </p:sp>
          <p:sp>
            <p:nvSpPr>
              <p:cNvPr id="20" name="TextBox 19">
                <a:extLst>
                  <a:ext uri="{FF2B5EF4-FFF2-40B4-BE49-F238E27FC236}">
                    <a16:creationId xmlns:a16="http://schemas.microsoft.com/office/drawing/2014/main" id="{C9314AA7-07C9-483D-0165-677FA91C1C15}"/>
                  </a:ext>
                </a:extLst>
              </p:cNvPr>
              <p:cNvSpPr txBox="1"/>
              <p:nvPr/>
            </p:nvSpPr>
            <p:spPr>
              <a:xfrm>
                <a:off x="2512437" y="3845264"/>
                <a:ext cx="861133" cy="400110"/>
              </a:xfrm>
              <a:prstGeom prst="rect">
                <a:avLst/>
              </a:prstGeom>
              <a:noFill/>
            </p:spPr>
            <p:txBody>
              <a:bodyPr wrap="none" rtlCol="0">
                <a:spAutoFit/>
              </a:bodyPr>
              <a:lstStyle/>
              <a:p>
                <a:r>
                  <a:rPr lang="en-US" sz="2000" dirty="0">
                    <a:solidFill>
                      <a:schemeClr val="tx1"/>
                    </a:solidFill>
                    <a:latin typeface="AMP_GothamRoundedBold" panose="02000000000000000000"/>
                  </a:rPr>
                  <a:t> DNA</a:t>
                </a:r>
              </a:p>
            </p:txBody>
          </p:sp>
          <p:sp>
            <p:nvSpPr>
              <p:cNvPr id="21" name="TextBox 20">
                <a:extLst>
                  <a:ext uri="{FF2B5EF4-FFF2-40B4-BE49-F238E27FC236}">
                    <a16:creationId xmlns:a16="http://schemas.microsoft.com/office/drawing/2014/main" id="{24750067-A849-5014-F247-BF582301D9EA}"/>
                  </a:ext>
                </a:extLst>
              </p:cNvPr>
              <p:cNvSpPr txBox="1"/>
              <p:nvPr/>
            </p:nvSpPr>
            <p:spPr>
              <a:xfrm>
                <a:off x="1044039" y="2893391"/>
                <a:ext cx="1116011" cy="707886"/>
              </a:xfrm>
              <a:prstGeom prst="rect">
                <a:avLst/>
              </a:prstGeom>
              <a:noFill/>
            </p:spPr>
            <p:txBody>
              <a:bodyPr wrap="none" rtlCol="0">
                <a:spAutoFit/>
              </a:bodyPr>
              <a:lstStyle/>
              <a:p>
                <a:pPr algn="ctr"/>
                <a:r>
                  <a:rPr lang="en-US" sz="2000" dirty="0">
                    <a:solidFill>
                      <a:schemeClr val="tx1"/>
                    </a:solidFill>
                    <a:latin typeface="AMP_GothamRoundedBold" panose="02000000000000000000"/>
                  </a:rPr>
                  <a:t>Blood</a:t>
                </a:r>
                <a:endParaRPr lang="en-US" sz="2000" dirty="0">
                  <a:latin typeface="AMP_GothamRoundedBold" panose="02000000000000000000"/>
                </a:endParaRPr>
              </a:p>
              <a:p>
                <a:pPr algn="ctr"/>
                <a:r>
                  <a:rPr lang="en-US" sz="2000" dirty="0">
                    <a:solidFill>
                      <a:schemeClr val="tx1"/>
                    </a:solidFill>
                    <a:latin typeface="AMP_GothamRoundedBold" panose="02000000000000000000"/>
                  </a:rPr>
                  <a:t>sample</a:t>
                </a:r>
              </a:p>
            </p:txBody>
          </p:sp>
          <p:sp>
            <p:nvSpPr>
              <p:cNvPr id="22" name="TextBox 21">
                <a:extLst>
                  <a:ext uri="{FF2B5EF4-FFF2-40B4-BE49-F238E27FC236}">
                    <a16:creationId xmlns:a16="http://schemas.microsoft.com/office/drawing/2014/main" id="{6330157F-A2D4-9C06-00D4-C6184D810CB5}"/>
                  </a:ext>
                </a:extLst>
              </p:cNvPr>
              <p:cNvSpPr txBox="1"/>
              <p:nvPr/>
            </p:nvSpPr>
            <p:spPr>
              <a:xfrm>
                <a:off x="8377716" y="3762969"/>
                <a:ext cx="2349000" cy="707886"/>
              </a:xfrm>
              <a:prstGeom prst="rect">
                <a:avLst/>
              </a:prstGeom>
              <a:noFill/>
            </p:spPr>
            <p:txBody>
              <a:bodyPr wrap="square" rtlCol="0">
                <a:spAutoFit/>
              </a:bodyPr>
              <a:lstStyle/>
              <a:p>
                <a:pPr algn="ctr"/>
                <a:r>
                  <a:rPr lang="en-US" sz="2000" dirty="0">
                    <a:latin typeface="AMP_GothamRoundedBold" panose="02000000000000000000"/>
                  </a:rPr>
                  <a:t>Visualize and interpret results!</a:t>
                </a:r>
                <a:endParaRPr lang="en-US" sz="2000" dirty="0">
                  <a:solidFill>
                    <a:schemeClr val="tx1"/>
                  </a:solidFill>
                  <a:latin typeface="AMP_GothamRoundedBold" panose="02000000000000000000"/>
                </a:endParaRPr>
              </a:p>
            </p:txBody>
          </p:sp>
          <p:sp>
            <p:nvSpPr>
              <p:cNvPr id="23" name="TextBox 22">
                <a:extLst>
                  <a:ext uri="{FF2B5EF4-FFF2-40B4-BE49-F238E27FC236}">
                    <a16:creationId xmlns:a16="http://schemas.microsoft.com/office/drawing/2014/main" id="{E590B4C5-CF41-5E1B-8B90-944E104DD19E}"/>
                  </a:ext>
                </a:extLst>
              </p:cNvPr>
              <p:cNvSpPr txBox="1"/>
              <p:nvPr/>
            </p:nvSpPr>
            <p:spPr>
              <a:xfrm>
                <a:off x="4613530" y="3741074"/>
                <a:ext cx="2750865" cy="707886"/>
              </a:xfrm>
              <a:prstGeom prst="rect">
                <a:avLst/>
              </a:prstGeom>
              <a:noFill/>
            </p:spPr>
            <p:txBody>
              <a:bodyPr wrap="square" rtlCol="0">
                <a:spAutoFit/>
              </a:bodyPr>
              <a:lstStyle/>
              <a:p>
                <a:pPr algn="ctr"/>
                <a:r>
                  <a:rPr lang="en-US" sz="2000" dirty="0">
                    <a:latin typeface="AMP_GothamRoundedBold" panose="02000000000000000000"/>
                  </a:rPr>
                  <a:t>Copies of DNA region of interest</a:t>
                </a:r>
                <a:endParaRPr lang="en-US" sz="2000" dirty="0">
                  <a:solidFill>
                    <a:schemeClr val="tx1"/>
                  </a:solidFill>
                  <a:latin typeface="AMP_GothamRoundedBold" panose="02000000000000000000"/>
                </a:endParaRPr>
              </a:p>
            </p:txBody>
          </p:sp>
        </p:grpSp>
        <p:pic>
          <p:nvPicPr>
            <p:cNvPr id="5" name="Picture 4">
              <a:extLst>
                <a:ext uri="{FF2B5EF4-FFF2-40B4-BE49-F238E27FC236}">
                  <a16:creationId xmlns:a16="http://schemas.microsoft.com/office/drawing/2014/main" id="{3FF7ED53-2455-E2C4-92BA-A1EDA751BAED}"/>
                </a:ext>
              </a:extLst>
            </p:cNvPr>
            <p:cNvPicPr>
              <a:picLocks noChangeAspect="1"/>
            </p:cNvPicPr>
            <p:nvPr/>
          </p:nvPicPr>
          <p:blipFill>
            <a:blip r:embed="rId6"/>
            <a:stretch>
              <a:fillRect/>
            </a:stretch>
          </p:blipFill>
          <p:spPr>
            <a:xfrm>
              <a:off x="1381396" y="1648764"/>
              <a:ext cx="9215131" cy="2179391"/>
            </a:xfrm>
            <a:prstGeom prst="rect">
              <a:avLst/>
            </a:prstGeom>
          </p:spPr>
        </p:pic>
      </p:grpSp>
    </p:spTree>
    <p:extLst>
      <p:ext uri="{BB962C8B-B14F-4D97-AF65-F5344CB8AC3E}">
        <p14:creationId xmlns:p14="http://schemas.microsoft.com/office/powerpoint/2010/main" val="2406185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1940D9-0440-3F2A-BFF0-C9BF662CBA16}"/>
              </a:ext>
            </a:extLst>
          </p:cNvPr>
          <p:cNvSpPr>
            <a:spLocks noGrp="1"/>
          </p:cNvSpPr>
          <p:nvPr>
            <p:ph type="title"/>
          </p:nvPr>
        </p:nvSpPr>
        <p:spPr>
          <a:xfrm>
            <a:off x="389082" y="531382"/>
            <a:ext cx="11180618" cy="662418"/>
          </a:xfrm>
          <a:prstGeom prst="rect">
            <a:avLst/>
          </a:prstGeom>
        </p:spPr>
        <p:txBody>
          <a:bodyPr/>
          <a:lstStyle/>
          <a:p>
            <a:r>
              <a:rPr lang="en-US" dirty="0"/>
              <a:t>Gel electrophoresis separates DNA by size</a:t>
            </a:r>
          </a:p>
        </p:txBody>
      </p:sp>
      <p:grpSp>
        <p:nvGrpSpPr>
          <p:cNvPr id="257" name="Group 256" descr="A text box states: &quot;The agarose gel forms a web,&quot; accompanied by a magnified photograph of the gel matrix that resembles a web.">
            <a:extLst>
              <a:ext uri="{FF2B5EF4-FFF2-40B4-BE49-F238E27FC236}">
                <a16:creationId xmlns:a16="http://schemas.microsoft.com/office/drawing/2014/main" id="{51F224CC-3FA4-0F0D-2FA8-2179CAA81E9D}"/>
              </a:ext>
            </a:extLst>
          </p:cNvPr>
          <p:cNvGrpSpPr/>
          <p:nvPr/>
        </p:nvGrpSpPr>
        <p:grpSpPr>
          <a:xfrm>
            <a:off x="568235" y="1507450"/>
            <a:ext cx="3131820" cy="4468993"/>
            <a:chOff x="-6681" y="1640703"/>
            <a:chExt cx="3131820" cy="4468993"/>
          </a:xfrm>
        </p:grpSpPr>
        <p:sp>
          <p:nvSpPr>
            <p:cNvPr id="259" name="TextBox 258">
              <a:extLst>
                <a:ext uri="{FF2B5EF4-FFF2-40B4-BE49-F238E27FC236}">
                  <a16:creationId xmlns:a16="http://schemas.microsoft.com/office/drawing/2014/main" id="{EFEFD402-F992-5629-3ABF-EE7ECFE98872}"/>
                </a:ext>
              </a:extLst>
            </p:cNvPr>
            <p:cNvSpPr txBox="1"/>
            <p:nvPr/>
          </p:nvSpPr>
          <p:spPr>
            <a:xfrm>
              <a:off x="-6681" y="5278699"/>
              <a:ext cx="3131820" cy="830997"/>
            </a:xfrm>
            <a:prstGeom prst="rect">
              <a:avLst/>
            </a:prstGeom>
            <a:noFill/>
          </p:spPr>
          <p:txBody>
            <a:bodyPr wrap="square" rtlCol="0">
              <a:spAutoFit/>
            </a:bodyPr>
            <a:lstStyle/>
            <a:p>
              <a:pPr algn="ctr"/>
              <a:r>
                <a:rPr lang="en-US" sz="2400" dirty="0">
                  <a:solidFill>
                    <a:srgbClr val="002D73"/>
                  </a:solidFill>
                  <a:latin typeface="AMP_GothamRoundedBold" panose="02000000000000000000" pitchFamily="2" charset="77"/>
                </a:rPr>
                <a:t>The agarose gel forms a web</a:t>
              </a:r>
            </a:p>
          </p:txBody>
        </p:sp>
        <p:pic>
          <p:nvPicPr>
            <p:cNvPr id="258" name="Picture 257" descr="miniPCR bio Template PPT 160719_Apertura copia copy 29.jpg">
              <a:extLst>
                <a:ext uri="{FF2B5EF4-FFF2-40B4-BE49-F238E27FC236}">
                  <a16:creationId xmlns:a16="http://schemas.microsoft.com/office/drawing/2014/main" id="{D790EE3D-A927-3935-EA6E-88C91CFCB3B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5400000">
              <a:off x="-269462" y="2287528"/>
              <a:ext cx="3578773" cy="2285124"/>
            </a:xfrm>
            <a:prstGeom prst="rect">
              <a:avLst/>
            </a:prstGeom>
          </p:spPr>
        </p:pic>
      </p:grpSp>
      <p:grpSp>
        <p:nvGrpSpPr>
          <p:cNvPr id="5" name="Group 4" descr="A schematic illustration of an agarose gel. The gel is shaped like a long rectangle with an internal grid of dots representing the gel web.&#10;&#10;The top of the gel is labeled “negative” and the bottom “positive”, indicating that an electric current runs through the gel.&#10;&#10;Two molecules, shaped as a large and small circle, each with a negative sign, are at the top of the gel. An arrow pointing from top to bottom runs along the gel.">
            <a:extLst>
              <a:ext uri="{FF2B5EF4-FFF2-40B4-BE49-F238E27FC236}">
                <a16:creationId xmlns:a16="http://schemas.microsoft.com/office/drawing/2014/main" id="{D92E01A8-4200-BE0D-E63D-4945E019E3F1}"/>
              </a:ext>
            </a:extLst>
          </p:cNvPr>
          <p:cNvGrpSpPr/>
          <p:nvPr/>
        </p:nvGrpSpPr>
        <p:grpSpPr>
          <a:xfrm>
            <a:off x="3049129" y="963895"/>
            <a:ext cx="6071329" cy="5298580"/>
            <a:chOff x="3049129" y="963895"/>
            <a:chExt cx="6071329" cy="5298580"/>
          </a:xfrm>
        </p:grpSpPr>
        <p:grpSp>
          <p:nvGrpSpPr>
            <p:cNvPr id="2" name="Group 1" descr="A diagram of an agarose gel. It is shaped like a long rectangle with an internal grid of dots that represent the gel matrix. &#10;&#10;The word “negative” is listed above the gel, and the word “positive” is listed below the gel, indicating that the gel contains an electric current that runs through it.&#10;&#10;Two molecules, shaped as a large and small circle, each with a negative sign, move through the gel from top to bottom, as indicated by an arrow pointing down. &#10;&#10;A text box states: “Negative molecules like DNA move towards the positive charge.”">
              <a:extLst>
                <a:ext uri="{FF2B5EF4-FFF2-40B4-BE49-F238E27FC236}">
                  <a16:creationId xmlns:a16="http://schemas.microsoft.com/office/drawing/2014/main" id="{32ECB52A-55C0-F219-1B62-6757DB095012}"/>
                </a:ext>
              </a:extLst>
            </p:cNvPr>
            <p:cNvGrpSpPr/>
            <p:nvPr/>
          </p:nvGrpSpPr>
          <p:grpSpPr>
            <a:xfrm>
              <a:off x="3049129" y="963895"/>
              <a:ext cx="6071329" cy="5298580"/>
              <a:chOff x="3049129" y="963895"/>
              <a:chExt cx="6071329" cy="5298580"/>
            </a:xfrm>
          </p:grpSpPr>
          <p:grpSp>
            <p:nvGrpSpPr>
              <p:cNvPr id="177" name="Group 176">
                <a:extLst>
                  <a:ext uri="{FF2B5EF4-FFF2-40B4-BE49-F238E27FC236}">
                    <a16:creationId xmlns:a16="http://schemas.microsoft.com/office/drawing/2014/main" id="{D02DB148-FDCD-023C-2588-F9C442B046FF}"/>
                  </a:ext>
                </a:extLst>
              </p:cNvPr>
              <p:cNvGrpSpPr/>
              <p:nvPr/>
            </p:nvGrpSpPr>
            <p:grpSpPr>
              <a:xfrm>
                <a:off x="4492801" y="1877171"/>
                <a:ext cx="231240" cy="222349"/>
                <a:chOff x="987862" y="2824154"/>
                <a:chExt cx="242802" cy="233466"/>
              </a:xfrm>
            </p:grpSpPr>
            <p:sp>
              <p:nvSpPr>
                <p:cNvPr id="178" name="Oval 177">
                  <a:extLst>
                    <a:ext uri="{FF2B5EF4-FFF2-40B4-BE49-F238E27FC236}">
                      <a16:creationId xmlns:a16="http://schemas.microsoft.com/office/drawing/2014/main" id="{82CD19E8-2182-4D37-D3CE-C67192CD691C}"/>
                    </a:ext>
                  </a:extLst>
                </p:cNvPr>
                <p:cNvSpPr/>
                <p:nvPr/>
              </p:nvSpPr>
              <p:spPr>
                <a:xfrm>
                  <a:off x="987862" y="2824154"/>
                  <a:ext cx="242802" cy="233466"/>
                </a:xfrm>
                <a:prstGeom prst="ellipse">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3048" b="1" i="0" u="none" strike="noStrike" kern="1200" cap="none" spc="0" normalizeH="0" baseline="0" noProof="0" dirty="0">
                    <a:ln>
                      <a:noFill/>
                    </a:ln>
                    <a:solidFill>
                      <a:srgbClr val="FFFFFF"/>
                    </a:solidFill>
                    <a:effectLst/>
                    <a:uLnTx/>
                    <a:uFillTx/>
                    <a:latin typeface="Arial"/>
                    <a:ea typeface="+mn-ea"/>
                    <a:cs typeface="Arial"/>
                  </a:endParaRPr>
                </a:p>
              </p:txBody>
            </p:sp>
            <p:cxnSp>
              <p:nvCxnSpPr>
                <p:cNvPr id="179" name="Straight Connector 178">
                  <a:extLst>
                    <a:ext uri="{FF2B5EF4-FFF2-40B4-BE49-F238E27FC236}">
                      <a16:creationId xmlns:a16="http://schemas.microsoft.com/office/drawing/2014/main" id="{9452E785-0E3B-5618-66B6-A11BDD617F6E}"/>
                    </a:ext>
                  </a:extLst>
                </p:cNvPr>
                <p:cNvCxnSpPr>
                  <a:cxnSpLocks/>
                </p:cNvCxnSpPr>
                <p:nvPr/>
              </p:nvCxnSpPr>
              <p:spPr bwMode="auto">
                <a:xfrm>
                  <a:off x="1048736" y="2940887"/>
                  <a:ext cx="121054" cy="0"/>
                </a:xfrm>
                <a:prstGeom prst="line">
                  <a:avLst/>
                </a:prstGeom>
                <a:solidFill>
                  <a:schemeClr val="accent1"/>
                </a:solidFill>
                <a:ln w="28575" cap="flat" cmpd="sng" algn="ctr">
                  <a:solidFill>
                    <a:schemeClr val="bg1"/>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4A8015CC-475F-7455-1F17-33C99E511839}"/>
                  </a:ext>
                </a:extLst>
              </p:cNvPr>
              <p:cNvGrpSpPr/>
              <p:nvPr/>
            </p:nvGrpSpPr>
            <p:grpSpPr>
              <a:xfrm>
                <a:off x="7059244" y="1790747"/>
                <a:ext cx="527442" cy="541113"/>
                <a:chOff x="825399" y="4142864"/>
                <a:chExt cx="622023" cy="638146"/>
              </a:xfrm>
            </p:grpSpPr>
            <p:sp>
              <p:nvSpPr>
                <p:cNvPr id="181" name="Oval 180">
                  <a:extLst>
                    <a:ext uri="{FF2B5EF4-FFF2-40B4-BE49-F238E27FC236}">
                      <a16:creationId xmlns:a16="http://schemas.microsoft.com/office/drawing/2014/main" id="{CFBF5F36-0E8B-DB1F-DE9F-E7DB0B4EC910}"/>
                    </a:ext>
                  </a:extLst>
                </p:cNvPr>
                <p:cNvSpPr/>
                <p:nvPr/>
              </p:nvSpPr>
              <p:spPr>
                <a:xfrm>
                  <a:off x="825399" y="4142864"/>
                  <a:ext cx="622023" cy="638146"/>
                </a:xfrm>
                <a:prstGeom prst="ellipse">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3429" b="1" i="0" u="none" strike="noStrike" kern="1200" cap="none" spc="0" normalizeH="0" baseline="0" noProof="0" dirty="0">
                    <a:ln>
                      <a:noFill/>
                    </a:ln>
                    <a:solidFill>
                      <a:srgbClr val="FFFFFF"/>
                    </a:solidFill>
                    <a:effectLst/>
                    <a:uLnTx/>
                    <a:uFillTx/>
                    <a:latin typeface="Arial"/>
                    <a:ea typeface="+mn-ea"/>
                    <a:cs typeface="Arial"/>
                  </a:endParaRPr>
                </a:p>
              </p:txBody>
            </p:sp>
            <p:cxnSp>
              <p:nvCxnSpPr>
                <p:cNvPr id="182" name="Straight Connector 181">
                  <a:extLst>
                    <a:ext uri="{FF2B5EF4-FFF2-40B4-BE49-F238E27FC236}">
                      <a16:creationId xmlns:a16="http://schemas.microsoft.com/office/drawing/2014/main" id="{FD53A825-4F09-74FC-F02C-5135FB6FD4DA}"/>
                    </a:ext>
                  </a:extLst>
                </p:cNvPr>
                <p:cNvCxnSpPr>
                  <a:cxnSpLocks/>
                </p:cNvCxnSpPr>
                <p:nvPr/>
              </p:nvCxnSpPr>
              <p:spPr bwMode="auto">
                <a:xfrm>
                  <a:off x="981459" y="4461937"/>
                  <a:ext cx="328229" cy="0"/>
                </a:xfrm>
                <a:prstGeom prst="line">
                  <a:avLst/>
                </a:prstGeom>
                <a:solidFill>
                  <a:schemeClr val="accent1"/>
                </a:solidFill>
                <a:ln w="47625" cap="flat" cmpd="sng" algn="ctr">
                  <a:solidFill>
                    <a:schemeClr val="bg1"/>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F0A65386-696C-EE0C-A240-AB42A6850D21}"/>
                  </a:ext>
                </a:extLst>
              </p:cNvPr>
              <p:cNvGrpSpPr/>
              <p:nvPr/>
            </p:nvGrpSpPr>
            <p:grpSpPr>
              <a:xfrm>
                <a:off x="4074458" y="1206132"/>
                <a:ext cx="4086561" cy="4947971"/>
                <a:chOff x="4074458" y="1206132"/>
                <a:chExt cx="4086561" cy="4947971"/>
              </a:xfrm>
            </p:grpSpPr>
            <p:sp>
              <p:nvSpPr>
                <p:cNvPr id="183" name="Oval 182">
                  <a:extLst>
                    <a:ext uri="{FF2B5EF4-FFF2-40B4-BE49-F238E27FC236}">
                      <a16:creationId xmlns:a16="http://schemas.microsoft.com/office/drawing/2014/main" id="{E45909B8-7690-B5E4-697B-6CF3D0A1A0E4}"/>
                    </a:ext>
                  </a:extLst>
                </p:cNvPr>
                <p:cNvSpPr/>
                <p:nvPr/>
              </p:nvSpPr>
              <p:spPr>
                <a:xfrm>
                  <a:off x="4518763" y="235519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184" name="Group 183">
                  <a:extLst>
                    <a:ext uri="{FF2B5EF4-FFF2-40B4-BE49-F238E27FC236}">
                      <a16:creationId xmlns:a16="http://schemas.microsoft.com/office/drawing/2014/main" id="{66ED97C3-AB1E-A837-D379-83CF855906BA}"/>
                    </a:ext>
                  </a:extLst>
                </p:cNvPr>
                <p:cNvGrpSpPr/>
                <p:nvPr/>
              </p:nvGrpSpPr>
              <p:grpSpPr>
                <a:xfrm>
                  <a:off x="4175208" y="2017060"/>
                  <a:ext cx="797845" cy="118120"/>
                  <a:chOff x="4084956" y="4032069"/>
                  <a:chExt cx="941160" cy="139337"/>
                </a:xfrm>
              </p:grpSpPr>
              <p:sp>
                <p:nvSpPr>
                  <p:cNvPr id="185" name="Oval 184">
                    <a:extLst>
                      <a:ext uri="{FF2B5EF4-FFF2-40B4-BE49-F238E27FC236}">
                        <a16:creationId xmlns:a16="http://schemas.microsoft.com/office/drawing/2014/main" id="{2702A1AC-94B2-7351-1F53-35FC5305B45E}"/>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186" name="Oval 185">
                    <a:extLst>
                      <a:ext uri="{FF2B5EF4-FFF2-40B4-BE49-F238E27FC236}">
                        <a16:creationId xmlns:a16="http://schemas.microsoft.com/office/drawing/2014/main" id="{BA7A0387-D139-B3D7-C7DD-D32FE2767970}"/>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sp>
              <p:nvSpPr>
                <p:cNvPr id="187" name="Oval 186">
                  <a:extLst>
                    <a:ext uri="{FF2B5EF4-FFF2-40B4-BE49-F238E27FC236}">
                      <a16:creationId xmlns:a16="http://schemas.microsoft.com/office/drawing/2014/main" id="{E0982D76-60A1-9059-2C94-936387F084BD}"/>
                    </a:ext>
                  </a:extLst>
                </p:cNvPr>
                <p:cNvSpPr/>
                <p:nvPr/>
              </p:nvSpPr>
              <p:spPr>
                <a:xfrm>
                  <a:off x="5549425" y="2017060"/>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188" name="Oval 187">
                  <a:extLst>
                    <a:ext uri="{FF2B5EF4-FFF2-40B4-BE49-F238E27FC236}">
                      <a16:creationId xmlns:a16="http://schemas.microsoft.com/office/drawing/2014/main" id="{30D735BD-C7C1-92D6-6FE6-7E5D98D790BA}"/>
                    </a:ext>
                  </a:extLst>
                </p:cNvPr>
                <p:cNvSpPr/>
                <p:nvPr/>
              </p:nvSpPr>
              <p:spPr>
                <a:xfrm>
                  <a:off x="5205871" y="235988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189" name="Oval 188">
                  <a:extLst>
                    <a:ext uri="{FF2B5EF4-FFF2-40B4-BE49-F238E27FC236}">
                      <a16:creationId xmlns:a16="http://schemas.microsoft.com/office/drawing/2014/main" id="{9823AE4A-C856-38B9-4BD9-0C169F624ED0}"/>
                    </a:ext>
                  </a:extLst>
                </p:cNvPr>
                <p:cNvSpPr/>
                <p:nvPr/>
              </p:nvSpPr>
              <p:spPr>
                <a:xfrm>
                  <a:off x="5892979" y="235519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190" name="Oval 189">
                  <a:extLst>
                    <a:ext uri="{FF2B5EF4-FFF2-40B4-BE49-F238E27FC236}">
                      <a16:creationId xmlns:a16="http://schemas.microsoft.com/office/drawing/2014/main" id="{A9373024-BE34-CB7D-0601-6BA491EDA456}"/>
                    </a:ext>
                  </a:extLst>
                </p:cNvPr>
                <p:cNvSpPr/>
                <p:nvPr/>
              </p:nvSpPr>
              <p:spPr>
                <a:xfrm>
                  <a:off x="4518763" y="308321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191" name="Group 190">
                  <a:extLst>
                    <a:ext uri="{FF2B5EF4-FFF2-40B4-BE49-F238E27FC236}">
                      <a16:creationId xmlns:a16="http://schemas.microsoft.com/office/drawing/2014/main" id="{4E73212D-2B44-EC37-F9E5-4938CE18902B}"/>
                    </a:ext>
                  </a:extLst>
                </p:cNvPr>
                <p:cNvGrpSpPr/>
                <p:nvPr/>
              </p:nvGrpSpPr>
              <p:grpSpPr>
                <a:xfrm>
                  <a:off x="4175208" y="2745079"/>
                  <a:ext cx="797845" cy="118120"/>
                  <a:chOff x="4084956" y="4032069"/>
                  <a:chExt cx="941160" cy="139337"/>
                </a:xfrm>
              </p:grpSpPr>
              <p:sp>
                <p:nvSpPr>
                  <p:cNvPr id="192" name="Oval 191">
                    <a:extLst>
                      <a:ext uri="{FF2B5EF4-FFF2-40B4-BE49-F238E27FC236}">
                        <a16:creationId xmlns:a16="http://schemas.microsoft.com/office/drawing/2014/main" id="{8788B661-938C-41CB-818C-735F480730D8}"/>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193" name="Oval 192">
                    <a:extLst>
                      <a:ext uri="{FF2B5EF4-FFF2-40B4-BE49-F238E27FC236}">
                        <a16:creationId xmlns:a16="http://schemas.microsoft.com/office/drawing/2014/main" id="{8113E4E3-ECEB-19D9-68C7-6632F00E395B}"/>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sp>
              <p:nvSpPr>
                <p:cNvPr id="194" name="Oval 193">
                  <a:extLst>
                    <a:ext uri="{FF2B5EF4-FFF2-40B4-BE49-F238E27FC236}">
                      <a16:creationId xmlns:a16="http://schemas.microsoft.com/office/drawing/2014/main" id="{4C1A3689-B699-A51B-2B47-813811BF6E2E}"/>
                    </a:ext>
                  </a:extLst>
                </p:cNvPr>
                <p:cNvSpPr/>
                <p:nvPr/>
              </p:nvSpPr>
              <p:spPr>
                <a:xfrm>
                  <a:off x="5549425" y="274507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195" name="Oval 194">
                  <a:extLst>
                    <a:ext uri="{FF2B5EF4-FFF2-40B4-BE49-F238E27FC236}">
                      <a16:creationId xmlns:a16="http://schemas.microsoft.com/office/drawing/2014/main" id="{DE5AB597-7AA9-7168-800B-ED44F8CB6990}"/>
                    </a:ext>
                  </a:extLst>
                </p:cNvPr>
                <p:cNvSpPr/>
                <p:nvPr/>
              </p:nvSpPr>
              <p:spPr>
                <a:xfrm>
                  <a:off x="5205871" y="308790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196" name="Oval 195">
                  <a:extLst>
                    <a:ext uri="{FF2B5EF4-FFF2-40B4-BE49-F238E27FC236}">
                      <a16:creationId xmlns:a16="http://schemas.microsoft.com/office/drawing/2014/main" id="{F7CF19DB-E9D2-FFA0-834E-CE6B38C461FB}"/>
                    </a:ext>
                  </a:extLst>
                </p:cNvPr>
                <p:cNvSpPr/>
                <p:nvPr/>
              </p:nvSpPr>
              <p:spPr>
                <a:xfrm>
                  <a:off x="5892979" y="308321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197" name="Oval 196">
                  <a:extLst>
                    <a:ext uri="{FF2B5EF4-FFF2-40B4-BE49-F238E27FC236}">
                      <a16:creationId xmlns:a16="http://schemas.microsoft.com/office/drawing/2014/main" id="{9EB68A4C-07BF-01EF-3713-70848526BEAB}"/>
                    </a:ext>
                  </a:extLst>
                </p:cNvPr>
                <p:cNvSpPr/>
                <p:nvPr/>
              </p:nvSpPr>
              <p:spPr>
                <a:xfrm>
                  <a:off x="6236533" y="2017060"/>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198" name="Oval 197">
                  <a:extLst>
                    <a:ext uri="{FF2B5EF4-FFF2-40B4-BE49-F238E27FC236}">
                      <a16:creationId xmlns:a16="http://schemas.microsoft.com/office/drawing/2014/main" id="{DFDA309C-4EE8-2239-22F9-7EE394D92804}"/>
                    </a:ext>
                  </a:extLst>
                </p:cNvPr>
                <p:cNvSpPr/>
                <p:nvPr/>
              </p:nvSpPr>
              <p:spPr>
                <a:xfrm>
                  <a:off x="6580088" y="235988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199" name="Oval 198">
                  <a:extLst>
                    <a:ext uri="{FF2B5EF4-FFF2-40B4-BE49-F238E27FC236}">
                      <a16:creationId xmlns:a16="http://schemas.microsoft.com/office/drawing/2014/main" id="{30902621-2F76-9FDF-AE49-05E4AA066124}"/>
                    </a:ext>
                  </a:extLst>
                </p:cNvPr>
                <p:cNvSpPr/>
                <p:nvPr/>
              </p:nvSpPr>
              <p:spPr>
                <a:xfrm>
                  <a:off x="7267196" y="235519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200" name="Group 199">
                  <a:extLst>
                    <a:ext uri="{FF2B5EF4-FFF2-40B4-BE49-F238E27FC236}">
                      <a16:creationId xmlns:a16="http://schemas.microsoft.com/office/drawing/2014/main" id="{620CD5A4-C826-22C7-F0C4-3FBDDF0CEB7D}"/>
                    </a:ext>
                  </a:extLst>
                </p:cNvPr>
                <p:cNvGrpSpPr/>
                <p:nvPr/>
              </p:nvGrpSpPr>
              <p:grpSpPr>
                <a:xfrm>
                  <a:off x="6923641" y="2017060"/>
                  <a:ext cx="797845" cy="118120"/>
                  <a:chOff x="4084956" y="4032069"/>
                  <a:chExt cx="941160" cy="139337"/>
                </a:xfrm>
              </p:grpSpPr>
              <p:sp>
                <p:nvSpPr>
                  <p:cNvPr id="201" name="Oval 200">
                    <a:extLst>
                      <a:ext uri="{FF2B5EF4-FFF2-40B4-BE49-F238E27FC236}">
                        <a16:creationId xmlns:a16="http://schemas.microsoft.com/office/drawing/2014/main" id="{7D5C1677-B553-4AEB-199B-AB94A7108B49}"/>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02" name="Oval 201">
                    <a:extLst>
                      <a:ext uri="{FF2B5EF4-FFF2-40B4-BE49-F238E27FC236}">
                        <a16:creationId xmlns:a16="http://schemas.microsoft.com/office/drawing/2014/main" id="{8BB58B73-5715-EA2D-3167-B43041ACFA4D}"/>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sp>
              <p:nvSpPr>
                <p:cNvPr id="203" name="Oval 202">
                  <a:extLst>
                    <a:ext uri="{FF2B5EF4-FFF2-40B4-BE49-F238E27FC236}">
                      <a16:creationId xmlns:a16="http://schemas.microsoft.com/office/drawing/2014/main" id="{921F21B4-E6DC-EF4A-FD33-34F32479C7DF}"/>
                    </a:ext>
                  </a:extLst>
                </p:cNvPr>
                <p:cNvSpPr/>
                <p:nvPr/>
              </p:nvSpPr>
              <p:spPr>
                <a:xfrm>
                  <a:off x="7954304" y="235988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04" name="Oval 203">
                  <a:extLst>
                    <a:ext uri="{FF2B5EF4-FFF2-40B4-BE49-F238E27FC236}">
                      <a16:creationId xmlns:a16="http://schemas.microsoft.com/office/drawing/2014/main" id="{F1701A4F-224A-23AA-D8DE-81977E572672}"/>
                    </a:ext>
                  </a:extLst>
                </p:cNvPr>
                <p:cNvSpPr/>
                <p:nvPr/>
              </p:nvSpPr>
              <p:spPr>
                <a:xfrm>
                  <a:off x="6236533" y="274507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05" name="Oval 204">
                  <a:extLst>
                    <a:ext uri="{FF2B5EF4-FFF2-40B4-BE49-F238E27FC236}">
                      <a16:creationId xmlns:a16="http://schemas.microsoft.com/office/drawing/2014/main" id="{8045BD02-AD72-5605-50D3-DE0D01237B8B}"/>
                    </a:ext>
                  </a:extLst>
                </p:cNvPr>
                <p:cNvSpPr/>
                <p:nvPr/>
              </p:nvSpPr>
              <p:spPr>
                <a:xfrm>
                  <a:off x="6580088" y="308790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06" name="Oval 205">
                  <a:extLst>
                    <a:ext uri="{FF2B5EF4-FFF2-40B4-BE49-F238E27FC236}">
                      <a16:creationId xmlns:a16="http://schemas.microsoft.com/office/drawing/2014/main" id="{7878FC93-1DD8-0AE9-5B30-7E026640226D}"/>
                    </a:ext>
                  </a:extLst>
                </p:cNvPr>
                <p:cNvSpPr/>
                <p:nvPr/>
              </p:nvSpPr>
              <p:spPr>
                <a:xfrm>
                  <a:off x="7267196" y="308321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207" name="Group 206">
                  <a:extLst>
                    <a:ext uri="{FF2B5EF4-FFF2-40B4-BE49-F238E27FC236}">
                      <a16:creationId xmlns:a16="http://schemas.microsoft.com/office/drawing/2014/main" id="{2F15EBB7-8611-EB84-E3F2-517EE33FB82E}"/>
                    </a:ext>
                  </a:extLst>
                </p:cNvPr>
                <p:cNvGrpSpPr/>
                <p:nvPr/>
              </p:nvGrpSpPr>
              <p:grpSpPr>
                <a:xfrm>
                  <a:off x="6923641" y="2745079"/>
                  <a:ext cx="797845" cy="118120"/>
                  <a:chOff x="4084956" y="4032069"/>
                  <a:chExt cx="941160" cy="139337"/>
                </a:xfrm>
              </p:grpSpPr>
              <p:sp>
                <p:nvSpPr>
                  <p:cNvPr id="208" name="Oval 207">
                    <a:extLst>
                      <a:ext uri="{FF2B5EF4-FFF2-40B4-BE49-F238E27FC236}">
                        <a16:creationId xmlns:a16="http://schemas.microsoft.com/office/drawing/2014/main" id="{CE77C2B5-C72D-464D-9FC1-B555C0EF671B}"/>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09" name="Oval 208">
                    <a:extLst>
                      <a:ext uri="{FF2B5EF4-FFF2-40B4-BE49-F238E27FC236}">
                        <a16:creationId xmlns:a16="http://schemas.microsoft.com/office/drawing/2014/main" id="{EF214BF3-BFB2-12ED-84DE-94EE3162DDBF}"/>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sp>
              <p:nvSpPr>
                <p:cNvPr id="210" name="Oval 209">
                  <a:extLst>
                    <a:ext uri="{FF2B5EF4-FFF2-40B4-BE49-F238E27FC236}">
                      <a16:creationId xmlns:a16="http://schemas.microsoft.com/office/drawing/2014/main" id="{7CBF6201-BFB4-887B-46DF-C0C6C015F926}"/>
                    </a:ext>
                  </a:extLst>
                </p:cNvPr>
                <p:cNvSpPr/>
                <p:nvPr/>
              </p:nvSpPr>
              <p:spPr>
                <a:xfrm>
                  <a:off x="7954304" y="308790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11" name="Oval 210">
                  <a:extLst>
                    <a:ext uri="{FF2B5EF4-FFF2-40B4-BE49-F238E27FC236}">
                      <a16:creationId xmlns:a16="http://schemas.microsoft.com/office/drawing/2014/main" id="{B5FE4DDC-9C1C-6E2F-0C24-FFFDCC91A66C}"/>
                    </a:ext>
                  </a:extLst>
                </p:cNvPr>
                <p:cNvSpPr/>
                <p:nvPr/>
              </p:nvSpPr>
              <p:spPr>
                <a:xfrm>
                  <a:off x="4518763" y="381123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212" name="Group 211">
                  <a:extLst>
                    <a:ext uri="{FF2B5EF4-FFF2-40B4-BE49-F238E27FC236}">
                      <a16:creationId xmlns:a16="http://schemas.microsoft.com/office/drawing/2014/main" id="{DB621D38-2032-C5C4-AC57-555862E37A99}"/>
                    </a:ext>
                  </a:extLst>
                </p:cNvPr>
                <p:cNvGrpSpPr/>
                <p:nvPr/>
              </p:nvGrpSpPr>
              <p:grpSpPr>
                <a:xfrm>
                  <a:off x="4175208" y="3473098"/>
                  <a:ext cx="797845" cy="118120"/>
                  <a:chOff x="4084956" y="4032069"/>
                  <a:chExt cx="941160" cy="139337"/>
                </a:xfrm>
              </p:grpSpPr>
              <p:sp>
                <p:nvSpPr>
                  <p:cNvPr id="213" name="Oval 212">
                    <a:extLst>
                      <a:ext uri="{FF2B5EF4-FFF2-40B4-BE49-F238E27FC236}">
                        <a16:creationId xmlns:a16="http://schemas.microsoft.com/office/drawing/2014/main" id="{1A56C16D-3CD0-36ED-1A30-5CD0EB778770}"/>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14" name="Oval 213">
                    <a:extLst>
                      <a:ext uri="{FF2B5EF4-FFF2-40B4-BE49-F238E27FC236}">
                        <a16:creationId xmlns:a16="http://schemas.microsoft.com/office/drawing/2014/main" id="{AB8746D0-7E28-C8A3-13A1-DC1A9395035B}"/>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sp>
              <p:nvSpPr>
                <p:cNvPr id="215" name="Oval 214">
                  <a:extLst>
                    <a:ext uri="{FF2B5EF4-FFF2-40B4-BE49-F238E27FC236}">
                      <a16:creationId xmlns:a16="http://schemas.microsoft.com/office/drawing/2014/main" id="{0F85B1A7-2801-5734-8BA4-3FBDB478678B}"/>
                    </a:ext>
                  </a:extLst>
                </p:cNvPr>
                <p:cNvSpPr/>
                <p:nvPr/>
              </p:nvSpPr>
              <p:spPr>
                <a:xfrm>
                  <a:off x="5549425" y="3473098"/>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16" name="Oval 215">
                  <a:extLst>
                    <a:ext uri="{FF2B5EF4-FFF2-40B4-BE49-F238E27FC236}">
                      <a16:creationId xmlns:a16="http://schemas.microsoft.com/office/drawing/2014/main" id="{31D220BD-5657-5514-EE64-344645852F3B}"/>
                    </a:ext>
                  </a:extLst>
                </p:cNvPr>
                <p:cNvSpPr/>
                <p:nvPr/>
              </p:nvSpPr>
              <p:spPr>
                <a:xfrm>
                  <a:off x="5205871" y="381592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17" name="Oval 216">
                  <a:extLst>
                    <a:ext uri="{FF2B5EF4-FFF2-40B4-BE49-F238E27FC236}">
                      <a16:creationId xmlns:a16="http://schemas.microsoft.com/office/drawing/2014/main" id="{55C6A527-0404-1EBC-D024-10AC80D71B36}"/>
                    </a:ext>
                  </a:extLst>
                </p:cNvPr>
                <p:cNvSpPr/>
                <p:nvPr/>
              </p:nvSpPr>
              <p:spPr>
                <a:xfrm>
                  <a:off x="5892979" y="381123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18" name="Oval 217">
                  <a:extLst>
                    <a:ext uri="{FF2B5EF4-FFF2-40B4-BE49-F238E27FC236}">
                      <a16:creationId xmlns:a16="http://schemas.microsoft.com/office/drawing/2014/main" id="{E48D30B2-2C41-4A24-F53E-8E28A9648BCA}"/>
                    </a:ext>
                  </a:extLst>
                </p:cNvPr>
                <p:cNvSpPr/>
                <p:nvPr/>
              </p:nvSpPr>
              <p:spPr>
                <a:xfrm>
                  <a:off x="4518763" y="4539250"/>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219" name="Group 218">
                  <a:extLst>
                    <a:ext uri="{FF2B5EF4-FFF2-40B4-BE49-F238E27FC236}">
                      <a16:creationId xmlns:a16="http://schemas.microsoft.com/office/drawing/2014/main" id="{86114D12-011F-026F-3AE8-0713B9F57D61}"/>
                    </a:ext>
                  </a:extLst>
                </p:cNvPr>
                <p:cNvGrpSpPr/>
                <p:nvPr/>
              </p:nvGrpSpPr>
              <p:grpSpPr>
                <a:xfrm>
                  <a:off x="4175208" y="4201116"/>
                  <a:ext cx="797845" cy="118120"/>
                  <a:chOff x="4084956" y="4032069"/>
                  <a:chExt cx="941160" cy="139337"/>
                </a:xfrm>
              </p:grpSpPr>
              <p:sp>
                <p:nvSpPr>
                  <p:cNvPr id="220" name="Oval 219">
                    <a:extLst>
                      <a:ext uri="{FF2B5EF4-FFF2-40B4-BE49-F238E27FC236}">
                        <a16:creationId xmlns:a16="http://schemas.microsoft.com/office/drawing/2014/main" id="{6D317492-6067-6209-A32C-E68A2AB38A6B}"/>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21" name="Oval 220">
                    <a:extLst>
                      <a:ext uri="{FF2B5EF4-FFF2-40B4-BE49-F238E27FC236}">
                        <a16:creationId xmlns:a16="http://schemas.microsoft.com/office/drawing/2014/main" id="{956DED83-DE9A-8892-DA26-536ABC06C0B0}"/>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sp>
              <p:nvSpPr>
                <p:cNvPr id="222" name="Oval 221">
                  <a:extLst>
                    <a:ext uri="{FF2B5EF4-FFF2-40B4-BE49-F238E27FC236}">
                      <a16:creationId xmlns:a16="http://schemas.microsoft.com/office/drawing/2014/main" id="{9DA00D02-C731-1BDC-94DB-6F0EA6E30BDB}"/>
                    </a:ext>
                  </a:extLst>
                </p:cNvPr>
                <p:cNvSpPr/>
                <p:nvPr/>
              </p:nvSpPr>
              <p:spPr>
                <a:xfrm>
                  <a:off x="5549425" y="4201116"/>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23" name="Oval 222">
                  <a:extLst>
                    <a:ext uri="{FF2B5EF4-FFF2-40B4-BE49-F238E27FC236}">
                      <a16:creationId xmlns:a16="http://schemas.microsoft.com/office/drawing/2014/main" id="{69A5B1A7-9AC0-C10B-C57E-DF891CB79B43}"/>
                    </a:ext>
                  </a:extLst>
                </p:cNvPr>
                <p:cNvSpPr/>
                <p:nvPr/>
              </p:nvSpPr>
              <p:spPr>
                <a:xfrm>
                  <a:off x="5205871" y="4543941"/>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24" name="Oval 223">
                  <a:extLst>
                    <a:ext uri="{FF2B5EF4-FFF2-40B4-BE49-F238E27FC236}">
                      <a16:creationId xmlns:a16="http://schemas.microsoft.com/office/drawing/2014/main" id="{D0AEE1FA-2D97-5300-6558-0FB74A4E713C}"/>
                    </a:ext>
                  </a:extLst>
                </p:cNvPr>
                <p:cNvSpPr/>
                <p:nvPr/>
              </p:nvSpPr>
              <p:spPr>
                <a:xfrm>
                  <a:off x="5892979" y="4539250"/>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25" name="Oval 224">
                  <a:extLst>
                    <a:ext uri="{FF2B5EF4-FFF2-40B4-BE49-F238E27FC236}">
                      <a16:creationId xmlns:a16="http://schemas.microsoft.com/office/drawing/2014/main" id="{1ED03EB1-7DDF-0714-9118-5558D85AD729}"/>
                    </a:ext>
                  </a:extLst>
                </p:cNvPr>
                <p:cNvSpPr/>
                <p:nvPr/>
              </p:nvSpPr>
              <p:spPr>
                <a:xfrm>
                  <a:off x="6236533" y="3473098"/>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26" name="Oval 225">
                  <a:extLst>
                    <a:ext uri="{FF2B5EF4-FFF2-40B4-BE49-F238E27FC236}">
                      <a16:creationId xmlns:a16="http://schemas.microsoft.com/office/drawing/2014/main" id="{6B93FEFB-8CC8-102D-01C0-80A00100A82F}"/>
                    </a:ext>
                  </a:extLst>
                </p:cNvPr>
                <p:cNvSpPr/>
                <p:nvPr/>
              </p:nvSpPr>
              <p:spPr>
                <a:xfrm>
                  <a:off x="6580088" y="381592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27" name="Oval 226">
                  <a:extLst>
                    <a:ext uri="{FF2B5EF4-FFF2-40B4-BE49-F238E27FC236}">
                      <a16:creationId xmlns:a16="http://schemas.microsoft.com/office/drawing/2014/main" id="{5C79A683-1187-5073-3C1F-A6CB62DDF137}"/>
                    </a:ext>
                  </a:extLst>
                </p:cNvPr>
                <p:cNvSpPr/>
                <p:nvPr/>
              </p:nvSpPr>
              <p:spPr>
                <a:xfrm>
                  <a:off x="7267196" y="381123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228" name="Group 227">
                  <a:extLst>
                    <a:ext uri="{FF2B5EF4-FFF2-40B4-BE49-F238E27FC236}">
                      <a16:creationId xmlns:a16="http://schemas.microsoft.com/office/drawing/2014/main" id="{5DAE4A4D-E65A-CC8A-595B-598B4E173119}"/>
                    </a:ext>
                  </a:extLst>
                </p:cNvPr>
                <p:cNvGrpSpPr/>
                <p:nvPr/>
              </p:nvGrpSpPr>
              <p:grpSpPr>
                <a:xfrm>
                  <a:off x="6923641" y="3473098"/>
                  <a:ext cx="797845" cy="118120"/>
                  <a:chOff x="4084956" y="4032069"/>
                  <a:chExt cx="941160" cy="139337"/>
                </a:xfrm>
              </p:grpSpPr>
              <p:sp>
                <p:nvSpPr>
                  <p:cNvPr id="229" name="Oval 228">
                    <a:extLst>
                      <a:ext uri="{FF2B5EF4-FFF2-40B4-BE49-F238E27FC236}">
                        <a16:creationId xmlns:a16="http://schemas.microsoft.com/office/drawing/2014/main" id="{1E87E139-31B9-00ED-D844-C62E746B0DEA}"/>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30" name="Oval 229">
                    <a:extLst>
                      <a:ext uri="{FF2B5EF4-FFF2-40B4-BE49-F238E27FC236}">
                        <a16:creationId xmlns:a16="http://schemas.microsoft.com/office/drawing/2014/main" id="{12763D07-5A4A-6FC7-A856-B7F88DB96043}"/>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sp>
              <p:nvSpPr>
                <p:cNvPr id="231" name="Oval 230">
                  <a:extLst>
                    <a:ext uri="{FF2B5EF4-FFF2-40B4-BE49-F238E27FC236}">
                      <a16:creationId xmlns:a16="http://schemas.microsoft.com/office/drawing/2014/main" id="{1C7719E7-5439-C0FF-2D3A-C0E054F811D8}"/>
                    </a:ext>
                  </a:extLst>
                </p:cNvPr>
                <p:cNvSpPr/>
                <p:nvPr/>
              </p:nvSpPr>
              <p:spPr>
                <a:xfrm>
                  <a:off x="7954304" y="381592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32" name="Oval 231">
                  <a:extLst>
                    <a:ext uri="{FF2B5EF4-FFF2-40B4-BE49-F238E27FC236}">
                      <a16:creationId xmlns:a16="http://schemas.microsoft.com/office/drawing/2014/main" id="{DCCC9331-6AB5-9A6F-A7A1-0E15F9C5B48A}"/>
                    </a:ext>
                  </a:extLst>
                </p:cNvPr>
                <p:cNvSpPr/>
                <p:nvPr/>
              </p:nvSpPr>
              <p:spPr>
                <a:xfrm>
                  <a:off x="6236533" y="4201116"/>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33" name="Oval 232">
                  <a:extLst>
                    <a:ext uri="{FF2B5EF4-FFF2-40B4-BE49-F238E27FC236}">
                      <a16:creationId xmlns:a16="http://schemas.microsoft.com/office/drawing/2014/main" id="{C433C8D4-FF91-B297-29F2-434B29FD0D9A}"/>
                    </a:ext>
                  </a:extLst>
                </p:cNvPr>
                <p:cNvSpPr/>
                <p:nvPr/>
              </p:nvSpPr>
              <p:spPr>
                <a:xfrm>
                  <a:off x="6580088" y="4543941"/>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34" name="Oval 233">
                  <a:extLst>
                    <a:ext uri="{FF2B5EF4-FFF2-40B4-BE49-F238E27FC236}">
                      <a16:creationId xmlns:a16="http://schemas.microsoft.com/office/drawing/2014/main" id="{85BA3F96-2203-E28F-3F48-035E57E3F3B8}"/>
                    </a:ext>
                  </a:extLst>
                </p:cNvPr>
                <p:cNvSpPr/>
                <p:nvPr/>
              </p:nvSpPr>
              <p:spPr>
                <a:xfrm>
                  <a:off x="7267196" y="4539250"/>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235" name="Group 234">
                  <a:extLst>
                    <a:ext uri="{FF2B5EF4-FFF2-40B4-BE49-F238E27FC236}">
                      <a16:creationId xmlns:a16="http://schemas.microsoft.com/office/drawing/2014/main" id="{29A8AF67-030F-B5A2-325A-611BA96EAC37}"/>
                    </a:ext>
                  </a:extLst>
                </p:cNvPr>
                <p:cNvGrpSpPr/>
                <p:nvPr/>
              </p:nvGrpSpPr>
              <p:grpSpPr>
                <a:xfrm>
                  <a:off x="6923641" y="4201116"/>
                  <a:ext cx="797845" cy="118120"/>
                  <a:chOff x="4084956" y="4032069"/>
                  <a:chExt cx="941160" cy="139337"/>
                </a:xfrm>
              </p:grpSpPr>
              <p:sp>
                <p:nvSpPr>
                  <p:cNvPr id="236" name="Oval 235">
                    <a:extLst>
                      <a:ext uri="{FF2B5EF4-FFF2-40B4-BE49-F238E27FC236}">
                        <a16:creationId xmlns:a16="http://schemas.microsoft.com/office/drawing/2014/main" id="{ABB0A0E3-7B7F-609D-7DC9-F89BB8E6493A}"/>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37" name="Oval 236">
                    <a:extLst>
                      <a:ext uri="{FF2B5EF4-FFF2-40B4-BE49-F238E27FC236}">
                        <a16:creationId xmlns:a16="http://schemas.microsoft.com/office/drawing/2014/main" id="{59571AB8-3E22-5BB5-8061-ACF7FDFE3458}"/>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sp>
              <p:nvSpPr>
                <p:cNvPr id="238" name="Oval 237">
                  <a:extLst>
                    <a:ext uri="{FF2B5EF4-FFF2-40B4-BE49-F238E27FC236}">
                      <a16:creationId xmlns:a16="http://schemas.microsoft.com/office/drawing/2014/main" id="{50DC3CD6-1722-9CB1-86C4-EE0CF9D74A9B}"/>
                    </a:ext>
                  </a:extLst>
                </p:cNvPr>
                <p:cNvSpPr/>
                <p:nvPr/>
              </p:nvSpPr>
              <p:spPr>
                <a:xfrm>
                  <a:off x="7954304" y="4543941"/>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39" name="Oval 238">
                  <a:extLst>
                    <a:ext uri="{FF2B5EF4-FFF2-40B4-BE49-F238E27FC236}">
                      <a16:creationId xmlns:a16="http://schemas.microsoft.com/office/drawing/2014/main" id="{1A6AAD52-BE47-52B4-0E13-6C813D94389D}"/>
                    </a:ext>
                  </a:extLst>
                </p:cNvPr>
                <p:cNvSpPr/>
                <p:nvPr/>
              </p:nvSpPr>
              <p:spPr>
                <a:xfrm>
                  <a:off x="4518763" y="526726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240" name="Group 239">
                  <a:extLst>
                    <a:ext uri="{FF2B5EF4-FFF2-40B4-BE49-F238E27FC236}">
                      <a16:creationId xmlns:a16="http://schemas.microsoft.com/office/drawing/2014/main" id="{D12B7E34-F51D-B054-D2BA-336FBE51854A}"/>
                    </a:ext>
                  </a:extLst>
                </p:cNvPr>
                <p:cNvGrpSpPr/>
                <p:nvPr/>
              </p:nvGrpSpPr>
              <p:grpSpPr>
                <a:xfrm>
                  <a:off x="4175208" y="4929135"/>
                  <a:ext cx="797845" cy="118120"/>
                  <a:chOff x="4084956" y="4032069"/>
                  <a:chExt cx="941160" cy="139337"/>
                </a:xfrm>
              </p:grpSpPr>
              <p:sp>
                <p:nvSpPr>
                  <p:cNvPr id="241" name="Oval 240">
                    <a:extLst>
                      <a:ext uri="{FF2B5EF4-FFF2-40B4-BE49-F238E27FC236}">
                        <a16:creationId xmlns:a16="http://schemas.microsoft.com/office/drawing/2014/main" id="{BB222477-D054-D34C-E4BC-3617A0462D67}"/>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42" name="Oval 241">
                    <a:extLst>
                      <a:ext uri="{FF2B5EF4-FFF2-40B4-BE49-F238E27FC236}">
                        <a16:creationId xmlns:a16="http://schemas.microsoft.com/office/drawing/2014/main" id="{F50BA7E2-A98D-C986-6D18-613479AC1802}"/>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sp>
              <p:nvSpPr>
                <p:cNvPr id="243" name="Oval 242">
                  <a:extLst>
                    <a:ext uri="{FF2B5EF4-FFF2-40B4-BE49-F238E27FC236}">
                      <a16:creationId xmlns:a16="http://schemas.microsoft.com/office/drawing/2014/main" id="{6B5E5DCF-7D65-61FC-298A-EDA42A8BFFF9}"/>
                    </a:ext>
                  </a:extLst>
                </p:cNvPr>
                <p:cNvSpPr/>
                <p:nvPr/>
              </p:nvSpPr>
              <p:spPr>
                <a:xfrm>
                  <a:off x="5549425" y="492913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44" name="Oval 243">
                  <a:extLst>
                    <a:ext uri="{FF2B5EF4-FFF2-40B4-BE49-F238E27FC236}">
                      <a16:creationId xmlns:a16="http://schemas.microsoft.com/office/drawing/2014/main" id="{7630557A-E242-3C67-0FB1-20BE7530A927}"/>
                    </a:ext>
                  </a:extLst>
                </p:cNvPr>
                <p:cNvSpPr/>
                <p:nvPr/>
              </p:nvSpPr>
              <p:spPr>
                <a:xfrm>
                  <a:off x="5205871" y="527195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45" name="Oval 244">
                  <a:extLst>
                    <a:ext uri="{FF2B5EF4-FFF2-40B4-BE49-F238E27FC236}">
                      <a16:creationId xmlns:a16="http://schemas.microsoft.com/office/drawing/2014/main" id="{83B45A53-BBEE-D113-4454-558AC7A27A32}"/>
                    </a:ext>
                  </a:extLst>
                </p:cNvPr>
                <p:cNvSpPr/>
                <p:nvPr/>
              </p:nvSpPr>
              <p:spPr>
                <a:xfrm>
                  <a:off x="5892979" y="526726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46" name="Oval 245">
                  <a:extLst>
                    <a:ext uri="{FF2B5EF4-FFF2-40B4-BE49-F238E27FC236}">
                      <a16:creationId xmlns:a16="http://schemas.microsoft.com/office/drawing/2014/main" id="{F0F6C6A6-B636-5AAA-E1D4-78F8239062D0}"/>
                    </a:ext>
                  </a:extLst>
                </p:cNvPr>
                <p:cNvSpPr/>
                <p:nvPr/>
              </p:nvSpPr>
              <p:spPr>
                <a:xfrm>
                  <a:off x="6236533" y="492913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47" name="Oval 246">
                  <a:extLst>
                    <a:ext uri="{FF2B5EF4-FFF2-40B4-BE49-F238E27FC236}">
                      <a16:creationId xmlns:a16="http://schemas.microsoft.com/office/drawing/2014/main" id="{E159B76E-CEDC-FCB1-40C6-D7284C51011C}"/>
                    </a:ext>
                  </a:extLst>
                </p:cNvPr>
                <p:cNvSpPr/>
                <p:nvPr/>
              </p:nvSpPr>
              <p:spPr>
                <a:xfrm>
                  <a:off x="6580088" y="527195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48" name="Oval 247">
                  <a:extLst>
                    <a:ext uri="{FF2B5EF4-FFF2-40B4-BE49-F238E27FC236}">
                      <a16:creationId xmlns:a16="http://schemas.microsoft.com/office/drawing/2014/main" id="{D2839F84-60EB-AF4A-C188-B301ABA113BB}"/>
                    </a:ext>
                  </a:extLst>
                </p:cNvPr>
                <p:cNvSpPr/>
                <p:nvPr/>
              </p:nvSpPr>
              <p:spPr>
                <a:xfrm>
                  <a:off x="7267196" y="526726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249" name="Group 248">
                  <a:extLst>
                    <a:ext uri="{FF2B5EF4-FFF2-40B4-BE49-F238E27FC236}">
                      <a16:creationId xmlns:a16="http://schemas.microsoft.com/office/drawing/2014/main" id="{01016E98-D957-3771-9253-51FB335AFEFB}"/>
                    </a:ext>
                  </a:extLst>
                </p:cNvPr>
                <p:cNvGrpSpPr/>
                <p:nvPr/>
              </p:nvGrpSpPr>
              <p:grpSpPr>
                <a:xfrm>
                  <a:off x="6923641" y="4929135"/>
                  <a:ext cx="797845" cy="118120"/>
                  <a:chOff x="4084956" y="4032069"/>
                  <a:chExt cx="941160" cy="139337"/>
                </a:xfrm>
              </p:grpSpPr>
              <p:sp>
                <p:nvSpPr>
                  <p:cNvPr id="250" name="Oval 249">
                    <a:extLst>
                      <a:ext uri="{FF2B5EF4-FFF2-40B4-BE49-F238E27FC236}">
                        <a16:creationId xmlns:a16="http://schemas.microsoft.com/office/drawing/2014/main" id="{DA1057AC-06C7-DED3-9D7B-038F773A4C3D}"/>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51" name="Oval 250">
                    <a:extLst>
                      <a:ext uri="{FF2B5EF4-FFF2-40B4-BE49-F238E27FC236}">
                        <a16:creationId xmlns:a16="http://schemas.microsoft.com/office/drawing/2014/main" id="{08F02CF7-5C12-58C6-C7F1-6DCC600C5DF0}"/>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sp>
              <p:nvSpPr>
                <p:cNvPr id="252" name="Oval 251">
                  <a:extLst>
                    <a:ext uri="{FF2B5EF4-FFF2-40B4-BE49-F238E27FC236}">
                      <a16:creationId xmlns:a16="http://schemas.microsoft.com/office/drawing/2014/main" id="{692291DA-F073-9858-4822-53D9CC1E0688}"/>
                    </a:ext>
                  </a:extLst>
                </p:cNvPr>
                <p:cNvSpPr/>
                <p:nvPr/>
              </p:nvSpPr>
              <p:spPr>
                <a:xfrm>
                  <a:off x="7954304" y="527195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53" name="Rectangle 252">
                  <a:extLst>
                    <a:ext uri="{FF2B5EF4-FFF2-40B4-BE49-F238E27FC236}">
                      <a16:creationId xmlns:a16="http://schemas.microsoft.com/office/drawing/2014/main" id="{CD08FBF9-7DD3-A655-C3D5-C44F4C6AF5ED}"/>
                    </a:ext>
                  </a:extLst>
                </p:cNvPr>
                <p:cNvSpPr/>
                <p:nvPr/>
              </p:nvSpPr>
              <p:spPr>
                <a:xfrm>
                  <a:off x="4074458" y="5730961"/>
                  <a:ext cx="4086559" cy="4231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Rectangle 253">
                  <a:extLst>
                    <a:ext uri="{FF2B5EF4-FFF2-40B4-BE49-F238E27FC236}">
                      <a16:creationId xmlns:a16="http://schemas.microsoft.com/office/drawing/2014/main" id="{A0713BAC-E4AD-F73E-F94C-01BF8144EB56}"/>
                    </a:ext>
                  </a:extLst>
                </p:cNvPr>
                <p:cNvSpPr/>
                <p:nvPr/>
              </p:nvSpPr>
              <p:spPr>
                <a:xfrm>
                  <a:off x="4074459" y="1206132"/>
                  <a:ext cx="4086560" cy="4231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5" name="TextBox 254">
                <a:extLst>
                  <a:ext uri="{FF2B5EF4-FFF2-40B4-BE49-F238E27FC236}">
                    <a16:creationId xmlns:a16="http://schemas.microsoft.com/office/drawing/2014/main" id="{04CC1804-B3A9-43DE-C886-63CB477C18E9}"/>
                  </a:ext>
                </a:extLst>
              </p:cNvPr>
              <p:cNvSpPr txBox="1"/>
              <p:nvPr/>
            </p:nvSpPr>
            <p:spPr>
              <a:xfrm>
                <a:off x="3049129" y="5594160"/>
                <a:ext cx="6048917" cy="668315"/>
              </a:xfrm>
              <a:prstGeom prst="rect">
                <a:avLst/>
              </a:prstGeom>
              <a:noFill/>
            </p:spPr>
            <p:txBody>
              <a:bodyPr wrap="square" tIns="87086" bIns="87086" rtlCol="0">
                <a:spAutoFit/>
              </a:bodyPr>
              <a:lstStyle/>
              <a:p>
                <a:pPr marL="0" marR="0" lvl="0" indent="0" algn="ctr" defTabSz="870875"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chemeClr val="bg1"/>
                    </a:solidFill>
                    <a:effectLst/>
                    <a:uLnTx/>
                    <a:uFillTx/>
                    <a:latin typeface="Arial" charset="0"/>
                    <a:ea typeface="+mn-ea"/>
                    <a:cs typeface="Arial"/>
                  </a:rPr>
                  <a:t>+</a:t>
                </a:r>
                <a:r>
                  <a:rPr kumimoji="0" lang="en-US" sz="3200" b="0" i="0" u="none" strike="noStrike" kern="1200" cap="none" spc="0" normalizeH="0" noProof="0" dirty="0">
                    <a:ln>
                      <a:noFill/>
                    </a:ln>
                    <a:solidFill>
                      <a:schemeClr val="bg1"/>
                    </a:solidFill>
                    <a:effectLst/>
                    <a:uLnTx/>
                    <a:uFillTx/>
                    <a:latin typeface="Arial" charset="0"/>
                    <a:ea typeface="+mn-ea"/>
                    <a:cs typeface="Arial"/>
                  </a:rPr>
                  <a:t> + + </a:t>
                </a:r>
                <a:r>
                  <a:rPr kumimoji="0" lang="en-US" sz="2400" b="0" i="0" u="none" strike="noStrike" kern="1200" cap="none" spc="0" normalizeH="0" baseline="0" noProof="0" dirty="0">
                    <a:ln>
                      <a:noFill/>
                    </a:ln>
                    <a:solidFill>
                      <a:schemeClr val="bg1"/>
                    </a:solidFill>
                    <a:effectLst/>
                    <a:uLnTx/>
                    <a:uFillTx/>
                    <a:latin typeface="Arial" charset="0"/>
                    <a:ea typeface="+mn-ea"/>
                    <a:cs typeface="Arial"/>
                  </a:rPr>
                  <a:t>POSITIVE </a:t>
                </a:r>
                <a:r>
                  <a:rPr kumimoji="0" lang="en-US" sz="3200" b="0" i="0" u="none" strike="noStrike" kern="1200" cap="none" spc="0" normalizeH="0" baseline="0" noProof="0" dirty="0">
                    <a:ln>
                      <a:noFill/>
                    </a:ln>
                    <a:solidFill>
                      <a:schemeClr val="bg1"/>
                    </a:solidFill>
                    <a:effectLst/>
                    <a:uLnTx/>
                    <a:uFillTx/>
                    <a:latin typeface="Arial" charset="0"/>
                    <a:ea typeface="+mn-ea"/>
                    <a:cs typeface="Arial"/>
                  </a:rPr>
                  <a:t>+ + +</a:t>
                </a:r>
              </a:p>
            </p:txBody>
          </p:sp>
          <p:sp>
            <p:nvSpPr>
              <p:cNvPr id="256" name="TextBox 255">
                <a:extLst>
                  <a:ext uri="{FF2B5EF4-FFF2-40B4-BE49-F238E27FC236}">
                    <a16:creationId xmlns:a16="http://schemas.microsoft.com/office/drawing/2014/main" id="{C5E5C676-BF77-5B05-03C0-254CFF785537}"/>
                  </a:ext>
                </a:extLst>
              </p:cNvPr>
              <p:cNvSpPr txBox="1"/>
              <p:nvPr/>
            </p:nvSpPr>
            <p:spPr>
              <a:xfrm>
                <a:off x="3071541" y="963895"/>
                <a:ext cx="6048917" cy="791426"/>
              </a:xfrm>
              <a:prstGeom prst="rect">
                <a:avLst/>
              </a:prstGeom>
              <a:noFill/>
            </p:spPr>
            <p:txBody>
              <a:bodyPr wrap="square" tIns="87086" bIns="87086" rtlCol="0">
                <a:spAutoFit/>
              </a:bodyPr>
              <a:lstStyle/>
              <a:p>
                <a:pPr marL="0" marR="0" lvl="0" indent="0" algn="ctr" defTabSz="870875"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chemeClr val="bg1"/>
                    </a:solidFill>
                    <a:effectLst/>
                    <a:uLnTx/>
                    <a:uFillTx/>
                    <a:latin typeface="Arial" charset="0"/>
                    <a:ea typeface="+mn-ea"/>
                    <a:cs typeface="Arial"/>
                  </a:rPr>
                  <a:t>-</a:t>
                </a:r>
                <a:r>
                  <a:rPr kumimoji="0" lang="en-US" sz="4000" b="0" i="0" u="none" strike="noStrike" kern="1200" cap="none" spc="0" normalizeH="0" noProof="0" dirty="0">
                    <a:ln>
                      <a:noFill/>
                    </a:ln>
                    <a:solidFill>
                      <a:schemeClr val="bg1"/>
                    </a:solidFill>
                    <a:effectLst/>
                    <a:uLnTx/>
                    <a:uFillTx/>
                    <a:latin typeface="Arial" charset="0"/>
                    <a:ea typeface="+mn-ea"/>
                    <a:cs typeface="Arial"/>
                  </a:rPr>
                  <a:t> - - </a:t>
                </a:r>
                <a:r>
                  <a:rPr kumimoji="0" lang="en-US" sz="2400" b="0" i="0" u="none" strike="noStrike" kern="1200" cap="none" spc="0" normalizeH="0" baseline="0" noProof="0" dirty="0">
                    <a:ln>
                      <a:noFill/>
                    </a:ln>
                    <a:solidFill>
                      <a:schemeClr val="bg1"/>
                    </a:solidFill>
                    <a:effectLst/>
                    <a:uLnTx/>
                    <a:uFillTx/>
                    <a:latin typeface="Arial" charset="0"/>
                    <a:ea typeface="+mn-ea"/>
                    <a:cs typeface="Arial"/>
                  </a:rPr>
                  <a:t>NEGATIVE </a:t>
                </a:r>
                <a:r>
                  <a:rPr kumimoji="0" lang="en-US" sz="4000" b="0" i="0" u="none" strike="noStrike" kern="1200" cap="none" spc="0" normalizeH="0" baseline="0" noProof="0" dirty="0">
                    <a:ln>
                      <a:noFill/>
                    </a:ln>
                    <a:solidFill>
                      <a:schemeClr val="bg1"/>
                    </a:solidFill>
                    <a:effectLst/>
                    <a:uLnTx/>
                    <a:uFillTx/>
                    <a:latin typeface="Arial" charset="0"/>
                    <a:ea typeface="+mn-ea"/>
                    <a:cs typeface="Arial"/>
                  </a:rPr>
                  <a:t>- - -</a:t>
                </a:r>
              </a:p>
            </p:txBody>
          </p:sp>
        </p:grpSp>
        <p:cxnSp>
          <p:nvCxnSpPr>
            <p:cNvPr id="263" name="Straight Arrow Connector 262">
              <a:extLst>
                <a:ext uri="{FF2B5EF4-FFF2-40B4-BE49-F238E27FC236}">
                  <a16:creationId xmlns:a16="http://schemas.microsoft.com/office/drawing/2014/main" id="{FEDB7706-9668-C16E-7576-42BD840A5B56}"/>
                </a:ext>
              </a:extLst>
            </p:cNvPr>
            <p:cNvCxnSpPr>
              <a:cxnSpLocks/>
            </p:cNvCxnSpPr>
            <p:nvPr/>
          </p:nvCxnSpPr>
          <p:spPr>
            <a:xfrm>
              <a:off x="8516366" y="1954597"/>
              <a:ext cx="0" cy="3687689"/>
            </a:xfrm>
            <a:prstGeom prst="straightConnector1">
              <a:avLst/>
            </a:prstGeom>
            <a:ln w="57150">
              <a:solidFill>
                <a:srgbClr val="D10F3A"/>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262" name="TextBox 261">
            <a:extLst>
              <a:ext uri="{FF2B5EF4-FFF2-40B4-BE49-F238E27FC236}">
                <a16:creationId xmlns:a16="http://schemas.microsoft.com/office/drawing/2014/main" id="{BC44EEAF-5600-1EEA-EFA6-A925320053EA}"/>
              </a:ext>
            </a:extLst>
          </p:cNvPr>
          <p:cNvSpPr txBox="1"/>
          <p:nvPr/>
        </p:nvSpPr>
        <p:spPr>
          <a:xfrm>
            <a:off x="8668226" y="2894288"/>
            <a:ext cx="3131820" cy="2145268"/>
          </a:xfrm>
          <a:prstGeom prst="roundRect">
            <a:avLst/>
          </a:prstGeom>
          <a:solidFill>
            <a:srgbClr val="F2F2F2"/>
          </a:solidFill>
          <a:ln w="38100">
            <a:solidFill>
              <a:srgbClr val="7F7F7F"/>
            </a:solidFill>
          </a:ln>
        </p:spPr>
        <p:txBody>
          <a:bodyPr wrap="square" rtlCol="0">
            <a:spAutoFit/>
          </a:bodyPr>
          <a:lstStyle/>
          <a:p>
            <a:pPr algn="ctr"/>
            <a:r>
              <a:rPr lang="en-US" sz="2400" dirty="0">
                <a:solidFill>
                  <a:srgbClr val="002D73"/>
                </a:solidFill>
                <a:latin typeface="AMP_GothamRoundedBold" panose="02000000000000000000" pitchFamily="2" charset="77"/>
              </a:rPr>
              <a:t>Negative molecules like DNA move towards the positive charge  </a:t>
            </a:r>
          </a:p>
        </p:txBody>
      </p:sp>
    </p:spTree>
    <p:extLst>
      <p:ext uri="{BB962C8B-B14F-4D97-AF65-F5344CB8AC3E}">
        <p14:creationId xmlns:p14="http://schemas.microsoft.com/office/powerpoint/2010/main" val="1377077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1940D9-0440-3F2A-BFF0-C9BF662CBA16}"/>
              </a:ext>
              <a:ext uri="{C183D7F6-B498-43B3-948B-1728B52AA6E4}">
                <adec:decorative xmlns:adec="http://schemas.microsoft.com/office/drawing/2017/decorative" val="1"/>
              </a:ext>
            </a:extLst>
          </p:cNvPr>
          <p:cNvSpPr>
            <a:spLocks noGrp="1"/>
          </p:cNvSpPr>
          <p:nvPr>
            <p:ph type="title"/>
          </p:nvPr>
        </p:nvSpPr>
        <p:spPr>
          <a:xfrm>
            <a:off x="389082" y="531382"/>
            <a:ext cx="11180618" cy="662418"/>
          </a:xfrm>
          <a:prstGeom prst="rect">
            <a:avLst/>
          </a:prstGeom>
        </p:spPr>
        <p:txBody>
          <a:bodyPr/>
          <a:lstStyle/>
          <a:p>
            <a:r>
              <a:rPr lang="en-US" dirty="0"/>
              <a:t>Gel electrophoresis separates DNA by size</a:t>
            </a:r>
          </a:p>
        </p:txBody>
      </p:sp>
      <p:grpSp>
        <p:nvGrpSpPr>
          <p:cNvPr id="6" name="Group 5">
            <a:extLst>
              <a:ext uri="{FF2B5EF4-FFF2-40B4-BE49-F238E27FC236}">
                <a16:creationId xmlns:a16="http://schemas.microsoft.com/office/drawing/2014/main" id="{5035E434-8949-911D-55F2-0F802483E1B3}"/>
              </a:ext>
              <a:ext uri="{C183D7F6-B498-43B3-948B-1728B52AA6E4}">
                <adec:decorative xmlns:adec="http://schemas.microsoft.com/office/drawing/2017/decorative" val="1"/>
              </a:ext>
            </a:extLst>
          </p:cNvPr>
          <p:cNvGrpSpPr/>
          <p:nvPr/>
        </p:nvGrpSpPr>
        <p:grpSpPr>
          <a:xfrm>
            <a:off x="7059244" y="1790747"/>
            <a:ext cx="527442" cy="541113"/>
            <a:chOff x="825399" y="4142864"/>
            <a:chExt cx="622023" cy="638146"/>
          </a:xfrm>
        </p:grpSpPr>
        <p:sp>
          <p:nvSpPr>
            <p:cNvPr id="7" name="Oval 6">
              <a:extLst>
                <a:ext uri="{FF2B5EF4-FFF2-40B4-BE49-F238E27FC236}">
                  <a16:creationId xmlns:a16="http://schemas.microsoft.com/office/drawing/2014/main" id="{43580254-A903-66DE-4567-B43D9FAA2554}"/>
                </a:ext>
              </a:extLst>
            </p:cNvPr>
            <p:cNvSpPr/>
            <p:nvPr/>
          </p:nvSpPr>
          <p:spPr>
            <a:xfrm>
              <a:off x="825399" y="4142864"/>
              <a:ext cx="622023" cy="638146"/>
            </a:xfrm>
            <a:prstGeom prst="ellipse">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3429" b="1" i="0" u="none" strike="noStrike" kern="1200" cap="none" spc="0" normalizeH="0" baseline="0" noProof="0" dirty="0">
                <a:ln>
                  <a:noFill/>
                </a:ln>
                <a:solidFill>
                  <a:srgbClr val="FFFFFF"/>
                </a:solidFill>
                <a:effectLst/>
                <a:uLnTx/>
                <a:uFillTx/>
                <a:latin typeface="Arial"/>
                <a:ea typeface="+mn-ea"/>
                <a:cs typeface="Arial"/>
              </a:endParaRPr>
            </a:p>
          </p:txBody>
        </p:sp>
        <p:cxnSp>
          <p:nvCxnSpPr>
            <p:cNvPr id="8" name="Straight Connector 7">
              <a:extLst>
                <a:ext uri="{FF2B5EF4-FFF2-40B4-BE49-F238E27FC236}">
                  <a16:creationId xmlns:a16="http://schemas.microsoft.com/office/drawing/2014/main" id="{569F2202-6DE8-DD6A-83B3-EB6235C4785B}"/>
                </a:ext>
              </a:extLst>
            </p:cNvPr>
            <p:cNvCxnSpPr>
              <a:cxnSpLocks/>
            </p:cNvCxnSpPr>
            <p:nvPr/>
          </p:nvCxnSpPr>
          <p:spPr bwMode="auto">
            <a:xfrm>
              <a:off x="981459" y="4461937"/>
              <a:ext cx="328229" cy="0"/>
            </a:xfrm>
            <a:prstGeom prst="line">
              <a:avLst/>
            </a:prstGeom>
            <a:solidFill>
              <a:schemeClr val="accent1"/>
            </a:solidFill>
            <a:ln w="47625" cap="flat" cmpd="sng" algn="ctr">
              <a:solidFill>
                <a:schemeClr val="bg1"/>
              </a:solidFill>
              <a:prstDash val="solid"/>
              <a:round/>
              <a:headEnd type="none" w="med" len="med"/>
              <a:tailEnd type="none" w="med" len="med"/>
            </a:ln>
            <a:effectLst/>
          </p:spPr>
        </p:cxnSp>
      </p:grpSp>
      <p:grpSp>
        <p:nvGrpSpPr>
          <p:cNvPr id="2" name="Group 1">
            <a:extLst>
              <a:ext uri="{FF2B5EF4-FFF2-40B4-BE49-F238E27FC236}">
                <a16:creationId xmlns:a16="http://schemas.microsoft.com/office/drawing/2014/main" id="{96425582-3025-C933-0659-E5EA93392FB0}"/>
              </a:ext>
              <a:ext uri="{C183D7F6-B498-43B3-948B-1728B52AA6E4}">
                <adec:decorative xmlns:adec="http://schemas.microsoft.com/office/drawing/2017/decorative" val="1"/>
              </a:ext>
            </a:extLst>
          </p:cNvPr>
          <p:cNvGrpSpPr/>
          <p:nvPr/>
        </p:nvGrpSpPr>
        <p:grpSpPr>
          <a:xfrm>
            <a:off x="4492801" y="1877171"/>
            <a:ext cx="231240" cy="222349"/>
            <a:chOff x="987862" y="2824154"/>
            <a:chExt cx="242802" cy="233466"/>
          </a:xfrm>
        </p:grpSpPr>
        <p:sp>
          <p:nvSpPr>
            <p:cNvPr id="4" name="Oval 3">
              <a:extLst>
                <a:ext uri="{FF2B5EF4-FFF2-40B4-BE49-F238E27FC236}">
                  <a16:creationId xmlns:a16="http://schemas.microsoft.com/office/drawing/2014/main" id="{6766813E-5C77-07B4-5105-2D406A4D7F26}"/>
                </a:ext>
              </a:extLst>
            </p:cNvPr>
            <p:cNvSpPr/>
            <p:nvPr/>
          </p:nvSpPr>
          <p:spPr>
            <a:xfrm>
              <a:off x="987862" y="2824154"/>
              <a:ext cx="242802" cy="233466"/>
            </a:xfrm>
            <a:prstGeom prst="ellipse">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3048" b="1" i="0" u="none" strike="noStrike" kern="1200" cap="none" spc="0" normalizeH="0" baseline="0" noProof="0" dirty="0">
                <a:ln>
                  <a:noFill/>
                </a:ln>
                <a:solidFill>
                  <a:srgbClr val="FFFFFF"/>
                </a:solidFill>
                <a:effectLst/>
                <a:uLnTx/>
                <a:uFillTx/>
                <a:latin typeface="Arial"/>
                <a:ea typeface="+mn-ea"/>
                <a:cs typeface="Arial"/>
              </a:endParaRPr>
            </a:p>
          </p:txBody>
        </p:sp>
        <p:cxnSp>
          <p:nvCxnSpPr>
            <p:cNvPr id="5" name="Straight Connector 4">
              <a:extLst>
                <a:ext uri="{FF2B5EF4-FFF2-40B4-BE49-F238E27FC236}">
                  <a16:creationId xmlns:a16="http://schemas.microsoft.com/office/drawing/2014/main" id="{10EEF888-CD5C-B96E-6F8D-8E112E9B1541}"/>
                </a:ext>
              </a:extLst>
            </p:cNvPr>
            <p:cNvCxnSpPr>
              <a:cxnSpLocks/>
            </p:cNvCxnSpPr>
            <p:nvPr/>
          </p:nvCxnSpPr>
          <p:spPr bwMode="auto">
            <a:xfrm>
              <a:off x="1048736" y="2940887"/>
              <a:ext cx="121054" cy="0"/>
            </a:xfrm>
            <a:prstGeom prst="line">
              <a:avLst/>
            </a:prstGeom>
            <a:solidFill>
              <a:schemeClr val="accent1"/>
            </a:solidFill>
            <a:ln w="28575" cap="flat" cmpd="sng" algn="ctr">
              <a:solidFill>
                <a:schemeClr val="bg1"/>
              </a:solidFill>
              <a:prstDash val="solid"/>
              <a:round/>
              <a:headEnd type="none" w="med" len="med"/>
              <a:tailEnd type="none" w="med" len="med"/>
            </a:ln>
            <a:effectLst/>
          </p:spPr>
        </p:cxnSp>
      </p:grpSp>
      <p:grpSp>
        <p:nvGrpSpPr>
          <p:cNvPr id="96" name="Group 95" descr="The gel illustration from the previous slide is animated, showing the two blue molecules racing through the gel matrix from top to bottom. The smaller molecule reaches the bottom more quickly.">
            <a:extLst>
              <a:ext uri="{FF2B5EF4-FFF2-40B4-BE49-F238E27FC236}">
                <a16:creationId xmlns:a16="http://schemas.microsoft.com/office/drawing/2014/main" id="{3246744C-C159-A665-00B4-221142FE738B}"/>
              </a:ext>
            </a:extLst>
          </p:cNvPr>
          <p:cNvGrpSpPr/>
          <p:nvPr/>
        </p:nvGrpSpPr>
        <p:grpSpPr>
          <a:xfrm>
            <a:off x="3049129" y="963895"/>
            <a:ext cx="6071329" cy="5298580"/>
            <a:chOff x="3049129" y="963895"/>
            <a:chExt cx="6071329" cy="5298580"/>
          </a:xfrm>
        </p:grpSpPr>
        <p:grpSp>
          <p:nvGrpSpPr>
            <p:cNvPr id="89" name="Group 88">
              <a:extLst>
                <a:ext uri="{FF2B5EF4-FFF2-40B4-BE49-F238E27FC236}">
                  <a16:creationId xmlns:a16="http://schemas.microsoft.com/office/drawing/2014/main" id="{84D80252-F548-3ED3-7DD7-54DB391F2420}"/>
                </a:ext>
              </a:extLst>
            </p:cNvPr>
            <p:cNvGrpSpPr/>
            <p:nvPr/>
          </p:nvGrpSpPr>
          <p:grpSpPr>
            <a:xfrm>
              <a:off x="3049129" y="5594160"/>
              <a:ext cx="6048917" cy="668315"/>
              <a:chOff x="3049129" y="5594160"/>
              <a:chExt cx="6048917" cy="668315"/>
            </a:xfrm>
          </p:grpSpPr>
          <p:sp>
            <p:nvSpPr>
              <p:cNvPr id="90" name="Rectangle 89">
                <a:extLst>
                  <a:ext uri="{FF2B5EF4-FFF2-40B4-BE49-F238E27FC236}">
                    <a16:creationId xmlns:a16="http://schemas.microsoft.com/office/drawing/2014/main" id="{7E6DAFC3-B0FA-50E0-FAF6-5C387A9B5637}"/>
                  </a:ext>
                </a:extLst>
              </p:cNvPr>
              <p:cNvSpPr/>
              <p:nvPr/>
            </p:nvSpPr>
            <p:spPr>
              <a:xfrm>
                <a:off x="4074458" y="5730961"/>
                <a:ext cx="4086559" cy="4231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C1F6EB63-30A5-A30C-C674-7E930369C6F0}"/>
                  </a:ext>
                </a:extLst>
              </p:cNvPr>
              <p:cNvSpPr txBox="1"/>
              <p:nvPr/>
            </p:nvSpPr>
            <p:spPr>
              <a:xfrm>
                <a:off x="3049129" y="5594160"/>
                <a:ext cx="6048917" cy="668315"/>
              </a:xfrm>
              <a:prstGeom prst="rect">
                <a:avLst/>
              </a:prstGeom>
              <a:noFill/>
            </p:spPr>
            <p:txBody>
              <a:bodyPr wrap="square" tIns="87086" bIns="87086" rtlCol="0">
                <a:spAutoFit/>
              </a:bodyPr>
              <a:lstStyle/>
              <a:p>
                <a:pPr marL="0" marR="0" lvl="0" indent="0" algn="ctr" defTabSz="870875"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dirty="0">
                    <a:ln>
                      <a:noFill/>
                    </a:ln>
                    <a:solidFill>
                      <a:schemeClr val="bg1"/>
                    </a:solidFill>
                    <a:effectLst/>
                    <a:uLnTx/>
                    <a:uFillTx/>
                    <a:latin typeface="Arial" charset="0"/>
                    <a:ea typeface="+mn-ea"/>
                    <a:cs typeface="Arial"/>
                  </a:rPr>
                  <a:t>+</a:t>
                </a:r>
                <a:r>
                  <a:rPr kumimoji="0" lang="en-US" sz="3200" b="0" i="0" u="none" strike="noStrike" kern="1200" cap="none" spc="0" normalizeH="0" noProof="0" dirty="0">
                    <a:ln>
                      <a:noFill/>
                    </a:ln>
                    <a:solidFill>
                      <a:schemeClr val="bg1"/>
                    </a:solidFill>
                    <a:effectLst/>
                    <a:uLnTx/>
                    <a:uFillTx/>
                    <a:latin typeface="Arial" charset="0"/>
                    <a:ea typeface="+mn-ea"/>
                    <a:cs typeface="Arial"/>
                  </a:rPr>
                  <a:t> + + </a:t>
                </a:r>
                <a:r>
                  <a:rPr kumimoji="0" lang="en-US" sz="2400" b="0" i="0" u="none" strike="noStrike" kern="1200" cap="none" spc="0" normalizeH="0" baseline="0" noProof="0" dirty="0">
                    <a:ln>
                      <a:noFill/>
                    </a:ln>
                    <a:solidFill>
                      <a:schemeClr val="bg1"/>
                    </a:solidFill>
                    <a:effectLst/>
                    <a:uLnTx/>
                    <a:uFillTx/>
                    <a:latin typeface="Arial" charset="0"/>
                    <a:ea typeface="+mn-ea"/>
                    <a:cs typeface="Arial"/>
                  </a:rPr>
                  <a:t>POSITIVE </a:t>
                </a:r>
                <a:r>
                  <a:rPr kumimoji="0" lang="en-US" sz="3200" b="0" i="0" u="none" strike="noStrike" kern="1200" cap="none" spc="0" normalizeH="0" baseline="0" noProof="0" dirty="0">
                    <a:ln>
                      <a:noFill/>
                    </a:ln>
                    <a:solidFill>
                      <a:schemeClr val="bg1"/>
                    </a:solidFill>
                    <a:effectLst/>
                    <a:uLnTx/>
                    <a:uFillTx/>
                    <a:latin typeface="Arial" charset="0"/>
                    <a:ea typeface="+mn-ea"/>
                    <a:cs typeface="Arial"/>
                  </a:rPr>
                  <a:t>+ + +</a:t>
                </a:r>
              </a:p>
            </p:txBody>
          </p:sp>
        </p:grpSp>
        <p:grpSp>
          <p:nvGrpSpPr>
            <p:cNvPr id="95" name="Group 94">
              <a:extLst>
                <a:ext uri="{FF2B5EF4-FFF2-40B4-BE49-F238E27FC236}">
                  <a16:creationId xmlns:a16="http://schemas.microsoft.com/office/drawing/2014/main" id="{15781365-EBB9-1C04-C2DC-88E86CD9D76B}"/>
                </a:ext>
              </a:extLst>
            </p:cNvPr>
            <p:cNvGrpSpPr/>
            <p:nvPr/>
          </p:nvGrpSpPr>
          <p:grpSpPr>
            <a:xfrm>
              <a:off x="3071541" y="963895"/>
              <a:ext cx="6048917" cy="4426184"/>
              <a:chOff x="3071541" y="963895"/>
              <a:chExt cx="6048917" cy="4426184"/>
            </a:xfrm>
          </p:grpSpPr>
          <p:sp>
            <p:nvSpPr>
              <p:cNvPr id="19" name="Oval 18">
                <a:extLst>
                  <a:ext uri="{FF2B5EF4-FFF2-40B4-BE49-F238E27FC236}">
                    <a16:creationId xmlns:a16="http://schemas.microsoft.com/office/drawing/2014/main" id="{76FB0E8E-1C53-4EED-CECC-48CC1AAF87C8}"/>
                  </a:ext>
                </a:extLst>
              </p:cNvPr>
              <p:cNvSpPr/>
              <p:nvPr/>
            </p:nvSpPr>
            <p:spPr>
              <a:xfrm>
                <a:off x="4518763" y="235519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20" name="Group 19">
                <a:extLst>
                  <a:ext uri="{FF2B5EF4-FFF2-40B4-BE49-F238E27FC236}">
                    <a16:creationId xmlns:a16="http://schemas.microsoft.com/office/drawing/2014/main" id="{9F44847D-7E77-70D0-894A-A49866DA2754}"/>
                  </a:ext>
                </a:extLst>
              </p:cNvPr>
              <p:cNvGrpSpPr/>
              <p:nvPr/>
            </p:nvGrpSpPr>
            <p:grpSpPr>
              <a:xfrm>
                <a:off x="4175208" y="2017060"/>
                <a:ext cx="797845" cy="118120"/>
                <a:chOff x="4084956" y="4032069"/>
                <a:chExt cx="941160" cy="139337"/>
              </a:xfrm>
            </p:grpSpPr>
            <p:sp>
              <p:nvSpPr>
                <p:cNvPr id="21" name="Oval 20">
                  <a:extLst>
                    <a:ext uri="{FF2B5EF4-FFF2-40B4-BE49-F238E27FC236}">
                      <a16:creationId xmlns:a16="http://schemas.microsoft.com/office/drawing/2014/main" id="{F701DD6F-57A3-42F7-784A-F01E3F37A857}"/>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2" name="Oval 21">
                  <a:extLst>
                    <a:ext uri="{FF2B5EF4-FFF2-40B4-BE49-F238E27FC236}">
                      <a16:creationId xmlns:a16="http://schemas.microsoft.com/office/drawing/2014/main" id="{B2D4101D-AA74-7EE2-BB10-82828E32F551}"/>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sp>
            <p:nvSpPr>
              <p:cNvPr id="23" name="Oval 22">
                <a:extLst>
                  <a:ext uri="{FF2B5EF4-FFF2-40B4-BE49-F238E27FC236}">
                    <a16:creationId xmlns:a16="http://schemas.microsoft.com/office/drawing/2014/main" id="{1E4B5B66-C94D-85C0-3354-EC2DC929D1C6}"/>
                  </a:ext>
                </a:extLst>
              </p:cNvPr>
              <p:cNvSpPr/>
              <p:nvPr/>
            </p:nvSpPr>
            <p:spPr>
              <a:xfrm>
                <a:off x="5549425" y="2017060"/>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4" name="Oval 23">
                <a:extLst>
                  <a:ext uri="{FF2B5EF4-FFF2-40B4-BE49-F238E27FC236}">
                    <a16:creationId xmlns:a16="http://schemas.microsoft.com/office/drawing/2014/main" id="{EB10BAAB-D3B4-4CF6-6B70-1BE1A7E89A8B}"/>
                  </a:ext>
                </a:extLst>
              </p:cNvPr>
              <p:cNvSpPr/>
              <p:nvPr/>
            </p:nvSpPr>
            <p:spPr>
              <a:xfrm>
                <a:off x="5205871" y="235988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5" name="Oval 24">
                <a:extLst>
                  <a:ext uri="{FF2B5EF4-FFF2-40B4-BE49-F238E27FC236}">
                    <a16:creationId xmlns:a16="http://schemas.microsoft.com/office/drawing/2014/main" id="{E53E5498-328D-A7F4-5303-A2AAA83B2AFE}"/>
                  </a:ext>
                </a:extLst>
              </p:cNvPr>
              <p:cNvSpPr/>
              <p:nvPr/>
            </p:nvSpPr>
            <p:spPr>
              <a:xfrm>
                <a:off x="5892979" y="235519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6" name="Oval 25">
                <a:extLst>
                  <a:ext uri="{FF2B5EF4-FFF2-40B4-BE49-F238E27FC236}">
                    <a16:creationId xmlns:a16="http://schemas.microsoft.com/office/drawing/2014/main" id="{EF820C9C-1B17-7093-F249-D7CA90FAB9CB}"/>
                  </a:ext>
                </a:extLst>
              </p:cNvPr>
              <p:cNvSpPr/>
              <p:nvPr/>
            </p:nvSpPr>
            <p:spPr>
              <a:xfrm>
                <a:off x="4518763" y="308321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27" name="Group 26">
                <a:extLst>
                  <a:ext uri="{FF2B5EF4-FFF2-40B4-BE49-F238E27FC236}">
                    <a16:creationId xmlns:a16="http://schemas.microsoft.com/office/drawing/2014/main" id="{335FA2DC-6B09-7DAA-8594-D8CD2276B99A}"/>
                  </a:ext>
                </a:extLst>
              </p:cNvPr>
              <p:cNvGrpSpPr/>
              <p:nvPr/>
            </p:nvGrpSpPr>
            <p:grpSpPr>
              <a:xfrm>
                <a:off x="4175208" y="2745079"/>
                <a:ext cx="797845" cy="118120"/>
                <a:chOff x="4084956" y="4032069"/>
                <a:chExt cx="941160" cy="139337"/>
              </a:xfrm>
            </p:grpSpPr>
            <p:sp>
              <p:nvSpPr>
                <p:cNvPr id="28" name="Oval 27">
                  <a:extLst>
                    <a:ext uri="{FF2B5EF4-FFF2-40B4-BE49-F238E27FC236}">
                      <a16:creationId xmlns:a16="http://schemas.microsoft.com/office/drawing/2014/main" id="{2EA0203D-7E7E-B4AD-B011-D204C3F52554}"/>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29" name="Oval 28">
                  <a:extLst>
                    <a:ext uri="{FF2B5EF4-FFF2-40B4-BE49-F238E27FC236}">
                      <a16:creationId xmlns:a16="http://schemas.microsoft.com/office/drawing/2014/main" id="{08220276-4CA2-E386-9354-855F668651D1}"/>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sp>
            <p:nvSpPr>
              <p:cNvPr id="30" name="Oval 29">
                <a:extLst>
                  <a:ext uri="{FF2B5EF4-FFF2-40B4-BE49-F238E27FC236}">
                    <a16:creationId xmlns:a16="http://schemas.microsoft.com/office/drawing/2014/main" id="{3884D4BE-154F-4A5B-C4DB-C1E7F7EC9950}"/>
                  </a:ext>
                </a:extLst>
              </p:cNvPr>
              <p:cNvSpPr/>
              <p:nvPr/>
            </p:nvSpPr>
            <p:spPr>
              <a:xfrm>
                <a:off x="5549425" y="274507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31" name="Oval 30">
                <a:extLst>
                  <a:ext uri="{FF2B5EF4-FFF2-40B4-BE49-F238E27FC236}">
                    <a16:creationId xmlns:a16="http://schemas.microsoft.com/office/drawing/2014/main" id="{347640C9-0BA7-63C6-0A62-85BFC92D1386}"/>
                  </a:ext>
                </a:extLst>
              </p:cNvPr>
              <p:cNvSpPr/>
              <p:nvPr/>
            </p:nvSpPr>
            <p:spPr>
              <a:xfrm>
                <a:off x="5205871" y="308790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32" name="Oval 31">
                <a:extLst>
                  <a:ext uri="{FF2B5EF4-FFF2-40B4-BE49-F238E27FC236}">
                    <a16:creationId xmlns:a16="http://schemas.microsoft.com/office/drawing/2014/main" id="{F5D0C965-16B0-0A69-C230-025954397538}"/>
                  </a:ext>
                </a:extLst>
              </p:cNvPr>
              <p:cNvSpPr/>
              <p:nvPr/>
            </p:nvSpPr>
            <p:spPr>
              <a:xfrm>
                <a:off x="5892979" y="308321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33" name="Oval 32">
                <a:extLst>
                  <a:ext uri="{FF2B5EF4-FFF2-40B4-BE49-F238E27FC236}">
                    <a16:creationId xmlns:a16="http://schemas.microsoft.com/office/drawing/2014/main" id="{6777F352-5D28-8441-12DF-59487D00C3BC}"/>
                  </a:ext>
                </a:extLst>
              </p:cNvPr>
              <p:cNvSpPr/>
              <p:nvPr/>
            </p:nvSpPr>
            <p:spPr>
              <a:xfrm>
                <a:off x="6236533" y="2017060"/>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34" name="Oval 33">
                <a:extLst>
                  <a:ext uri="{FF2B5EF4-FFF2-40B4-BE49-F238E27FC236}">
                    <a16:creationId xmlns:a16="http://schemas.microsoft.com/office/drawing/2014/main" id="{756B22D9-DDD1-15B8-FF78-5C62B8186DB2}"/>
                  </a:ext>
                </a:extLst>
              </p:cNvPr>
              <p:cNvSpPr/>
              <p:nvPr/>
            </p:nvSpPr>
            <p:spPr>
              <a:xfrm>
                <a:off x="6580088" y="235988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35" name="Oval 34">
                <a:extLst>
                  <a:ext uri="{FF2B5EF4-FFF2-40B4-BE49-F238E27FC236}">
                    <a16:creationId xmlns:a16="http://schemas.microsoft.com/office/drawing/2014/main" id="{EE6168AD-832E-C7FB-FAB2-F0449452CDFC}"/>
                  </a:ext>
                </a:extLst>
              </p:cNvPr>
              <p:cNvSpPr/>
              <p:nvPr/>
            </p:nvSpPr>
            <p:spPr>
              <a:xfrm>
                <a:off x="7267196" y="235519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36" name="Group 35">
                <a:extLst>
                  <a:ext uri="{FF2B5EF4-FFF2-40B4-BE49-F238E27FC236}">
                    <a16:creationId xmlns:a16="http://schemas.microsoft.com/office/drawing/2014/main" id="{3E3B6BDB-F915-D747-AA93-A960A5D273FD}"/>
                  </a:ext>
                </a:extLst>
              </p:cNvPr>
              <p:cNvGrpSpPr/>
              <p:nvPr/>
            </p:nvGrpSpPr>
            <p:grpSpPr>
              <a:xfrm>
                <a:off x="6923641" y="2017060"/>
                <a:ext cx="797845" cy="118120"/>
                <a:chOff x="4084956" y="4032069"/>
                <a:chExt cx="941160" cy="139337"/>
              </a:xfrm>
            </p:grpSpPr>
            <p:sp>
              <p:nvSpPr>
                <p:cNvPr id="37" name="Oval 36">
                  <a:extLst>
                    <a:ext uri="{FF2B5EF4-FFF2-40B4-BE49-F238E27FC236}">
                      <a16:creationId xmlns:a16="http://schemas.microsoft.com/office/drawing/2014/main" id="{E2F52F2C-3790-8056-5A32-F292D0BB33B0}"/>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38" name="Oval 37">
                  <a:extLst>
                    <a:ext uri="{FF2B5EF4-FFF2-40B4-BE49-F238E27FC236}">
                      <a16:creationId xmlns:a16="http://schemas.microsoft.com/office/drawing/2014/main" id="{D4D7EDC3-1B5C-F334-A624-3D7D1A9ECB15}"/>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sp>
            <p:nvSpPr>
              <p:cNvPr id="39" name="Oval 38">
                <a:extLst>
                  <a:ext uri="{FF2B5EF4-FFF2-40B4-BE49-F238E27FC236}">
                    <a16:creationId xmlns:a16="http://schemas.microsoft.com/office/drawing/2014/main" id="{E5DCC803-BD00-9563-D516-4A343899DA73}"/>
                  </a:ext>
                </a:extLst>
              </p:cNvPr>
              <p:cNvSpPr/>
              <p:nvPr/>
            </p:nvSpPr>
            <p:spPr>
              <a:xfrm>
                <a:off x="7954304" y="235988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40" name="Oval 39">
                <a:extLst>
                  <a:ext uri="{FF2B5EF4-FFF2-40B4-BE49-F238E27FC236}">
                    <a16:creationId xmlns:a16="http://schemas.microsoft.com/office/drawing/2014/main" id="{919B71D9-CA75-5544-D846-3EB6F608FC8A}"/>
                  </a:ext>
                </a:extLst>
              </p:cNvPr>
              <p:cNvSpPr/>
              <p:nvPr/>
            </p:nvSpPr>
            <p:spPr>
              <a:xfrm>
                <a:off x="6236533" y="274507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41" name="Oval 40">
                <a:extLst>
                  <a:ext uri="{FF2B5EF4-FFF2-40B4-BE49-F238E27FC236}">
                    <a16:creationId xmlns:a16="http://schemas.microsoft.com/office/drawing/2014/main" id="{62B84623-13D8-B594-C562-E72DD76D67DD}"/>
                  </a:ext>
                </a:extLst>
              </p:cNvPr>
              <p:cNvSpPr/>
              <p:nvPr/>
            </p:nvSpPr>
            <p:spPr>
              <a:xfrm>
                <a:off x="6580088" y="308790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42" name="Oval 41">
                <a:extLst>
                  <a:ext uri="{FF2B5EF4-FFF2-40B4-BE49-F238E27FC236}">
                    <a16:creationId xmlns:a16="http://schemas.microsoft.com/office/drawing/2014/main" id="{A976B3CA-860D-CB69-F174-28B3D97D0951}"/>
                  </a:ext>
                </a:extLst>
              </p:cNvPr>
              <p:cNvSpPr/>
              <p:nvPr/>
            </p:nvSpPr>
            <p:spPr>
              <a:xfrm>
                <a:off x="7267196" y="308321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43" name="Group 42">
                <a:extLst>
                  <a:ext uri="{FF2B5EF4-FFF2-40B4-BE49-F238E27FC236}">
                    <a16:creationId xmlns:a16="http://schemas.microsoft.com/office/drawing/2014/main" id="{5B303517-4CB4-C496-1A7D-0F449DA3CEBB}"/>
                  </a:ext>
                </a:extLst>
              </p:cNvPr>
              <p:cNvGrpSpPr/>
              <p:nvPr/>
            </p:nvGrpSpPr>
            <p:grpSpPr>
              <a:xfrm>
                <a:off x="6923641" y="2745079"/>
                <a:ext cx="797845" cy="118120"/>
                <a:chOff x="4084956" y="4032069"/>
                <a:chExt cx="941160" cy="139337"/>
              </a:xfrm>
            </p:grpSpPr>
            <p:sp>
              <p:nvSpPr>
                <p:cNvPr id="44" name="Oval 43">
                  <a:extLst>
                    <a:ext uri="{FF2B5EF4-FFF2-40B4-BE49-F238E27FC236}">
                      <a16:creationId xmlns:a16="http://schemas.microsoft.com/office/drawing/2014/main" id="{ED37ED4D-A92A-87EA-7DF2-9159998FD018}"/>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45" name="Oval 44">
                  <a:extLst>
                    <a:ext uri="{FF2B5EF4-FFF2-40B4-BE49-F238E27FC236}">
                      <a16:creationId xmlns:a16="http://schemas.microsoft.com/office/drawing/2014/main" id="{35D12406-A285-4E52-3930-A57BDA1AD8FF}"/>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sp>
            <p:nvSpPr>
              <p:cNvPr id="46" name="Oval 45">
                <a:extLst>
                  <a:ext uri="{FF2B5EF4-FFF2-40B4-BE49-F238E27FC236}">
                    <a16:creationId xmlns:a16="http://schemas.microsoft.com/office/drawing/2014/main" id="{B86C22B1-2217-36A7-5F5D-695A9B22014C}"/>
                  </a:ext>
                </a:extLst>
              </p:cNvPr>
              <p:cNvSpPr/>
              <p:nvPr/>
            </p:nvSpPr>
            <p:spPr>
              <a:xfrm>
                <a:off x="7954304" y="3087903"/>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47" name="Oval 46">
                <a:extLst>
                  <a:ext uri="{FF2B5EF4-FFF2-40B4-BE49-F238E27FC236}">
                    <a16:creationId xmlns:a16="http://schemas.microsoft.com/office/drawing/2014/main" id="{17C97911-121F-EBB6-75D5-93656C9B9124}"/>
                  </a:ext>
                </a:extLst>
              </p:cNvPr>
              <p:cNvSpPr/>
              <p:nvPr/>
            </p:nvSpPr>
            <p:spPr>
              <a:xfrm>
                <a:off x="4518763" y="381123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48" name="Group 47">
                <a:extLst>
                  <a:ext uri="{FF2B5EF4-FFF2-40B4-BE49-F238E27FC236}">
                    <a16:creationId xmlns:a16="http://schemas.microsoft.com/office/drawing/2014/main" id="{0CBDAAA9-5F82-FA6C-4D1F-C914286421E8}"/>
                  </a:ext>
                </a:extLst>
              </p:cNvPr>
              <p:cNvGrpSpPr/>
              <p:nvPr/>
            </p:nvGrpSpPr>
            <p:grpSpPr>
              <a:xfrm>
                <a:off x="4175208" y="3473098"/>
                <a:ext cx="797845" cy="118120"/>
                <a:chOff x="4084956" y="4032069"/>
                <a:chExt cx="941160" cy="139337"/>
              </a:xfrm>
            </p:grpSpPr>
            <p:sp>
              <p:nvSpPr>
                <p:cNvPr id="49" name="Oval 48">
                  <a:extLst>
                    <a:ext uri="{FF2B5EF4-FFF2-40B4-BE49-F238E27FC236}">
                      <a16:creationId xmlns:a16="http://schemas.microsoft.com/office/drawing/2014/main" id="{E82E184D-679D-F96E-81CB-A6FAB65BA15C}"/>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50" name="Oval 49">
                  <a:extLst>
                    <a:ext uri="{FF2B5EF4-FFF2-40B4-BE49-F238E27FC236}">
                      <a16:creationId xmlns:a16="http://schemas.microsoft.com/office/drawing/2014/main" id="{2CEAD977-7C36-2327-D28E-9CFEF6F54141}"/>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sp>
            <p:nvSpPr>
              <p:cNvPr id="51" name="Oval 50">
                <a:extLst>
                  <a:ext uri="{FF2B5EF4-FFF2-40B4-BE49-F238E27FC236}">
                    <a16:creationId xmlns:a16="http://schemas.microsoft.com/office/drawing/2014/main" id="{198C87F7-D41B-BAC6-0C39-F6DF0CAD8266}"/>
                  </a:ext>
                </a:extLst>
              </p:cNvPr>
              <p:cNvSpPr/>
              <p:nvPr/>
            </p:nvSpPr>
            <p:spPr>
              <a:xfrm>
                <a:off x="5549425" y="3473098"/>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52" name="Oval 51">
                <a:extLst>
                  <a:ext uri="{FF2B5EF4-FFF2-40B4-BE49-F238E27FC236}">
                    <a16:creationId xmlns:a16="http://schemas.microsoft.com/office/drawing/2014/main" id="{53942CAD-7612-57A5-319C-4174464EC84F}"/>
                  </a:ext>
                </a:extLst>
              </p:cNvPr>
              <p:cNvSpPr/>
              <p:nvPr/>
            </p:nvSpPr>
            <p:spPr>
              <a:xfrm>
                <a:off x="5205871" y="381592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53" name="Oval 52">
                <a:extLst>
                  <a:ext uri="{FF2B5EF4-FFF2-40B4-BE49-F238E27FC236}">
                    <a16:creationId xmlns:a16="http://schemas.microsoft.com/office/drawing/2014/main" id="{35ADB868-5F9C-F7E4-F92F-988A7B73E265}"/>
                  </a:ext>
                </a:extLst>
              </p:cNvPr>
              <p:cNvSpPr/>
              <p:nvPr/>
            </p:nvSpPr>
            <p:spPr>
              <a:xfrm>
                <a:off x="5892979" y="381123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54" name="Oval 53">
                <a:extLst>
                  <a:ext uri="{FF2B5EF4-FFF2-40B4-BE49-F238E27FC236}">
                    <a16:creationId xmlns:a16="http://schemas.microsoft.com/office/drawing/2014/main" id="{5CD0064C-7DB8-0E41-6804-026D05E6C0DA}"/>
                  </a:ext>
                </a:extLst>
              </p:cNvPr>
              <p:cNvSpPr/>
              <p:nvPr/>
            </p:nvSpPr>
            <p:spPr>
              <a:xfrm>
                <a:off x="4518763" y="4539250"/>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55" name="Group 54">
                <a:extLst>
                  <a:ext uri="{FF2B5EF4-FFF2-40B4-BE49-F238E27FC236}">
                    <a16:creationId xmlns:a16="http://schemas.microsoft.com/office/drawing/2014/main" id="{610A167D-C46C-0489-2B86-1645E7B5B0AE}"/>
                  </a:ext>
                </a:extLst>
              </p:cNvPr>
              <p:cNvGrpSpPr/>
              <p:nvPr/>
            </p:nvGrpSpPr>
            <p:grpSpPr>
              <a:xfrm>
                <a:off x="4175208" y="4201116"/>
                <a:ext cx="797845" cy="118120"/>
                <a:chOff x="4084956" y="4032069"/>
                <a:chExt cx="941160" cy="139337"/>
              </a:xfrm>
            </p:grpSpPr>
            <p:sp>
              <p:nvSpPr>
                <p:cNvPr id="56" name="Oval 55">
                  <a:extLst>
                    <a:ext uri="{FF2B5EF4-FFF2-40B4-BE49-F238E27FC236}">
                      <a16:creationId xmlns:a16="http://schemas.microsoft.com/office/drawing/2014/main" id="{5EB3135C-5E28-FF2E-4623-3C20889DDE55}"/>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57" name="Oval 56">
                  <a:extLst>
                    <a:ext uri="{FF2B5EF4-FFF2-40B4-BE49-F238E27FC236}">
                      <a16:creationId xmlns:a16="http://schemas.microsoft.com/office/drawing/2014/main" id="{233123FC-4DD5-E4A9-317E-B4F9DEB67F80}"/>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sp>
            <p:nvSpPr>
              <p:cNvPr id="58" name="Oval 57">
                <a:extLst>
                  <a:ext uri="{FF2B5EF4-FFF2-40B4-BE49-F238E27FC236}">
                    <a16:creationId xmlns:a16="http://schemas.microsoft.com/office/drawing/2014/main" id="{45C1CD51-6781-733D-2B71-4EC8B49DC1C1}"/>
                  </a:ext>
                </a:extLst>
              </p:cNvPr>
              <p:cNvSpPr/>
              <p:nvPr/>
            </p:nvSpPr>
            <p:spPr>
              <a:xfrm>
                <a:off x="5549425" y="4201116"/>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59" name="Oval 58">
                <a:extLst>
                  <a:ext uri="{FF2B5EF4-FFF2-40B4-BE49-F238E27FC236}">
                    <a16:creationId xmlns:a16="http://schemas.microsoft.com/office/drawing/2014/main" id="{B0694F01-CEFB-D925-5977-988F5AD36FE7}"/>
                  </a:ext>
                </a:extLst>
              </p:cNvPr>
              <p:cNvSpPr/>
              <p:nvPr/>
            </p:nvSpPr>
            <p:spPr>
              <a:xfrm>
                <a:off x="5205871" y="4543941"/>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60" name="Oval 59">
                <a:extLst>
                  <a:ext uri="{FF2B5EF4-FFF2-40B4-BE49-F238E27FC236}">
                    <a16:creationId xmlns:a16="http://schemas.microsoft.com/office/drawing/2014/main" id="{A2CFC831-09B6-10CE-2544-9AC179021CC0}"/>
                  </a:ext>
                </a:extLst>
              </p:cNvPr>
              <p:cNvSpPr/>
              <p:nvPr/>
            </p:nvSpPr>
            <p:spPr>
              <a:xfrm>
                <a:off x="5892979" y="4539250"/>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61" name="Oval 60">
                <a:extLst>
                  <a:ext uri="{FF2B5EF4-FFF2-40B4-BE49-F238E27FC236}">
                    <a16:creationId xmlns:a16="http://schemas.microsoft.com/office/drawing/2014/main" id="{677B3910-2523-DD08-001E-56A6B699E84E}"/>
                  </a:ext>
                </a:extLst>
              </p:cNvPr>
              <p:cNvSpPr/>
              <p:nvPr/>
            </p:nvSpPr>
            <p:spPr>
              <a:xfrm>
                <a:off x="6236533" y="3473098"/>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62" name="Oval 61">
                <a:extLst>
                  <a:ext uri="{FF2B5EF4-FFF2-40B4-BE49-F238E27FC236}">
                    <a16:creationId xmlns:a16="http://schemas.microsoft.com/office/drawing/2014/main" id="{5A828DAB-D7C5-B086-690B-498D59ABB63E}"/>
                  </a:ext>
                </a:extLst>
              </p:cNvPr>
              <p:cNvSpPr/>
              <p:nvPr/>
            </p:nvSpPr>
            <p:spPr>
              <a:xfrm>
                <a:off x="6580088" y="381592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63" name="Oval 62">
                <a:extLst>
                  <a:ext uri="{FF2B5EF4-FFF2-40B4-BE49-F238E27FC236}">
                    <a16:creationId xmlns:a16="http://schemas.microsoft.com/office/drawing/2014/main" id="{1FB00F8D-EC28-ED45-8FF9-3E389C47C600}"/>
                  </a:ext>
                </a:extLst>
              </p:cNvPr>
              <p:cNvSpPr/>
              <p:nvPr/>
            </p:nvSpPr>
            <p:spPr>
              <a:xfrm>
                <a:off x="7267196" y="381123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64" name="Group 63">
                <a:extLst>
                  <a:ext uri="{FF2B5EF4-FFF2-40B4-BE49-F238E27FC236}">
                    <a16:creationId xmlns:a16="http://schemas.microsoft.com/office/drawing/2014/main" id="{BCFFE698-6C28-8413-ABA1-CE5BA0B5A9E4}"/>
                  </a:ext>
                </a:extLst>
              </p:cNvPr>
              <p:cNvGrpSpPr/>
              <p:nvPr/>
            </p:nvGrpSpPr>
            <p:grpSpPr>
              <a:xfrm>
                <a:off x="6923641" y="3473098"/>
                <a:ext cx="797845" cy="118120"/>
                <a:chOff x="4084956" y="4032069"/>
                <a:chExt cx="941160" cy="139337"/>
              </a:xfrm>
            </p:grpSpPr>
            <p:sp>
              <p:nvSpPr>
                <p:cNvPr id="65" name="Oval 64">
                  <a:extLst>
                    <a:ext uri="{FF2B5EF4-FFF2-40B4-BE49-F238E27FC236}">
                      <a16:creationId xmlns:a16="http://schemas.microsoft.com/office/drawing/2014/main" id="{3D820455-4445-D365-9EC0-21ADD32FF44D}"/>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66" name="Oval 65">
                  <a:extLst>
                    <a:ext uri="{FF2B5EF4-FFF2-40B4-BE49-F238E27FC236}">
                      <a16:creationId xmlns:a16="http://schemas.microsoft.com/office/drawing/2014/main" id="{7749D5C4-39ED-BCDA-7C65-C17ACB224E17}"/>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sp>
            <p:nvSpPr>
              <p:cNvPr id="67" name="Oval 66">
                <a:extLst>
                  <a:ext uri="{FF2B5EF4-FFF2-40B4-BE49-F238E27FC236}">
                    <a16:creationId xmlns:a16="http://schemas.microsoft.com/office/drawing/2014/main" id="{4DA86986-6D1E-EB4B-1E86-75C20CC830CC}"/>
                  </a:ext>
                </a:extLst>
              </p:cNvPr>
              <p:cNvSpPr/>
              <p:nvPr/>
            </p:nvSpPr>
            <p:spPr>
              <a:xfrm>
                <a:off x="7954304" y="3815922"/>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68" name="Oval 67">
                <a:extLst>
                  <a:ext uri="{FF2B5EF4-FFF2-40B4-BE49-F238E27FC236}">
                    <a16:creationId xmlns:a16="http://schemas.microsoft.com/office/drawing/2014/main" id="{59AD68FE-A427-203F-0340-9C841513FBFE}"/>
                  </a:ext>
                </a:extLst>
              </p:cNvPr>
              <p:cNvSpPr/>
              <p:nvPr/>
            </p:nvSpPr>
            <p:spPr>
              <a:xfrm>
                <a:off x="6236533" y="4201116"/>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69" name="Oval 68">
                <a:extLst>
                  <a:ext uri="{FF2B5EF4-FFF2-40B4-BE49-F238E27FC236}">
                    <a16:creationId xmlns:a16="http://schemas.microsoft.com/office/drawing/2014/main" id="{B7D07FD2-8323-8BB3-3E5E-CBB27F6C4EB7}"/>
                  </a:ext>
                </a:extLst>
              </p:cNvPr>
              <p:cNvSpPr/>
              <p:nvPr/>
            </p:nvSpPr>
            <p:spPr>
              <a:xfrm>
                <a:off x="6580088" y="4543941"/>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70" name="Oval 69">
                <a:extLst>
                  <a:ext uri="{FF2B5EF4-FFF2-40B4-BE49-F238E27FC236}">
                    <a16:creationId xmlns:a16="http://schemas.microsoft.com/office/drawing/2014/main" id="{0DFCACB5-6E5A-A41D-85E2-337E2392E94F}"/>
                  </a:ext>
                </a:extLst>
              </p:cNvPr>
              <p:cNvSpPr/>
              <p:nvPr/>
            </p:nvSpPr>
            <p:spPr>
              <a:xfrm>
                <a:off x="7267196" y="4539250"/>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71" name="Group 70">
                <a:extLst>
                  <a:ext uri="{FF2B5EF4-FFF2-40B4-BE49-F238E27FC236}">
                    <a16:creationId xmlns:a16="http://schemas.microsoft.com/office/drawing/2014/main" id="{14F358A0-86FE-ACF9-6584-9C140CCBCEBE}"/>
                  </a:ext>
                </a:extLst>
              </p:cNvPr>
              <p:cNvGrpSpPr/>
              <p:nvPr/>
            </p:nvGrpSpPr>
            <p:grpSpPr>
              <a:xfrm>
                <a:off x="6923641" y="4201116"/>
                <a:ext cx="797845" cy="118120"/>
                <a:chOff x="4084956" y="4032069"/>
                <a:chExt cx="941160" cy="139337"/>
              </a:xfrm>
            </p:grpSpPr>
            <p:sp>
              <p:nvSpPr>
                <p:cNvPr id="72" name="Oval 71">
                  <a:extLst>
                    <a:ext uri="{FF2B5EF4-FFF2-40B4-BE49-F238E27FC236}">
                      <a16:creationId xmlns:a16="http://schemas.microsoft.com/office/drawing/2014/main" id="{BD0BD2E9-6BF9-8492-B463-F7561C742F72}"/>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73" name="Oval 72">
                  <a:extLst>
                    <a:ext uri="{FF2B5EF4-FFF2-40B4-BE49-F238E27FC236}">
                      <a16:creationId xmlns:a16="http://schemas.microsoft.com/office/drawing/2014/main" id="{85A21335-B0EA-FF9A-9DD2-ABF66B50A193}"/>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sp>
            <p:nvSpPr>
              <p:cNvPr id="74" name="Oval 73">
                <a:extLst>
                  <a:ext uri="{FF2B5EF4-FFF2-40B4-BE49-F238E27FC236}">
                    <a16:creationId xmlns:a16="http://schemas.microsoft.com/office/drawing/2014/main" id="{531BD6E4-49C7-1ECB-4B77-C87C2B8FB045}"/>
                  </a:ext>
                </a:extLst>
              </p:cNvPr>
              <p:cNvSpPr/>
              <p:nvPr/>
            </p:nvSpPr>
            <p:spPr>
              <a:xfrm>
                <a:off x="7954304" y="4543941"/>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75" name="Oval 74">
                <a:extLst>
                  <a:ext uri="{FF2B5EF4-FFF2-40B4-BE49-F238E27FC236}">
                    <a16:creationId xmlns:a16="http://schemas.microsoft.com/office/drawing/2014/main" id="{9195DC79-E7A4-B35E-089A-786475636A6F}"/>
                  </a:ext>
                </a:extLst>
              </p:cNvPr>
              <p:cNvSpPr/>
              <p:nvPr/>
            </p:nvSpPr>
            <p:spPr>
              <a:xfrm>
                <a:off x="4518763" y="526726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76" name="Group 75">
                <a:extLst>
                  <a:ext uri="{FF2B5EF4-FFF2-40B4-BE49-F238E27FC236}">
                    <a16:creationId xmlns:a16="http://schemas.microsoft.com/office/drawing/2014/main" id="{ABF50AD2-7BA9-5C87-A796-71AA93113039}"/>
                  </a:ext>
                </a:extLst>
              </p:cNvPr>
              <p:cNvGrpSpPr/>
              <p:nvPr/>
            </p:nvGrpSpPr>
            <p:grpSpPr>
              <a:xfrm>
                <a:off x="4175208" y="4929135"/>
                <a:ext cx="797845" cy="118120"/>
                <a:chOff x="4084956" y="4032069"/>
                <a:chExt cx="941160" cy="139337"/>
              </a:xfrm>
            </p:grpSpPr>
            <p:sp>
              <p:nvSpPr>
                <p:cNvPr id="77" name="Oval 76">
                  <a:extLst>
                    <a:ext uri="{FF2B5EF4-FFF2-40B4-BE49-F238E27FC236}">
                      <a16:creationId xmlns:a16="http://schemas.microsoft.com/office/drawing/2014/main" id="{845663D1-53C0-1572-CFAD-9F47B81BCD2F}"/>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78" name="Oval 77">
                  <a:extLst>
                    <a:ext uri="{FF2B5EF4-FFF2-40B4-BE49-F238E27FC236}">
                      <a16:creationId xmlns:a16="http://schemas.microsoft.com/office/drawing/2014/main" id="{A11AB902-E55D-DBC1-0555-BED9048016E1}"/>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sp>
            <p:nvSpPr>
              <p:cNvPr id="79" name="Oval 78">
                <a:extLst>
                  <a:ext uri="{FF2B5EF4-FFF2-40B4-BE49-F238E27FC236}">
                    <a16:creationId xmlns:a16="http://schemas.microsoft.com/office/drawing/2014/main" id="{9DC65F84-6288-984C-B031-49B8DF81AB39}"/>
                  </a:ext>
                </a:extLst>
              </p:cNvPr>
              <p:cNvSpPr/>
              <p:nvPr/>
            </p:nvSpPr>
            <p:spPr>
              <a:xfrm>
                <a:off x="5549425" y="492913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80" name="Oval 79">
                <a:extLst>
                  <a:ext uri="{FF2B5EF4-FFF2-40B4-BE49-F238E27FC236}">
                    <a16:creationId xmlns:a16="http://schemas.microsoft.com/office/drawing/2014/main" id="{6344F703-F188-D730-92BF-882ECA651151}"/>
                  </a:ext>
                </a:extLst>
              </p:cNvPr>
              <p:cNvSpPr/>
              <p:nvPr/>
            </p:nvSpPr>
            <p:spPr>
              <a:xfrm>
                <a:off x="5205871" y="527195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81" name="Oval 80">
                <a:extLst>
                  <a:ext uri="{FF2B5EF4-FFF2-40B4-BE49-F238E27FC236}">
                    <a16:creationId xmlns:a16="http://schemas.microsoft.com/office/drawing/2014/main" id="{7692817E-34CC-B694-0496-CC979320ABC2}"/>
                  </a:ext>
                </a:extLst>
              </p:cNvPr>
              <p:cNvSpPr/>
              <p:nvPr/>
            </p:nvSpPr>
            <p:spPr>
              <a:xfrm>
                <a:off x="5892979" y="526726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82" name="Oval 81">
                <a:extLst>
                  <a:ext uri="{FF2B5EF4-FFF2-40B4-BE49-F238E27FC236}">
                    <a16:creationId xmlns:a16="http://schemas.microsoft.com/office/drawing/2014/main" id="{B7FF2675-06E2-CE54-186B-81989C76928D}"/>
                  </a:ext>
                </a:extLst>
              </p:cNvPr>
              <p:cNvSpPr/>
              <p:nvPr/>
            </p:nvSpPr>
            <p:spPr>
              <a:xfrm>
                <a:off x="6236533" y="4929135"/>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83" name="Oval 82">
                <a:extLst>
                  <a:ext uri="{FF2B5EF4-FFF2-40B4-BE49-F238E27FC236}">
                    <a16:creationId xmlns:a16="http://schemas.microsoft.com/office/drawing/2014/main" id="{3A08EAA7-F1F7-3FB7-94C0-B5EB4EF0CF40}"/>
                  </a:ext>
                </a:extLst>
              </p:cNvPr>
              <p:cNvSpPr/>
              <p:nvPr/>
            </p:nvSpPr>
            <p:spPr>
              <a:xfrm>
                <a:off x="6580088" y="527195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84" name="Oval 83">
                <a:extLst>
                  <a:ext uri="{FF2B5EF4-FFF2-40B4-BE49-F238E27FC236}">
                    <a16:creationId xmlns:a16="http://schemas.microsoft.com/office/drawing/2014/main" id="{C098319E-AB8C-B1CB-675A-594C69CA82DE}"/>
                  </a:ext>
                </a:extLst>
              </p:cNvPr>
              <p:cNvSpPr/>
              <p:nvPr/>
            </p:nvSpPr>
            <p:spPr>
              <a:xfrm>
                <a:off x="7267196" y="526726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85" name="Group 84">
                <a:extLst>
                  <a:ext uri="{FF2B5EF4-FFF2-40B4-BE49-F238E27FC236}">
                    <a16:creationId xmlns:a16="http://schemas.microsoft.com/office/drawing/2014/main" id="{71C993EC-F2B0-71E6-10A4-9707861A9011}"/>
                  </a:ext>
                </a:extLst>
              </p:cNvPr>
              <p:cNvGrpSpPr/>
              <p:nvPr/>
            </p:nvGrpSpPr>
            <p:grpSpPr>
              <a:xfrm>
                <a:off x="6923641" y="4929135"/>
                <a:ext cx="797845" cy="118120"/>
                <a:chOff x="4084956" y="4032069"/>
                <a:chExt cx="941160" cy="139337"/>
              </a:xfrm>
            </p:grpSpPr>
            <p:sp>
              <p:nvSpPr>
                <p:cNvPr id="86" name="Oval 85">
                  <a:extLst>
                    <a:ext uri="{FF2B5EF4-FFF2-40B4-BE49-F238E27FC236}">
                      <a16:creationId xmlns:a16="http://schemas.microsoft.com/office/drawing/2014/main" id="{C6407CDB-A446-8A93-CAFD-6CE32B5B076C}"/>
                    </a:ext>
                  </a:extLst>
                </p:cNvPr>
                <p:cNvSpPr/>
                <p:nvPr/>
              </p:nvSpPr>
              <p:spPr>
                <a:xfrm>
                  <a:off x="4084956"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sp>
              <p:nvSpPr>
                <p:cNvPr id="87" name="Oval 86">
                  <a:extLst>
                    <a:ext uri="{FF2B5EF4-FFF2-40B4-BE49-F238E27FC236}">
                      <a16:creationId xmlns:a16="http://schemas.microsoft.com/office/drawing/2014/main" id="{D103E08A-371E-D5F3-8092-F178C254D704}"/>
                    </a:ext>
                  </a:extLst>
                </p:cNvPr>
                <p:cNvSpPr/>
                <p:nvPr/>
              </p:nvSpPr>
              <p:spPr>
                <a:xfrm>
                  <a:off x="4895488" y="4032069"/>
                  <a:ext cx="130628" cy="13933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sp>
            <p:nvSpPr>
              <p:cNvPr id="88" name="Oval 87">
                <a:extLst>
                  <a:ext uri="{FF2B5EF4-FFF2-40B4-BE49-F238E27FC236}">
                    <a16:creationId xmlns:a16="http://schemas.microsoft.com/office/drawing/2014/main" id="{DB4A4EC3-5C72-58FD-20BD-11543109C684}"/>
                  </a:ext>
                </a:extLst>
              </p:cNvPr>
              <p:cNvSpPr/>
              <p:nvPr/>
            </p:nvSpPr>
            <p:spPr>
              <a:xfrm>
                <a:off x="7954304" y="5271959"/>
                <a:ext cx="110737" cy="11812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0875" rtl="0" eaLnBrk="1" fontAlgn="base" latinLnBrk="0" hangingPunct="1">
                  <a:lnSpc>
                    <a:spcPct val="100000"/>
                  </a:lnSpc>
                  <a:spcBef>
                    <a:spcPct val="0"/>
                  </a:spcBef>
                  <a:spcAft>
                    <a:spcPct val="0"/>
                  </a:spcAft>
                  <a:buClrTx/>
                  <a:buSzTx/>
                  <a:buFontTx/>
                  <a:buNone/>
                  <a:tabLst/>
                  <a:defRPr/>
                </a:pPr>
                <a:endParaRPr kumimoji="0" lang="en-US" sz="952" b="1" i="0" u="none" strike="noStrike" kern="1200" cap="none" spc="0" normalizeH="0" baseline="0" noProof="0">
                  <a:ln>
                    <a:noFill/>
                  </a:ln>
                  <a:solidFill>
                    <a:srgbClr val="000000"/>
                  </a:solidFill>
                  <a:effectLst/>
                  <a:uLnTx/>
                  <a:uFillTx/>
                  <a:latin typeface="Arial"/>
                  <a:ea typeface="+mn-ea"/>
                  <a:cs typeface="Arial"/>
                </a:endParaRPr>
              </a:p>
            </p:txBody>
          </p:sp>
          <p:grpSp>
            <p:nvGrpSpPr>
              <p:cNvPr id="92" name="Group 91">
                <a:extLst>
                  <a:ext uri="{FF2B5EF4-FFF2-40B4-BE49-F238E27FC236}">
                    <a16:creationId xmlns:a16="http://schemas.microsoft.com/office/drawing/2014/main" id="{B67E6C19-7707-0818-64D8-1B2484F510E0}"/>
                  </a:ext>
                </a:extLst>
              </p:cNvPr>
              <p:cNvGrpSpPr/>
              <p:nvPr/>
            </p:nvGrpSpPr>
            <p:grpSpPr>
              <a:xfrm>
                <a:off x="3071541" y="963895"/>
                <a:ext cx="6048917" cy="791426"/>
                <a:chOff x="3071541" y="963895"/>
                <a:chExt cx="6048917" cy="791426"/>
              </a:xfrm>
            </p:grpSpPr>
            <p:sp>
              <p:nvSpPr>
                <p:cNvPr id="93" name="Rectangle 92">
                  <a:extLst>
                    <a:ext uri="{FF2B5EF4-FFF2-40B4-BE49-F238E27FC236}">
                      <a16:creationId xmlns:a16="http://schemas.microsoft.com/office/drawing/2014/main" id="{A002C5AB-85D1-FEE9-BD62-5A2343D0CDCC}"/>
                    </a:ext>
                  </a:extLst>
                </p:cNvPr>
                <p:cNvSpPr/>
                <p:nvPr/>
              </p:nvSpPr>
              <p:spPr>
                <a:xfrm>
                  <a:off x="4074459" y="1206132"/>
                  <a:ext cx="4086560" cy="4231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a:extLst>
                    <a:ext uri="{FF2B5EF4-FFF2-40B4-BE49-F238E27FC236}">
                      <a16:creationId xmlns:a16="http://schemas.microsoft.com/office/drawing/2014/main" id="{0AB31D8C-E190-2301-767D-7C61149B3EF4}"/>
                    </a:ext>
                  </a:extLst>
                </p:cNvPr>
                <p:cNvSpPr txBox="1"/>
                <p:nvPr/>
              </p:nvSpPr>
              <p:spPr>
                <a:xfrm>
                  <a:off x="3071541" y="963895"/>
                  <a:ext cx="6048917" cy="791426"/>
                </a:xfrm>
                <a:prstGeom prst="rect">
                  <a:avLst/>
                </a:prstGeom>
                <a:noFill/>
              </p:spPr>
              <p:txBody>
                <a:bodyPr wrap="square" tIns="87086" bIns="87086" rtlCol="0">
                  <a:spAutoFit/>
                </a:bodyPr>
                <a:lstStyle/>
                <a:p>
                  <a:pPr marL="0" marR="0" lvl="0" indent="0" algn="ctr" defTabSz="870875"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schemeClr val="bg1"/>
                      </a:solidFill>
                      <a:effectLst/>
                      <a:uLnTx/>
                      <a:uFillTx/>
                      <a:latin typeface="Arial" charset="0"/>
                      <a:ea typeface="+mn-ea"/>
                      <a:cs typeface="Arial"/>
                    </a:rPr>
                    <a:t>-</a:t>
                  </a:r>
                  <a:r>
                    <a:rPr kumimoji="0" lang="en-US" sz="4000" b="0" i="0" u="none" strike="noStrike" kern="1200" cap="none" spc="0" normalizeH="0" noProof="0" dirty="0">
                      <a:ln>
                        <a:noFill/>
                      </a:ln>
                      <a:solidFill>
                        <a:schemeClr val="bg1"/>
                      </a:solidFill>
                      <a:effectLst/>
                      <a:uLnTx/>
                      <a:uFillTx/>
                      <a:latin typeface="Arial" charset="0"/>
                      <a:ea typeface="+mn-ea"/>
                      <a:cs typeface="Arial"/>
                    </a:rPr>
                    <a:t> - - </a:t>
                  </a:r>
                  <a:r>
                    <a:rPr kumimoji="0" lang="en-US" sz="2400" b="0" i="0" u="none" strike="noStrike" kern="1200" cap="none" spc="0" normalizeH="0" baseline="0" noProof="0" dirty="0">
                      <a:ln>
                        <a:noFill/>
                      </a:ln>
                      <a:solidFill>
                        <a:schemeClr val="bg1"/>
                      </a:solidFill>
                      <a:effectLst/>
                      <a:uLnTx/>
                      <a:uFillTx/>
                      <a:latin typeface="Arial" charset="0"/>
                      <a:ea typeface="+mn-ea"/>
                      <a:cs typeface="Arial"/>
                    </a:rPr>
                    <a:t>NEGATIVE </a:t>
                  </a:r>
                  <a:r>
                    <a:rPr kumimoji="0" lang="en-US" sz="4000" b="0" i="0" u="none" strike="noStrike" kern="1200" cap="none" spc="0" normalizeH="0" baseline="0" noProof="0" dirty="0">
                      <a:ln>
                        <a:noFill/>
                      </a:ln>
                      <a:solidFill>
                        <a:schemeClr val="bg1"/>
                      </a:solidFill>
                      <a:effectLst/>
                      <a:uLnTx/>
                      <a:uFillTx/>
                      <a:latin typeface="Arial" charset="0"/>
                      <a:ea typeface="+mn-ea"/>
                      <a:cs typeface="Arial"/>
                    </a:rPr>
                    <a:t>- - -</a:t>
                  </a:r>
                </a:p>
              </p:txBody>
            </p:sp>
          </p:grpSp>
        </p:grpSp>
      </p:grpSp>
      <p:cxnSp>
        <p:nvCxnSpPr>
          <p:cNvPr id="10" name="Straight Arrow Connector 9">
            <a:extLst>
              <a:ext uri="{FF2B5EF4-FFF2-40B4-BE49-F238E27FC236}">
                <a16:creationId xmlns:a16="http://schemas.microsoft.com/office/drawing/2014/main" id="{593C4258-5EB4-B377-6713-6AF3A2793F1A}"/>
              </a:ext>
              <a:ext uri="{C183D7F6-B498-43B3-948B-1728B52AA6E4}">
                <adec:decorative xmlns:adec="http://schemas.microsoft.com/office/drawing/2017/decorative" val="1"/>
              </a:ext>
            </a:extLst>
          </p:cNvPr>
          <p:cNvCxnSpPr>
            <a:cxnSpLocks/>
          </p:cNvCxnSpPr>
          <p:nvPr/>
        </p:nvCxnSpPr>
        <p:spPr>
          <a:xfrm>
            <a:off x="2903220" y="4540016"/>
            <a:ext cx="1327356" cy="785752"/>
          </a:xfrm>
          <a:prstGeom prst="straightConnector1">
            <a:avLst/>
          </a:prstGeom>
          <a:solidFill>
            <a:srgbClr val="F2F2F2"/>
          </a:solidFill>
          <a:ln w="38100">
            <a:solidFill>
              <a:srgbClr val="7F7F7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83703AD-C5FB-1FE9-5573-D2E01BEE85A7}"/>
              </a:ext>
            </a:extLst>
          </p:cNvPr>
          <p:cNvSpPr txBox="1"/>
          <p:nvPr/>
        </p:nvSpPr>
        <p:spPr>
          <a:xfrm>
            <a:off x="-7874" y="3860850"/>
            <a:ext cx="3131820" cy="2145268"/>
          </a:xfrm>
          <a:prstGeom prst="roundRect">
            <a:avLst/>
          </a:prstGeom>
          <a:solidFill>
            <a:srgbClr val="F2F2F2"/>
          </a:solidFill>
          <a:ln w="38100">
            <a:solidFill>
              <a:srgbClr val="7F7F7F"/>
            </a:solidFill>
          </a:ln>
        </p:spPr>
        <p:txBody>
          <a:bodyPr wrap="square" rtlCol="0">
            <a:spAutoFit/>
          </a:bodyPr>
          <a:lstStyle/>
          <a:p>
            <a:pPr algn="ctr"/>
            <a:r>
              <a:rPr lang="en-US" sz="2400" dirty="0">
                <a:solidFill>
                  <a:srgbClr val="002D73"/>
                </a:solidFill>
                <a:latin typeface="AMP_GothamRoundedBold" panose="02000000000000000000" pitchFamily="2" charset="77"/>
              </a:rPr>
              <a:t>Smaller molecules move more easily through the web and travel faster</a:t>
            </a:r>
          </a:p>
        </p:txBody>
      </p:sp>
      <p:cxnSp>
        <p:nvCxnSpPr>
          <p:cNvPr id="15" name="Straight Arrow Connector 14">
            <a:extLst>
              <a:ext uri="{FF2B5EF4-FFF2-40B4-BE49-F238E27FC236}">
                <a16:creationId xmlns:a16="http://schemas.microsoft.com/office/drawing/2014/main" id="{B360E6D1-7CAE-CDF4-A1E7-9DD5D10EA777}"/>
              </a:ext>
              <a:ext uri="{C183D7F6-B498-43B3-948B-1728B52AA6E4}">
                <adec:decorative xmlns:adec="http://schemas.microsoft.com/office/drawing/2017/decorative" val="1"/>
              </a:ext>
            </a:extLst>
          </p:cNvPr>
          <p:cNvCxnSpPr>
            <a:cxnSpLocks/>
            <a:stCxn id="18" idx="1"/>
          </p:cNvCxnSpPr>
          <p:nvPr/>
        </p:nvCxnSpPr>
        <p:spPr>
          <a:xfrm flipH="1">
            <a:off x="7790114" y="3215069"/>
            <a:ext cx="1008640" cy="286777"/>
          </a:xfrm>
          <a:prstGeom prst="straightConnector1">
            <a:avLst/>
          </a:prstGeom>
          <a:solidFill>
            <a:srgbClr val="F2F2F2"/>
          </a:solidFill>
          <a:ln w="38100">
            <a:solidFill>
              <a:srgbClr val="7F7F7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8" name="TextBox 17" descr="A text box states: ">
            <a:extLst>
              <a:ext uri="{FF2B5EF4-FFF2-40B4-BE49-F238E27FC236}">
                <a16:creationId xmlns:a16="http://schemas.microsoft.com/office/drawing/2014/main" id="{0613A206-C5FC-4B78-8822-E5367A921C20}"/>
              </a:ext>
            </a:extLst>
          </p:cNvPr>
          <p:cNvSpPr txBox="1"/>
          <p:nvPr/>
        </p:nvSpPr>
        <p:spPr>
          <a:xfrm>
            <a:off x="8798754" y="2142435"/>
            <a:ext cx="3234750" cy="2145268"/>
          </a:xfrm>
          <a:prstGeom prst="roundRect">
            <a:avLst/>
          </a:prstGeom>
          <a:solidFill>
            <a:srgbClr val="F2F2F2"/>
          </a:solidFill>
          <a:ln w="38100">
            <a:solidFill>
              <a:srgbClr val="7F7F7F"/>
            </a:solidFill>
          </a:ln>
        </p:spPr>
        <p:txBody>
          <a:bodyPr wrap="square" rtlCol="0">
            <a:spAutoFit/>
          </a:bodyPr>
          <a:lstStyle/>
          <a:p>
            <a:pPr algn="ctr"/>
            <a:r>
              <a:rPr lang="en-US" sz="2400" dirty="0">
                <a:solidFill>
                  <a:srgbClr val="002D73"/>
                </a:solidFill>
                <a:latin typeface="AMP_GothamRoundedBold" panose="02000000000000000000" pitchFamily="2" charset="77"/>
              </a:rPr>
              <a:t>Larger molecules have more trouble moving through the web and travel slower</a:t>
            </a:r>
          </a:p>
        </p:txBody>
      </p:sp>
    </p:spTree>
    <p:extLst>
      <p:ext uri="{BB962C8B-B14F-4D97-AF65-F5344CB8AC3E}">
        <p14:creationId xmlns:p14="http://schemas.microsoft.com/office/powerpoint/2010/main" val="3765387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afterEffect">
                                  <p:stCondLst>
                                    <p:cond delay="0"/>
                                  </p:stCondLst>
                                  <p:childTnLst>
                                    <p:animMotion origin="layout" path="M 0.00352 0.0051 C 0.00196 0.00718 0.00053 0.00973 -0.00117 0.01158 C -0.00208 0.0125 -0.00312 0.0125 -0.00403 0.0132 C -0.00507 0.01413 -0.00585 0.01575 -0.0069 0.01667 C -0.00768 0.01737 -0.00872 0.0176 -0.00963 0.01829 C -0.01067 0.01922 -0.01158 0.02038 -0.0125 0.02153 C -0.0207 0.03195 -0.01236 0.02223 -0.01901 0.02987 C -0.02356 0.0419 -0.02226 0.03612 -0.02369 0.04653 C -0.02356 0.04885 -0.02278 0.05718 -0.02187 0.05996 C -0.02018 0.06528 -0.01861 0.06644 -0.01718 0.07153 C -0.01679 0.07315 -0.01666 0.075 -0.01627 0.07663 C -0.01575 0.07848 -0.01497 0.07987 -0.01432 0.08172 C -0.01367 0.0838 -0.01315 0.08612 -0.0125 0.0882 C -0.01132 0.09167 -0.01002 0.09491 -0.00872 0.09838 C -0.00807 0.1 -0.00716 0.10139 -0.0069 0.10325 C -0.00651 0.10487 -0.00638 0.10672 -0.00585 0.10834 C -0.00481 0.11181 -0.00208 0.11737 -0.00026 0.11991 C 0.00066 0.1213 0.00157 0.12223 0.00261 0.12338 C 0.00573 0.13172 0.00782 0.13195 0.00534 0.14167 C 0.00469 0.14422 0.00378 0.14653 0.00261 0.14838 C 0.00183 0.14931 0.00066 0.14931 -0.00026 0.15 C -0.00156 0.15163 -0.0026 0.15371 -0.00403 0.15487 C -0.00585 0.15649 -0.00807 0.15625 -0.00963 0.15834 C -0.01328 0.1625 -0.01145 0.16088 -0.01536 0.1632 C -0.01627 0.16551 -0.01705 0.16806 -0.01809 0.16991 C -0.01927 0.172 -0.02096 0.17269 -0.02187 0.175 C -0.02304 0.17778 -0.02369 0.18496 -0.02369 0.18519 C -0.02317 0.19051 -0.02291 0.1963 -0.02187 0.20163 C -0.02161 0.20325 -0.02161 0.20533 -0.02096 0.20672 C -0.0194 0.2095 -0.01718 0.21112 -0.01536 0.2132 C -0.01432 0.21436 -0.01354 0.21598 -0.0125 0.21667 C -0.00963 0.21829 -0.00885 0.21852 -0.00585 0.22153 C -0.00403 0.22362 -0.00182 0.22547 -0.00026 0.22825 C 0.00066 0.22987 0.00183 0.23125 0.00261 0.23334 C 0.00339 0.23519 0.00378 0.23774 0.00443 0.24005 C 0.00495 0.24167 0.00573 0.24329 0.00625 0.24491 C 0.00665 0.24723 0.00691 0.24931 0.0073 0.25163 C 0.00756 0.25325 0.00808 0.25487 0.00821 0.25649 C 0.0086 0.26158 0.0086 0.26667 0.00912 0.27153 C 0.00925 0.27338 0.00925 0.2757 0.01003 0.27663 C 0.01264 0.2794 0.01602 0.27871 0.01849 0.28149 L 0.02136 0.28496 C 0.02227 0.2875 0.02422 0.29144 0.02422 0.29491 C 0.02422 0.29931 0.02292 0.30325 0.02136 0.30649 C 0.02045 0.30834 0.01941 0.30973 0.01849 0.31158 C 0.01784 0.3132 0.01745 0.31528 0.01667 0.31667 C 0.01589 0.31806 0.01472 0.31852 0.01381 0.31991 C 0.0125 0.322 0.01159 0.325 0.01003 0.32663 C 0.00834 0.32848 0.00612 0.32801 0.00443 0.32987 C -0.0026 0.3382 0.00599 0.32755 -0.00117 0.3382 C -0.00208 0.33959 -0.00312 0.34051 -0.00403 0.34167 C -0.00468 0.34329 -0.00572 0.34468 -0.00585 0.34653 C -0.00611 0.34838 -0.00546 0.35 -0.00494 0.35163 C -0.00442 0.35348 -0.0039 0.3551 -0.00312 0.35649 C 0.00235 0.36621 -0.00286 0.35255 0.00261 0.36482 C 0.01081 0.3838 0.00378 0.36783 0.0073 0.37987 C 0.00769 0.38172 0.0086 0.38311 0.00912 0.38496 C 0.00977 0.38727 0.01068 0.39445 0.01094 0.39653 C 0.01068 0.40278 0.01068 0.4088 0.01003 0.41482 C 0.00938 0.42153 0.00847 0.42616 0.00534 0.42987 C 0.00456 0.43079 0.00352 0.43125 0.00261 0.43149 C -0.00026 0.43241 -0.00312 0.43264 -0.00585 0.43334 C -0.0082 0.43588 -0.01041 0.43843 -0.0125 0.44167 C -0.01354 0.44306 -0.01432 0.44491 -0.01536 0.44653 C -0.01562 0.44815 -0.01575 0.45 -0.01627 0.45163 C -0.01679 0.45325 -0.0177 0.45463 -0.01809 0.45649 C -0.01888 0.45973 -0.02005 0.46667 -0.02005 0.4669 C -0.01966 0.4794 -0.01966 0.49213 -0.01901 0.50487 C -0.01901 0.50718 -0.01861 0.5095 -0.01809 0.51158 C -0.01731 0.51482 -0.01497 0.51899 -0.01718 0.51482 " pathEditMode="relative" rAng="0" ptsTypes="AAAAAAAAAAAAAAAAAAAAAAAAAAAAAAAAAAAAAAAAAAAAAAAAAAAAAAAAAAAAAAAAAAAAAA">
                                      <p:cBhvr>
                                        <p:cTn id="6" dur="3000" fill="hold"/>
                                        <p:tgtEl>
                                          <p:spTgt spid="2"/>
                                        </p:tgtEl>
                                        <p:attrNameLst>
                                          <p:attrName>ppt_x</p:attrName>
                                          <p:attrName>ppt_y</p:attrName>
                                        </p:attrNameLst>
                                      </p:cBhvr>
                                      <p:rCtr x="-326" y="25556"/>
                                    </p:animMotion>
                                  </p:childTnLst>
                                </p:cTn>
                              </p:par>
                              <p:par>
                                <p:cTn id="7" presetID="0" presetClass="path" presetSubtype="0" accel="50000" decel="50000" fill="hold" nodeType="withEffect">
                                  <p:stCondLst>
                                    <p:cond delay="0"/>
                                  </p:stCondLst>
                                  <p:childTnLst>
                                    <p:animMotion origin="layout" path="M -0.00286 -0.0199 C -0.00443 -0.01828 -0.00586 -0.01643 -0.00755 -0.01504 C -0.0095 -0.01319 -0.01315 -0.0125 -0.0151 -0.01157 C -0.02344 -0.00833 -0.01341 -0.01157 -0.02448 -0.00833 C -0.02539 -0.00717 -0.02695 -0.00694 -0.02721 -0.00509 C -0.02838 0.00139 -0.02266 0.00787 -0.0207 0.00834 L -0.00755 0.01158 C -0.00664 0.01227 -0.00547 0.01204 -0.00469 0.01343 C -0.00208 0.01783 -0.00482 0.0206 -0.00664 0.02338 C -0.00742 0.02454 -0.00833 0.02616 -0.00937 0.02662 C -0.01029 0.02709 -0.02305 0.02986 -0.02344 0.0301 C -0.02448 0.03056 -0.02565 0.03033 -0.0263 0.03172 C -0.02695 0.03287 -0.02721 0.03496 -0.02721 0.03658 C -0.02721 0.0419 -0.02591 0.04537 -0.02344 0.04838 C -0.02266 0.04931 -0.02161 0.04977 -0.0207 0.05 C -0.01758 0.05093 -0.01445 0.05116 -0.01133 0.05162 C -0.00247 0.05278 0.00313 0.05255 0.0112 0.0551 C 0.0125 0.05533 0.01367 0.05602 0.01498 0.05672 C 0.01524 0.05834 0.01628 0.05996 0.01589 0.06158 C 0.0155 0.06389 0.01419 0.06528 0.01315 0.06667 C 0.01146 0.06875 0.00859 0.0706 0.00651 0.07176 C 0.00534 0.07223 0.00404 0.07269 0.00274 0.07338 C 0.00182 0.07385 0.00091 0.07454 -1.04167E-6 0.075 C -0.0013 0.07662 -0.00325 0.07732 -0.00377 0.0801 C -0.00456 0.08403 -0.00013 0.08635 0.00091 0.08658 C 0.00469 0.0875 0.00833 0.08773 0.01211 0.08843 C 0.01315 0.08935 0.01458 0.08982 0.01498 0.09167 C 0.01537 0.09329 0.01471 0.09537 0.01406 0.09676 C 0.01133 0.10139 0.00886 0.10185 0.0056 0.10324 C 0.00469 0.1044 0.00378 0.10579 0.00274 0.10672 C 0.00013 0.10857 -0.00677 0.10949 -0.00846 0.10996 C -0.01042 0.11042 -0.01224 0.11111 -0.01406 0.11158 C -0.01471 0.11343 -0.01601 0.11459 -0.01601 0.11667 C -0.01601 0.11875 -0.01458 0.11991 -0.01406 0.12176 C -0.01367 0.12315 -0.0138 0.12523 -0.01315 0.12662 C -0.0125 0.12824 -0.01133 0.12917 -0.01042 0.1301 C 0.00052 0.13959 -0.00729 0.13079 -0.00104 0.13843 C 0.00495 0.13773 0.01328 0.13982 0.01966 0.13496 C 0.02096 0.13403 0.02214 0.13287 0.02344 0.13172 C 0.02435 0.13056 0.02526 0.1294 0.02617 0.12824 C 0.02969 0.11922 0.02617 0.12685 0.03086 0.11991 C 0.03555 0.11297 0.03164 0.11621 0.03659 0.11343 C 0.03971 0.11389 0.04297 0.1132 0.04596 0.11505 C 0.04948 0.11713 0.04714 0.1301 0.04688 0.13172 C 0.0457 0.13889 0.04466 0.13797 0.04219 0.14329 C 0.03802 0.15232 0.04323 0.14491 0.03659 0.15324 C 0.03568 0.1544 0.03477 0.15602 0.03373 0.15672 C 0.02565 0.16111 0.01771 0.16065 0.00938 0.16158 C 0.00833 0.16227 0.00729 0.16227 0.00651 0.16343 C 0.00482 0.16574 0.0043 0.16991 0.00365 0.17338 C 0.00404 0.175 0.00417 0.17685 0.00469 0.17824 C 0.00664 0.18565 0.00886 0.18704 0.01406 0.19005 L 0.01966 0.19329 C 0.01862 0.19861 0.01888 0.19977 0.01589 0.20324 C 0.01511 0.2044 0.01393 0.20417 0.01315 0.2051 C 0.00339 0.21459 0.01107 0.20949 0.00469 0.21343 C 0.00156 0.21158 0.00287 0.21158 0.00091 0.21158 " pathEditMode="relative" rAng="0" ptsTypes="AAAAAAAAAAAAAAAAAAAAAAAAAAAAAAAAAAAAAAAAAAAAAAAAAAAAAAAAA">
                                      <p:cBhvr>
                                        <p:cTn id="8" dur="3000" fill="hold"/>
                                        <p:tgtEl>
                                          <p:spTgt spid="6"/>
                                        </p:tgtEl>
                                        <p:attrNameLst>
                                          <p:attrName>ppt_x</p:attrName>
                                          <p:attrName>ppt_y</p:attrName>
                                        </p:attrNameLst>
                                      </p:cBhvr>
                                      <p:rCtr x="1302" y="1166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CD974-8CFA-F6A6-5DF3-2E471FE689B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CA9133D-4A0C-B965-4D7C-8F1171E6FA17}"/>
              </a:ext>
              <a:ext uri="{C183D7F6-B498-43B3-948B-1728B52AA6E4}">
                <adec:decorative xmlns:adec="http://schemas.microsoft.com/office/drawing/2017/decorative" val="1"/>
              </a:ext>
            </a:extLst>
          </p:cNvPr>
          <p:cNvSpPr>
            <a:spLocks noGrp="1"/>
          </p:cNvSpPr>
          <p:nvPr>
            <p:ph type="title"/>
          </p:nvPr>
        </p:nvSpPr>
        <p:spPr>
          <a:xfrm>
            <a:off x="389082" y="531382"/>
            <a:ext cx="11180618" cy="662418"/>
          </a:xfrm>
          <a:prstGeom prst="rect">
            <a:avLst/>
          </a:prstGeom>
        </p:spPr>
        <p:txBody>
          <a:bodyPr/>
          <a:lstStyle/>
          <a:p>
            <a:r>
              <a:rPr lang="en-US" dirty="0"/>
              <a:t>Gel electrophoresis</a:t>
            </a:r>
          </a:p>
        </p:txBody>
      </p:sp>
      <p:sp>
        <p:nvSpPr>
          <p:cNvPr id="2" name="Text Placeholder 1">
            <a:extLst>
              <a:ext uri="{FF2B5EF4-FFF2-40B4-BE49-F238E27FC236}">
                <a16:creationId xmlns:a16="http://schemas.microsoft.com/office/drawing/2014/main" id="{0718099B-6B54-8F76-4FF1-27EDA46E3E47}"/>
              </a:ext>
            </a:extLst>
          </p:cNvPr>
          <p:cNvSpPr txBox="1">
            <a:spLocks/>
          </p:cNvSpPr>
          <p:nvPr/>
        </p:nvSpPr>
        <p:spPr>
          <a:xfrm>
            <a:off x="389082" y="1714500"/>
            <a:ext cx="5511932"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1300"/>
              </a:spcBef>
            </a:pPr>
            <a:r>
              <a:rPr lang="en-US" sz="3000" dirty="0">
                <a:solidFill>
                  <a:srgbClr val="002D73"/>
                </a:solidFill>
                <a:latin typeface="Helvetica" pitchFamily="2" charset="0"/>
              </a:rPr>
              <a:t>Gel electrophoresis separates DNA by size.</a:t>
            </a:r>
          </a:p>
          <a:p>
            <a:pPr marL="457200" indent="-457200">
              <a:spcBef>
                <a:spcPts val="1300"/>
              </a:spcBef>
            </a:pPr>
            <a:r>
              <a:rPr lang="en-US" sz="3000" dirty="0">
                <a:solidFill>
                  <a:srgbClr val="002D73"/>
                </a:solidFill>
                <a:latin typeface="Helvetica" pitchFamily="2" charset="0"/>
              </a:rPr>
              <a:t>Samples are placed in pockets called wells.</a:t>
            </a:r>
          </a:p>
          <a:p>
            <a:pPr marL="457200" indent="-457200">
              <a:spcBef>
                <a:spcPts val="1300"/>
              </a:spcBef>
            </a:pPr>
            <a:r>
              <a:rPr lang="en-US" sz="3000" dirty="0">
                <a:solidFill>
                  <a:srgbClr val="002D73"/>
                </a:solidFill>
                <a:latin typeface="Helvetica" pitchFamily="2" charset="0"/>
              </a:rPr>
              <a:t>Smaller pieces of DNA travel farther through the gel. </a:t>
            </a:r>
          </a:p>
          <a:p>
            <a:pPr marL="0" indent="0">
              <a:buClr>
                <a:srgbClr val="002D73"/>
              </a:buClr>
              <a:buSzPts val="3000"/>
              <a:buFont typeface="Arial" panose="020B0604020202020204" pitchFamily="34" charset="0"/>
              <a:buNone/>
            </a:pPr>
            <a:endParaRPr lang="en-US" dirty="0">
              <a:solidFill>
                <a:srgbClr val="002D73"/>
              </a:solidFill>
            </a:endParaRPr>
          </a:p>
          <a:p>
            <a:pPr>
              <a:buClr>
                <a:srgbClr val="002D73"/>
              </a:buClr>
              <a:buSzPts val="3000"/>
            </a:pPr>
            <a:endParaRPr lang="en-US" sz="3000" dirty="0">
              <a:highlight>
                <a:srgbClr val="D9F2F5"/>
              </a:highlight>
              <a:latin typeface="Helvetica" pitchFamily="2" charset="0"/>
              <a:ea typeface="Helvetica Neue"/>
              <a:cs typeface="Helvetica Neue"/>
              <a:sym typeface="Helvetica Neue"/>
            </a:endParaRPr>
          </a:p>
          <a:p>
            <a:pPr>
              <a:buClr>
                <a:srgbClr val="002D73"/>
              </a:buClr>
              <a:buSzPts val="3000"/>
            </a:pPr>
            <a:endParaRPr lang="en-US" dirty="0">
              <a:highlight>
                <a:srgbClr val="D9F2F5"/>
              </a:highlight>
              <a:sym typeface="Helvetica Neue"/>
            </a:endParaRPr>
          </a:p>
          <a:p>
            <a:endParaRPr lang="en-US" dirty="0"/>
          </a:p>
        </p:txBody>
      </p:sp>
      <p:grpSp>
        <p:nvGrpSpPr>
          <p:cNvPr id="39" name="Group 38" descr="An illustration of an agarose gel that now appears as we see it in real life. The gel is a long rectangle with three wells or pockets placed horizontally along the top. The leftmost and center wells are darkly shaded, indicating that samples have been placed in them. The rightmost well is white, indicating that it is empty.&#10;&#10;Above the center well, a schematic shows a “zoomed in” view that shows there are DNA fragments of different lengths in the sample. &#10;The text above the schematic says “Different sized pieces of DNA.”">
            <a:extLst>
              <a:ext uri="{FF2B5EF4-FFF2-40B4-BE49-F238E27FC236}">
                <a16:creationId xmlns:a16="http://schemas.microsoft.com/office/drawing/2014/main" id="{D5EAC6CE-7896-C020-3EE5-4294A721F8F8}"/>
              </a:ext>
            </a:extLst>
          </p:cNvPr>
          <p:cNvGrpSpPr/>
          <p:nvPr/>
        </p:nvGrpSpPr>
        <p:grpSpPr>
          <a:xfrm>
            <a:off x="5951539" y="2328"/>
            <a:ext cx="4988529" cy="6046182"/>
            <a:chOff x="5951539" y="2328"/>
            <a:chExt cx="4988529" cy="6046182"/>
          </a:xfrm>
        </p:grpSpPr>
        <p:grpSp>
          <p:nvGrpSpPr>
            <p:cNvPr id="33" name="Group 32" descr="The gel illustration from the previous slide is animated. It shows the samples loaded into the well traveling from the top of the gel to the bottom. &#10;&#10;As they move, the samples separate into discrete “bands” that represent DNA fragments of different lengths.&#10;&#10;The sample on the left separates into six different bands that span the length of the entire gel. The sample in the middle separates into two different bands that are closer to the bottom of the gel.">
              <a:extLst>
                <a:ext uri="{FF2B5EF4-FFF2-40B4-BE49-F238E27FC236}">
                  <a16:creationId xmlns:a16="http://schemas.microsoft.com/office/drawing/2014/main" id="{B3CF21A1-3610-8775-807E-05663EF9710E}"/>
                </a:ext>
              </a:extLst>
            </p:cNvPr>
            <p:cNvGrpSpPr/>
            <p:nvPr/>
          </p:nvGrpSpPr>
          <p:grpSpPr>
            <a:xfrm>
              <a:off x="5951539" y="2572530"/>
              <a:ext cx="3261437" cy="3475980"/>
              <a:chOff x="3209642" y="10373410"/>
              <a:chExt cx="2423963" cy="2583415"/>
            </a:xfrm>
          </p:grpSpPr>
          <p:sp>
            <p:nvSpPr>
              <p:cNvPr id="34" name="Rectangle 33">
                <a:extLst>
                  <a:ext uri="{FF2B5EF4-FFF2-40B4-BE49-F238E27FC236}">
                    <a16:creationId xmlns:a16="http://schemas.microsoft.com/office/drawing/2014/main" id="{A5793C55-3C75-2A92-CAC3-90599074F5F1}"/>
                  </a:ext>
                </a:extLst>
              </p:cNvPr>
              <p:cNvSpPr/>
              <p:nvPr/>
            </p:nvSpPr>
            <p:spPr>
              <a:xfrm>
                <a:off x="3209642" y="10373410"/>
                <a:ext cx="2423963" cy="2583415"/>
              </a:xfrm>
              <a:prstGeom prst="rect">
                <a:avLst/>
              </a:prstGeom>
              <a:solidFill>
                <a:srgbClr val="DEEB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5" name="Group 34">
                <a:extLst>
                  <a:ext uri="{FF2B5EF4-FFF2-40B4-BE49-F238E27FC236}">
                    <a16:creationId xmlns:a16="http://schemas.microsoft.com/office/drawing/2014/main" id="{C100F006-CF4F-24C5-087A-EC04151A93C1}"/>
                  </a:ext>
                </a:extLst>
              </p:cNvPr>
              <p:cNvGrpSpPr/>
              <p:nvPr/>
            </p:nvGrpSpPr>
            <p:grpSpPr>
              <a:xfrm>
                <a:off x="3442915" y="10592243"/>
                <a:ext cx="1895926" cy="67372"/>
                <a:chOff x="3430695" y="10592243"/>
                <a:chExt cx="1895926" cy="67372"/>
              </a:xfrm>
            </p:grpSpPr>
            <p:sp>
              <p:nvSpPr>
                <p:cNvPr id="36" name="Rectangle 35">
                  <a:extLst>
                    <a:ext uri="{FF2B5EF4-FFF2-40B4-BE49-F238E27FC236}">
                      <a16:creationId xmlns:a16="http://schemas.microsoft.com/office/drawing/2014/main" id="{0ED4BE03-872A-FD3C-2629-A80DF9D0F850}"/>
                    </a:ext>
                  </a:extLst>
                </p:cNvPr>
                <p:cNvSpPr/>
                <p:nvPr/>
              </p:nvSpPr>
              <p:spPr>
                <a:xfrm flipV="1">
                  <a:off x="3430695" y="10592243"/>
                  <a:ext cx="548640" cy="67372"/>
                </a:xfrm>
                <a:prstGeom prst="rect">
                  <a:avLst/>
                </a:prstGeom>
                <a:solidFill>
                  <a:srgbClr val="002060"/>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F93C1406-A1EE-B435-2761-91860EEC276D}"/>
                    </a:ext>
                  </a:extLst>
                </p:cNvPr>
                <p:cNvSpPr/>
                <p:nvPr/>
              </p:nvSpPr>
              <p:spPr>
                <a:xfrm flipV="1">
                  <a:off x="4104339" y="10592243"/>
                  <a:ext cx="548640" cy="67372"/>
                </a:xfrm>
                <a:prstGeom prst="rect">
                  <a:avLst/>
                </a:prstGeom>
                <a:solidFill>
                  <a:srgbClr val="002060"/>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17DDDCF7-7513-EF0E-EEF5-54EBB580B5BE}"/>
                    </a:ext>
                  </a:extLst>
                </p:cNvPr>
                <p:cNvSpPr/>
                <p:nvPr/>
              </p:nvSpPr>
              <p:spPr>
                <a:xfrm flipV="1">
                  <a:off x="4777981" y="10592243"/>
                  <a:ext cx="548640" cy="67372"/>
                </a:xfrm>
                <a:prstGeom prst="rect">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7" name="Group 6">
              <a:extLst>
                <a:ext uri="{FF2B5EF4-FFF2-40B4-BE49-F238E27FC236}">
                  <a16:creationId xmlns:a16="http://schemas.microsoft.com/office/drawing/2014/main" id="{0F75AED4-AF70-677F-E440-23FE217B97F4}"/>
                </a:ext>
              </a:extLst>
            </p:cNvPr>
            <p:cNvGrpSpPr/>
            <p:nvPr/>
          </p:nvGrpSpPr>
          <p:grpSpPr>
            <a:xfrm>
              <a:off x="6437923" y="2328"/>
              <a:ext cx="2672368" cy="2822446"/>
              <a:chOff x="7820273" y="93234"/>
              <a:chExt cx="2672368" cy="2822446"/>
            </a:xfrm>
          </p:grpSpPr>
          <p:cxnSp>
            <p:nvCxnSpPr>
              <p:cNvPr id="8" name="Straight Connector 7">
                <a:extLst>
                  <a:ext uri="{FF2B5EF4-FFF2-40B4-BE49-F238E27FC236}">
                    <a16:creationId xmlns:a16="http://schemas.microsoft.com/office/drawing/2014/main" id="{DEC21BFC-1B30-667E-511F-6FDBCF50397D}"/>
                  </a:ext>
                </a:extLst>
              </p:cNvPr>
              <p:cNvCxnSpPr>
                <a:cxnSpLocks/>
              </p:cNvCxnSpPr>
              <p:nvPr/>
            </p:nvCxnSpPr>
            <p:spPr>
              <a:xfrm flipH="1">
                <a:off x="8986647" y="2351450"/>
                <a:ext cx="1028897" cy="538298"/>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6264145-F948-C5AB-21AC-C370CAC5F42C}"/>
                  </a:ext>
                </a:extLst>
              </p:cNvPr>
              <p:cNvCxnSpPr>
                <a:cxnSpLocks/>
              </p:cNvCxnSpPr>
              <p:nvPr/>
            </p:nvCxnSpPr>
            <p:spPr>
              <a:xfrm flipH="1" flipV="1">
                <a:off x="8127859" y="2336865"/>
                <a:ext cx="759828" cy="578815"/>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52E1F182-32ED-8D18-AB12-30FD726418FA}"/>
                  </a:ext>
                </a:extLst>
              </p:cNvPr>
              <p:cNvGrpSpPr/>
              <p:nvPr/>
            </p:nvGrpSpPr>
            <p:grpSpPr>
              <a:xfrm>
                <a:off x="7820273" y="93234"/>
                <a:ext cx="2672368" cy="2274363"/>
                <a:chOff x="7012805" y="1143176"/>
                <a:chExt cx="2672368" cy="2274363"/>
              </a:xfrm>
            </p:grpSpPr>
            <p:sp>
              <p:nvSpPr>
                <p:cNvPr id="11" name="TextBox 10">
                  <a:extLst>
                    <a:ext uri="{FF2B5EF4-FFF2-40B4-BE49-F238E27FC236}">
                      <a16:creationId xmlns:a16="http://schemas.microsoft.com/office/drawing/2014/main" id="{11086CEF-27C0-8232-239F-2C617CADBA9E}"/>
                    </a:ext>
                  </a:extLst>
                </p:cNvPr>
                <p:cNvSpPr txBox="1"/>
                <p:nvPr/>
              </p:nvSpPr>
              <p:spPr>
                <a:xfrm>
                  <a:off x="7012805" y="1143176"/>
                  <a:ext cx="2672368" cy="830997"/>
                </a:xfrm>
                <a:prstGeom prst="rect">
                  <a:avLst/>
                </a:prstGeom>
                <a:noFill/>
              </p:spPr>
              <p:txBody>
                <a:bodyPr wrap="square" rtlCol="0">
                  <a:spAutoFit/>
                </a:bodyPr>
                <a:lstStyle/>
                <a:p>
                  <a:pPr algn="ctr"/>
                  <a:r>
                    <a:rPr lang="en-US" sz="2400" dirty="0">
                      <a:solidFill>
                        <a:srgbClr val="002D73"/>
                      </a:solidFill>
                      <a:latin typeface="AMP_GothamRoundedBold" panose="02000000000000000000" pitchFamily="2" charset="77"/>
                      <a:cs typeface="Arial" panose="020B0604020202020204" pitchFamily="34" charset="0"/>
                    </a:rPr>
                    <a:t>DNA pieces of different sizes</a:t>
                  </a:r>
                </a:p>
              </p:txBody>
            </p:sp>
            <p:pic>
              <p:nvPicPr>
                <p:cNvPr id="12" name="Picture 11">
                  <a:extLst>
                    <a:ext uri="{FF2B5EF4-FFF2-40B4-BE49-F238E27FC236}">
                      <a16:creationId xmlns:a16="http://schemas.microsoft.com/office/drawing/2014/main" id="{C6548EBD-E29F-AD9C-22B7-345DBE8231E5}"/>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14952220">
                  <a:off x="7941496" y="1958891"/>
                  <a:ext cx="316786" cy="469164"/>
                </a:xfrm>
                <a:prstGeom prst="rect">
                  <a:avLst/>
                </a:prstGeom>
              </p:spPr>
            </p:pic>
            <p:pic>
              <p:nvPicPr>
                <p:cNvPr id="13" name="Picture 12">
                  <a:extLst>
                    <a:ext uri="{FF2B5EF4-FFF2-40B4-BE49-F238E27FC236}">
                      <a16:creationId xmlns:a16="http://schemas.microsoft.com/office/drawing/2014/main" id="{8AE031F2-4E3E-60D7-E481-443B970E5D35}"/>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14952220">
                  <a:off x="7602199" y="2087753"/>
                  <a:ext cx="316786" cy="469164"/>
                </a:xfrm>
                <a:prstGeom prst="rect">
                  <a:avLst/>
                </a:prstGeom>
              </p:spPr>
            </p:pic>
            <p:grpSp>
              <p:nvGrpSpPr>
                <p:cNvPr id="14" name="Group 13">
                  <a:extLst>
                    <a:ext uri="{FF2B5EF4-FFF2-40B4-BE49-F238E27FC236}">
                      <a16:creationId xmlns:a16="http://schemas.microsoft.com/office/drawing/2014/main" id="{7ABB6A98-2F7E-2198-619C-97F8CE42D4EC}"/>
                    </a:ext>
                  </a:extLst>
                </p:cNvPr>
                <p:cNvGrpSpPr/>
                <p:nvPr/>
              </p:nvGrpSpPr>
              <p:grpSpPr>
                <a:xfrm rot="21389370" flipH="1">
                  <a:off x="7514870" y="3073063"/>
                  <a:ext cx="832107" cy="316786"/>
                  <a:chOff x="5716333" y="2219587"/>
                  <a:chExt cx="832107" cy="316786"/>
                </a:xfrm>
              </p:grpSpPr>
              <p:pic>
                <p:nvPicPr>
                  <p:cNvPr id="24" name="Picture 23">
                    <a:extLst>
                      <a:ext uri="{FF2B5EF4-FFF2-40B4-BE49-F238E27FC236}">
                        <a16:creationId xmlns:a16="http://schemas.microsoft.com/office/drawing/2014/main" id="{B06C4FC3-8EFB-5B2F-42AE-9011DC7A2740}"/>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5400000" flipH="1">
                    <a:off x="5792522" y="2143398"/>
                    <a:ext cx="316786" cy="469164"/>
                  </a:xfrm>
                  <a:prstGeom prst="rect">
                    <a:avLst/>
                  </a:prstGeom>
                </p:spPr>
              </p:pic>
              <p:pic>
                <p:nvPicPr>
                  <p:cNvPr id="25" name="Picture 24">
                    <a:extLst>
                      <a:ext uri="{FF2B5EF4-FFF2-40B4-BE49-F238E27FC236}">
                        <a16:creationId xmlns:a16="http://schemas.microsoft.com/office/drawing/2014/main" id="{1AA8654F-60E5-8591-3630-88C9C2FAB84A}"/>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5400000" flipH="1">
                    <a:off x="6155465" y="2143398"/>
                    <a:ext cx="316786" cy="469164"/>
                  </a:xfrm>
                  <a:prstGeom prst="rect">
                    <a:avLst/>
                  </a:prstGeom>
                </p:spPr>
              </p:pic>
            </p:grpSp>
            <p:pic>
              <p:nvPicPr>
                <p:cNvPr id="15" name="Picture 14">
                  <a:extLst>
                    <a:ext uri="{FF2B5EF4-FFF2-40B4-BE49-F238E27FC236}">
                      <a16:creationId xmlns:a16="http://schemas.microsoft.com/office/drawing/2014/main" id="{554273E0-1962-4C6E-CFDB-01F1A606A729}"/>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6296837">
                  <a:off x="8053710" y="2328306"/>
                  <a:ext cx="316786" cy="469164"/>
                </a:xfrm>
                <a:prstGeom prst="rect">
                  <a:avLst/>
                </a:prstGeom>
              </p:spPr>
            </p:pic>
            <p:pic>
              <p:nvPicPr>
                <p:cNvPr id="16" name="Picture 15">
                  <a:extLst>
                    <a:ext uri="{FF2B5EF4-FFF2-40B4-BE49-F238E27FC236}">
                      <a16:creationId xmlns:a16="http://schemas.microsoft.com/office/drawing/2014/main" id="{714624EA-6042-08EE-0DEB-FB1DA8C07A37}"/>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6296837">
                  <a:off x="8404373" y="2421920"/>
                  <a:ext cx="316786" cy="469164"/>
                </a:xfrm>
                <a:prstGeom prst="rect">
                  <a:avLst/>
                </a:prstGeom>
              </p:spPr>
            </p:pic>
            <p:sp>
              <p:nvSpPr>
                <p:cNvPr id="17" name="Rounded Rectangle 16">
                  <a:extLst>
                    <a:ext uri="{FF2B5EF4-FFF2-40B4-BE49-F238E27FC236}">
                      <a16:creationId xmlns:a16="http://schemas.microsoft.com/office/drawing/2014/main" id="{65982888-7167-FD15-51A0-CED72CE48303}"/>
                    </a:ext>
                  </a:extLst>
                </p:cNvPr>
                <p:cNvSpPr/>
                <p:nvPr/>
              </p:nvSpPr>
              <p:spPr>
                <a:xfrm flipH="1">
                  <a:off x="7267440" y="1970219"/>
                  <a:ext cx="2019898" cy="1447320"/>
                </a:xfrm>
                <a:prstGeom prst="round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D73"/>
                    </a:solidFill>
                    <a:latin typeface="AMP_GothamRoundedBold" panose="02000000000000000000" pitchFamily="2" charset="77"/>
                  </a:endParaRPr>
                </a:p>
              </p:txBody>
            </p:sp>
            <p:pic>
              <p:nvPicPr>
                <p:cNvPr id="18" name="Picture 17">
                  <a:extLst>
                    <a:ext uri="{FF2B5EF4-FFF2-40B4-BE49-F238E27FC236}">
                      <a16:creationId xmlns:a16="http://schemas.microsoft.com/office/drawing/2014/main" id="{7FAC81DB-B28A-F94B-1412-4CBE13C93BE6}"/>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11387397">
                  <a:off x="8679694" y="2000368"/>
                  <a:ext cx="316786" cy="469164"/>
                </a:xfrm>
                <a:prstGeom prst="rect">
                  <a:avLst/>
                </a:prstGeom>
              </p:spPr>
            </p:pic>
            <p:pic>
              <p:nvPicPr>
                <p:cNvPr id="19" name="Picture 18">
                  <a:extLst>
                    <a:ext uri="{FF2B5EF4-FFF2-40B4-BE49-F238E27FC236}">
                      <a16:creationId xmlns:a16="http://schemas.microsoft.com/office/drawing/2014/main" id="{88B41059-73F6-45CE-2DC3-D5E8F3027D74}"/>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13097496" flipV="1">
                  <a:off x="8494676" y="2871724"/>
                  <a:ext cx="316786" cy="469164"/>
                </a:xfrm>
                <a:prstGeom prst="rect">
                  <a:avLst/>
                </a:prstGeom>
              </p:spPr>
            </p:pic>
            <p:pic>
              <p:nvPicPr>
                <p:cNvPr id="20" name="Picture 19">
                  <a:extLst>
                    <a:ext uri="{FF2B5EF4-FFF2-40B4-BE49-F238E27FC236}">
                      <a16:creationId xmlns:a16="http://schemas.microsoft.com/office/drawing/2014/main" id="{3250CA92-7F4D-A2DB-48BD-951EFC82AA55}"/>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5610630" flipV="1">
                  <a:off x="8027735" y="2651954"/>
                  <a:ext cx="316786" cy="469164"/>
                </a:xfrm>
                <a:prstGeom prst="rect">
                  <a:avLst/>
                </a:prstGeom>
              </p:spPr>
            </p:pic>
            <p:pic>
              <p:nvPicPr>
                <p:cNvPr id="21" name="Picture 20">
                  <a:extLst>
                    <a:ext uri="{FF2B5EF4-FFF2-40B4-BE49-F238E27FC236}">
                      <a16:creationId xmlns:a16="http://schemas.microsoft.com/office/drawing/2014/main" id="{F182C6D0-897A-57F2-BFF0-A2FB09795AE3}"/>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15303163" flipV="1">
                  <a:off x="7488901" y="2540762"/>
                  <a:ext cx="316786" cy="469164"/>
                </a:xfrm>
                <a:prstGeom prst="rect">
                  <a:avLst/>
                </a:prstGeom>
              </p:spPr>
            </p:pic>
          </p:grpSp>
        </p:grpSp>
        <p:grpSp>
          <p:nvGrpSpPr>
            <p:cNvPr id="32" name="Group 31">
              <a:extLst>
                <a:ext uri="{FF2B5EF4-FFF2-40B4-BE49-F238E27FC236}">
                  <a16:creationId xmlns:a16="http://schemas.microsoft.com/office/drawing/2014/main" id="{93283FEB-5CA0-2911-7A10-46B1186B4E1F}"/>
                </a:ext>
              </a:extLst>
            </p:cNvPr>
            <p:cNvGrpSpPr/>
            <p:nvPr/>
          </p:nvGrpSpPr>
          <p:grpSpPr>
            <a:xfrm>
              <a:off x="8910657" y="2636136"/>
              <a:ext cx="2029411" cy="461665"/>
              <a:chOff x="8910657" y="2636136"/>
              <a:chExt cx="2029411" cy="461665"/>
            </a:xfrm>
          </p:grpSpPr>
          <p:sp>
            <p:nvSpPr>
              <p:cNvPr id="28" name="TextBox 27">
                <a:extLst>
                  <a:ext uri="{FF2B5EF4-FFF2-40B4-BE49-F238E27FC236}">
                    <a16:creationId xmlns:a16="http://schemas.microsoft.com/office/drawing/2014/main" id="{3ED91A2C-91CD-0295-61D0-D1E4B73C0313}"/>
                  </a:ext>
                </a:extLst>
              </p:cNvPr>
              <p:cNvSpPr txBox="1"/>
              <p:nvPr/>
            </p:nvSpPr>
            <p:spPr>
              <a:xfrm>
                <a:off x="9601200" y="2636136"/>
                <a:ext cx="1338868" cy="461665"/>
              </a:xfrm>
              <a:prstGeom prst="rect">
                <a:avLst/>
              </a:prstGeom>
              <a:noFill/>
            </p:spPr>
            <p:txBody>
              <a:bodyPr wrap="square" rtlCol="0">
                <a:spAutoFit/>
              </a:bodyPr>
              <a:lstStyle/>
              <a:p>
                <a:r>
                  <a:rPr lang="en-US" sz="2400" dirty="0">
                    <a:solidFill>
                      <a:srgbClr val="002D73"/>
                    </a:solidFill>
                    <a:latin typeface="AMP_GothamRoundedBold" panose="02000000000000000000" pitchFamily="2" charset="77"/>
                    <a:cs typeface="Arial" panose="020B0604020202020204" pitchFamily="34" charset="0"/>
                  </a:rPr>
                  <a:t>Wells</a:t>
                </a:r>
              </a:p>
            </p:txBody>
          </p:sp>
          <p:cxnSp>
            <p:nvCxnSpPr>
              <p:cNvPr id="29" name="Straight Arrow Connector 28">
                <a:extLst>
                  <a:ext uri="{FF2B5EF4-FFF2-40B4-BE49-F238E27FC236}">
                    <a16:creationId xmlns:a16="http://schemas.microsoft.com/office/drawing/2014/main" id="{9019EA83-3B20-E986-2599-35DEA3BEAD2A}"/>
                  </a:ext>
                </a:extLst>
              </p:cNvPr>
              <p:cNvCxnSpPr>
                <a:cxnSpLocks/>
              </p:cNvCxnSpPr>
              <p:nvPr/>
            </p:nvCxnSpPr>
            <p:spPr>
              <a:xfrm flipH="1">
                <a:off x="8910657" y="2908555"/>
                <a:ext cx="690543" cy="0"/>
              </a:xfrm>
              <a:prstGeom prst="straightConnector1">
                <a:avLst/>
              </a:prstGeom>
              <a:ln w="57150">
                <a:solidFill>
                  <a:srgbClr val="D10F3A"/>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172957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32125-A9B1-E52A-E121-850C3CF91C9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EB27FF0-5F77-9A4D-1378-2F8D4696F4E7}"/>
              </a:ext>
              <a:ext uri="{C183D7F6-B498-43B3-948B-1728B52AA6E4}">
                <adec:decorative xmlns:adec="http://schemas.microsoft.com/office/drawing/2017/decorative" val="1"/>
              </a:ext>
            </a:extLst>
          </p:cNvPr>
          <p:cNvSpPr>
            <a:spLocks noGrp="1"/>
          </p:cNvSpPr>
          <p:nvPr>
            <p:ph type="title"/>
          </p:nvPr>
        </p:nvSpPr>
        <p:spPr>
          <a:xfrm>
            <a:off x="389082" y="531382"/>
            <a:ext cx="11180618" cy="662418"/>
          </a:xfrm>
          <a:prstGeom prst="rect">
            <a:avLst/>
          </a:prstGeom>
        </p:spPr>
        <p:txBody>
          <a:bodyPr/>
          <a:lstStyle/>
          <a:p>
            <a:r>
              <a:rPr lang="en-US" dirty="0"/>
              <a:t>Gel electrophoresis</a:t>
            </a:r>
          </a:p>
        </p:txBody>
      </p:sp>
      <p:sp>
        <p:nvSpPr>
          <p:cNvPr id="129" name="Text Placeholder 1">
            <a:extLst>
              <a:ext uri="{FF2B5EF4-FFF2-40B4-BE49-F238E27FC236}">
                <a16:creationId xmlns:a16="http://schemas.microsoft.com/office/drawing/2014/main" id="{0A203956-E8FE-18FC-E8E9-8040F8FD8DA0}"/>
              </a:ext>
            </a:extLst>
          </p:cNvPr>
          <p:cNvSpPr>
            <a:spLocks noGrp="1"/>
          </p:cNvSpPr>
          <p:nvPr>
            <p:ph idx="4294967295"/>
          </p:nvPr>
        </p:nvSpPr>
        <p:spPr>
          <a:xfrm>
            <a:off x="389082" y="1714500"/>
            <a:ext cx="5511932" cy="4351338"/>
          </a:xfrm>
          <a:prstGeom prst="rect">
            <a:avLst/>
          </a:prstGeom>
        </p:spPr>
        <p:txBody>
          <a:bodyPr/>
          <a:lstStyle/>
          <a:p>
            <a:pPr marL="457200" indent="-457200">
              <a:spcBef>
                <a:spcPts val="1300"/>
              </a:spcBef>
              <a:buFont typeface="Arial" panose="020B0604020202020204" pitchFamily="34" charset="0"/>
              <a:buChar char="•"/>
            </a:pPr>
            <a:r>
              <a:rPr lang="en-US" sz="3000" dirty="0">
                <a:solidFill>
                  <a:srgbClr val="002D73"/>
                </a:solidFill>
                <a:latin typeface="Helvetica" pitchFamily="2" charset="0"/>
              </a:rPr>
              <a:t>Gel electrophoresis separates DNA by size.</a:t>
            </a:r>
          </a:p>
          <a:p>
            <a:pPr marL="457200" indent="-457200">
              <a:spcBef>
                <a:spcPts val="1300"/>
              </a:spcBef>
              <a:buFont typeface="Arial" panose="020B0604020202020204" pitchFamily="34" charset="0"/>
              <a:buChar char="•"/>
            </a:pPr>
            <a:r>
              <a:rPr lang="en-US" sz="3000" dirty="0">
                <a:solidFill>
                  <a:srgbClr val="002D73"/>
                </a:solidFill>
                <a:latin typeface="Helvetica" pitchFamily="2" charset="0"/>
              </a:rPr>
              <a:t>Samples are placed in pockets called wells.</a:t>
            </a:r>
          </a:p>
          <a:p>
            <a:pPr marL="457200" indent="-457200">
              <a:spcBef>
                <a:spcPts val="1300"/>
              </a:spcBef>
              <a:buFont typeface="Arial" panose="020B0604020202020204" pitchFamily="34" charset="0"/>
              <a:buChar char="•"/>
            </a:pPr>
            <a:r>
              <a:rPr lang="en-US" sz="3000" dirty="0">
                <a:solidFill>
                  <a:srgbClr val="002D73"/>
                </a:solidFill>
                <a:latin typeface="Helvetica" pitchFamily="2" charset="0"/>
              </a:rPr>
              <a:t>Smaller pieces of DNA travel farther through the gel. </a:t>
            </a:r>
            <a:endParaRPr lang="en-US" sz="3000" dirty="0">
              <a:solidFill>
                <a:srgbClr val="002D73"/>
              </a:solidFill>
              <a:effectLst/>
              <a:latin typeface="Helvetica" pitchFamily="2" charset="0"/>
            </a:endParaRPr>
          </a:p>
          <a:p>
            <a:pPr marL="0" indent="0">
              <a:buClr>
                <a:srgbClr val="002D73"/>
              </a:buClr>
              <a:buSzPts val="3000"/>
              <a:buNone/>
            </a:pPr>
            <a:endParaRPr lang="en-US" dirty="0">
              <a:solidFill>
                <a:srgbClr val="002D73"/>
              </a:solidFill>
            </a:endParaRPr>
          </a:p>
          <a:p>
            <a:pPr>
              <a:buClr>
                <a:srgbClr val="002D73"/>
              </a:buClr>
              <a:buSzPts val="3000"/>
            </a:pPr>
            <a:endParaRPr lang="en-US" sz="3000" u="none" strike="noStrike" cap="none" dirty="0">
              <a:highlight>
                <a:srgbClr val="D9F2F5"/>
              </a:highlight>
              <a:latin typeface="Helvetica" pitchFamily="2" charset="0"/>
              <a:ea typeface="Helvetica Neue"/>
              <a:cs typeface="Helvetica Neue"/>
              <a:sym typeface="Helvetica Neue"/>
            </a:endParaRPr>
          </a:p>
          <a:p>
            <a:pPr>
              <a:buClr>
                <a:srgbClr val="002D73"/>
              </a:buClr>
              <a:buSzPts val="3000"/>
            </a:pPr>
            <a:endParaRPr lang="en-US" dirty="0">
              <a:highlight>
                <a:srgbClr val="D9F2F5"/>
              </a:highlight>
              <a:sym typeface="Helvetica Neue"/>
            </a:endParaRPr>
          </a:p>
          <a:p>
            <a:endParaRPr lang="en-US" dirty="0"/>
          </a:p>
        </p:txBody>
      </p:sp>
      <p:grpSp>
        <p:nvGrpSpPr>
          <p:cNvPr id="33" name="Group 32" descr="The gel illustration from the previous slide is animated. It shows the samples loaded into the well traveling from the top of the gel to the bottom. &#10;&#10;As they move, the samples separate into discrete “bands” that represent DNA fragments of different lengths.&#10;&#10;The sample on the left separates into two different bands that are in the middle of the gel. The sample in the middle separates into two different bands, one near the top of the gel and one near the bottom of the gel.">
            <a:extLst>
              <a:ext uri="{FF2B5EF4-FFF2-40B4-BE49-F238E27FC236}">
                <a16:creationId xmlns:a16="http://schemas.microsoft.com/office/drawing/2014/main" id="{9256CE46-6CB2-3654-2F32-62C52FA47343}"/>
              </a:ext>
            </a:extLst>
          </p:cNvPr>
          <p:cNvGrpSpPr/>
          <p:nvPr/>
        </p:nvGrpSpPr>
        <p:grpSpPr>
          <a:xfrm>
            <a:off x="5951539" y="2572530"/>
            <a:ext cx="3261437" cy="3475980"/>
            <a:chOff x="3209642" y="10373410"/>
            <a:chExt cx="2423963" cy="2583415"/>
          </a:xfrm>
        </p:grpSpPr>
        <p:sp>
          <p:nvSpPr>
            <p:cNvPr id="34" name="Rectangle 33">
              <a:extLst>
                <a:ext uri="{FF2B5EF4-FFF2-40B4-BE49-F238E27FC236}">
                  <a16:creationId xmlns:a16="http://schemas.microsoft.com/office/drawing/2014/main" id="{B89FEA3D-E72E-AF78-1DE6-11E8FE28CF35}"/>
                </a:ext>
              </a:extLst>
            </p:cNvPr>
            <p:cNvSpPr/>
            <p:nvPr/>
          </p:nvSpPr>
          <p:spPr>
            <a:xfrm>
              <a:off x="3209642" y="10373410"/>
              <a:ext cx="2423963" cy="2583415"/>
            </a:xfrm>
            <a:prstGeom prst="rect">
              <a:avLst/>
            </a:prstGeom>
            <a:solidFill>
              <a:srgbClr val="DEEB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5" name="Group 34">
              <a:extLst>
                <a:ext uri="{FF2B5EF4-FFF2-40B4-BE49-F238E27FC236}">
                  <a16:creationId xmlns:a16="http://schemas.microsoft.com/office/drawing/2014/main" id="{FC15A6C6-3535-BCF0-C794-872B5F761ED7}"/>
                </a:ext>
              </a:extLst>
            </p:cNvPr>
            <p:cNvGrpSpPr/>
            <p:nvPr/>
          </p:nvGrpSpPr>
          <p:grpSpPr>
            <a:xfrm>
              <a:off x="3442915" y="10592243"/>
              <a:ext cx="1895926" cy="67372"/>
              <a:chOff x="3430695" y="10592243"/>
              <a:chExt cx="1895926" cy="67372"/>
            </a:xfrm>
          </p:grpSpPr>
          <p:sp>
            <p:nvSpPr>
              <p:cNvPr id="36" name="Rectangle 35">
                <a:extLst>
                  <a:ext uri="{FF2B5EF4-FFF2-40B4-BE49-F238E27FC236}">
                    <a16:creationId xmlns:a16="http://schemas.microsoft.com/office/drawing/2014/main" id="{31445C9E-564A-47F9-E1C4-39CB69AEA2B2}"/>
                  </a:ext>
                </a:extLst>
              </p:cNvPr>
              <p:cNvSpPr/>
              <p:nvPr/>
            </p:nvSpPr>
            <p:spPr>
              <a:xfrm flipV="1">
                <a:off x="3430695" y="10592243"/>
                <a:ext cx="548640" cy="67372"/>
              </a:xfrm>
              <a:prstGeom prst="rect">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98C8E3B3-B989-763F-5217-8D23B4ABEA85}"/>
                  </a:ext>
                </a:extLst>
              </p:cNvPr>
              <p:cNvSpPr/>
              <p:nvPr/>
            </p:nvSpPr>
            <p:spPr>
              <a:xfrm flipV="1">
                <a:off x="4104339" y="10592243"/>
                <a:ext cx="548640" cy="67372"/>
              </a:xfrm>
              <a:prstGeom prst="rect">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2C0B7146-1930-A685-8EE3-2EB7D7990E54}"/>
                  </a:ext>
                </a:extLst>
              </p:cNvPr>
              <p:cNvSpPr/>
              <p:nvPr/>
            </p:nvSpPr>
            <p:spPr>
              <a:xfrm flipV="1">
                <a:off x="4777981" y="10592243"/>
                <a:ext cx="548640" cy="67372"/>
              </a:xfrm>
              <a:prstGeom prst="rect">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26" name="Group 125" descr="After the gel is finished running, the top band from the center sample is zoomed in on to show larger DNA fragments. The text says “Longer DNA pieces.">
            <a:extLst>
              <a:ext uri="{FF2B5EF4-FFF2-40B4-BE49-F238E27FC236}">
                <a16:creationId xmlns:a16="http://schemas.microsoft.com/office/drawing/2014/main" id="{A633F43A-C7CE-1D01-6EB9-6EE93E76236A}"/>
              </a:ext>
            </a:extLst>
          </p:cNvPr>
          <p:cNvGrpSpPr/>
          <p:nvPr/>
        </p:nvGrpSpPr>
        <p:grpSpPr>
          <a:xfrm>
            <a:off x="7958235" y="2541660"/>
            <a:ext cx="3430703" cy="1831249"/>
            <a:chOff x="7958235" y="2541660"/>
            <a:chExt cx="3430703" cy="1831249"/>
          </a:xfrm>
        </p:grpSpPr>
        <p:sp>
          <p:nvSpPr>
            <p:cNvPr id="81" name="TextBox 80">
              <a:extLst>
                <a:ext uri="{FF2B5EF4-FFF2-40B4-BE49-F238E27FC236}">
                  <a16:creationId xmlns:a16="http://schemas.microsoft.com/office/drawing/2014/main" id="{8494D6D6-0908-8E74-EE12-F95FBF6F4B1A}"/>
                </a:ext>
              </a:extLst>
            </p:cNvPr>
            <p:cNvSpPr txBox="1"/>
            <p:nvPr/>
          </p:nvSpPr>
          <p:spPr>
            <a:xfrm>
              <a:off x="9327675" y="3541912"/>
              <a:ext cx="2061263" cy="830997"/>
            </a:xfrm>
            <a:prstGeom prst="rect">
              <a:avLst/>
            </a:prstGeom>
            <a:noFill/>
          </p:spPr>
          <p:txBody>
            <a:bodyPr wrap="square" rtlCol="0">
              <a:spAutoFit/>
            </a:bodyPr>
            <a:lstStyle/>
            <a:p>
              <a:pPr algn="ctr"/>
              <a:r>
                <a:rPr lang="en-US" sz="2400" dirty="0">
                  <a:solidFill>
                    <a:srgbClr val="002D73"/>
                  </a:solidFill>
                  <a:latin typeface="AMP_GothamRoundedBold" panose="02000000000000000000" pitchFamily="2" charset="77"/>
                  <a:cs typeface="Arial" panose="020B0604020202020204" pitchFamily="34" charset="0"/>
                </a:rPr>
                <a:t>Longer </a:t>
              </a:r>
            </a:p>
            <a:p>
              <a:pPr algn="ctr"/>
              <a:r>
                <a:rPr lang="en-US" sz="2400" dirty="0">
                  <a:solidFill>
                    <a:srgbClr val="002D73"/>
                  </a:solidFill>
                  <a:latin typeface="AMP_GothamRoundedBold" panose="02000000000000000000" pitchFamily="2" charset="77"/>
                  <a:cs typeface="Arial" panose="020B0604020202020204" pitchFamily="34" charset="0"/>
                </a:rPr>
                <a:t>DNA pieces </a:t>
              </a:r>
            </a:p>
          </p:txBody>
        </p:sp>
        <p:grpSp>
          <p:nvGrpSpPr>
            <p:cNvPr id="110" name="Group 109">
              <a:extLst>
                <a:ext uri="{FF2B5EF4-FFF2-40B4-BE49-F238E27FC236}">
                  <a16:creationId xmlns:a16="http://schemas.microsoft.com/office/drawing/2014/main" id="{8B6410DF-851E-C2AC-14B2-331DBE5486EB}"/>
                </a:ext>
              </a:extLst>
            </p:cNvPr>
            <p:cNvGrpSpPr/>
            <p:nvPr/>
          </p:nvGrpSpPr>
          <p:grpSpPr>
            <a:xfrm flipH="1">
              <a:off x="7958235" y="2630057"/>
              <a:ext cx="1689192" cy="946929"/>
              <a:chOff x="10983290" y="2601630"/>
              <a:chExt cx="1689192" cy="946929"/>
            </a:xfrm>
          </p:grpSpPr>
          <p:cxnSp>
            <p:nvCxnSpPr>
              <p:cNvPr id="82" name="Straight Connector 81">
                <a:extLst>
                  <a:ext uri="{FF2B5EF4-FFF2-40B4-BE49-F238E27FC236}">
                    <a16:creationId xmlns:a16="http://schemas.microsoft.com/office/drawing/2014/main" id="{F984F754-32FF-F6C0-3ABD-C76D405221D7}"/>
                  </a:ext>
                </a:extLst>
              </p:cNvPr>
              <p:cNvCxnSpPr>
                <a:cxnSpLocks/>
              </p:cNvCxnSpPr>
              <p:nvPr/>
            </p:nvCxnSpPr>
            <p:spPr>
              <a:xfrm flipH="1" flipV="1">
                <a:off x="10999161" y="2601630"/>
                <a:ext cx="1673321" cy="889402"/>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833EC94D-FEB8-9887-A1EB-0A51AD002285}"/>
                  </a:ext>
                </a:extLst>
              </p:cNvPr>
              <p:cNvCxnSpPr>
                <a:cxnSpLocks/>
              </p:cNvCxnSpPr>
              <p:nvPr/>
            </p:nvCxnSpPr>
            <p:spPr>
              <a:xfrm flipH="1" flipV="1">
                <a:off x="10983290" y="3497235"/>
                <a:ext cx="1689192" cy="51324"/>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84" name="Group 83">
              <a:extLst>
                <a:ext uri="{FF2B5EF4-FFF2-40B4-BE49-F238E27FC236}">
                  <a16:creationId xmlns:a16="http://schemas.microsoft.com/office/drawing/2014/main" id="{5B71E0D4-D84B-F3D4-5F58-A72CA7134F54}"/>
                </a:ext>
              </a:extLst>
            </p:cNvPr>
            <p:cNvGrpSpPr/>
            <p:nvPr/>
          </p:nvGrpSpPr>
          <p:grpSpPr>
            <a:xfrm>
              <a:off x="9593055" y="2541660"/>
              <a:ext cx="1378612" cy="980809"/>
              <a:chOff x="1123550" y="2536140"/>
              <a:chExt cx="1378612" cy="980809"/>
            </a:xfrm>
          </p:grpSpPr>
          <p:pic>
            <p:nvPicPr>
              <p:cNvPr id="85" name="Picture 84">
                <a:extLst>
                  <a:ext uri="{FF2B5EF4-FFF2-40B4-BE49-F238E27FC236}">
                    <a16:creationId xmlns:a16="http://schemas.microsoft.com/office/drawing/2014/main" id="{103BEEA5-7E93-36FC-234C-5393CCFCA1C8}"/>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14952220">
                <a:off x="1539036" y="2520279"/>
                <a:ext cx="316786" cy="469164"/>
              </a:xfrm>
              <a:prstGeom prst="rect">
                <a:avLst/>
              </a:prstGeom>
            </p:spPr>
          </p:pic>
          <p:pic>
            <p:nvPicPr>
              <p:cNvPr id="86" name="Picture 85">
                <a:extLst>
                  <a:ext uri="{FF2B5EF4-FFF2-40B4-BE49-F238E27FC236}">
                    <a16:creationId xmlns:a16="http://schemas.microsoft.com/office/drawing/2014/main" id="{301AB10D-2EA5-A867-A468-7247F39333DA}"/>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14952220">
                <a:off x="1199739" y="2649141"/>
                <a:ext cx="316786" cy="469164"/>
              </a:xfrm>
              <a:prstGeom prst="rect">
                <a:avLst/>
              </a:prstGeom>
            </p:spPr>
          </p:pic>
          <p:grpSp>
            <p:nvGrpSpPr>
              <p:cNvPr id="87" name="Group 86">
                <a:extLst>
                  <a:ext uri="{FF2B5EF4-FFF2-40B4-BE49-F238E27FC236}">
                    <a16:creationId xmlns:a16="http://schemas.microsoft.com/office/drawing/2014/main" id="{78426725-B114-83E4-4AA5-8805993163C2}"/>
                  </a:ext>
                </a:extLst>
              </p:cNvPr>
              <p:cNvGrpSpPr/>
              <p:nvPr/>
            </p:nvGrpSpPr>
            <p:grpSpPr>
              <a:xfrm rot="21389370" flipH="1">
                <a:off x="1232433" y="3171974"/>
                <a:ext cx="832107" cy="316786"/>
                <a:chOff x="5568218" y="1765326"/>
                <a:chExt cx="832107" cy="316786"/>
              </a:xfrm>
            </p:grpSpPr>
            <p:pic>
              <p:nvPicPr>
                <p:cNvPr id="91" name="Picture 90">
                  <a:extLst>
                    <a:ext uri="{FF2B5EF4-FFF2-40B4-BE49-F238E27FC236}">
                      <a16:creationId xmlns:a16="http://schemas.microsoft.com/office/drawing/2014/main" id="{CD9EB842-52F1-527F-9939-E70E817FEE21}"/>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5400000" flipH="1">
                  <a:off x="5644407" y="1689137"/>
                  <a:ext cx="316786" cy="469164"/>
                </a:xfrm>
                <a:prstGeom prst="rect">
                  <a:avLst/>
                </a:prstGeom>
              </p:spPr>
            </p:pic>
            <p:pic>
              <p:nvPicPr>
                <p:cNvPr id="92" name="Picture 91">
                  <a:extLst>
                    <a:ext uri="{FF2B5EF4-FFF2-40B4-BE49-F238E27FC236}">
                      <a16:creationId xmlns:a16="http://schemas.microsoft.com/office/drawing/2014/main" id="{A1C55872-1829-5221-9D3E-DFC64658732D}"/>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5400000" flipH="1">
                  <a:off x="6007350" y="1689137"/>
                  <a:ext cx="316786" cy="469164"/>
                </a:xfrm>
                <a:prstGeom prst="rect">
                  <a:avLst/>
                </a:prstGeom>
              </p:spPr>
            </p:pic>
          </p:grpSp>
          <p:pic>
            <p:nvPicPr>
              <p:cNvPr id="88" name="Picture 87">
                <a:extLst>
                  <a:ext uri="{FF2B5EF4-FFF2-40B4-BE49-F238E27FC236}">
                    <a16:creationId xmlns:a16="http://schemas.microsoft.com/office/drawing/2014/main" id="{9002B64F-FA79-066C-3D06-CBFF5F459C10}"/>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6296837">
                <a:off x="1711877" y="2765628"/>
                <a:ext cx="316786" cy="469164"/>
              </a:xfrm>
              <a:prstGeom prst="rect">
                <a:avLst/>
              </a:prstGeom>
            </p:spPr>
          </p:pic>
          <p:pic>
            <p:nvPicPr>
              <p:cNvPr id="89" name="Picture 88">
                <a:extLst>
                  <a:ext uri="{FF2B5EF4-FFF2-40B4-BE49-F238E27FC236}">
                    <a16:creationId xmlns:a16="http://schemas.microsoft.com/office/drawing/2014/main" id="{8AC1D578-B6C5-FCEE-2F6E-D31CEBBE7173}"/>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6296837">
                <a:off x="2062540" y="2859242"/>
                <a:ext cx="316786" cy="469164"/>
              </a:xfrm>
              <a:prstGeom prst="rect">
                <a:avLst/>
              </a:prstGeom>
            </p:spPr>
          </p:pic>
          <p:sp>
            <p:nvSpPr>
              <p:cNvPr id="90" name="Rounded Rectangle 89">
                <a:extLst>
                  <a:ext uri="{FF2B5EF4-FFF2-40B4-BE49-F238E27FC236}">
                    <a16:creationId xmlns:a16="http://schemas.microsoft.com/office/drawing/2014/main" id="{F5CB969C-8A23-EEFD-527D-D6B05CBD1049}"/>
                  </a:ext>
                </a:extLst>
              </p:cNvPr>
              <p:cNvSpPr/>
              <p:nvPr/>
            </p:nvSpPr>
            <p:spPr>
              <a:xfrm flipH="1">
                <a:off x="1124201" y="2536140"/>
                <a:ext cx="1377961" cy="980809"/>
              </a:xfrm>
              <a:prstGeom prst="round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D73"/>
                  </a:solidFill>
                  <a:latin typeface="AMP_GothamRoundedBold" panose="02000000000000000000" pitchFamily="2" charset="77"/>
                </a:endParaRPr>
              </a:p>
            </p:txBody>
          </p:sp>
        </p:grpSp>
      </p:grpSp>
      <p:grpSp>
        <p:nvGrpSpPr>
          <p:cNvPr id="128" name="Group 127" descr=" Next, the bottom band from the center sample is zoomed in on to show shorter DNA fragments. The text says “Shorter DNA pieces.”">
            <a:extLst>
              <a:ext uri="{FF2B5EF4-FFF2-40B4-BE49-F238E27FC236}">
                <a16:creationId xmlns:a16="http://schemas.microsoft.com/office/drawing/2014/main" id="{C0A55847-B63B-9419-8400-A1616BBC9878}"/>
              </a:ext>
            </a:extLst>
          </p:cNvPr>
          <p:cNvGrpSpPr/>
          <p:nvPr/>
        </p:nvGrpSpPr>
        <p:grpSpPr>
          <a:xfrm>
            <a:off x="7884000" y="4486058"/>
            <a:ext cx="3741943" cy="1811806"/>
            <a:chOff x="7884000" y="4486058"/>
            <a:chExt cx="3741943" cy="1811806"/>
          </a:xfrm>
        </p:grpSpPr>
        <p:grpSp>
          <p:nvGrpSpPr>
            <p:cNvPr id="111" name="Group 110">
              <a:extLst>
                <a:ext uri="{FF2B5EF4-FFF2-40B4-BE49-F238E27FC236}">
                  <a16:creationId xmlns:a16="http://schemas.microsoft.com/office/drawing/2014/main" id="{EB746269-5D2C-3E15-0BA2-383F311977CF}"/>
                </a:ext>
              </a:extLst>
            </p:cNvPr>
            <p:cNvGrpSpPr/>
            <p:nvPr/>
          </p:nvGrpSpPr>
          <p:grpSpPr>
            <a:xfrm flipH="1">
              <a:off x="7884000" y="4565877"/>
              <a:ext cx="1705878" cy="821921"/>
              <a:chOff x="10900001" y="4827803"/>
              <a:chExt cx="1705878" cy="821921"/>
            </a:xfrm>
          </p:grpSpPr>
          <p:cxnSp>
            <p:nvCxnSpPr>
              <p:cNvPr id="71" name="Straight Connector 70">
                <a:extLst>
                  <a:ext uri="{FF2B5EF4-FFF2-40B4-BE49-F238E27FC236}">
                    <a16:creationId xmlns:a16="http://schemas.microsoft.com/office/drawing/2014/main" id="{E17C3073-3162-42D6-F267-65588BBE03F7}"/>
                  </a:ext>
                </a:extLst>
              </p:cNvPr>
              <p:cNvCxnSpPr>
                <a:cxnSpLocks/>
              </p:cNvCxnSpPr>
              <p:nvPr/>
            </p:nvCxnSpPr>
            <p:spPr>
              <a:xfrm flipH="1">
                <a:off x="10900001" y="5509791"/>
                <a:ext cx="1705878" cy="139933"/>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0F224AB5-6E1C-B607-CBFF-47134B532387}"/>
                  </a:ext>
                </a:extLst>
              </p:cNvPr>
              <p:cNvCxnSpPr>
                <a:cxnSpLocks/>
              </p:cNvCxnSpPr>
              <p:nvPr/>
            </p:nvCxnSpPr>
            <p:spPr>
              <a:xfrm flipH="1" flipV="1">
                <a:off x="10925033" y="4827803"/>
                <a:ext cx="1680846" cy="591339"/>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73" name="Group 72">
              <a:extLst>
                <a:ext uri="{FF2B5EF4-FFF2-40B4-BE49-F238E27FC236}">
                  <a16:creationId xmlns:a16="http://schemas.microsoft.com/office/drawing/2014/main" id="{4CB84571-C12F-0637-D00B-CD8094FB1704}"/>
                </a:ext>
              </a:extLst>
            </p:cNvPr>
            <p:cNvGrpSpPr/>
            <p:nvPr/>
          </p:nvGrpSpPr>
          <p:grpSpPr>
            <a:xfrm>
              <a:off x="9590477" y="4486058"/>
              <a:ext cx="1377961" cy="980809"/>
              <a:chOff x="1140829" y="4828418"/>
              <a:chExt cx="1377961" cy="980809"/>
            </a:xfrm>
          </p:grpSpPr>
          <p:pic>
            <p:nvPicPr>
              <p:cNvPr id="75" name="Picture 74">
                <a:extLst>
                  <a:ext uri="{FF2B5EF4-FFF2-40B4-BE49-F238E27FC236}">
                    <a16:creationId xmlns:a16="http://schemas.microsoft.com/office/drawing/2014/main" id="{FE1F5AC2-D017-D379-FE28-5421AB39AF3C}"/>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11387397">
                <a:off x="1153378" y="5196463"/>
                <a:ext cx="316786" cy="469164"/>
              </a:xfrm>
              <a:prstGeom prst="rect">
                <a:avLst/>
              </a:prstGeom>
            </p:spPr>
          </p:pic>
          <p:grpSp>
            <p:nvGrpSpPr>
              <p:cNvPr id="76" name="Group 75">
                <a:extLst>
                  <a:ext uri="{FF2B5EF4-FFF2-40B4-BE49-F238E27FC236}">
                    <a16:creationId xmlns:a16="http://schemas.microsoft.com/office/drawing/2014/main" id="{EC1F7067-49F4-C479-E938-CC01F7BB3D9D}"/>
                  </a:ext>
                </a:extLst>
              </p:cNvPr>
              <p:cNvGrpSpPr/>
              <p:nvPr/>
            </p:nvGrpSpPr>
            <p:grpSpPr>
              <a:xfrm flipH="1" flipV="1">
                <a:off x="1140829" y="4828418"/>
                <a:ext cx="1377961" cy="980809"/>
                <a:chOff x="5373670" y="1695892"/>
                <a:chExt cx="1377961" cy="980809"/>
              </a:xfrm>
            </p:grpSpPr>
            <p:pic>
              <p:nvPicPr>
                <p:cNvPr id="77" name="Picture 76">
                  <a:extLst>
                    <a:ext uri="{FF2B5EF4-FFF2-40B4-BE49-F238E27FC236}">
                      <a16:creationId xmlns:a16="http://schemas.microsoft.com/office/drawing/2014/main" id="{DC70EC36-3641-D4F5-39BC-049D95FD3F47}"/>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6647780" flipH="1">
                  <a:off x="5846217" y="1771741"/>
                  <a:ext cx="316786" cy="469164"/>
                </a:xfrm>
                <a:prstGeom prst="rect">
                  <a:avLst/>
                </a:prstGeom>
              </p:spPr>
            </p:pic>
            <p:pic>
              <p:nvPicPr>
                <p:cNvPr id="78" name="Picture 77">
                  <a:extLst>
                    <a:ext uri="{FF2B5EF4-FFF2-40B4-BE49-F238E27FC236}">
                      <a16:creationId xmlns:a16="http://schemas.microsoft.com/office/drawing/2014/main" id="{CEFCB804-77B6-7153-ACB4-C6D890BCD4BD}"/>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5610630" flipH="1">
                  <a:off x="6263851" y="2235453"/>
                  <a:ext cx="316786" cy="469164"/>
                </a:xfrm>
                <a:prstGeom prst="rect">
                  <a:avLst/>
                </a:prstGeom>
              </p:spPr>
            </p:pic>
            <p:pic>
              <p:nvPicPr>
                <p:cNvPr id="79" name="Picture 78">
                  <a:extLst>
                    <a:ext uri="{FF2B5EF4-FFF2-40B4-BE49-F238E27FC236}">
                      <a16:creationId xmlns:a16="http://schemas.microsoft.com/office/drawing/2014/main" id="{5B122566-E7B0-71A1-B023-FF89B293A834}"/>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70091" y1="57637" x2="70091" y2="57637"/>
                              <a14:foregroundMark x1="64048" y1="79226" x2="64048" y2="79226"/>
                              <a14:foregroundMark x1="33837" y1="17719" x2="33837" y2="17719"/>
                              <a14:foregroundMark x1="57100" y1="89409" x2="57100" y2="89409"/>
                              <a14:foregroundMark x1="51360" y1="84114" x2="51360" y2="84114"/>
                              <a14:foregroundMark x1="51360" y1="79430" x2="51360" y2="79430"/>
                              <a14:foregroundMark x1="51964" y1="62933" x2="51964" y2="62933"/>
                              <a14:foregroundMark x1="51360" y1="58859" x2="51360" y2="58859"/>
                              <a14:foregroundMark x1="51662" y1="54175" x2="51662" y2="54175"/>
                              <a14:foregroundMark x1="51964" y1="49491" x2="51964" y2="49491"/>
                              <a14:foregroundMark x1="53474" y1="45010" x2="53474" y2="45010"/>
                              <a14:foregroundMark x1="53474" y1="41548" x2="53474" y2="41548"/>
                              <a14:foregroundMark x1="52870" y1="24440" x2="52870" y2="24440"/>
                              <a14:foregroundMark x1="52870" y1="20163" x2="52870" y2="20163"/>
                              <a14:foregroundMark x1="53474" y1="15071" x2="53474" y2="15071"/>
                            </a14:backgroundRemoval>
                          </a14:imgEffect>
                        </a14:imgLayer>
                      </a14:imgProps>
                    </a:ext>
                    <a:ext uri="{28A0092B-C50C-407E-A947-70E740481C1C}">
                      <a14:useLocalDpi xmlns:a14="http://schemas.microsoft.com/office/drawing/2010/main"/>
                    </a:ext>
                  </a:extLst>
                </a:blip>
                <a:stretch>
                  <a:fillRect/>
                </a:stretch>
              </p:blipFill>
              <p:spPr>
                <a:xfrm rot="15303163" flipH="1">
                  <a:off x="5546038" y="2158151"/>
                  <a:ext cx="316786" cy="469164"/>
                </a:xfrm>
                <a:prstGeom prst="rect">
                  <a:avLst/>
                </a:prstGeom>
              </p:spPr>
            </p:pic>
            <p:sp>
              <p:nvSpPr>
                <p:cNvPr id="80" name="Rounded Rectangle 79">
                  <a:extLst>
                    <a:ext uri="{FF2B5EF4-FFF2-40B4-BE49-F238E27FC236}">
                      <a16:creationId xmlns:a16="http://schemas.microsoft.com/office/drawing/2014/main" id="{61282D16-293B-40A5-8BE1-42C84572FC6A}"/>
                    </a:ext>
                  </a:extLst>
                </p:cNvPr>
                <p:cNvSpPr/>
                <p:nvPr/>
              </p:nvSpPr>
              <p:spPr>
                <a:xfrm>
                  <a:off x="5373670" y="1695892"/>
                  <a:ext cx="1377961" cy="980809"/>
                </a:xfrm>
                <a:prstGeom prst="round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D73"/>
                    </a:solidFill>
                    <a:latin typeface="AMP_GothamRoundedBold" panose="02000000000000000000" pitchFamily="2" charset="77"/>
                  </a:endParaRPr>
                </a:p>
              </p:txBody>
            </p:sp>
          </p:grpSp>
        </p:grpSp>
        <p:sp>
          <p:nvSpPr>
            <p:cNvPr id="74" name="TextBox 73">
              <a:extLst>
                <a:ext uri="{FF2B5EF4-FFF2-40B4-BE49-F238E27FC236}">
                  <a16:creationId xmlns:a16="http://schemas.microsoft.com/office/drawing/2014/main" id="{F8C35295-0605-4D21-AADA-52CBEF83C0E0}"/>
                </a:ext>
              </a:extLst>
            </p:cNvPr>
            <p:cNvSpPr txBox="1"/>
            <p:nvPr/>
          </p:nvSpPr>
          <p:spPr>
            <a:xfrm>
              <a:off x="9456939" y="5466867"/>
              <a:ext cx="2169004" cy="830997"/>
            </a:xfrm>
            <a:prstGeom prst="rect">
              <a:avLst/>
            </a:prstGeom>
            <a:noFill/>
          </p:spPr>
          <p:txBody>
            <a:bodyPr wrap="square" rtlCol="0">
              <a:spAutoFit/>
            </a:bodyPr>
            <a:lstStyle/>
            <a:p>
              <a:pPr algn="ctr"/>
              <a:r>
                <a:rPr lang="en-US" sz="2400" dirty="0">
                  <a:solidFill>
                    <a:srgbClr val="002D73"/>
                  </a:solidFill>
                  <a:latin typeface="AMP_GothamRoundedBold" panose="02000000000000000000" pitchFamily="2" charset="77"/>
                  <a:cs typeface="Arial" panose="020B0604020202020204" pitchFamily="34" charset="0"/>
                </a:rPr>
                <a:t>Shorter </a:t>
              </a:r>
            </a:p>
            <a:p>
              <a:pPr algn="ctr"/>
              <a:r>
                <a:rPr lang="en-US" sz="2400" dirty="0">
                  <a:solidFill>
                    <a:srgbClr val="002D73"/>
                  </a:solidFill>
                  <a:latin typeface="AMP_GothamRoundedBold" panose="02000000000000000000" pitchFamily="2" charset="77"/>
                  <a:cs typeface="Arial" panose="020B0604020202020204" pitchFamily="34" charset="0"/>
                </a:rPr>
                <a:t>DNA pieces </a:t>
              </a:r>
            </a:p>
          </p:txBody>
        </p:sp>
      </p:grpSp>
      <p:sp>
        <p:nvSpPr>
          <p:cNvPr id="114" name="Rectangle 113">
            <a:extLst>
              <a:ext uri="{FF2B5EF4-FFF2-40B4-BE49-F238E27FC236}">
                <a16:creationId xmlns:a16="http://schemas.microsoft.com/office/drawing/2014/main" id="{8614EC12-2839-69BC-D3A5-4C373D70C8BE}"/>
              </a:ext>
              <a:ext uri="{C183D7F6-B498-43B3-948B-1728B52AA6E4}">
                <adec:decorative xmlns:adec="http://schemas.microsoft.com/office/drawing/2017/decorative" val="1"/>
              </a:ext>
            </a:extLst>
          </p:cNvPr>
          <p:cNvSpPr/>
          <p:nvPr/>
        </p:nvSpPr>
        <p:spPr>
          <a:xfrm flipV="1">
            <a:off x="6265743" y="2875666"/>
            <a:ext cx="738194" cy="90649"/>
          </a:xfrm>
          <a:prstGeom prst="rect">
            <a:avLst/>
          </a:prstGeom>
          <a:solidFill>
            <a:srgbClr val="002D7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53D75621-3723-02D1-726D-CEF8782619F9}"/>
              </a:ext>
              <a:ext uri="{C183D7F6-B498-43B3-948B-1728B52AA6E4}">
                <adec:decorative xmlns:adec="http://schemas.microsoft.com/office/drawing/2017/decorative" val="1"/>
              </a:ext>
            </a:extLst>
          </p:cNvPr>
          <p:cNvSpPr/>
          <p:nvPr/>
        </p:nvSpPr>
        <p:spPr>
          <a:xfrm flipV="1">
            <a:off x="6265743" y="2875666"/>
            <a:ext cx="738194" cy="90649"/>
          </a:xfrm>
          <a:prstGeom prst="rect">
            <a:avLst/>
          </a:prstGeom>
          <a:solidFill>
            <a:srgbClr val="002D7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8A2D904-6DED-873A-5F1C-696648DAB682}"/>
              </a:ext>
              <a:ext uri="{C183D7F6-B498-43B3-948B-1728B52AA6E4}">
                <adec:decorative xmlns:adec="http://schemas.microsoft.com/office/drawing/2017/decorative" val="1"/>
              </a:ext>
            </a:extLst>
          </p:cNvPr>
          <p:cNvSpPr/>
          <p:nvPr/>
        </p:nvSpPr>
        <p:spPr>
          <a:xfrm flipV="1">
            <a:off x="7171571" y="2875666"/>
            <a:ext cx="738194" cy="90649"/>
          </a:xfrm>
          <a:prstGeom prst="rect">
            <a:avLst/>
          </a:prstGeom>
          <a:solidFill>
            <a:srgbClr val="002D7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B4162CA-215B-3CB1-28AA-DEF202CD3283}"/>
              </a:ext>
              <a:ext uri="{C183D7F6-B498-43B3-948B-1728B52AA6E4}">
                <adec:decorative xmlns:adec="http://schemas.microsoft.com/office/drawing/2017/decorative" val="1"/>
              </a:ext>
            </a:extLst>
          </p:cNvPr>
          <p:cNvSpPr/>
          <p:nvPr/>
        </p:nvSpPr>
        <p:spPr>
          <a:xfrm flipV="1">
            <a:off x="7178436" y="2871317"/>
            <a:ext cx="738194" cy="90649"/>
          </a:xfrm>
          <a:prstGeom prst="rect">
            <a:avLst/>
          </a:prstGeom>
          <a:solidFill>
            <a:srgbClr val="002D7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2124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6.25E-7 -0.00232 L -6.25E-7 0.13449 " pathEditMode="relative" rAng="0" ptsTypes="AA">
                                      <p:cBhvr>
                                        <p:cTn id="6" dur="5000" fill="hold"/>
                                        <p:tgtEl>
                                          <p:spTgt spid="114"/>
                                        </p:tgtEl>
                                        <p:attrNameLst>
                                          <p:attrName>ppt_x</p:attrName>
                                          <p:attrName>ppt_y</p:attrName>
                                        </p:attrNameLst>
                                      </p:cBhvr>
                                      <p:rCtr x="0" y="6829"/>
                                    </p:animMotion>
                                  </p:childTnLst>
                                </p:cTn>
                              </p:par>
                              <p:par>
                                <p:cTn id="7" presetID="42" presetClass="path" presetSubtype="0" accel="50000" decel="50000" fill="hold" grpId="0" nodeType="withEffect">
                                  <p:stCondLst>
                                    <p:cond delay="0"/>
                                  </p:stCondLst>
                                  <p:childTnLst>
                                    <p:animMotion origin="layout" path="M -6.25E-7 4.07407E-6 L 0.00117 0.20439 " pathEditMode="relative" rAng="0" ptsTypes="AA">
                                      <p:cBhvr>
                                        <p:cTn id="8" dur="5000" fill="hold"/>
                                        <p:tgtEl>
                                          <p:spTgt spid="117"/>
                                        </p:tgtEl>
                                        <p:attrNameLst>
                                          <p:attrName>ppt_x</p:attrName>
                                          <p:attrName>ppt_y</p:attrName>
                                        </p:attrNameLst>
                                      </p:cBhvr>
                                      <p:rCtr x="52" y="10208"/>
                                    </p:animMotion>
                                  </p:childTnLst>
                                </p:cTn>
                              </p:par>
                              <p:par>
                                <p:cTn id="9" presetID="42" presetClass="path" presetSubtype="0" accel="50000" decel="50000" fill="hold" grpId="0" nodeType="withEffect">
                                  <p:stCondLst>
                                    <p:cond delay="0"/>
                                  </p:stCondLst>
                                  <p:childTnLst>
                                    <p:animMotion origin="layout" path="M 4.16667E-7 4.07407E-6 L 0.00039 0.09236 " pathEditMode="relative" rAng="0" ptsTypes="AA">
                                      <p:cBhvr>
                                        <p:cTn id="10" dur="5000" fill="hold"/>
                                        <p:tgtEl>
                                          <p:spTgt spid="22"/>
                                        </p:tgtEl>
                                        <p:attrNameLst>
                                          <p:attrName>ppt_x</p:attrName>
                                          <p:attrName>ppt_y</p:attrName>
                                        </p:attrNameLst>
                                      </p:cBhvr>
                                      <p:rCtr x="13" y="4606"/>
                                    </p:animMotion>
                                  </p:childTnLst>
                                </p:cTn>
                              </p:par>
                              <p:par>
                                <p:cTn id="11" presetID="42" presetClass="path" presetSubtype="0" accel="50000" decel="50000" fill="hold" grpId="0" nodeType="withEffect">
                                  <p:stCondLst>
                                    <p:cond delay="0"/>
                                  </p:stCondLst>
                                  <p:childTnLst>
                                    <p:animMotion origin="layout" path="M -4.16667E-7 -1.48148E-6 L -0.00013 0.3331 " pathEditMode="relative" rAng="0" ptsTypes="AA">
                                      <p:cBhvr>
                                        <p:cTn id="12" dur="5000" fill="hold"/>
                                        <p:tgtEl>
                                          <p:spTgt spid="23"/>
                                        </p:tgtEl>
                                        <p:attrNameLst>
                                          <p:attrName>ppt_x</p:attrName>
                                          <p:attrName>ppt_y</p:attrName>
                                        </p:attrNameLst>
                                      </p:cBhvr>
                                      <p:rCtr x="-13" y="16644"/>
                                    </p:animMotion>
                                  </p:childTnLst>
                                </p:cTn>
                              </p:par>
                            </p:childTnLst>
                          </p:cTn>
                        </p:par>
                        <p:par>
                          <p:cTn id="13" fill="hold">
                            <p:stCondLst>
                              <p:cond delay="5000"/>
                            </p:stCondLst>
                            <p:childTnLst>
                              <p:par>
                                <p:cTn id="14" presetID="10" presetClass="entr" presetSubtype="0" fill="hold" nodeType="afterEffect">
                                  <p:stCondLst>
                                    <p:cond delay="500"/>
                                  </p:stCondLst>
                                  <p:childTnLst>
                                    <p:set>
                                      <p:cBhvr>
                                        <p:cTn id="15" dur="1" fill="hold">
                                          <p:stCondLst>
                                            <p:cond delay="0"/>
                                          </p:stCondLst>
                                        </p:cTn>
                                        <p:tgtEl>
                                          <p:spTgt spid="126"/>
                                        </p:tgtEl>
                                        <p:attrNameLst>
                                          <p:attrName>style.visibility</p:attrName>
                                        </p:attrNameLst>
                                      </p:cBhvr>
                                      <p:to>
                                        <p:strVal val="visible"/>
                                      </p:to>
                                    </p:set>
                                    <p:animEffect transition="in" filter="fade">
                                      <p:cBhvr>
                                        <p:cTn id="16" dur="500"/>
                                        <p:tgtEl>
                                          <p:spTgt spid="126"/>
                                        </p:tgtEl>
                                      </p:cBhvr>
                                    </p:animEffect>
                                  </p:childTnLst>
                                </p:cTn>
                              </p:par>
                            </p:childTnLst>
                          </p:cTn>
                        </p:par>
                        <p:par>
                          <p:cTn id="17" fill="hold">
                            <p:stCondLst>
                              <p:cond delay="6000"/>
                            </p:stCondLst>
                            <p:childTnLst>
                              <p:par>
                                <p:cTn id="18" presetID="10" presetClass="entr" presetSubtype="0" fill="hold" nodeType="afterEffect">
                                  <p:stCondLst>
                                    <p:cond delay="500"/>
                                  </p:stCondLst>
                                  <p:childTnLst>
                                    <p:set>
                                      <p:cBhvr>
                                        <p:cTn id="19" dur="1" fill="hold">
                                          <p:stCondLst>
                                            <p:cond delay="0"/>
                                          </p:stCondLst>
                                        </p:cTn>
                                        <p:tgtEl>
                                          <p:spTgt spid="128"/>
                                        </p:tgtEl>
                                        <p:attrNameLst>
                                          <p:attrName>style.visibility</p:attrName>
                                        </p:attrNameLst>
                                      </p:cBhvr>
                                      <p:to>
                                        <p:strVal val="visible"/>
                                      </p:to>
                                    </p:set>
                                    <p:animEffect transition="in" filter="fade">
                                      <p:cBhvr>
                                        <p:cTn id="20"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17" grpId="0" animBg="1"/>
      <p:bldP spid="22" grpId="0" animBg="1"/>
      <p:bldP spid="2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DDA51-CDC3-3037-6C7A-22B923B96EB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8BE0A70-3F59-AFED-F276-500BC7C6543D}"/>
              </a:ext>
              <a:ext uri="{C183D7F6-B498-43B3-948B-1728B52AA6E4}">
                <adec:decorative xmlns:adec="http://schemas.microsoft.com/office/drawing/2017/decorative" val="0"/>
              </a:ext>
            </a:extLst>
          </p:cNvPr>
          <p:cNvSpPr>
            <a:spLocks noGrp="1"/>
          </p:cNvSpPr>
          <p:nvPr>
            <p:ph type="title"/>
          </p:nvPr>
        </p:nvSpPr>
        <p:spPr>
          <a:xfrm>
            <a:off x="389082" y="531382"/>
            <a:ext cx="11180618" cy="662418"/>
          </a:xfrm>
          <a:prstGeom prst="rect">
            <a:avLst/>
          </a:prstGeom>
        </p:spPr>
        <p:txBody>
          <a:bodyPr/>
          <a:lstStyle/>
          <a:p>
            <a:r>
              <a:rPr lang="en-US" dirty="0"/>
              <a:t>How to interpret the results</a:t>
            </a:r>
          </a:p>
        </p:txBody>
      </p:sp>
      <p:sp>
        <p:nvSpPr>
          <p:cNvPr id="129" name="Text Placeholder 1">
            <a:extLst>
              <a:ext uri="{FF2B5EF4-FFF2-40B4-BE49-F238E27FC236}">
                <a16:creationId xmlns:a16="http://schemas.microsoft.com/office/drawing/2014/main" id="{3152CBB1-A102-E16D-D0F6-E682F32C706C}"/>
              </a:ext>
            </a:extLst>
          </p:cNvPr>
          <p:cNvSpPr>
            <a:spLocks noGrp="1"/>
          </p:cNvSpPr>
          <p:nvPr>
            <p:ph idx="4294967295"/>
          </p:nvPr>
        </p:nvSpPr>
        <p:spPr>
          <a:xfrm>
            <a:off x="389081" y="1714500"/>
            <a:ext cx="5971961" cy="4351338"/>
          </a:xfrm>
          <a:prstGeom prst="rect">
            <a:avLst/>
          </a:prstGeom>
        </p:spPr>
        <p:txBody>
          <a:bodyPr/>
          <a:lstStyle/>
          <a:p>
            <a:pPr marL="457200" indent="-457200">
              <a:spcBef>
                <a:spcPts val="1300"/>
              </a:spcBef>
            </a:pPr>
            <a:r>
              <a:rPr lang="en-US" sz="3000" dirty="0">
                <a:solidFill>
                  <a:srgbClr val="002D73"/>
                </a:solidFill>
                <a:latin typeface="Helvetica" pitchFamily="2" charset="0"/>
              </a:rPr>
              <a:t>The penguin alleles we will analyze in this lab differ in size.</a:t>
            </a:r>
          </a:p>
          <a:p>
            <a:pPr marL="457200" indent="-457200">
              <a:spcBef>
                <a:spcPts val="1300"/>
              </a:spcBef>
            </a:pPr>
            <a:r>
              <a:rPr lang="en-US" sz="3000" dirty="0">
                <a:solidFill>
                  <a:srgbClr val="002D73"/>
                </a:solidFill>
                <a:latin typeface="Helvetica" pitchFamily="2" charset="0"/>
              </a:rPr>
              <a:t>This means we can use gel electrophoresis to determine how many unique alleles are in different penguin populations.</a:t>
            </a:r>
          </a:p>
          <a:p>
            <a:pPr marL="457200" indent="-457200">
              <a:spcBef>
                <a:spcPts val="1300"/>
              </a:spcBef>
            </a:pPr>
            <a:r>
              <a:rPr lang="en-US" sz="3000" dirty="0">
                <a:solidFill>
                  <a:srgbClr val="002D73"/>
                </a:solidFill>
                <a:latin typeface="Helvetica" pitchFamily="2" charset="0"/>
              </a:rPr>
              <a:t>Let’s walk through an example.</a:t>
            </a:r>
          </a:p>
        </p:txBody>
      </p:sp>
      <p:pic>
        <p:nvPicPr>
          <p:cNvPr id="6" name="Picture 5">
            <a:extLst>
              <a:ext uri="{FF2B5EF4-FFF2-40B4-BE49-F238E27FC236}">
                <a16:creationId xmlns:a16="http://schemas.microsoft.com/office/drawing/2014/main" id="{21D5C6C7-5569-23D0-D9BE-DA3E7BF0274A}"/>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7302675" y="1088009"/>
            <a:ext cx="3896638" cy="4866126"/>
          </a:xfrm>
          <a:prstGeom prst="rect">
            <a:avLst/>
          </a:prstGeom>
        </p:spPr>
      </p:pic>
    </p:spTree>
    <p:extLst>
      <p:ext uri="{BB962C8B-B14F-4D97-AF65-F5344CB8AC3E}">
        <p14:creationId xmlns:p14="http://schemas.microsoft.com/office/powerpoint/2010/main" val="10886250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7A4A5-43F6-F224-6AEF-32060C52801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F1251E8-BAC6-EE8E-3CCB-5AB416B1AFC5}"/>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t>How to interpret the results</a:t>
            </a:r>
          </a:p>
        </p:txBody>
      </p:sp>
      <p:sp>
        <p:nvSpPr>
          <p:cNvPr id="6" name="Content Placeholder 5">
            <a:extLst>
              <a:ext uri="{FF2B5EF4-FFF2-40B4-BE49-F238E27FC236}">
                <a16:creationId xmlns:a16="http://schemas.microsoft.com/office/drawing/2014/main" id="{DCAFB51D-7C6E-0187-47F4-7DA229C17001}"/>
              </a:ext>
            </a:extLst>
          </p:cNvPr>
          <p:cNvSpPr>
            <a:spLocks noGrp="1"/>
          </p:cNvSpPr>
          <p:nvPr>
            <p:ph idx="1"/>
          </p:nvPr>
        </p:nvSpPr>
        <p:spPr>
          <a:xfrm>
            <a:off x="389082" y="1714500"/>
            <a:ext cx="5006624" cy="4351338"/>
          </a:xfrm>
        </p:spPr>
        <p:txBody>
          <a:bodyPr/>
          <a:lstStyle/>
          <a:p>
            <a:r>
              <a:rPr lang="en-US" dirty="0">
                <a:solidFill>
                  <a:srgbClr val="002D73"/>
                </a:solidFill>
              </a:rPr>
              <a:t>We will compare two penguin populations.</a:t>
            </a:r>
          </a:p>
          <a:p>
            <a:r>
              <a:rPr lang="en-US" dirty="0">
                <a:solidFill>
                  <a:srgbClr val="002D73"/>
                </a:solidFill>
              </a:rPr>
              <a:t>Four individual penguins were tested in each population. </a:t>
            </a:r>
          </a:p>
          <a:p>
            <a:r>
              <a:rPr lang="en-US" dirty="0">
                <a:solidFill>
                  <a:srgbClr val="002D73"/>
                </a:solidFill>
              </a:rPr>
              <a:t>Theses individual penguins are labeled as A through H.</a:t>
            </a:r>
          </a:p>
        </p:txBody>
      </p:sp>
      <p:grpSp>
        <p:nvGrpSpPr>
          <p:cNvPr id="4" name="Group 3" descr="A schematic of an agarose gel is shown before any samples have been loaded or run.&#10;&#10;The gel is a horizontal rectangle. Along the top are 8 wells. The label indicates that each well will contain a sample from an individual penguin, lettered A through H. Penguins A, B, C, and D are indicated as belonging to Population I. Penguins E, F, G, and H are indicated as belonging to Population II.">
            <a:extLst>
              <a:ext uri="{FF2B5EF4-FFF2-40B4-BE49-F238E27FC236}">
                <a16:creationId xmlns:a16="http://schemas.microsoft.com/office/drawing/2014/main" id="{668F1526-F158-86EC-588E-EBB3DB91F109}"/>
              </a:ext>
            </a:extLst>
          </p:cNvPr>
          <p:cNvGrpSpPr/>
          <p:nvPr/>
        </p:nvGrpSpPr>
        <p:grpSpPr>
          <a:xfrm>
            <a:off x="5384801" y="1387772"/>
            <a:ext cx="6429023" cy="3549605"/>
            <a:chOff x="5384801" y="1387772"/>
            <a:chExt cx="6429023" cy="3549605"/>
          </a:xfrm>
        </p:grpSpPr>
        <p:sp>
          <p:nvSpPr>
            <p:cNvPr id="45" name="Text Placeholder 4">
              <a:extLst>
                <a:ext uri="{FF2B5EF4-FFF2-40B4-BE49-F238E27FC236}">
                  <a16:creationId xmlns:a16="http://schemas.microsoft.com/office/drawing/2014/main" id="{E5ADFF9B-1328-39F1-F24A-FB1B6DF8D7C8}"/>
                </a:ext>
              </a:extLst>
            </p:cNvPr>
            <p:cNvSpPr txBox="1">
              <a:spLocks/>
            </p:cNvSpPr>
            <p:nvPr/>
          </p:nvSpPr>
          <p:spPr>
            <a:xfrm>
              <a:off x="697926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A</a:t>
              </a:r>
            </a:p>
          </p:txBody>
        </p:sp>
        <p:sp>
          <p:nvSpPr>
            <p:cNvPr id="46" name="Text Placeholder 4">
              <a:extLst>
                <a:ext uri="{FF2B5EF4-FFF2-40B4-BE49-F238E27FC236}">
                  <a16:creationId xmlns:a16="http://schemas.microsoft.com/office/drawing/2014/main" id="{D8CD6BBE-6E35-B852-5500-ADD3CC7A7BEF}"/>
                </a:ext>
              </a:extLst>
            </p:cNvPr>
            <p:cNvSpPr txBox="1">
              <a:spLocks/>
            </p:cNvSpPr>
            <p:nvPr/>
          </p:nvSpPr>
          <p:spPr>
            <a:xfrm>
              <a:off x="760918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B</a:t>
              </a:r>
            </a:p>
          </p:txBody>
        </p:sp>
        <p:sp>
          <p:nvSpPr>
            <p:cNvPr id="47" name="Text Placeholder 4">
              <a:extLst>
                <a:ext uri="{FF2B5EF4-FFF2-40B4-BE49-F238E27FC236}">
                  <a16:creationId xmlns:a16="http://schemas.microsoft.com/office/drawing/2014/main" id="{7EC90417-010C-3993-D761-F58945E365F5}"/>
                </a:ext>
              </a:extLst>
            </p:cNvPr>
            <p:cNvSpPr txBox="1">
              <a:spLocks/>
            </p:cNvSpPr>
            <p:nvPr/>
          </p:nvSpPr>
          <p:spPr>
            <a:xfrm>
              <a:off x="8200154"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C</a:t>
              </a:r>
            </a:p>
          </p:txBody>
        </p:sp>
        <p:sp>
          <p:nvSpPr>
            <p:cNvPr id="48" name="Text Placeholder 4">
              <a:extLst>
                <a:ext uri="{FF2B5EF4-FFF2-40B4-BE49-F238E27FC236}">
                  <a16:creationId xmlns:a16="http://schemas.microsoft.com/office/drawing/2014/main" id="{82D2690C-D879-24EB-A31A-98367F99BBD7}"/>
                </a:ext>
              </a:extLst>
            </p:cNvPr>
            <p:cNvSpPr txBox="1">
              <a:spLocks/>
            </p:cNvSpPr>
            <p:nvPr/>
          </p:nvSpPr>
          <p:spPr>
            <a:xfrm>
              <a:off x="881314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D</a:t>
              </a:r>
            </a:p>
          </p:txBody>
        </p:sp>
        <p:sp>
          <p:nvSpPr>
            <p:cNvPr id="49" name="Text Placeholder 4">
              <a:extLst>
                <a:ext uri="{FF2B5EF4-FFF2-40B4-BE49-F238E27FC236}">
                  <a16:creationId xmlns:a16="http://schemas.microsoft.com/office/drawing/2014/main" id="{3BFF6D28-A7E1-B94A-CC22-B0F83A809013}"/>
                </a:ext>
              </a:extLst>
            </p:cNvPr>
            <p:cNvSpPr txBox="1">
              <a:spLocks/>
            </p:cNvSpPr>
            <p:nvPr/>
          </p:nvSpPr>
          <p:spPr>
            <a:xfrm>
              <a:off x="94278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E</a:t>
              </a:r>
            </a:p>
          </p:txBody>
        </p:sp>
        <p:sp>
          <p:nvSpPr>
            <p:cNvPr id="50" name="Text Placeholder 4">
              <a:extLst>
                <a:ext uri="{FF2B5EF4-FFF2-40B4-BE49-F238E27FC236}">
                  <a16:creationId xmlns:a16="http://schemas.microsoft.com/office/drawing/2014/main" id="{03881170-FD6D-E461-8AB8-9E16AEE0E236}"/>
                </a:ext>
              </a:extLst>
            </p:cNvPr>
            <p:cNvSpPr txBox="1">
              <a:spLocks/>
            </p:cNvSpPr>
            <p:nvPr/>
          </p:nvSpPr>
          <p:spPr>
            <a:xfrm>
              <a:off x="100374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F</a:t>
              </a:r>
            </a:p>
          </p:txBody>
        </p:sp>
        <p:sp>
          <p:nvSpPr>
            <p:cNvPr id="51" name="Text Placeholder 4">
              <a:extLst>
                <a:ext uri="{FF2B5EF4-FFF2-40B4-BE49-F238E27FC236}">
                  <a16:creationId xmlns:a16="http://schemas.microsoft.com/office/drawing/2014/main" id="{3E90694B-B3E3-181F-E076-E0319E8145FC}"/>
                </a:ext>
              </a:extLst>
            </p:cNvPr>
            <p:cNvSpPr txBox="1">
              <a:spLocks/>
            </p:cNvSpPr>
            <p:nvPr/>
          </p:nvSpPr>
          <p:spPr>
            <a:xfrm>
              <a:off x="10638562"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G</a:t>
              </a:r>
            </a:p>
          </p:txBody>
        </p:sp>
        <p:sp>
          <p:nvSpPr>
            <p:cNvPr id="52" name="Text Placeholder 4">
              <a:extLst>
                <a:ext uri="{FF2B5EF4-FFF2-40B4-BE49-F238E27FC236}">
                  <a16:creationId xmlns:a16="http://schemas.microsoft.com/office/drawing/2014/main" id="{2DDC9B32-8D8B-C3E2-150F-43F9AD95F83B}"/>
                </a:ext>
              </a:extLst>
            </p:cNvPr>
            <p:cNvSpPr txBox="1">
              <a:spLocks/>
            </p:cNvSpPr>
            <p:nvPr/>
          </p:nvSpPr>
          <p:spPr>
            <a:xfrm>
              <a:off x="112058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H</a:t>
              </a:r>
            </a:p>
          </p:txBody>
        </p:sp>
        <p:sp>
          <p:nvSpPr>
            <p:cNvPr id="53" name="Right Brace 52">
              <a:extLst>
                <a:ext uri="{FF2B5EF4-FFF2-40B4-BE49-F238E27FC236}">
                  <a16:creationId xmlns:a16="http://schemas.microsoft.com/office/drawing/2014/main" id="{1F244FBF-3A20-ABA2-E6B1-CE551A2EC7C8}"/>
                </a:ext>
              </a:extLst>
            </p:cNvPr>
            <p:cNvSpPr/>
            <p:nvPr/>
          </p:nvSpPr>
          <p:spPr>
            <a:xfrm rot="16200000">
              <a:off x="7943115" y="990040"/>
              <a:ext cx="344427" cy="1828743"/>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54" name="Right Brace 53">
              <a:extLst>
                <a:ext uri="{FF2B5EF4-FFF2-40B4-BE49-F238E27FC236}">
                  <a16:creationId xmlns:a16="http://schemas.microsoft.com/office/drawing/2014/main" id="{085F2698-5793-51E9-A5E7-BB74C3578302}"/>
                </a:ext>
              </a:extLst>
            </p:cNvPr>
            <p:cNvSpPr/>
            <p:nvPr/>
          </p:nvSpPr>
          <p:spPr>
            <a:xfrm rot="16200000">
              <a:off x="10371426" y="1010429"/>
              <a:ext cx="344427" cy="1787962"/>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55" name="Text Placeholder 4">
              <a:extLst>
                <a:ext uri="{FF2B5EF4-FFF2-40B4-BE49-F238E27FC236}">
                  <a16:creationId xmlns:a16="http://schemas.microsoft.com/office/drawing/2014/main" id="{F5EBB265-8FAE-C1BA-1667-E3C74B242711}"/>
                </a:ext>
              </a:extLst>
            </p:cNvPr>
            <p:cNvSpPr txBox="1">
              <a:spLocks/>
            </p:cNvSpPr>
            <p:nvPr/>
          </p:nvSpPr>
          <p:spPr>
            <a:xfrm>
              <a:off x="6896128" y="1387772"/>
              <a:ext cx="2449807"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Population I</a:t>
              </a:r>
            </a:p>
          </p:txBody>
        </p:sp>
        <p:sp>
          <p:nvSpPr>
            <p:cNvPr id="56" name="Text Placeholder 4">
              <a:extLst>
                <a:ext uri="{FF2B5EF4-FFF2-40B4-BE49-F238E27FC236}">
                  <a16:creationId xmlns:a16="http://schemas.microsoft.com/office/drawing/2014/main" id="{1A0C816F-BBF9-E933-6C18-BDE80C179B65}"/>
                </a:ext>
              </a:extLst>
            </p:cNvPr>
            <p:cNvSpPr txBox="1">
              <a:spLocks/>
            </p:cNvSpPr>
            <p:nvPr/>
          </p:nvSpPr>
          <p:spPr>
            <a:xfrm>
              <a:off x="9325633" y="1387772"/>
              <a:ext cx="2449807"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Population II</a:t>
              </a:r>
            </a:p>
          </p:txBody>
        </p:sp>
        <p:sp>
          <p:nvSpPr>
            <p:cNvPr id="43" name="Text Placeholder 4">
              <a:extLst>
                <a:ext uri="{FF2B5EF4-FFF2-40B4-BE49-F238E27FC236}">
                  <a16:creationId xmlns:a16="http://schemas.microsoft.com/office/drawing/2014/main" id="{918F42E6-4CDB-E781-8A5D-BFE5E3010F93}"/>
                </a:ext>
              </a:extLst>
            </p:cNvPr>
            <p:cNvSpPr txBox="1">
              <a:spLocks/>
            </p:cNvSpPr>
            <p:nvPr/>
          </p:nvSpPr>
          <p:spPr>
            <a:xfrm>
              <a:off x="5384801" y="2173615"/>
              <a:ext cx="1673529" cy="66241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Penguins:</a:t>
              </a:r>
            </a:p>
          </p:txBody>
        </p:sp>
        <p:grpSp>
          <p:nvGrpSpPr>
            <p:cNvPr id="5" name="Group 4">
              <a:extLst>
                <a:ext uri="{FF2B5EF4-FFF2-40B4-BE49-F238E27FC236}">
                  <a16:creationId xmlns:a16="http://schemas.microsoft.com/office/drawing/2014/main" id="{8AD1A4E9-0195-1F04-2424-37EFD3EBC6A1}"/>
                </a:ext>
              </a:extLst>
            </p:cNvPr>
            <p:cNvGrpSpPr/>
            <p:nvPr/>
          </p:nvGrpSpPr>
          <p:grpSpPr>
            <a:xfrm>
              <a:off x="6807200" y="2505744"/>
              <a:ext cx="5006624" cy="2431633"/>
              <a:chOff x="6807200" y="2505744"/>
              <a:chExt cx="5006624" cy="2431633"/>
            </a:xfrm>
          </p:grpSpPr>
          <p:pic>
            <p:nvPicPr>
              <p:cNvPr id="44" name="Picture 43">
                <a:extLst>
                  <a:ext uri="{FF2B5EF4-FFF2-40B4-BE49-F238E27FC236}">
                    <a16:creationId xmlns:a16="http://schemas.microsoft.com/office/drawing/2014/main" id="{E6F2B9A8-95C8-D598-6C92-01CCAE268671}"/>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6807200" y="2505744"/>
                <a:ext cx="5006624" cy="2431633"/>
              </a:xfrm>
              <a:prstGeom prst="rect">
                <a:avLst/>
              </a:prstGeom>
            </p:spPr>
          </p:pic>
          <p:sp>
            <p:nvSpPr>
              <p:cNvPr id="2" name="Rectangle 1">
                <a:extLst>
                  <a:ext uri="{FF2B5EF4-FFF2-40B4-BE49-F238E27FC236}">
                    <a16:creationId xmlns:a16="http://schemas.microsoft.com/office/drawing/2014/main" id="{CB9AF00E-4A50-49ED-B45C-7D0C5B2B63F8}"/>
                  </a:ext>
                </a:extLst>
              </p:cNvPr>
              <p:cNvSpPr/>
              <p:nvPr/>
            </p:nvSpPr>
            <p:spPr>
              <a:xfrm>
                <a:off x="6896128" y="2998381"/>
                <a:ext cx="4879312" cy="1807535"/>
              </a:xfrm>
              <a:prstGeom prst="rect">
                <a:avLst/>
              </a:prstGeom>
              <a:solidFill>
                <a:srgbClr val="DFED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066141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D796B-DA8A-DFE4-DCE1-EFBDC33CED4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53A431A-82A9-4BB7-A440-3F625E5AA36C}"/>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t>How to interpret the results</a:t>
            </a:r>
          </a:p>
        </p:txBody>
      </p:sp>
      <p:sp>
        <p:nvSpPr>
          <p:cNvPr id="6" name="Content Placeholder 5">
            <a:extLst>
              <a:ext uri="{FF2B5EF4-FFF2-40B4-BE49-F238E27FC236}">
                <a16:creationId xmlns:a16="http://schemas.microsoft.com/office/drawing/2014/main" id="{D238FF06-EC18-611C-08B0-0D251250A04C}"/>
              </a:ext>
            </a:extLst>
          </p:cNvPr>
          <p:cNvSpPr>
            <a:spLocks noGrp="1"/>
          </p:cNvSpPr>
          <p:nvPr>
            <p:ph idx="1"/>
          </p:nvPr>
        </p:nvSpPr>
        <p:spPr>
          <a:xfrm>
            <a:off x="389082" y="1714500"/>
            <a:ext cx="4790680" cy="4351338"/>
          </a:xfrm>
        </p:spPr>
        <p:txBody>
          <a:bodyPr/>
          <a:lstStyle/>
          <a:p>
            <a:r>
              <a:rPr lang="en-US" dirty="0">
                <a:solidFill>
                  <a:srgbClr val="002D73"/>
                </a:solidFill>
              </a:rPr>
              <a:t>After running the gel, penguin A has two bands.</a:t>
            </a:r>
          </a:p>
          <a:p>
            <a:r>
              <a:rPr lang="en-US" dirty="0">
                <a:solidFill>
                  <a:srgbClr val="002D73"/>
                </a:solidFill>
              </a:rPr>
              <a:t>Each band represents a different allele.</a:t>
            </a:r>
          </a:p>
          <a:p>
            <a:r>
              <a:rPr lang="en-US" dirty="0">
                <a:solidFill>
                  <a:srgbClr val="002D73"/>
                </a:solidFill>
              </a:rPr>
              <a:t>Penguin A inherited a different allele from each parent.</a:t>
            </a:r>
          </a:p>
        </p:txBody>
      </p:sp>
      <p:grpSp>
        <p:nvGrpSpPr>
          <p:cNvPr id="39" name="Group 38" descr="The schematic of the gel from the previous slide is repeated, but now the results from penguin A are shown on the gel. Penguin A has two bands. One band is towards the top of the gel and the other towards the bottom.&#10;&#10;To the left of each band is a fragment of DNA. The DNA fragment that corresponds to the top band is much longer than the DNA fragment that corresponds to the band at the bottom of the gel.">
            <a:extLst>
              <a:ext uri="{FF2B5EF4-FFF2-40B4-BE49-F238E27FC236}">
                <a16:creationId xmlns:a16="http://schemas.microsoft.com/office/drawing/2014/main" id="{9AA671AD-1C6B-A62B-F7D3-D0F897BB38BE}"/>
              </a:ext>
            </a:extLst>
          </p:cNvPr>
          <p:cNvGrpSpPr/>
          <p:nvPr/>
        </p:nvGrpSpPr>
        <p:grpSpPr>
          <a:xfrm>
            <a:off x="5383314" y="1387772"/>
            <a:ext cx="6430510" cy="3549605"/>
            <a:chOff x="5383314" y="1387772"/>
            <a:chExt cx="6430510" cy="3549605"/>
          </a:xfrm>
        </p:grpSpPr>
        <p:grpSp>
          <p:nvGrpSpPr>
            <p:cNvPr id="9" name="Group 8">
              <a:extLst>
                <a:ext uri="{FF2B5EF4-FFF2-40B4-BE49-F238E27FC236}">
                  <a16:creationId xmlns:a16="http://schemas.microsoft.com/office/drawing/2014/main" id="{08D87B65-A75D-913D-38A4-A4BDD5E10E1F}"/>
                </a:ext>
              </a:extLst>
            </p:cNvPr>
            <p:cNvGrpSpPr/>
            <p:nvPr/>
          </p:nvGrpSpPr>
          <p:grpSpPr>
            <a:xfrm>
              <a:off x="5383314" y="1387772"/>
              <a:ext cx="6430510" cy="3549605"/>
              <a:chOff x="5383314" y="1387772"/>
              <a:chExt cx="6430510" cy="3549605"/>
            </a:xfrm>
          </p:grpSpPr>
          <p:sp>
            <p:nvSpPr>
              <p:cNvPr id="10" name="Text Placeholder 4">
                <a:extLst>
                  <a:ext uri="{FF2B5EF4-FFF2-40B4-BE49-F238E27FC236}">
                    <a16:creationId xmlns:a16="http://schemas.microsoft.com/office/drawing/2014/main" id="{C0AF28E6-81C3-09AA-7DA3-B52DC7612E5A}"/>
                  </a:ext>
                </a:extLst>
              </p:cNvPr>
              <p:cNvSpPr txBox="1">
                <a:spLocks/>
              </p:cNvSpPr>
              <p:nvPr/>
            </p:nvSpPr>
            <p:spPr>
              <a:xfrm>
                <a:off x="697926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A</a:t>
                </a:r>
              </a:p>
            </p:txBody>
          </p:sp>
          <p:sp>
            <p:nvSpPr>
              <p:cNvPr id="11" name="Text Placeholder 4">
                <a:extLst>
                  <a:ext uri="{FF2B5EF4-FFF2-40B4-BE49-F238E27FC236}">
                    <a16:creationId xmlns:a16="http://schemas.microsoft.com/office/drawing/2014/main" id="{AD1818A4-C514-3267-2594-648DC4989633}"/>
                  </a:ext>
                </a:extLst>
              </p:cNvPr>
              <p:cNvSpPr txBox="1">
                <a:spLocks/>
              </p:cNvSpPr>
              <p:nvPr/>
            </p:nvSpPr>
            <p:spPr>
              <a:xfrm>
                <a:off x="760918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B</a:t>
                </a:r>
              </a:p>
            </p:txBody>
          </p:sp>
          <p:sp>
            <p:nvSpPr>
              <p:cNvPr id="12" name="Text Placeholder 4">
                <a:extLst>
                  <a:ext uri="{FF2B5EF4-FFF2-40B4-BE49-F238E27FC236}">
                    <a16:creationId xmlns:a16="http://schemas.microsoft.com/office/drawing/2014/main" id="{9A4D1705-9808-D6C1-47A9-72BBE84A395D}"/>
                  </a:ext>
                </a:extLst>
              </p:cNvPr>
              <p:cNvSpPr txBox="1">
                <a:spLocks/>
              </p:cNvSpPr>
              <p:nvPr/>
            </p:nvSpPr>
            <p:spPr>
              <a:xfrm>
                <a:off x="8200154"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C</a:t>
                </a:r>
              </a:p>
            </p:txBody>
          </p:sp>
          <p:sp>
            <p:nvSpPr>
              <p:cNvPr id="13" name="Text Placeholder 4">
                <a:extLst>
                  <a:ext uri="{FF2B5EF4-FFF2-40B4-BE49-F238E27FC236}">
                    <a16:creationId xmlns:a16="http://schemas.microsoft.com/office/drawing/2014/main" id="{8FA95E64-FE17-102D-263B-D65AAF09161E}"/>
                  </a:ext>
                </a:extLst>
              </p:cNvPr>
              <p:cNvSpPr txBox="1">
                <a:spLocks/>
              </p:cNvSpPr>
              <p:nvPr/>
            </p:nvSpPr>
            <p:spPr>
              <a:xfrm>
                <a:off x="881314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D</a:t>
                </a:r>
              </a:p>
            </p:txBody>
          </p:sp>
          <p:sp>
            <p:nvSpPr>
              <p:cNvPr id="14" name="Text Placeholder 4">
                <a:extLst>
                  <a:ext uri="{FF2B5EF4-FFF2-40B4-BE49-F238E27FC236}">
                    <a16:creationId xmlns:a16="http://schemas.microsoft.com/office/drawing/2014/main" id="{895156B2-9BBA-56BE-3DF2-B5FF80EF727D}"/>
                  </a:ext>
                </a:extLst>
              </p:cNvPr>
              <p:cNvSpPr txBox="1">
                <a:spLocks/>
              </p:cNvSpPr>
              <p:nvPr/>
            </p:nvSpPr>
            <p:spPr>
              <a:xfrm>
                <a:off x="94278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E</a:t>
                </a:r>
              </a:p>
            </p:txBody>
          </p:sp>
          <p:sp>
            <p:nvSpPr>
              <p:cNvPr id="15" name="Text Placeholder 4">
                <a:extLst>
                  <a:ext uri="{FF2B5EF4-FFF2-40B4-BE49-F238E27FC236}">
                    <a16:creationId xmlns:a16="http://schemas.microsoft.com/office/drawing/2014/main" id="{9A2DB297-B29F-4723-3853-D53569BDB383}"/>
                  </a:ext>
                </a:extLst>
              </p:cNvPr>
              <p:cNvSpPr txBox="1">
                <a:spLocks/>
              </p:cNvSpPr>
              <p:nvPr/>
            </p:nvSpPr>
            <p:spPr>
              <a:xfrm>
                <a:off x="100374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F</a:t>
                </a:r>
              </a:p>
            </p:txBody>
          </p:sp>
          <p:sp>
            <p:nvSpPr>
              <p:cNvPr id="16" name="Text Placeholder 4">
                <a:extLst>
                  <a:ext uri="{FF2B5EF4-FFF2-40B4-BE49-F238E27FC236}">
                    <a16:creationId xmlns:a16="http://schemas.microsoft.com/office/drawing/2014/main" id="{CAAD804E-C4D8-654A-ECBA-4A792D4AE70E}"/>
                  </a:ext>
                </a:extLst>
              </p:cNvPr>
              <p:cNvSpPr txBox="1">
                <a:spLocks/>
              </p:cNvSpPr>
              <p:nvPr/>
            </p:nvSpPr>
            <p:spPr>
              <a:xfrm>
                <a:off x="10638562"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G</a:t>
                </a:r>
              </a:p>
            </p:txBody>
          </p:sp>
          <p:sp>
            <p:nvSpPr>
              <p:cNvPr id="17" name="Text Placeholder 4">
                <a:extLst>
                  <a:ext uri="{FF2B5EF4-FFF2-40B4-BE49-F238E27FC236}">
                    <a16:creationId xmlns:a16="http://schemas.microsoft.com/office/drawing/2014/main" id="{0F6A6C25-87D1-3841-B5A4-392A6CF06AE8}"/>
                  </a:ext>
                </a:extLst>
              </p:cNvPr>
              <p:cNvSpPr txBox="1">
                <a:spLocks/>
              </p:cNvSpPr>
              <p:nvPr/>
            </p:nvSpPr>
            <p:spPr>
              <a:xfrm>
                <a:off x="112058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H</a:t>
                </a:r>
              </a:p>
            </p:txBody>
          </p:sp>
          <p:sp>
            <p:nvSpPr>
              <p:cNvPr id="18" name="Right Brace 17">
                <a:extLst>
                  <a:ext uri="{FF2B5EF4-FFF2-40B4-BE49-F238E27FC236}">
                    <a16:creationId xmlns:a16="http://schemas.microsoft.com/office/drawing/2014/main" id="{9427B1C1-8F5C-66E2-BC8D-8AB6A0750DC0}"/>
                  </a:ext>
                </a:extLst>
              </p:cNvPr>
              <p:cNvSpPr/>
              <p:nvPr/>
            </p:nvSpPr>
            <p:spPr>
              <a:xfrm rot="16200000">
                <a:off x="7943115" y="990040"/>
                <a:ext cx="344427" cy="1828743"/>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19" name="Right Brace 18">
                <a:extLst>
                  <a:ext uri="{FF2B5EF4-FFF2-40B4-BE49-F238E27FC236}">
                    <a16:creationId xmlns:a16="http://schemas.microsoft.com/office/drawing/2014/main" id="{CE13F4C2-3D2A-6A75-42D6-744DB27D9872}"/>
                  </a:ext>
                </a:extLst>
              </p:cNvPr>
              <p:cNvSpPr/>
              <p:nvPr/>
            </p:nvSpPr>
            <p:spPr>
              <a:xfrm rot="16200000">
                <a:off x="10371426" y="1010429"/>
                <a:ext cx="344427" cy="1787962"/>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20" name="Text Placeholder 4">
                <a:extLst>
                  <a:ext uri="{FF2B5EF4-FFF2-40B4-BE49-F238E27FC236}">
                    <a16:creationId xmlns:a16="http://schemas.microsoft.com/office/drawing/2014/main" id="{2AAFD00C-2B7C-EE6E-3B27-70D51C24FA4C}"/>
                  </a:ext>
                </a:extLst>
              </p:cNvPr>
              <p:cNvSpPr txBox="1">
                <a:spLocks/>
              </p:cNvSpPr>
              <p:nvPr/>
            </p:nvSpPr>
            <p:spPr>
              <a:xfrm>
                <a:off x="6896128" y="1387772"/>
                <a:ext cx="2449807"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Population I</a:t>
                </a:r>
              </a:p>
            </p:txBody>
          </p:sp>
          <p:sp>
            <p:nvSpPr>
              <p:cNvPr id="21" name="Text Placeholder 4">
                <a:extLst>
                  <a:ext uri="{FF2B5EF4-FFF2-40B4-BE49-F238E27FC236}">
                    <a16:creationId xmlns:a16="http://schemas.microsoft.com/office/drawing/2014/main" id="{5D9252BE-1B13-9605-892E-AC20C8879FB6}"/>
                  </a:ext>
                </a:extLst>
              </p:cNvPr>
              <p:cNvSpPr txBox="1">
                <a:spLocks/>
              </p:cNvSpPr>
              <p:nvPr/>
            </p:nvSpPr>
            <p:spPr>
              <a:xfrm>
                <a:off x="9325633" y="1387772"/>
                <a:ext cx="2449807"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Population II</a:t>
                </a:r>
              </a:p>
            </p:txBody>
          </p:sp>
          <p:sp>
            <p:nvSpPr>
              <p:cNvPr id="22" name="Text Placeholder 4">
                <a:extLst>
                  <a:ext uri="{FF2B5EF4-FFF2-40B4-BE49-F238E27FC236}">
                    <a16:creationId xmlns:a16="http://schemas.microsoft.com/office/drawing/2014/main" id="{18D0C6A8-9C82-4BB7-048C-0B0EA57B51EE}"/>
                  </a:ext>
                </a:extLst>
              </p:cNvPr>
              <p:cNvSpPr txBox="1">
                <a:spLocks/>
              </p:cNvSpPr>
              <p:nvPr/>
            </p:nvSpPr>
            <p:spPr>
              <a:xfrm>
                <a:off x="5384801" y="2173615"/>
                <a:ext cx="1673529" cy="66241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Penguins:</a:t>
                </a:r>
              </a:p>
            </p:txBody>
          </p:sp>
          <p:grpSp>
            <p:nvGrpSpPr>
              <p:cNvPr id="23" name="Group 22">
                <a:extLst>
                  <a:ext uri="{FF2B5EF4-FFF2-40B4-BE49-F238E27FC236}">
                    <a16:creationId xmlns:a16="http://schemas.microsoft.com/office/drawing/2014/main" id="{00A8E3EF-F591-0CAC-DA52-22B183588E25}"/>
                  </a:ext>
                </a:extLst>
              </p:cNvPr>
              <p:cNvGrpSpPr/>
              <p:nvPr/>
            </p:nvGrpSpPr>
            <p:grpSpPr>
              <a:xfrm>
                <a:off x="6807200" y="2505744"/>
                <a:ext cx="5006624" cy="2431633"/>
                <a:chOff x="6807200" y="2505744"/>
                <a:chExt cx="5006624" cy="2431633"/>
              </a:xfrm>
            </p:grpSpPr>
            <p:pic>
              <p:nvPicPr>
                <p:cNvPr id="36" name="Picture 35">
                  <a:extLst>
                    <a:ext uri="{FF2B5EF4-FFF2-40B4-BE49-F238E27FC236}">
                      <a16:creationId xmlns:a16="http://schemas.microsoft.com/office/drawing/2014/main" id="{D41783CB-A8D9-B50F-B539-7280674BE937}"/>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6807200" y="2505744"/>
                  <a:ext cx="5006624" cy="2431633"/>
                </a:xfrm>
                <a:prstGeom prst="rect">
                  <a:avLst/>
                </a:prstGeom>
              </p:spPr>
            </p:pic>
            <p:sp>
              <p:nvSpPr>
                <p:cNvPr id="37" name="Rectangle 36">
                  <a:extLst>
                    <a:ext uri="{FF2B5EF4-FFF2-40B4-BE49-F238E27FC236}">
                      <a16:creationId xmlns:a16="http://schemas.microsoft.com/office/drawing/2014/main" id="{E6C511BC-1229-A4C9-5105-F3869ED573E6}"/>
                    </a:ext>
                  </a:extLst>
                </p:cNvPr>
                <p:cNvSpPr/>
                <p:nvPr/>
              </p:nvSpPr>
              <p:spPr>
                <a:xfrm>
                  <a:off x="6896128" y="2998381"/>
                  <a:ext cx="4879312" cy="1807535"/>
                </a:xfrm>
                <a:prstGeom prst="rect">
                  <a:avLst/>
                </a:prstGeom>
                <a:solidFill>
                  <a:srgbClr val="DFED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4" name="Picture 23">
                <a:extLst>
                  <a:ext uri="{FF2B5EF4-FFF2-40B4-BE49-F238E27FC236}">
                    <a16:creationId xmlns:a16="http://schemas.microsoft.com/office/drawing/2014/main" id="{1ADE0CBF-0215-E3D7-D604-85A18D57D300}"/>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5383314" y="2836034"/>
                <a:ext cx="1471464" cy="441416"/>
              </a:xfrm>
              <a:prstGeom prst="rect">
                <a:avLst/>
              </a:prstGeom>
            </p:spPr>
          </p:pic>
          <p:cxnSp>
            <p:nvCxnSpPr>
              <p:cNvPr id="25" name="Straight Connector 24">
                <a:extLst>
                  <a:ext uri="{FF2B5EF4-FFF2-40B4-BE49-F238E27FC236}">
                    <a16:creationId xmlns:a16="http://schemas.microsoft.com/office/drawing/2014/main" id="{7284B0B5-0C9B-290E-943A-D8C70E5679F0}"/>
                  </a:ext>
                </a:extLst>
              </p:cNvPr>
              <p:cNvCxnSpPr>
                <a:cxnSpLocks/>
              </p:cNvCxnSpPr>
              <p:nvPr/>
            </p:nvCxnSpPr>
            <p:spPr>
              <a:xfrm>
                <a:off x="6966674" y="3079750"/>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0F6B94D-13EC-D6C8-4909-D800FCCE35BE}"/>
                  </a:ext>
                </a:extLst>
              </p:cNvPr>
              <p:cNvCxnSpPr>
                <a:cxnSpLocks/>
              </p:cNvCxnSpPr>
              <p:nvPr/>
            </p:nvCxnSpPr>
            <p:spPr>
              <a:xfrm>
                <a:off x="6966674" y="4291330"/>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grpSp>
        <p:pic>
          <p:nvPicPr>
            <p:cNvPr id="38" name="Picture 37">
              <a:extLst>
                <a:ext uri="{FF2B5EF4-FFF2-40B4-BE49-F238E27FC236}">
                  <a16:creationId xmlns:a16="http://schemas.microsoft.com/office/drawing/2014/main" id="{D27DDB8F-3DDE-73F7-E533-8D2CCFC3025D}"/>
                </a:ext>
              </a:extLst>
            </p:cNvPr>
            <p:cNvPicPr>
              <a:picLocks noChangeAspect="1"/>
            </p:cNvPicPr>
            <p:nvPr/>
          </p:nvPicPr>
          <p:blipFill>
            <a:blip r:embed="rId5" cstate="hqprint">
              <a:extLst>
                <a:ext uri="{28A0092B-C50C-407E-A947-70E740481C1C}">
                  <a14:useLocalDpi xmlns:a14="http://schemas.microsoft.com/office/drawing/2010/main"/>
                </a:ext>
              </a:extLst>
            </a:blip>
            <a:srcRect l="31172" t="13113" r="29126"/>
            <a:stretch>
              <a:fillRect/>
            </a:stretch>
          </p:blipFill>
          <p:spPr>
            <a:xfrm>
              <a:off x="6336398" y="4149722"/>
              <a:ext cx="584200" cy="441417"/>
            </a:xfrm>
            <a:prstGeom prst="rect">
              <a:avLst/>
            </a:prstGeom>
          </p:spPr>
        </p:pic>
      </p:grpSp>
    </p:spTree>
    <p:extLst>
      <p:ext uri="{BB962C8B-B14F-4D97-AF65-F5344CB8AC3E}">
        <p14:creationId xmlns:p14="http://schemas.microsoft.com/office/powerpoint/2010/main" val="749324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B51C5-2353-0E6E-3F3C-ECD6329DC72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833F6AE-E86A-17C6-72FB-1F5BE3C6D721}"/>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t>How to interpret the results</a:t>
            </a:r>
          </a:p>
        </p:txBody>
      </p:sp>
      <p:sp>
        <p:nvSpPr>
          <p:cNvPr id="6" name="Content Placeholder 5">
            <a:extLst>
              <a:ext uri="{FF2B5EF4-FFF2-40B4-BE49-F238E27FC236}">
                <a16:creationId xmlns:a16="http://schemas.microsoft.com/office/drawing/2014/main" id="{7368168E-7F26-509A-7213-B16B08B731DC}"/>
              </a:ext>
            </a:extLst>
          </p:cNvPr>
          <p:cNvSpPr>
            <a:spLocks noGrp="1"/>
          </p:cNvSpPr>
          <p:nvPr>
            <p:ph idx="1"/>
          </p:nvPr>
        </p:nvSpPr>
        <p:spPr>
          <a:xfrm>
            <a:off x="389081" y="1714500"/>
            <a:ext cx="4698299" cy="4351338"/>
          </a:xfrm>
        </p:spPr>
        <p:txBody>
          <a:bodyPr/>
          <a:lstStyle/>
          <a:p>
            <a:r>
              <a:rPr lang="en-US" dirty="0">
                <a:solidFill>
                  <a:srgbClr val="002D73"/>
                </a:solidFill>
              </a:rPr>
              <a:t>Penguin B also has two bands representing two alleles.</a:t>
            </a:r>
          </a:p>
          <a:p>
            <a:r>
              <a:rPr lang="en-US" dirty="0">
                <a:solidFill>
                  <a:srgbClr val="002D73"/>
                </a:solidFill>
              </a:rPr>
              <a:t>Penguin A and Penguin B do </a:t>
            </a:r>
            <a:r>
              <a:rPr lang="en-US" u="sng" dirty="0">
                <a:solidFill>
                  <a:srgbClr val="002D73"/>
                </a:solidFill>
              </a:rPr>
              <a:t>not</a:t>
            </a:r>
            <a:r>
              <a:rPr lang="en-US" dirty="0">
                <a:solidFill>
                  <a:srgbClr val="002D73"/>
                </a:solidFill>
              </a:rPr>
              <a:t> have any of the same bands. </a:t>
            </a:r>
          </a:p>
          <a:p>
            <a:r>
              <a:rPr lang="en-US" dirty="0">
                <a:solidFill>
                  <a:srgbClr val="002D73"/>
                </a:solidFill>
              </a:rPr>
              <a:t>Therefore, Penguin A and B do not share any alleles.</a:t>
            </a:r>
          </a:p>
        </p:txBody>
      </p:sp>
      <p:grpSp>
        <p:nvGrpSpPr>
          <p:cNvPr id="12" name="Group 11" descr="The schematic of the gel from the previous slide is repeated with the results from Penguin B added. Pengin B has two bands that sit inbetween the bands from Penguin A. &#10;&#10;Two additional DNA fragments are shown to the left. These fragments are of intermediate lengths between the longest and shortest fragments from the previous slide.">
            <a:extLst>
              <a:ext uri="{FF2B5EF4-FFF2-40B4-BE49-F238E27FC236}">
                <a16:creationId xmlns:a16="http://schemas.microsoft.com/office/drawing/2014/main" id="{CF859C03-0F55-7AED-D337-C161B3CC372E}"/>
              </a:ext>
            </a:extLst>
          </p:cNvPr>
          <p:cNvGrpSpPr/>
          <p:nvPr/>
        </p:nvGrpSpPr>
        <p:grpSpPr>
          <a:xfrm>
            <a:off x="5383314" y="1387772"/>
            <a:ext cx="6430510" cy="3549605"/>
            <a:chOff x="5383314" y="1387772"/>
            <a:chExt cx="6430510" cy="3549605"/>
          </a:xfrm>
        </p:grpSpPr>
        <p:grpSp>
          <p:nvGrpSpPr>
            <p:cNvPr id="4" name="Group 3">
              <a:extLst>
                <a:ext uri="{FF2B5EF4-FFF2-40B4-BE49-F238E27FC236}">
                  <a16:creationId xmlns:a16="http://schemas.microsoft.com/office/drawing/2014/main" id="{F411F2E4-8CF5-35D5-25AF-F6A3F607AE13}"/>
                </a:ext>
              </a:extLst>
            </p:cNvPr>
            <p:cNvGrpSpPr/>
            <p:nvPr/>
          </p:nvGrpSpPr>
          <p:grpSpPr>
            <a:xfrm>
              <a:off x="5383314" y="1387772"/>
              <a:ext cx="6430510" cy="3549605"/>
              <a:chOff x="5383314" y="1387772"/>
              <a:chExt cx="6430510" cy="3549605"/>
            </a:xfrm>
          </p:grpSpPr>
          <p:sp>
            <p:nvSpPr>
              <p:cNvPr id="5" name="Text Placeholder 4">
                <a:extLst>
                  <a:ext uri="{FF2B5EF4-FFF2-40B4-BE49-F238E27FC236}">
                    <a16:creationId xmlns:a16="http://schemas.microsoft.com/office/drawing/2014/main" id="{97936756-89D3-62D3-F5E4-0CB348E6E6E5}"/>
                  </a:ext>
                </a:extLst>
              </p:cNvPr>
              <p:cNvSpPr txBox="1">
                <a:spLocks/>
              </p:cNvSpPr>
              <p:nvPr/>
            </p:nvSpPr>
            <p:spPr>
              <a:xfrm>
                <a:off x="697926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A</a:t>
                </a:r>
              </a:p>
            </p:txBody>
          </p:sp>
          <p:sp>
            <p:nvSpPr>
              <p:cNvPr id="7" name="Text Placeholder 4">
                <a:extLst>
                  <a:ext uri="{FF2B5EF4-FFF2-40B4-BE49-F238E27FC236}">
                    <a16:creationId xmlns:a16="http://schemas.microsoft.com/office/drawing/2014/main" id="{1A774217-ADFD-9DF6-D27A-D6376BF95DE2}"/>
                  </a:ext>
                </a:extLst>
              </p:cNvPr>
              <p:cNvSpPr txBox="1">
                <a:spLocks/>
              </p:cNvSpPr>
              <p:nvPr/>
            </p:nvSpPr>
            <p:spPr>
              <a:xfrm>
                <a:off x="760918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B</a:t>
                </a:r>
              </a:p>
            </p:txBody>
          </p:sp>
          <p:sp>
            <p:nvSpPr>
              <p:cNvPr id="8" name="Text Placeholder 4">
                <a:extLst>
                  <a:ext uri="{FF2B5EF4-FFF2-40B4-BE49-F238E27FC236}">
                    <a16:creationId xmlns:a16="http://schemas.microsoft.com/office/drawing/2014/main" id="{192E6FCC-A04C-40F5-1753-BE3010862308}"/>
                  </a:ext>
                </a:extLst>
              </p:cNvPr>
              <p:cNvSpPr txBox="1">
                <a:spLocks/>
              </p:cNvSpPr>
              <p:nvPr/>
            </p:nvSpPr>
            <p:spPr>
              <a:xfrm>
                <a:off x="8200154"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C</a:t>
                </a:r>
              </a:p>
            </p:txBody>
          </p:sp>
          <p:sp>
            <p:nvSpPr>
              <p:cNvPr id="27" name="Text Placeholder 4">
                <a:extLst>
                  <a:ext uri="{FF2B5EF4-FFF2-40B4-BE49-F238E27FC236}">
                    <a16:creationId xmlns:a16="http://schemas.microsoft.com/office/drawing/2014/main" id="{16203BB7-3524-9D26-6B62-0962A3ED89CC}"/>
                  </a:ext>
                </a:extLst>
              </p:cNvPr>
              <p:cNvSpPr txBox="1">
                <a:spLocks/>
              </p:cNvSpPr>
              <p:nvPr/>
            </p:nvSpPr>
            <p:spPr>
              <a:xfrm>
                <a:off x="881314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D</a:t>
                </a:r>
              </a:p>
            </p:txBody>
          </p:sp>
          <p:sp>
            <p:nvSpPr>
              <p:cNvPr id="28" name="Text Placeholder 4">
                <a:extLst>
                  <a:ext uri="{FF2B5EF4-FFF2-40B4-BE49-F238E27FC236}">
                    <a16:creationId xmlns:a16="http://schemas.microsoft.com/office/drawing/2014/main" id="{57530916-6704-0059-FECF-C12B294D3396}"/>
                  </a:ext>
                </a:extLst>
              </p:cNvPr>
              <p:cNvSpPr txBox="1">
                <a:spLocks/>
              </p:cNvSpPr>
              <p:nvPr/>
            </p:nvSpPr>
            <p:spPr>
              <a:xfrm>
                <a:off x="94278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E</a:t>
                </a:r>
              </a:p>
            </p:txBody>
          </p:sp>
          <p:sp>
            <p:nvSpPr>
              <p:cNvPr id="29" name="Text Placeholder 4">
                <a:extLst>
                  <a:ext uri="{FF2B5EF4-FFF2-40B4-BE49-F238E27FC236}">
                    <a16:creationId xmlns:a16="http://schemas.microsoft.com/office/drawing/2014/main" id="{EB107608-4952-AA11-7E41-C4DE34D74EC6}"/>
                  </a:ext>
                </a:extLst>
              </p:cNvPr>
              <p:cNvSpPr txBox="1">
                <a:spLocks/>
              </p:cNvSpPr>
              <p:nvPr/>
            </p:nvSpPr>
            <p:spPr>
              <a:xfrm>
                <a:off x="100374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F</a:t>
                </a:r>
              </a:p>
            </p:txBody>
          </p:sp>
          <p:sp>
            <p:nvSpPr>
              <p:cNvPr id="30" name="Text Placeholder 4">
                <a:extLst>
                  <a:ext uri="{FF2B5EF4-FFF2-40B4-BE49-F238E27FC236}">
                    <a16:creationId xmlns:a16="http://schemas.microsoft.com/office/drawing/2014/main" id="{4B5C5B08-ADBB-39A3-B905-752C8E282929}"/>
                  </a:ext>
                </a:extLst>
              </p:cNvPr>
              <p:cNvSpPr txBox="1">
                <a:spLocks/>
              </p:cNvSpPr>
              <p:nvPr/>
            </p:nvSpPr>
            <p:spPr>
              <a:xfrm>
                <a:off x="10638562"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G</a:t>
                </a:r>
              </a:p>
            </p:txBody>
          </p:sp>
          <p:sp>
            <p:nvSpPr>
              <p:cNvPr id="31" name="Text Placeholder 4">
                <a:extLst>
                  <a:ext uri="{FF2B5EF4-FFF2-40B4-BE49-F238E27FC236}">
                    <a16:creationId xmlns:a16="http://schemas.microsoft.com/office/drawing/2014/main" id="{D3778B2F-F541-07C9-0745-462EBB37D614}"/>
                  </a:ext>
                </a:extLst>
              </p:cNvPr>
              <p:cNvSpPr txBox="1">
                <a:spLocks/>
              </p:cNvSpPr>
              <p:nvPr/>
            </p:nvSpPr>
            <p:spPr>
              <a:xfrm>
                <a:off x="112058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H</a:t>
                </a:r>
              </a:p>
            </p:txBody>
          </p:sp>
          <p:sp>
            <p:nvSpPr>
              <p:cNvPr id="32" name="Right Brace 31">
                <a:extLst>
                  <a:ext uri="{FF2B5EF4-FFF2-40B4-BE49-F238E27FC236}">
                    <a16:creationId xmlns:a16="http://schemas.microsoft.com/office/drawing/2014/main" id="{5AA2881E-D8FD-5067-87ED-797B6AD60DD0}"/>
                  </a:ext>
                </a:extLst>
              </p:cNvPr>
              <p:cNvSpPr/>
              <p:nvPr/>
            </p:nvSpPr>
            <p:spPr>
              <a:xfrm rot="16200000">
                <a:off x="7943115" y="990040"/>
                <a:ext cx="344427" cy="1828743"/>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33" name="Right Brace 32">
                <a:extLst>
                  <a:ext uri="{FF2B5EF4-FFF2-40B4-BE49-F238E27FC236}">
                    <a16:creationId xmlns:a16="http://schemas.microsoft.com/office/drawing/2014/main" id="{99E4973E-7AB2-F995-B3F5-1C11DFA86952}"/>
                  </a:ext>
                </a:extLst>
              </p:cNvPr>
              <p:cNvSpPr/>
              <p:nvPr/>
            </p:nvSpPr>
            <p:spPr>
              <a:xfrm rot="16200000">
                <a:off x="10371426" y="1010429"/>
                <a:ext cx="344427" cy="1787962"/>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34" name="Text Placeholder 4">
                <a:extLst>
                  <a:ext uri="{FF2B5EF4-FFF2-40B4-BE49-F238E27FC236}">
                    <a16:creationId xmlns:a16="http://schemas.microsoft.com/office/drawing/2014/main" id="{B7F8F7F3-340A-8C70-E4C6-0A4E858889AF}"/>
                  </a:ext>
                </a:extLst>
              </p:cNvPr>
              <p:cNvSpPr txBox="1">
                <a:spLocks/>
              </p:cNvSpPr>
              <p:nvPr/>
            </p:nvSpPr>
            <p:spPr>
              <a:xfrm>
                <a:off x="6896128" y="1387772"/>
                <a:ext cx="2449807"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Population I</a:t>
                </a:r>
              </a:p>
            </p:txBody>
          </p:sp>
          <p:sp>
            <p:nvSpPr>
              <p:cNvPr id="35" name="Text Placeholder 4">
                <a:extLst>
                  <a:ext uri="{FF2B5EF4-FFF2-40B4-BE49-F238E27FC236}">
                    <a16:creationId xmlns:a16="http://schemas.microsoft.com/office/drawing/2014/main" id="{FBB100C5-EE77-BE52-CE5A-94A1C13EC790}"/>
                  </a:ext>
                </a:extLst>
              </p:cNvPr>
              <p:cNvSpPr txBox="1">
                <a:spLocks/>
              </p:cNvSpPr>
              <p:nvPr/>
            </p:nvSpPr>
            <p:spPr>
              <a:xfrm>
                <a:off x="9325633" y="1387772"/>
                <a:ext cx="2449807"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Population II</a:t>
                </a:r>
              </a:p>
            </p:txBody>
          </p:sp>
          <p:sp>
            <p:nvSpPr>
              <p:cNvPr id="39" name="Text Placeholder 4">
                <a:extLst>
                  <a:ext uri="{FF2B5EF4-FFF2-40B4-BE49-F238E27FC236}">
                    <a16:creationId xmlns:a16="http://schemas.microsoft.com/office/drawing/2014/main" id="{A850FA24-D167-DAE9-BA51-9D33713FDAB3}"/>
                  </a:ext>
                </a:extLst>
              </p:cNvPr>
              <p:cNvSpPr txBox="1">
                <a:spLocks/>
              </p:cNvSpPr>
              <p:nvPr/>
            </p:nvSpPr>
            <p:spPr>
              <a:xfrm>
                <a:off x="5384801" y="2173615"/>
                <a:ext cx="1673529" cy="66241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Penguins:</a:t>
                </a:r>
              </a:p>
            </p:txBody>
          </p:sp>
          <p:grpSp>
            <p:nvGrpSpPr>
              <p:cNvPr id="40" name="Group 39">
                <a:extLst>
                  <a:ext uri="{FF2B5EF4-FFF2-40B4-BE49-F238E27FC236}">
                    <a16:creationId xmlns:a16="http://schemas.microsoft.com/office/drawing/2014/main" id="{65CD3A04-9DBB-F2E2-7879-3567DA928B6D}"/>
                  </a:ext>
                </a:extLst>
              </p:cNvPr>
              <p:cNvGrpSpPr/>
              <p:nvPr/>
            </p:nvGrpSpPr>
            <p:grpSpPr>
              <a:xfrm>
                <a:off x="6807200" y="2505744"/>
                <a:ext cx="5006624" cy="2431633"/>
                <a:chOff x="6807200" y="2505744"/>
                <a:chExt cx="5006624" cy="2431633"/>
              </a:xfrm>
            </p:grpSpPr>
            <p:pic>
              <p:nvPicPr>
                <p:cNvPr id="53" name="Picture 52">
                  <a:extLst>
                    <a:ext uri="{FF2B5EF4-FFF2-40B4-BE49-F238E27FC236}">
                      <a16:creationId xmlns:a16="http://schemas.microsoft.com/office/drawing/2014/main" id="{86A0A776-9C35-40E5-AABB-1137B53BADD8}"/>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6807200" y="2505744"/>
                  <a:ext cx="5006624" cy="2431633"/>
                </a:xfrm>
                <a:prstGeom prst="rect">
                  <a:avLst/>
                </a:prstGeom>
              </p:spPr>
            </p:pic>
            <p:sp>
              <p:nvSpPr>
                <p:cNvPr id="54" name="Rectangle 53">
                  <a:extLst>
                    <a:ext uri="{FF2B5EF4-FFF2-40B4-BE49-F238E27FC236}">
                      <a16:creationId xmlns:a16="http://schemas.microsoft.com/office/drawing/2014/main" id="{AD77DEFB-BE23-DD7A-F3AA-129031092EE7}"/>
                    </a:ext>
                  </a:extLst>
                </p:cNvPr>
                <p:cNvSpPr/>
                <p:nvPr/>
              </p:nvSpPr>
              <p:spPr>
                <a:xfrm>
                  <a:off x="6896128" y="2998381"/>
                  <a:ext cx="4879312" cy="1807535"/>
                </a:xfrm>
                <a:prstGeom prst="rect">
                  <a:avLst/>
                </a:prstGeom>
                <a:solidFill>
                  <a:srgbClr val="DFED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1" name="Picture 40">
                <a:extLst>
                  <a:ext uri="{FF2B5EF4-FFF2-40B4-BE49-F238E27FC236}">
                    <a16:creationId xmlns:a16="http://schemas.microsoft.com/office/drawing/2014/main" id="{497F3610-012D-14EE-0260-FD8BBFB06C28}"/>
                  </a:ext>
                </a:extLst>
              </p:cNvPr>
              <p:cNvPicPr>
                <a:picLocks noChangeAspect="1"/>
              </p:cNvPicPr>
              <p:nvPr/>
            </p:nvPicPr>
            <p:blipFill>
              <a:blip r:embed="rId4" cstate="hqprint">
                <a:extLst>
                  <a:ext uri="{28A0092B-C50C-407E-A947-70E740481C1C}">
                    <a14:useLocalDpi xmlns:a14="http://schemas.microsoft.com/office/drawing/2010/main"/>
                  </a:ext>
                </a:extLst>
              </a:blip>
              <a:srcRect b="74939"/>
              <a:stretch>
                <a:fillRect/>
              </a:stretch>
            </p:blipFill>
            <p:spPr>
              <a:xfrm>
                <a:off x="5383314" y="2836034"/>
                <a:ext cx="1471464" cy="441416"/>
              </a:xfrm>
              <a:prstGeom prst="rect">
                <a:avLst/>
              </a:prstGeom>
            </p:spPr>
          </p:pic>
          <p:cxnSp>
            <p:nvCxnSpPr>
              <p:cNvPr id="42" name="Straight Connector 41">
                <a:extLst>
                  <a:ext uri="{FF2B5EF4-FFF2-40B4-BE49-F238E27FC236}">
                    <a16:creationId xmlns:a16="http://schemas.microsoft.com/office/drawing/2014/main" id="{13705634-577B-9B26-8AE8-6B6E2191B694}"/>
                  </a:ext>
                </a:extLst>
              </p:cNvPr>
              <p:cNvCxnSpPr>
                <a:cxnSpLocks/>
              </p:cNvCxnSpPr>
              <p:nvPr/>
            </p:nvCxnSpPr>
            <p:spPr>
              <a:xfrm>
                <a:off x="6966674" y="3079750"/>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D5911BA-81DE-B935-E66F-B680156A5AD7}"/>
                  </a:ext>
                </a:extLst>
              </p:cNvPr>
              <p:cNvCxnSpPr>
                <a:cxnSpLocks/>
              </p:cNvCxnSpPr>
              <p:nvPr/>
            </p:nvCxnSpPr>
            <p:spPr>
              <a:xfrm>
                <a:off x="6966674" y="4291330"/>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E800C6F-FA0C-EBB2-599C-9E376EF5FD41}"/>
                  </a:ext>
                </a:extLst>
              </p:cNvPr>
              <p:cNvCxnSpPr>
                <a:cxnSpLocks/>
              </p:cNvCxnSpPr>
              <p:nvPr/>
            </p:nvCxnSpPr>
            <p:spPr>
              <a:xfrm>
                <a:off x="7571078" y="3444873"/>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C9B73CF-5785-B87A-0D40-6D498BCD4713}"/>
                  </a:ext>
                </a:extLst>
              </p:cNvPr>
              <p:cNvCxnSpPr>
                <a:cxnSpLocks/>
              </p:cNvCxnSpPr>
              <p:nvPr/>
            </p:nvCxnSpPr>
            <p:spPr>
              <a:xfrm>
                <a:off x="7571078" y="3851272"/>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EEBEDCFC-5587-D04F-8F51-6EA1FFFDAD31}"/>
                </a:ext>
              </a:extLst>
            </p:cNvPr>
            <p:cNvPicPr>
              <a:picLocks noChangeAspect="1"/>
            </p:cNvPicPr>
            <p:nvPr/>
          </p:nvPicPr>
          <p:blipFill>
            <a:blip r:embed="rId4" cstate="hqprint">
              <a:extLst>
                <a:ext uri="{28A0092B-C50C-407E-A947-70E740481C1C}">
                  <a14:useLocalDpi xmlns:a14="http://schemas.microsoft.com/office/drawing/2010/main"/>
                </a:ext>
              </a:extLst>
            </a:blip>
            <a:srcRect t="23090" r="10138" b="51849"/>
            <a:stretch>
              <a:fillRect/>
            </a:stretch>
          </p:blipFill>
          <p:spPr>
            <a:xfrm>
              <a:off x="5533827" y="3230256"/>
              <a:ext cx="1322286" cy="441416"/>
            </a:xfrm>
            <a:prstGeom prst="rect">
              <a:avLst/>
            </a:prstGeom>
          </p:spPr>
        </p:pic>
        <p:pic>
          <p:nvPicPr>
            <p:cNvPr id="9" name="Picture 8">
              <a:extLst>
                <a:ext uri="{FF2B5EF4-FFF2-40B4-BE49-F238E27FC236}">
                  <a16:creationId xmlns:a16="http://schemas.microsoft.com/office/drawing/2014/main" id="{D2657B65-5F72-E9D0-4D69-C934DB167BB8}"/>
                </a:ext>
              </a:extLst>
            </p:cNvPr>
            <p:cNvPicPr>
              <a:picLocks noChangeAspect="1"/>
            </p:cNvPicPr>
            <p:nvPr/>
          </p:nvPicPr>
          <p:blipFill>
            <a:blip r:embed="rId4" cstate="hqprint">
              <a:extLst>
                <a:ext uri="{28A0092B-C50C-407E-A947-70E740481C1C}">
                  <a14:useLocalDpi xmlns:a14="http://schemas.microsoft.com/office/drawing/2010/main"/>
                </a:ext>
              </a:extLst>
            </a:blip>
            <a:srcRect t="46319" r="21572" b="27330"/>
            <a:stretch>
              <a:fillRect/>
            </a:stretch>
          </p:blipFill>
          <p:spPr>
            <a:xfrm>
              <a:off x="5699356" y="3645122"/>
              <a:ext cx="1154039" cy="464136"/>
            </a:xfrm>
            <a:prstGeom prst="rect">
              <a:avLst/>
            </a:prstGeom>
          </p:spPr>
        </p:pic>
        <p:pic>
          <p:nvPicPr>
            <p:cNvPr id="11" name="Picture 10">
              <a:extLst>
                <a:ext uri="{FF2B5EF4-FFF2-40B4-BE49-F238E27FC236}">
                  <a16:creationId xmlns:a16="http://schemas.microsoft.com/office/drawing/2014/main" id="{36419866-98F5-8777-CB29-7FC8E3DB88CA}"/>
                </a:ext>
              </a:extLst>
            </p:cNvPr>
            <p:cNvPicPr>
              <a:picLocks noChangeAspect="1"/>
            </p:cNvPicPr>
            <p:nvPr/>
          </p:nvPicPr>
          <p:blipFill>
            <a:blip r:embed="rId5" cstate="hqprint">
              <a:extLst>
                <a:ext uri="{28A0092B-C50C-407E-A947-70E740481C1C}">
                  <a14:useLocalDpi xmlns:a14="http://schemas.microsoft.com/office/drawing/2010/main"/>
                </a:ext>
              </a:extLst>
            </a:blip>
            <a:srcRect l="31172" t="13113" r="29126"/>
            <a:stretch>
              <a:fillRect/>
            </a:stretch>
          </p:blipFill>
          <p:spPr>
            <a:xfrm>
              <a:off x="6336398" y="4149722"/>
              <a:ext cx="584200" cy="441417"/>
            </a:xfrm>
            <a:prstGeom prst="rect">
              <a:avLst/>
            </a:prstGeom>
          </p:spPr>
        </p:pic>
      </p:grpSp>
    </p:spTree>
    <p:extLst>
      <p:ext uri="{BB962C8B-B14F-4D97-AF65-F5344CB8AC3E}">
        <p14:creationId xmlns:p14="http://schemas.microsoft.com/office/powerpoint/2010/main" val="25220726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52E42-6633-6025-A706-BE75CFB8071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28DC924-8E0F-4F2C-706B-513A73DB5267}"/>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t>How to interpret the results</a:t>
            </a:r>
          </a:p>
        </p:txBody>
      </p:sp>
      <p:sp>
        <p:nvSpPr>
          <p:cNvPr id="6" name="Content Placeholder 5">
            <a:extLst>
              <a:ext uri="{FF2B5EF4-FFF2-40B4-BE49-F238E27FC236}">
                <a16:creationId xmlns:a16="http://schemas.microsoft.com/office/drawing/2014/main" id="{67BFBEC6-CCAF-8A89-C0EF-52C410677EF7}"/>
              </a:ext>
            </a:extLst>
          </p:cNvPr>
          <p:cNvSpPr>
            <a:spLocks noGrp="1"/>
          </p:cNvSpPr>
          <p:nvPr>
            <p:ph idx="1"/>
          </p:nvPr>
        </p:nvSpPr>
        <p:spPr>
          <a:xfrm>
            <a:off x="389081" y="1714500"/>
            <a:ext cx="4081055" cy="4351338"/>
          </a:xfrm>
        </p:spPr>
        <p:txBody>
          <a:bodyPr/>
          <a:lstStyle/>
          <a:p>
            <a:r>
              <a:rPr lang="en-US" dirty="0">
                <a:solidFill>
                  <a:srgbClr val="002D73"/>
                </a:solidFill>
              </a:rPr>
              <a:t>For easy reference, we will label the alleles 1 through 4. </a:t>
            </a:r>
          </a:p>
          <a:p>
            <a:r>
              <a:rPr lang="en-US" dirty="0">
                <a:solidFill>
                  <a:srgbClr val="002D73"/>
                </a:solidFill>
              </a:rPr>
              <a:t>Allele 1 is the longest fragment at the top of the gel.</a:t>
            </a:r>
          </a:p>
          <a:p>
            <a:r>
              <a:rPr lang="en-US" dirty="0">
                <a:solidFill>
                  <a:srgbClr val="002D73"/>
                </a:solidFill>
              </a:rPr>
              <a:t>Allele 4 is the shortest fragment at the bottom.</a:t>
            </a:r>
          </a:p>
        </p:txBody>
      </p:sp>
      <p:grpSp>
        <p:nvGrpSpPr>
          <p:cNvPr id="23" name="Group 22" descr="The schematic is repeated. The DNA fragments to the left of the gel are now labeled from longest to shortest Allele 1, Allele 2, Allele 3, and Allele 4. Because Allele 1 is the longest, it migrates the slowest through the gel and is located near the top of the gel closest to the wells. On the other hand, because Allele 4 is the shortest, it migrates the quickest through the gel and is located near the bottom of the gel furthest from the wells. &#10;&#10;Penguin A has bands that correspond to Allele 1 and 4. Penguin B has bands that correspond to Allele 2 and 3.">
            <a:extLst>
              <a:ext uri="{FF2B5EF4-FFF2-40B4-BE49-F238E27FC236}">
                <a16:creationId xmlns:a16="http://schemas.microsoft.com/office/drawing/2014/main" id="{3FEE919D-4337-196F-0F30-E626016C1596}"/>
              </a:ext>
            </a:extLst>
          </p:cNvPr>
          <p:cNvGrpSpPr/>
          <p:nvPr/>
        </p:nvGrpSpPr>
        <p:grpSpPr>
          <a:xfrm>
            <a:off x="4204183" y="1387772"/>
            <a:ext cx="7609641" cy="3549605"/>
            <a:chOff x="4204183" y="1387772"/>
            <a:chExt cx="7609641" cy="3549605"/>
          </a:xfrm>
        </p:grpSpPr>
        <p:grpSp>
          <p:nvGrpSpPr>
            <p:cNvPr id="16" name="Group 15" descr="The schematic is repeated. The DNA fragments to the left of the gel are now labeled from longest to shortest Allele 1, Allele 2, Allele 3, and Allele 4. Because Allele 1 is the longest, it migrates the slowest through the gel and is located near the top of the gel closest to the wells. On the other hand, because Allele 4 is the shortest, it migrates the quickest through the gel and is located near the bottom of the gel furthest from the wells. &#10;&#10;Penguin A has bands that correspond to Allele 1 and 4. Penguin B has bands that correspond to Allele 2 and 3.">
              <a:extLst>
                <a:ext uri="{FF2B5EF4-FFF2-40B4-BE49-F238E27FC236}">
                  <a16:creationId xmlns:a16="http://schemas.microsoft.com/office/drawing/2014/main" id="{24290DAE-704C-EBE0-34E6-CF1B22C8D836}"/>
                </a:ext>
              </a:extLst>
            </p:cNvPr>
            <p:cNvGrpSpPr/>
            <p:nvPr/>
          </p:nvGrpSpPr>
          <p:grpSpPr>
            <a:xfrm>
              <a:off x="5383314" y="1387772"/>
              <a:ext cx="6430510" cy="3549605"/>
              <a:chOff x="5383314" y="1387772"/>
              <a:chExt cx="6430510" cy="3549605"/>
            </a:xfrm>
          </p:grpSpPr>
          <p:grpSp>
            <p:nvGrpSpPr>
              <p:cNvPr id="4" name="Group 3">
                <a:extLst>
                  <a:ext uri="{FF2B5EF4-FFF2-40B4-BE49-F238E27FC236}">
                    <a16:creationId xmlns:a16="http://schemas.microsoft.com/office/drawing/2014/main" id="{BFA2EEBF-E255-9F7D-0FD9-482A519FECCE}"/>
                  </a:ext>
                </a:extLst>
              </p:cNvPr>
              <p:cNvGrpSpPr/>
              <p:nvPr/>
            </p:nvGrpSpPr>
            <p:grpSpPr>
              <a:xfrm>
                <a:off x="5384801" y="1387772"/>
                <a:ext cx="6429023" cy="3549605"/>
                <a:chOff x="5384801" y="1387772"/>
                <a:chExt cx="6429023" cy="3549605"/>
              </a:xfrm>
            </p:grpSpPr>
            <p:sp>
              <p:nvSpPr>
                <p:cNvPr id="5" name="Text Placeholder 4">
                  <a:extLst>
                    <a:ext uri="{FF2B5EF4-FFF2-40B4-BE49-F238E27FC236}">
                      <a16:creationId xmlns:a16="http://schemas.microsoft.com/office/drawing/2014/main" id="{7A00AD80-9219-6409-BCE8-A26819A14414}"/>
                    </a:ext>
                  </a:extLst>
                </p:cNvPr>
                <p:cNvSpPr txBox="1">
                  <a:spLocks/>
                </p:cNvSpPr>
                <p:nvPr/>
              </p:nvSpPr>
              <p:spPr>
                <a:xfrm>
                  <a:off x="697926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A</a:t>
                  </a:r>
                </a:p>
              </p:txBody>
            </p:sp>
            <p:sp>
              <p:nvSpPr>
                <p:cNvPr id="7" name="Text Placeholder 4">
                  <a:extLst>
                    <a:ext uri="{FF2B5EF4-FFF2-40B4-BE49-F238E27FC236}">
                      <a16:creationId xmlns:a16="http://schemas.microsoft.com/office/drawing/2014/main" id="{8DD35826-0209-85E6-1814-53F60A03745F}"/>
                    </a:ext>
                  </a:extLst>
                </p:cNvPr>
                <p:cNvSpPr txBox="1">
                  <a:spLocks/>
                </p:cNvSpPr>
                <p:nvPr/>
              </p:nvSpPr>
              <p:spPr>
                <a:xfrm>
                  <a:off x="760918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B</a:t>
                  </a:r>
                </a:p>
              </p:txBody>
            </p:sp>
            <p:sp>
              <p:nvSpPr>
                <p:cNvPr id="8" name="Text Placeholder 4">
                  <a:extLst>
                    <a:ext uri="{FF2B5EF4-FFF2-40B4-BE49-F238E27FC236}">
                      <a16:creationId xmlns:a16="http://schemas.microsoft.com/office/drawing/2014/main" id="{81962987-D61E-B72A-C150-F70263A04CEF}"/>
                    </a:ext>
                  </a:extLst>
                </p:cNvPr>
                <p:cNvSpPr txBox="1">
                  <a:spLocks/>
                </p:cNvSpPr>
                <p:nvPr/>
              </p:nvSpPr>
              <p:spPr>
                <a:xfrm>
                  <a:off x="8200154"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C</a:t>
                  </a:r>
                </a:p>
              </p:txBody>
            </p:sp>
            <p:sp>
              <p:nvSpPr>
                <p:cNvPr id="27" name="Text Placeholder 4">
                  <a:extLst>
                    <a:ext uri="{FF2B5EF4-FFF2-40B4-BE49-F238E27FC236}">
                      <a16:creationId xmlns:a16="http://schemas.microsoft.com/office/drawing/2014/main" id="{4E270F5F-0585-34DA-DF16-8153A47465E0}"/>
                    </a:ext>
                  </a:extLst>
                </p:cNvPr>
                <p:cNvSpPr txBox="1">
                  <a:spLocks/>
                </p:cNvSpPr>
                <p:nvPr/>
              </p:nvSpPr>
              <p:spPr>
                <a:xfrm>
                  <a:off x="881314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D</a:t>
                  </a:r>
                </a:p>
              </p:txBody>
            </p:sp>
            <p:sp>
              <p:nvSpPr>
                <p:cNvPr id="28" name="Text Placeholder 4">
                  <a:extLst>
                    <a:ext uri="{FF2B5EF4-FFF2-40B4-BE49-F238E27FC236}">
                      <a16:creationId xmlns:a16="http://schemas.microsoft.com/office/drawing/2014/main" id="{2C2DD7A7-0A81-6C3A-61E3-516B69398B77}"/>
                    </a:ext>
                  </a:extLst>
                </p:cNvPr>
                <p:cNvSpPr txBox="1">
                  <a:spLocks/>
                </p:cNvSpPr>
                <p:nvPr/>
              </p:nvSpPr>
              <p:spPr>
                <a:xfrm>
                  <a:off x="94278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E</a:t>
                  </a:r>
                </a:p>
              </p:txBody>
            </p:sp>
            <p:sp>
              <p:nvSpPr>
                <p:cNvPr id="29" name="Text Placeholder 4">
                  <a:extLst>
                    <a:ext uri="{FF2B5EF4-FFF2-40B4-BE49-F238E27FC236}">
                      <a16:creationId xmlns:a16="http://schemas.microsoft.com/office/drawing/2014/main" id="{1E0E4CD9-BD83-2070-4EE1-63497C354C51}"/>
                    </a:ext>
                  </a:extLst>
                </p:cNvPr>
                <p:cNvSpPr txBox="1">
                  <a:spLocks/>
                </p:cNvSpPr>
                <p:nvPr/>
              </p:nvSpPr>
              <p:spPr>
                <a:xfrm>
                  <a:off x="100374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F</a:t>
                  </a:r>
                </a:p>
              </p:txBody>
            </p:sp>
            <p:sp>
              <p:nvSpPr>
                <p:cNvPr id="30" name="Text Placeholder 4">
                  <a:extLst>
                    <a:ext uri="{FF2B5EF4-FFF2-40B4-BE49-F238E27FC236}">
                      <a16:creationId xmlns:a16="http://schemas.microsoft.com/office/drawing/2014/main" id="{B7BA785A-03AC-1EC4-003F-5A327350F046}"/>
                    </a:ext>
                  </a:extLst>
                </p:cNvPr>
                <p:cNvSpPr txBox="1">
                  <a:spLocks/>
                </p:cNvSpPr>
                <p:nvPr/>
              </p:nvSpPr>
              <p:spPr>
                <a:xfrm>
                  <a:off x="10638562"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G</a:t>
                  </a:r>
                </a:p>
              </p:txBody>
            </p:sp>
            <p:sp>
              <p:nvSpPr>
                <p:cNvPr id="31" name="Text Placeholder 4">
                  <a:extLst>
                    <a:ext uri="{FF2B5EF4-FFF2-40B4-BE49-F238E27FC236}">
                      <a16:creationId xmlns:a16="http://schemas.microsoft.com/office/drawing/2014/main" id="{1B6EC732-9A6B-8654-12CD-7B5BBEBD7A83}"/>
                    </a:ext>
                  </a:extLst>
                </p:cNvPr>
                <p:cNvSpPr txBox="1">
                  <a:spLocks/>
                </p:cNvSpPr>
                <p:nvPr/>
              </p:nvSpPr>
              <p:spPr>
                <a:xfrm>
                  <a:off x="112058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H</a:t>
                  </a:r>
                </a:p>
              </p:txBody>
            </p:sp>
            <p:sp>
              <p:nvSpPr>
                <p:cNvPr id="32" name="Right Brace 31">
                  <a:extLst>
                    <a:ext uri="{FF2B5EF4-FFF2-40B4-BE49-F238E27FC236}">
                      <a16:creationId xmlns:a16="http://schemas.microsoft.com/office/drawing/2014/main" id="{DA2A707E-ECD5-D629-339F-47DABA9E7B9B}"/>
                    </a:ext>
                  </a:extLst>
                </p:cNvPr>
                <p:cNvSpPr/>
                <p:nvPr/>
              </p:nvSpPr>
              <p:spPr>
                <a:xfrm rot="16200000">
                  <a:off x="7943115" y="990040"/>
                  <a:ext cx="344427" cy="1828743"/>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33" name="Right Brace 32">
                  <a:extLst>
                    <a:ext uri="{FF2B5EF4-FFF2-40B4-BE49-F238E27FC236}">
                      <a16:creationId xmlns:a16="http://schemas.microsoft.com/office/drawing/2014/main" id="{292979C5-0A06-36E3-864E-C7BE76CC409A}"/>
                    </a:ext>
                  </a:extLst>
                </p:cNvPr>
                <p:cNvSpPr/>
                <p:nvPr/>
              </p:nvSpPr>
              <p:spPr>
                <a:xfrm rot="16200000">
                  <a:off x="10371426" y="1010429"/>
                  <a:ext cx="344427" cy="1787962"/>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34" name="Text Placeholder 4">
                  <a:extLst>
                    <a:ext uri="{FF2B5EF4-FFF2-40B4-BE49-F238E27FC236}">
                      <a16:creationId xmlns:a16="http://schemas.microsoft.com/office/drawing/2014/main" id="{5710E84C-EB00-77E4-60FB-72E97FE413F8}"/>
                    </a:ext>
                  </a:extLst>
                </p:cNvPr>
                <p:cNvSpPr txBox="1">
                  <a:spLocks/>
                </p:cNvSpPr>
                <p:nvPr/>
              </p:nvSpPr>
              <p:spPr>
                <a:xfrm>
                  <a:off x="6896128" y="1387772"/>
                  <a:ext cx="2449807"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Population I</a:t>
                  </a:r>
                </a:p>
              </p:txBody>
            </p:sp>
            <p:sp>
              <p:nvSpPr>
                <p:cNvPr id="35" name="Text Placeholder 4">
                  <a:extLst>
                    <a:ext uri="{FF2B5EF4-FFF2-40B4-BE49-F238E27FC236}">
                      <a16:creationId xmlns:a16="http://schemas.microsoft.com/office/drawing/2014/main" id="{79D3CB50-4F35-1251-5D2F-FBAF3ADBEF67}"/>
                    </a:ext>
                  </a:extLst>
                </p:cNvPr>
                <p:cNvSpPr txBox="1">
                  <a:spLocks/>
                </p:cNvSpPr>
                <p:nvPr/>
              </p:nvSpPr>
              <p:spPr>
                <a:xfrm>
                  <a:off x="9325633" y="1387772"/>
                  <a:ext cx="2449807"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Population II</a:t>
                  </a:r>
                </a:p>
              </p:txBody>
            </p:sp>
            <p:sp>
              <p:nvSpPr>
                <p:cNvPr id="39" name="Text Placeholder 4">
                  <a:extLst>
                    <a:ext uri="{FF2B5EF4-FFF2-40B4-BE49-F238E27FC236}">
                      <a16:creationId xmlns:a16="http://schemas.microsoft.com/office/drawing/2014/main" id="{84155221-DD6B-DC08-2C88-79CDBBD175FE}"/>
                    </a:ext>
                  </a:extLst>
                </p:cNvPr>
                <p:cNvSpPr txBox="1">
                  <a:spLocks/>
                </p:cNvSpPr>
                <p:nvPr/>
              </p:nvSpPr>
              <p:spPr>
                <a:xfrm>
                  <a:off x="5384801" y="2173615"/>
                  <a:ext cx="1673529" cy="66241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Penguins:</a:t>
                  </a:r>
                </a:p>
              </p:txBody>
            </p:sp>
            <p:grpSp>
              <p:nvGrpSpPr>
                <p:cNvPr id="40" name="Group 39">
                  <a:extLst>
                    <a:ext uri="{FF2B5EF4-FFF2-40B4-BE49-F238E27FC236}">
                      <a16:creationId xmlns:a16="http://schemas.microsoft.com/office/drawing/2014/main" id="{297EA969-4D7F-231B-B2A4-84B633BCFF51}"/>
                    </a:ext>
                  </a:extLst>
                </p:cNvPr>
                <p:cNvGrpSpPr/>
                <p:nvPr/>
              </p:nvGrpSpPr>
              <p:grpSpPr>
                <a:xfrm>
                  <a:off x="6807200" y="2505744"/>
                  <a:ext cx="5006624" cy="2431633"/>
                  <a:chOff x="6807200" y="2505744"/>
                  <a:chExt cx="5006624" cy="2431633"/>
                </a:xfrm>
              </p:grpSpPr>
              <p:pic>
                <p:nvPicPr>
                  <p:cNvPr id="53" name="Picture 52">
                    <a:extLst>
                      <a:ext uri="{FF2B5EF4-FFF2-40B4-BE49-F238E27FC236}">
                        <a16:creationId xmlns:a16="http://schemas.microsoft.com/office/drawing/2014/main" id="{EBC975A8-515D-FC57-F846-F0594632F435}"/>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6807200" y="2505744"/>
                    <a:ext cx="5006624" cy="2431633"/>
                  </a:xfrm>
                  <a:prstGeom prst="rect">
                    <a:avLst/>
                  </a:prstGeom>
                </p:spPr>
              </p:pic>
              <p:sp>
                <p:nvSpPr>
                  <p:cNvPr id="54" name="Rectangle 53">
                    <a:extLst>
                      <a:ext uri="{FF2B5EF4-FFF2-40B4-BE49-F238E27FC236}">
                        <a16:creationId xmlns:a16="http://schemas.microsoft.com/office/drawing/2014/main" id="{F76D272D-33AC-35BB-EC5E-9683ABD6A8A5}"/>
                      </a:ext>
                    </a:extLst>
                  </p:cNvPr>
                  <p:cNvSpPr/>
                  <p:nvPr/>
                </p:nvSpPr>
                <p:spPr>
                  <a:xfrm>
                    <a:off x="6896128" y="2998381"/>
                    <a:ext cx="4879312" cy="1807535"/>
                  </a:xfrm>
                  <a:prstGeom prst="rect">
                    <a:avLst/>
                  </a:prstGeom>
                  <a:solidFill>
                    <a:srgbClr val="DFED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 name="Straight Connector 41">
                  <a:extLst>
                    <a:ext uri="{FF2B5EF4-FFF2-40B4-BE49-F238E27FC236}">
                      <a16:creationId xmlns:a16="http://schemas.microsoft.com/office/drawing/2014/main" id="{4FD109AD-6B0B-E369-C4C5-FF8856AC2567}"/>
                    </a:ext>
                  </a:extLst>
                </p:cNvPr>
                <p:cNvCxnSpPr>
                  <a:cxnSpLocks/>
                </p:cNvCxnSpPr>
                <p:nvPr/>
              </p:nvCxnSpPr>
              <p:spPr>
                <a:xfrm>
                  <a:off x="6966674" y="3079750"/>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870C46F-C00E-2BCC-3A2E-D1CEE91612C5}"/>
                    </a:ext>
                  </a:extLst>
                </p:cNvPr>
                <p:cNvCxnSpPr>
                  <a:cxnSpLocks/>
                </p:cNvCxnSpPr>
                <p:nvPr/>
              </p:nvCxnSpPr>
              <p:spPr>
                <a:xfrm>
                  <a:off x="6966674" y="4291330"/>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21DB6D1-F417-7BF9-7F43-CA02EBAC1E24}"/>
                    </a:ext>
                  </a:extLst>
                </p:cNvPr>
                <p:cNvCxnSpPr>
                  <a:cxnSpLocks/>
                </p:cNvCxnSpPr>
                <p:nvPr/>
              </p:nvCxnSpPr>
              <p:spPr>
                <a:xfrm>
                  <a:off x="7571078" y="3444873"/>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0E93CF75-6DB0-68DF-9AC1-53FA99D23453}"/>
                    </a:ext>
                  </a:extLst>
                </p:cNvPr>
                <p:cNvCxnSpPr>
                  <a:cxnSpLocks/>
                </p:cNvCxnSpPr>
                <p:nvPr/>
              </p:nvCxnSpPr>
              <p:spPr>
                <a:xfrm>
                  <a:off x="7571078" y="3851272"/>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grpSp>
          <p:pic>
            <p:nvPicPr>
              <p:cNvPr id="12" name="Picture 11">
                <a:extLst>
                  <a:ext uri="{FF2B5EF4-FFF2-40B4-BE49-F238E27FC236}">
                    <a16:creationId xmlns:a16="http://schemas.microsoft.com/office/drawing/2014/main" id="{AECA6166-7DEB-5991-5E49-C8ADB339E9D2}"/>
                  </a:ext>
                </a:extLst>
              </p:cNvPr>
              <p:cNvPicPr>
                <a:picLocks noChangeAspect="1"/>
              </p:cNvPicPr>
              <p:nvPr/>
            </p:nvPicPr>
            <p:blipFill>
              <a:blip r:embed="rId4" cstate="hqprint">
                <a:extLst>
                  <a:ext uri="{28A0092B-C50C-407E-A947-70E740481C1C}">
                    <a14:useLocalDpi xmlns:a14="http://schemas.microsoft.com/office/drawing/2010/main"/>
                  </a:ext>
                </a:extLst>
              </a:blip>
              <a:srcRect b="74939"/>
              <a:stretch>
                <a:fillRect/>
              </a:stretch>
            </p:blipFill>
            <p:spPr>
              <a:xfrm>
                <a:off x="5383314" y="2836034"/>
                <a:ext cx="1471464" cy="441416"/>
              </a:xfrm>
              <a:prstGeom prst="rect">
                <a:avLst/>
              </a:prstGeom>
            </p:spPr>
          </p:pic>
          <p:pic>
            <p:nvPicPr>
              <p:cNvPr id="13" name="Picture 12">
                <a:extLst>
                  <a:ext uri="{FF2B5EF4-FFF2-40B4-BE49-F238E27FC236}">
                    <a16:creationId xmlns:a16="http://schemas.microsoft.com/office/drawing/2014/main" id="{DFF190F5-EB8D-6B6D-0679-AC1E1DB2F6B6}"/>
                  </a:ext>
                </a:extLst>
              </p:cNvPr>
              <p:cNvPicPr>
                <a:picLocks noChangeAspect="1"/>
              </p:cNvPicPr>
              <p:nvPr/>
            </p:nvPicPr>
            <p:blipFill>
              <a:blip r:embed="rId4" cstate="hqprint">
                <a:extLst>
                  <a:ext uri="{28A0092B-C50C-407E-A947-70E740481C1C}">
                    <a14:useLocalDpi xmlns:a14="http://schemas.microsoft.com/office/drawing/2010/main"/>
                  </a:ext>
                </a:extLst>
              </a:blip>
              <a:srcRect t="23090" r="10138" b="51849"/>
              <a:stretch>
                <a:fillRect/>
              </a:stretch>
            </p:blipFill>
            <p:spPr>
              <a:xfrm>
                <a:off x="5533827" y="3230256"/>
                <a:ext cx="1322286" cy="441416"/>
              </a:xfrm>
              <a:prstGeom prst="rect">
                <a:avLst/>
              </a:prstGeom>
            </p:spPr>
          </p:pic>
          <p:pic>
            <p:nvPicPr>
              <p:cNvPr id="14" name="Picture 13">
                <a:extLst>
                  <a:ext uri="{FF2B5EF4-FFF2-40B4-BE49-F238E27FC236}">
                    <a16:creationId xmlns:a16="http://schemas.microsoft.com/office/drawing/2014/main" id="{1C00584B-D997-0BD8-4A7F-E6DBCF43C290}"/>
                  </a:ext>
                </a:extLst>
              </p:cNvPr>
              <p:cNvPicPr>
                <a:picLocks noChangeAspect="1"/>
              </p:cNvPicPr>
              <p:nvPr/>
            </p:nvPicPr>
            <p:blipFill>
              <a:blip r:embed="rId4" cstate="hqprint">
                <a:extLst>
                  <a:ext uri="{28A0092B-C50C-407E-A947-70E740481C1C}">
                    <a14:useLocalDpi xmlns:a14="http://schemas.microsoft.com/office/drawing/2010/main"/>
                  </a:ext>
                </a:extLst>
              </a:blip>
              <a:srcRect t="46319" r="21572" b="27330"/>
              <a:stretch>
                <a:fillRect/>
              </a:stretch>
            </p:blipFill>
            <p:spPr>
              <a:xfrm>
                <a:off x="5699356" y="3645122"/>
                <a:ext cx="1154039" cy="464136"/>
              </a:xfrm>
              <a:prstGeom prst="rect">
                <a:avLst/>
              </a:prstGeom>
            </p:spPr>
          </p:pic>
          <p:pic>
            <p:nvPicPr>
              <p:cNvPr id="15" name="Picture 14">
                <a:extLst>
                  <a:ext uri="{FF2B5EF4-FFF2-40B4-BE49-F238E27FC236}">
                    <a16:creationId xmlns:a16="http://schemas.microsoft.com/office/drawing/2014/main" id="{BEC5789A-8430-D977-B2B9-81D6E61BC697}"/>
                  </a:ext>
                </a:extLst>
              </p:cNvPr>
              <p:cNvPicPr>
                <a:picLocks noChangeAspect="1"/>
              </p:cNvPicPr>
              <p:nvPr/>
            </p:nvPicPr>
            <p:blipFill>
              <a:blip r:embed="rId5" cstate="hqprint">
                <a:extLst>
                  <a:ext uri="{28A0092B-C50C-407E-A947-70E740481C1C}">
                    <a14:useLocalDpi xmlns:a14="http://schemas.microsoft.com/office/drawing/2010/main"/>
                  </a:ext>
                </a:extLst>
              </a:blip>
              <a:srcRect l="31172" t="13113" r="29126"/>
              <a:stretch>
                <a:fillRect/>
              </a:stretch>
            </p:blipFill>
            <p:spPr>
              <a:xfrm>
                <a:off x="6336398" y="4149722"/>
                <a:ext cx="584200" cy="441417"/>
              </a:xfrm>
              <a:prstGeom prst="rect">
                <a:avLst/>
              </a:prstGeom>
            </p:spPr>
          </p:pic>
        </p:grpSp>
        <p:grpSp>
          <p:nvGrpSpPr>
            <p:cNvPr id="21" name="Group 20" descr="The schematic is repeated. The DNA fragments to the left of the gel are now labeled from longest to shortest Allele 1, Allele 2, Allele 3, and Allele 4. Because Allele 1 is the longest, it migrates the slowest through the gel and is located near the top of the gel closest to the wells. On the other hand, because Allele 4 is the shortest, it migrates the quickest through the gel and is located near the bottom of the gel furthest from the wells. &#10;&#10;Penguin A has bands that correspond to Allele 1 and 4. Penguin B has bands that correspond to Allele 2 and 3.">
              <a:extLst>
                <a:ext uri="{FF2B5EF4-FFF2-40B4-BE49-F238E27FC236}">
                  <a16:creationId xmlns:a16="http://schemas.microsoft.com/office/drawing/2014/main" id="{4E884800-DF48-AC4A-1F48-15B0BBD73B5D}"/>
                </a:ext>
              </a:extLst>
            </p:cNvPr>
            <p:cNvGrpSpPr/>
            <p:nvPr/>
          </p:nvGrpSpPr>
          <p:grpSpPr>
            <a:xfrm>
              <a:off x="4204183" y="2908520"/>
              <a:ext cx="1776624" cy="1549812"/>
              <a:chOff x="4204183" y="2908520"/>
              <a:chExt cx="1776624" cy="1549812"/>
            </a:xfrm>
          </p:grpSpPr>
          <p:sp>
            <p:nvSpPr>
              <p:cNvPr id="17" name="Text Placeholder 4">
                <a:extLst>
                  <a:ext uri="{FF2B5EF4-FFF2-40B4-BE49-F238E27FC236}">
                    <a16:creationId xmlns:a16="http://schemas.microsoft.com/office/drawing/2014/main" id="{432CA1FA-B8F1-C82D-73E7-967EAE545290}"/>
                  </a:ext>
                </a:extLst>
              </p:cNvPr>
              <p:cNvSpPr txBox="1">
                <a:spLocks/>
              </p:cNvSpPr>
              <p:nvPr/>
            </p:nvSpPr>
            <p:spPr>
              <a:xfrm>
                <a:off x="4204183" y="2908520"/>
                <a:ext cx="1277686" cy="317070"/>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Allele I</a:t>
                </a:r>
              </a:p>
            </p:txBody>
          </p:sp>
          <p:sp>
            <p:nvSpPr>
              <p:cNvPr id="18" name="Text Placeholder 4">
                <a:extLst>
                  <a:ext uri="{FF2B5EF4-FFF2-40B4-BE49-F238E27FC236}">
                    <a16:creationId xmlns:a16="http://schemas.microsoft.com/office/drawing/2014/main" id="{9E5F531F-A1ED-A5DD-3D96-99B8B3F0D881}"/>
                  </a:ext>
                </a:extLst>
              </p:cNvPr>
              <p:cNvSpPr txBox="1">
                <a:spLocks/>
              </p:cNvSpPr>
              <p:nvPr/>
            </p:nvSpPr>
            <p:spPr>
              <a:xfrm>
                <a:off x="4370496" y="3327901"/>
                <a:ext cx="1277686" cy="317070"/>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Allele 2</a:t>
                </a:r>
              </a:p>
            </p:txBody>
          </p:sp>
          <p:sp>
            <p:nvSpPr>
              <p:cNvPr id="19" name="Text Placeholder 4">
                <a:extLst>
                  <a:ext uri="{FF2B5EF4-FFF2-40B4-BE49-F238E27FC236}">
                    <a16:creationId xmlns:a16="http://schemas.microsoft.com/office/drawing/2014/main" id="{EDEDA247-C3CA-512A-639D-56DEAE4166BE}"/>
                  </a:ext>
                </a:extLst>
              </p:cNvPr>
              <p:cNvSpPr txBox="1">
                <a:spLocks/>
              </p:cNvSpPr>
              <p:nvPr/>
            </p:nvSpPr>
            <p:spPr>
              <a:xfrm>
                <a:off x="4536809" y="3730348"/>
                <a:ext cx="1277686" cy="317070"/>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Allele 3</a:t>
                </a:r>
              </a:p>
            </p:txBody>
          </p:sp>
          <p:sp>
            <p:nvSpPr>
              <p:cNvPr id="20" name="Text Placeholder 4">
                <a:extLst>
                  <a:ext uri="{FF2B5EF4-FFF2-40B4-BE49-F238E27FC236}">
                    <a16:creationId xmlns:a16="http://schemas.microsoft.com/office/drawing/2014/main" id="{3679E64F-7222-B267-E2DA-4DE6DEE13E99}"/>
                  </a:ext>
                </a:extLst>
              </p:cNvPr>
              <p:cNvSpPr txBox="1">
                <a:spLocks/>
              </p:cNvSpPr>
              <p:nvPr/>
            </p:nvSpPr>
            <p:spPr>
              <a:xfrm>
                <a:off x="4703121" y="4141262"/>
                <a:ext cx="1277686" cy="317070"/>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Allele 4</a:t>
                </a:r>
              </a:p>
            </p:txBody>
          </p:sp>
        </p:grpSp>
      </p:grpSp>
    </p:spTree>
    <p:extLst>
      <p:ext uri="{BB962C8B-B14F-4D97-AF65-F5344CB8AC3E}">
        <p14:creationId xmlns:p14="http://schemas.microsoft.com/office/powerpoint/2010/main" val="31180061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A4A9B-6B19-1964-7712-B637F96A052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EA8690E-2C16-E9EE-1985-FDE16EDC21C4}"/>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t>How to interpret the results</a:t>
            </a:r>
          </a:p>
        </p:txBody>
      </p:sp>
      <p:sp>
        <p:nvSpPr>
          <p:cNvPr id="6" name="Content Placeholder 5">
            <a:extLst>
              <a:ext uri="{FF2B5EF4-FFF2-40B4-BE49-F238E27FC236}">
                <a16:creationId xmlns:a16="http://schemas.microsoft.com/office/drawing/2014/main" id="{7624FEEE-263D-78EC-0E13-733F7A2055B7}"/>
              </a:ext>
            </a:extLst>
          </p:cNvPr>
          <p:cNvSpPr>
            <a:spLocks noGrp="1"/>
          </p:cNvSpPr>
          <p:nvPr>
            <p:ph idx="1"/>
          </p:nvPr>
        </p:nvSpPr>
        <p:spPr>
          <a:xfrm>
            <a:off x="389082" y="1714500"/>
            <a:ext cx="4127514" cy="4351338"/>
          </a:xfrm>
        </p:spPr>
        <p:txBody>
          <a:bodyPr/>
          <a:lstStyle/>
          <a:p>
            <a:r>
              <a:rPr lang="en-US" dirty="0">
                <a:solidFill>
                  <a:srgbClr val="002D73"/>
                </a:solidFill>
              </a:rPr>
              <a:t>Penguin C only has one band, indicating it inherited the same allele from each parent. </a:t>
            </a:r>
          </a:p>
          <a:p>
            <a:r>
              <a:rPr lang="en-US" dirty="0">
                <a:solidFill>
                  <a:srgbClr val="002D73"/>
                </a:solidFill>
              </a:rPr>
              <a:t>Penguin C carries two copies of Allele 2.</a:t>
            </a:r>
          </a:p>
        </p:txBody>
      </p:sp>
      <p:grpSp>
        <p:nvGrpSpPr>
          <p:cNvPr id="17" name="Group 16" descr="The schematic of the gel is repeated, now with the results for penguin C added. Penguin C has a single band corresponding to Allele 2.">
            <a:extLst>
              <a:ext uri="{FF2B5EF4-FFF2-40B4-BE49-F238E27FC236}">
                <a16:creationId xmlns:a16="http://schemas.microsoft.com/office/drawing/2014/main" id="{D05637FE-0822-1F36-BE12-E038ECB30301}"/>
              </a:ext>
            </a:extLst>
          </p:cNvPr>
          <p:cNvGrpSpPr/>
          <p:nvPr/>
        </p:nvGrpSpPr>
        <p:grpSpPr>
          <a:xfrm>
            <a:off x="4204183" y="1387772"/>
            <a:ext cx="7609641" cy="3549605"/>
            <a:chOff x="4204183" y="1387772"/>
            <a:chExt cx="7609641" cy="3549605"/>
          </a:xfrm>
        </p:grpSpPr>
        <p:grpSp>
          <p:nvGrpSpPr>
            <p:cNvPr id="4" name="Group 3">
              <a:extLst>
                <a:ext uri="{FF2B5EF4-FFF2-40B4-BE49-F238E27FC236}">
                  <a16:creationId xmlns:a16="http://schemas.microsoft.com/office/drawing/2014/main" id="{96A20D7F-012E-E7FC-43B2-FE30F7D6E970}"/>
                </a:ext>
              </a:extLst>
            </p:cNvPr>
            <p:cNvGrpSpPr/>
            <p:nvPr/>
          </p:nvGrpSpPr>
          <p:grpSpPr>
            <a:xfrm>
              <a:off x="5384801" y="1387772"/>
              <a:ext cx="6429023" cy="3549605"/>
              <a:chOff x="5384801" y="1387772"/>
              <a:chExt cx="6429023" cy="3549605"/>
            </a:xfrm>
          </p:grpSpPr>
          <p:sp>
            <p:nvSpPr>
              <p:cNvPr id="5" name="Text Placeholder 4">
                <a:extLst>
                  <a:ext uri="{FF2B5EF4-FFF2-40B4-BE49-F238E27FC236}">
                    <a16:creationId xmlns:a16="http://schemas.microsoft.com/office/drawing/2014/main" id="{CE66BBD2-4419-FBA8-6929-455655EE8CB6}"/>
                  </a:ext>
                </a:extLst>
              </p:cNvPr>
              <p:cNvSpPr txBox="1">
                <a:spLocks/>
              </p:cNvSpPr>
              <p:nvPr/>
            </p:nvSpPr>
            <p:spPr>
              <a:xfrm>
                <a:off x="697926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A</a:t>
                </a:r>
              </a:p>
            </p:txBody>
          </p:sp>
          <p:sp>
            <p:nvSpPr>
              <p:cNvPr id="7" name="Text Placeholder 4">
                <a:extLst>
                  <a:ext uri="{FF2B5EF4-FFF2-40B4-BE49-F238E27FC236}">
                    <a16:creationId xmlns:a16="http://schemas.microsoft.com/office/drawing/2014/main" id="{DD0F7FC5-6195-2B22-277C-98969F530F25}"/>
                  </a:ext>
                </a:extLst>
              </p:cNvPr>
              <p:cNvSpPr txBox="1">
                <a:spLocks/>
              </p:cNvSpPr>
              <p:nvPr/>
            </p:nvSpPr>
            <p:spPr>
              <a:xfrm>
                <a:off x="760918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B</a:t>
                </a:r>
              </a:p>
            </p:txBody>
          </p:sp>
          <p:sp>
            <p:nvSpPr>
              <p:cNvPr id="8" name="Text Placeholder 4">
                <a:extLst>
                  <a:ext uri="{FF2B5EF4-FFF2-40B4-BE49-F238E27FC236}">
                    <a16:creationId xmlns:a16="http://schemas.microsoft.com/office/drawing/2014/main" id="{35FB177B-18B8-E8B5-D56D-A957B576B3AD}"/>
                  </a:ext>
                </a:extLst>
              </p:cNvPr>
              <p:cNvSpPr txBox="1">
                <a:spLocks/>
              </p:cNvSpPr>
              <p:nvPr/>
            </p:nvSpPr>
            <p:spPr>
              <a:xfrm>
                <a:off x="8200154"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C</a:t>
                </a:r>
              </a:p>
            </p:txBody>
          </p:sp>
          <p:sp>
            <p:nvSpPr>
              <p:cNvPr id="27" name="Text Placeholder 4">
                <a:extLst>
                  <a:ext uri="{FF2B5EF4-FFF2-40B4-BE49-F238E27FC236}">
                    <a16:creationId xmlns:a16="http://schemas.microsoft.com/office/drawing/2014/main" id="{A07ED61E-CC40-2421-7694-52284EB3996B}"/>
                  </a:ext>
                </a:extLst>
              </p:cNvPr>
              <p:cNvSpPr txBox="1">
                <a:spLocks/>
              </p:cNvSpPr>
              <p:nvPr/>
            </p:nvSpPr>
            <p:spPr>
              <a:xfrm>
                <a:off x="881314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D</a:t>
                </a:r>
              </a:p>
            </p:txBody>
          </p:sp>
          <p:sp>
            <p:nvSpPr>
              <p:cNvPr id="28" name="Text Placeholder 4">
                <a:extLst>
                  <a:ext uri="{FF2B5EF4-FFF2-40B4-BE49-F238E27FC236}">
                    <a16:creationId xmlns:a16="http://schemas.microsoft.com/office/drawing/2014/main" id="{FBBC757F-FC9F-3A79-9A7D-857C7536C3E6}"/>
                  </a:ext>
                </a:extLst>
              </p:cNvPr>
              <p:cNvSpPr txBox="1">
                <a:spLocks/>
              </p:cNvSpPr>
              <p:nvPr/>
            </p:nvSpPr>
            <p:spPr>
              <a:xfrm>
                <a:off x="94278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E</a:t>
                </a:r>
              </a:p>
            </p:txBody>
          </p:sp>
          <p:sp>
            <p:nvSpPr>
              <p:cNvPr id="29" name="Text Placeholder 4">
                <a:extLst>
                  <a:ext uri="{FF2B5EF4-FFF2-40B4-BE49-F238E27FC236}">
                    <a16:creationId xmlns:a16="http://schemas.microsoft.com/office/drawing/2014/main" id="{6761881B-4146-0E21-1BCD-5361F3B3DFD4}"/>
                  </a:ext>
                </a:extLst>
              </p:cNvPr>
              <p:cNvSpPr txBox="1">
                <a:spLocks/>
              </p:cNvSpPr>
              <p:nvPr/>
            </p:nvSpPr>
            <p:spPr>
              <a:xfrm>
                <a:off x="100374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F</a:t>
                </a:r>
              </a:p>
            </p:txBody>
          </p:sp>
          <p:sp>
            <p:nvSpPr>
              <p:cNvPr id="30" name="Text Placeholder 4">
                <a:extLst>
                  <a:ext uri="{FF2B5EF4-FFF2-40B4-BE49-F238E27FC236}">
                    <a16:creationId xmlns:a16="http://schemas.microsoft.com/office/drawing/2014/main" id="{92DDCC36-0DA5-9E88-2AD9-41264AA54156}"/>
                  </a:ext>
                </a:extLst>
              </p:cNvPr>
              <p:cNvSpPr txBox="1">
                <a:spLocks/>
              </p:cNvSpPr>
              <p:nvPr/>
            </p:nvSpPr>
            <p:spPr>
              <a:xfrm>
                <a:off x="10638562"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G</a:t>
                </a:r>
              </a:p>
            </p:txBody>
          </p:sp>
          <p:sp>
            <p:nvSpPr>
              <p:cNvPr id="31" name="Text Placeholder 4">
                <a:extLst>
                  <a:ext uri="{FF2B5EF4-FFF2-40B4-BE49-F238E27FC236}">
                    <a16:creationId xmlns:a16="http://schemas.microsoft.com/office/drawing/2014/main" id="{99E9A54F-D2AE-EBEE-E4F8-992A22F391E2}"/>
                  </a:ext>
                </a:extLst>
              </p:cNvPr>
              <p:cNvSpPr txBox="1">
                <a:spLocks/>
              </p:cNvSpPr>
              <p:nvPr/>
            </p:nvSpPr>
            <p:spPr>
              <a:xfrm>
                <a:off x="112058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H</a:t>
                </a:r>
              </a:p>
            </p:txBody>
          </p:sp>
          <p:sp>
            <p:nvSpPr>
              <p:cNvPr id="32" name="Right Brace 31">
                <a:extLst>
                  <a:ext uri="{FF2B5EF4-FFF2-40B4-BE49-F238E27FC236}">
                    <a16:creationId xmlns:a16="http://schemas.microsoft.com/office/drawing/2014/main" id="{12805BF4-4059-5069-8730-17DF41CBCAD5}"/>
                  </a:ext>
                </a:extLst>
              </p:cNvPr>
              <p:cNvSpPr/>
              <p:nvPr/>
            </p:nvSpPr>
            <p:spPr>
              <a:xfrm rot="16200000">
                <a:off x="7943115" y="990040"/>
                <a:ext cx="344427" cy="1828743"/>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33" name="Right Brace 32">
                <a:extLst>
                  <a:ext uri="{FF2B5EF4-FFF2-40B4-BE49-F238E27FC236}">
                    <a16:creationId xmlns:a16="http://schemas.microsoft.com/office/drawing/2014/main" id="{FE7AF25C-6D8D-F6E8-B23B-8D3B15B0BA46}"/>
                  </a:ext>
                </a:extLst>
              </p:cNvPr>
              <p:cNvSpPr/>
              <p:nvPr/>
            </p:nvSpPr>
            <p:spPr>
              <a:xfrm rot="16200000">
                <a:off x="10371426" y="1010429"/>
                <a:ext cx="344427" cy="1787962"/>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34" name="Text Placeholder 4">
                <a:extLst>
                  <a:ext uri="{FF2B5EF4-FFF2-40B4-BE49-F238E27FC236}">
                    <a16:creationId xmlns:a16="http://schemas.microsoft.com/office/drawing/2014/main" id="{9E5DD910-C721-A3C2-3F78-F9CF4092F517}"/>
                  </a:ext>
                </a:extLst>
              </p:cNvPr>
              <p:cNvSpPr txBox="1">
                <a:spLocks/>
              </p:cNvSpPr>
              <p:nvPr/>
            </p:nvSpPr>
            <p:spPr>
              <a:xfrm>
                <a:off x="6896128" y="1387772"/>
                <a:ext cx="2449807"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Population I</a:t>
                </a:r>
              </a:p>
            </p:txBody>
          </p:sp>
          <p:sp>
            <p:nvSpPr>
              <p:cNvPr id="35" name="Text Placeholder 4">
                <a:extLst>
                  <a:ext uri="{FF2B5EF4-FFF2-40B4-BE49-F238E27FC236}">
                    <a16:creationId xmlns:a16="http://schemas.microsoft.com/office/drawing/2014/main" id="{D60763A6-7DAE-33E6-FA40-9F6644548916}"/>
                  </a:ext>
                </a:extLst>
              </p:cNvPr>
              <p:cNvSpPr txBox="1">
                <a:spLocks/>
              </p:cNvSpPr>
              <p:nvPr/>
            </p:nvSpPr>
            <p:spPr>
              <a:xfrm>
                <a:off x="9325633" y="1387772"/>
                <a:ext cx="2449807"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Population II</a:t>
                </a:r>
              </a:p>
            </p:txBody>
          </p:sp>
          <p:sp>
            <p:nvSpPr>
              <p:cNvPr id="39" name="Text Placeholder 4">
                <a:extLst>
                  <a:ext uri="{FF2B5EF4-FFF2-40B4-BE49-F238E27FC236}">
                    <a16:creationId xmlns:a16="http://schemas.microsoft.com/office/drawing/2014/main" id="{E32126C3-E85F-B0B8-8EB0-47087976768A}"/>
                  </a:ext>
                </a:extLst>
              </p:cNvPr>
              <p:cNvSpPr txBox="1">
                <a:spLocks/>
              </p:cNvSpPr>
              <p:nvPr/>
            </p:nvSpPr>
            <p:spPr>
              <a:xfrm>
                <a:off x="5384801" y="2173615"/>
                <a:ext cx="1673529" cy="66241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Penguins:</a:t>
                </a:r>
              </a:p>
            </p:txBody>
          </p:sp>
          <p:grpSp>
            <p:nvGrpSpPr>
              <p:cNvPr id="40" name="Group 39">
                <a:extLst>
                  <a:ext uri="{FF2B5EF4-FFF2-40B4-BE49-F238E27FC236}">
                    <a16:creationId xmlns:a16="http://schemas.microsoft.com/office/drawing/2014/main" id="{C1E92B99-FAD8-25EB-565A-EED6F3F30832}"/>
                  </a:ext>
                </a:extLst>
              </p:cNvPr>
              <p:cNvGrpSpPr/>
              <p:nvPr/>
            </p:nvGrpSpPr>
            <p:grpSpPr>
              <a:xfrm>
                <a:off x="6807200" y="2505744"/>
                <a:ext cx="5006624" cy="2431633"/>
                <a:chOff x="6807200" y="2505744"/>
                <a:chExt cx="5006624" cy="2431633"/>
              </a:xfrm>
            </p:grpSpPr>
            <p:pic>
              <p:nvPicPr>
                <p:cNvPr id="53" name="Picture 52">
                  <a:extLst>
                    <a:ext uri="{FF2B5EF4-FFF2-40B4-BE49-F238E27FC236}">
                      <a16:creationId xmlns:a16="http://schemas.microsoft.com/office/drawing/2014/main" id="{82320B55-626D-4ED3-A91F-F3045E7D5EC0}"/>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6807200" y="2505744"/>
                  <a:ext cx="5006624" cy="2431633"/>
                </a:xfrm>
                <a:prstGeom prst="rect">
                  <a:avLst/>
                </a:prstGeom>
              </p:spPr>
            </p:pic>
            <p:sp>
              <p:nvSpPr>
                <p:cNvPr id="54" name="Rectangle 53">
                  <a:extLst>
                    <a:ext uri="{FF2B5EF4-FFF2-40B4-BE49-F238E27FC236}">
                      <a16:creationId xmlns:a16="http://schemas.microsoft.com/office/drawing/2014/main" id="{6B3A70F9-D226-2321-6DA5-5341FF20CAAE}"/>
                    </a:ext>
                  </a:extLst>
                </p:cNvPr>
                <p:cNvSpPr/>
                <p:nvPr/>
              </p:nvSpPr>
              <p:spPr>
                <a:xfrm>
                  <a:off x="6896128" y="2998381"/>
                  <a:ext cx="4879312" cy="1807535"/>
                </a:xfrm>
                <a:prstGeom prst="rect">
                  <a:avLst/>
                </a:prstGeom>
                <a:solidFill>
                  <a:srgbClr val="DFED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 name="Straight Connector 41">
                <a:extLst>
                  <a:ext uri="{FF2B5EF4-FFF2-40B4-BE49-F238E27FC236}">
                    <a16:creationId xmlns:a16="http://schemas.microsoft.com/office/drawing/2014/main" id="{C1D9C888-B556-F900-5393-9701434F0CF2}"/>
                  </a:ext>
                </a:extLst>
              </p:cNvPr>
              <p:cNvCxnSpPr>
                <a:cxnSpLocks/>
              </p:cNvCxnSpPr>
              <p:nvPr/>
            </p:nvCxnSpPr>
            <p:spPr>
              <a:xfrm>
                <a:off x="6966674" y="3079750"/>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96AAB03A-CBC0-9048-12B1-8EFFDC975344}"/>
                  </a:ext>
                </a:extLst>
              </p:cNvPr>
              <p:cNvCxnSpPr>
                <a:cxnSpLocks/>
              </p:cNvCxnSpPr>
              <p:nvPr/>
            </p:nvCxnSpPr>
            <p:spPr>
              <a:xfrm>
                <a:off x="6966674" y="4291330"/>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FDB411A-F39E-7370-AAC8-C7B7BB1AA5BF}"/>
                  </a:ext>
                </a:extLst>
              </p:cNvPr>
              <p:cNvCxnSpPr>
                <a:cxnSpLocks/>
              </p:cNvCxnSpPr>
              <p:nvPr/>
            </p:nvCxnSpPr>
            <p:spPr>
              <a:xfrm>
                <a:off x="7571078" y="3444873"/>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6544B8E-6E76-26C7-7EB2-35966B963FF7}"/>
                  </a:ext>
                </a:extLst>
              </p:cNvPr>
              <p:cNvCxnSpPr>
                <a:cxnSpLocks/>
              </p:cNvCxnSpPr>
              <p:nvPr/>
            </p:nvCxnSpPr>
            <p:spPr>
              <a:xfrm>
                <a:off x="7571078" y="3851272"/>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grpSp>
        <p:sp>
          <p:nvSpPr>
            <p:cNvPr id="2" name="Text Placeholder 4">
              <a:extLst>
                <a:ext uri="{FF2B5EF4-FFF2-40B4-BE49-F238E27FC236}">
                  <a16:creationId xmlns:a16="http://schemas.microsoft.com/office/drawing/2014/main" id="{0FFA618E-3553-A8A3-6FA0-348B77CCFD32}"/>
                </a:ext>
              </a:extLst>
            </p:cNvPr>
            <p:cNvSpPr txBox="1">
              <a:spLocks/>
            </p:cNvSpPr>
            <p:nvPr/>
          </p:nvSpPr>
          <p:spPr>
            <a:xfrm>
              <a:off x="4204183" y="2908520"/>
              <a:ext cx="1277686" cy="317070"/>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Allele I</a:t>
              </a:r>
            </a:p>
          </p:txBody>
        </p:sp>
        <p:sp>
          <p:nvSpPr>
            <p:cNvPr id="9" name="Text Placeholder 4">
              <a:extLst>
                <a:ext uri="{FF2B5EF4-FFF2-40B4-BE49-F238E27FC236}">
                  <a16:creationId xmlns:a16="http://schemas.microsoft.com/office/drawing/2014/main" id="{B84340A5-CC60-DB64-9F32-9E0E29E7D33D}"/>
                </a:ext>
              </a:extLst>
            </p:cNvPr>
            <p:cNvSpPr txBox="1">
              <a:spLocks/>
            </p:cNvSpPr>
            <p:nvPr/>
          </p:nvSpPr>
          <p:spPr>
            <a:xfrm>
              <a:off x="4370496" y="3327901"/>
              <a:ext cx="1277686" cy="317070"/>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Allele 2</a:t>
              </a:r>
            </a:p>
          </p:txBody>
        </p:sp>
        <p:sp>
          <p:nvSpPr>
            <p:cNvPr id="10" name="Text Placeholder 4">
              <a:extLst>
                <a:ext uri="{FF2B5EF4-FFF2-40B4-BE49-F238E27FC236}">
                  <a16:creationId xmlns:a16="http://schemas.microsoft.com/office/drawing/2014/main" id="{87BC74D4-E006-E876-B585-131F7C8B1FA4}"/>
                </a:ext>
              </a:extLst>
            </p:cNvPr>
            <p:cNvSpPr txBox="1">
              <a:spLocks/>
            </p:cNvSpPr>
            <p:nvPr/>
          </p:nvSpPr>
          <p:spPr>
            <a:xfrm>
              <a:off x="4536809" y="3730348"/>
              <a:ext cx="1277686" cy="317070"/>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Allele 3</a:t>
              </a:r>
            </a:p>
          </p:txBody>
        </p:sp>
        <p:sp>
          <p:nvSpPr>
            <p:cNvPr id="11" name="Text Placeholder 4">
              <a:extLst>
                <a:ext uri="{FF2B5EF4-FFF2-40B4-BE49-F238E27FC236}">
                  <a16:creationId xmlns:a16="http://schemas.microsoft.com/office/drawing/2014/main" id="{0FADD0A0-448C-C7FC-0E87-F3E9BE6AC483}"/>
                </a:ext>
              </a:extLst>
            </p:cNvPr>
            <p:cNvSpPr txBox="1">
              <a:spLocks/>
            </p:cNvSpPr>
            <p:nvPr/>
          </p:nvSpPr>
          <p:spPr>
            <a:xfrm>
              <a:off x="4703121" y="4141262"/>
              <a:ext cx="1277686" cy="317070"/>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Allele 4</a:t>
              </a:r>
            </a:p>
          </p:txBody>
        </p:sp>
        <p:cxnSp>
          <p:nvCxnSpPr>
            <p:cNvPr id="12" name="Straight Connector 11">
              <a:extLst>
                <a:ext uri="{FF2B5EF4-FFF2-40B4-BE49-F238E27FC236}">
                  <a16:creationId xmlns:a16="http://schemas.microsoft.com/office/drawing/2014/main" id="{21AC1E3B-3F2B-7A9E-3CFE-D6DC8E596C8D}"/>
                </a:ext>
              </a:extLst>
            </p:cNvPr>
            <p:cNvCxnSpPr>
              <a:cxnSpLocks/>
            </p:cNvCxnSpPr>
            <p:nvPr/>
          </p:nvCxnSpPr>
          <p:spPr>
            <a:xfrm>
              <a:off x="8183220" y="3444873"/>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AFF4A6CA-D077-54B0-5D08-B0193654EF7B}"/>
                </a:ext>
              </a:extLst>
            </p:cNvPr>
            <p:cNvPicPr>
              <a:picLocks noChangeAspect="1"/>
            </p:cNvPicPr>
            <p:nvPr/>
          </p:nvPicPr>
          <p:blipFill>
            <a:blip r:embed="rId4" cstate="hqprint">
              <a:extLst>
                <a:ext uri="{28A0092B-C50C-407E-A947-70E740481C1C}">
                  <a14:useLocalDpi xmlns:a14="http://schemas.microsoft.com/office/drawing/2010/main"/>
                </a:ext>
              </a:extLst>
            </a:blip>
            <a:srcRect b="74939"/>
            <a:stretch>
              <a:fillRect/>
            </a:stretch>
          </p:blipFill>
          <p:spPr>
            <a:xfrm>
              <a:off x="5383314" y="2836034"/>
              <a:ext cx="1471464" cy="441416"/>
            </a:xfrm>
            <a:prstGeom prst="rect">
              <a:avLst/>
            </a:prstGeom>
          </p:spPr>
        </p:pic>
        <p:pic>
          <p:nvPicPr>
            <p:cNvPr id="14" name="Picture 13">
              <a:extLst>
                <a:ext uri="{FF2B5EF4-FFF2-40B4-BE49-F238E27FC236}">
                  <a16:creationId xmlns:a16="http://schemas.microsoft.com/office/drawing/2014/main" id="{3B0CE43B-CF10-0629-C81D-179E45FFA55C}"/>
                </a:ext>
              </a:extLst>
            </p:cNvPr>
            <p:cNvPicPr>
              <a:picLocks noChangeAspect="1"/>
            </p:cNvPicPr>
            <p:nvPr/>
          </p:nvPicPr>
          <p:blipFill>
            <a:blip r:embed="rId4" cstate="hqprint">
              <a:extLst>
                <a:ext uri="{28A0092B-C50C-407E-A947-70E740481C1C}">
                  <a14:useLocalDpi xmlns:a14="http://schemas.microsoft.com/office/drawing/2010/main"/>
                </a:ext>
              </a:extLst>
            </a:blip>
            <a:srcRect t="23090" r="10138" b="51849"/>
            <a:stretch>
              <a:fillRect/>
            </a:stretch>
          </p:blipFill>
          <p:spPr>
            <a:xfrm>
              <a:off x="5533827" y="3230256"/>
              <a:ext cx="1322286" cy="441416"/>
            </a:xfrm>
            <a:prstGeom prst="rect">
              <a:avLst/>
            </a:prstGeom>
          </p:spPr>
        </p:pic>
        <p:pic>
          <p:nvPicPr>
            <p:cNvPr id="15" name="Picture 14">
              <a:extLst>
                <a:ext uri="{FF2B5EF4-FFF2-40B4-BE49-F238E27FC236}">
                  <a16:creationId xmlns:a16="http://schemas.microsoft.com/office/drawing/2014/main" id="{73CA8A28-259B-41FD-73E2-9EB4018F01B7}"/>
                </a:ext>
              </a:extLst>
            </p:cNvPr>
            <p:cNvPicPr>
              <a:picLocks noChangeAspect="1"/>
            </p:cNvPicPr>
            <p:nvPr/>
          </p:nvPicPr>
          <p:blipFill>
            <a:blip r:embed="rId4" cstate="hqprint">
              <a:extLst>
                <a:ext uri="{28A0092B-C50C-407E-A947-70E740481C1C}">
                  <a14:useLocalDpi xmlns:a14="http://schemas.microsoft.com/office/drawing/2010/main"/>
                </a:ext>
              </a:extLst>
            </a:blip>
            <a:srcRect t="46319" r="21572" b="27330"/>
            <a:stretch>
              <a:fillRect/>
            </a:stretch>
          </p:blipFill>
          <p:spPr>
            <a:xfrm>
              <a:off x="5699356" y="3645122"/>
              <a:ext cx="1154039" cy="464136"/>
            </a:xfrm>
            <a:prstGeom prst="rect">
              <a:avLst/>
            </a:prstGeom>
          </p:spPr>
        </p:pic>
        <p:pic>
          <p:nvPicPr>
            <p:cNvPr id="16" name="Picture 15">
              <a:extLst>
                <a:ext uri="{FF2B5EF4-FFF2-40B4-BE49-F238E27FC236}">
                  <a16:creationId xmlns:a16="http://schemas.microsoft.com/office/drawing/2014/main" id="{30017DD9-DFB5-60D0-FAC3-E6B9349E4718}"/>
                </a:ext>
              </a:extLst>
            </p:cNvPr>
            <p:cNvPicPr>
              <a:picLocks noChangeAspect="1"/>
            </p:cNvPicPr>
            <p:nvPr/>
          </p:nvPicPr>
          <p:blipFill>
            <a:blip r:embed="rId5" cstate="hqprint">
              <a:extLst>
                <a:ext uri="{28A0092B-C50C-407E-A947-70E740481C1C}">
                  <a14:useLocalDpi xmlns:a14="http://schemas.microsoft.com/office/drawing/2010/main"/>
                </a:ext>
              </a:extLst>
            </a:blip>
            <a:srcRect l="31172" t="13113" r="29126"/>
            <a:stretch>
              <a:fillRect/>
            </a:stretch>
          </p:blipFill>
          <p:spPr>
            <a:xfrm>
              <a:off x="6336398" y="4149722"/>
              <a:ext cx="584200" cy="441417"/>
            </a:xfrm>
            <a:prstGeom prst="rect">
              <a:avLst/>
            </a:prstGeom>
          </p:spPr>
        </p:pic>
      </p:grpSp>
    </p:spTree>
    <p:extLst>
      <p:ext uri="{BB962C8B-B14F-4D97-AF65-F5344CB8AC3E}">
        <p14:creationId xmlns:p14="http://schemas.microsoft.com/office/powerpoint/2010/main" val="41256329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47CD7-E75D-7CDE-CA65-5CF6F15EC21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BED4437-495F-1380-C11C-D8B674D83D57}"/>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t>How to interpret the results</a:t>
            </a:r>
          </a:p>
        </p:txBody>
      </p:sp>
      <p:sp>
        <p:nvSpPr>
          <p:cNvPr id="6" name="Content Placeholder 5">
            <a:extLst>
              <a:ext uri="{FF2B5EF4-FFF2-40B4-BE49-F238E27FC236}">
                <a16:creationId xmlns:a16="http://schemas.microsoft.com/office/drawing/2014/main" id="{D58779D0-1E97-09EE-1E24-28D3AC158335}"/>
              </a:ext>
            </a:extLst>
          </p:cNvPr>
          <p:cNvSpPr>
            <a:spLocks noGrp="1"/>
          </p:cNvSpPr>
          <p:nvPr>
            <p:ph idx="1"/>
          </p:nvPr>
        </p:nvSpPr>
        <p:spPr>
          <a:xfrm>
            <a:off x="389082" y="1714500"/>
            <a:ext cx="4127514" cy="4351338"/>
          </a:xfrm>
        </p:spPr>
        <p:txBody>
          <a:bodyPr/>
          <a:lstStyle/>
          <a:p>
            <a:r>
              <a:rPr lang="en-US" dirty="0">
                <a:solidFill>
                  <a:srgbClr val="002D73"/>
                </a:solidFill>
              </a:rPr>
              <a:t>Penguin D has two bands.</a:t>
            </a:r>
          </a:p>
          <a:p>
            <a:r>
              <a:rPr lang="en-US" dirty="0">
                <a:solidFill>
                  <a:srgbClr val="002D73"/>
                </a:solidFill>
              </a:rPr>
              <a:t>The penguins from Population I show four unique alleles for the location being examined.</a:t>
            </a:r>
          </a:p>
          <a:p>
            <a:endParaRPr lang="en-US" dirty="0">
              <a:solidFill>
                <a:srgbClr val="002D73"/>
              </a:solidFill>
            </a:endParaRPr>
          </a:p>
        </p:txBody>
      </p:sp>
      <p:grpSp>
        <p:nvGrpSpPr>
          <p:cNvPr id="19" name="Group 18" descr="The schematic of the gel is repeated, now with the results for penguin D added.  Penguin D has bands at Allele 3 and 4.">
            <a:extLst>
              <a:ext uri="{FF2B5EF4-FFF2-40B4-BE49-F238E27FC236}">
                <a16:creationId xmlns:a16="http://schemas.microsoft.com/office/drawing/2014/main" id="{9812E475-CDC7-06FD-F48F-6FB22FE36129}"/>
              </a:ext>
            </a:extLst>
          </p:cNvPr>
          <p:cNvGrpSpPr/>
          <p:nvPr/>
        </p:nvGrpSpPr>
        <p:grpSpPr>
          <a:xfrm>
            <a:off x="4204183" y="1387772"/>
            <a:ext cx="7609641" cy="3549605"/>
            <a:chOff x="4204183" y="1387772"/>
            <a:chExt cx="7609641" cy="3549605"/>
          </a:xfrm>
        </p:grpSpPr>
        <p:grpSp>
          <p:nvGrpSpPr>
            <p:cNvPr id="4" name="Group 3">
              <a:extLst>
                <a:ext uri="{FF2B5EF4-FFF2-40B4-BE49-F238E27FC236}">
                  <a16:creationId xmlns:a16="http://schemas.microsoft.com/office/drawing/2014/main" id="{D5F0826B-CC25-B174-3505-1BEF53B552E9}"/>
                </a:ext>
              </a:extLst>
            </p:cNvPr>
            <p:cNvGrpSpPr/>
            <p:nvPr/>
          </p:nvGrpSpPr>
          <p:grpSpPr>
            <a:xfrm>
              <a:off x="5384801" y="1387772"/>
              <a:ext cx="6429023" cy="3549605"/>
              <a:chOff x="5384801" y="1387772"/>
              <a:chExt cx="6429023" cy="3549605"/>
            </a:xfrm>
          </p:grpSpPr>
          <p:sp>
            <p:nvSpPr>
              <p:cNvPr id="5" name="Text Placeholder 4">
                <a:extLst>
                  <a:ext uri="{FF2B5EF4-FFF2-40B4-BE49-F238E27FC236}">
                    <a16:creationId xmlns:a16="http://schemas.microsoft.com/office/drawing/2014/main" id="{64F14796-106D-5E5A-CA2B-3A949BF3129D}"/>
                  </a:ext>
                </a:extLst>
              </p:cNvPr>
              <p:cNvSpPr txBox="1">
                <a:spLocks/>
              </p:cNvSpPr>
              <p:nvPr/>
            </p:nvSpPr>
            <p:spPr>
              <a:xfrm>
                <a:off x="697926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A</a:t>
                </a:r>
              </a:p>
            </p:txBody>
          </p:sp>
          <p:sp>
            <p:nvSpPr>
              <p:cNvPr id="7" name="Text Placeholder 4">
                <a:extLst>
                  <a:ext uri="{FF2B5EF4-FFF2-40B4-BE49-F238E27FC236}">
                    <a16:creationId xmlns:a16="http://schemas.microsoft.com/office/drawing/2014/main" id="{3D8EC1F6-F67A-667D-C853-9F76133E3764}"/>
                  </a:ext>
                </a:extLst>
              </p:cNvPr>
              <p:cNvSpPr txBox="1">
                <a:spLocks/>
              </p:cNvSpPr>
              <p:nvPr/>
            </p:nvSpPr>
            <p:spPr>
              <a:xfrm>
                <a:off x="760918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B</a:t>
                </a:r>
              </a:p>
            </p:txBody>
          </p:sp>
          <p:sp>
            <p:nvSpPr>
              <p:cNvPr id="8" name="Text Placeholder 4">
                <a:extLst>
                  <a:ext uri="{FF2B5EF4-FFF2-40B4-BE49-F238E27FC236}">
                    <a16:creationId xmlns:a16="http://schemas.microsoft.com/office/drawing/2014/main" id="{8D1E75B5-7A1E-EC98-A4A9-D42C9CDD5481}"/>
                  </a:ext>
                </a:extLst>
              </p:cNvPr>
              <p:cNvSpPr txBox="1">
                <a:spLocks/>
              </p:cNvSpPr>
              <p:nvPr/>
            </p:nvSpPr>
            <p:spPr>
              <a:xfrm>
                <a:off x="8200154"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C</a:t>
                </a:r>
              </a:p>
            </p:txBody>
          </p:sp>
          <p:sp>
            <p:nvSpPr>
              <p:cNvPr id="27" name="Text Placeholder 4">
                <a:extLst>
                  <a:ext uri="{FF2B5EF4-FFF2-40B4-BE49-F238E27FC236}">
                    <a16:creationId xmlns:a16="http://schemas.microsoft.com/office/drawing/2014/main" id="{5A8C456E-C85D-924A-AED5-8072721A9E4E}"/>
                  </a:ext>
                </a:extLst>
              </p:cNvPr>
              <p:cNvSpPr txBox="1">
                <a:spLocks/>
              </p:cNvSpPr>
              <p:nvPr/>
            </p:nvSpPr>
            <p:spPr>
              <a:xfrm>
                <a:off x="881314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D</a:t>
                </a:r>
              </a:p>
            </p:txBody>
          </p:sp>
          <p:sp>
            <p:nvSpPr>
              <p:cNvPr id="28" name="Text Placeholder 4">
                <a:extLst>
                  <a:ext uri="{FF2B5EF4-FFF2-40B4-BE49-F238E27FC236}">
                    <a16:creationId xmlns:a16="http://schemas.microsoft.com/office/drawing/2014/main" id="{6F6B8169-2F12-E9C3-9D6A-16DC4256E6BF}"/>
                  </a:ext>
                </a:extLst>
              </p:cNvPr>
              <p:cNvSpPr txBox="1">
                <a:spLocks/>
              </p:cNvSpPr>
              <p:nvPr/>
            </p:nvSpPr>
            <p:spPr>
              <a:xfrm>
                <a:off x="94278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E</a:t>
                </a:r>
              </a:p>
            </p:txBody>
          </p:sp>
          <p:sp>
            <p:nvSpPr>
              <p:cNvPr id="29" name="Text Placeholder 4">
                <a:extLst>
                  <a:ext uri="{FF2B5EF4-FFF2-40B4-BE49-F238E27FC236}">
                    <a16:creationId xmlns:a16="http://schemas.microsoft.com/office/drawing/2014/main" id="{DC1FE8C5-4473-CD4B-F09F-FE20EB1A4F49}"/>
                  </a:ext>
                </a:extLst>
              </p:cNvPr>
              <p:cNvSpPr txBox="1">
                <a:spLocks/>
              </p:cNvSpPr>
              <p:nvPr/>
            </p:nvSpPr>
            <p:spPr>
              <a:xfrm>
                <a:off x="100374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F</a:t>
                </a:r>
              </a:p>
            </p:txBody>
          </p:sp>
          <p:sp>
            <p:nvSpPr>
              <p:cNvPr id="30" name="Text Placeholder 4">
                <a:extLst>
                  <a:ext uri="{FF2B5EF4-FFF2-40B4-BE49-F238E27FC236}">
                    <a16:creationId xmlns:a16="http://schemas.microsoft.com/office/drawing/2014/main" id="{D6A5F924-358D-62F2-AD98-883F443065E8}"/>
                  </a:ext>
                </a:extLst>
              </p:cNvPr>
              <p:cNvSpPr txBox="1">
                <a:spLocks/>
              </p:cNvSpPr>
              <p:nvPr/>
            </p:nvSpPr>
            <p:spPr>
              <a:xfrm>
                <a:off x="10638562"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G</a:t>
                </a:r>
              </a:p>
            </p:txBody>
          </p:sp>
          <p:sp>
            <p:nvSpPr>
              <p:cNvPr id="31" name="Text Placeholder 4">
                <a:extLst>
                  <a:ext uri="{FF2B5EF4-FFF2-40B4-BE49-F238E27FC236}">
                    <a16:creationId xmlns:a16="http://schemas.microsoft.com/office/drawing/2014/main" id="{26345DCB-8A97-94DB-244D-1490129FCFA7}"/>
                  </a:ext>
                </a:extLst>
              </p:cNvPr>
              <p:cNvSpPr txBox="1">
                <a:spLocks/>
              </p:cNvSpPr>
              <p:nvPr/>
            </p:nvSpPr>
            <p:spPr>
              <a:xfrm>
                <a:off x="112058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H</a:t>
                </a:r>
              </a:p>
            </p:txBody>
          </p:sp>
          <p:sp>
            <p:nvSpPr>
              <p:cNvPr id="32" name="Right Brace 31">
                <a:extLst>
                  <a:ext uri="{FF2B5EF4-FFF2-40B4-BE49-F238E27FC236}">
                    <a16:creationId xmlns:a16="http://schemas.microsoft.com/office/drawing/2014/main" id="{961A9A53-A0E5-DA0E-6E90-0E557D1F6C16}"/>
                  </a:ext>
                </a:extLst>
              </p:cNvPr>
              <p:cNvSpPr/>
              <p:nvPr/>
            </p:nvSpPr>
            <p:spPr>
              <a:xfrm rot="16200000">
                <a:off x="7943115" y="990040"/>
                <a:ext cx="344427" cy="1828743"/>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33" name="Right Brace 32">
                <a:extLst>
                  <a:ext uri="{FF2B5EF4-FFF2-40B4-BE49-F238E27FC236}">
                    <a16:creationId xmlns:a16="http://schemas.microsoft.com/office/drawing/2014/main" id="{D5FCB166-0F8A-3E1E-983C-1BEB8B84821C}"/>
                  </a:ext>
                </a:extLst>
              </p:cNvPr>
              <p:cNvSpPr/>
              <p:nvPr/>
            </p:nvSpPr>
            <p:spPr>
              <a:xfrm rot="16200000">
                <a:off x="10371426" y="1010429"/>
                <a:ext cx="344427" cy="1787962"/>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34" name="Text Placeholder 4">
                <a:extLst>
                  <a:ext uri="{FF2B5EF4-FFF2-40B4-BE49-F238E27FC236}">
                    <a16:creationId xmlns:a16="http://schemas.microsoft.com/office/drawing/2014/main" id="{E9420940-329B-09C5-202F-9CB432FD5A4C}"/>
                  </a:ext>
                </a:extLst>
              </p:cNvPr>
              <p:cNvSpPr txBox="1">
                <a:spLocks/>
              </p:cNvSpPr>
              <p:nvPr/>
            </p:nvSpPr>
            <p:spPr>
              <a:xfrm>
                <a:off x="6896128" y="1387772"/>
                <a:ext cx="2449807"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Population I</a:t>
                </a:r>
              </a:p>
            </p:txBody>
          </p:sp>
          <p:sp>
            <p:nvSpPr>
              <p:cNvPr id="35" name="Text Placeholder 4">
                <a:extLst>
                  <a:ext uri="{FF2B5EF4-FFF2-40B4-BE49-F238E27FC236}">
                    <a16:creationId xmlns:a16="http://schemas.microsoft.com/office/drawing/2014/main" id="{5AFCFDCD-C9C9-26BB-FD59-3D7DFCCA5604}"/>
                  </a:ext>
                </a:extLst>
              </p:cNvPr>
              <p:cNvSpPr txBox="1">
                <a:spLocks/>
              </p:cNvSpPr>
              <p:nvPr/>
            </p:nvSpPr>
            <p:spPr>
              <a:xfrm>
                <a:off x="9325633" y="1387772"/>
                <a:ext cx="2449807"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Population II</a:t>
                </a:r>
              </a:p>
            </p:txBody>
          </p:sp>
          <p:sp>
            <p:nvSpPr>
              <p:cNvPr id="39" name="Text Placeholder 4">
                <a:extLst>
                  <a:ext uri="{FF2B5EF4-FFF2-40B4-BE49-F238E27FC236}">
                    <a16:creationId xmlns:a16="http://schemas.microsoft.com/office/drawing/2014/main" id="{97EEAAEF-353F-7753-4D24-755C48F83CC8}"/>
                  </a:ext>
                </a:extLst>
              </p:cNvPr>
              <p:cNvSpPr txBox="1">
                <a:spLocks/>
              </p:cNvSpPr>
              <p:nvPr/>
            </p:nvSpPr>
            <p:spPr>
              <a:xfrm>
                <a:off x="5384801" y="2173615"/>
                <a:ext cx="1673529" cy="66241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Penguins:</a:t>
                </a:r>
              </a:p>
            </p:txBody>
          </p:sp>
          <p:grpSp>
            <p:nvGrpSpPr>
              <p:cNvPr id="40" name="Group 39">
                <a:extLst>
                  <a:ext uri="{FF2B5EF4-FFF2-40B4-BE49-F238E27FC236}">
                    <a16:creationId xmlns:a16="http://schemas.microsoft.com/office/drawing/2014/main" id="{B29C289C-A7A5-939C-D1EE-E1E5EC248005}"/>
                  </a:ext>
                </a:extLst>
              </p:cNvPr>
              <p:cNvGrpSpPr/>
              <p:nvPr/>
            </p:nvGrpSpPr>
            <p:grpSpPr>
              <a:xfrm>
                <a:off x="6807200" y="2505744"/>
                <a:ext cx="5006624" cy="2431633"/>
                <a:chOff x="6807200" y="2505744"/>
                <a:chExt cx="5006624" cy="2431633"/>
              </a:xfrm>
            </p:grpSpPr>
            <p:pic>
              <p:nvPicPr>
                <p:cNvPr id="53" name="Picture 52">
                  <a:extLst>
                    <a:ext uri="{FF2B5EF4-FFF2-40B4-BE49-F238E27FC236}">
                      <a16:creationId xmlns:a16="http://schemas.microsoft.com/office/drawing/2014/main" id="{A87944B1-9E08-2A8B-4AFE-587834327D67}"/>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6807200" y="2505744"/>
                  <a:ext cx="5006624" cy="2431633"/>
                </a:xfrm>
                <a:prstGeom prst="rect">
                  <a:avLst/>
                </a:prstGeom>
              </p:spPr>
            </p:pic>
            <p:sp>
              <p:nvSpPr>
                <p:cNvPr id="54" name="Rectangle 53">
                  <a:extLst>
                    <a:ext uri="{FF2B5EF4-FFF2-40B4-BE49-F238E27FC236}">
                      <a16:creationId xmlns:a16="http://schemas.microsoft.com/office/drawing/2014/main" id="{E36B5E14-A16C-F9F9-4EF4-6D6DD31F1F26}"/>
                    </a:ext>
                  </a:extLst>
                </p:cNvPr>
                <p:cNvSpPr/>
                <p:nvPr/>
              </p:nvSpPr>
              <p:spPr>
                <a:xfrm>
                  <a:off x="6896128" y="2998381"/>
                  <a:ext cx="4879312" cy="1807535"/>
                </a:xfrm>
                <a:prstGeom prst="rect">
                  <a:avLst/>
                </a:prstGeom>
                <a:solidFill>
                  <a:srgbClr val="DFED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 name="Straight Connector 41">
                <a:extLst>
                  <a:ext uri="{FF2B5EF4-FFF2-40B4-BE49-F238E27FC236}">
                    <a16:creationId xmlns:a16="http://schemas.microsoft.com/office/drawing/2014/main" id="{C8036121-DED1-AC8C-A187-646C19F646D6}"/>
                  </a:ext>
                </a:extLst>
              </p:cNvPr>
              <p:cNvCxnSpPr>
                <a:cxnSpLocks/>
              </p:cNvCxnSpPr>
              <p:nvPr/>
            </p:nvCxnSpPr>
            <p:spPr>
              <a:xfrm>
                <a:off x="6966674" y="3079750"/>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16E608E-D38A-CEC1-EC31-950D2AFAEC07}"/>
                  </a:ext>
                </a:extLst>
              </p:cNvPr>
              <p:cNvCxnSpPr>
                <a:cxnSpLocks/>
              </p:cNvCxnSpPr>
              <p:nvPr/>
            </p:nvCxnSpPr>
            <p:spPr>
              <a:xfrm>
                <a:off x="6966674" y="4291330"/>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B96BC7F-1D66-76D7-C927-17A450D15381}"/>
                  </a:ext>
                </a:extLst>
              </p:cNvPr>
              <p:cNvCxnSpPr>
                <a:cxnSpLocks/>
              </p:cNvCxnSpPr>
              <p:nvPr/>
            </p:nvCxnSpPr>
            <p:spPr>
              <a:xfrm>
                <a:off x="7571078" y="3444873"/>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A69AA99-F087-7B44-4963-FDBA3FC09CA7}"/>
                  </a:ext>
                </a:extLst>
              </p:cNvPr>
              <p:cNvCxnSpPr>
                <a:cxnSpLocks/>
              </p:cNvCxnSpPr>
              <p:nvPr/>
            </p:nvCxnSpPr>
            <p:spPr>
              <a:xfrm>
                <a:off x="7571078" y="3851272"/>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grpSp>
        <p:sp>
          <p:nvSpPr>
            <p:cNvPr id="2" name="Text Placeholder 4">
              <a:extLst>
                <a:ext uri="{FF2B5EF4-FFF2-40B4-BE49-F238E27FC236}">
                  <a16:creationId xmlns:a16="http://schemas.microsoft.com/office/drawing/2014/main" id="{579873F5-54E4-0785-DEBD-324503FBC985}"/>
                </a:ext>
              </a:extLst>
            </p:cNvPr>
            <p:cNvSpPr txBox="1">
              <a:spLocks/>
            </p:cNvSpPr>
            <p:nvPr/>
          </p:nvSpPr>
          <p:spPr>
            <a:xfrm>
              <a:off x="4204183" y="2908520"/>
              <a:ext cx="1277686" cy="317070"/>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Allele I</a:t>
              </a:r>
            </a:p>
          </p:txBody>
        </p:sp>
        <p:sp>
          <p:nvSpPr>
            <p:cNvPr id="9" name="Text Placeholder 4">
              <a:extLst>
                <a:ext uri="{FF2B5EF4-FFF2-40B4-BE49-F238E27FC236}">
                  <a16:creationId xmlns:a16="http://schemas.microsoft.com/office/drawing/2014/main" id="{806C1C85-6FD8-B0A5-C366-8E3482337525}"/>
                </a:ext>
              </a:extLst>
            </p:cNvPr>
            <p:cNvSpPr txBox="1">
              <a:spLocks/>
            </p:cNvSpPr>
            <p:nvPr/>
          </p:nvSpPr>
          <p:spPr>
            <a:xfrm>
              <a:off x="4370496" y="3327901"/>
              <a:ext cx="1277686" cy="317070"/>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Allele 2</a:t>
              </a:r>
            </a:p>
          </p:txBody>
        </p:sp>
        <p:sp>
          <p:nvSpPr>
            <p:cNvPr id="10" name="Text Placeholder 4">
              <a:extLst>
                <a:ext uri="{FF2B5EF4-FFF2-40B4-BE49-F238E27FC236}">
                  <a16:creationId xmlns:a16="http://schemas.microsoft.com/office/drawing/2014/main" id="{5BDA6BD3-C743-8CD4-B71F-9499E9D8B042}"/>
                </a:ext>
              </a:extLst>
            </p:cNvPr>
            <p:cNvSpPr txBox="1">
              <a:spLocks/>
            </p:cNvSpPr>
            <p:nvPr/>
          </p:nvSpPr>
          <p:spPr>
            <a:xfrm>
              <a:off x="4536809" y="3730348"/>
              <a:ext cx="1277686" cy="317070"/>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Allele 3</a:t>
              </a:r>
            </a:p>
          </p:txBody>
        </p:sp>
        <p:sp>
          <p:nvSpPr>
            <p:cNvPr id="11" name="Text Placeholder 4">
              <a:extLst>
                <a:ext uri="{FF2B5EF4-FFF2-40B4-BE49-F238E27FC236}">
                  <a16:creationId xmlns:a16="http://schemas.microsoft.com/office/drawing/2014/main" id="{7DE47759-C0B1-81E8-7875-DD8DFD5C3864}"/>
                </a:ext>
              </a:extLst>
            </p:cNvPr>
            <p:cNvSpPr txBox="1">
              <a:spLocks/>
            </p:cNvSpPr>
            <p:nvPr/>
          </p:nvSpPr>
          <p:spPr>
            <a:xfrm>
              <a:off x="4703121" y="4141262"/>
              <a:ext cx="1277686" cy="317070"/>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Allele 4</a:t>
              </a:r>
            </a:p>
          </p:txBody>
        </p:sp>
        <p:cxnSp>
          <p:nvCxnSpPr>
            <p:cNvPr id="12" name="Straight Connector 11">
              <a:extLst>
                <a:ext uri="{FF2B5EF4-FFF2-40B4-BE49-F238E27FC236}">
                  <a16:creationId xmlns:a16="http://schemas.microsoft.com/office/drawing/2014/main" id="{1584FE40-81AA-EE11-380F-C4A04476A5AC}"/>
                </a:ext>
              </a:extLst>
            </p:cNvPr>
            <p:cNvCxnSpPr>
              <a:cxnSpLocks/>
            </p:cNvCxnSpPr>
            <p:nvPr/>
          </p:nvCxnSpPr>
          <p:spPr>
            <a:xfrm>
              <a:off x="8183220" y="3444873"/>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313D66B-F1C6-82A9-7F64-4229B113404E}"/>
                </a:ext>
              </a:extLst>
            </p:cNvPr>
            <p:cNvCxnSpPr>
              <a:cxnSpLocks/>
            </p:cNvCxnSpPr>
            <p:nvPr/>
          </p:nvCxnSpPr>
          <p:spPr>
            <a:xfrm>
              <a:off x="8799334" y="3851272"/>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47943A-9704-E05B-1280-9C34D55C45DC}"/>
                </a:ext>
              </a:extLst>
            </p:cNvPr>
            <p:cNvCxnSpPr>
              <a:cxnSpLocks/>
            </p:cNvCxnSpPr>
            <p:nvPr/>
          </p:nvCxnSpPr>
          <p:spPr>
            <a:xfrm>
              <a:off x="8799334" y="4291330"/>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71556C59-EBFF-D71B-DDED-A471AABEAAFA}"/>
                </a:ext>
              </a:extLst>
            </p:cNvPr>
            <p:cNvPicPr>
              <a:picLocks noChangeAspect="1"/>
            </p:cNvPicPr>
            <p:nvPr/>
          </p:nvPicPr>
          <p:blipFill>
            <a:blip r:embed="rId4" cstate="hqprint">
              <a:extLst>
                <a:ext uri="{28A0092B-C50C-407E-A947-70E740481C1C}">
                  <a14:useLocalDpi xmlns:a14="http://schemas.microsoft.com/office/drawing/2010/main"/>
                </a:ext>
              </a:extLst>
            </a:blip>
            <a:srcRect b="74939"/>
            <a:stretch>
              <a:fillRect/>
            </a:stretch>
          </p:blipFill>
          <p:spPr>
            <a:xfrm>
              <a:off x="5383314" y="2836034"/>
              <a:ext cx="1471464" cy="441416"/>
            </a:xfrm>
            <a:prstGeom prst="rect">
              <a:avLst/>
            </a:prstGeom>
          </p:spPr>
        </p:pic>
        <p:pic>
          <p:nvPicPr>
            <p:cNvPr id="16" name="Picture 15">
              <a:extLst>
                <a:ext uri="{FF2B5EF4-FFF2-40B4-BE49-F238E27FC236}">
                  <a16:creationId xmlns:a16="http://schemas.microsoft.com/office/drawing/2014/main" id="{B2317D3E-2C21-08CE-E959-3CA31B2EDD54}"/>
                </a:ext>
              </a:extLst>
            </p:cNvPr>
            <p:cNvPicPr>
              <a:picLocks noChangeAspect="1"/>
            </p:cNvPicPr>
            <p:nvPr/>
          </p:nvPicPr>
          <p:blipFill>
            <a:blip r:embed="rId4" cstate="hqprint">
              <a:extLst>
                <a:ext uri="{28A0092B-C50C-407E-A947-70E740481C1C}">
                  <a14:useLocalDpi xmlns:a14="http://schemas.microsoft.com/office/drawing/2010/main"/>
                </a:ext>
              </a:extLst>
            </a:blip>
            <a:srcRect t="23090" r="10138" b="51849"/>
            <a:stretch>
              <a:fillRect/>
            </a:stretch>
          </p:blipFill>
          <p:spPr>
            <a:xfrm>
              <a:off x="5533827" y="3230256"/>
              <a:ext cx="1322286" cy="441416"/>
            </a:xfrm>
            <a:prstGeom prst="rect">
              <a:avLst/>
            </a:prstGeom>
          </p:spPr>
        </p:pic>
        <p:pic>
          <p:nvPicPr>
            <p:cNvPr id="17" name="Picture 16">
              <a:extLst>
                <a:ext uri="{FF2B5EF4-FFF2-40B4-BE49-F238E27FC236}">
                  <a16:creationId xmlns:a16="http://schemas.microsoft.com/office/drawing/2014/main" id="{F21C3993-21C4-EE5A-554F-239AC98946DC}"/>
                </a:ext>
              </a:extLst>
            </p:cNvPr>
            <p:cNvPicPr>
              <a:picLocks noChangeAspect="1"/>
            </p:cNvPicPr>
            <p:nvPr/>
          </p:nvPicPr>
          <p:blipFill>
            <a:blip r:embed="rId4" cstate="hqprint">
              <a:extLst>
                <a:ext uri="{28A0092B-C50C-407E-A947-70E740481C1C}">
                  <a14:useLocalDpi xmlns:a14="http://schemas.microsoft.com/office/drawing/2010/main"/>
                </a:ext>
              </a:extLst>
            </a:blip>
            <a:srcRect t="46319" r="21572" b="27330"/>
            <a:stretch>
              <a:fillRect/>
            </a:stretch>
          </p:blipFill>
          <p:spPr>
            <a:xfrm>
              <a:off x="5699356" y="3645122"/>
              <a:ext cx="1154039" cy="464136"/>
            </a:xfrm>
            <a:prstGeom prst="rect">
              <a:avLst/>
            </a:prstGeom>
          </p:spPr>
        </p:pic>
        <p:pic>
          <p:nvPicPr>
            <p:cNvPr id="18" name="Picture 17">
              <a:extLst>
                <a:ext uri="{FF2B5EF4-FFF2-40B4-BE49-F238E27FC236}">
                  <a16:creationId xmlns:a16="http://schemas.microsoft.com/office/drawing/2014/main" id="{BDDA5C68-E129-E43D-CDF1-6AA806D49521}"/>
                </a:ext>
              </a:extLst>
            </p:cNvPr>
            <p:cNvPicPr>
              <a:picLocks noChangeAspect="1"/>
            </p:cNvPicPr>
            <p:nvPr/>
          </p:nvPicPr>
          <p:blipFill>
            <a:blip r:embed="rId5" cstate="hqprint">
              <a:extLst>
                <a:ext uri="{28A0092B-C50C-407E-A947-70E740481C1C}">
                  <a14:useLocalDpi xmlns:a14="http://schemas.microsoft.com/office/drawing/2010/main"/>
                </a:ext>
              </a:extLst>
            </a:blip>
            <a:srcRect l="31172" t="13113" r="29126"/>
            <a:stretch>
              <a:fillRect/>
            </a:stretch>
          </p:blipFill>
          <p:spPr>
            <a:xfrm>
              <a:off x="6336398" y="4149722"/>
              <a:ext cx="584200" cy="441417"/>
            </a:xfrm>
            <a:prstGeom prst="rect">
              <a:avLst/>
            </a:prstGeom>
          </p:spPr>
        </p:pic>
      </p:grpSp>
    </p:spTree>
    <p:extLst>
      <p:ext uri="{BB962C8B-B14F-4D97-AF65-F5344CB8AC3E}">
        <p14:creationId xmlns:p14="http://schemas.microsoft.com/office/powerpoint/2010/main" val="36521085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0FE17-F492-8EF6-563C-F4844D3A799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896B1FC-40C2-B078-8B03-8B855CAB1C07}"/>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t>How to interpret the results</a:t>
            </a:r>
          </a:p>
        </p:txBody>
      </p:sp>
      <p:sp>
        <p:nvSpPr>
          <p:cNvPr id="6" name="Content Placeholder 5">
            <a:extLst>
              <a:ext uri="{FF2B5EF4-FFF2-40B4-BE49-F238E27FC236}">
                <a16:creationId xmlns:a16="http://schemas.microsoft.com/office/drawing/2014/main" id="{7782A50B-3922-785E-36F2-D9E5F5E9D74A}"/>
              </a:ext>
            </a:extLst>
          </p:cNvPr>
          <p:cNvSpPr>
            <a:spLocks noGrp="1"/>
          </p:cNvSpPr>
          <p:nvPr>
            <p:ph idx="1"/>
          </p:nvPr>
        </p:nvSpPr>
        <p:spPr>
          <a:xfrm>
            <a:off x="389082" y="1714500"/>
            <a:ext cx="3989987" cy="4351338"/>
          </a:xfrm>
        </p:spPr>
        <p:txBody>
          <a:bodyPr/>
          <a:lstStyle/>
          <a:p>
            <a:r>
              <a:rPr lang="en-US" dirty="0">
                <a:solidFill>
                  <a:srgbClr val="002D73"/>
                </a:solidFill>
              </a:rPr>
              <a:t>All the penguins from Population II share a single allele (Allele 2).</a:t>
            </a:r>
          </a:p>
          <a:p>
            <a:r>
              <a:rPr lang="en-US" dirty="0">
                <a:solidFill>
                  <a:srgbClr val="002D73"/>
                </a:solidFill>
              </a:rPr>
              <a:t>This suggests Population II has low genetic diversity.</a:t>
            </a:r>
          </a:p>
        </p:txBody>
      </p:sp>
      <p:grpSp>
        <p:nvGrpSpPr>
          <p:cNvPr id="27" name="Group 26" descr="The schematic of the gel is repeated, now with the results for penguin E-F added. Penguins E, F, G, and H are shown to all have a single band corresponding to Allele 2.">
            <a:extLst>
              <a:ext uri="{FF2B5EF4-FFF2-40B4-BE49-F238E27FC236}">
                <a16:creationId xmlns:a16="http://schemas.microsoft.com/office/drawing/2014/main" id="{C013F6FB-6B6D-4A97-C208-515BF64B0149}"/>
              </a:ext>
            </a:extLst>
          </p:cNvPr>
          <p:cNvGrpSpPr/>
          <p:nvPr/>
        </p:nvGrpSpPr>
        <p:grpSpPr>
          <a:xfrm>
            <a:off x="4204183" y="1387772"/>
            <a:ext cx="7609641" cy="3549605"/>
            <a:chOff x="4204183" y="1387772"/>
            <a:chExt cx="7609641" cy="3549605"/>
          </a:xfrm>
        </p:grpSpPr>
        <p:grpSp>
          <p:nvGrpSpPr>
            <p:cNvPr id="19" name="Group 18">
              <a:extLst>
                <a:ext uri="{FF2B5EF4-FFF2-40B4-BE49-F238E27FC236}">
                  <a16:creationId xmlns:a16="http://schemas.microsoft.com/office/drawing/2014/main" id="{D37B6751-D76B-648C-3DB1-2770318A4279}"/>
                </a:ext>
              </a:extLst>
            </p:cNvPr>
            <p:cNvGrpSpPr/>
            <p:nvPr/>
          </p:nvGrpSpPr>
          <p:grpSpPr>
            <a:xfrm>
              <a:off x="5384801" y="1387772"/>
              <a:ext cx="6429023" cy="3549605"/>
              <a:chOff x="5384801" y="1387772"/>
              <a:chExt cx="6429023" cy="3549605"/>
            </a:xfrm>
          </p:grpSpPr>
          <p:sp>
            <p:nvSpPr>
              <p:cNvPr id="45" name="Text Placeholder 4">
                <a:extLst>
                  <a:ext uri="{FF2B5EF4-FFF2-40B4-BE49-F238E27FC236}">
                    <a16:creationId xmlns:a16="http://schemas.microsoft.com/office/drawing/2014/main" id="{42CDFFB0-EEC9-7919-84C8-8C4914463284}"/>
                  </a:ext>
                </a:extLst>
              </p:cNvPr>
              <p:cNvSpPr txBox="1">
                <a:spLocks/>
              </p:cNvSpPr>
              <p:nvPr/>
            </p:nvSpPr>
            <p:spPr>
              <a:xfrm>
                <a:off x="697926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A</a:t>
                </a:r>
              </a:p>
            </p:txBody>
          </p:sp>
          <p:sp>
            <p:nvSpPr>
              <p:cNvPr id="46" name="Text Placeholder 4">
                <a:extLst>
                  <a:ext uri="{FF2B5EF4-FFF2-40B4-BE49-F238E27FC236}">
                    <a16:creationId xmlns:a16="http://schemas.microsoft.com/office/drawing/2014/main" id="{23CE80E1-9623-F8F7-F67F-BEFB7B121B8F}"/>
                  </a:ext>
                </a:extLst>
              </p:cNvPr>
              <p:cNvSpPr txBox="1">
                <a:spLocks/>
              </p:cNvSpPr>
              <p:nvPr/>
            </p:nvSpPr>
            <p:spPr>
              <a:xfrm>
                <a:off x="760918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B</a:t>
                </a:r>
              </a:p>
            </p:txBody>
          </p:sp>
          <p:sp>
            <p:nvSpPr>
              <p:cNvPr id="47" name="Text Placeholder 4">
                <a:extLst>
                  <a:ext uri="{FF2B5EF4-FFF2-40B4-BE49-F238E27FC236}">
                    <a16:creationId xmlns:a16="http://schemas.microsoft.com/office/drawing/2014/main" id="{16BDFB12-47E3-4579-2437-DDD0878A95F0}"/>
                  </a:ext>
                </a:extLst>
              </p:cNvPr>
              <p:cNvSpPr txBox="1">
                <a:spLocks/>
              </p:cNvSpPr>
              <p:nvPr/>
            </p:nvSpPr>
            <p:spPr>
              <a:xfrm>
                <a:off x="8200154"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C</a:t>
                </a:r>
              </a:p>
            </p:txBody>
          </p:sp>
          <p:sp>
            <p:nvSpPr>
              <p:cNvPr id="48" name="Text Placeholder 4">
                <a:extLst>
                  <a:ext uri="{FF2B5EF4-FFF2-40B4-BE49-F238E27FC236}">
                    <a16:creationId xmlns:a16="http://schemas.microsoft.com/office/drawing/2014/main" id="{0B66A122-62BF-79FD-44B8-D42E929CCEEC}"/>
                  </a:ext>
                </a:extLst>
              </p:cNvPr>
              <p:cNvSpPr txBox="1">
                <a:spLocks/>
              </p:cNvSpPr>
              <p:nvPr/>
            </p:nvSpPr>
            <p:spPr>
              <a:xfrm>
                <a:off x="8813140"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D</a:t>
                </a:r>
              </a:p>
            </p:txBody>
          </p:sp>
          <p:sp>
            <p:nvSpPr>
              <p:cNvPr id="49" name="Text Placeholder 4">
                <a:extLst>
                  <a:ext uri="{FF2B5EF4-FFF2-40B4-BE49-F238E27FC236}">
                    <a16:creationId xmlns:a16="http://schemas.microsoft.com/office/drawing/2014/main" id="{A2C5A999-A97A-22FA-0F2C-A9649AB30BC5}"/>
                  </a:ext>
                </a:extLst>
              </p:cNvPr>
              <p:cNvSpPr txBox="1">
                <a:spLocks/>
              </p:cNvSpPr>
              <p:nvPr/>
            </p:nvSpPr>
            <p:spPr>
              <a:xfrm>
                <a:off x="94278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E</a:t>
                </a:r>
              </a:p>
            </p:txBody>
          </p:sp>
          <p:sp>
            <p:nvSpPr>
              <p:cNvPr id="50" name="Text Placeholder 4">
                <a:extLst>
                  <a:ext uri="{FF2B5EF4-FFF2-40B4-BE49-F238E27FC236}">
                    <a16:creationId xmlns:a16="http://schemas.microsoft.com/office/drawing/2014/main" id="{0407CB1E-EE81-5290-B951-0D00DECD4E1B}"/>
                  </a:ext>
                </a:extLst>
              </p:cNvPr>
              <p:cNvSpPr txBox="1">
                <a:spLocks/>
              </p:cNvSpPr>
              <p:nvPr/>
            </p:nvSpPr>
            <p:spPr>
              <a:xfrm>
                <a:off x="100374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F</a:t>
                </a:r>
              </a:p>
            </p:txBody>
          </p:sp>
          <p:sp>
            <p:nvSpPr>
              <p:cNvPr id="51" name="Text Placeholder 4">
                <a:extLst>
                  <a:ext uri="{FF2B5EF4-FFF2-40B4-BE49-F238E27FC236}">
                    <a16:creationId xmlns:a16="http://schemas.microsoft.com/office/drawing/2014/main" id="{D8A8D101-2168-466A-F040-22D1EBF71953}"/>
                  </a:ext>
                </a:extLst>
              </p:cNvPr>
              <p:cNvSpPr txBox="1">
                <a:spLocks/>
              </p:cNvSpPr>
              <p:nvPr/>
            </p:nvSpPr>
            <p:spPr>
              <a:xfrm>
                <a:off x="10638562"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G</a:t>
                </a:r>
              </a:p>
            </p:txBody>
          </p:sp>
          <p:sp>
            <p:nvSpPr>
              <p:cNvPr id="52" name="Text Placeholder 4">
                <a:extLst>
                  <a:ext uri="{FF2B5EF4-FFF2-40B4-BE49-F238E27FC236}">
                    <a16:creationId xmlns:a16="http://schemas.microsoft.com/office/drawing/2014/main" id="{CFBD06D8-9990-F999-E514-05B8DA2FE3D8}"/>
                  </a:ext>
                </a:extLst>
              </p:cNvPr>
              <p:cNvSpPr txBox="1">
                <a:spLocks/>
              </p:cNvSpPr>
              <p:nvPr/>
            </p:nvSpPr>
            <p:spPr>
              <a:xfrm>
                <a:off x="11205828" y="2160396"/>
                <a:ext cx="443394" cy="34442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H</a:t>
                </a:r>
              </a:p>
            </p:txBody>
          </p:sp>
          <p:sp>
            <p:nvSpPr>
              <p:cNvPr id="53" name="Right Brace 52">
                <a:extLst>
                  <a:ext uri="{FF2B5EF4-FFF2-40B4-BE49-F238E27FC236}">
                    <a16:creationId xmlns:a16="http://schemas.microsoft.com/office/drawing/2014/main" id="{92B6CD7E-7082-CD3C-00D6-82AE670B27E7}"/>
                  </a:ext>
                </a:extLst>
              </p:cNvPr>
              <p:cNvSpPr/>
              <p:nvPr/>
            </p:nvSpPr>
            <p:spPr>
              <a:xfrm rot="16200000">
                <a:off x="7943115" y="990040"/>
                <a:ext cx="344427" cy="1828743"/>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54" name="Right Brace 53">
                <a:extLst>
                  <a:ext uri="{FF2B5EF4-FFF2-40B4-BE49-F238E27FC236}">
                    <a16:creationId xmlns:a16="http://schemas.microsoft.com/office/drawing/2014/main" id="{CA03607E-65C2-211F-E2B9-BB03C668E688}"/>
                  </a:ext>
                </a:extLst>
              </p:cNvPr>
              <p:cNvSpPr/>
              <p:nvPr/>
            </p:nvSpPr>
            <p:spPr>
              <a:xfrm rot="16200000">
                <a:off x="10371426" y="1010429"/>
                <a:ext cx="344427" cy="1787962"/>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55" name="Text Placeholder 4">
                <a:extLst>
                  <a:ext uri="{FF2B5EF4-FFF2-40B4-BE49-F238E27FC236}">
                    <a16:creationId xmlns:a16="http://schemas.microsoft.com/office/drawing/2014/main" id="{D999DF87-AE66-A1B8-F3BD-E0DA9AF571F6}"/>
                  </a:ext>
                </a:extLst>
              </p:cNvPr>
              <p:cNvSpPr txBox="1">
                <a:spLocks/>
              </p:cNvSpPr>
              <p:nvPr/>
            </p:nvSpPr>
            <p:spPr>
              <a:xfrm>
                <a:off x="6896128" y="1387772"/>
                <a:ext cx="2449807"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Population I</a:t>
                </a:r>
              </a:p>
            </p:txBody>
          </p:sp>
          <p:sp>
            <p:nvSpPr>
              <p:cNvPr id="56" name="Text Placeholder 4">
                <a:extLst>
                  <a:ext uri="{FF2B5EF4-FFF2-40B4-BE49-F238E27FC236}">
                    <a16:creationId xmlns:a16="http://schemas.microsoft.com/office/drawing/2014/main" id="{93AFA5B1-0D19-8797-6A48-F09B7C891766}"/>
                  </a:ext>
                </a:extLst>
              </p:cNvPr>
              <p:cNvSpPr txBox="1">
                <a:spLocks/>
              </p:cNvSpPr>
              <p:nvPr/>
            </p:nvSpPr>
            <p:spPr>
              <a:xfrm>
                <a:off x="9325633" y="1387772"/>
                <a:ext cx="2449807"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Population II</a:t>
                </a:r>
              </a:p>
            </p:txBody>
          </p:sp>
          <p:sp>
            <p:nvSpPr>
              <p:cNvPr id="43" name="Text Placeholder 4">
                <a:extLst>
                  <a:ext uri="{FF2B5EF4-FFF2-40B4-BE49-F238E27FC236}">
                    <a16:creationId xmlns:a16="http://schemas.microsoft.com/office/drawing/2014/main" id="{EFD8929E-B4BC-8EB2-A674-5E89A6268277}"/>
                  </a:ext>
                </a:extLst>
              </p:cNvPr>
              <p:cNvSpPr txBox="1">
                <a:spLocks/>
              </p:cNvSpPr>
              <p:nvPr/>
            </p:nvSpPr>
            <p:spPr>
              <a:xfrm>
                <a:off x="5384801" y="2173615"/>
                <a:ext cx="1673529" cy="662418"/>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Penguins:</a:t>
                </a:r>
              </a:p>
            </p:txBody>
          </p:sp>
          <p:grpSp>
            <p:nvGrpSpPr>
              <p:cNvPr id="5" name="Group 4">
                <a:extLst>
                  <a:ext uri="{FF2B5EF4-FFF2-40B4-BE49-F238E27FC236}">
                    <a16:creationId xmlns:a16="http://schemas.microsoft.com/office/drawing/2014/main" id="{E33C4A2B-0283-1CC0-6964-5B5E9B0B98C2}"/>
                  </a:ext>
                </a:extLst>
              </p:cNvPr>
              <p:cNvGrpSpPr/>
              <p:nvPr/>
            </p:nvGrpSpPr>
            <p:grpSpPr>
              <a:xfrm>
                <a:off x="6807200" y="2505744"/>
                <a:ext cx="5006624" cy="2431633"/>
                <a:chOff x="6807200" y="2505744"/>
                <a:chExt cx="5006624" cy="2431633"/>
              </a:xfrm>
            </p:grpSpPr>
            <p:pic>
              <p:nvPicPr>
                <p:cNvPr id="44" name="Picture 43">
                  <a:extLst>
                    <a:ext uri="{FF2B5EF4-FFF2-40B4-BE49-F238E27FC236}">
                      <a16:creationId xmlns:a16="http://schemas.microsoft.com/office/drawing/2014/main" id="{E7A7565B-735D-8A48-AAB1-CE57824E0D5B}"/>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6807200" y="2505744"/>
                  <a:ext cx="5006624" cy="2431633"/>
                </a:xfrm>
                <a:prstGeom prst="rect">
                  <a:avLst/>
                </a:prstGeom>
              </p:spPr>
            </p:pic>
            <p:sp>
              <p:nvSpPr>
                <p:cNvPr id="2" name="Rectangle 1">
                  <a:extLst>
                    <a:ext uri="{FF2B5EF4-FFF2-40B4-BE49-F238E27FC236}">
                      <a16:creationId xmlns:a16="http://schemas.microsoft.com/office/drawing/2014/main" id="{D3FC0099-FBA9-B72F-B450-A6D1913CE93C}"/>
                    </a:ext>
                  </a:extLst>
                </p:cNvPr>
                <p:cNvSpPr/>
                <p:nvPr/>
              </p:nvSpPr>
              <p:spPr>
                <a:xfrm>
                  <a:off x="6896128" y="2998381"/>
                  <a:ext cx="4879312" cy="1807535"/>
                </a:xfrm>
                <a:prstGeom prst="rect">
                  <a:avLst/>
                </a:prstGeom>
                <a:solidFill>
                  <a:srgbClr val="DFED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8" name="Straight Connector 7">
                <a:extLst>
                  <a:ext uri="{FF2B5EF4-FFF2-40B4-BE49-F238E27FC236}">
                    <a16:creationId xmlns:a16="http://schemas.microsoft.com/office/drawing/2014/main" id="{531BA3BC-64C6-646A-0A90-71D929E47665}"/>
                  </a:ext>
                </a:extLst>
              </p:cNvPr>
              <p:cNvCxnSpPr>
                <a:cxnSpLocks/>
              </p:cNvCxnSpPr>
              <p:nvPr/>
            </p:nvCxnSpPr>
            <p:spPr>
              <a:xfrm>
                <a:off x="6966674" y="3079750"/>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A170C1C-E9C4-43DE-38E2-4EB874A3F7B3}"/>
                  </a:ext>
                </a:extLst>
              </p:cNvPr>
              <p:cNvCxnSpPr>
                <a:cxnSpLocks/>
              </p:cNvCxnSpPr>
              <p:nvPr/>
            </p:nvCxnSpPr>
            <p:spPr>
              <a:xfrm>
                <a:off x="6966674" y="4291330"/>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57E8527-4DBA-418A-9899-701C13BF278A}"/>
                  </a:ext>
                </a:extLst>
              </p:cNvPr>
              <p:cNvCxnSpPr>
                <a:cxnSpLocks/>
              </p:cNvCxnSpPr>
              <p:nvPr/>
            </p:nvCxnSpPr>
            <p:spPr>
              <a:xfrm>
                <a:off x="7571078" y="3444873"/>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3CE3124-3A73-E9D8-D072-3C9E626FD90C}"/>
                  </a:ext>
                </a:extLst>
              </p:cNvPr>
              <p:cNvCxnSpPr>
                <a:cxnSpLocks/>
              </p:cNvCxnSpPr>
              <p:nvPr/>
            </p:nvCxnSpPr>
            <p:spPr>
              <a:xfrm>
                <a:off x="7571078" y="3851272"/>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6E450DC-79B1-9CD2-D1B3-4234BD41A03B}"/>
                  </a:ext>
                </a:extLst>
              </p:cNvPr>
              <p:cNvCxnSpPr>
                <a:cxnSpLocks/>
              </p:cNvCxnSpPr>
              <p:nvPr/>
            </p:nvCxnSpPr>
            <p:spPr>
              <a:xfrm>
                <a:off x="8183220" y="3444873"/>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E09AEEB-D374-329D-6B21-67A2AF706179}"/>
                  </a:ext>
                </a:extLst>
              </p:cNvPr>
              <p:cNvCxnSpPr>
                <a:cxnSpLocks/>
              </p:cNvCxnSpPr>
              <p:nvPr/>
            </p:nvCxnSpPr>
            <p:spPr>
              <a:xfrm>
                <a:off x="8799334" y="3851272"/>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86F3420-367F-B4DE-F4CF-840E32AAFF8E}"/>
                  </a:ext>
                </a:extLst>
              </p:cNvPr>
              <p:cNvCxnSpPr>
                <a:cxnSpLocks/>
              </p:cNvCxnSpPr>
              <p:nvPr/>
            </p:nvCxnSpPr>
            <p:spPr>
              <a:xfrm>
                <a:off x="8799334" y="4291330"/>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D6E8154-DBF9-DB68-A400-8BC4AA5C1E32}"/>
                  </a:ext>
                </a:extLst>
              </p:cNvPr>
              <p:cNvCxnSpPr>
                <a:cxnSpLocks/>
              </p:cNvCxnSpPr>
              <p:nvPr/>
            </p:nvCxnSpPr>
            <p:spPr>
              <a:xfrm>
                <a:off x="9386080" y="3444873"/>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45F3CFD-FB9C-48C4-7ABB-14DC9B29659F}"/>
                  </a:ext>
                </a:extLst>
              </p:cNvPr>
              <p:cNvCxnSpPr>
                <a:cxnSpLocks/>
              </p:cNvCxnSpPr>
              <p:nvPr/>
            </p:nvCxnSpPr>
            <p:spPr>
              <a:xfrm>
                <a:off x="9998222" y="3444873"/>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5C8F880-4C51-2253-A21B-71B9699D4223}"/>
                  </a:ext>
                </a:extLst>
              </p:cNvPr>
              <p:cNvCxnSpPr>
                <a:cxnSpLocks/>
              </p:cNvCxnSpPr>
              <p:nvPr/>
            </p:nvCxnSpPr>
            <p:spPr>
              <a:xfrm>
                <a:off x="10596814" y="3444873"/>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DA034E2-C3DE-4167-FB5A-29176C4272DA}"/>
                  </a:ext>
                </a:extLst>
              </p:cNvPr>
              <p:cNvCxnSpPr>
                <a:cxnSpLocks/>
              </p:cNvCxnSpPr>
              <p:nvPr/>
            </p:nvCxnSpPr>
            <p:spPr>
              <a:xfrm>
                <a:off x="11208956" y="3444873"/>
                <a:ext cx="457200" cy="0"/>
              </a:xfrm>
              <a:prstGeom prst="line">
                <a:avLst/>
              </a:prstGeom>
              <a:ln w="76200">
                <a:solidFill>
                  <a:srgbClr val="094B80"/>
                </a:solidFill>
              </a:ln>
            </p:spPr>
            <p:style>
              <a:lnRef idx="1">
                <a:schemeClr val="accent1"/>
              </a:lnRef>
              <a:fillRef idx="0">
                <a:schemeClr val="accent1"/>
              </a:fillRef>
              <a:effectRef idx="0">
                <a:schemeClr val="accent1"/>
              </a:effectRef>
              <a:fontRef idx="minor">
                <a:schemeClr val="tx1"/>
              </a:fontRef>
            </p:style>
          </p:cxnSp>
        </p:grpSp>
        <p:sp>
          <p:nvSpPr>
            <p:cNvPr id="20" name="Text Placeholder 4">
              <a:extLst>
                <a:ext uri="{FF2B5EF4-FFF2-40B4-BE49-F238E27FC236}">
                  <a16:creationId xmlns:a16="http://schemas.microsoft.com/office/drawing/2014/main" id="{B296BFC3-A80B-5214-7B33-8B53C63A1F36}"/>
                </a:ext>
              </a:extLst>
            </p:cNvPr>
            <p:cNvSpPr txBox="1">
              <a:spLocks/>
            </p:cNvSpPr>
            <p:nvPr/>
          </p:nvSpPr>
          <p:spPr>
            <a:xfrm>
              <a:off x="4204183" y="2908520"/>
              <a:ext cx="1277686" cy="317070"/>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Allele I</a:t>
              </a:r>
            </a:p>
          </p:txBody>
        </p:sp>
        <p:sp>
          <p:nvSpPr>
            <p:cNvPr id="21" name="Text Placeholder 4">
              <a:extLst>
                <a:ext uri="{FF2B5EF4-FFF2-40B4-BE49-F238E27FC236}">
                  <a16:creationId xmlns:a16="http://schemas.microsoft.com/office/drawing/2014/main" id="{85036932-D17A-35C7-8829-75255E0CE168}"/>
                </a:ext>
              </a:extLst>
            </p:cNvPr>
            <p:cNvSpPr txBox="1">
              <a:spLocks/>
            </p:cNvSpPr>
            <p:nvPr/>
          </p:nvSpPr>
          <p:spPr>
            <a:xfrm>
              <a:off x="4370496" y="3327901"/>
              <a:ext cx="1277686" cy="317070"/>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Allele 2</a:t>
              </a:r>
            </a:p>
          </p:txBody>
        </p:sp>
        <p:sp>
          <p:nvSpPr>
            <p:cNvPr id="22" name="Text Placeholder 4">
              <a:extLst>
                <a:ext uri="{FF2B5EF4-FFF2-40B4-BE49-F238E27FC236}">
                  <a16:creationId xmlns:a16="http://schemas.microsoft.com/office/drawing/2014/main" id="{0B2AA52D-C4EF-4FF8-0123-0DEBF35C39CE}"/>
                </a:ext>
              </a:extLst>
            </p:cNvPr>
            <p:cNvSpPr txBox="1">
              <a:spLocks/>
            </p:cNvSpPr>
            <p:nvPr/>
          </p:nvSpPr>
          <p:spPr>
            <a:xfrm>
              <a:off x="4536809" y="3730348"/>
              <a:ext cx="1277686" cy="317070"/>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Allele 3</a:t>
              </a:r>
            </a:p>
          </p:txBody>
        </p:sp>
        <p:sp>
          <p:nvSpPr>
            <p:cNvPr id="23" name="Text Placeholder 4">
              <a:extLst>
                <a:ext uri="{FF2B5EF4-FFF2-40B4-BE49-F238E27FC236}">
                  <a16:creationId xmlns:a16="http://schemas.microsoft.com/office/drawing/2014/main" id="{F1331BF0-0733-35AD-76A4-F56C90241E6C}"/>
                </a:ext>
              </a:extLst>
            </p:cNvPr>
            <p:cNvSpPr txBox="1">
              <a:spLocks/>
            </p:cNvSpPr>
            <p:nvPr/>
          </p:nvSpPr>
          <p:spPr>
            <a:xfrm>
              <a:off x="4703121" y="4141262"/>
              <a:ext cx="1277686" cy="317070"/>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dirty="0">
                  <a:solidFill>
                    <a:schemeClr val="bg2">
                      <a:lumMod val="10000"/>
                    </a:schemeClr>
                  </a:solidFill>
                  <a:latin typeface="Gotham Rounded Bold" panose="02000000000000000000" pitchFamily="50" charset="0"/>
                  <a:cs typeface="Helvetica" panose="020B0604020202020204" pitchFamily="34" charset="0"/>
                </a:rPr>
                <a:t>Allele 4</a:t>
              </a:r>
            </a:p>
          </p:txBody>
        </p:sp>
        <p:pic>
          <p:nvPicPr>
            <p:cNvPr id="4" name="Picture 3">
              <a:extLst>
                <a:ext uri="{FF2B5EF4-FFF2-40B4-BE49-F238E27FC236}">
                  <a16:creationId xmlns:a16="http://schemas.microsoft.com/office/drawing/2014/main" id="{8EF05F9B-65D8-50D3-5512-354504565D73}"/>
                </a:ext>
              </a:extLst>
            </p:cNvPr>
            <p:cNvPicPr>
              <a:picLocks noChangeAspect="1"/>
            </p:cNvPicPr>
            <p:nvPr/>
          </p:nvPicPr>
          <p:blipFill>
            <a:blip r:embed="rId4" cstate="hqprint">
              <a:extLst>
                <a:ext uri="{28A0092B-C50C-407E-A947-70E740481C1C}">
                  <a14:useLocalDpi xmlns:a14="http://schemas.microsoft.com/office/drawing/2010/main"/>
                </a:ext>
              </a:extLst>
            </a:blip>
            <a:srcRect b="74939"/>
            <a:stretch>
              <a:fillRect/>
            </a:stretch>
          </p:blipFill>
          <p:spPr>
            <a:xfrm>
              <a:off x="5383314" y="2836034"/>
              <a:ext cx="1471464" cy="441416"/>
            </a:xfrm>
            <a:prstGeom prst="rect">
              <a:avLst/>
            </a:prstGeom>
          </p:spPr>
        </p:pic>
        <p:pic>
          <p:nvPicPr>
            <p:cNvPr id="24" name="Picture 23">
              <a:extLst>
                <a:ext uri="{FF2B5EF4-FFF2-40B4-BE49-F238E27FC236}">
                  <a16:creationId xmlns:a16="http://schemas.microsoft.com/office/drawing/2014/main" id="{52AEE038-9D87-91DE-6D91-0161AD8EC75F}"/>
                </a:ext>
              </a:extLst>
            </p:cNvPr>
            <p:cNvPicPr>
              <a:picLocks noChangeAspect="1"/>
            </p:cNvPicPr>
            <p:nvPr/>
          </p:nvPicPr>
          <p:blipFill>
            <a:blip r:embed="rId4" cstate="hqprint">
              <a:extLst>
                <a:ext uri="{28A0092B-C50C-407E-A947-70E740481C1C}">
                  <a14:useLocalDpi xmlns:a14="http://schemas.microsoft.com/office/drawing/2010/main"/>
                </a:ext>
              </a:extLst>
            </a:blip>
            <a:srcRect t="23090" r="10138" b="51849"/>
            <a:stretch>
              <a:fillRect/>
            </a:stretch>
          </p:blipFill>
          <p:spPr>
            <a:xfrm>
              <a:off x="5533827" y="3230256"/>
              <a:ext cx="1322286" cy="441416"/>
            </a:xfrm>
            <a:prstGeom prst="rect">
              <a:avLst/>
            </a:prstGeom>
          </p:spPr>
        </p:pic>
        <p:pic>
          <p:nvPicPr>
            <p:cNvPr id="25" name="Picture 24">
              <a:extLst>
                <a:ext uri="{FF2B5EF4-FFF2-40B4-BE49-F238E27FC236}">
                  <a16:creationId xmlns:a16="http://schemas.microsoft.com/office/drawing/2014/main" id="{00148579-06B4-2A91-843E-962A6E75F1B7}"/>
                </a:ext>
              </a:extLst>
            </p:cNvPr>
            <p:cNvPicPr>
              <a:picLocks noChangeAspect="1"/>
            </p:cNvPicPr>
            <p:nvPr/>
          </p:nvPicPr>
          <p:blipFill>
            <a:blip r:embed="rId4" cstate="hqprint">
              <a:extLst>
                <a:ext uri="{28A0092B-C50C-407E-A947-70E740481C1C}">
                  <a14:useLocalDpi xmlns:a14="http://schemas.microsoft.com/office/drawing/2010/main"/>
                </a:ext>
              </a:extLst>
            </a:blip>
            <a:srcRect t="46319" r="21572" b="27330"/>
            <a:stretch>
              <a:fillRect/>
            </a:stretch>
          </p:blipFill>
          <p:spPr>
            <a:xfrm>
              <a:off x="5699356" y="3645122"/>
              <a:ext cx="1154039" cy="464136"/>
            </a:xfrm>
            <a:prstGeom prst="rect">
              <a:avLst/>
            </a:prstGeom>
          </p:spPr>
        </p:pic>
        <p:pic>
          <p:nvPicPr>
            <p:cNvPr id="26" name="Picture 25">
              <a:extLst>
                <a:ext uri="{FF2B5EF4-FFF2-40B4-BE49-F238E27FC236}">
                  <a16:creationId xmlns:a16="http://schemas.microsoft.com/office/drawing/2014/main" id="{93125E62-3EE7-F2E3-076E-784017C91EC3}"/>
                </a:ext>
              </a:extLst>
            </p:cNvPr>
            <p:cNvPicPr>
              <a:picLocks noChangeAspect="1"/>
            </p:cNvPicPr>
            <p:nvPr/>
          </p:nvPicPr>
          <p:blipFill>
            <a:blip r:embed="rId5" cstate="hqprint">
              <a:extLst>
                <a:ext uri="{28A0092B-C50C-407E-A947-70E740481C1C}">
                  <a14:useLocalDpi xmlns:a14="http://schemas.microsoft.com/office/drawing/2010/main"/>
                </a:ext>
              </a:extLst>
            </a:blip>
            <a:srcRect l="31172" t="13113" r="29126"/>
            <a:stretch>
              <a:fillRect/>
            </a:stretch>
          </p:blipFill>
          <p:spPr>
            <a:xfrm>
              <a:off x="6336398" y="4149722"/>
              <a:ext cx="584200" cy="441417"/>
            </a:xfrm>
            <a:prstGeom prst="rect">
              <a:avLst/>
            </a:prstGeom>
          </p:spPr>
        </p:pic>
      </p:grpSp>
    </p:spTree>
    <p:extLst>
      <p:ext uri="{BB962C8B-B14F-4D97-AF65-F5344CB8AC3E}">
        <p14:creationId xmlns:p14="http://schemas.microsoft.com/office/powerpoint/2010/main" val="2873773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3FC642-929C-8C3D-2070-A207D7FA2550}"/>
              </a:ext>
            </a:extLst>
          </p:cNvPr>
          <p:cNvSpPr>
            <a:spLocks noGrp="1"/>
          </p:cNvSpPr>
          <p:nvPr>
            <p:ph type="title"/>
          </p:nvPr>
        </p:nvSpPr>
        <p:spPr>
          <a:prstGeom prst="rect">
            <a:avLst/>
          </a:prstGeom>
        </p:spPr>
        <p:txBody>
          <a:bodyPr/>
          <a:lstStyle/>
          <a:p>
            <a:r>
              <a:rPr lang="en-US" dirty="0"/>
              <a:t>Gel loading tips</a:t>
            </a:r>
          </a:p>
        </p:txBody>
      </p:sp>
      <p:sp>
        <p:nvSpPr>
          <p:cNvPr id="2" name="Text Placeholder 1">
            <a:extLst>
              <a:ext uri="{FF2B5EF4-FFF2-40B4-BE49-F238E27FC236}">
                <a16:creationId xmlns:a16="http://schemas.microsoft.com/office/drawing/2014/main" id="{876336FE-3B77-BE58-62DC-FA1428D077ED}"/>
              </a:ext>
            </a:extLst>
          </p:cNvPr>
          <p:cNvSpPr>
            <a:spLocks noGrp="1"/>
          </p:cNvSpPr>
          <p:nvPr>
            <p:ph idx="1"/>
          </p:nvPr>
        </p:nvSpPr>
        <p:spPr>
          <a:xfrm>
            <a:off x="389082" y="1714500"/>
            <a:ext cx="4401715" cy="4351338"/>
          </a:xfrm>
          <a:prstGeom prst="rect">
            <a:avLst/>
          </a:prstGeom>
        </p:spPr>
        <p:txBody>
          <a:bodyPr/>
          <a:lstStyle/>
          <a:p>
            <a:r>
              <a:rPr lang="en-US" dirty="0"/>
              <a:t>Gels have pockets called wells where we will add our samples.</a:t>
            </a:r>
          </a:p>
          <a:p>
            <a:r>
              <a:rPr lang="en-US" dirty="0"/>
              <a:t>The wells are a small target, so put your elbows on the table and hold the pipette with two hands.</a:t>
            </a:r>
          </a:p>
        </p:txBody>
      </p:sp>
      <p:grpSp>
        <p:nvGrpSpPr>
          <p:cNvPr id="4" name="Group 3">
            <a:extLst>
              <a:ext uri="{FF2B5EF4-FFF2-40B4-BE49-F238E27FC236}">
                <a16:creationId xmlns:a16="http://schemas.microsoft.com/office/drawing/2014/main" id="{06A1C918-3BE2-8E61-3CE1-52B7C8664200}"/>
              </a:ext>
              <a:ext uri="{C183D7F6-B498-43B3-948B-1728B52AA6E4}">
                <adec:decorative xmlns:adec="http://schemas.microsoft.com/office/drawing/2017/decorative" val="1"/>
              </a:ext>
            </a:extLst>
          </p:cNvPr>
          <p:cNvGrpSpPr/>
          <p:nvPr/>
        </p:nvGrpSpPr>
        <p:grpSpPr>
          <a:xfrm>
            <a:off x="5102689" y="1051770"/>
            <a:ext cx="6155119" cy="3834490"/>
            <a:chOff x="5102689" y="1051770"/>
            <a:chExt cx="6155119" cy="3834490"/>
          </a:xfrm>
        </p:grpSpPr>
        <p:grpSp>
          <p:nvGrpSpPr>
            <p:cNvPr id="5" name="Group 4">
              <a:extLst>
                <a:ext uri="{FF2B5EF4-FFF2-40B4-BE49-F238E27FC236}">
                  <a16:creationId xmlns:a16="http://schemas.microsoft.com/office/drawing/2014/main" id="{12682239-71E2-07D8-FDF3-01AA1119BDA3}"/>
                </a:ext>
              </a:extLst>
            </p:cNvPr>
            <p:cNvGrpSpPr/>
            <p:nvPr/>
          </p:nvGrpSpPr>
          <p:grpSpPr>
            <a:xfrm>
              <a:off x="8204109" y="1051770"/>
              <a:ext cx="3053699" cy="3834490"/>
              <a:chOff x="7810500" y="1388899"/>
              <a:chExt cx="3657600" cy="4592801"/>
            </a:xfrm>
          </p:grpSpPr>
          <p:pic>
            <p:nvPicPr>
              <p:cNvPr id="6" name="Picture 5">
                <a:extLst>
                  <a:ext uri="{FF2B5EF4-FFF2-40B4-BE49-F238E27FC236}">
                    <a16:creationId xmlns:a16="http://schemas.microsoft.com/office/drawing/2014/main" id="{CBFD3F87-15B2-C07C-06F7-899E3027680F}"/>
                  </a:ext>
                </a:extLst>
              </p:cNvPr>
              <p:cNvPicPr>
                <a:picLocks noChangeAspect="1"/>
              </p:cNvPicPr>
              <p:nvPr/>
            </p:nvPicPr>
            <p:blipFill>
              <a:blip r:embed="rId2"/>
              <a:stretch>
                <a:fillRect/>
              </a:stretch>
            </p:blipFill>
            <p:spPr>
              <a:xfrm>
                <a:off x="7810500" y="1388899"/>
                <a:ext cx="3657600" cy="4592801"/>
              </a:xfrm>
              <a:prstGeom prst="rect">
                <a:avLst/>
              </a:prstGeom>
            </p:spPr>
          </p:pic>
          <p:pic>
            <p:nvPicPr>
              <p:cNvPr id="7" name="Picture 6">
                <a:extLst>
                  <a:ext uri="{FF2B5EF4-FFF2-40B4-BE49-F238E27FC236}">
                    <a16:creationId xmlns:a16="http://schemas.microsoft.com/office/drawing/2014/main" id="{B8532038-E22B-6461-4CD3-27166D1F8A7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810500" y="1782743"/>
                <a:ext cx="3657600" cy="377182"/>
              </a:xfrm>
              <a:prstGeom prst="rect">
                <a:avLst/>
              </a:prstGeom>
            </p:spPr>
          </p:pic>
          <p:sp>
            <p:nvSpPr>
              <p:cNvPr id="8" name="Rectangle 7">
                <a:extLst>
                  <a:ext uri="{FF2B5EF4-FFF2-40B4-BE49-F238E27FC236}">
                    <a16:creationId xmlns:a16="http://schemas.microsoft.com/office/drawing/2014/main" id="{C53CD0CD-2AE9-9ACE-E54C-5FB616FEEC87}"/>
                  </a:ext>
                </a:extLst>
              </p:cNvPr>
              <p:cNvSpPr/>
              <p:nvPr/>
            </p:nvSpPr>
            <p:spPr>
              <a:xfrm>
                <a:off x="8012430" y="3429000"/>
                <a:ext cx="3291840" cy="491490"/>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4C507D61-9958-5748-A1BC-5F69E1918EDE}"/>
                </a:ext>
              </a:extLst>
            </p:cNvPr>
            <p:cNvGrpSpPr/>
            <p:nvPr/>
          </p:nvGrpSpPr>
          <p:grpSpPr>
            <a:xfrm>
              <a:off x="5102689" y="1355294"/>
              <a:ext cx="2460885" cy="1887399"/>
              <a:chOff x="1195709" y="4478505"/>
              <a:chExt cx="2460885" cy="1887399"/>
            </a:xfrm>
          </p:grpSpPr>
          <p:sp>
            <p:nvSpPr>
              <p:cNvPr id="9" name="Freeform 8">
                <a:extLst>
                  <a:ext uri="{FF2B5EF4-FFF2-40B4-BE49-F238E27FC236}">
                    <a16:creationId xmlns:a16="http://schemas.microsoft.com/office/drawing/2014/main" id="{64242C0F-271B-3AFC-0537-C45E1EAA2178}"/>
                  </a:ext>
                </a:extLst>
              </p:cNvPr>
              <p:cNvSpPr/>
              <p:nvPr/>
            </p:nvSpPr>
            <p:spPr>
              <a:xfrm rot="16200000">
                <a:off x="1908991" y="3765223"/>
                <a:ext cx="1034321" cy="2460885"/>
              </a:xfrm>
              <a:custGeom>
                <a:avLst/>
                <a:gdLst>
                  <a:gd name="connsiteX0" fmla="*/ 1034321 w 1034321"/>
                  <a:gd name="connsiteY0" fmla="*/ 0 h 2460885"/>
                  <a:gd name="connsiteX1" fmla="*/ 1034321 w 1034321"/>
                  <a:gd name="connsiteY1" fmla="*/ 389744 h 2460885"/>
                  <a:gd name="connsiteX2" fmla="*/ 299803 w 1034321"/>
                  <a:gd name="connsiteY2" fmla="*/ 389744 h 2460885"/>
                  <a:gd name="connsiteX3" fmla="*/ 299803 w 1034321"/>
                  <a:gd name="connsiteY3" fmla="*/ 2071141 h 2460885"/>
                  <a:gd name="connsiteX4" fmla="*/ 1034321 w 1034321"/>
                  <a:gd name="connsiteY4" fmla="*/ 2071141 h 2460885"/>
                  <a:gd name="connsiteX5" fmla="*/ 1034321 w 1034321"/>
                  <a:gd name="connsiteY5" fmla="*/ 2460885 h 2460885"/>
                  <a:gd name="connsiteX6" fmla="*/ 0 w 1034321"/>
                  <a:gd name="connsiteY6" fmla="*/ 2460885 h 2460885"/>
                  <a:gd name="connsiteX7" fmla="*/ 0 w 1034321"/>
                  <a:gd name="connsiteY7" fmla="*/ 2098623 h 2460885"/>
                  <a:gd name="connsiteX8" fmla="*/ 0 w 1034321"/>
                  <a:gd name="connsiteY8" fmla="*/ 2071141 h 2460885"/>
                  <a:gd name="connsiteX9" fmla="*/ 0 w 1034321"/>
                  <a:gd name="connsiteY9" fmla="*/ 389744 h 2460885"/>
                  <a:gd name="connsiteX10" fmla="*/ 0 w 1034321"/>
                  <a:gd name="connsiteY10" fmla="*/ 384748 h 2460885"/>
                  <a:gd name="connsiteX11" fmla="*/ 0 w 1034321"/>
                  <a:gd name="connsiteY11" fmla="*/ 0 h 246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4321" h="2460885">
                    <a:moveTo>
                      <a:pt x="1034321" y="0"/>
                    </a:moveTo>
                    <a:lnTo>
                      <a:pt x="1034321" y="389744"/>
                    </a:lnTo>
                    <a:lnTo>
                      <a:pt x="299803" y="389744"/>
                    </a:lnTo>
                    <a:lnTo>
                      <a:pt x="299803" y="2071141"/>
                    </a:lnTo>
                    <a:lnTo>
                      <a:pt x="1034321" y="2071141"/>
                    </a:lnTo>
                    <a:lnTo>
                      <a:pt x="1034321" y="2460885"/>
                    </a:lnTo>
                    <a:lnTo>
                      <a:pt x="0" y="2460885"/>
                    </a:lnTo>
                    <a:lnTo>
                      <a:pt x="0" y="2098623"/>
                    </a:lnTo>
                    <a:lnTo>
                      <a:pt x="0" y="2071141"/>
                    </a:lnTo>
                    <a:lnTo>
                      <a:pt x="0" y="389744"/>
                    </a:lnTo>
                    <a:lnTo>
                      <a:pt x="0" y="384748"/>
                    </a:lnTo>
                    <a:lnTo>
                      <a:pt x="0" y="0"/>
                    </a:lnTo>
                    <a:close/>
                  </a:path>
                </a:pathLst>
              </a:custGeom>
              <a:solidFill>
                <a:srgbClr val="DEEBF7"/>
              </a:solidFill>
              <a:ln w="38100">
                <a:solidFill>
                  <a:srgbClr val="003D8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extBox 9">
                <a:extLst>
                  <a:ext uri="{FF2B5EF4-FFF2-40B4-BE49-F238E27FC236}">
                    <a16:creationId xmlns:a16="http://schemas.microsoft.com/office/drawing/2014/main" id="{1BB1B4CD-4DDE-ED5C-2EAE-4AA71B88EAD4}"/>
                  </a:ext>
                </a:extLst>
              </p:cNvPr>
              <p:cNvSpPr txBox="1"/>
              <p:nvPr/>
            </p:nvSpPr>
            <p:spPr>
              <a:xfrm>
                <a:off x="1269051" y="5534907"/>
                <a:ext cx="2340648" cy="830997"/>
              </a:xfrm>
              <a:prstGeom prst="rect">
                <a:avLst/>
              </a:prstGeom>
              <a:noFill/>
            </p:spPr>
            <p:txBody>
              <a:bodyPr wrap="square" rtlCol="0">
                <a:spAutoFit/>
              </a:bodyPr>
              <a:lstStyle/>
              <a:p>
                <a:pPr algn="ctr"/>
                <a:r>
                  <a:rPr lang="en-US" sz="2400" dirty="0">
                    <a:latin typeface="AMP_GothamRoundedBold" panose="02000000000000000000" pitchFamily="2" charset="77"/>
                  </a:rPr>
                  <a:t>Cross section of well</a:t>
                </a:r>
              </a:p>
            </p:txBody>
          </p:sp>
        </p:grpSp>
        <p:cxnSp>
          <p:nvCxnSpPr>
            <p:cNvPr id="13" name="Straight Connector 12">
              <a:extLst>
                <a:ext uri="{FF2B5EF4-FFF2-40B4-BE49-F238E27FC236}">
                  <a16:creationId xmlns:a16="http://schemas.microsoft.com/office/drawing/2014/main" id="{114A09B3-B4A8-367D-A2E7-B359753ECA15}"/>
                </a:ext>
              </a:extLst>
            </p:cNvPr>
            <p:cNvCxnSpPr/>
            <p:nvPr/>
          </p:nvCxnSpPr>
          <p:spPr>
            <a:xfrm>
              <a:off x="7659584" y="1294410"/>
              <a:ext cx="736271" cy="17813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1BD564D-40A7-3A93-EFBF-927DD841C5C0}"/>
                </a:ext>
              </a:extLst>
            </p:cNvPr>
            <p:cNvCxnSpPr>
              <a:cxnSpLocks/>
            </p:cNvCxnSpPr>
            <p:nvPr/>
          </p:nvCxnSpPr>
          <p:spPr>
            <a:xfrm flipV="1">
              <a:off x="7695210" y="1662545"/>
              <a:ext cx="688769" cy="748146"/>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712222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EFA154-501D-FA82-EA17-E030E864A0F9}"/>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t>Gel loading tips</a:t>
            </a:r>
          </a:p>
        </p:txBody>
      </p:sp>
      <p:sp>
        <p:nvSpPr>
          <p:cNvPr id="5" name="Text Placeholder 4">
            <a:extLst>
              <a:ext uri="{FF2B5EF4-FFF2-40B4-BE49-F238E27FC236}">
                <a16:creationId xmlns:a16="http://schemas.microsoft.com/office/drawing/2014/main" id="{1FC0AF38-00D1-6D7A-AAA0-041FECA5F8CA}"/>
              </a:ext>
            </a:extLst>
          </p:cNvPr>
          <p:cNvSpPr>
            <a:spLocks noGrp="1"/>
          </p:cNvSpPr>
          <p:nvPr>
            <p:ph idx="1"/>
          </p:nvPr>
        </p:nvSpPr>
        <p:spPr>
          <a:xfrm>
            <a:off x="389082" y="1714500"/>
            <a:ext cx="5322969" cy="4351338"/>
          </a:xfrm>
          <a:prstGeom prst="rect">
            <a:avLst/>
          </a:prstGeom>
        </p:spPr>
        <p:txBody>
          <a:bodyPr/>
          <a:lstStyle/>
          <a:p>
            <a:r>
              <a:rPr lang="en-US" dirty="0"/>
              <a:t>Place the micropipette tip just inside the opening of the well. Wiggle the tip back and forth to feel that the tip is in the well.</a:t>
            </a:r>
          </a:p>
          <a:p>
            <a:r>
              <a:rPr lang="en-US" dirty="0"/>
              <a:t>Do not stab your tip into the bottom of the well. The tip will either clog with gel or puncture the bottom of the well.</a:t>
            </a:r>
          </a:p>
          <a:p>
            <a:endParaRPr lang="en-US" dirty="0"/>
          </a:p>
        </p:txBody>
      </p:sp>
      <p:grpSp>
        <p:nvGrpSpPr>
          <p:cNvPr id="3" name="Group 2">
            <a:extLst>
              <a:ext uri="{FF2B5EF4-FFF2-40B4-BE49-F238E27FC236}">
                <a16:creationId xmlns:a16="http://schemas.microsoft.com/office/drawing/2014/main" id="{A1041E07-73B8-B5EB-045B-F6D560A01C25}"/>
              </a:ext>
              <a:ext uri="{C183D7F6-B498-43B3-948B-1728B52AA6E4}">
                <adec:decorative xmlns:adec="http://schemas.microsoft.com/office/drawing/2017/decorative" val="1"/>
              </a:ext>
            </a:extLst>
          </p:cNvPr>
          <p:cNvGrpSpPr/>
          <p:nvPr/>
        </p:nvGrpSpPr>
        <p:grpSpPr>
          <a:xfrm>
            <a:off x="5875778" y="297298"/>
            <a:ext cx="5935223" cy="5818621"/>
            <a:chOff x="5875778" y="297298"/>
            <a:chExt cx="5935223" cy="5818621"/>
          </a:xfrm>
        </p:grpSpPr>
        <p:sp>
          <p:nvSpPr>
            <p:cNvPr id="2" name="Freeform 1">
              <a:extLst>
                <a:ext uri="{FF2B5EF4-FFF2-40B4-BE49-F238E27FC236}">
                  <a16:creationId xmlns:a16="http://schemas.microsoft.com/office/drawing/2014/main" id="{206B5BB9-F665-8BFF-2089-0D193F9DEADB}"/>
                </a:ext>
              </a:extLst>
            </p:cNvPr>
            <p:cNvSpPr/>
            <p:nvPr/>
          </p:nvSpPr>
          <p:spPr>
            <a:xfrm rot="16200000">
              <a:off x="8273474" y="1001620"/>
              <a:ext cx="1034321" cy="2460885"/>
            </a:xfrm>
            <a:custGeom>
              <a:avLst/>
              <a:gdLst>
                <a:gd name="connsiteX0" fmla="*/ 1034321 w 1034321"/>
                <a:gd name="connsiteY0" fmla="*/ 0 h 2460885"/>
                <a:gd name="connsiteX1" fmla="*/ 1034321 w 1034321"/>
                <a:gd name="connsiteY1" fmla="*/ 389744 h 2460885"/>
                <a:gd name="connsiteX2" fmla="*/ 299803 w 1034321"/>
                <a:gd name="connsiteY2" fmla="*/ 389744 h 2460885"/>
                <a:gd name="connsiteX3" fmla="*/ 299803 w 1034321"/>
                <a:gd name="connsiteY3" fmla="*/ 2071141 h 2460885"/>
                <a:gd name="connsiteX4" fmla="*/ 1034321 w 1034321"/>
                <a:gd name="connsiteY4" fmla="*/ 2071141 h 2460885"/>
                <a:gd name="connsiteX5" fmla="*/ 1034321 w 1034321"/>
                <a:gd name="connsiteY5" fmla="*/ 2460885 h 2460885"/>
                <a:gd name="connsiteX6" fmla="*/ 0 w 1034321"/>
                <a:gd name="connsiteY6" fmla="*/ 2460885 h 2460885"/>
                <a:gd name="connsiteX7" fmla="*/ 0 w 1034321"/>
                <a:gd name="connsiteY7" fmla="*/ 2098623 h 2460885"/>
                <a:gd name="connsiteX8" fmla="*/ 0 w 1034321"/>
                <a:gd name="connsiteY8" fmla="*/ 2071141 h 2460885"/>
                <a:gd name="connsiteX9" fmla="*/ 0 w 1034321"/>
                <a:gd name="connsiteY9" fmla="*/ 389744 h 2460885"/>
                <a:gd name="connsiteX10" fmla="*/ 0 w 1034321"/>
                <a:gd name="connsiteY10" fmla="*/ 384748 h 2460885"/>
                <a:gd name="connsiteX11" fmla="*/ 0 w 1034321"/>
                <a:gd name="connsiteY11" fmla="*/ 0 h 246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4321" h="2460885">
                  <a:moveTo>
                    <a:pt x="1034321" y="0"/>
                  </a:moveTo>
                  <a:lnTo>
                    <a:pt x="1034321" y="389744"/>
                  </a:lnTo>
                  <a:lnTo>
                    <a:pt x="299803" y="389744"/>
                  </a:lnTo>
                  <a:lnTo>
                    <a:pt x="299803" y="2071141"/>
                  </a:lnTo>
                  <a:lnTo>
                    <a:pt x="1034321" y="2071141"/>
                  </a:lnTo>
                  <a:lnTo>
                    <a:pt x="1034321" y="2460885"/>
                  </a:lnTo>
                  <a:lnTo>
                    <a:pt x="0" y="2460885"/>
                  </a:lnTo>
                  <a:lnTo>
                    <a:pt x="0" y="2098623"/>
                  </a:lnTo>
                  <a:lnTo>
                    <a:pt x="0" y="2071141"/>
                  </a:lnTo>
                  <a:lnTo>
                    <a:pt x="0" y="389744"/>
                  </a:lnTo>
                  <a:lnTo>
                    <a:pt x="0" y="384748"/>
                  </a:lnTo>
                  <a:lnTo>
                    <a:pt x="0" y="0"/>
                  </a:lnTo>
                  <a:close/>
                </a:path>
              </a:pathLst>
            </a:custGeom>
            <a:solidFill>
              <a:srgbClr val="DEEBF7"/>
            </a:solidFill>
            <a:ln w="38100">
              <a:solidFill>
                <a:srgbClr val="003D8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1" name="Group 20">
              <a:extLst>
                <a:ext uri="{FF2B5EF4-FFF2-40B4-BE49-F238E27FC236}">
                  <a16:creationId xmlns:a16="http://schemas.microsoft.com/office/drawing/2014/main" id="{E8F9A17D-769D-8A2D-6676-12F19E9CA47C}"/>
                </a:ext>
              </a:extLst>
            </p:cNvPr>
            <p:cNvGrpSpPr/>
            <p:nvPr/>
          </p:nvGrpSpPr>
          <p:grpSpPr>
            <a:xfrm>
              <a:off x="5907739" y="297298"/>
              <a:ext cx="5903262" cy="2625195"/>
              <a:chOff x="5907739" y="297298"/>
              <a:chExt cx="5903262" cy="2625195"/>
            </a:xfrm>
          </p:grpSpPr>
          <p:cxnSp>
            <p:nvCxnSpPr>
              <p:cNvPr id="6" name="Straight Connector 5">
                <a:extLst>
                  <a:ext uri="{FF2B5EF4-FFF2-40B4-BE49-F238E27FC236}">
                    <a16:creationId xmlns:a16="http://schemas.microsoft.com/office/drawing/2014/main" id="{DAD2C090-B1B2-D350-B292-B6A3B5228E22}"/>
                  </a:ext>
                </a:extLst>
              </p:cNvPr>
              <p:cNvCxnSpPr>
                <a:cxnSpLocks/>
              </p:cNvCxnSpPr>
              <p:nvPr/>
            </p:nvCxnSpPr>
            <p:spPr>
              <a:xfrm>
                <a:off x="7560192" y="1689750"/>
                <a:ext cx="2460885"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3" name="Triangle 12">
                <a:extLst>
                  <a:ext uri="{FF2B5EF4-FFF2-40B4-BE49-F238E27FC236}">
                    <a16:creationId xmlns:a16="http://schemas.microsoft.com/office/drawing/2014/main" id="{1845CF1F-FAC9-C0AD-921A-AAB9B0E78C8A}"/>
                  </a:ext>
                </a:extLst>
              </p:cNvPr>
              <p:cNvSpPr/>
              <p:nvPr/>
            </p:nvSpPr>
            <p:spPr>
              <a:xfrm rot="11825274">
                <a:off x="8742109" y="297298"/>
                <a:ext cx="368300" cy="1854200"/>
              </a:xfrm>
              <a:custGeom>
                <a:avLst/>
                <a:gdLst>
                  <a:gd name="connsiteX0" fmla="*/ 0 w 368300"/>
                  <a:gd name="connsiteY0" fmla="*/ 1854200 h 1854200"/>
                  <a:gd name="connsiteX1" fmla="*/ 184150 w 368300"/>
                  <a:gd name="connsiteY1" fmla="*/ 0 h 1854200"/>
                  <a:gd name="connsiteX2" fmla="*/ 368300 w 368300"/>
                  <a:gd name="connsiteY2" fmla="*/ 1854200 h 1854200"/>
                  <a:gd name="connsiteX3" fmla="*/ 0 w 368300"/>
                  <a:gd name="connsiteY3" fmla="*/ 1854200 h 1854200"/>
                  <a:gd name="connsiteX0" fmla="*/ 0 w 368300"/>
                  <a:gd name="connsiteY0" fmla="*/ 1854200 h 1854200"/>
                  <a:gd name="connsiteX1" fmla="*/ 184150 w 368300"/>
                  <a:gd name="connsiteY1" fmla="*/ 0 h 1854200"/>
                  <a:gd name="connsiteX2" fmla="*/ 182665 w 368300"/>
                  <a:gd name="connsiteY2" fmla="*/ 50645 h 1854200"/>
                  <a:gd name="connsiteX3" fmla="*/ 368300 w 368300"/>
                  <a:gd name="connsiteY3" fmla="*/ 1854200 h 1854200"/>
                  <a:gd name="connsiteX4" fmla="*/ 0 w 368300"/>
                  <a:gd name="connsiteY4" fmla="*/ 1854200 h 1854200"/>
                  <a:gd name="connsiteX0" fmla="*/ 0 w 368300"/>
                  <a:gd name="connsiteY0" fmla="*/ 1854200 h 1854200"/>
                  <a:gd name="connsiteX1" fmla="*/ 184150 w 368300"/>
                  <a:gd name="connsiteY1" fmla="*/ 0 h 1854200"/>
                  <a:gd name="connsiteX2" fmla="*/ 225318 w 368300"/>
                  <a:gd name="connsiteY2" fmla="*/ 2102 h 1854200"/>
                  <a:gd name="connsiteX3" fmla="*/ 368300 w 368300"/>
                  <a:gd name="connsiteY3" fmla="*/ 1854200 h 1854200"/>
                  <a:gd name="connsiteX4" fmla="*/ 0 w 368300"/>
                  <a:gd name="connsiteY4" fmla="*/ 1854200 h 1854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300" h="1854200">
                    <a:moveTo>
                      <a:pt x="0" y="1854200"/>
                    </a:moveTo>
                    <a:lnTo>
                      <a:pt x="184150" y="0"/>
                    </a:lnTo>
                    <a:lnTo>
                      <a:pt x="225318" y="2102"/>
                    </a:lnTo>
                    <a:lnTo>
                      <a:pt x="368300" y="1854200"/>
                    </a:lnTo>
                    <a:lnTo>
                      <a:pt x="0" y="1854200"/>
                    </a:lnTo>
                    <a:close/>
                  </a:path>
                </a:pathLst>
              </a:custGeom>
              <a:solidFill>
                <a:srgbClr val="EFEFEF"/>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MP_GothamRoundedBold" panose="02000000000000000000" pitchFamily="2" charset="77"/>
                </a:endParaRPr>
              </a:p>
            </p:txBody>
          </p:sp>
          <p:sp>
            <p:nvSpPr>
              <p:cNvPr id="7" name="TextBox 6">
                <a:extLst>
                  <a:ext uri="{FF2B5EF4-FFF2-40B4-BE49-F238E27FC236}">
                    <a16:creationId xmlns:a16="http://schemas.microsoft.com/office/drawing/2014/main" id="{7E68DEF2-4B1A-34A5-75AD-17502F666227}"/>
                  </a:ext>
                </a:extLst>
              </p:cNvPr>
              <p:cNvSpPr txBox="1"/>
              <p:nvPr/>
            </p:nvSpPr>
            <p:spPr>
              <a:xfrm>
                <a:off x="9250187" y="620863"/>
                <a:ext cx="1848583" cy="461665"/>
              </a:xfrm>
              <a:prstGeom prst="rect">
                <a:avLst/>
              </a:prstGeom>
              <a:noFill/>
            </p:spPr>
            <p:txBody>
              <a:bodyPr wrap="none" rtlCol="0">
                <a:spAutoFit/>
              </a:bodyPr>
              <a:lstStyle/>
              <a:p>
                <a:r>
                  <a:rPr lang="en-US" sz="2400" dirty="0">
                    <a:latin typeface="AMP_GothamRoundedBold" panose="02000000000000000000" pitchFamily="2" charset="77"/>
                  </a:rPr>
                  <a:t>Pipette tip</a:t>
                </a:r>
              </a:p>
            </p:txBody>
          </p:sp>
          <p:sp>
            <p:nvSpPr>
              <p:cNvPr id="17" name="TextBox 16">
                <a:extLst>
                  <a:ext uri="{FF2B5EF4-FFF2-40B4-BE49-F238E27FC236}">
                    <a16:creationId xmlns:a16="http://schemas.microsoft.com/office/drawing/2014/main" id="{990472E8-2F48-1399-4E25-531B997A1EF1}"/>
                  </a:ext>
                </a:extLst>
              </p:cNvPr>
              <p:cNvSpPr txBox="1"/>
              <p:nvPr/>
            </p:nvSpPr>
            <p:spPr>
              <a:xfrm>
                <a:off x="10553001" y="1452052"/>
                <a:ext cx="1258000" cy="830997"/>
              </a:xfrm>
              <a:prstGeom prst="rect">
                <a:avLst/>
              </a:prstGeom>
              <a:noFill/>
            </p:spPr>
            <p:txBody>
              <a:bodyPr wrap="square" rtlCol="0">
                <a:spAutoFit/>
              </a:bodyPr>
              <a:lstStyle/>
              <a:p>
                <a:pPr algn="ctr"/>
                <a:r>
                  <a:rPr lang="en-US" sz="2400" dirty="0">
                    <a:latin typeface="AMP_GothamRoundedBold" panose="02000000000000000000" pitchFamily="2" charset="77"/>
                  </a:rPr>
                  <a:t>Top of well</a:t>
                </a:r>
              </a:p>
            </p:txBody>
          </p:sp>
          <p:cxnSp>
            <p:nvCxnSpPr>
              <p:cNvPr id="19" name="Straight Arrow Connector 18">
                <a:extLst>
                  <a:ext uri="{FF2B5EF4-FFF2-40B4-BE49-F238E27FC236}">
                    <a16:creationId xmlns:a16="http://schemas.microsoft.com/office/drawing/2014/main" id="{9648F09E-CD63-B920-F7ED-28035A975ABE}"/>
                  </a:ext>
                </a:extLst>
              </p:cNvPr>
              <p:cNvCxnSpPr>
                <a:cxnSpLocks/>
              </p:cNvCxnSpPr>
              <p:nvPr/>
            </p:nvCxnSpPr>
            <p:spPr>
              <a:xfrm flipH="1">
                <a:off x="10130118" y="1680621"/>
                <a:ext cx="412375" cy="0"/>
              </a:xfrm>
              <a:prstGeom prst="straightConnector1">
                <a:avLst/>
              </a:prstGeom>
              <a:ln w="28575">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9" name="Graphic 8" descr="Smiling face with no fill">
                <a:extLst>
                  <a:ext uri="{FF2B5EF4-FFF2-40B4-BE49-F238E27FC236}">
                    <a16:creationId xmlns:a16="http://schemas.microsoft.com/office/drawing/2014/main" id="{1AC51421-52DD-2442-8005-A1DB3E98BC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07739" y="1465728"/>
                <a:ext cx="1456765" cy="1456765"/>
              </a:xfrm>
              <a:prstGeom prst="rect">
                <a:avLst/>
              </a:prstGeom>
            </p:spPr>
          </p:pic>
        </p:grpSp>
        <p:grpSp>
          <p:nvGrpSpPr>
            <p:cNvPr id="22" name="Group 21">
              <a:extLst>
                <a:ext uri="{FF2B5EF4-FFF2-40B4-BE49-F238E27FC236}">
                  <a16:creationId xmlns:a16="http://schemas.microsoft.com/office/drawing/2014/main" id="{06572D28-7240-AD9F-EB32-ED865A2AFFCD}"/>
                </a:ext>
              </a:extLst>
            </p:cNvPr>
            <p:cNvGrpSpPr/>
            <p:nvPr/>
          </p:nvGrpSpPr>
          <p:grpSpPr>
            <a:xfrm>
              <a:off x="5875778" y="3442280"/>
              <a:ext cx="4119569" cy="2673639"/>
              <a:chOff x="5875778" y="3442280"/>
              <a:chExt cx="4119569" cy="2673639"/>
            </a:xfrm>
          </p:grpSpPr>
          <p:sp>
            <p:nvSpPr>
              <p:cNvPr id="8" name="Freeform 7">
                <a:extLst>
                  <a:ext uri="{FF2B5EF4-FFF2-40B4-BE49-F238E27FC236}">
                    <a16:creationId xmlns:a16="http://schemas.microsoft.com/office/drawing/2014/main" id="{A1FDA8D1-44D0-7D2D-B9AD-B02B526ACAB1}"/>
                  </a:ext>
                </a:extLst>
              </p:cNvPr>
              <p:cNvSpPr/>
              <p:nvPr/>
            </p:nvSpPr>
            <p:spPr>
              <a:xfrm rot="16200000">
                <a:off x="8247744" y="3790342"/>
                <a:ext cx="1034321" cy="2460885"/>
              </a:xfrm>
              <a:custGeom>
                <a:avLst/>
                <a:gdLst>
                  <a:gd name="connsiteX0" fmla="*/ 1034321 w 1034321"/>
                  <a:gd name="connsiteY0" fmla="*/ 0 h 2460885"/>
                  <a:gd name="connsiteX1" fmla="*/ 1034321 w 1034321"/>
                  <a:gd name="connsiteY1" fmla="*/ 389744 h 2460885"/>
                  <a:gd name="connsiteX2" fmla="*/ 299803 w 1034321"/>
                  <a:gd name="connsiteY2" fmla="*/ 389744 h 2460885"/>
                  <a:gd name="connsiteX3" fmla="*/ 299803 w 1034321"/>
                  <a:gd name="connsiteY3" fmla="*/ 2071141 h 2460885"/>
                  <a:gd name="connsiteX4" fmla="*/ 1034321 w 1034321"/>
                  <a:gd name="connsiteY4" fmla="*/ 2071141 h 2460885"/>
                  <a:gd name="connsiteX5" fmla="*/ 1034321 w 1034321"/>
                  <a:gd name="connsiteY5" fmla="*/ 2460885 h 2460885"/>
                  <a:gd name="connsiteX6" fmla="*/ 0 w 1034321"/>
                  <a:gd name="connsiteY6" fmla="*/ 2460885 h 2460885"/>
                  <a:gd name="connsiteX7" fmla="*/ 0 w 1034321"/>
                  <a:gd name="connsiteY7" fmla="*/ 2098623 h 2460885"/>
                  <a:gd name="connsiteX8" fmla="*/ 0 w 1034321"/>
                  <a:gd name="connsiteY8" fmla="*/ 2071141 h 2460885"/>
                  <a:gd name="connsiteX9" fmla="*/ 0 w 1034321"/>
                  <a:gd name="connsiteY9" fmla="*/ 389744 h 2460885"/>
                  <a:gd name="connsiteX10" fmla="*/ 0 w 1034321"/>
                  <a:gd name="connsiteY10" fmla="*/ 384748 h 2460885"/>
                  <a:gd name="connsiteX11" fmla="*/ 0 w 1034321"/>
                  <a:gd name="connsiteY11" fmla="*/ 0 h 246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4321" h="2460885">
                    <a:moveTo>
                      <a:pt x="1034321" y="0"/>
                    </a:moveTo>
                    <a:lnTo>
                      <a:pt x="1034321" y="389744"/>
                    </a:lnTo>
                    <a:lnTo>
                      <a:pt x="299803" y="389744"/>
                    </a:lnTo>
                    <a:lnTo>
                      <a:pt x="299803" y="2071141"/>
                    </a:lnTo>
                    <a:lnTo>
                      <a:pt x="1034321" y="2071141"/>
                    </a:lnTo>
                    <a:lnTo>
                      <a:pt x="1034321" y="2460885"/>
                    </a:lnTo>
                    <a:lnTo>
                      <a:pt x="0" y="2460885"/>
                    </a:lnTo>
                    <a:lnTo>
                      <a:pt x="0" y="2098623"/>
                    </a:lnTo>
                    <a:lnTo>
                      <a:pt x="0" y="2071141"/>
                    </a:lnTo>
                    <a:lnTo>
                      <a:pt x="0" y="389744"/>
                    </a:lnTo>
                    <a:lnTo>
                      <a:pt x="0" y="384748"/>
                    </a:lnTo>
                    <a:lnTo>
                      <a:pt x="0" y="0"/>
                    </a:lnTo>
                    <a:close/>
                  </a:path>
                </a:pathLst>
              </a:custGeom>
              <a:solidFill>
                <a:srgbClr val="DEEBF7"/>
              </a:solidFill>
              <a:ln w="38100">
                <a:solidFill>
                  <a:srgbClr val="003D84"/>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MP_GothamRoundedBold" panose="02000000000000000000" pitchFamily="2" charset="77"/>
                </a:endParaRPr>
              </a:p>
            </p:txBody>
          </p:sp>
          <p:sp>
            <p:nvSpPr>
              <p:cNvPr id="11" name="Triangle 12">
                <a:extLst>
                  <a:ext uri="{FF2B5EF4-FFF2-40B4-BE49-F238E27FC236}">
                    <a16:creationId xmlns:a16="http://schemas.microsoft.com/office/drawing/2014/main" id="{FBDC3264-8A1D-5024-49FF-0094E34AECAB}"/>
                  </a:ext>
                </a:extLst>
              </p:cNvPr>
              <p:cNvSpPr/>
              <p:nvPr/>
            </p:nvSpPr>
            <p:spPr>
              <a:xfrm rot="11825274">
                <a:off x="8597626" y="3442280"/>
                <a:ext cx="368300" cy="1854200"/>
              </a:xfrm>
              <a:custGeom>
                <a:avLst/>
                <a:gdLst>
                  <a:gd name="connsiteX0" fmla="*/ 0 w 368300"/>
                  <a:gd name="connsiteY0" fmla="*/ 1854200 h 1854200"/>
                  <a:gd name="connsiteX1" fmla="*/ 184150 w 368300"/>
                  <a:gd name="connsiteY1" fmla="*/ 0 h 1854200"/>
                  <a:gd name="connsiteX2" fmla="*/ 368300 w 368300"/>
                  <a:gd name="connsiteY2" fmla="*/ 1854200 h 1854200"/>
                  <a:gd name="connsiteX3" fmla="*/ 0 w 368300"/>
                  <a:gd name="connsiteY3" fmla="*/ 1854200 h 1854200"/>
                  <a:gd name="connsiteX0" fmla="*/ 0 w 368300"/>
                  <a:gd name="connsiteY0" fmla="*/ 1854200 h 1854200"/>
                  <a:gd name="connsiteX1" fmla="*/ 184150 w 368300"/>
                  <a:gd name="connsiteY1" fmla="*/ 0 h 1854200"/>
                  <a:gd name="connsiteX2" fmla="*/ 182665 w 368300"/>
                  <a:gd name="connsiteY2" fmla="*/ 50645 h 1854200"/>
                  <a:gd name="connsiteX3" fmla="*/ 368300 w 368300"/>
                  <a:gd name="connsiteY3" fmla="*/ 1854200 h 1854200"/>
                  <a:gd name="connsiteX4" fmla="*/ 0 w 368300"/>
                  <a:gd name="connsiteY4" fmla="*/ 1854200 h 1854200"/>
                  <a:gd name="connsiteX0" fmla="*/ 0 w 368300"/>
                  <a:gd name="connsiteY0" fmla="*/ 1854200 h 1854200"/>
                  <a:gd name="connsiteX1" fmla="*/ 184150 w 368300"/>
                  <a:gd name="connsiteY1" fmla="*/ 0 h 1854200"/>
                  <a:gd name="connsiteX2" fmla="*/ 225318 w 368300"/>
                  <a:gd name="connsiteY2" fmla="*/ 2102 h 1854200"/>
                  <a:gd name="connsiteX3" fmla="*/ 368300 w 368300"/>
                  <a:gd name="connsiteY3" fmla="*/ 1854200 h 1854200"/>
                  <a:gd name="connsiteX4" fmla="*/ 0 w 368300"/>
                  <a:gd name="connsiteY4" fmla="*/ 1854200 h 1854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300" h="1854200">
                    <a:moveTo>
                      <a:pt x="0" y="1854200"/>
                    </a:moveTo>
                    <a:lnTo>
                      <a:pt x="184150" y="0"/>
                    </a:lnTo>
                    <a:lnTo>
                      <a:pt x="225318" y="2102"/>
                    </a:lnTo>
                    <a:lnTo>
                      <a:pt x="368300" y="1854200"/>
                    </a:lnTo>
                    <a:lnTo>
                      <a:pt x="0" y="1854200"/>
                    </a:lnTo>
                    <a:close/>
                  </a:path>
                </a:pathLst>
              </a:custGeom>
              <a:solidFill>
                <a:srgbClr val="EFEFEF"/>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MP_GothamRoundedBold" panose="02000000000000000000" pitchFamily="2" charset="77"/>
                </a:endParaRPr>
              </a:p>
            </p:txBody>
          </p:sp>
          <p:sp>
            <p:nvSpPr>
              <p:cNvPr id="14" name="TextBox 13">
                <a:extLst>
                  <a:ext uri="{FF2B5EF4-FFF2-40B4-BE49-F238E27FC236}">
                    <a16:creationId xmlns:a16="http://schemas.microsoft.com/office/drawing/2014/main" id="{84516EB9-AA9D-2CC1-6674-5346FF2D9B2D}"/>
                  </a:ext>
                </a:extLst>
              </p:cNvPr>
              <p:cNvSpPr txBox="1"/>
              <p:nvPr/>
            </p:nvSpPr>
            <p:spPr>
              <a:xfrm>
                <a:off x="8042747" y="5654254"/>
                <a:ext cx="1778051" cy="461665"/>
              </a:xfrm>
              <a:prstGeom prst="rect">
                <a:avLst/>
              </a:prstGeom>
              <a:noFill/>
            </p:spPr>
            <p:txBody>
              <a:bodyPr wrap="none" rtlCol="0">
                <a:spAutoFit/>
              </a:bodyPr>
              <a:lstStyle/>
              <a:p>
                <a:r>
                  <a:rPr lang="en-US" sz="2400" dirty="0">
                    <a:solidFill>
                      <a:srgbClr val="D10F3A"/>
                    </a:solidFill>
                    <a:latin typeface="AMP_GothamRoundedBold" panose="02000000000000000000" pitchFamily="2" charset="77"/>
                  </a:rPr>
                  <a:t>Too deep!</a:t>
                </a:r>
              </a:p>
            </p:txBody>
          </p:sp>
          <p:pic>
            <p:nvPicPr>
              <p:cNvPr id="12" name="Graphic 11" descr="Sad face with no fill">
                <a:extLst>
                  <a:ext uri="{FF2B5EF4-FFF2-40B4-BE49-F238E27FC236}">
                    <a16:creationId xmlns:a16="http://schemas.microsoft.com/office/drawing/2014/main" id="{F55328E3-B1FF-EBEF-6660-5EE7D2D4C2F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75778" y="4258235"/>
                <a:ext cx="1456765" cy="1456765"/>
              </a:xfrm>
              <a:prstGeom prst="rect">
                <a:avLst/>
              </a:prstGeom>
            </p:spPr>
          </p:pic>
        </p:grpSp>
      </p:grpSp>
    </p:spTree>
    <p:extLst>
      <p:ext uri="{BB962C8B-B14F-4D97-AF65-F5344CB8AC3E}">
        <p14:creationId xmlns:p14="http://schemas.microsoft.com/office/powerpoint/2010/main" val="23069564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DC847-1DB4-0F4A-FCFB-3842B759611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65DCB2B-84EF-0A27-A28F-09A954BBD6D0}"/>
              </a:ext>
            </a:extLst>
          </p:cNvPr>
          <p:cNvSpPr>
            <a:spLocks noGrp="1"/>
          </p:cNvSpPr>
          <p:nvPr>
            <p:ph type="title"/>
          </p:nvPr>
        </p:nvSpPr>
        <p:spPr>
          <a:prstGeom prst="rect">
            <a:avLst/>
          </a:prstGeom>
        </p:spPr>
        <p:txBody>
          <a:bodyPr/>
          <a:lstStyle/>
          <a:p>
            <a:r>
              <a:rPr lang="en-US" dirty="0"/>
              <a:t>Load the gel</a:t>
            </a:r>
          </a:p>
        </p:txBody>
      </p:sp>
      <p:sp>
        <p:nvSpPr>
          <p:cNvPr id="6" name="Content Placeholder 5">
            <a:extLst>
              <a:ext uri="{FF2B5EF4-FFF2-40B4-BE49-F238E27FC236}">
                <a16:creationId xmlns:a16="http://schemas.microsoft.com/office/drawing/2014/main" id="{01B20EEE-CCF6-9F75-544B-3AEB42A7EF5B}"/>
              </a:ext>
            </a:extLst>
          </p:cNvPr>
          <p:cNvSpPr>
            <a:spLocks noGrp="1"/>
          </p:cNvSpPr>
          <p:nvPr>
            <p:ph idx="1"/>
          </p:nvPr>
        </p:nvSpPr>
        <p:spPr/>
        <p:txBody>
          <a:bodyPr/>
          <a:lstStyle/>
          <a:p>
            <a:pPr>
              <a:spcBef>
                <a:spcPts val="600"/>
              </a:spcBef>
            </a:pPr>
            <a:r>
              <a:rPr lang="en-US" dirty="0"/>
              <a:t>Well 1: 10</a:t>
            </a:r>
            <a:r>
              <a:rPr lang="el-GR" dirty="0"/>
              <a:t> μ</a:t>
            </a:r>
            <a:r>
              <a:rPr lang="en-US" dirty="0"/>
              <a:t>l Tube G1 </a:t>
            </a:r>
          </a:p>
          <a:p>
            <a:pPr>
              <a:spcBef>
                <a:spcPts val="600"/>
              </a:spcBef>
            </a:pPr>
            <a:r>
              <a:rPr lang="en-US" dirty="0"/>
              <a:t>Well 2: 10 </a:t>
            </a:r>
            <a:r>
              <a:rPr lang="el-GR" dirty="0"/>
              <a:t>μ</a:t>
            </a:r>
            <a:r>
              <a:rPr lang="en-US" dirty="0"/>
              <a:t>l Tube G2</a:t>
            </a:r>
            <a:endParaRPr lang="en-US" strike="sngStrike" dirty="0">
              <a:highlight>
                <a:srgbClr val="FFFF00"/>
              </a:highlight>
            </a:endParaRPr>
          </a:p>
          <a:p>
            <a:pPr>
              <a:spcBef>
                <a:spcPts val="600"/>
              </a:spcBef>
            </a:pPr>
            <a:r>
              <a:rPr lang="en-US" dirty="0"/>
              <a:t>Well 3: 10 </a:t>
            </a:r>
            <a:r>
              <a:rPr lang="el-GR" dirty="0"/>
              <a:t>μ</a:t>
            </a:r>
            <a:r>
              <a:rPr lang="en-US" dirty="0"/>
              <a:t>l Tube G3</a:t>
            </a:r>
          </a:p>
          <a:p>
            <a:pPr>
              <a:spcBef>
                <a:spcPts val="600"/>
              </a:spcBef>
            </a:pPr>
            <a:r>
              <a:rPr lang="en-US" dirty="0"/>
              <a:t>Well 4: 10 </a:t>
            </a:r>
            <a:r>
              <a:rPr lang="el-GR" dirty="0"/>
              <a:t>μ</a:t>
            </a:r>
            <a:r>
              <a:rPr lang="en-US" dirty="0"/>
              <a:t>l Tube G4</a:t>
            </a:r>
          </a:p>
          <a:p>
            <a:pPr>
              <a:spcBef>
                <a:spcPts val="600"/>
              </a:spcBef>
            </a:pPr>
            <a:r>
              <a:rPr lang="en-US" dirty="0"/>
              <a:t>Well 5: 10</a:t>
            </a:r>
            <a:r>
              <a:rPr lang="el-GR" dirty="0"/>
              <a:t> μ</a:t>
            </a:r>
            <a:r>
              <a:rPr lang="en-US" dirty="0"/>
              <a:t>l Tube M1 </a:t>
            </a:r>
          </a:p>
          <a:p>
            <a:pPr>
              <a:spcBef>
                <a:spcPts val="600"/>
              </a:spcBef>
            </a:pPr>
            <a:r>
              <a:rPr lang="en-US" dirty="0"/>
              <a:t>Well 6: 10 </a:t>
            </a:r>
            <a:r>
              <a:rPr lang="el-GR" dirty="0"/>
              <a:t>μ</a:t>
            </a:r>
            <a:r>
              <a:rPr lang="en-US" dirty="0"/>
              <a:t>l Tube M2</a:t>
            </a:r>
            <a:endParaRPr lang="en-US" strike="sngStrike" dirty="0">
              <a:highlight>
                <a:srgbClr val="FFFF00"/>
              </a:highlight>
            </a:endParaRPr>
          </a:p>
          <a:p>
            <a:pPr>
              <a:spcBef>
                <a:spcPts val="600"/>
              </a:spcBef>
            </a:pPr>
            <a:r>
              <a:rPr lang="en-US" dirty="0"/>
              <a:t>Well 7: 10 </a:t>
            </a:r>
            <a:r>
              <a:rPr lang="el-GR" dirty="0"/>
              <a:t>μ</a:t>
            </a:r>
            <a:r>
              <a:rPr lang="en-US" dirty="0"/>
              <a:t>l Tube M3</a:t>
            </a:r>
          </a:p>
          <a:p>
            <a:pPr>
              <a:spcBef>
                <a:spcPts val="600"/>
              </a:spcBef>
            </a:pPr>
            <a:r>
              <a:rPr lang="en-US" dirty="0"/>
              <a:t>Well 8: 10 </a:t>
            </a:r>
            <a:r>
              <a:rPr lang="el-GR" dirty="0"/>
              <a:t>μ</a:t>
            </a:r>
            <a:r>
              <a:rPr lang="en-US" dirty="0"/>
              <a:t>l Tube M4</a:t>
            </a:r>
          </a:p>
          <a:p>
            <a:endParaRPr lang="en-US" dirty="0"/>
          </a:p>
        </p:txBody>
      </p:sp>
      <p:grpSp>
        <p:nvGrpSpPr>
          <p:cNvPr id="31" name="Group 30" descr="A schematic of the gel you will load today is shown. The gel has 8 wells. From left to right, they are labeled as G1, G2, G3, G4, M1, M2, M3, and M4. The samples with a G-number are from the Galapagos penguin population. The samples with an M-number are from the Magellanic penguin population.">
            <a:extLst>
              <a:ext uri="{FF2B5EF4-FFF2-40B4-BE49-F238E27FC236}">
                <a16:creationId xmlns:a16="http://schemas.microsoft.com/office/drawing/2014/main" id="{20F0CD19-BACD-07D9-958F-9F399D83C631}"/>
              </a:ext>
            </a:extLst>
          </p:cNvPr>
          <p:cNvGrpSpPr/>
          <p:nvPr/>
        </p:nvGrpSpPr>
        <p:grpSpPr>
          <a:xfrm>
            <a:off x="5315895" y="676572"/>
            <a:ext cx="6160669" cy="4869235"/>
            <a:chOff x="5315895" y="676572"/>
            <a:chExt cx="6160669" cy="4869235"/>
          </a:xfrm>
        </p:grpSpPr>
        <p:sp>
          <p:nvSpPr>
            <p:cNvPr id="22" name="TextBox 21">
              <a:extLst>
                <a:ext uri="{FF2B5EF4-FFF2-40B4-BE49-F238E27FC236}">
                  <a16:creationId xmlns:a16="http://schemas.microsoft.com/office/drawing/2014/main" id="{3B08C69D-F38D-813A-4C21-D3188BAF63EF}"/>
                </a:ext>
              </a:extLst>
            </p:cNvPr>
            <p:cNvSpPr txBox="1"/>
            <p:nvPr/>
          </p:nvSpPr>
          <p:spPr>
            <a:xfrm>
              <a:off x="5549556" y="1398392"/>
              <a:ext cx="556563"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G1</a:t>
              </a:r>
            </a:p>
          </p:txBody>
        </p:sp>
        <p:sp>
          <p:nvSpPr>
            <p:cNvPr id="21" name="Rectangle 20">
              <a:extLst>
                <a:ext uri="{FF2B5EF4-FFF2-40B4-BE49-F238E27FC236}">
                  <a16:creationId xmlns:a16="http://schemas.microsoft.com/office/drawing/2014/main" id="{AB863EAA-C8A8-46D9-0624-81C7DB993565}"/>
                </a:ext>
              </a:extLst>
            </p:cNvPr>
            <p:cNvSpPr/>
            <p:nvPr/>
          </p:nvSpPr>
          <p:spPr>
            <a:xfrm>
              <a:off x="5315895" y="1888207"/>
              <a:ext cx="6126480" cy="3657600"/>
            </a:xfrm>
            <a:prstGeom prst="rect">
              <a:avLst/>
            </a:prstGeom>
            <a:solidFill>
              <a:srgbClr val="DEEB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23" name="Rectangle 22">
              <a:extLst>
                <a:ext uri="{FF2B5EF4-FFF2-40B4-BE49-F238E27FC236}">
                  <a16:creationId xmlns:a16="http://schemas.microsoft.com/office/drawing/2014/main" id="{5520E778-9F35-C46E-480F-517258E7E4CA}"/>
                </a:ext>
              </a:extLst>
            </p:cNvPr>
            <p:cNvSpPr/>
            <p:nvPr/>
          </p:nvSpPr>
          <p:spPr>
            <a:xfrm>
              <a:off x="5510386" y="2093994"/>
              <a:ext cx="548641" cy="107469"/>
            </a:xfrm>
            <a:prstGeom prst="rect">
              <a:avLst/>
            </a:prstGeom>
            <a:solidFill>
              <a:schemeClr val="bg1"/>
            </a:solidFill>
            <a:ln>
              <a:solidFill>
                <a:srgbClr val="002D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7DD3A6D-AE21-1ACA-857E-83D826ED3572}"/>
                </a:ext>
              </a:extLst>
            </p:cNvPr>
            <p:cNvSpPr/>
            <p:nvPr/>
          </p:nvSpPr>
          <p:spPr>
            <a:xfrm>
              <a:off x="8474783" y="2093994"/>
              <a:ext cx="548641" cy="107469"/>
            </a:xfrm>
            <a:prstGeom prst="rect">
              <a:avLst/>
            </a:prstGeom>
            <a:solidFill>
              <a:schemeClr val="bg1"/>
            </a:solidFill>
            <a:ln>
              <a:solidFill>
                <a:srgbClr val="002D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2A50CD6-B508-1729-AD2E-958D75BB979B}"/>
                </a:ext>
              </a:extLst>
            </p:cNvPr>
            <p:cNvSpPr/>
            <p:nvPr/>
          </p:nvSpPr>
          <p:spPr>
            <a:xfrm>
              <a:off x="9215883" y="2093994"/>
              <a:ext cx="548641" cy="107469"/>
            </a:xfrm>
            <a:prstGeom prst="rect">
              <a:avLst/>
            </a:prstGeom>
            <a:solidFill>
              <a:schemeClr val="bg1"/>
            </a:solidFill>
            <a:ln>
              <a:solidFill>
                <a:srgbClr val="002D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D11285D-B251-3ED7-6F86-26B975260C86}"/>
                </a:ext>
              </a:extLst>
            </p:cNvPr>
            <p:cNvSpPr/>
            <p:nvPr/>
          </p:nvSpPr>
          <p:spPr>
            <a:xfrm>
              <a:off x="9956983" y="2093994"/>
              <a:ext cx="548641" cy="107469"/>
            </a:xfrm>
            <a:prstGeom prst="rect">
              <a:avLst/>
            </a:prstGeom>
            <a:solidFill>
              <a:schemeClr val="bg1"/>
            </a:solidFill>
            <a:ln>
              <a:solidFill>
                <a:srgbClr val="002D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F552EAD-F801-116E-C575-ACBE346FD112}"/>
                </a:ext>
              </a:extLst>
            </p:cNvPr>
            <p:cNvSpPr/>
            <p:nvPr/>
          </p:nvSpPr>
          <p:spPr>
            <a:xfrm>
              <a:off x="10698085" y="2093994"/>
              <a:ext cx="548641" cy="107469"/>
            </a:xfrm>
            <a:prstGeom prst="rect">
              <a:avLst/>
            </a:prstGeom>
            <a:solidFill>
              <a:schemeClr val="bg1"/>
            </a:solidFill>
            <a:ln>
              <a:solidFill>
                <a:srgbClr val="002D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7C005BD-8D44-FCDE-6122-9503C606948C}"/>
                </a:ext>
              </a:extLst>
            </p:cNvPr>
            <p:cNvSpPr/>
            <p:nvPr/>
          </p:nvSpPr>
          <p:spPr>
            <a:xfrm>
              <a:off x="6251486" y="2093994"/>
              <a:ext cx="548640" cy="107469"/>
            </a:xfrm>
            <a:prstGeom prst="rect">
              <a:avLst/>
            </a:prstGeom>
            <a:solidFill>
              <a:schemeClr val="bg1"/>
            </a:solidFill>
            <a:ln>
              <a:solidFill>
                <a:srgbClr val="002D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5B3937-E74D-4581-8A5A-AD358396AA07}"/>
                </a:ext>
              </a:extLst>
            </p:cNvPr>
            <p:cNvSpPr/>
            <p:nvPr/>
          </p:nvSpPr>
          <p:spPr>
            <a:xfrm>
              <a:off x="6992585" y="2093994"/>
              <a:ext cx="548640" cy="107469"/>
            </a:xfrm>
            <a:prstGeom prst="rect">
              <a:avLst/>
            </a:prstGeom>
            <a:solidFill>
              <a:schemeClr val="bg1"/>
            </a:solidFill>
            <a:ln>
              <a:solidFill>
                <a:srgbClr val="002D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64FE5AC-DDB5-C113-A0EF-B0D4872077D2}"/>
                </a:ext>
              </a:extLst>
            </p:cNvPr>
            <p:cNvSpPr/>
            <p:nvPr/>
          </p:nvSpPr>
          <p:spPr>
            <a:xfrm>
              <a:off x="7733684" y="2093994"/>
              <a:ext cx="548640" cy="107469"/>
            </a:xfrm>
            <a:prstGeom prst="rect">
              <a:avLst/>
            </a:prstGeom>
            <a:solidFill>
              <a:schemeClr val="bg1"/>
            </a:solidFill>
            <a:ln>
              <a:solidFill>
                <a:srgbClr val="002D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2D4ADC5-E246-BCAD-D07F-54CBAD8D2047}"/>
                </a:ext>
              </a:extLst>
            </p:cNvPr>
            <p:cNvSpPr txBox="1"/>
            <p:nvPr/>
          </p:nvSpPr>
          <p:spPr>
            <a:xfrm>
              <a:off x="6219885" y="1398392"/>
              <a:ext cx="619080"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G2</a:t>
              </a:r>
            </a:p>
          </p:txBody>
        </p:sp>
        <p:sp>
          <p:nvSpPr>
            <p:cNvPr id="10" name="TextBox 9">
              <a:extLst>
                <a:ext uri="{FF2B5EF4-FFF2-40B4-BE49-F238E27FC236}">
                  <a16:creationId xmlns:a16="http://schemas.microsoft.com/office/drawing/2014/main" id="{056B4EE6-88EA-4BF4-6B3B-1E2F81DD7846}"/>
                </a:ext>
              </a:extLst>
            </p:cNvPr>
            <p:cNvSpPr txBox="1"/>
            <p:nvPr/>
          </p:nvSpPr>
          <p:spPr>
            <a:xfrm>
              <a:off x="6952731" y="1398392"/>
              <a:ext cx="617477"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G3</a:t>
              </a:r>
            </a:p>
          </p:txBody>
        </p:sp>
        <p:sp>
          <p:nvSpPr>
            <p:cNvPr id="11" name="TextBox 10">
              <a:extLst>
                <a:ext uri="{FF2B5EF4-FFF2-40B4-BE49-F238E27FC236}">
                  <a16:creationId xmlns:a16="http://schemas.microsoft.com/office/drawing/2014/main" id="{3AB62CCF-1C53-FCFE-EBD2-A1F88C7B0062}"/>
                </a:ext>
              </a:extLst>
            </p:cNvPr>
            <p:cNvSpPr txBox="1"/>
            <p:nvPr/>
          </p:nvSpPr>
          <p:spPr>
            <a:xfrm>
              <a:off x="7683974" y="1398392"/>
              <a:ext cx="638315"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G4</a:t>
              </a:r>
            </a:p>
          </p:txBody>
        </p:sp>
        <p:sp>
          <p:nvSpPr>
            <p:cNvPr id="12" name="TextBox 11">
              <a:extLst>
                <a:ext uri="{FF2B5EF4-FFF2-40B4-BE49-F238E27FC236}">
                  <a16:creationId xmlns:a16="http://schemas.microsoft.com/office/drawing/2014/main" id="{28D43B67-F799-C739-AF69-AB1E9DDCFE09}"/>
                </a:ext>
              </a:extLst>
            </p:cNvPr>
            <p:cNvSpPr txBox="1"/>
            <p:nvPr/>
          </p:nvSpPr>
          <p:spPr>
            <a:xfrm>
              <a:off x="8464930" y="1398392"/>
              <a:ext cx="582211"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M1</a:t>
              </a:r>
            </a:p>
          </p:txBody>
        </p:sp>
        <p:sp>
          <p:nvSpPr>
            <p:cNvPr id="13" name="TextBox 12">
              <a:extLst>
                <a:ext uri="{FF2B5EF4-FFF2-40B4-BE49-F238E27FC236}">
                  <a16:creationId xmlns:a16="http://schemas.microsoft.com/office/drawing/2014/main" id="{C5BAB0F8-A180-09AB-BA8D-7662EEBA56A4}"/>
                </a:ext>
              </a:extLst>
            </p:cNvPr>
            <p:cNvSpPr txBox="1"/>
            <p:nvPr/>
          </p:nvSpPr>
          <p:spPr>
            <a:xfrm>
              <a:off x="9199407" y="1398392"/>
              <a:ext cx="644727"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M2</a:t>
              </a:r>
            </a:p>
          </p:txBody>
        </p:sp>
        <p:sp>
          <p:nvSpPr>
            <p:cNvPr id="14" name="TextBox 13">
              <a:extLst>
                <a:ext uri="{FF2B5EF4-FFF2-40B4-BE49-F238E27FC236}">
                  <a16:creationId xmlns:a16="http://schemas.microsoft.com/office/drawing/2014/main" id="{31951643-A70D-DCDC-518A-87D4732747A1}"/>
                </a:ext>
              </a:extLst>
            </p:cNvPr>
            <p:cNvSpPr txBox="1"/>
            <p:nvPr/>
          </p:nvSpPr>
          <p:spPr>
            <a:xfrm>
              <a:off x="9938650" y="1398392"/>
              <a:ext cx="643125"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M3</a:t>
              </a:r>
            </a:p>
          </p:txBody>
        </p:sp>
        <p:sp>
          <p:nvSpPr>
            <p:cNvPr id="15" name="TextBox 14">
              <a:extLst>
                <a:ext uri="{FF2B5EF4-FFF2-40B4-BE49-F238E27FC236}">
                  <a16:creationId xmlns:a16="http://schemas.microsoft.com/office/drawing/2014/main" id="{6C07EEF0-0697-C441-8D37-5517BB87BF94}"/>
                </a:ext>
              </a:extLst>
            </p:cNvPr>
            <p:cNvSpPr txBox="1"/>
            <p:nvPr/>
          </p:nvSpPr>
          <p:spPr>
            <a:xfrm>
              <a:off x="10695540" y="1398392"/>
              <a:ext cx="663964"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M4</a:t>
              </a:r>
            </a:p>
          </p:txBody>
        </p:sp>
        <p:sp>
          <p:nvSpPr>
            <p:cNvPr id="20" name="Right Brace 19">
              <a:extLst>
                <a:ext uri="{FF2B5EF4-FFF2-40B4-BE49-F238E27FC236}">
                  <a16:creationId xmlns:a16="http://schemas.microsoft.com/office/drawing/2014/main" id="{C34D2EEA-0865-FFB0-64D7-78D8834CA42D}"/>
                </a:ext>
              </a:extLst>
            </p:cNvPr>
            <p:cNvSpPr/>
            <p:nvPr/>
          </p:nvSpPr>
          <p:spPr>
            <a:xfrm rot="16200000">
              <a:off x="6764131" y="86223"/>
              <a:ext cx="344427" cy="2213976"/>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28" name="Right Brace 27">
              <a:extLst>
                <a:ext uri="{FF2B5EF4-FFF2-40B4-BE49-F238E27FC236}">
                  <a16:creationId xmlns:a16="http://schemas.microsoft.com/office/drawing/2014/main" id="{79524F35-1EAA-1958-6E8E-6D90D840733E}"/>
                </a:ext>
              </a:extLst>
            </p:cNvPr>
            <p:cNvSpPr/>
            <p:nvPr/>
          </p:nvSpPr>
          <p:spPr>
            <a:xfrm rot="16200000">
              <a:off x="9758934" y="86221"/>
              <a:ext cx="344427" cy="2213978"/>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29" name="Text Placeholder 4">
              <a:extLst>
                <a:ext uri="{FF2B5EF4-FFF2-40B4-BE49-F238E27FC236}">
                  <a16:creationId xmlns:a16="http://schemas.microsoft.com/office/drawing/2014/main" id="{80C9D8F6-E694-9D36-04FD-E3E7DC8B052F}"/>
                </a:ext>
              </a:extLst>
            </p:cNvPr>
            <p:cNvSpPr txBox="1">
              <a:spLocks/>
            </p:cNvSpPr>
            <p:nvPr/>
          </p:nvSpPr>
          <p:spPr>
            <a:xfrm>
              <a:off x="5454935" y="676572"/>
              <a:ext cx="2925804"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Galápagos penguins</a:t>
              </a:r>
            </a:p>
          </p:txBody>
        </p:sp>
        <p:sp>
          <p:nvSpPr>
            <p:cNvPr id="30" name="Text Placeholder 4">
              <a:extLst>
                <a:ext uri="{FF2B5EF4-FFF2-40B4-BE49-F238E27FC236}">
                  <a16:creationId xmlns:a16="http://schemas.microsoft.com/office/drawing/2014/main" id="{E5F226C1-AB8A-945A-2B4D-9E7DDEB379EF}"/>
                </a:ext>
              </a:extLst>
            </p:cNvPr>
            <p:cNvSpPr txBox="1">
              <a:spLocks/>
            </p:cNvSpPr>
            <p:nvPr/>
          </p:nvSpPr>
          <p:spPr>
            <a:xfrm>
              <a:off x="8406997" y="676572"/>
              <a:ext cx="3069567"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Magellanic penguins</a:t>
              </a:r>
            </a:p>
          </p:txBody>
        </p:sp>
      </p:grpSp>
    </p:spTree>
    <p:extLst>
      <p:ext uri="{BB962C8B-B14F-4D97-AF65-F5344CB8AC3E}">
        <p14:creationId xmlns:p14="http://schemas.microsoft.com/office/powerpoint/2010/main" val="6871789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5BAEB-671A-227F-004E-7B605EDE801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9AE2146-156C-9C98-A02B-AE595D0BB484}"/>
              </a:ext>
            </a:extLst>
          </p:cNvPr>
          <p:cNvSpPr>
            <a:spLocks noGrp="1"/>
          </p:cNvSpPr>
          <p:nvPr>
            <p:ph type="title"/>
          </p:nvPr>
        </p:nvSpPr>
        <p:spPr>
          <a:prstGeom prst="rect">
            <a:avLst/>
          </a:prstGeom>
        </p:spPr>
        <p:txBody>
          <a:bodyPr/>
          <a:lstStyle/>
          <a:p>
            <a:r>
              <a:rPr lang="en-US" dirty="0"/>
              <a:t>Expected results</a:t>
            </a:r>
          </a:p>
        </p:txBody>
      </p:sp>
      <p:grpSp>
        <p:nvGrpSpPr>
          <p:cNvPr id="2" name="Group 1" descr="A photograph of the expected results once your agarose gel has run.&#10;&#10;Samples G1, G2, G3, and G4 each have a single band about halfway down the gel. &#10;&#10;Samples M1, M2, M3, and M4 have a variety of bands scattered across the gel. These bands will get numbered and counted on the next slide.">
            <a:extLst>
              <a:ext uri="{FF2B5EF4-FFF2-40B4-BE49-F238E27FC236}">
                <a16:creationId xmlns:a16="http://schemas.microsoft.com/office/drawing/2014/main" id="{DCFD7138-15A3-C060-BFEE-490075FF70DE}"/>
              </a:ext>
            </a:extLst>
          </p:cNvPr>
          <p:cNvGrpSpPr/>
          <p:nvPr/>
        </p:nvGrpSpPr>
        <p:grpSpPr>
          <a:xfrm>
            <a:off x="5220852" y="157903"/>
            <a:ext cx="6156000" cy="3972164"/>
            <a:chOff x="5343944" y="544765"/>
            <a:chExt cx="6156000" cy="3972164"/>
          </a:xfrm>
        </p:grpSpPr>
        <p:pic>
          <p:nvPicPr>
            <p:cNvPr id="4" name="Picture 3">
              <a:extLst>
                <a:ext uri="{FF2B5EF4-FFF2-40B4-BE49-F238E27FC236}">
                  <a16:creationId xmlns:a16="http://schemas.microsoft.com/office/drawing/2014/main" id="{81D2D8F3-2FD2-7476-24D4-B57891968B23}"/>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5343944" y="1728250"/>
              <a:ext cx="6098208" cy="2788679"/>
            </a:xfrm>
            <a:prstGeom prst="rect">
              <a:avLst/>
            </a:prstGeom>
          </p:spPr>
        </p:pic>
        <p:grpSp>
          <p:nvGrpSpPr>
            <p:cNvPr id="5" name="Group 4">
              <a:extLst>
                <a:ext uri="{FF2B5EF4-FFF2-40B4-BE49-F238E27FC236}">
                  <a16:creationId xmlns:a16="http://schemas.microsoft.com/office/drawing/2014/main" id="{AD599EEC-149D-AB82-3EE3-009004E07247}"/>
                </a:ext>
              </a:extLst>
            </p:cNvPr>
            <p:cNvGrpSpPr/>
            <p:nvPr/>
          </p:nvGrpSpPr>
          <p:grpSpPr>
            <a:xfrm>
              <a:off x="5478315" y="544765"/>
              <a:ext cx="6021629" cy="1183485"/>
              <a:chOff x="5454935" y="676572"/>
              <a:chExt cx="6021629" cy="1183485"/>
            </a:xfrm>
          </p:grpSpPr>
          <p:sp>
            <p:nvSpPr>
              <p:cNvPr id="7" name="TextBox 6">
                <a:extLst>
                  <a:ext uri="{FF2B5EF4-FFF2-40B4-BE49-F238E27FC236}">
                    <a16:creationId xmlns:a16="http://schemas.microsoft.com/office/drawing/2014/main" id="{C0CAE76E-36AA-2A4C-BE58-B66E1D36A4E7}"/>
                  </a:ext>
                </a:extLst>
              </p:cNvPr>
              <p:cNvSpPr txBox="1"/>
              <p:nvPr/>
            </p:nvSpPr>
            <p:spPr>
              <a:xfrm>
                <a:off x="5549556" y="1398392"/>
                <a:ext cx="556563"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G1</a:t>
                </a:r>
              </a:p>
            </p:txBody>
          </p:sp>
          <p:sp>
            <p:nvSpPr>
              <p:cNvPr id="8" name="TextBox 7">
                <a:extLst>
                  <a:ext uri="{FF2B5EF4-FFF2-40B4-BE49-F238E27FC236}">
                    <a16:creationId xmlns:a16="http://schemas.microsoft.com/office/drawing/2014/main" id="{EB3189E8-6CE4-857F-1676-B28079690C50}"/>
                  </a:ext>
                </a:extLst>
              </p:cNvPr>
              <p:cNvSpPr txBox="1"/>
              <p:nvPr/>
            </p:nvSpPr>
            <p:spPr>
              <a:xfrm>
                <a:off x="6219885" y="1398392"/>
                <a:ext cx="619080"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G2</a:t>
                </a:r>
              </a:p>
            </p:txBody>
          </p:sp>
          <p:sp>
            <p:nvSpPr>
              <p:cNvPr id="9" name="TextBox 8">
                <a:extLst>
                  <a:ext uri="{FF2B5EF4-FFF2-40B4-BE49-F238E27FC236}">
                    <a16:creationId xmlns:a16="http://schemas.microsoft.com/office/drawing/2014/main" id="{F055C1BA-6601-98FB-CC80-5581FCB23783}"/>
                  </a:ext>
                </a:extLst>
              </p:cNvPr>
              <p:cNvSpPr txBox="1"/>
              <p:nvPr/>
            </p:nvSpPr>
            <p:spPr>
              <a:xfrm>
                <a:off x="6952731" y="1398392"/>
                <a:ext cx="617477"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G3</a:t>
                </a:r>
              </a:p>
            </p:txBody>
          </p:sp>
          <p:sp>
            <p:nvSpPr>
              <p:cNvPr id="16" name="TextBox 15">
                <a:extLst>
                  <a:ext uri="{FF2B5EF4-FFF2-40B4-BE49-F238E27FC236}">
                    <a16:creationId xmlns:a16="http://schemas.microsoft.com/office/drawing/2014/main" id="{C0BF414F-803D-C607-837C-BEE80A480FFE}"/>
                  </a:ext>
                </a:extLst>
              </p:cNvPr>
              <p:cNvSpPr txBox="1"/>
              <p:nvPr/>
            </p:nvSpPr>
            <p:spPr>
              <a:xfrm>
                <a:off x="7683974" y="1398392"/>
                <a:ext cx="638315"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G4</a:t>
                </a:r>
              </a:p>
            </p:txBody>
          </p:sp>
          <p:sp>
            <p:nvSpPr>
              <p:cNvPr id="17" name="TextBox 16">
                <a:extLst>
                  <a:ext uri="{FF2B5EF4-FFF2-40B4-BE49-F238E27FC236}">
                    <a16:creationId xmlns:a16="http://schemas.microsoft.com/office/drawing/2014/main" id="{79E4B351-FA55-9828-951A-5BFA28A39A0D}"/>
                  </a:ext>
                </a:extLst>
              </p:cNvPr>
              <p:cNvSpPr txBox="1"/>
              <p:nvPr/>
            </p:nvSpPr>
            <p:spPr>
              <a:xfrm>
                <a:off x="8464930" y="1398392"/>
                <a:ext cx="582211"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M1</a:t>
                </a:r>
              </a:p>
            </p:txBody>
          </p:sp>
          <p:sp>
            <p:nvSpPr>
              <p:cNvPr id="27" name="TextBox 26">
                <a:extLst>
                  <a:ext uri="{FF2B5EF4-FFF2-40B4-BE49-F238E27FC236}">
                    <a16:creationId xmlns:a16="http://schemas.microsoft.com/office/drawing/2014/main" id="{45059BFF-F838-4687-6A9D-647243BE6715}"/>
                  </a:ext>
                </a:extLst>
              </p:cNvPr>
              <p:cNvSpPr txBox="1"/>
              <p:nvPr/>
            </p:nvSpPr>
            <p:spPr>
              <a:xfrm>
                <a:off x="9199407" y="1398392"/>
                <a:ext cx="644727"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M2</a:t>
                </a:r>
              </a:p>
            </p:txBody>
          </p:sp>
          <p:sp>
            <p:nvSpPr>
              <p:cNvPr id="28" name="TextBox 27">
                <a:extLst>
                  <a:ext uri="{FF2B5EF4-FFF2-40B4-BE49-F238E27FC236}">
                    <a16:creationId xmlns:a16="http://schemas.microsoft.com/office/drawing/2014/main" id="{250E1357-155E-399D-FA0B-B2534BB5D810}"/>
                  </a:ext>
                </a:extLst>
              </p:cNvPr>
              <p:cNvSpPr txBox="1"/>
              <p:nvPr/>
            </p:nvSpPr>
            <p:spPr>
              <a:xfrm>
                <a:off x="9938650" y="1398392"/>
                <a:ext cx="643125"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M3</a:t>
                </a:r>
              </a:p>
            </p:txBody>
          </p:sp>
          <p:sp>
            <p:nvSpPr>
              <p:cNvPr id="29" name="TextBox 28">
                <a:extLst>
                  <a:ext uri="{FF2B5EF4-FFF2-40B4-BE49-F238E27FC236}">
                    <a16:creationId xmlns:a16="http://schemas.microsoft.com/office/drawing/2014/main" id="{D6736C80-BBCE-E7A5-C238-4E99B5DD7642}"/>
                  </a:ext>
                </a:extLst>
              </p:cNvPr>
              <p:cNvSpPr txBox="1"/>
              <p:nvPr/>
            </p:nvSpPr>
            <p:spPr>
              <a:xfrm>
                <a:off x="10695540" y="1398392"/>
                <a:ext cx="663964"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M4</a:t>
                </a:r>
              </a:p>
            </p:txBody>
          </p:sp>
          <p:sp>
            <p:nvSpPr>
              <p:cNvPr id="30" name="Right Brace 29">
                <a:extLst>
                  <a:ext uri="{FF2B5EF4-FFF2-40B4-BE49-F238E27FC236}">
                    <a16:creationId xmlns:a16="http://schemas.microsoft.com/office/drawing/2014/main" id="{5A9C78AE-001D-7E99-0507-5DA11E97791A}"/>
                  </a:ext>
                </a:extLst>
              </p:cNvPr>
              <p:cNvSpPr/>
              <p:nvPr/>
            </p:nvSpPr>
            <p:spPr>
              <a:xfrm rot="16200000">
                <a:off x="9673374" y="-157875"/>
                <a:ext cx="377395" cy="2735135"/>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31" name="Text Placeholder 4">
                <a:extLst>
                  <a:ext uri="{FF2B5EF4-FFF2-40B4-BE49-F238E27FC236}">
                    <a16:creationId xmlns:a16="http://schemas.microsoft.com/office/drawing/2014/main" id="{4580615B-6B42-3BA9-5D40-17A65842DE40}"/>
                  </a:ext>
                </a:extLst>
              </p:cNvPr>
              <p:cNvSpPr txBox="1">
                <a:spLocks/>
              </p:cNvSpPr>
              <p:nvPr/>
            </p:nvSpPr>
            <p:spPr>
              <a:xfrm>
                <a:off x="5454935" y="676572"/>
                <a:ext cx="2925804"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Galápagos penguins</a:t>
                </a:r>
              </a:p>
            </p:txBody>
          </p:sp>
          <p:sp>
            <p:nvSpPr>
              <p:cNvPr id="32" name="Text Placeholder 4">
                <a:extLst>
                  <a:ext uri="{FF2B5EF4-FFF2-40B4-BE49-F238E27FC236}">
                    <a16:creationId xmlns:a16="http://schemas.microsoft.com/office/drawing/2014/main" id="{2D18E9E0-A93A-0405-E5B3-DA08ECD59475}"/>
                  </a:ext>
                </a:extLst>
              </p:cNvPr>
              <p:cNvSpPr txBox="1">
                <a:spLocks/>
              </p:cNvSpPr>
              <p:nvPr/>
            </p:nvSpPr>
            <p:spPr>
              <a:xfrm>
                <a:off x="8406997" y="676572"/>
                <a:ext cx="3069567"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Magellanic penguins</a:t>
                </a:r>
              </a:p>
            </p:txBody>
          </p:sp>
        </p:grpSp>
        <p:sp>
          <p:nvSpPr>
            <p:cNvPr id="6" name="Right Brace 5">
              <a:extLst>
                <a:ext uri="{FF2B5EF4-FFF2-40B4-BE49-F238E27FC236}">
                  <a16:creationId xmlns:a16="http://schemas.microsoft.com/office/drawing/2014/main" id="{244F593B-98CB-EAB6-C0C8-0439A4538A41}"/>
                </a:ext>
              </a:extLst>
            </p:cNvPr>
            <p:cNvSpPr/>
            <p:nvPr/>
          </p:nvSpPr>
          <p:spPr>
            <a:xfrm rot="16200000">
              <a:off x="6751806" y="-303309"/>
              <a:ext cx="377395" cy="2735135"/>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grpSp>
    </p:spTree>
    <p:extLst>
      <p:ext uri="{BB962C8B-B14F-4D97-AF65-F5344CB8AC3E}">
        <p14:creationId xmlns:p14="http://schemas.microsoft.com/office/powerpoint/2010/main" val="42819507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C5DCB-4932-FD1D-8FCB-670A5CEDB47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F2D7D05-EA80-539F-0DA8-588665E3BD0F}"/>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t>Expected results</a:t>
            </a:r>
          </a:p>
        </p:txBody>
      </p:sp>
      <p:sp>
        <p:nvSpPr>
          <p:cNvPr id="51" name="Text Placeholder 4">
            <a:extLst>
              <a:ext uri="{FF2B5EF4-FFF2-40B4-BE49-F238E27FC236}">
                <a16:creationId xmlns:a16="http://schemas.microsoft.com/office/drawing/2014/main" id="{00D969AC-BA9E-52AE-9A9B-781B6E7578D9}"/>
              </a:ext>
            </a:extLst>
          </p:cNvPr>
          <p:cNvSpPr>
            <a:spLocks noGrp="1"/>
          </p:cNvSpPr>
          <p:nvPr>
            <p:ph idx="1"/>
          </p:nvPr>
        </p:nvSpPr>
        <p:spPr>
          <a:xfrm>
            <a:off x="389082" y="1714500"/>
            <a:ext cx="4266771" cy="1834663"/>
          </a:xfrm>
          <a:prstGeom prst="rect">
            <a:avLst/>
          </a:prstGeom>
        </p:spPr>
        <p:txBody>
          <a:bodyPr/>
          <a:lstStyle/>
          <a:p>
            <a:pPr marL="0" indent="0">
              <a:buNone/>
            </a:pPr>
            <a:r>
              <a:rPr lang="en-US" dirty="0"/>
              <a:t>Here the bands have been arbitrarily  numbered to make them easier to refer to.</a:t>
            </a:r>
          </a:p>
        </p:txBody>
      </p:sp>
      <p:grpSp>
        <p:nvGrpSpPr>
          <p:cNvPr id="6" name="Group 5" descr="The bands from the previous image are now numbered from 1 to 6. Band 1 is the highest on the gel and band 6 is the farthest down on the gel. Here is a breakdown of which bands are in which samples:&#10;G1: Band 4&#10;G2: Band 4&#10;G3: Band 4&#10;G4: Band 4&#10;M1: Bands 1 and 3&#10;M2: Bands 3 and 6&#10;M3: Bands 2 and 5&#10;M4: Bands 4 and 5">
            <a:extLst>
              <a:ext uri="{FF2B5EF4-FFF2-40B4-BE49-F238E27FC236}">
                <a16:creationId xmlns:a16="http://schemas.microsoft.com/office/drawing/2014/main" id="{2E8C20D4-5A05-60D9-D877-39F3A94B20B8}"/>
              </a:ext>
            </a:extLst>
          </p:cNvPr>
          <p:cNvGrpSpPr/>
          <p:nvPr/>
        </p:nvGrpSpPr>
        <p:grpSpPr>
          <a:xfrm>
            <a:off x="5220852" y="157903"/>
            <a:ext cx="6156000" cy="3972164"/>
            <a:chOff x="5220852" y="157903"/>
            <a:chExt cx="6156000" cy="3972164"/>
          </a:xfrm>
        </p:grpSpPr>
        <p:grpSp>
          <p:nvGrpSpPr>
            <p:cNvPr id="2" name="Group 1">
              <a:extLst>
                <a:ext uri="{FF2B5EF4-FFF2-40B4-BE49-F238E27FC236}">
                  <a16:creationId xmlns:a16="http://schemas.microsoft.com/office/drawing/2014/main" id="{6821B8E5-5391-D8BF-0B8E-1E1F45A64894}"/>
                </a:ext>
              </a:extLst>
            </p:cNvPr>
            <p:cNvGrpSpPr/>
            <p:nvPr/>
          </p:nvGrpSpPr>
          <p:grpSpPr>
            <a:xfrm>
              <a:off x="5220852" y="157903"/>
              <a:ext cx="6156000" cy="3972164"/>
              <a:chOff x="5343944" y="544765"/>
              <a:chExt cx="6156000" cy="3972164"/>
            </a:xfrm>
          </p:grpSpPr>
          <p:pic>
            <p:nvPicPr>
              <p:cNvPr id="4" name="Picture 3">
                <a:extLst>
                  <a:ext uri="{FF2B5EF4-FFF2-40B4-BE49-F238E27FC236}">
                    <a16:creationId xmlns:a16="http://schemas.microsoft.com/office/drawing/2014/main" id="{E4A4FB33-A78E-21BF-80DC-0B2550CBE7FF}"/>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5343944" y="1728250"/>
                <a:ext cx="6098208" cy="2788679"/>
              </a:xfrm>
              <a:prstGeom prst="rect">
                <a:avLst/>
              </a:prstGeom>
            </p:spPr>
          </p:pic>
          <p:grpSp>
            <p:nvGrpSpPr>
              <p:cNvPr id="5" name="Group 4">
                <a:extLst>
                  <a:ext uri="{FF2B5EF4-FFF2-40B4-BE49-F238E27FC236}">
                    <a16:creationId xmlns:a16="http://schemas.microsoft.com/office/drawing/2014/main" id="{13F56A32-3026-9343-07B1-A7A34D0772CD}"/>
                  </a:ext>
                </a:extLst>
              </p:cNvPr>
              <p:cNvGrpSpPr/>
              <p:nvPr/>
            </p:nvGrpSpPr>
            <p:grpSpPr>
              <a:xfrm>
                <a:off x="5478315" y="544765"/>
                <a:ext cx="6021629" cy="1183485"/>
                <a:chOff x="5454935" y="676572"/>
                <a:chExt cx="6021629" cy="1183485"/>
              </a:xfrm>
            </p:grpSpPr>
            <p:sp>
              <p:nvSpPr>
                <p:cNvPr id="8" name="TextBox 7">
                  <a:extLst>
                    <a:ext uri="{FF2B5EF4-FFF2-40B4-BE49-F238E27FC236}">
                      <a16:creationId xmlns:a16="http://schemas.microsoft.com/office/drawing/2014/main" id="{D154096D-1855-CF4A-607C-0A4E0D0ABAAC}"/>
                    </a:ext>
                  </a:extLst>
                </p:cNvPr>
                <p:cNvSpPr txBox="1"/>
                <p:nvPr/>
              </p:nvSpPr>
              <p:spPr>
                <a:xfrm>
                  <a:off x="5549556" y="1398392"/>
                  <a:ext cx="556563"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G1</a:t>
                  </a:r>
                </a:p>
              </p:txBody>
            </p:sp>
            <p:sp>
              <p:nvSpPr>
                <p:cNvPr id="9" name="TextBox 8">
                  <a:extLst>
                    <a:ext uri="{FF2B5EF4-FFF2-40B4-BE49-F238E27FC236}">
                      <a16:creationId xmlns:a16="http://schemas.microsoft.com/office/drawing/2014/main" id="{4D53D70A-D2EB-DF55-7929-7947A0526E42}"/>
                    </a:ext>
                  </a:extLst>
                </p:cNvPr>
                <p:cNvSpPr txBox="1"/>
                <p:nvPr/>
              </p:nvSpPr>
              <p:spPr>
                <a:xfrm>
                  <a:off x="6219885" y="1398392"/>
                  <a:ext cx="619080"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G2</a:t>
                  </a:r>
                </a:p>
              </p:txBody>
            </p:sp>
            <p:sp>
              <p:nvSpPr>
                <p:cNvPr id="10" name="TextBox 9">
                  <a:extLst>
                    <a:ext uri="{FF2B5EF4-FFF2-40B4-BE49-F238E27FC236}">
                      <a16:creationId xmlns:a16="http://schemas.microsoft.com/office/drawing/2014/main" id="{0898C7E6-ED59-7484-DFB5-CCE759403595}"/>
                    </a:ext>
                  </a:extLst>
                </p:cNvPr>
                <p:cNvSpPr txBox="1"/>
                <p:nvPr/>
              </p:nvSpPr>
              <p:spPr>
                <a:xfrm>
                  <a:off x="6952731" y="1398392"/>
                  <a:ext cx="617477"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G3</a:t>
                  </a:r>
                </a:p>
              </p:txBody>
            </p:sp>
            <p:sp>
              <p:nvSpPr>
                <p:cNvPr id="11" name="TextBox 10">
                  <a:extLst>
                    <a:ext uri="{FF2B5EF4-FFF2-40B4-BE49-F238E27FC236}">
                      <a16:creationId xmlns:a16="http://schemas.microsoft.com/office/drawing/2014/main" id="{D1AA944F-C083-E973-5C48-656894F385C8}"/>
                    </a:ext>
                  </a:extLst>
                </p:cNvPr>
                <p:cNvSpPr txBox="1"/>
                <p:nvPr/>
              </p:nvSpPr>
              <p:spPr>
                <a:xfrm>
                  <a:off x="7683974" y="1398392"/>
                  <a:ext cx="638315"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G4</a:t>
                  </a:r>
                </a:p>
              </p:txBody>
            </p:sp>
            <p:sp>
              <p:nvSpPr>
                <p:cNvPr id="12" name="TextBox 11">
                  <a:extLst>
                    <a:ext uri="{FF2B5EF4-FFF2-40B4-BE49-F238E27FC236}">
                      <a16:creationId xmlns:a16="http://schemas.microsoft.com/office/drawing/2014/main" id="{C8C09DFA-3DBD-0E65-9C2B-84E300114857}"/>
                    </a:ext>
                  </a:extLst>
                </p:cNvPr>
                <p:cNvSpPr txBox="1"/>
                <p:nvPr/>
              </p:nvSpPr>
              <p:spPr>
                <a:xfrm>
                  <a:off x="8464930" y="1398392"/>
                  <a:ext cx="582211"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M1</a:t>
                  </a:r>
                </a:p>
              </p:txBody>
            </p:sp>
            <p:sp>
              <p:nvSpPr>
                <p:cNvPr id="13" name="TextBox 12">
                  <a:extLst>
                    <a:ext uri="{FF2B5EF4-FFF2-40B4-BE49-F238E27FC236}">
                      <a16:creationId xmlns:a16="http://schemas.microsoft.com/office/drawing/2014/main" id="{32B72C10-368C-0A4F-1148-4D66BCE23857}"/>
                    </a:ext>
                  </a:extLst>
                </p:cNvPr>
                <p:cNvSpPr txBox="1"/>
                <p:nvPr/>
              </p:nvSpPr>
              <p:spPr>
                <a:xfrm>
                  <a:off x="9199407" y="1398392"/>
                  <a:ext cx="644727"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M2</a:t>
                  </a:r>
                </a:p>
              </p:txBody>
            </p:sp>
            <p:sp>
              <p:nvSpPr>
                <p:cNvPr id="14" name="TextBox 13">
                  <a:extLst>
                    <a:ext uri="{FF2B5EF4-FFF2-40B4-BE49-F238E27FC236}">
                      <a16:creationId xmlns:a16="http://schemas.microsoft.com/office/drawing/2014/main" id="{42DCBC05-EBFD-CB3C-B721-8044C0AE7EB0}"/>
                    </a:ext>
                  </a:extLst>
                </p:cNvPr>
                <p:cNvSpPr txBox="1"/>
                <p:nvPr/>
              </p:nvSpPr>
              <p:spPr>
                <a:xfrm>
                  <a:off x="9938650" y="1398392"/>
                  <a:ext cx="643125"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M3</a:t>
                  </a:r>
                </a:p>
              </p:txBody>
            </p:sp>
            <p:sp>
              <p:nvSpPr>
                <p:cNvPr id="15" name="TextBox 14">
                  <a:extLst>
                    <a:ext uri="{FF2B5EF4-FFF2-40B4-BE49-F238E27FC236}">
                      <a16:creationId xmlns:a16="http://schemas.microsoft.com/office/drawing/2014/main" id="{0B8E036C-A1E9-4152-958B-1887F7ADD3A6}"/>
                    </a:ext>
                  </a:extLst>
                </p:cNvPr>
                <p:cNvSpPr txBox="1"/>
                <p:nvPr/>
              </p:nvSpPr>
              <p:spPr>
                <a:xfrm>
                  <a:off x="10695540" y="1398392"/>
                  <a:ext cx="663964"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M4</a:t>
                  </a:r>
                </a:p>
              </p:txBody>
            </p:sp>
            <p:sp>
              <p:nvSpPr>
                <p:cNvPr id="18" name="Right Brace 17">
                  <a:extLst>
                    <a:ext uri="{FF2B5EF4-FFF2-40B4-BE49-F238E27FC236}">
                      <a16:creationId xmlns:a16="http://schemas.microsoft.com/office/drawing/2014/main" id="{AEBE1C32-38B2-FC5C-9DD7-CD5EE4B6CB1E}"/>
                    </a:ext>
                  </a:extLst>
                </p:cNvPr>
                <p:cNvSpPr/>
                <p:nvPr/>
              </p:nvSpPr>
              <p:spPr>
                <a:xfrm rot="16200000">
                  <a:off x="9673374" y="-157875"/>
                  <a:ext cx="377395" cy="2735135"/>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19" name="Text Placeholder 4">
                  <a:extLst>
                    <a:ext uri="{FF2B5EF4-FFF2-40B4-BE49-F238E27FC236}">
                      <a16:creationId xmlns:a16="http://schemas.microsoft.com/office/drawing/2014/main" id="{F6DF872C-F8A1-E0EB-6937-3715863FA81B}"/>
                    </a:ext>
                  </a:extLst>
                </p:cNvPr>
                <p:cNvSpPr txBox="1">
                  <a:spLocks/>
                </p:cNvSpPr>
                <p:nvPr/>
              </p:nvSpPr>
              <p:spPr>
                <a:xfrm>
                  <a:off x="5454935" y="676572"/>
                  <a:ext cx="2925804"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Galápagos penguins</a:t>
                  </a:r>
                </a:p>
              </p:txBody>
            </p:sp>
            <p:sp>
              <p:nvSpPr>
                <p:cNvPr id="20" name="Text Placeholder 4">
                  <a:extLst>
                    <a:ext uri="{FF2B5EF4-FFF2-40B4-BE49-F238E27FC236}">
                      <a16:creationId xmlns:a16="http://schemas.microsoft.com/office/drawing/2014/main" id="{FD1FEFFE-DEB4-35DE-17A7-7C40CC4F2088}"/>
                    </a:ext>
                  </a:extLst>
                </p:cNvPr>
                <p:cNvSpPr txBox="1">
                  <a:spLocks/>
                </p:cNvSpPr>
                <p:nvPr/>
              </p:nvSpPr>
              <p:spPr>
                <a:xfrm>
                  <a:off x="8406997" y="676572"/>
                  <a:ext cx="3069567"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Magellanic penguins</a:t>
                  </a:r>
                </a:p>
              </p:txBody>
            </p:sp>
          </p:grpSp>
          <p:sp>
            <p:nvSpPr>
              <p:cNvPr id="7" name="Right Brace 6">
                <a:extLst>
                  <a:ext uri="{FF2B5EF4-FFF2-40B4-BE49-F238E27FC236}">
                    <a16:creationId xmlns:a16="http://schemas.microsoft.com/office/drawing/2014/main" id="{9730E842-9BC7-EE7E-C007-51A4F572A0D2}"/>
                  </a:ext>
                </a:extLst>
              </p:cNvPr>
              <p:cNvSpPr/>
              <p:nvPr/>
            </p:nvSpPr>
            <p:spPr>
              <a:xfrm rot="16200000">
                <a:off x="6751806" y="-303309"/>
                <a:ext cx="377395" cy="2735135"/>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grpSp>
        <p:sp>
          <p:nvSpPr>
            <p:cNvPr id="52" name="TextBox 51">
              <a:extLst>
                <a:ext uri="{FF2B5EF4-FFF2-40B4-BE49-F238E27FC236}">
                  <a16:creationId xmlns:a16="http://schemas.microsoft.com/office/drawing/2014/main" id="{6D5FD6D9-A41B-DBF9-5AF0-25FDDCFFA692}"/>
                </a:ext>
              </a:extLst>
            </p:cNvPr>
            <p:cNvSpPr txBox="1"/>
            <p:nvPr/>
          </p:nvSpPr>
          <p:spPr>
            <a:xfrm>
              <a:off x="8509487" y="1727555"/>
              <a:ext cx="293670"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1</a:t>
              </a:r>
            </a:p>
          </p:txBody>
        </p:sp>
        <p:sp>
          <p:nvSpPr>
            <p:cNvPr id="53" name="TextBox 52">
              <a:extLst>
                <a:ext uri="{FF2B5EF4-FFF2-40B4-BE49-F238E27FC236}">
                  <a16:creationId xmlns:a16="http://schemas.microsoft.com/office/drawing/2014/main" id="{B5E3F988-2A03-1075-FF7A-D8BFA24C6C67}"/>
                </a:ext>
              </a:extLst>
            </p:cNvPr>
            <p:cNvSpPr txBox="1"/>
            <p:nvPr/>
          </p:nvSpPr>
          <p:spPr>
            <a:xfrm>
              <a:off x="9975316" y="1956503"/>
              <a:ext cx="344966"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2</a:t>
              </a:r>
            </a:p>
          </p:txBody>
        </p:sp>
        <p:sp>
          <p:nvSpPr>
            <p:cNvPr id="54" name="TextBox 53">
              <a:extLst>
                <a:ext uri="{FF2B5EF4-FFF2-40B4-BE49-F238E27FC236}">
                  <a16:creationId xmlns:a16="http://schemas.microsoft.com/office/drawing/2014/main" id="{61280B9C-8B8C-3B4C-6FBB-9B80DF57837C}"/>
                </a:ext>
              </a:extLst>
            </p:cNvPr>
            <p:cNvSpPr txBox="1"/>
            <p:nvPr/>
          </p:nvSpPr>
          <p:spPr>
            <a:xfrm>
              <a:off x="8484640" y="2189220"/>
              <a:ext cx="343364"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3</a:t>
              </a:r>
            </a:p>
          </p:txBody>
        </p:sp>
        <p:sp>
          <p:nvSpPr>
            <p:cNvPr id="55" name="TextBox 54">
              <a:extLst>
                <a:ext uri="{FF2B5EF4-FFF2-40B4-BE49-F238E27FC236}">
                  <a16:creationId xmlns:a16="http://schemas.microsoft.com/office/drawing/2014/main" id="{BE006424-FAF3-6C3D-D9B3-315835640688}"/>
                </a:ext>
              </a:extLst>
            </p:cNvPr>
            <p:cNvSpPr txBox="1"/>
            <p:nvPr/>
          </p:nvSpPr>
          <p:spPr>
            <a:xfrm>
              <a:off x="9201226" y="2189220"/>
              <a:ext cx="343364"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3</a:t>
              </a:r>
            </a:p>
          </p:txBody>
        </p:sp>
        <p:sp>
          <p:nvSpPr>
            <p:cNvPr id="56" name="TextBox 55">
              <a:extLst>
                <a:ext uri="{FF2B5EF4-FFF2-40B4-BE49-F238E27FC236}">
                  <a16:creationId xmlns:a16="http://schemas.microsoft.com/office/drawing/2014/main" id="{C5B34271-7821-F136-EC44-CB01DB223119}"/>
                </a:ext>
              </a:extLst>
            </p:cNvPr>
            <p:cNvSpPr txBox="1"/>
            <p:nvPr/>
          </p:nvSpPr>
          <p:spPr>
            <a:xfrm>
              <a:off x="10709023" y="2353683"/>
              <a:ext cx="360996"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4</a:t>
              </a:r>
            </a:p>
          </p:txBody>
        </p:sp>
        <p:sp>
          <p:nvSpPr>
            <p:cNvPr id="57" name="TextBox 56">
              <a:extLst>
                <a:ext uri="{FF2B5EF4-FFF2-40B4-BE49-F238E27FC236}">
                  <a16:creationId xmlns:a16="http://schemas.microsoft.com/office/drawing/2014/main" id="{14D976CB-AD99-8DBC-D393-10E7A6C9530B}"/>
                </a:ext>
              </a:extLst>
            </p:cNvPr>
            <p:cNvSpPr txBox="1"/>
            <p:nvPr/>
          </p:nvSpPr>
          <p:spPr>
            <a:xfrm>
              <a:off x="5537087" y="2406788"/>
              <a:ext cx="360996"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4</a:t>
              </a:r>
            </a:p>
          </p:txBody>
        </p:sp>
        <p:sp>
          <p:nvSpPr>
            <p:cNvPr id="58" name="TextBox 57">
              <a:extLst>
                <a:ext uri="{FF2B5EF4-FFF2-40B4-BE49-F238E27FC236}">
                  <a16:creationId xmlns:a16="http://schemas.microsoft.com/office/drawing/2014/main" id="{1D092536-A093-3FDD-1D4A-8E84777A5295}"/>
                </a:ext>
              </a:extLst>
            </p:cNvPr>
            <p:cNvSpPr txBox="1"/>
            <p:nvPr/>
          </p:nvSpPr>
          <p:spPr>
            <a:xfrm>
              <a:off x="6249215" y="2406788"/>
              <a:ext cx="360996"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4</a:t>
              </a:r>
            </a:p>
          </p:txBody>
        </p:sp>
        <p:sp>
          <p:nvSpPr>
            <p:cNvPr id="59" name="TextBox 58">
              <a:extLst>
                <a:ext uri="{FF2B5EF4-FFF2-40B4-BE49-F238E27FC236}">
                  <a16:creationId xmlns:a16="http://schemas.microsoft.com/office/drawing/2014/main" id="{898B9827-A3F3-827E-321C-396612FD0B84}"/>
                </a:ext>
              </a:extLst>
            </p:cNvPr>
            <p:cNvSpPr txBox="1"/>
            <p:nvPr/>
          </p:nvSpPr>
          <p:spPr>
            <a:xfrm>
              <a:off x="6980393" y="2406788"/>
              <a:ext cx="360996"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4</a:t>
              </a:r>
            </a:p>
          </p:txBody>
        </p:sp>
        <p:sp>
          <p:nvSpPr>
            <p:cNvPr id="60" name="TextBox 59">
              <a:extLst>
                <a:ext uri="{FF2B5EF4-FFF2-40B4-BE49-F238E27FC236}">
                  <a16:creationId xmlns:a16="http://schemas.microsoft.com/office/drawing/2014/main" id="{0B916D47-81AB-DCCB-850C-8B5D14A4D91C}"/>
                </a:ext>
              </a:extLst>
            </p:cNvPr>
            <p:cNvSpPr txBox="1"/>
            <p:nvPr/>
          </p:nvSpPr>
          <p:spPr>
            <a:xfrm>
              <a:off x="7710068" y="2427796"/>
              <a:ext cx="360996"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4</a:t>
              </a:r>
            </a:p>
          </p:txBody>
        </p:sp>
        <p:sp>
          <p:nvSpPr>
            <p:cNvPr id="61" name="TextBox 60">
              <a:extLst>
                <a:ext uri="{FF2B5EF4-FFF2-40B4-BE49-F238E27FC236}">
                  <a16:creationId xmlns:a16="http://schemas.microsoft.com/office/drawing/2014/main" id="{D48769B6-9AE1-7A4D-C595-BA12864B7C78}"/>
                </a:ext>
              </a:extLst>
            </p:cNvPr>
            <p:cNvSpPr txBox="1"/>
            <p:nvPr/>
          </p:nvSpPr>
          <p:spPr>
            <a:xfrm>
              <a:off x="10716236" y="2762191"/>
              <a:ext cx="346569"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5</a:t>
              </a:r>
            </a:p>
          </p:txBody>
        </p:sp>
        <p:sp>
          <p:nvSpPr>
            <p:cNvPr id="62" name="TextBox 61">
              <a:extLst>
                <a:ext uri="{FF2B5EF4-FFF2-40B4-BE49-F238E27FC236}">
                  <a16:creationId xmlns:a16="http://schemas.microsoft.com/office/drawing/2014/main" id="{B3D45BE4-18ED-3371-BBF1-3F18BC129749}"/>
                </a:ext>
              </a:extLst>
            </p:cNvPr>
            <p:cNvSpPr txBox="1"/>
            <p:nvPr/>
          </p:nvSpPr>
          <p:spPr>
            <a:xfrm>
              <a:off x="9968165" y="2786041"/>
              <a:ext cx="346569"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5</a:t>
              </a:r>
            </a:p>
          </p:txBody>
        </p:sp>
        <p:sp>
          <p:nvSpPr>
            <p:cNvPr id="63" name="TextBox 62">
              <a:extLst>
                <a:ext uri="{FF2B5EF4-FFF2-40B4-BE49-F238E27FC236}">
                  <a16:creationId xmlns:a16="http://schemas.microsoft.com/office/drawing/2014/main" id="{316E0E6D-B11F-31CF-65C7-83C71B6F8C0C}"/>
                </a:ext>
              </a:extLst>
            </p:cNvPr>
            <p:cNvSpPr txBox="1"/>
            <p:nvPr/>
          </p:nvSpPr>
          <p:spPr>
            <a:xfrm>
              <a:off x="9225715" y="3237107"/>
              <a:ext cx="354585"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6</a:t>
              </a:r>
            </a:p>
          </p:txBody>
        </p:sp>
      </p:grpSp>
      <p:graphicFrame>
        <p:nvGraphicFramePr>
          <p:cNvPr id="25" name="Table 24" descr="A 2x2 table to be filled in with eventual results. The columns are Galapagos penguins and Magellanic penguins. The rows are number of unique alleles and Relative diversity.">
            <a:extLst>
              <a:ext uri="{FF2B5EF4-FFF2-40B4-BE49-F238E27FC236}">
                <a16:creationId xmlns:a16="http://schemas.microsoft.com/office/drawing/2014/main" id="{B65B13A7-5CB9-BA83-B2BB-2C38FD351142}"/>
              </a:ext>
            </a:extLst>
          </p:cNvPr>
          <p:cNvGraphicFramePr>
            <a:graphicFrameLocks noGrp="1"/>
          </p:cNvGraphicFramePr>
          <p:nvPr>
            <p:extLst>
              <p:ext uri="{D42A27DB-BD31-4B8C-83A1-F6EECF244321}">
                <p14:modId xmlns:p14="http://schemas.microsoft.com/office/powerpoint/2010/main" val="1069794692"/>
              </p:ext>
            </p:extLst>
          </p:nvPr>
        </p:nvGraphicFramePr>
        <p:xfrm>
          <a:off x="5220852" y="4419332"/>
          <a:ext cx="6098208" cy="1371600"/>
        </p:xfrm>
        <a:graphic>
          <a:graphicData uri="http://schemas.openxmlformats.org/drawingml/2006/table">
            <a:tbl>
              <a:tblPr/>
              <a:tblGrid>
                <a:gridCol w="2438732">
                  <a:extLst>
                    <a:ext uri="{9D8B030D-6E8A-4147-A177-3AD203B41FA5}">
                      <a16:colId xmlns:a16="http://schemas.microsoft.com/office/drawing/2014/main" val="685153451"/>
                    </a:ext>
                  </a:extLst>
                </a:gridCol>
                <a:gridCol w="1829738">
                  <a:extLst>
                    <a:ext uri="{9D8B030D-6E8A-4147-A177-3AD203B41FA5}">
                      <a16:colId xmlns:a16="http://schemas.microsoft.com/office/drawing/2014/main" val="271179605"/>
                    </a:ext>
                  </a:extLst>
                </a:gridCol>
                <a:gridCol w="1829738">
                  <a:extLst>
                    <a:ext uri="{9D8B030D-6E8A-4147-A177-3AD203B41FA5}">
                      <a16:colId xmlns:a16="http://schemas.microsoft.com/office/drawing/2014/main" val="1724630191"/>
                    </a:ext>
                  </a:extLst>
                </a:gridCol>
              </a:tblGrid>
              <a:tr h="0">
                <a:tc>
                  <a:txBody>
                    <a:bodyPr/>
                    <a:lstStyle/>
                    <a:p>
                      <a:endParaRPr lang="en-US" dirty="0"/>
                    </a:p>
                  </a:txBody>
                  <a:tcPr>
                    <a:lnL w="12700" cmpd="sng">
                      <a:solidFill>
                        <a:schemeClr val="tx2"/>
                      </a:solidFill>
                      <a:prstDash val="solid"/>
                    </a:lnL>
                    <a:lnR w="12700" cap="flat" cmpd="sng" algn="ctr">
                      <a:solidFill>
                        <a:schemeClr val="tx2"/>
                      </a:solidFill>
                      <a:prstDash val="solid"/>
                      <a:round/>
                      <a:headEnd type="none" w="med" len="med"/>
                      <a:tailEnd type="none" w="med" len="med"/>
                    </a:lnR>
                    <a:lnT w="12700" cmpd="sng">
                      <a:solidFill>
                        <a:schemeClr val="tx2"/>
                      </a:solidFill>
                      <a:prstDash val="soli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chemeClr val="tx2"/>
                          </a:solidFill>
                          <a:latin typeface="AMP_GothamRoundedBold" panose="02000000000000000000" pitchFamily="2" charset="77"/>
                        </a:rPr>
                        <a:t>Galápagos penguins</a:t>
                      </a:r>
                    </a:p>
                  </a:txBody>
                  <a:tcPr>
                    <a:lnL w="12700" cmpd="sng">
                      <a:solidFill>
                        <a:schemeClr val="tx2"/>
                      </a:solidFill>
                      <a:prstDash val="solid"/>
                    </a:lnL>
                    <a:lnR w="12700" cap="flat" cmpd="sng" algn="ctr">
                      <a:solidFill>
                        <a:schemeClr val="tx2"/>
                      </a:solidFill>
                      <a:prstDash val="solid"/>
                      <a:round/>
                      <a:headEnd type="none" w="med" len="med"/>
                      <a:tailEnd type="none" w="med" len="med"/>
                    </a:lnR>
                    <a:lnT w="12700" cmpd="sng">
                      <a:solidFill>
                        <a:schemeClr val="tx2"/>
                      </a:solidFill>
                      <a:prstDash val="soli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chemeClr val="tx2"/>
                          </a:solidFill>
                          <a:latin typeface="AMP_GothamRoundedBold" panose="02000000000000000000" pitchFamily="2" charset="77"/>
                        </a:rPr>
                        <a:t>Magellanic penguins</a:t>
                      </a:r>
                    </a:p>
                  </a:txBody>
                  <a:tcPr>
                    <a:lnL w="12700" cmpd="sng">
                      <a:solidFill>
                        <a:schemeClr val="tx2"/>
                      </a:solidFill>
                      <a:prstDash val="solid"/>
                    </a:lnL>
                    <a:lnR w="12700" cmpd="sng">
                      <a:solidFill>
                        <a:schemeClr val="tx2"/>
                      </a:solidFill>
                      <a:prstDash val="solid"/>
                    </a:lnR>
                    <a:lnT w="12700" cmpd="sng">
                      <a:solidFill>
                        <a:schemeClr val="tx2"/>
                      </a:solidFill>
                      <a:prstDash val="soli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439886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2"/>
                          </a:solidFill>
                          <a:latin typeface="AMP_GothamRoundedBold" panose="02000000000000000000" pitchFamily="2" charset="77"/>
                        </a:rPr>
                        <a:t># unique alleles</a:t>
                      </a:r>
                    </a:p>
                  </a:txBody>
                  <a:tcPr>
                    <a:lnL w="12700" cmpd="sng">
                      <a:solidFill>
                        <a:schemeClr val="tx2"/>
                      </a:solidFill>
                      <a:prstDash val="soli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endParaRPr lang="en-US" dirty="0"/>
                    </a:p>
                  </a:txBody>
                  <a:tcPr>
                    <a:lnL w="12700" cmpd="sng">
                      <a:solidFill>
                        <a:schemeClr val="tx2"/>
                      </a:solidFill>
                      <a:prstDash val="soli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endParaRPr lang="en-US" dirty="0"/>
                    </a:p>
                  </a:txBody>
                  <a:tcPr>
                    <a:lnL w="12700" cmpd="sng">
                      <a:solidFill>
                        <a:schemeClr val="tx2"/>
                      </a:solidFill>
                      <a:prstDash val="solid"/>
                    </a:lnL>
                    <a:lnR w="12700" cmpd="sng">
                      <a:solidFill>
                        <a:schemeClr val="tx2"/>
                      </a:solidFill>
                      <a:prstDash val="soli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60262704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2"/>
                          </a:solidFill>
                          <a:latin typeface="AMP_GothamRoundedBold" panose="02000000000000000000" pitchFamily="2" charset="77"/>
                        </a:rPr>
                        <a:t>Relative diversity</a:t>
                      </a:r>
                    </a:p>
                  </a:txBody>
                  <a:tcPr>
                    <a:lnL w="12700" cmpd="sng">
                      <a:solidFill>
                        <a:schemeClr val="tx2"/>
                      </a:solidFill>
                      <a:prstDash val="solid"/>
                    </a:lnL>
                    <a:lnR w="12700" cap="flat" cmpd="sng" algn="ctr">
                      <a:solidFill>
                        <a:schemeClr val="tx2"/>
                      </a:solidFill>
                      <a:prstDash val="solid"/>
                      <a:round/>
                      <a:headEnd type="none" w="med" len="med"/>
                      <a:tailEnd type="none" w="med" len="med"/>
                    </a:lnR>
                    <a:lnT w="12700" cmpd="sng">
                      <a:solidFill>
                        <a:schemeClr val="tx2"/>
                      </a:solidFill>
                      <a:prstDash val="solid"/>
                    </a:lnT>
                    <a:lnB w="12700" cmpd="sng">
                      <a:solidFill>
                        <a:schemeClr val="tx2"/>
                      </a:solidFill>
                      <a:prstDash val="solid"/>
                    </a:lnB>
                    <a:solidFill>
                      <a:schemeClr val="bg1">
                        <a:lumMod val="95000"/>
                      </a:schemeClr>
                    </a:solidFill>
                  </a:tcPr>
                </a:tc>
                <a:tc>
                  <a:txBody>
                    <a:bodyPr/>
                    <a:lstStyle/>
                    <a:p>
                      <a:endParaRPr lang="en-US" dirty="0"/>
                    </a:p>
                  </a:txBody>
                  <a:tcPr>
                    <a:lnL w="12700" cmpd="sng">
                      <a:solidFill>
                        <a:schemeClr val="tx2"/>
                      </a:solidFill>
                      <a:prstDash val="soli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mpd="sng">
                      <a:solidFill>
                        <a:schemeClr val="tx2"/>
                      </a:solidFill>
                      <a:prstDash val="solid"/>
                    </a:lnB>
                  </a:tcPr>
                </a:tc>
                <a:tc>
                  <a:txBody>
                    <a:bodyPr/>
                    <a:lstStyle/>
                    <a:p>
                      <a:endParaRPr lang="en-US" dirty="0"/>
                    </a:p>
                  </a:txBody>
                  <a:tcPr>
                    <a:lnL w="12700" cmpd="sng">
                      <a:solidFill>
                        <a:schemeClr val="tx2"/>
                      </a:solidFill>
                      <a:prstDash val="solid"/>
                    </a:lnL>
                    <a:lnR w="12700" cmpd="sng">
                      <a:solidFill>
                        <a:schemeClr val="tx2"/>
                      </a:solidFill>
                      <a:prstDash val="solid"/>
                    </a:lnR>
                    <a:lnT w="12700" cap="flat" cmpd="sng" algn="ctr">
                      <a:solidFill>
                        <a:schemeClr val="tx2"/>
                      </a:solidFill>
                      <a:prstDash val="solid"/>
                      <a:round/>
                      <a:headEnd type="none" w="med" len="med"/>
                      <a:tailEnd type="none" w="med" len="med"/>
                    </a:lnT>
                    <a:lnB w="12700" cmpd="sng">
                      <a:solidFill>
                        <a:schemeClr val="tx2"/>
                      </a:solidFill>
                      <a:prstDash val="solid"/>
                    </a:lnB>
                  </a:tcPr>
                </a:tc>
                <a:extLst>
                  <a:ext uri="{0D108BD9-81ED-4DB2-BD59-A6C34878D82A}">
                    <a16:rowId xmlns:a16="http://schemas.microsoft.com/office/drawing/2014/main" val="3332845393"/>
                  </a:ext>
                </a:extLst>
              </a:tr>
            </a:tbl>
          </a:graphicData>
        </a:graphic>
      </p:graphicFrame>
    </p:spTree>
    <p:extLst>
      <p:ext uri="{BB962C8B-B14F-4D97-AF65-F5344CB8AC3E}">
        <p14:creationId xmlns:p14="http://schemas.microsoft.com/office/powerpoint/2010/main" val="23061633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C29AF-E2D0-02B0-8C2C-3B755DC6CED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594820A-DA9D-A923-E09E-90D3E139A392}"/>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t>Expected results</a:t>
            </a:r>
          </a:p>
        </p:txBody>
      </p:sp>
      <p:sp>
        <p:nvSpPr>
          <p:cNvPr id="51" name="Text Placeholder 4">
            <a:extLst>
              <a:ext uri="{FF2B5EF4-FFF2-40B4-BE49-F238E27FC236}">
                <a16:creationId xmlns:a16="http://schemas.microsoft.com/office/drawing/2014/main" id="{E6697D45-5705-89C6-56E4-2F2035F35F6D}"/>
              </a:ext>
              <a:ext uri="{C183D7F6-B498-43B3-948B-1728B52AA6E4}">
                <adec:decorative xmlns:adec="http://schemas.microsoft.com/office/drawing/2017/decorative" val="1"/>
              </a:ext>
            </a:extLst>
          </p:cNvPr>
          <p:cNvSpPr>
            <a:spLocks noGrp="1"/>
          </p:cNvSpPr>
          <p:nvPr>
            <p:ph idx="1"/>
          </p:nvPr>
        </p:nvSpPr>
        <p:spPr>
          <a:xfrm>
            <a:off x="389082" y="1714500"/>
            <a:ext cx="4266771" cy="1834663"/>
          </a:xfrm>
          <a:prstGeom prst="rect">
            <a:avLst/>
          </a:prstGeom>
        </p:spPr>
        <p:txBody>
          <a:bodyPr/>
          <a:lstStyle/>
          <a:p>
            <a:pPr marL="0" indent="0">
              <a:buNone/>
            </a:pPr>
            <a:r>
              <a:rPr lang="en-US" dirty="0"/>
              <a:t>Here the bands have been arbitrarily numbered to make them easier to refer to.</a:t>
            </a:r>
          </a:p>
        </p:txBody>
      </p:sp>
      <p:grpSp>
        <p:nvGrpSpPr>
          <p:cNvPr id="6" name="Group 5">
            <a:extLst>
              <a:ext uri="{FF2B5EF4-FFF2-40B4-BE49-F238E27FC236}">
                <a16:creationId xmlns:a16="http://schemas.microsoft.com/office/drawing/2014/main" id="{F5A8AA89-20E2-9EE7-32AE-CDE272AEB80F}"/>
              </a:ext>
              <a:ext uri="{C183D7F6-B498-43B3-948B-1728B52AA6E4}">
                <adec:decorative xmlns:adec="http://schemas.microsoft.com/office/drawing/2017/decorative" val="1"/>
              </a:ext>
            </a:extLst>
          </p:cNvPr>
          <p:cNvGrpSpPr/>
          <p:nvPr/>
        </p:nvGrpSpPr>
        <p:grpSpPr>
          <a:xfrm>
            <a:off x="5220852" y="157903"/>
            <a:ext cx="6156000" cy="3972164"/>
            <a:chOff x="5220852" y="157903"/>
            <a:chExt cx="6156000" cy="3972164"/>
          </a:xfrm>
        </p:grpSpPr>
        <p:grpSp>
          <p:nvGrpSpPr>
            <p:cNvPr id="2" name="Group 1">
              <a:extLst>
                <a:ext uri="{FF2B5EF4-FFF2-40B4-BE49-F238E27FC236}">
                  <a16:creationId xmlns:a16="http://schemas.microsoft.com/office/drawing/2014/main" id="{0EC162D5-0339-7D5C-2908-4F9E18DC7915}"/>
                </a:ext>
              </a:extLst>
            </p:cNvPr>
            <p:cNvGrpSpPr/>
            <p:nvPr/>
          </p:nvGrpSpPr>
          <p:grpSpPr>
            <a:xfrm>
              <a:off x="5220852" y="157903"/>
              <a:ext cx="6156000" cy="3972164"/>
              <a:chOff x="5343944" y="544765"/>
              <a:chExt cx="6156000" cy="3972164"/>
            </a:xfrm>
          </p:grpSpPr>
          <p:pic>
            <p:nvPicPr>
              <p:cNvPr id="4" name="Picture 3">
                <a:extLst>
                  <a:ext uri="{FF2B5EF4-FFF2-40B4-BE49-F238E27FC236}">
                    <a16:creationId xmlns:a16="http://schemas.microsoft.com/office/drawing/2014/main" id="{417C4215-3E5A-F59D-974B-49F236CA79C6}"/>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5343944" y="1728250"/>
                <a:ext cx="6098208" cy="2788679"/>
              </a:xfrm>
              <a:prstGeom prst="rect">
                <a:avLst/>
              </a:prstGeom>
            </p:spPr>
          </p:pic>
          <p:grpSp>
            <p:nvGrpSpPr>
              <p:cNvPr id="5" name="Group 4">
                <a:extLst>
                  <a:ext uri="{FF2B5EF4-FFF2-40B4-BE49-F238E27FC236}">
                    <a16:creationId xmlns:a16="http://schemas.microsoft.com/office/drawing/2014/main" id="{F886878D-1176-CF15-8063-DEDFC17DEB91}"/>
                  </a:ext>
                </a:extLst>
              </p:cNvPr>
              <p:cNvGrpSpPr/>
              <p:nvPr/>
            </p:nvGrpSpPr>
            <p:grpSpPr>
              <a:xfrm>
                <a:off x="5478315" y="544765"/>
                <a:ext cx="6021629" cy="1183485"/>
                <a:chOff x="5454935" y="676572"/>
                <a:chExt cx="6021629" cy="1183485"/>
              </a:xfrm>
            </p:grpSpPr>
            <p:sp>
              <p:nvSpPr>
                <p:cNvPr id="8" name="TextBox 7">
                  <a:extLst>
                    <a:ext uri="{FF2B5EF4-FFF2-40B4-BE49-F238E27FC236}">
                      <a16:creationId xmlns:a16="http://schemas.microsoft.com/office/drawing/2014/main" id="{0CBD4899-81E1-03D6-8677-4BA4335B0D5D}"/>
                    </a:ext>
                  </a:extLst>
                </p:cNvPr>
                <p:cNvSpPr txBox="1"/>
                <p:nvPr/>
              </p:nvSpPr>
              <p:spPr>
                <a:xfrm>
                  <a:off x="5549556" y="1398392"/>
                  <a:ext cx="556563"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G1</a:t>
                  </a:r>
                </a:p>
              </p:txBody>
            </p:sp>
            <p:sp>
              <p:nvSpPr>
                <p:cNvPr id="9" name="TextBox 8">
                  <a:extLst>
                    <a:ext uri="{FF2B5EF4-FFF2-40B4-BE49-F238E27FC236}">
                      <a16:creationId xmlns:a16="http://schemas.microsoft.com/office/drawing/2014/main" id="{1193E36B-6A7E-CD39-6CC3-950652A5EF38}"/>
                    </a:ext>
                  </a:extLst>
                </p:cNvPr>
                <p:cNvSpPr txBox="1"/>
                <p:nvPr/>
              </p:nvSpPr>
              <p:spPr>
                <a:xfrm>
                  <a:off x="6219885" y="1398392"/>
                  <a:ext cx="619080"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G2</a:t>
                  </a:r>
                </a:p>
              </p:txBody>
            </p:sp>
            <p:sp>
              <p:nvSpPr>
                <p:cNvPr id="10" name="TextBox 9">
                  <a:extLst>
                    <a:ext uri="{FF2B5EF4-FFF2-40B4-BE49-F238E27FC236}">
                      <a16:creationId xmlns:a16="http://schemas.microsoft.com/office/drawing/2014/main" id="{3F0C8956-37E5-872F-A4A6-4F2A8A5D5AC0}"/>
                    </a:ext>
                  </a:extLst>
                </p:cNvPr>
                <p:cNvSpPr txBox="1"/>
                <p:nvPr/>
              </p:nvSpPr>
              <p:spPr>
                <a:xfrm>
                  <a:off x="6952731" y="1398392"/>
                  <a:ext cx="617477"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G3</a:t>
                  </a:r>
                </a:p>
              </p:txBody>
            </p:sp>
            <p:sp>
              <p:nvSpPr>
                <p:cNvPr id="11" name="TextBox 10">
                  <a:extLst>
                    <a:ext uri="{FF2B5EF4-FFF2-40B4-BE49-F238E27FC236}">
                      <a16:creationId xmlns:a16="http://schemas.microsoft.com/office/drawing/2014/main" id="{69350690-0BDA-AF52-D145-5EF8E7B362A3}"/>
                    </a:ext>
                  </a:extLst>
                </p:cNvPr>
                <p:cNvSpPr txBox="1"/>
                <p:nvPr/>
              </p:nvSpPr>
              <p:spPr>
                <a:xfrm>
                  <a:off x="7683974" y="1398392"/>
                  <a:ext cx="638315"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G4</a:t>
                  </a:r>
                </a:p>
              </p:txBody>
            </p:sp>
            <p:sp>
              <p:nvSpPr>
                <p:cNvPr id="12" name="TextBox 11">
                  <a:extLst>
                    <a:ext uri="{FF2B5EF4-FFF2-40B4-BE49-F238E27FC236}">
                      <a16:creationId xmlns:a16="http://schemas.microsoft.com/office/drawing/2014/main" id="{EE53D470-9357-6EA2-6C1F-63BBF19857E2}"/>
                    </a:ext>
                  </a:extLst>
                </p:cNvPr>
                <p:cNvSpPr txBox="1"/>
                <p:nvPr/>
              </p:nvSpPr>
              <p:spPr>
                <a:xfrm>
                  <a:off x="8464930" y="1398392"/>
                  <a:ext cx="582211"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M1</a:t>
                  </a:r>
                </a:p>
              </p:txBody>
            </p:sp>
            <p:sp>
              <p:nvSpPr>
                <p:cNvPr id="13" name="TextBox 12">
                  <a:extLst>
                    <a:ext uri="{FF2B5EF4-FFF2-40B4-BE49-F238E27FC236}">
                      <a16:creationId xmlns:a16="http://schemas.microsoft.com/office/drawing/2014/main" id="{B441B7DF-D6CE-2340-6893-08079A4041CD}"/>
                    </a:ext>
                  </a:extLst>
                </p:cNvPr>
                <p:cNvSpPr txBox="1"/>
                <p:nvPr/>
              </p:nvSpPr>
              <p:spPr>
                <a:xfrm>
                  <a:off x="9199407" y="1398392"/>
                  <a:ext cx="644727"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M2</a:t>
                  </a:r>
                </a:p>
              </p:txBody>
            </p:sp>
            <p:sp>
              <p:nvSpPr>
                <p:cNvPr id="14" name="TextBox 13">
                  <a:extLst>
                    <a:ext uri="{FF2B5EF4-FFF2-40B4-BE49-F238E27FC236}">
                      <a16:creationId xmlns:a16="http://schemas.microsoft.com/office/drawing/2014/main" id="{4D86386E-58DA-2253-BC63-B5A7632E869D}"/>
                    </a:ext>
                  </a:extLst>
                </p:cNvPr>
                <p:cNvSpPr txBox="1"/>
                <p:nvPr/>
              </p:nvSpPr>
              <p:spPr>
                <a:xfrm>
                  <a:off x="9938650" y="1398392"/>
                  <a:ext cx="643125"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M3</a:t>
                  </a:r>
                </a:p>
              </p:txBody>
            </p:sp>
            <p:sp>
              <p:nvSpPr>
                <p:cNvPr id="15" name="TextBox 14">
                  <a:extLst>
                    <a:ext uri="{FF2B5EF4-FFF2-40B4-BE49-F238E27FC236}">
                      <a16:creationId xmlns:a16="http://schemas.microsoft.com/office/drawing/2014/main" id="{F920A285-DBF4-B7E0-B33F-55C9E769902D}"/>
                    </a:ext>
                  </a:extLst>
                </p:cNvPr>
                <p:cNvSpPr txBox="1"/>
                <p:nvPr/>
              </p:nvSpPr>
              <p:spPr>
                <a:xfrm>
                  <a:off x="10695540" y="1398392"/>
                  <a:ext cx="663964" cy="461665"/>
                </a:xfrm>
                <a:prstGeom prst="rect">
                  <a:avLst/>
                </a:prstGeom>
                <a:noFill/>
              </p:spPr>
              <p:txBody>
                <a:bodyPr wrap="none" rtlCol="0">
                  <a:spAutoFit/>
                </a:bodyPr>
                <a:lstStyle/>
                <a:p>
                  <a:pPr algn="ctr"/>
                  <a:r>
                    <a:rPr lang="en-US" sz="2400" dirty="0">
                      <a:solidFill>
                        <a:schemeClr val="bg2">
                          <a:lumMod val="10000"/>
                        </a:schemeClr>
                      </a:solidFill>
                      <a:latin typeface="AMP_GothamRoundedBold" panose="02000000000000000000" pitchFamily="2" charset="77"/>
                      <a:cs typeface="Arial" panose="020B0604020202020204" pitchFamily="34" charset="0"/>
                    </a:rPr>
                    <a:t>M4</a:t>
                  </a:r>
                </a:p>
              </p:txBody>
            </p:sp>
            <p:sp>
              <p:nvSpPr>
                <p:cNvPr id="18" name="Right Brace 17">
                  <a:extLst>
                    <a:ext uri="{FF2B5EF4-FFF2-40B4-BE49-F238E27FC236}">
                      <a16:creationId xmlns:a16="http://schemas.microsoft.com/office/drawing/2014/main" id="{1E0375DF-9525-EE83-7D1B-1020E07161E1}"/>
                    </a:ext>
                  </a:extLst>
                </p:cNvPr>
                <p:cNvSpPr/>
                <p:nvPr/>
              </p:nvSpPr>
              <p:spPr>
                <a:xfrm rot="16200000">
                  <a:off x="9673374" y="-157875"/>
                  <a:ext cx="377395" cy="2735135"/>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sp>
              <p:nvSpPr>
                <p:cNvPr id="19" name="Text Placeholder 4">
                  <a:extLst>
                    <a:ext uri="{FF2B5EF4-FFF2-40B4-BE49-F238E27FC236}">
                      <a16:creationId xmlns:a16="http://schemas.microsoft.com/office/drawing/2014/main" id="{A1FE6C1D-9E63-19A2-A294-9DB688F7FBD7}"/>
                    </a:ext>
                  </a:extLst>
                </p:cNvPr>
                <p:cNvSpPr txBox="1">
                  <a:spLocks/>
                </p:cNvSpPr>
                <p:nvPr/>
              </p:nvSpPr>
              <p:spPr>
                <a:xfrm>
                  <a:off x="5454935" y="676572"/>
                  <a:ext cx="2925804"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Galápagos penguins</a:t>
                  </a:r>
                </a:p>
              </p:txBody>
            </p:sp>
            <p:sp>
              <p:nvSpPr>
                <p:cNvPr id="20" name="Text Placeholder 4">
                  <a:extLst>
                    <a:ext uri="{FF2B5EF4-FFF2-40B4-BE49-F238E27FC236}">
                      <a16:creationId xmlns:a16="http://schemas.microsoft.com/office/drawing/2014/main" id="{EF19D2DF-C73C-C66E-5936-E2310B155A60}"/>
                    </a:ext>
                  </a:extLst>
                </p:cNvPr>
                <p:cNvSpPr txBox="1">
                  <a:spLocks/>
                </p:cNvSpPr>
                <p:nvPr/>
              </p:nvSpPr>
              <p:spPr>
                <a:xfrm>
                  <a:off x="8406997" y="676572"/>
                  <a:ext cx="3069567" cy="344427"/>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dirty="0">
                      <a:solidFill>
                        <a:schemeClr val="bg2">
                          <a:lumMod val="10000"/>
                        </a:schemeClr>
                      </a:solidFill>
                      <a:latin typeface="Gotham Rounded Bold" panose="02000000000000000000" pitchFamily="50" charset="0"/>
                      <a:cs typeface="Helvetica" panose="020B0604020202020204" pitchFamily="34" charset="0"/>
                    </a:rPr>
                    <a:t>Magellanic penguins</a:t>
                  </a:r>
                </a:p>
              </p:txBody>
            </p:sp>
          </p:grpSp>
          <p:sp>
            <p:nvSpPr>
              <p:cNvPr id="7" name="Right Brace 6">
                <a:extLst>
                  <a:ext uri="{FF2B5EF4-FFF2-40B4-BE49-F238E27FC236}">
                    <a16:creationId xmlns:a16="http://schemas.microsoft.com/office/drawing/2014/main" id="{7D8CFD77-E669-2A87-8295-A23A90E34CE0}"/>
                  </a:ext>
                </a:extLst>
              </p:cNvPr>
              <p:cNvSpPr/>
              <p:nvPr/>
            </p:nvSpPr>
            <p:spPr>
              <a:xfrm rot="16200000">
                <a:off x="6751806" y="-303309"/>
                <a:ext cx="377395" cy="2735135"/>
              </a:xfrm>
              <a:prstGeom prst="rightBrace">
                <a:avLst>
                  <a:gd name="adj1" fmla="val 64995"/>
                  <a:gd name="adj2" fmla="val 50000"/>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MP_GothamRoundedBold" panose="02000000000000000000"/>
                </a:endParaRPr>
              </a:p>
            </p:txBody>
          </p:sp>
        </p:grpSp>
        <p:sp>
          <p:nvSpPr>
            <p:cNvPr id="52" name="TextBox 51">
              <a:extLst>
                <a:ext uri="{FF2B5EF4-FFF2-40B4-BE49-F238E27FC236}">
                  <a16:creationId xmlns:a16="http://schemas.microsoft.com/office/drawing/2014/main" id="{D7579106-B5BF-182E-C8D0-0A38151C002D}"/>
                </a:ext>
              </a:extLst>
            </p:cNvPr>
            <p:cNvSpPr txBox="1"/>
            <p:nvPr/>
          </p:nvSpPr>
          <p:spPr>
            <a:xfrm>
              <a:off x="8509487" y="1727555"/>
              <a:ext cx="293670"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1</a:t>
              </a:r>
            </a:p>
          </p:txBody>
        </p:sp>
        <p:sp>
          <p:nvSpPr>
            <p:cNvPr id="53" name="TextBox 52">
              <a:extLst>
                <a:ext uri="{FF2B5EF4-FFF2-40B4-BE49-F238E27FC236}">
                  <a16:creationId xmlns:a16="http://schemas.microsoft.com/office/drawing/2014/main" id="{F671F086-FD20-B0BD-D331-32D9B2840AA5}"/>
                </a:ext>
              </a:extLst>
            </p:cNvPr>
            <p:cNvSpPr txBox="1"/>
            <p:nvPr/>
          </p:nvSpPr>
          <p:spPr>
            <a:xfrm>
              <a:off x="9975316" y="1956503"/>
              <a:ext cx="344966"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2</a:t>
              </a:r>
            </a:p>
          </p:txBody>
        </p:sp>
        <p:sp>
          <p:nvSpPr>
            <p:cNvPr id="54" name="TextBox 53">
              <a:extLst>
                <a:ext uri="{FF2B5EF4-FFF2-40B4-BE49-F238E27FC236}">
                  <a16:creationId xmlns:a16="http://schemas.microsoft.com/office/drawing/2014/main" id="{C5B8F169-E103-004A-941B-E571644C17B9}"/>
                </a:ext>
              </a:extLst>
            </p:cNvPr>
            <p:cNvSpPr txBox="1"/>
            <p:nvPr/>
          </p:nvSpPr>
          <p:spPr>
            <a:xfrm>
              <a:off x="8484640" y="2189220"/>
              <a:ext cx="343364"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3</a:t>
              </a:r>
            </a:p>
          </p:txBody>
        </p:sp>
        <p:sp>
          <p:nvSpPr>
            <p:cNvPr id="55" name="TextBox 54">
              <a:extLst>
                <a:ext uri="{FF2B5EF4-FFF2-40B4-BE49-F238E27FC236}">
                  <a16:creationId xmlns:a16="http://schemas.microsoft.com/office/drawing/2014/main" id="{A658445B-C033-4AEB-6C28-7E3AD04A7432}"/>
                </a:ext>
              </a:extLst>
            </p:cNvPr>
            <p:cNvSpPr txBox="1"/>
            <p:nvPr/>
          </p:nvSpPr>
          <p:spPr>
            <a:xfrm>
              <a:off x="9201226" y="2189220"/>
              <a:ext cx="343364"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3</a:t>
              </a:r>
            </a:p>
          </p:txBody>
        </p:sp>
        <p:sp>
          <p:nvSpPr>
            <p:cNvPr id="56" name="TextBox 55">
              <a:extLst>
                <a:ext uri="{FF2B5EF4-FFF2-40B4-BE49-F238E27FC236}">
                  <a16:creationId xmlns:a16="http://schemas.microsoft.com/office/drawing/2014/main" id="{8B619A16-CF16-AB8A-E250-7FEA0DE163E8}"/>
                </a:ext>
              </a:extLst>
            </p:cNvPr>
            <p:cNvSpPr txBox="1"/>
            <p:nvPr/>
          </p:nvSpPr>
          <p:spPr>
            <a:xfrm>
              <a:off x="10709023" y="2353683"/>
              <a:ext cx="360996"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4</a:t>
              </a:r>
            </a:p>
          </p:txBody>
        </p:sp>
        <p:sp>
          <p:nvSpPr>
            <p:cNvPr id="57" name="TextBox 56">
              <a:extLst>
                <a:ext uri="{FF2B5EF4-FFF2-40B4-BE49-F238E27FC236}">
                  <a16:creationId xmlns:a16="http://schemas.microsoft.com/office/drawing/2014/main" id="{36E84A42-1FDB-603C-E2F7-9993D9BEBE93}"/>
                </a:ext>
              </a:extLst>
            </p:cNvPr>
            <p:cNvSpPr txBox="1"/>
            <p:nvPr/>
          </p:nvSpPr>
          <p:spPr>
            <a:xfrm>
              <a:off x="5537087" y="2406788"/>
              <a:ext cx="360996"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4</a:t>
              </a:r>
            </a:p>
          </p:txBody>
        </p:sp>
        <p:sp>
          <p:nvSpPr>
            <p:cNvPr id="58" name="TextBox 57">
              <a:extLst>
                <a:ext uri="{FF2B5EF4-FFF2-40B4-BE49-F238E27FC236}">
                  <a16:creationId xmlns:a16="http://schemas.microsoft.com/office/drawing/2014/main" id="{D72A334B-29E0-301E-051F-130991712B93}"/>
                </a:ext>
              </a:extLst>
            </p:cNvPr>
            <p:cNvSpPr txBox="1"/>
            <p:nvPr/>
          </p:nvSpPr>
          <p:spPr>
            <a:xfrm>
              <a:off x="6249215" y="2406788"/>
              <a:ext cx="360996"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4</a:t>
              </a:r>
            </a:p>
          </p:txBody>
        </p:sp>
        <p:sp>
          <p:nvSpPr>
            <p:cNvPr id="59" name="TextBox 58">
              <a:extLst>
                <a:ext uri="{FF2B5EF4-FFF2-40B4-BE49-F238E27FC236}">
                  <a16:creationId xmlns:a16="http://schemas.microsoft.com/office/drawing/2014/main" id="{BF895F01-39C7-4E2E-EBFD-EF71E6416DC7}"/>
                </a:ext>
              </a:extLst>
            </p:cNvPr>
            <p:cNvSpPr txBox="1"/>
            <p:nvPr/>
          </p:nvSpPr>
          <p:spPr>
            <a:xfrm>
              <a:off x="6980393" y="2406788"/>
              <a:ext cx="360996"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4</a:t>
              </a:r>
            </a:p>
          </p:txBody>
        </p:sp>
        <p:sp>
          <p:nvSpPr>
            <p:cNvPr id="60" name="TextBox 59">
              <a:extLst>
                <a:ext uri="{FF2B5EF4-FFF2-40B4-BE49-F238E27FC236}">
                  <a16:creationId xmlns:a16="http://schemas.microsoft.com/office/drawing/2014/main" id="{5A3D6CCF-7D8D-CD5F-1ADB-56D94355D16B}"/>
                </a:ext>
              </a:extLst>
            </p:cNvPr>
            <p:cNvSpPr txBox="1"/>
            <p:nvPr/>
          </p:nvSpPr>
          <p:spPr>
            <a:xfrm>
              <a:off x="7710068" y="2427796"/>
              <a:ext cx="360996"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4</a:t>
              </a:r>
            </a:p>
          </p:txBody>
        </p:sp>
        <p:sp>
          <p:nvSpPr>
            <p:cNvPr id="61" name="TextBox 60">
              <a:extLst>
                <a:ext uri="{FF2B5EF4-FFF2-40B4-BE49-F238E27FC236}">
                  <a16:creationId xmlns:a16="http://schemas.microsoft.com/office/drawing/2014/main" id="{E8AA53CE-4B1C-78AF-DC00-A2FCD354EC88}"/>
                </a:ext>
              </a:extLst>
            </p:cNvPr>
            <p:cNvSpPr txBox="1"/>
            <p:nvPr/>
          </p:nvSpPr>
          <p:spPr>
            <a:xfrm>
              <a:off x="10716236" y="2762191"/>
              <a:ext cx="346569"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5</a:t>
              </a:r>
            </a:p>
          </p:txBody>
        </p:sp>
        <p:sp>
          <p:nvSpPr>
            <p:cNvPr id="62" name="TextBox 61">
              <a:extLst>
                <a:ext uri="{FF2B5EF4-FFF2-40B4-BE49-F238E27FC236}">
                  <a16:creationId xmlns:a16="http://schemas.microsoft.com/office/drawing/2014/main" id="{CEB2AF8D-99EA-84E2-D10B-B39741547E0B}"/>
                </a:ext>
              </a:extLst>
            </p:cNvPr>
            <p:cNvSpPr txBox="1"/>
            <p:nvPr/>
          </p:nvSpPr>
          <p:spPr>
            <a:xfrm>
              <a:off x="9968165" y="2786041"/>
              <a:ext cx="346569"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5</a:t>
              </a:r>
            </a:p>
          </p:txBody>
        </p:sp>
        <p:sp>
          <p:nvSpPr>
            <p:cNvPr id="63" name="TextBox 62">
              <a:extLst>
                <a:ext uri="{FF2B5EF4-FFF2-40B4-BE49-F238E27FC236}">
                  <a16:creationId xmlns:a16="http://schemas.microsoft.com/office/drawing/2014/main" id="{08CAFA5E-64AF-59F3-9263-EC0594193AB6}"/>
                </a:ext>
              </a:extLst>
            </p:cNvPr>
            <p:cNvSpPr txBox="1"/>
            <p:nvPr/>
          </p:nvSpPr>
          <p:spPr>
            <a:xfrm>
              <a:off x="9225715" y="3237107"/>
              <a:ext cx="354585" cy="400110"/>
            </a:xfrm>
            <a:prstGeom prst="rect">
              <a:avLst/>
            </a:prstGeom>
            <a:noFill/>
          </p:spPr>
          <p:txBody>
            <a:bodyPr wrap="none" rtlCol="0">
              <a:spAutoFit/>
            </a:bodyPr>
            <a:lstStyle/>
            <a:p>
              <a:pPr algn="ctr"/>
              <a:r>
                <a:rPr lang="en-US" sz="2000" dirty="0">
                  <a:solidFill>
                    <a:schemeClr val="bg1"/>
                  </a:solidFill>
                  <a:latin typeface="AMP_GothamRoundedBold" panose="02000000000000000000" pitchFamily="2" charset="77"/>
                  <a:cs typeface="Arial" panose="020B0604020202020204" pitchFamily="34" charset="0"/>
                </a:rPr>
                <a:t>6</a:t>
              </a:r>
            </a:p>
          </p:txBody>
        </p:sp>
      </p:grpSp>
      <p:graphicFrame>
        <p:nvGraphicFramePr>
          <p:cNvPr id="25" name="Table 24" descr="The table is filled in. Galapagos penguins have 1 unique allele and low relative genetic diversity. Magellanic penguins have 6 unique alleles and higher relative genetic diversity.">
            <a:extLst>
              <a:ext uri="{FF2B5EF4-FFF2-40B4-BE49-F238E27FC236}">
                <a16:creationId xmlns:a16="http://schemas.microsoft.com/office/drawing/2014/main" id="{2CC70269-0299-1F07-C9D9-921FD18B5122}"/>
              </a:ext>
            </a:extLst>
          </p:cNvPr>
          <p:cNvGraphicFramePr>
            <a:graphicFrameLocks noGrp="1"/>
          </p:cNvGraphicFramePr>
          <p:nvPr>
            <p:extLst>
              <p:ext uri="{D42A27DB-BD31-4B8C-83A1-F6EECF244321}">
                <p14:modId xmlns:p14="http://schemas.microsoft.com/office/powerpoint/2010/main" val="3551508233"/>
              </p:ext>
            </p:extLst>
          </p:nvPr>
        </p:nvGraphicFramePr>
        <p:xfrm>
          <a:off x="5220852" y="4419332"/>
          <a:ext cx="6098208" cy="1371600"/>
        </p:xfrm>
        <a:graphic>
          <a:graphicData uri="http://schemas.openxmlformats.org/drawingml/2006/table">
            <a:tbl>
              <a:tblPr/>
              <a:tblGrid>
                <a:gridCol w="2438732">
                  <a:extLst>
                    <a:ext uri="{9D8B030D-6E8A-4147-A177-3AD203B41FA5}">
                      <a16:colId xmlns:a16="http://schemas.microsoft.com/office/drawing/2014/main" val="685153451"/>
                    </a:ext>
                  </a:extLst>
                </a:gridCol>
                <a:gridCol w="1829738">
                  <a:extLst>
                    <a:ext uri="{9D8B030D-6E8A-4147-A177-3AD203B41FA5}">
                      <a16:colId xmlns:a16="http://schemas.microsoft.com/office/drawing/2014/main" val="271179605"/>
                    </a:ext>
                  </a:extLst>
                </a:gridCol>
                <a:gridCol w="1829738">
                  <a:extLst>
                    <a:ext uri="{9D8B030D-6E8A-4147-A177-3AD203B41FA5}">
                      <a16:colId xmlns:a16="http://schemas.microsoft.com/office/drawing/2014/main" val="1724630191"/>
                    </a:ext>
                  </a:extLst>
                </a:gridCol>
              </a:tblGrid>
              <a:tr h="0">
                <a:tc>
                  <a:txBody>
                    <a:bodyPr/>
                    <a:lstStyle/>
                    <a:p>
                      <a:endParaRPr lang="en-US" dirty="0"/>
                    </a:p>
                  </a:txBody>
                  <a:tcPr>
                    <a:lnL w="12700" cmpd="sng">
                      <a:solidFill>
                        <a:schemeClr val="tx2"/>
                      </a:solidFill>
                      <a:prstDash val="solid"/>
                    </a:lnL>
                    <a:lnR w="12700" cap="flat" cmpd="sng" algn="ctr">
                      <a:solidFill>
                        <a:schemeClr val="tx2"/>
                      </a:solidFill>
                      <a:prstDash val="solid"/>
                      <a:round/>
                      <a:headEnd type="none" w="med" len="med"/>
                      <a:tailEnd type="none" w="med" len="med"/>
                    </a:lnR>
                    <a:lnT w="12700" cmpd="sng">
                      <a:solidFill>
                        <a:schemeClr val="tx2"/>
                      </a:solidFill>
                      <a:prstDash val="soli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chemeClr val="tx2"/>
                          </a:solidFill>
                          <a:latin typeface="AMP_GothamRoundedBold" panose="02000000000000000000" pitchFamily="2" charset="77"/>
                        </a:rPr>
                        <a:t>Galápagos penguins</a:t>
                      </a:r>
                    </a:p>
                  </a:txBody>
                  <a:tcPr>
                    <a:lnL w="12700" cmpd="sng">
                      <a:solidFill>
                        <a:schemeClr val="tx2"/>
                      </a:solidFill>
                      <a:prstDash val="solid"/>
                    </a:lnL>
                    <a:lnR w="12700" cap="flat" cmpd="sng" algn="ctr">
                      <a:solidFill>
                        <a:schemeClr val="tx2"/>
                      </a:solidFill>
                      <a:prstDash val="solid"/>
                      <a:round/>
                      <a:headEnd type="none" w="med" len="med"/>
                      <a:tailEnd type="none" w="med" len="med"/>
                    </a:lnR>
                    <a:lnT w="12700" cmpd="sng">
                      <a:solidFill>
                        <a:schemeClr val="tx2"/>
                      </a:solidFill>
                      <a:prstDash val="soli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chemeClr val="tx2"/>
                          </a:solidFill>
                          <a:latin typeface="AMP_GothamRoundedBold" panose="02000000000000000000" pitchFamily="2" charset="77"/>
                        </a:rPr>
                        <a:t>Magellanic penguins</a:t>
                      </a:r>
                    </a:p>
                  </a:txBody>
                  <a:tcPr>
                    <a:lnL w="12700" cmpd="sng">
                      <a:solidFill>
                        <a:schemeClr val="tx2"/>
                      </a:solidFill>
                      <a:prstDash val="solid"/>
                    </a:lnL>
                    <a:lnR w="12700" cmpd="sng">
                      <a:solidFill>
                        <a:schemeClr val="tx2"/>
                      </a:solidFill>
                      <a:prstDash val="solid"/>
                    </a:lnR>
                    <a:lnT w="12700" cmpd="sng">
                      <a:solidFill>
                        <a:schemeClr val="tx2"/>
                      </a:solidFill>
                      <a:prstDash val="soli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439886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2"/>
                          </a:solidFill>
                          <a:latin typeface="AMP_GothamRoundedBold" panose="02000000000000000000" pitchFamily="2" charset="77"/>
                        </a:rPr>
                        <a:t># unique alleles</a:t>
                      </a:r>
                    </a:p>
                  </a:txBody>
                  <a:tcPr>
                    <a:lnL w="12700" cmpd="sng">
                      <a:solidFill>
                        <a:schemeClr val="tx2"/>
                      </a:solidFill>
                      <a:prstDash val="soli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algn="ctr"/>
                      <a:r>
                        <a:rPr lang="en-US" dirty="0">
                          <a:solidFill>
                            <a:srgbClr val="D10F3A"/>
                          </a:solidFill>
                          <a:latin typeface="AMP_GothamRoundedBold" panose="02000000000000000000" pitchFamily="2" charset="77"/>
                        </a:rPr>
                        <a:t>1</a:t>
                      </a:r>
                    </a:p>
                  </a:txBody>
                  <a:tcPr>
                    <a:lnL w="12700" cmpd="sng">
                      <a:solidFill>
                        <a:schemeClr val="tx2"/>
                      </a:solidFill>
                      <a:prstDash val="soli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a:r>
                        <a:rPr lang="en-US" dirty="0">
                          <a:solidFill>
                            <a:srgbClr val="D10F3A"/>
                          </a:solidFill>
                          <a:latin typeface="AMP_GothamRoundedBold" panose="02000000000000000000" pitchFamily="2" charset="77"/>
                        </a:rPr>
                        <a:t>6</a:t>
                      </a:r>
                    </a:p>
                  </a:txBody>
                  <a:tcPr>
                    <a:lnL w="12700" cmpd="sng">
                      <a:solidFill>
                        <a:schemeClr val="tx2"/>
                      </a:solidFill>
                      <a:prstDash val="solid"/>
                    </a:lnL>
                    <a:lnR w="12700" cmpd="sng">
                      <a:solidFill>
                        <a:schemeClr val="tx2"/>
                      </a:solidFill>
                      <a:prstDash val="soli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60262704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2"/>
                          </a:solidFill>
                          <a:latin typeface="AMP_GothamRoundedBold" panose="02000000000000000000" pitchFamily="2" charset="77"/>
                        </a:rPr>
                        <a:t>Relative diversity</a:t>
                      </a:r>
                    </a:p>
                  </a:txBody>
                  <a:tcPr>
                    <a:lnL w="12700" cmpd="sng">
                      <a:solidFill>
                        <a:schemeClr val="tx2"/>
                      </a:solidFill>
                      <a:prstDash val="solid"/>
                    </a:lnL>
                    <a:lnR w="12700" cap="flat" cmpd="sng" algn="ctr">
                      <a:solidFill>
                        <a:schemeClr val="tx2"/>
                      </a:solidFill>
                      <a:prstDash val="solid"/>
                      <a:round/>
                      <a:headEnd type="none" w="med" len="med"/>
                      <a:tailEnd type="none" w="med" len="med"/>
                    </a:lnR>
                    <a:lnT w="12700" cmpd="sng">
                      <a:solidFill>
                        <a:schemeClr val="tx2"/>
                      </a:solidFill>
                      <a:prstDash val="solid"/>
                    </a:lnT>
                    <a:lnB w="12700" cmpd="sng">
                      <a:solidFill>
                        <a:schemeClr val="tx2"/>
                      </a:solidFill>
                      <a:prstDash val="solid"/>
                    </a:lnB>
                    <a:solidFill>
                      <a:schemeClr val="bg1">
                        <a:lumMod val="95000"/>
                      </a:schemeClr>
                    </a:solidFill>
                  </a:tcPr>
                </a:tc>
                <a:tc>
                  <a:txBody>
                    <a:bodyPr/>
                    <a:lstStyle/>
                    <a:p>
                      <a:pPr algn="ctr"/>
                      <a:r>
                        <a:rPr lang="en-US" dirty="0">
                          <a:solidFill>
                            <a:srgbClr val="D10F3A"/>
                          </a:solidFill>
                          <a:latin typeface="AMP_GothamRoundedBold" panose="02000000000000000000" pitchFamily="2" charset="77"/>
                        </a:rPr>
                        <a:t>Low</a:t>
                      </a:r>
                    </a:p>
                  </a:txBody>
                  <a:tcPr>
                    <a:lnL w="12700" cmpd="sng">
                      <a:solidFill>
                        <a:schemeClr val="tx2"/>
                      </a:solidFill>
                      <a:prstDash val="soli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mpd="sng">
                      <a:solidFill>
                        <a:schemeClr val="tx2"/>
                      </a:solidFill>
                      <a:prstDash val="solid"/>
                    </a:lnB>
                  </a:tcPr>
                </a:tc>
                <a:tc>
                  <a:txBody>
                    <a:bodyPr/>
                    <a:lstStyle/>
                    <a:p>
                      <a:pPr algn="ctr"/>
                      <a:r>
                        <a:rPr lang="en-US" dirty="0">
                          <a:solidFill>
                            <a:srgbClr val="D10F3A"/>
                          </a:solidFill>
                          <a:latin typeface="AMP_GothamRoundedBold" panose="02000000000000000000" pitchFamily="2" charset="77"/>
                        </a:rPr>
                        <a:t>Higher</a:t>
                      </a:r>
                    </a:p>
                  </a:txBody>
                  <a:tcPr>
                    <a:lnL w="12700" cmpd="sng">
                      <a:solidFill>
                        <a:schemeClr val="tx2"/>
                      </a:solidFill>
                      <a:prstDash val="solid"/>
                    </a:lnL>
                    <a:lnR w="12700" cmpd="sng">
                      <a:solidFill>
                        <a:schemeClr val="tx2"/>
                      </a:solidFill>
                      <a:prstDash val="solid"/>
                    </a:lnR>
                    <a:lnT w="12700" cap="flat" cmpd="sng" algn="ctr">
                      <a:solidFill>
                        <a:schemeClr val="tx2"/>
                      </a:solidFill>
                      <a:prstDash val="solid"/>
                      <a:round/>
                      <a:headEnd type="none" w="med" len="med"/>
                      <a:tailEnd type="none" w="med" len="med"/>
                    </a:lnT>
                    <a:lnB w="12700" cmpd="sng">
                      <a:solidFill>
                        <a:schemeClr val="tx2"/>
                      </a:solidFill>
                      <a:prstDash val="solid"/>
                    </a:lnB>
                  </a:tcPr>
                </a:tc>
                <a:extLst>
                  <a:ext uri="{0D108BD9-81ED-4DB2-BD59-A6C34878D82A}">
                    <a16:rowId xmlns:a16="http://schemas.microsoft.com/office/drawing/2014/main" val="3332845393"/>
                  </a:ext>
                </a:extLst>
              </a:tr>
            </a:tbl>
          </a:graphicData>
        </a:graphic>
      </p:graphicFrame>
    </p:spTree>
    <p:extLst>
      <p:ext uri="{BB962C8B-B14F-4D97-AF65-F5344CB8AC3E}">
        <p14:creationId xmlns:p14="http://schemas.microsoft.com/office/powerpoint/2010/main" val="19174211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C79F5-A48E-9213-00B9-E1D692AAB63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941DA7B-97E4-56BD-C313-B856553555A6}"/>
              </a:ext>
            </a:extLst>
          </p:cNvPr>
          <p:cNvSpPr>
            <a:spLocks noGrp="1"/>
          </p:cNvSpPr>
          <p:nvPr>
            <p:ph type="title"/>
          </p:nvPr>
        </p:nvSpPr>
        <p:spPr>
          <a:prstGeom prst="rect">
            <a:avLst/>
          </a:prstGeom>
        </p:spPr>
        <p:txBody>
          <a:bodyPr/>
          <a:lstStyle/>
          <a:p>
            <a:r>
              <a:rPr lang="en-US" dirty="0"/>
              <a:t>What have we learned?</a:t>
            </a:r>
          </a:p>
        </p:txBody>
      </p:sp>
      <p:sp>
        <p:nvSpPr>
          <p:cNvPr id="51" name="Text Placeholder 4">
            <a:extLst>
              <a:ext uri="{FF2B5EF4-FFF2-40B4-BE49-F238E27FC236}">
                <a16:creationId xmlns:a16="http://schemas.microsoft.com/office/drawing/2014/main" id="{72B3037A-1908-F444-865D-5638CDDCCCFD}"/>
              </a:ext>
            </a:extLst>
          </p:cNvPr>
          <p:cNvSpPr>
            <a:spLocks noGrp="1"/>
          </p:cNvSpPr>
          <p:nvPr>
            <p:ph idx="1"/>
          </p:nvPr>
        </p:nvSpPr>
        <p:spPr>
          <a:xfrm>
            <a:off x="389082" y="1714500"/>
            <a:ext cx="6938818" cy="4351338"/>
          </a:xfrm>
          <a:prstGeom prst="rect">
            <a:avLst/>
          </a:prstGeom>
        </p:spPr>
        <p:txBody>
          <a:bodyPr/>
          <a:lstStyle/>
          <a:p>
            <a:r>
              <a:rPr lang="en-US" dirty="0">
                <a:latin typeface="Helvetica" panose="020B0604020202020204" pitchFamily="34" charset="0"/>
                <a:cs typeface="Helvetica" panose="020B0604020202020204" pitchFamily="34" charset="0"/>
              </a:rPr>
              <a:t>Galápagos penguins have undergone multiple population bottlenecks due to El Niño events.</a:t>
            </a:r>
          </a:p>
          <a:p>
            <a:r>
              <a:rPr lang="en-US" dirty="0">
                <a:latin typeface="Helvetica" panose="020B0604020202020204" pitchFamily="34" charset="0"/>
                <a:cs typeface="Helvetica" panose="020B0604020202020204" pitchFamily="34" charset="0"/>
              </a:rPr>
              <a:t>Galápagos penguins have low genetic diversity compared to Magellanic penguins.</a:t>
            </a:r>
          </a:p>
          <a:p>
            <a:r>
              <a:rPr lang="en-US" dirty="0">
                <a:latin typeface="Helvetica" panose="020B0604020202020204" pitchFamily="34" charset="0"/>
                <a:cs typeface="Helvetica" panose="020B0604020202020204" pitchFamily="34" charset="0"/>
              </a:rPr>
              <a:t>DNA analysis can help us understand the impacts of global climate patterns on local biodiversity.</a:t>
            </a:r>
          </a:p>
        </p:txBody>
      </p:sp>
      <p:pic>
        <p:nvPicPr>
          <p:cNvPr id="4" name="Picture 3">
            <a:extLst>
              <a:ext uri="{FF2B5EF4-FFF2-40B4-BE49-F238E27FC236}">
                <a16:creationId xmlns:a16="http://schemas.microsoft.com/office/drawing/2014/main" id="{81D090DC-C342-8C75-68B8-7278BE6EE5B1}"/>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7807569" y="1833158"/>
            <a:ext cx="3446585" cy="3440452"/>
          </a:xfrm>
          <a:prstGeom prst="rect">
            <a:avLst/>
          </a:prstGeom>
        </p:spPr>
      </p:pic>
    </p:spTree>
    <p:extLst>
      <p:ext uri="{BB962C8B-B14F-4D97-AF65-F5344CB8AC3E}">
        <p14:creationId xmlns:p14="http://schemas.microsoft.com/office/powerpoint/2010/main" val="28681873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D8C32-3A75-D21D-BF6F-74A231C50BE4}"/>
              </a:ext>
            </a:extLst>
          </p:cNvPr>
          <p:cNvSpPr>
            <a:spLocks noGrp="1"/>
          </p:cNvSpPr>
          <p:nvPr>
            <p:ph type="title"/>
          </p:nvPr>
        </p:nvSpPr>
        <p:spPr>
          <a:xfrm>
            <a:off x="356085" y="2871731"/>
            <a:ext cx="9464809" cy="1114538"/>
          </a:xfrm>
        </p:spPr>
        <p:txBody>
          <a:bodyPr/>
          <a:lstStyle/>
          <a:p>
            <a:r>
              <a:rPr lang="en-US" dirty="0">
                <a:latin typeface="Helvetica" panose="020B0604020202020204" pitchFamily="34" charset="0"/>
                <a:cs typeface="Helvetica" panose="020B0604020202020204" pitchFamily="34" charset="0"/>
              </a:rPr>
              <a:t>Extension activity: </a:t>
            </a:r>
            <a:br>
              <a:rPr lang="en-US" dirty="0">
                <a:latin typeface="Helvetica" panose="020B0604020202020204" pitchFamily="34" charset="0"/>
                <a:cs typeface="Helvetica" panose="020B0604020202020204" pitchFamily="34" charset="0"/>
              </a:rPr>
            </a:br>
            <a:r>
              <a:rPr lang="en-US" dirty="0">
                <a:latin typeface="Helvetica" panose="020B0604020202020204" pitchFamily="34" charset="0"/>
                <a:cs typeface="Helvetica" panose="020B0604020202020204" pitchFamily="34" charset="0"/>
              </a:rPr>
              <a:t>The Galápagos food web and the effects of El-Niño Southern Oscillation</a:t>
            </a:r>
          </a:p>
        </p:txBody>
      </p:sp>
    </p:spTree>
    <p:extLst>
      <p:ext uri="{BB962C8B-B14F-4D97-AF65-F5344CB8AC3E}">
        <p14:creationId xmlns:p14="http://schemas.microsoft.com/office/powerpoint/2010/main" val="40596544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D47F6-B15A-357B-CF44-8952E8A68D5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FBDA53D-A90C-A54C-4B6A-58D719B9B0A9}"/>
              </a:ext>
            </a:extLst>
          </p:cNvPr>
          <p:cNvSpPr>
            <a:spLocks noGrp="1"/>
          </p:cNvSpPr>
          <p:nvPr>
            <p:ph type="title"/>
          </p:nvPr>
        </p:nvSpPr>
        <p:spPr>
          <a:prstGeom prst="rect">
            <a:avLst/>
          </a:prstGeom>
        </p:spPr>
        <p:txBody>
          <a:bodyPr/>
          <a:lstStyle/>
          <a:p>
            <a:r>
              <a:rPr lang="en-US" dirty="0">
                <a:latin typeface="Helvetica" panose="020B0604020202020204" pitchFamily="34" charset="0"/>
                <a:cs typeface="Helvetica" panose="020B0604020202020204" pitchFamily="34" charset="0"/>
              </a:rPr>
              <a:t>The marine food web in the Galápagos </a:t>
            </a:r>
          </a:p>
        </p:txBody>
      </p:sp>
      <p:grpSp>
        <p:nvGrpSpPr>
          <p:cNvPr id="18" name="Group 17">
            <a:extLst>
              <a:ext uri="{FF2B5EF4-FFF2-40B4-BE49-F238E27FC236}">
                <a16:creationId xmlns:a16="http://schemas.microsoft.com/office/drawing/2014/main" id="{BC5E30B4-2A78-E167-1791-F50371817FC1}"/>
              </a:ext>
              <a:ext uri="{C183D7F6-B498-43B3-948B-1728B52AA6E4}">
                <adec:decorative xmlns:adec="http://schemas.microsoft.com/office/drawing/2017/decorative" val="1"/>
              </a:ext>
            </a:extLst>
          </p:cNvPr>
          <p:cNvGrpSpPr/>
          <p:nvPr/>
        </p:nvGrpSpPr>
        <p:grpSpPr>
          <a:xfrm>
            <a:off x="6021674" y="1078162"/>
            <a:ext cx="5186529" cy="5000058"/>
            <a:chOff x="6021674" y="1078162"/>
            <a:chExt cx="5186529" cy="5000058"/>
          </a:xfrm>
        </p:grpSpPr>
        <p:sp>
          <p:nvSpPr>
            <p:cNvPr id="8" name="TextBox 7">
              <a:extLst>
                <a:ext uri="{FF2B5EF4-FFF2-40B4-BE49-F238E27FC236}">
                  <a16:creationId xmlns:a16="http://schemas.microsoft.com/office/drawing/2014/main" id="{381D9FEF-7145-D3C3-BE66-E9B09A286E45}"/>
                </a:ext>
              </a:extLst>
            </p:cNvPr>
            <p:cNvSpPr txBox="1"/>
            <p:nvPr/>
          </p:nvSpPr>
          <p:spPr>
            <a:xfrm>
              <a:off x="6861115" y="5192365"/>
              <a:ext cx="2095446" cy="400110"/>
            </a:xfrm>
            <a:prstGeom prst="rect">
              <a:avLst/>
            </a:prstGeom>
            <a:noFill/>
            <a:ln>
              <a:noFill/>
            </a:ln>
          </p:spPr>
          <p:txBody>
            <a:bodyPr wrap="square" rtlCol="0">
              <a:spAutoFit/>
            </a:bodyPr>
            <a:lstStyle>
              <a:defPPr>
                <a:defRPr lang="en-US"/>
              </a:defPPr>
              <a:lvl1pPr algn="ctr">
                <a:defRPr sz="2000" b="1">
                  <a:solidFill>
                    <a:schemeClr val="bg2">
                      <a:lumMod val="10000"/>
                    </a:schemeClr>
                  </a:solidFill>
                  <a:latin typeface="AMP_GothamRoundedBold" panose="02000000000000000000" pitchFamily="2" charset="0"/>
                  <a:cs typeface="Arial" panose="020B0604020202020204" pitchFamily="34" charset="0"/>
                </a:defRPr>
              </a:lvl1pPr>
            </a:lstStyle>
            <a:p>
              <a:r>
                <a:rPr lang="en-US" b="0" dirty="0"/>
                <a:t>Phytoplankton</a:t>
              </a:r>
            </a:p>
          </p:txBody>
        </p:sp>
        <p:sp>
          <p:nvSpPr>
            <p:cNvPr id="9" name="TextBox 8">
              <a:extLst>
                <a:ext uri="{FF2B5EF4-FFF2-40B4-BE49-F238E27FC236}">
                  <a16:creationId xmlns:a16="http://schemas.microsoft.com/office/drawing/2014/main" id="{CE595FCE-2961-7CF9-679B-29C63EAECFB0}"/>
                </a:ext>
              </a:extLst>
            </p:cNvPr>
            <p:cNvSpPr txBox="1"/>
            <p:nvPr/>
          </p:nvSpPr>
          <p:spPr>
            <a:xfrm>
              <a:off x="6510635" y="3597770"/>
              <a:ext cx="2445926" cy="400110"/>
            </a:xfrm>
            <a:prstGeom prst="rect">
              <a:avLst/>
            </a:prstGeom>
            <a:noFill/>
            <a:ln>
              <a:noFill/>
            </a:ln>
          </p:spPr>
          <p:txBody>
            <a:bodyPr wrap="square" rtlCol="0">
              <a:spAutoFit/>
            </a:bodyPr>
            <a:lstStyle>
              <a:defPPr>
                <a:defRPr lang="en-US"/>
              </a:defPPr>
              <a:lvl1pPr algn="ctr">
                <a:defRPr sz="2000" b="1">
                  <a:solidFill>
                    <a:schemeClr val="bg2">
                      <a:lumMod val="10000"/>
                    </a:schemeClr>
                  </a:solidFill>
                  <a:latin typeface="AMP_GothamRoundedBold" panose="02000000000000000000" pitchFamily="2" charset="0"/>
                  <a:cs typeface="Arial" panose="020B0604020202020204" pitchFamily="34" charset="0"/>
                </a:defRPr>
              </a:lvl1pPr>
            </a:lstStyle>
            <a:p>
              <a:r>
                <a:rPr lang="en-US" b="0" dirty="0"/>
                <a:t>Pacific sardine</a:t>
              </a:r>
            </a:p>
          </p:txBody>
        </p:sp>
        <p:sp>
          <p:nvSpPr>
            <p:cNvPr id="10" name="TextBox 9">
              <a:extLst>
                <a:ext uri="{FF2B5EF4-FFF2-40B4-BE49-F238E27FC236}">
                  <a16:creationId xmlns:a16="http://schemas.microsoft.com/office/drawing/2014/main" id="{EAE3C051-7C50-211C-328A-F01F095B62EA}"/>
                </a:ext>
              </a:extLst>
            </p:cNvPr>
            <p:cNvSpPr txBox="1"/>
            <p:nvPr/>
          </p:nvSpPr>
          <p:spPr>
            <a:xfrm>
              <a:off x="6021674" y="1648235"/>
              <a:ext cx="2934887" cy="400110"/>
            </a:xfrm>
            <a:prstGeom prst="rect">
              <a:avLst/>
            </a:prstGeom>
            <a:noFill/>
            <a:ln>
              <a:noFill/>
            </a:ln>
          </p:spPr>
          <p:txBody>
            <a:bodyPr wrap="square" rtlCol="0">
              <a:spAutoFit/>
            </a:bodyPr>
            <a:lstStyle/>
            <a:p>
              <a:pPr algn="ctr"/>
              <a:r>
                <a:rPr lang="en-US" sz="2000" dirty="0">
                  <a:solidFill>
                    <a:schemeClr val="bg2">
                      <a:lumMod val="10000"/>
                    </a:schemeClr>
                  </a:solidFill>
                  <a:latin typeface="AMP_GothamRoundedBold" panose="02000000000000000000" pitchFamily="2" charset="0"/>
                  <a:cs typeface="Arial" panose="020B0604020202020204" pitchFamily="34" charset="0"/>
                </a:rPr>
                <a:t>Galápagos penguin</a:t>
              </a:r>
            </a:p>
          </p:txBody>
        </p:sp>
        <p:pic>
          <p:nvPicPr>
            <p:cNvPr id="11" name="Picture 10" descr="A penguin standing on a rock&#10;&#10;AI-generated content may be incorrect.">
              <a:extLst>
                <a:ext uri="{FF2B5EF4-FFF2-40B4-BE49-F238E27FC236}">
                  <a16:creationId xmlns:a16="http://schemas.microsoft.com/office/drawing/2014/main" id="{79D22916-4D43-E751-93BF-B1BF21441F69}"/>
                </a:ext>
              </a:extLst>
            </p:cNvPr>
            <p:cNvPicPr>
              <a:picLocks noChangeAspect="1"/>
            </p:cNvPicPr>
            <p:nvPr/>
          </p:nvPicPr>
          <p:blipFill>
            <a:blip r:embed="rId3" cstate="hqprint">
              <a:extLst>
                <a:ext uri="{28A0092B-C50C-407E-A947-70E740481C1C}">
                  <a14:useLocalDpi xmlns:a14="http://schemas.microsoft.com/office/drawing/2010/main"/>
                </a:ext>
              </a:extLst>
            </a:blip>
            <a:srcRect t="3661" r="7288" b="3798"/>
            <a:stretch>
              <a:fillRect/>
            </a:stretch>
          </p:blipFill>
          <p:spPr>
            <a:xfrm>
              <a:off x="9081686" y="1078162"/>
              <a:ext cx="1828800" cy="1661840"/>
            </a:xfrm>
            <a:prstGeom prst="rect">
              <a:avLst/>
            </a:prstGeom>
            <a:ln w="19050">
              <a:noFill/>
            </a:ln>
          </p:spPr>
        </p:pic>
        <p:pic>
          <p:nvPicPr>
            <p:cNvPr id="12" name="Picture 11">
              <a:extLst>
                <a:ext uri="{FF2B5EF4-FFF2-40B4-BE49-F238E27FC236}">
                  <a16:creationId xmlns:a16="http://schemas.microsoft.com/office/drawing/2014/main" id="{F8252EAA-B0A4-359A-AB8F-96662551F514}"/>
                </a:ext>
              </a:extLst>
            </p:cNvPr>
            <p:cNvPicPr>
              <a:picLocks noChangeAspect="1"/>
            </p:cNvPicPr>
            <p:nvPr/>
          </p:nvPicPr>
          <p:blipFill>
            <a:blip r:embed="rId4" cstate="hqprint">
              <a:extLst>
                <a:ext uri="{28A0092B-C50C-407E-A947-70E740481C1C}">
                  <a14:useLocalDpi xmlns:a14="http://schemas.microsoft.com/office/drawing/2010/main"/>
                </a:ext>
              </a:extLst>
            </a:blip>
            <a:srcRect t="17052" b="18909"/>
            <a:stretch>
              <a:fillRect/>
            </a:stretch>
          </p:blipFill>
          <p:spPr>
            <a:xfrm>
              <a:off x="8783970" y="3196492"/>
              <a:ext cx="2424233" cy="1034944"/>
            </a:xfrm>
            <a:prstGeom prst="rect">
              <a:avLst/>
            </a:prstGeom>
            <a:ln w="19050">
              <a:noFill/>
            </a:ln>
          </p:spPr>
        </p:pic>
        <p:pic>
          <p:nvPicPr>
            <p:cNvPr id="13" name="Picture 12">
              <a:extLst>
                <a:ext uri="{FF2B5EF4-FFF2-40B4-BE49-F238E27FC236}">
                  <a16:creationId xmlns:a16="http://schemas.microsoft.com/office/drawing/2014/main" id="{5698EF11-A563-2B48-57F0-6C6CDBD98CCC}"/>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081686" y="4706621"/>
              <a:ext cx="1828800" cy="1371599"/>
            </a:xfrm>
            <a:prstGeom prst="rect">
              <a:avLst/>
            </a:prstGeom>
            <a:ln w="19050">
              <a:noFill/>
            </a:ln>
          </p:spPr>
        </p:pic>
        <p:cxnSp>
          <p:nvCxnSpPr>
            <p:cNvPr id="15" name="Straight Arrow Connector 14">
              <a:extLst>
                <a:ext uri="{FF2B5EF4-FFF2-40B4-BE49-F238E27FC236}">
                  <a16:creationId xmlns:a16="http://schemas.microsoft.com/office/drawing/2014/main" id="{AC6C4E45-E0C7-AF48-81AA-F30C24C09610}"/>
                </a:ext>
              </a:extLst>
            </p:cNvPr>
            <p:cNvCxnSpPr>
              <a:cxnSpLocks/>
            </p:cNvCxnSpPr>
            <p:nvPr/>
          </p:nvCxnSpPr>
          <p:spPr>
            <a:xfrm flipV="1">
              <a:off x="9996086" y="4157073"/>
              <a:ext cx="0" cy="457200"/>
            </a:xfrm>
            <a:prstGeom prst="straightConnector1">
              <a:avLst/>
            </a:prstGeom>
            <a:ln w="38100">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25EA6C57-2D38-22D8-206F-BBE87FCB84F8}"/>
                </a:ext>
              </a:extLst>
            </p:cNvPr>
            <p:cNvCxnSpPr>
              <a:cxnSpLocks/>
            </p:cNvCxnSpPr>
            <p:nvPr/>
          </p:nvCxnSpPr>
          <p:spPr>
            <a:xfrm flipV="1">
              <a:off x="9996086" y="2882351"/>
              <a:ext cx="0" cy="457200"/>
            </a:xfrm>
            <a:prstGeom prst="straightConnector1">
              <a:avLst/>
            </a:prstGeom>
            <a:ln w="38100">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sp>
        <p:nvSpPr>
          <p:cNvPr id="3" name="Content Placeholder 2">
            <a:extLst>
              <a:ext uri="{FF2B5EF4-FFF2-40B4-BE49-F238E27FC236}">
                <a16:creationId xmlns:a16="http://schemas.microsoft.com/office/drawing/2014/main" id="{2D1B7688-8337-55E0-BE02-C7429B1751FF}"/>
              </a:ext>
            </a:extLst>
          </p:cNvPr>
          <p:cNvSpPr>
            <a:spLocks noGrp="1"/>
          </p:cNvSpPr>
          <p:nvPr>
            <p:ph idx="1"/>
          </p:nvPr>
        </p:nvSpPr>
        <p:spPr>
          <a:xfrm>
            <a:off x="389082" y="1714500"/>
            <a:ext cx="5632591" cy="4351338"/>
          </a:xfrm>
        </p:spPr>
        <p:txBody>
          <a:bodyPr/>
          <a:lstStyle/>
          <a:p>
            <a:r>
              <a:rPr lang="en-US" dirty="0">
                <a:latin typeface="Helvetica" panose="020B0604020202020204" pitchFamily="34" charset="0"/>
                <a:cs typeface="Helvetica" panose="020B0604020202020204" pitchFamily="34" charset="0"/>
              </a:rPr>
              <a:t>Food chains show “what is eating what” in an ecological community.</a:t>
            </a:r>
          </a:p>
          <a:p>
            <a:r>
              <a:rPr lang="en-US" dirty="0">
                <a:latin typeface="Helvetica" panose="020B0604020202020204" pitchFamily="34" charset="0"/>
                <a:cs typeface="Helvetica" panose="020B0604020202020204" pitchFamily="34" charset="0"/>
              </a:rPr>
              <a:t>They depict the linear relationships in energy transfer when one organism eats another.</a:t>
            </a:r>
          </a:p>
          <a:p>
            <a:endParaRPr lang="en-US" dirty="0"/>
          </a:p>
        </p:txBody>
      </p:sp>
    </p:spTree>
    <p:extLst>
      <p:ext uri="{BB962C8B-B14F-4D97-AF65-F5344CB8AC3E}">
        <p14:creationId xmlns:p14="http://schemas.microsoft.com/office/powerpoint/2010/main" val="1016282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808E2-F748-0F10-BB4C-9C0913A8A2A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5B07B6F-8C7F-68F9-EBCD-288ECD983EB1}"/>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latin typeface="Helvetica" panose="020B0604020202020204" pitchFamily="34" charset="0"/>
                <a:cs typeface="Helvetica" panose="020B0604020202020204" pitchFamily="34" charset="0"/>
              </a:rPr>
              <a:t>The marine food web in the Galápagos </a:t>
            </a:r>
          </a:p>
        </p:txBody>
      </p:sp>
      <p:grpSp>
        <p:nvGrpSpPr>
          <p:cNvPr id="3" name="Group 2" descr="An illustration of this simple food chain. A photograph of phytoplankton is at the bottom. An arrow points up to a photograph of a pacific sardine in the middle. An arrow from the sardine points up to a photograph of a Galapagos penguin at the top.">
            <a:extLst>
              <a:ext uri="{FF2B5EF4-FFF2-40B4-BE49-F238E27FC236}">
                <a16:creationId xmlns:a16="http://schemas.microsoft.com/office/drawing/2014/main" id="{A017F322-CEF7-7417-DDBC-2ACDF14D57A7}"/>
              </a:ext>
            </a:extLst>
          </p:cNvPr>
          <p:cNvGrpSpPr/>
          <p:nvPr/>
        </p:nvGrpSpPr>
        <p:grpSpPr>
          <a:xfrm>
            <a:off x="6021674" y="1078162"/>
            <a:ext cx="5186529" cy="5000058"/>
            <a:chOff x="6021674" y="1078162"/>
            <a:chExt cx="5186529" cy="5000058"/>
          </a:xfrm>
        </p:grpSpPr>
        <p:sp>
          <p:nvSpPr>
            <p:cNvPr id="4" name="TextBox 3">
              <a:extLst>
                <a:ext uri="{FF2B5EF4-FFF2-40B4-BE49-F238E27FC236}">
                  <a16:creationId xmlns:a16="http://schemas.microsoft.com/office/drawing/2014/main" id="{0364E609-8BAB-9827-DACE-F92F6190B8FD}"/>
                </a:ext>
              </a:extLst>
            </p:cNvPr>
            <p:cNvSpPr txBox="1"/>
            <p:nvPr/>
          </p:nvSpPr>
          <p:spPr>
            <a:xfrm>
              <a:off x="6861115" y="5192365"/>
              <a:ext cx="2095446" cy="400110"/>
            </a:xfrm>
            <a:prstGeom prst="rect">
              <a:avLst/>
            </a:prstGeom>
            <a:noFill/>
            <a:ln>
              <a:noFill/>
            </a:ln>
          </p:spPr>
          <p:txBody>
            <a:bodyPr wrap="square" rtlCol="0">
              <a:spAutoFit/>
            </a:bodyPr>
            <a:lstStyle>
              <a:defPPr>
                <a:defRPr lang="en-US"/>
              </a:defPPr>
              <a:lvl1pPr algn="ctr">
                <a:defRPr sz="2000" b="1">
                  <a:solidFill>
                    <a:schemeClr val="bg2">
                      <a:lumMod val="10000"/>
                    </a:schemeClr>
                  </a:solidFill>
                  <a:latin typeface="AMP_GothamRoundedBold" panose="02000000000000000000" pitchFamily="2" charset="0"/>
                  <a:cs typeface="Arial" panose="020B0604020202020204" pitchFamily="34" charset="0"/>
                </a:defRPr>
              </a:lvl1pPr>
            </a:lstStyle>
            <a:p>
              <a:r>
                <a:rPr lang="en-US" b="0" dirty="0"/>
                <a:t>Phytoplankton</a:t>
              </a:r>
            </a:p>
          </p:txBody>
        </p:sp>
        <p:sp>
          <p:nvSpPr>
            <p:cNvPr id="5" name="TextBox 4">
              <a:extLst>
                <a:ext uri="{FF2B5EF4-FFF2-40B4-BE49-F238E27FC236}">
                  <a16:creationId xmlns:a16="http://schemas.microsoft.com/office/drawing/2014/main" id="{32C0A29C-CCE8-C53B-E877-EA813E8AEC80}"/>
                </a:ext>
              </a:extLst>
            </p:cNvPr>
            <p:cNvSpPr txBox="1"/>
            <p:nvPr/>
          </p:nvSpPr>
          <p:spPr>
            <a:xfrm>
              <a:off x="6510635" y="3597770"/>
              <a:ext cx="2445926" cy="400110"/>
            </a:xfrm>
            <a:prstGeom prst="rect">
              <a:avLst/>
            </a:prstGeom>
            <a:noFill/>
            <a:ln>
              <a:noFill/>
            </a:ln>
          </p:spPr>
          <p:txBody>
            <a:bodyPr wrap="square" rtlCol="0">
              <a:spAutoFit/>
            </a:bodyPr>
            <a:lstStyle>
              <a:defPPr>
                <a:defRPr lang="en-US"/>
              </a:defPPr>
              <a:lvl1pPr algn="ctr">
                <a:defRPr sz="2000" b="1">
                  <a:solidFill>
                    <a:schemeClr val="bg2">
                      <a:lumMod val="10000"/>
                    </a:schemeClr>
                  </a:solidFill>
                  <a:latin typeface="AMP_GothamRoundedBold" panose="02000000000000000000" pitchFamily="2" charset="0"/>
                  <a:cs typeface="Arial" panose="020B0604020202020204" pitchFamily="34" charset="0"/>
                </a:defRPr>
              </a:lvl1pPr>
            </a:lstStyle>
            <a:p>
              <a:r>
                <a:rPr lang="en-US" b="0" dirty="0"/>
                <a:t>Pacific sardine</a:t>
              </a:r>
            </a:p>
          </p:txBody>
        </p:sp>
        <p:sp>
          <p:nvSpPr>
            <p:cNvPr id="8" name="TextBox 7">
              <a:extLst>
                <a:ext uri="{FF2B5EF4-FFF2-40B4-BE49-F238E27FC236}">
                  <a16:creationId xmlns:a16="http://schemas.microsoft.com/office/drawing/2014/main" id="{0EF22C79-4B9D-C5D5-E269-F03C158EE800}"/>
                </a:ext>
              </a:extLst>
            </p:cNvPr>
            <p:cNvSpPr txBox="1"/>
            <p:nvPr/>
          </p:nvSpPr>
          <p:spPr>
            <a:xfrm>
              <a:off x="6021674" y="1648235"/>
              <a:ext cx="2934887" cy="400110"/>
            </a:xfrm>
            <a:prstGeom prst="rect">
              <a:avLst/>
            </a:prstGeom>
            <a:noFill/>
            <a:ln>
              <a:noFill/>
            </a:ln>
          </p:spPr>
          <p:txBody>
            <a:bodyPr wrap="square" rtlCol="0">
              <a:spAutoFit/>
            </a:bodyPr>
            <a:lstStyle/>
            <a:p>
              <a:pPr algn="ctr"/>
              <a:r>
                <a:rPr lang="en-US" sz="2000" dirty="0">
                  <a:solidFill>
                    <a:schemeClr val="bg2">
                      <a:lumMod val="10000"/>
                    </a:schemeClr>
                  </a:solidFill>
                  <a:latin typeface="AMP_GothamRoundedBold" panose="02000000000000000000" pitchFamily="2" charset="0"/>
                  <a:cs typeface="Arial" panose="020B0604020202020204" pitchFamily="34" charset="0"/>
                </a:rPr>
                <a:t>Galápagos penguin</a:t>
              </a:r>
            </a:p>
          </p:txBody>
        </p:sp>
        <p:pic>
          <p:nvPicPr>
            <p:cNvPr id="9" name="Picture 8" descr="A penguin standing on a rock&#10;&#10;AI-generated content may be incorrect.">
              <a:extLst>
                <a:ext uri="{FF2B5EF4-FFF2-40B4-BE49-F238E27FC236}">
                  <a16:creationId xmlns:a16="http://schemas.microsoft.com/office/drawing/2014/main" id="{8220A046-5945-FFDD-D0E7-D25019205FC1}"/>
                </a:ext>
              </a:extLst>
            </p:cNvPr>
            <p:cNvPicPr>
              <a:picLocks noChangeAspect="1"/>
            </p:cNvPicPr>
            <p:nvPr/>
          </p:nvPicPr>
          <p:blipFill>
            <a:blip r:embed="rId3" cstate="hqprint">
              <a:extLst>
                <a:ext uri="{28A0092B-C50C-407E-A947-70E740481C1C}">
                  <a14:useLocalDpi xmlns:a14="http://schemas.microsoft.com/office/drawing/2010/main"/>
                </a:ext>
              </a:extLst>
            </a:blip>
            <a:srcRect t="3661" r="7288" b="3798"/>
            <a:stretch>
              <a:fillRect/>
            </a:stretch>
          </p:blipFill>
          <p:spPr>
            <a:xfrm>
              <a:off x="9081686" y="1078162"/>
              <a:ext cx="1828800" cy="1661840"/>
            </a:xfrm>
            <a:prstGeom prst="rect">
              <a:avLst/>
            </a:prstGeom>
            <a:ln w="19050">
              <a:noFill/>
            </a:ln>
          </p:spPr>
        </p:pic>
        <p:pic>
          <p:nvPicPr>
            <p:cNvPr id="10" name="Picture 9">
              <a:extLst>
                <a:ext uri="{FF2B5EF4-FFF2-40B4-BE49-F238E27FC236}">
                  <a16:creationId xmlns:a16="http://schemas.microsoft.com/office/drawing/2014/main" id="{5A9BE04B-AB30-BB32-3041-5BC3DA412AA2}"/>
                </a:ext>
              </a:extLst>
            </p:cNvPr>
            <p:cNvPicPr>
              <a:picLocks noChangeAspect="1"/>
            </p:cNvPicPr>
            <p:nvPr/>
          </p:nvPicPr>
          <p:blipFill>
            <a:blip r:embed="rId4" cstate="hqprint">
              <a:extLst>
                <a:ext uri="{28A0092B-C50C-407E-A947-70E740481C1C}">
                  <a14:useLocalDpi xmlns:a14="http://schemas.microsoft.com/office/drawing/2010/main"/>
                </a:ext>
              </a:extLst>
            </a:blip>
            <a:srcRect t="17052" b="18909"/>
            <a:stretch>
              <a:fillRect/>
            </a:stretch>
          </p:blipFill>
          <p:spPr>
            <a:xfrm>
              <a:off x="8783970" y="3196492"/>
              <a:ext cx="2424233" cy="1034944"/>
            </a:xfrm>
            <a:prstGeom prst="rect">
              <a:avLst/>
            </a:prstGeom>
            <a:ln w="19050">
              <a:noFill/>
            </a:ln>
          </p:spPr>
        </p:pic>
        <p:pic>
          <p:nvPicPr>
            <p:cNvPr id="11" name="Picture 10">
              <a:extLst>
                <a:ext uri="{FF2B5EF4-FFF2-40B4-BE49-F238E27FC236}">
                  <a16:creationId xmlns:a16="http://schemas.microsoft.com/office/drawing/2014/main" id="{C5D6F8C3-34F9-D28B-7894-5D683D77FAAC}"/>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081686" y="4706621"/>
              <a:ext cx="1828800" cy="1371599"/>
            </a:xfrm>
            <a:prstGeom prst="rect">
              <a:avLst/>
            </a:prstGeom>
            <a:ln w="19050">
              <a:noFill/>
            </a:ln>
          </p:spPr>
        </p:pic>
        <p:cxnSp>
          <p:nvCxnSpPr>
            <p:cNvPr id="12" name="Straight Arrow Connector 11">
              <a:extLst>
                <a:ext uri="{FF2B5EF4-FFF2-40B4-BE49-F238E27FC236}">
                  <a16:creationId xmlns:a16="http://schemas.microsoft.com/office/drawing/2014/main" id="{8C4F2574-B5E7-6F2A-3CD7-EABE9746B9C3}"/>
                </a:ext>
              </a:extLst>
            </p:cNvPr>
            <p:cNvCxnSpPr>
              <a:cxnSpLocks/>
            </p:cNvCxnSpPr>
            <p:nvPr/>
          </p:nvCxnSpPr>
          <p:spPr>
            <a:xfrm flipV="1">
              <a:off x="9996086" y="4157073"/>
              <a:ext cx="0" cy="457200"/>
            </a:xfrm>
            <a:prstGeom prst="straightConnector1">
              <a:avLst/>
            </a:prstGeom>
            <a:ln w="38100">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15C75BD5-5EB9-07F3-397F-030FC21DFD26}"/>
                </a:ext>
              </a:extLst>
            </p:cNvPr>
            <p:cNvCxnSpPr>
              <a:cxnSpLocks/>
            </p:cNvCxnSpPr>
            <p:nvPr/>
          </p:nvCxnSpPr>
          <p:spPr>
            <a:xfrm flipV="1">
              <a:off x="9996086" y="2882351"/>
              <a:ext cx="0" cy="457200"/>
            </a:xfrm>
            <a:prstGeom prst="straightConnector1">
              <a:avLst/>
            </a:prstGeom>
            <a:ln w="38100">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sp>
        <p:nvSpPr>
          <p:cNvPr id="14" name="Content Placeholder 13">
            <a:extLst>
              <a:ext uri="{FF2B5EF4-FFF2-40B4-BE49-F238E27FC236}">
                <a16:creationId xmlns:a16="http://schemas.microsoft.com/office/drawing/2014/main" id="{45464BD9-2808-7D93-E762-078AF47B6DB1}"/>
              </a:ext>
            </a:extLst>
          </p:cNvPr>
          <p:cNvSpPr>
            <a:spLocks noGrp="1"/>
          </p:cNvSpPr>
          <p:nvPr>
            <p:ph idx="1"/>
          </p:nvPr>
        </p:nvSpPr>
        <p:spPr>
          <a:xfrm>
            <a:off x="389082" y="1714500"/>
            <a:ext cx="5706915" cy="4351338"/>
          </a:xfrm>
        </p:spPr>
        <p:txBody>
          <a:bodyPr/>
          <a:lstStyle/>
          <a:p>
            <a:r>
              <a:rPr lang="en-US" dirty="0">
                <a:latin typeface="Helvetica" panose="020B0604020202020204" pitchFamily="34" charset="0"/>
                <a:cs typeface="Helvetica" panose="020B0604020202020204" pitchFamily="34" charset="0"/>
              </a:rPr>
              <a:t>Here is a simple food chain from the Galápagos marine ecosystem.</a:t>
            </a:r>
          </a:p>
          <a:p>
            <a:r>
              <a:rPr lang="en-US" dirty="0">
                <a:latin typeface="Helvetica" panose="020B0604020202020204" pitchFamily="34" charset="0"/>
                <a:cs typeface="Helvetica" panose="020B0604020202020204" pitchFamily="34" charset="0"/>
              </a:rPr>
              <a:t>In this food chain, sardines eat phytoplankton and penguins eat sardines. </a:t>
            </a:r>
          </a:p>
          <a:p>
            <a:r>
              <a:rPr lang="en-US" dirty="0">
                <a:latin typeface="Helvetica" panose="020B0604020202020204" pitchFamily="34" charset="0"/>
                <a:cs typeface="Helvetica" panose="020B0604020202020204" pitchFamily="34" charset="0"/>
              </a:rPr>
              <a:t>The arrows show the flow of energy from the bottom to the top of the food chain.</a:t>
            </a:r>
          </a:p>
          <a:p>
            <a:endParaRPr lang="en-US" dirty="0"/>
          </a:p>
        </p:txBody>
      </p:sp>
    </p:spTree>
    <p:extLst>
      <p:ext uri="{BB962C8B-B14F-4D97-AF65-F5344CB8AC3E}">
        <p14:creationId xmlns:p14="http://schemas.microsoft.com/office/powerpoint/2010/main" val="4879162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4D084-BECB-D813-FC4F-706CDE7D1FA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0CDBF0F-B3B1-F5E5-D5EE-68060FD94643}"/>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latin typeface="Helvetica" panose="020B0604020202020204" pitchFamily="34" charset="0"/>
                <a:cs typeface="Helvetica" panose="020B0604020202020204" pitchFamily="34" charset="0"/>
              </a:rPr>
              <a:t>The marine food web in the Galápagos </a:t>
            </a:r>
          </a:p>
        </p:txBody>
      </p:sp>
      <p:grpSp>
        <p:nvGrpSpPr>
          <p:cNvPr id="14" name="Group 13" descr="The previous food chain is repeated and phytoplankton are labeled as producers.">
            <a:extLst>
              <a:ext uri="{FF2B5EF4-FFF2-40B4-BE49-F238E27FC236}">
                <a16:creationId xmlns:a16="http://schemas.microsoft.com/office/drawing/2014/main" id="{0969FFB9-0487-DB78-5B8A-1A6A3CA92D25}"/>
              </a:ext>
            </a:extLst>
          </p:cNvPr>
          <p:cNvGrpSpPr/>
          <p:nvPr/>
        </p:nvGrpSpPr>
        <p:grpSpPr>
          <a:xfrm>
            <a:off x="6021674" y="1078162"/>
            <a:ext cx="5186529" cy="5000058"/>
            <a:chOff x="6021674" y="1078162"/>
            <a:chExt cx="5186529" cy="5000058"/>
          </a:xfrm>
        </p:grpSpPr>
        <p:grpSp>
          <p:nvGrpSpPr>
            <p:cNvPr id="3" name="Group 2">
              <a:extLst>
                <a:ext uri="{FF2B5EF4-FFF2-40B4-BE49-F238E27FC236}">
                  <a16:creationId xmlns:a16="http://schemas.microsoft.com/office/drawing/2014/main" id="{DB982F49-3E9D-97E9-6A84-A3B4D9BAE0D5}"/>
                </a:ext>
              </a:extLst>
            </p:cNvPr>
            <p:cNvGrpSpPr/>
            <p:nvPr/>
          </p:nvGrpSpPr>
          <p:grpSpPr>
            <a:xfrm>
              <a:off x="6021674" y="1078162"/>
              <a:ext cx="5186529" cy="5000058"/>
              <a:chOff x="6021674" y="1078162"/>
              <a:chExt cx="5186529" cy="5000058"/>
            </a:xfrm>
          </p:grpSpPr>
          <p:sp>
            <p:nvSpPr>
              <p:cNvPr id="4" name="TextBox 3">
                <a:extLst>
                  <a:ext uri="{FF2B5EF4-FFF2-40B4-BE49-F238E27FC236}">
                    <a16:creationId xmlns:a16="http://schemas.microsoft.com/office/drawing/2014/main" id="{7A11EC07-7DBD-DD27-8BA4-8965187F5A21}"/>
                  </a:ext>
                </a:extLst>
              </p:cNvPr>
              <p:cNvSpPr txBox="1"/>
              <p:nvPr/>
            </p:nvSpPr>
            <p:spPr>
              <a:xfrm>
                <a:off x="6861115" y="5192365"/>
                <a:ext cx="2095446" cy="400110"/>
              </a:xfrm>
              <a:prstGeom prst="rect">
                <a:avLst/>
              </a:prstGeom>
              <a:noFill/>
              <a:ln>
                <a:noFill/>
              </a:ln>
            </p:spPr>
            <p:txBody>
              <a:bodyPr wrap="square" rtlCol="0">
                <a:spAutoFit/>
              </a:bodyPr>
              <a:lstStyle>
                <a:defPPr>
                  <a:defRPr lang="en-US"/>
                </a:defPPr>
                <a:lvl1pPr algn="ctr">
                  <a:defRPr sz="2000" b="1">
                    <a:solidFill>
                      <a:schemeClr val="bg2">
                        <a:lumMod val="10000"/>
                      </a:schemeClr>
                    </a:solidFill>
                    <a:latin typeface="AMP_GothamRoundedBold" panose="02000000000000000000" pitchFamily="2" charset="0"/>
                    <a:cs typeface="Arial" panose="020B0604020202020204" pitchFamily="34" charset="0"/>
                  </a:defRPr>
                </a:lvl1pPr>
              </a:lstStyle>
              <a:p>
                <a:r>
                  <a:rPr lang="en-US" b="0" dirty="0"/>
                  <a:t>Phytoplankton</a:t>
                </a:r>
              </a:p>
            </p:txBody>
          </p:sp>
          <p:sp>
            <p:nvSpPr>
              <p:cNvPr id="5" name="TextBox 4">
                <a:extLst>
                  <a:ext uri="{FF2B5EF4-FFF2-40B4-BE49-F238E27FC236}">
                    <a16:creationId xmlns:a16="http://schemas.microsoft.com/office/drawing/2014/main" id="{3EC7EB4F-1D13-4BAC-CA33-B2920B195D40}"/>
                  </a:ext>
                </a:extLst>
              </p:cNvPr>
              <p:cNvSpPr txBox="1"/>
              <p:nvPr/>
            </p:nvSpPr>
            <p:spPr>
              <a:xfrm>
                <a:off x="6510635" y="3597770"/>
                <a:ext cx="2445926" cy="400110"/>
              </a:xfrm>
              <a:prstGeom prst="rect">
                <a:avLst/>
              </a:prstGeom>
              <a:noFill/>
              <a:ln>
                <a:noFill/>
              </a:ln>
            </p:spPr>
            <p:txBody>
              <a:bodyPr wrap="square" rtlCol="0">
                <a:spAutoFit/>
              </a:bodyPr>
              <a:lstStyle>
                <a:defPPr>
                  <a:defRPr lang="en-US"/>
                </a:defPPr>
                <a:lvl1pPr algn="ctr">
                  <a:defRPr sz="2000" b="1">
                    <a:solidFill>
                      <a:schemeClr val="bg2">
                        <a:lumMod val="10000"/>
                      </a:schemeClr>
                    </a:solidFill>
                    <a:latin typeface="AMP_GothamRoundedBold" panose="02000000000000000000" pitchFamily="2" charset="0"/>
                    <a:cs typeface="Arial" panose="020B0604020202020204" pitchFamily="34" charset="0"/>
                  </a:defRPr>
                </a:lvl1pPr>
              </a:lstStyle>
              <a:p>
                <a:r>
                  <a:rPr lang="en-US" b="0" dirty="0"/>
                  <a:t>Pacific sardine</a:t>
                </a:r>
              </a:p>
            </p:txBody>
          </p:sp>
          <p:sp>
            <p:nvSpPr>
              <p:cNvPr id="8" name="TextBox 7">
                <a:extLst>
                  <a:ext uri="{FF2B5EF4-FFF2-40B4-BE49-F238E27FC236}">
                    <a16:creationId xmlns:a16="http://schemas.microsoft.com/office/drawing/2014/main" id="{99223245-1D6C-00D0-4EA8-0C13687FEFC7}"/>
                  </a:ext>
                </a:extLst>
              </p:cNvPr>
              <p:cNvSpPr txBox="1"/>
              <p:nvPr/>
            </p:nvSpPr>
            <p:spPr>
              <a:xfrm>
                <a:off x="6021674" y="1648235"/>
                <a:ext cx="2934887" cy="400110"/>
              </a:xfrm>
              <a:prstGeom prst="rect">
                <a:avLst/>
              </a:prstGeom>
              <a:noFill/>
              <a:ln>
                <a:noFill/>
              </a:ln>
            </p:spPr>
            <p:txBody>
              <a:bodyPr wrap="square" rtlCol="0">
                <a:spAutoFit/>
              </a:bodyPr>
              <a:lstStyle/>
              <a:p>
                <a:pPr algn="ctr"/>
                <a:r>
                  <a:rPr lang="en-US" sz="2000" dirty="0">
                    <a:solidFill>
                      <a:schemeClr val="bg2">
                        <a:lumMod val="10000"/>
                      </a:schemeClr>
                    </a:solidFill>
                    <a:latin typeface="AMP_GothamRoundedBold" panose="02000000000000000000" pitchFamily="2" charset="0"/>
                    <a:cs typeface="Arial" panose="020B0604020202020204" pitchFamily="34" charset="0"/>
                  </a:rPr>
                  <a:t>Galápagos penguin</a:t>
                </a:r>
              </a:p>
            </p:txBody>
          </p:sp>
          <p:pic>
            <p:nvPicPr>
              <p:cNvPr id="9" name="Picture 8" descr="A penguin standing on a rock&#10;&#10;AI-generated content may be incorrect.">
                <a:extLst>
                  <a:ext uri="{FF2B5EF4-FFF2-40B4-BE49-F238E27FC236}">
                    <a16:creationId xmlns:a16="http://schemas.microsoft.com/office/drawing/2014/main" id="{4627B9D9-3F3E-7D7D-2805-045FCD54D642}"/>
                  </a:ext>
                </a:extLst>
              </p:cNvPr>
              <p:cNvPicPr>
                <a:picLocks noChangeAspect="1"/>
              </p:cNvPicPr>
              <p:nvPr/>
            </p:nvPicPr>
            <p:blipFill>
              <a:blip r:embed="rId3" cstate="hqprint">
                <a:extLst>
                  <a:ext uri="{28A0092B-C50C-407E-A947-70E740481C1C}">
                    <a14:useLocalDpi xmlns:a14="http://schemas.microsoft.com/office/drawing/2010/main"/>
                  </a:ext>
                </a:extLst>
              </a:blip>
              <a:srcRect t="3661" r="7288" b="3798"/>
              <a:stretch>
                <a:fillRect/>
              </a:stretch>
            </p:blipFill>
            <p:spPr>
              <a:xfrm>
                <a:off x="9081686" y="1078162"/>
                <a:ext cx="1828800" cy="1661840"/>
              </a:xfrm>
              <a:prstGeom prst="rect">
                <a:avLst/>
              </a:prstGeom>
              <a:ln w="19050">
                <a:noFill/>
              </a:ln>
            </p:spPr>
          </p:pic>
          <p:pic>
            <p:nvPicPr>
              <p:cNvPr id="10" name="Picture 9">
                <a:extLst>
                  <a:ext uri="{FF2B5EF4-FFF2-40B4-BE49-F238E27FC236}">
                    <a16:creationId xmlns:a16="http://schemas.microsoft.com/office/drawing/2014/main" id="{34C8371B-DB8E-0C09-3EBB-A8C6D0BD9D3A}"/>
                  </a:ext>
                </a:extLst>
              </p:cNvPr>
              <p:cNvPicPr>
                <a:picLocks noChangeAspect="1"/>
              </p:cNvPicPr>
              <p:nvPr/>
            </p:nvPicPr>
            <p:blipFill>
              <a:blip r:embed="rId4" cstate="hqprint">
                <a:extLst>
                  <a:ext uri="{28A0092B-C50C-407E-A947-70E740481C1C}">
                    <a14:useLocalDpi xmlns:a14="http://schemas.microsoft.com/office/drawing/2010/main"/>
                  </a:ext>
                </a:extLst>
              </a:blip>
              <a:srcRect t="17052" b="18909"/>
              <a:stretch>
                <a:fillRect/>
              </a:stretch>
            </p:blipFill>
            <p:spPr>
              <a:xfrm>
                <a:off x="8783970" y="3196492"/>
                <a:ext cx="2424233" cy="1034944"/>
              </a:xfrm>
              <a:prstGeom prst="rect">
                <a:avLst/>
              </a:prstGeom>
              <a:ln w="19050">
                <a:noFill/>
              </a:ln>
            </p:spPr>
          </p:pic>
          <p:pic>
            <p:nvPicPr>
              <p:cNvPr id="11" name="Picture 10">
                <a:extLst>
                  <a:ext uri="{FF2B5EF4-FFF2-40B4-BE49-F238E27FC236}">
                    <a16:creationId xmlns:a16="http://schemas.microsoft.com/office/drawing/2014/main" id="{6D3B459D-D518-2AFA-DD5C-D2E2C912D79B}"/>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081686" y="4706621"/>
                <a:ext cx="1828800" cy="1371599"/>
              </a:xfrm>
              <a:prstGeom prst="rect">
                <a:avLst/>
              </a:prstGeom>
              <a:ln w="19050">
                <a:noFill/>
              </a:ln>
            </p:spPr>
          </p:pic>
          <p:cxnSp>
            <p:nvCxnSpPr>
              <p:cNvPr id="12" name="Straight Arrow Connector 11">
                <a:extLst>
                  <a:ext uri="{FF2B5EF4-FFF2-40B4-BE49-F238E27FC236}">
                    <a16:creationId xmlns:a16="http://schemas.microsoft.com/office/drawing/2014/main" id="{11689E8A-2DC5-635F-4C4A-44143A01B9BC}"/>
                  </a:ext>
                </a:extLst>
              </p:cNvPr>
              <p:cNvCxnSpPr>
                <a:cxnSpLocks/>
              </p:cNvCxnSpPr>
              <p:nvPr/>
            </p:nvCxnSpPr>
            <p:spPr>
              <a:xfrm flipV="1">
                <a:off x="9996086" y="4157073"/>
                <a:ext cx="0" cy="457200"/>
              </a:xfrm>
              <a:prstGeom prst="straightConnector1">
                <a:avLst/>
              </a:prstGeom>
              <a:ln w="38100">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E3F5E3E3-CD93-61A9-35C3-0923B056A20F}"/>
                  </a:ext>
                </a:extLst>
              </p:cNvPr>
              <p:cNvCxnSpPr>
                <a:cxnSpLocks/>
              </p:cNvCxnSpPr>
              <p:nvPr/>
            </p:nvCxnSpPr>
            <p:spPr>
              <a:xfrm flipV="1">
                <a:off x="9996086" y="2882351"/>
                <a:ext cx="0" cy="457200"/>
              </a:xfrm>
              <a:prstGeom prst="straightConnector1">
                <a:avLst/>
              </a:prstGeom>
              <a:ln w="38100">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sp>
          <p:nvSpPr>
            <p:cNvPr id="2" name="TextBox 1">
              <a:extLst>
                <a:ext uri="{FF2B5EF4-FFF2-40B4-BE49-F238E27FC236}">
                  <a16:creationId xmlns:a16="http://schemas.microsoft.com/office/drawing/2014/main" id="{CD4EF7D5-D2D9-1BBA-FBDD-76071FBF2146}"/>
                </a:ext>
              </a:extLst>
            </p:cNvPr>
            <p:cNvSpPr txBox="1"/>
            <p:nvPr/>
          </p:nvSpPr>
          <p:spPr>
            <a:xfrm>
              <a:off x="6861115" y="4809655"/>
              <a:ext cx="2095446" cy="400110"/>
            </a:xfrm>
            <a:prstGeom prst="rect">
              <a:avLst/>
            </a:prstGeom>
            <a:noFill/>
            <a:ln>
              <a:noFill/>
            </a:ln>
          </p:spPr>
          <p:txBody>
            <a:bodyPr wrap="square" rtlCol="0">
              <a:spAutoFit/>
            </a:bodyPr>
            <a:lstStyle>
              <a:defPPr>
                <a:defRPr lang="en-US"/>
              </a:defPPr>
              <a:lvl1pPr algn="ctr">
                <a:defRPr sz="2000" b="1">
                  <a:solidFill>
                    <a:schemeClr val="bg2">
                      <a:lumMod val="10000"/>
                    </a:schemeClr>
                  </a:solidFill>
                  <a:latin typeface="AMP_GothamRoundedBold" panose="02000000000000000000" pitchFamily="2" charset="0"/>
                  <a:cs typeface="Arial" panose="020B0604020202020204" pitchFamily="34" charset="0"/>
                </a:defRPr>
              </a:lvl1pPr>
            </a:lstStyle>
            <a:p>
              <a:r>
                <a:rPr lang="en-US" b="0" dirty="0">
                  <a:solidFill>
                    <a:srgbClr val="D10F3A"/>
                  </a:solidFill>
                </a:rPr>
                <a:t>Producer:</a:t>
              </a:r>
            </a:p>
          </p:txBody>
        </p:sp>
      </p:grpSp>
      <p:sp>
        <p:nvSpPr>
          <p:cNvPr id="16" name="Content Placeholder 15">
            <a:extLst>
              <a:ext uri="{FF2B5EF4-FFF2-40B4-BE49-F238E27FC236}">
                <a16:creationId xmlns:a16="http://schemas.microsoft.com/office/drawing/2014/main" id="{F36F78CF-4453-1AAB-D193-69599F8E3E7B}"/>
              </a:ext>
            </a:extLst>
          </p:cNvPr>
          <p:cNvSpPr>
            <a:spLocks noGrp="1"/>
          </p:cNvSpPr>
          <p:nvPr>
            <p:ph idx="1"/>
          </p:nvPr>
        </p:nvSpPr>
        <p:spPr>
          <a:xfrm>
            <a:off x="389082" y="1714500"/>
            <a:ext cx="5632592" cy="4351338"/>
          </a:xfrm>
        </p:spPr>
        <p:txBody>
          <a:bodyPr/>
          <a:lstStyle/>
          <a:p>
            <a:r>
              <a:rPr lang="en-US" dirty="0">
                <a:latin typeface="Helvetica" panose="020B0604020202020204" pitchFamily="34" charset="0"/>
                <a:cs typeface="Helvetica" panose="020B0604020202020204" pitchFamily="34" charset="0"/>
              </a:rPr>
              <a:t>Trophic levels refer to an organism’s place in the food chain. </a:t>
            </a:r>
          </a:p>
          <a:p>
            <a:r>
              <a:rPr lang="en-US" dirty="0">
                <a:latin typeface="Helvetica" panose="020B0604020202020204" pitchFamily="34" charset="0"/>
                <a:cs typeface="Helvetica" panose="020B0604020202020204" pitchFamily="34" charset="0"/>
              </a:rPr>
              <a:t>Producers are at the lowest trophic level and harvest energy from the sun. </a:t>
            </a:r>
          </a:p>
          <a:p>
            <a:r>
              <a:rPr lang="en-US" dirty="0">
                <a:latin typeface="Helvetica" panose="020B0604020202020204" pitchFamily="34" charset="0"/>
                <a:cs typeface="Helvetica" panose="020B0604020202020204" pitchFamily="34" charset="0"/>
              </a:rPr>
              <a:t>In this food chain, phytoplankton are producers.</a:t>
            </a:r>
          </a:p>
          <a:p>
            <a:endParaRPr lang="en-US" dirty="0"/>
          </a:p>
        </p:txBody>
      </p:sp>
    </p:spTree>
    <p:extLst>
      <p:ext uri="{BB962C8B-B14F-4D97-AF65-F5344CB8AC3E}">
        <p14:creationId xmlns:p14="http://schemas.microsoft.com/office/powerpoint/2010/main" val="16844282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4DC02-6DF9-A10B-4ABE-190DC93C3E1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1B41498-88C6-7B34-B319-F2C474D479E6}"/>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latin typeface="Helvetica" panose="020B0604020202020204" pitchFamily="34" charset="0"/>
                <a:cs typeface="Helvetica" panose="020B0604020202020204" pitchFamily="34" charset="0"/>
              </a:rPr>
              <a:t>The marine food web in the Galápagos </a:t>
            </a:r>
          </a:p>
        </p:txBody>
      </p:sp>
      <p:grpSp>
        <p:nvGrpSpPr>
          <p:cNvPr id="16" name="Group 15" descr="The food chain is repeated with penguins and sardines labeled as consumers.">
            <a:extLst>
              <a:ext uri="{FF2B5EF4-FFF2-40B4-BE49-F238E27FC236}">
                <a16:creationId xmlns:a16="http://schemas.microsoft.com/office/drawing/2014/main" id="{F9D34591-9197-B9E0-DD04-42FB6B0C65B5}"/>
              </a:ext>
            </a:extLst>
          </p:cNvPr>
          <p:cNvGrpSpPr/>
          <p:nvPr/>
        </p:nvGrpSpPr>
        <p:grpSpPr>
          <a:xfrm>
            <a:off x="6021674" y="1078162"/>
            <a:ext cx="5186529" cy="5000058"/>
            <a:chOff x="6021674" y="1078162"/>
            <a:chExt cx="5186529" cy="5000058"/>
          </a:xfrm>
        </p:grpSpPr>
        <p:grpSp>
          <p:nvGrpSpPr>
            <p:cNvPr id="3" name="Group 2">
              <a:extLst>
                <a:ext uri="{FF2B5EF4-FFF2-40B4-BE49-F238E27FC236}">
                  <a16:creationId xmlns:a16="http://schemas.microsoft.com/office/drawing/2014/main" id="{CCD9B3ED-DDD8-5AE7-FB50-C3A534E9A907}"/>
                </a:ext>
              </a:extLst>
            </p:cNvPr>
            <p:cNvGrpSpPr/>
            <p:nvPr/>
          </p:nvGrpSpPr>
          <p:grpSpPr>
            <a:xfrm>
              <a:off x="6021674" y="1078162"/>
              <a:ext cx="5186529" cy="5000058"/>
              <a:chOff x="6021674" y="1078162"/>
              <a:chExt cx="5186529" cy="5000058"/>
            </a:xfrm>
          </p:grpSpPr>
          <p:sp>
            <p:nvSpPr>
              <p:cNvPr id="4" name="TextBox 3">
                <a:extLst>
                  <a:ext uri="{FF2B5EF4-FFF2-40B4-BE49-F238E27FC236}">
                    <a16:creationId xmlns:a16="http://schemas.microsoft.com/office/drawing/2014/main" id="{60A7C9DD-5F9C-ADC6-A2B7-58132CD6E61E}"/>
                  </a:ext>
                </a:extLst>
              </p:cNvPr>
              <p:cNvSpPr txBox="1"/>
              <p:nvPr/>
            </p:nvSpPr>
            <p:spPr>
              <a:xfrm>
                <a:off x="6861115" y="5192365"/>
                <a:ext cx="2095446" cy="400110"/>
              </a:xfrm>
              <a:prstGeom prst="rect">
                <a:avLst/>
              </a:prstGeom>
              <a:noFill/>
              <a:ln>
                <a:noFill/>
              </a:ln>
            </p:spPr>
            <p:txBody>
              <a:bodyPr wrap="square" rtlCol="0">
                <a:spAutoFit/>
              </a:bodyPr>
              <a:lstStyle>
                <a:defPPr>
                  <a:defRPr lang="en-US"/>
                </a:defPPr>
                <a:lvl1pPr algn="ctr">
                  <a:defRPr sz="2000" b="1">
                    <a:solidFill>
                      <a:schemeClr val="bg2">
                        <a:lumMod val="10000"/>
                      </a:schemeClr>
                    </a:solidFill>
                    <a:latin typeface="AMP_GothamRoundedBold" panose="02000000000000000000" pitchFamily="2" charset="0"/>
                    <a:cs typeface="Arial" panose="020B0604020202020204" pitchFamily="34" charset="0"/>
                  </a:defRPr>
                </a:lvl1pPr>
              </a:lstStyle>
              <a:p>
                <a:r>
                  <a:rPr lang="en-US" b="0" dirty="0"/>
                  <a:t>Phytoplankton</a:t>
                </a:r>
              </a:p>
            </p:txBody>
          </p:sp>
          <p:sp>
            <p:nvSpPr>
              <p:cNvPr id="5" name="TextBox 4">
                <a:extLst>
                  <a:ext uri="{FF2B5EF4-FFF2-40B4-BE49-F238E27FC236}">
                    <a16:creationId xmlns:a16="http://schemas.microsoft.com/office/drawing/2014/main" id="{18A945ED-6753-18B2-BE3F-B2D735D3B195}"/>
                  </a:ext>
                </a:extLst>
              </p:cNvPr>
              <p:cNvSpPr txBox="1"/>
              <p:nvPr/>
            </p:nvSpPr>
            <p:spPr>
              <a:xfrm>
                <a:off x="6510635" y="3597770"/>
                <a:ext cx="2445926" cy="400110"/>
              </a:xfrm>
              <a:prstGeom prst="rect">
                <a:avLst/>
              </a:prstGeom>
              <a:noFill/>
              <a:ln>
                <a:noFill/>
              </a:ln>
            </p:spPr>
            <p:txBody>
              <a:bodyPr wrap="square" rtlCol="0">
                <a:spAutoFit/>
              </a:bodyPr>
              <a:lstStyle>
                <a:defPPr>
                  <a:defRPr lang="en-US"/>
                </a:defPPr>
                <a:lvl1pPr algn="ctr">
                  <a:defRPr sz="2000" b="1">
                    <a:solidFill>
                      <a:schemeClr val="bg2">
                        <a:lumMod val="10000"/>
                      </a:schemeClr>
                    </a:solidFill>
                    <a:latin typeface="AMP_GothamRoundedBold" panose="02000000000000000000" pitchFamily="2" charset="0"/>
                    <a:cs typeface="Arial" panose="020B0604020202020204" pitchFamily="34" charset="0"/>
                  </a:defRPr>
                </a:lvl1pPr>
              </a:lstStyle>
              <a:p>
                <a:r>
                  <a:rPr lang="en-US" b="0" dirty="0"/>
                  <a:t>Pacific sardine</a:t>
                </a:r>
              </a:p>
            </p:txBody>
          </p:sp>
          <p:sp>
            <p:nvSpPr>
              <p:cNvPr id="8" name="TextBox 7">
                <a:extLst>
                  <a:ext uri="{FF2B5EF4-FFF2-40B4-BE49-F238E27FC236}">
                    <a16:creationId xmlns:a16="http://schemas.microsoft.com/office/drawing/2014/main" id="{87A91E57-6C12-D19F-525F-DDDB4A22F2DA}"/>
                  </a:ext>
                </a:extLst>
              </p:cNvPr>
              <p:cNvSpPr txBox="1"/>
              <p:nvPr/>
            </p:nvSpPr>
            <p:spPr>
              <a:xfrm>
                <a:off x="6021674" y="1648235"/>
                <a:ext cx="2934887" cy="400110"/>
              </a:xfrm>
              <a:prstGeom prst="rect">
                <a:avLst/>
              </a:prstGeom>
              <a:noFill/>
              <a:ln>
                <a:noFill/>
              </a:ln>
            </p:spPr>
            <p:txBody>
              <a:bodyPr wrap="square" rtlCol="0">
                <a:spAutoFit/>
              </a:bodyPr>
              <a:lstStyle/>
              <a:p>
                <a:pPr algn="ctr"/>
                <a:r>
                  <a:rPr lang="en-US" sz="2000" dirty="0">
                    <a:solidFill>
                      <a:schemeClr val="bg2">
                        <a:lumMod val="10000"/>
                      </a:schemeClr>
                    </a:solidFill>
                    <a:latin typeface="AMP_GothamRoundedBold" panose="02000000000000000000" pitchFamily="2" charset="0"/>
                    <a:cs typeface="Arial" panose="020B0604020202020204" pitchFamily="34" charset="0"/>
                  </a:rPr>
                  <a:t>Galápagos penguin</a:t>
                </a:r>
              </a:p>
            </p:txBody>
          </p:sp>
          <p:pic>
            <p:nvPicPr>
              <p:cNvPr id="9" name="Picture 8" descr="A penguin standing on a rock&#10;&#10;AI-generated content may be incorrect.">
                <a:extLst>
                  <a:ext uri="{FF2B5EF4-FFF2-40B4-BE49-F238E27FC236}">
                    <a16:creationId xmlns:a16="http://schemas.microsoft.com/office/drawing/2014/main" id="{6B2B4AF3-B302-D8AF-F89C-7470796FAB40}"/>
                  </a:ext>
                </a:extLst>
              </p:cNvPr>
              <p:cNvPicPr>
                <a:picLocks noChangeAspect="1"/>
              </p:cNvPicPr>
              <p:nvPr/>
            </p:nvPicPr>
            <p:blipFill>
              <a:blip r:embed="rId3" cstate="hqprint">
                <a:extLst>
                  <a:ext uri="{28A0092B-C50C-407E-A947-70E740481C1C}">
                    <a14:useLocalDpi xmlns:a14="http://schemas.microsoft.com/office/drawing/2010/main"/>
                  </a:ext>
                </a:extLst>
              </a:blip>
              <a:srcRect t="3661" r="7288" b="3798"/>
              <a:stretch>
                <a:fillRect/>
              </a:stretch>
            </p:blipFill>
            <p:spPr>
              <a:xfrm>
                <a:off x="9081686" y="1078162"/>
                <a:ext cx="1828800" cy="1661840"/>
              </a:xfrm>
              <a:prstGeom prst="rect">
                <a:avLst/>
              </a:prstGeom>
              <a:ln w="19050">
                <a:noFill/>
              </a:ln>
            </p:spPr>
          </p:pic>
          <p:pic>
            <p:nvPicPr>
              <p:cNvPr id="10" name="Picture 9">
                <a:extLst>
                  <a:ext uri="{FF2B5EF4-FFF2-40B4-BE49-F238E27FC236}">
                    <a16:creationId xmlns:a16="http://schemas.microsoft.com/office/drawing/2014/main" id="{7942E660-B304-2B8D-97F5-1D3D39A28562}"/>
                  </a:ext>
                </a:extLst>
              </p:cNvPr>
              <p:cNvPicPr>
                <a:picLocks noChangeAspect="1"/>
              </p:cNvPicPr>
              <p:nvPr/>
            </p:nvPicPr>
            <p:blipFill>
              <a:blip r:embed="rId4" cstate="hqprint">
                <a:extLst>
                  <a:ext uri="{28A0092B-C50C-407E-A947-70E740481C1C}">
                    <a14:useLocalDpi xmlns:a14="http://schemas.microsoft.com/office/drawing/2010/main"/>
                  </a:ext>
                </a:extLst>
              </a:blip>
              <a:srcRect t="17052" b="18909"/>
              <a:stretch>
                <a:fillRect/>
              </a:stretch>
            </p:blipFill>
            <p:spPr>
              <a:xfrm>
                <a:off x="8783970" y="3196492"/>
                <a:ext cx="2424233" cy="1034944"/>
              </a:xfrm>
              <a:prstGeom prst="rect">
                <a:avLst/>
              </a:prstGeom>
              <a:ln w="19050">
                <a:noFill/>
              </a:ln>
            </p:spPr>
          </p:pic>
          <p:pic>
            <p:nvPicPr>
              <p:cNvPr id="11" name="Picture 10">
                <a:extLst>
                  <a:ext uri="{FF2B5EF4-FFF2-40B4-BE49-F238E27FC236}">
                    <a16:creationId xmlns:a16="http://schemas.microsoft.com/office/drawing/2014/main" id="{BFB4B283-62CD-AAE0-5188-1DA1DDA4114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081686" y="4706621"/>
                <a:ext cx="1828800" cy="1371599"/>
              </a:xfrm>
              <a:prstGeom prst="rect">
                <a:avLst/>
              </a:prstGeom>
              <a:ln w="19050">
                <a:noFill/>
              </a:ln>
            </p:spPr>
          </p:pic>
          <p:cxnSp>
            <p:nvCxnSpPr>
              <p:cNvPr id="12" name="Straight Arrow Connector 11">
                <a:extLst>
                  <a:ext uri="{FF2B5EF4-FFF2-40B4-BE49-F238E27FC236}">
                    <a16:creationId xmlns:a16="http://schemas.microsoft.com/office/drawing/2014/main" id="{0CD1E0D5-8A82-C3C7-CC98-0D558D302809}"/>
                  </a:ext>
                </a:extLst>
              </p:cNvPr>
              <p:cNvCxnSpPr>
                <a:cxnSpLocks/>
              </p:cNvCxnSpPr>
              <p:nvPr/>
            </p:nvCxnSpPr>
            <p:spPr>
              <a:xfrm flipV="1">
                <a:off x="9996086" y="4157073"/>
                <a:ext cx="0" cy="457200"/>
              </a:xfrm>
              <a:prstGeom prst="straightConnector1">
                <a:avLst/>
              </a:prstGeom>
              <a:ln w="38100">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5FAE874E-D110-47FF-7EE1-58722238EEB8}"/>
                  </a:ext>
                </a:extLst>
              </p:cNvPr>
              <p:cNvCxnSpPr>
                <a:cxnSpLocks/>
              </p:cNvCxnSpPr>
              <p:nvPr/>
            </p:nvCxnSpPr>
            <p:spPr>
              <a:xfrm flipV="1">
                <a:off x="9996086" y="2882351"/>
                <a:ext cx="0" cy="457200"/>
              </a:xfrm>
              <a:prstGeom prst="straightConnector1">
                <a:avLst/>
              </a:prstGeom>
              <a:ln w="38100">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sp>
          <p:nvSpPr>
            <p:cNvPr id="2" name="TextBox 1">
              <a:extLst>
                <a:ext uri="{FF2B5EF4-FFF2-40B4-BE49-F238E27FC236}">
                  <a16:creationId xmlns:a16="http://schemas.microsoft.com/office/drawing/2014/main" id="{1D45A839-A4A3-EBBC-153D-673E0157C877}"/>
                </a:ext>
              </a:extLst>
            </p:cNvPr>
            <p:cNvSpPr txBox="1"/>
            <p:nvPr/>
          </p:nvSpPr>
          <p:spPr>
            <a:xfrm>
              <a:off x="6861115" y="4809655"/>
              <a:ext cx="2095446" cy="400110"/>
            </a:xfrm>
            <a:prstGeom prst="rect">
              <a:avLst/>
            </a:prstGeom>
            <a:noFill/>
            <a:ln>
              <a:noFill/>
            </a:ln>
          </p:spPr>
          <p:txBody>
            <a:bodyPr wrap="square" rtlCol="0">
              <a:spAutoFit/>
            </a:bodyPr>
            <a:lstStyle>
              <a:defPPr>
                <a:defRPr lang="en-US"/>
              </a:defPPr>
              <a:lvl1pPr algn="ctr">
                <a:defRPr sz="2000" b="1">
                  <a:solidFill>
                    <a:schemeClr val="bg2">
                      <a:lumMod val="10000"/>
                    </a:schemeClr>
                  </a:solidFill>
                  <a:latin typeface="AMP_GothamRoundedBold" panose="02000000000000000000" pitchFamily="2" charset="0"/>
                  <a:cs typeface="Arial" panose="020B0604020202020204" pitchFamily="34" charset="0"/>
                </a:defRPr>
              </a:lvl1pPr>
            </a:lstStyle>
            <a:p>
              <a:r>
                <a:rPr lang="en-US" b="0" dirty="0">
                  <a:solidFill>
                    <a:srgbClr val="D10F3A"/>
                  </a:solidFill>
                </a:rPr>
                <a:t>Producer:</a:t>
              </a:r>
            </a:p>
          </p:txBody>
        </p:sp>
        <p:sp>
          <p:nvSpPr>
            <p:cNvPr id="14" name="TextBox 13">
              <a:extLst>
                <a:ext uri="{FF2B5EF4-FFF2-40B4-BE49-F238E27FC236}">
                  <a16:creationId xmlns:a16="http://schemas.microsoft.com/office/drawing/2014/main" id="{A7267DB9-F277-BB11-5DB2-5BA044156E80}"/>
                </a:ext>
              </a:extLst>
            </p:cNvPr>
            <p:cNvSpPr txBox="1"/>
            <p:nvPr/>
          </p:nvSpPr>
          <p:spPr>
            <a:xfrm>
              <a:off x="6510635" y="3266724"/>
              <a:ext cx="2445926" cy="400110"/>
            </a:xfrm>
            <a:prstGeom prst="rect">
              <a:avLst/>
            </a:prstGeom>
            <a:noFill/>
            <a:ln>
              <a:noFill/>
            </a:ln>
          </p:spPr>
          <p:txBody>
            <a:bodyPr wrap="square" rtlCol="0">
              <a:spAutoFit/>
            </a:bodyPr>
            <a:lstStyle>
              <a:defPPr>
                <a:defRPr lang="en-US"/>
              </a:defPPr>
              <a:lvl1pPr algn="ctr">
                <a:defRPr sz="2000" b="1">
                  <a:solidFill>
                    <a:schemeClr val="bg2">
                      <a:lumMod val="10000"/>
                    </a:schemeClr>
                  </a:solidFill>
                  <a:latin typeface="AMP_GothamRoundedBold" panose="02000000000000000000" pitchFamily="2" charset="0"/>
                  <a:cs typeface="Arial" panose="020B0604020202020204" pitchFamily="34" charset="0"/>
                </a:defRPr>
              </a:lvl1pPr>
            </a:lstStyle>
            <a:p>
              <a:r>
                <a:rPr lang="en-US" b="0" dirty="0">
                  <a:solidFill>
                    <a:srgbClr val="D10F3A"/>
                  </a:solidFill>
                </a:rPr>
                <a:t>Consumer:</a:t>
              </a:r>
            </a:p>
          </p:txBody>
        </p:sp>
        <p:sp>
          <p:nvSpPr>
            <p:cNvPr id="15" name="TextBox 14">
              <a:extLst>
                <a:ext uri="{FF2B5EF4-FFF2-40B4-BE49-F238E27FC236}">
                  <a16:creationId xmlns:a16="http://schemas.microsoft.com/office/drawing/2014/main" id="{816D56A4-D070-90D4-2020-D826E8B9F4C3}"/>
                </a:ext>
              </a:extLst>
            </p:cNvPr>
            <p:cNvSpPr txBox="1"/>
            <p:nvPr/>
          </p:nvSpPr>
          <p:spPr>
            <a:xfrm>
              <a:off x="6441394" y="1331285"/>
              <a:ext cx="2095446" cy="400110"/>
            </a:xfrm>
            <a:prstGeom prst="rect">
              <a:avLst/>
            </a:prstGeom>
            <a:noFill/>
            <a:ln>
              <a:noFill/>
            </a:ln>
          </p:spPr>
          <p:txBody>
            <a:bodyPr wrap="square" rtlCol="0">
              <a:spAutoFit/>
            </a:bodyPr>
            <a:lstStyle>
              <a:defPPr>
                <a:defRPr lang="en-US"/>
              </a:defPPr>
              <a:lvl1pPr algn="ctr">
                <a:defRPr sz="2000" b="1">
                  <a:solidFill>
                    <a:schemeClr val="bg2">
                      <a:lumMod val="10000"/>
                    </a:schemeClr>
                  </a:solidFill>
                  <a:latin typeface="AMP_GothamRoundedBold" panose="02000000000000000000" pitchFamily="2" charset="0"/>
                  <a:cs typeface="Arial" panose="020B0604020202020204" pitchFamily="34" charset="0"/>
                </a:defRPr>
              </a:lvl1pPr>
            </a:lstStyle>
            <a:p>
              <a:r>
                <a:rPr lang="en-US" b="0" dirty="0">
                  <a:solidFill>
                    <a:srgbClr val="D10F3A"/>
                  </a:solidFill>
                </a:rPr>
                <a:t>Consumer:</a:t>
              </a:r>
            </a:p>
          </p:txBody>
        </p:sp>
      </p:grpSp>
      <p:sp>
        <p:nvSpPr>
          <p:cNvPr id="18" name="Content Placeholder 17">
            <a:extLst>
              <a:ext uri="{FF2B5EF4-FFF2-40B4-BE49-F238E27FC236}">
                <a16:creationId xmlns:a16="http://schemas.microsoft.com/office/drawing/2014/main" id="{BF780124-36B9-5621-2818-63B026211745}"/>
              </a:ext>
            </a:extLst>
          </p:cNvPr>
          <p:cNvSpPr>
            <a:spLocks noGrp="1"/>
          </p:cNvSpPr>
          <p:nvPr>
            <p:ph idx="1"/>
          </p:nvPr>
        </p:nvSpPr>
        <p:spPr>
          <a:xfrm>
            <a:off x="389082" y="1714500"/>
            <a:ext cx="5927187" cy="4351338"/>
          </a:xfrm>
        </p:spPr>
        <p:txBody>
          <a:bodyPr/>
          <a:lstStyle/>
          <a:p>
            <a:r>
              <a:rPr lang="en-US" dirty="0">
                <a:latin typeface="Helvetica" panose="020B0604020202020204" pitchFamily="34" charset="0"/>
                <a:cs typeface="Helvetica" panose="020B0604020202020204" pitchFamily="34" charset="0"/>
              </a:rPr>
              <a:t>Consumers occupy the other trophic levels and eat other organisms.</a:t>
            </a:r>
          </a:p>
          <a:p>
            <a:r>
              <a:rPr lang="en-US" dirty="0">
                <a:latin typeface="Helvetica" panose="020B0604020202020204" pitchFamily="34" charset="0"/>
                <a:cs typeface="Helvetica" panose="020B0604020202020204" pitchFamily="34" charset="0"/>
              </a:rPr>
              <a:t>In this food chain, penguins and sardines are both consumers.</a:t>
            </a:r>
          </a:p>
          <a:p>
            <a:endParaRPr lang="en-US" dirty="0"/>
          </a:p>
        </p:txBody>
      </p:sp>
    </p:spTree>
    <p:extLst>
      <p:ext uri="{BB962C8B-B14F-4D97-AF65-F5344CB8AC3E}">
        <p14:creationId xmlns:p14="http://schemas.microsoft.com/office/powerpoint/2010/main" val="25777938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B08CE-0399-5492-48F3-891BD928968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2FEE3D6-240D-B670-2857-021B1C069D60}"/>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latin typeface="Helvetica" panose="020B0604020202020204" pitchFamily="34" charset="0"/>
                <a:cs typeface="Helvetica" panose="020B0604020202020204" pitchFamily="34" charset="0"/>
              </a:rPr>
              <a:t>The marine food web in the Galápagos </a:t>
            </a:r>
          </a:p>
        </p:txBody>
      </p:sp>
      <p:grpSp>
        <p:nvGrpSpPr>
          <p:cNvPr id="16" name="Group 15" descr="The food chain is repeated with penguins now labeled as predators and sardines labeled as both predators and prey.">
            <a:extLst>
              <a:ext uri="{FF2B5EF4-FFF2-40B4-BE49-F238E27FC236}">
                <a16:creationId xmlns:a16="http://schemas.microsoft.com/office/drawing/2014/main" id="{5D0CEF6F-3315-5342-9681-6FE2B9877EB1}"/>
              </a:ext>
            </a:extLst>
          </p:cNvPr>
          <p:cNvGrpSpPr/>
          <p:nvPr/>
        </p:nvGrpSpPr>
        <p:grpSpPr>
          <a:xfrm>
            <a:off x="6021674" y="1078162"/>
            <a:ext cx="5186529" cy="5000058"/>
            <a:chOff x="6021674" y="1078162"/>
            <a:chExt cx="5186529" cy="5000058"/>
          </a:xfrm>
        </p:grpSpPr>
        <p:grpSp>
          <p:nvGrpSpPr>
            <p:cNvPr id="3" name="Group 2">
              <a:extLst>
                <a:ext uri="{FF2B5EF4-FFF2-40B4-BE49-F238E27FC236}">
                  <a16:creationId xmlns:a16="http://schemas.microsoft.com/office/drawing/2014/main" id="{9E120A59-A141-A420-B2F6-8B50147D8FCE}"/>
                </a:ext>
              </a:extLst>
            </p:cNvPr>
            <p:cNvGrpSpPr/>
            <p:nvPr/>
          </p:nvGrpSpPr>
          <p:grpSpPr>
            <a:xfrm>
              <a:off x="6021674" y="1078162"/>
              <a:ext cx="5186529" cy="5000058"/>
              <a:chOff x="6021674" y="1078162"/>
              <a:chExt cx="5186529" cy="5000058"/>
            </a:xfrm>
          </p:grpSpPr>
          <p:sp>
            <p:nvSpPr>
              <p:cNvPr id="4" name="TextBox 3">
                <a:extLst>
                  <a:ext uri="{FF2B5EF4-FFF2-40B4-BE49-F238E27FC236}">
                    <a16:creationId xmlns:a16="http://schemas.microsoft.com/office/drawing/2014/main" id="{C0CB95C0-F12B-DE50-7C7D-1176A734EC9F}"/>
                  </a:ext>
                </a:extLst>
              </p:cNvPr>
              <p:cNvSpPr txBox="1"/>
              <p:nvPr/>
            </p:nvSpPr>
            <p:spPr>
              <a:xfrm>
                <a:off x="6861115" y="5192365"/>
                <a:ext cx="2095446" cy="400110"/>
              </a:xfrm>
              <a:prstGeom prst="rect">
                <a:avLst/>
              </a:prstGeom>
              <a:noFill/>
              <a:ln>
                <a:noFill/>
              </a:ln>
            </p:spPr>
            <p:txBody>
              <a:bodyPr wrap="square" rtlCol="0">
                <a:spAutoFit/>
              </a:bodyPr>
              <a:lstStyle>
                <a:defPPr>
                  <a:defRPr lang="en-US"/>
                </a:defPPr>
                <a:lvl1pPr algn="ctr">
                  <a:defRPr sz="2000" b="1">
                    <a:solidFill>
                      <a:schemeClr val="bg2">
                        <a:lumMod val="10000"/>
                      </a:schemeClr>
                    </a:solidFill>
                    <a:latin typeface="AMP_GothamRoundedBold" panose="02000000000000000000" pitchFamily="2" charset="0"/>
                    <a:cs typeface="Arial" panose="020B0604020202020204" pitchFamily="34" charset="0"/>
                  </a:defRPr>
                </a:lvl1pPr>
              </a:lstStyle>
              <a:p>
                <a:r>
                  <a:rPr lang="en-US" b="0" dirty="0"/>
                  <a:t>Phytoplankton</a:t>
                </a:r>
              </a:p>
            </p:txBody>
          </p:sp>
          <p:sp>
            <p:nvSpPr>
              <p:cNvPr id="5" name="TextBox 4">
                <a:extLst>
                  <a:ext uri="{FF2B5EF4-FFF2-40B4-BE49-F238E27FC236}">
                    <a16:creationId xmlns:a16="http://schemas.microsoft.com/office/drawing/2014/main" id="{06F910A0-D73F-693D-9BF8-12B8C41C97ED}"/>
                  </a:ext>
                </a:extLst>
              </p:cNvPr>
              <p:cNvSpPr txBox="1"/>
              <p:nvPr/>
            </p:nvSpPr>
            <p:spPr>
              <a:xfrm>
                <a:off x="6510635" y="3597770"/>
                <a:ext cx="2445926" cy="400110"/>
              </a:xfrm>
              <a:prstGeom prst="rect">
                <a:avLst/>
              </a:prstGeom>
              <a:noFill/>
              <a:ln>
                <a:noFill/>
              </a:ln>
            </p:spPr>
            <p:txBody>
              <a:bodyPr wrap="square" rtlCol="0">
                <a:spAutoFit/>
              </a:bodyPr>
              <a:lstStyle>
                <a:defPPr>
                  <a:defRPr lang="en-US"/>
                </a:defPPr>
                <a:lvl1pPr algn="ctr">
                  <a:defRPr sz="2000" b="1">
                    <a:solidFill>
                      <a:schemeClr val="bg2">
                        <a:lumMod val="10000"/>
                      </a:schemeClr>
                    </a:solidFill>
                    <a:latin typeface="AMP_GothamRoundedBold" panose="02000000000000000000" pitchFamily="2" charset="0"/>
                    <a:cs typeface="Arial" panose="020B0604020202020204" pitchFamily="34" charset="0"/>
                  </a:defRPr>
                </a:lvl1pPr>
              </a:lstStyle>
              <a:p>
                <a:r>
                  <a:rPr lang="en-US" b="0" dirty="0"/>
                  <a:t>Pacific sardine</a:t>
                </a:r>
              </a:p>
            </p:txBody>
          </p:sp>
          <p:sp>
            <p:nvSpPr>
              <p:cNvPr id="8" name="TextBox 7">
                <a:extLst>
                  <a:ext uri="{FF2B5EF4-FFF2-40B4-BE49-F238E27FC236}">
                    <a16:creationId xmlns:a16="http://schemas.microsoft.com/office/drawing/2014/main" id="{DA558118-5AD2-AB32-65DE-E38F77EA9EFA}"/>
                  </a:ext>
                </a:extLst>
              </p:cNvPr>
              <p:cNvSpPr txBox="1"/>
              <p:nvPr/>
            </p:nvSpPr>
            <p:spPr>
              <a:xfrm>
                <a:off x="6021674" y="1648235"/>
                <a:ext cx="2934887" cy="400110"/>
              </a:xfrm>
              <a:prstGeom prst="rect">
                <a:avLst/>
              </a:prstGeom>
              <a:noFill/>
              <a:ln>
                <a:noFill/>
              </a:ln>
            </p:spPr>
            <p:txBody>
              <a:bodyPr wrap="square" rtlCol="0">
                <a:spAutoFit/>
              </a:bodyPr>
              <a:lstStyle/>
              <a:p>
                <a:pPr algn="ctr"/>
                <a:r>
                  <a:rPr lang="en-US" sz="2000" dirty="0">
                    <a:solidFill>
                      <a:schemeClr val="bg2">
                        <a:lumMod val="10000"/>
                      </a:schemeClr>
                    </a:solidFill>
                    <a:latin typeface="AMP_GothamRoundedBold" panose="02000000000000000000" pitchFamily="2" charset="0"/>
                    <a:cs typeface="Arial" panose="020B0604020202020204" pitchFamily="34" charset="0"/>
                  </a:rPr>
                  <a:t>Galápagos penguin</a:t>
                </a:r>
              </a:p>
            </p:txBody>
          </p:sp>
          <p:pic>
            <p:nvPicPr>
              <p:cNvPr id="9" name="Picture 8" descr="A penguin standing on a rock&#10;&#10;AI-generated content may be incorrect.">
                <a:extLst>
                  <a:ext uri="{FF2B5EF4-FFF2-40B4-BE49-F238E27FC236}">
                    <a16:creationId xmlns:a16="http://schemas.microsoft.com/office/drawing/2014/main" id="{9D7D3929-DF6B-4306-0EDC-389F90817D9D}"/>
                  </a:ext>
                </a:extLst>
              </p:cNvPr>
              <p:cNvPicPr>
                <a:picLocks noChangeAspect="1"/>
              </p:cNvPicPr>
              <p:nvPr/>
            </p:nvPicPr>
            <p:blipFill>
              <a:blip r:embed="rId3" cstate="hqprint">
                <a:extLst>
                  <a:ext uri="{28A0092B-C50C-407E-A947-70E740481C1C}">
                    <a14:useLocalDpi xmlns:a14="http://schemas.microsoft.com/office/drawing/2010/main"/>
                  </a:ext>
                </a:extLst>
              </a:blip>
              <a:srcRect t="3661" r="7288" b="3798"/>
              <a:stretch>
                <a:fillRect/>
              </a:stretch>
            </p:blipFill>
            <p:spPr>
              <a:xfrm>
                <a:off x="9081686" y="1078162"/>
                <a:ext cx="1828800" cy="1661840"/>
              </a:xfrm>
              <a:prstGeom prst="rect">
                <a:avLst/>
              </a:prstGeom>
              <a:ln w="19050">
                <a:noFill/>
              </a:ln>
            </p:spPr>
          </p:pic>
          <p:pic>
            <p:nvPicPr>
              <p:cNvPr id="10" name="Picture 9">
                <a:extLst>
                  <a:ext uri="{FF2B5EF4-FFF2-40B4-BE49-F238E27FC236}">
                    <a16:creationId xmlns:a16="http://schemas.microsoft.com/office/drawing/2014/main" id="{76A56203-5393-79B6-0752-836F1A4C77E6}"/>
                  </a:ext>
                </a:extLst>
              </p:cNvPr>
              <p:cNvPicPr>
                <a:picLocks noChangeAspect="1"/>
              </p:cNvPicPr>
              <p:nvPr/>
            </p:nvPicPr>
            <p:blipFill>
              <a:blip r:embed="rId4" cstate="hqprint">
                <a:extLst>
                  <a:ext uri="{28A0092B-C50C-407E-A947-70E740481C1C}">
                    <a14:useLocalDpi xmlns:a14="http://schemas.microsoft.com/office/drawing/2010/main"/>
                  </a:ext>
                </a:extLst>
              </a:blip>
              <a:srcRect t="17052" b="18909"/>
              <a:stretch>
                <a:fillRect/>
              </a:stretch>
            </p:blipFill>
            <p:spPr>
              <a:xfrm>
                <a:off x="8783970" y="3196492"/>
                <a:ext cx="2424233" cy="1034944"/>
              </a:xfrm>
              <a:prstGeom prst="rect">
                <a:avLst/>
              </a:prstGeom>
              <a:ln w="19050">
                <a:noFill/>
              </a:ln>
            </p:spPr>
          </p:pic>
          <p:pic>
            <p:nvPicPr>
              <p:cNvPr id="11" name="Picture 10">
                <a:extLst>
                  <a:ext uri="{FF2B5EF4-FFF2-40B4-BE49-F238E27FC236}">
                    <a16:creationId xmlns:a16="http://schemas.microsoft.com/office/drawing/2014/main" id="{B8A2A655-0A3F-B1BD-7746-FE5E476DE0A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081686" y="4706621"/>
                <a:ext cx="1828800" cy="1371599"/>
              </a:xfrm>
              <a:prstGeom prst="rect">
                <a:avLst/>
              </a:prstGeom>
              <a:ln w="19050">
                <a:noFill/>
              </a:ln>
            </p:spPr>
          </p:pic>
          <p:cxnSp>
            <p:nvCxnSpPr>
              <p:cNvPr id="12" name="Straight Arrow Connector 11">
                <a:extLst>
                  <a:ext uri="{FF2B5EF4-FFF2-40B4-BE49-F238E27FC236}">
                    <a16:creationId xmlns:a16="http://schemas.microsoft.com/office/drawing/2014/main" id="{7AEE8644-FCC9-EF81-0516-8F639183F8B5}"/>
                  </a:ext>
                </a:extLst>
              </p:cNvPr>
              <p:cNvCxnSpPr>
                <a:cxnSpLocks/>
              </p:cNvCxnSpPr>
              <p:nvPr/>
            </p:nvCxnSpPr>
            <p:spPr>
              <a:xfrm flipV="1">
                <a:off x="9996086" y="4157073"/>
                <a:ext cx="0" cy="457200"/>
              </a:xfrm>
              <a:prstGeom prst="straightConnector1">
                <a:avLst/>
              </a:prstGeom>
              <a:ln w="38100">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E378A373-599C-9793-BDA6-0346BBF0D66A}"/>
                  </a:ext>
                </a:extLst>
              </p:cNvPr>
              <p:cNvCxnSpPr>
                <a:cxnSpLocks/>
              </p:cNvCxnSpPr>
              <p:nvPr/>
            </p:nvCxnSpPr>
            <p:spPr>
              <a:xfrm flipV="1">
                <a:off x="9996086" y="2882351"/>
                <a:ext cx="0" cy="457200"/>
              </a:xfrm>
              <a:prstGeom prst="straightConnector1">
                <a:avLst/>
              </a:prstGeom>
              <a:ln w="38100">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sp>
          <p:nvSpPr>
            <p:cNvPr id="2" name="TextBox 1">
              <a:extLst>
                <a:ext uri="{FF2B5EF4-FFF2-40B4-BE49-F238E27FC236}">
                  <a16:creationId xmlns:a16="http://schemas.microsoft.com/office/drawing/2014/main" id="{9283BD93-21A2-EEC2-7331-779C2C5DAB1A}"/>
                </a:ext>
              </a:extLst>
            </p:cNvPr>
            <p:cNvSpPr txBox="1"/>
            <p:nvPr/>
          </p:nvSpPr>
          <p:spPr>
            <a:xfrm>
              <a:off x="6861115" y="4809655"/>
              <a:ext cx="2095446" cy="400110"/>
            </a:xfrm>
            <a:prstGeom prst="rect">
              <a:avLst/>
            </a:prstGeom>
            <a:noFill/>
            <a:ln>
              <a:noFill/>
            </a:ln>
          </p:spPr>
          <p:txBody>
            <a:bodyPr wrap="square" rtlCol="0">
              <a:spAutoFit/>
            </a:bodyPr>
            <a:lstStyle>
              <a:defPPr>
                <a:defRPr lang="en-US"/>
              </a:defPPr>
              <a:lvl1pPr algn="ctr">
                <a:defRPr sz="2000" b="1">
                  <a:solidFill>
                    <a:schemeClr val="bg2">
                      <a:lumMod val="10000"/>
                    </a:schemeClr>
                  </a:solidFill>
                  <a:latin typeface="AMP_GothamRoundedBold" panose="02000000000000000000" pitchFamily="2" charset="0"/>
                  <a:cs typeface="Arial" panose="020B0604020202020204" pitchFamily="34" charset="0"/>
                </a:defRPr>
              </a:lvl1pPr>
            </a:lstStyle>
            <a:p>
              <a:r>
                <a:rPr lang="en-US" b="0" dirty="0">
                  <a:solidFill>
                    <a:srgbClr val="D10F3A"/>
                  </a:solidFill>
                </a:rPr>
                <a:t>Producer:</a:t>
              </a:r>
            </a:p>
          </p:txBody>
        </p:sp>
        <p:sp>
          <p:nvSpPr>
            <p:cNvPr id="14" name="TextBox 13">
              <a:extLst>
                <a:ext uri="{FF2B5EF4-FFF2-40B4-BE49-F238E27FC236}">
                  <a16:creationId xmlns:a16="http://schemas.microsoft.com/office/drawing/2014/main" id="{357485A9-D0A8-5142-6470-77CFF4561947}"/>
                </a:ext>
              </a:extLst>
            </p:cNvPr>
            <p:cNvSpPr txBox="1"/>
            <p:nvPr/>
          </p:nvSpPr>
          <p:spPr>
            <a:xfrm>
              <a:off x="6510635" y="3266724"/>
              <a:ext cx="2445926" cy="400110"/>
            </a:xfrm>
            <a:prstGeom prst="rect">
              <a:avLst/>
            </a:prstGeom>
            <a:noFill/>
            <a:ln>
              <a:noFill/>
            </a:ln>
          </p:spPr>
          <p:txBody>
            <a:bodyPr wrap="square" rtlCol="0">
              <a:spAutoFit/>
            </a:bodyPr>
            <a:lstStyle>
              <a:defPPr>
                <a:defRPr lang="en-US"/>
              </a:defPPr>
              <a:lvl1pPr algn="ctr">
                <a:defRPr sz="2000" b="1">
                  <a:solidFill>
                    <a:schemeClr val="bg2">
                      <a:lumMod val="10000"/>
                    </a:schemeClr>
                  </a:solidFill>
                  <a:latin typeface="AMP_GothamRoundedBold" panose="02000000000000000000" pitchFamily="2" charset="0"/>
                  <a:cs typeface="Arial" panose="020B0604020202020204" pitchFamily="34" charset="0"/>
                </a:defRPr>
              </a:lvl1pPr>
            </a:lstStyle>
            <a:p>
              <a:r>
                <a:rPr lang="en-US" b="0" dirty="0">
                  <a:solidFill>
                    <a:srgbClr val="D10F3A"/>
                  </a:solidFill>
                </a:rPr>
                <a:t>Predator/prey:</a:t>
              </a:r>
            </a:p>
          </p:txBody>
        </p:sp>
        <p:sp>
          <p:nvSpPr>
            <p:cNvPr id="15" name="TextBox 14">
              <a:extLst>
                <a:ext uri="{FF2B5EF4-FFF2-40B4-BE49-F238E27FC236}">
                  <a16:creationId xmlns:a16="http://schemas.microsoft.com/office/drawing/2014/main" id="{8639CBAF-FEC3-A2B7-F0BA-2AC79821478A}"/>
                </a:ext>
              </a:extLst>
            </p:cNvPr>
            <p:cNvSpPr txBox="1"/>
            <p:nvPr/>
          </p:nvSpPr>
          <p:spPr>
            <a:xfrm>
              <a:off x="6441394" y="1331285"/>
              <a:ext cx="2095446" cy="400110"/>
            </a:xfrm>
            <a:prstGeom prst="rect">
              <a:avLst/>
            </a:prstGeom>
            <a:noFill/>
            <a:ln>
              <a:noFill/>
            </a:ln>
          </p:spPr>
          <p:txBody>
            <a:bodyPr wrap="square" rtlCol="0">
              <a:spAutoFit/>
            </a:bodyPr>
            <a:lstStyle>
              <a:defPPr>
                <a:defRPr lang="en-US"/>
              </a:defPPr>
              <a:lvl1pPr algn="ctr">
                <a:defRPr sz="2000" b="1">
                  <a:solidFill>
                    <a:schemeClr val="bg2">
                      <a:lumMod val="10000"/>
                    </a:schemeClr>
                  </a:solidFill>
                  <a:latin typeface="AMP_GothamRoundedBold" panose="02000000000000000000" pitchFamily="2" charset="0"/>
                  <a:cs typeface="Arial" panose="020B0604020202020204" pitchFamily="34" charset="0"/>
                </a:defRPr>
              </a:lvl1pPr>
            </a:lstStyle>
            <a:p>
              <a:r>
                <a:rPr lang="en-US" b="0" dirty="0">
                  <a:solidFill>
                    <a:srgbClr val="D10F3A"/>
                  </a:solidFill>
                </a:rPr>
                <a:t>Predator:</a:t>
              </a:r>
            </a:p>
          </p:txBody>
        </p:sp>
      </p:grpSp>
      <p:sp>
        <p:nvSpPr>
          <p:cNvPr id="18" name="Content Placeholder 17">
            <a:extLst>
              <a:ext uri="{FF2B5EF4-FFF2-40B4-BE49-F238E27FC236}">
                <a16:creationId xmlns:a16="http://schemas.microsoft.com/office/drawing/2014/main" id="{87F5D80A-B9F5-D156-292D-7E10F6A78000}"/>
              </a:ext>
            </a:extLst>
          </p:cNvPr>
          <p:cNvSpPr>
            <a:spLocks noGrp="1"/>
          </p:cNvSpPr>
          <p:nvPr>
            <p:ph idx="1"/>
          </p:nvPr>
        </p:nvSpPr>
        <p:spPr>
          <a:xfrm>
            <a:off x="389082" y="1714500"/>
            <a:ext cx="5927184" cy="4351338"/>
          </a:xfrm>
        </p:spPr>
        <p:txBody>
          <a:bodyPr/>
          <a:lstStyle/>
          <a:p>
            <a:r>
              <a:rPr lang="en-US" dirty="0">
                <a:latin typeface="Helvetica" panose="020B0604020202020204" pitchFamily="34" charset="0"/>
                <a:cs typeface="Helvetica" panose="020B0604020202020204" pitchFamily="34" charset="0"/>
              </a:rPr>
              <a:t>Consumers are sometimes also called predators. </a:t>
            </a:r>
          </a:p>
          <a:p>
            <a:r>
              <a:rPr lang="en-US" dirty="0">
                <a:latin typeface="Helvetica" panose="020B0604020202020204" pitchFamily="34" charset="0"/>
                <a:cs typeface="Helvetica" panose="020B0604020202020204" pitchFamily="34" charset="0"/>
              </a:rPr>
              <a:t>The organisms eaten by predators are called prey.</a:t>
            </a:r>
          </a:p>
          <a:p>
            <a:r>
              <a:rPr lang="en-US" dirty="0">
                <a:latin typeface="Helvetica" panose="020B0604020202020204" pitchFamily="34" charset="0"/>
                <a:cs typeface="Helvetica" panose="020B0604020202020204" pitchFamily="34" charset="0"/>
              </a:rPr>
              <a:t>In this food chain:</a:t>
            </a:r>
          </a:p>
          <a:p>
            <a:pPr lvl="1"/>
            <a:r>
              <a:rPr lang="en-US" dirty="0">
                <a:latin typeface="Helvetica" panose="020B0604020202020204" pitchFamily="34" charset="0"/>
                <a:cs typeface="Helvetica" panose="020B0604020202020204" pitchFamily="34" charset="0"/>
              </a:rPr>
              <a:t>Penguins are predators.</a:t>
            </a:r>
          </a:p>
          <a:p>
            <a:pPr lvl="1"/>
            <a:r>
              <a:rPr lang="en-US" dirty="0">
                <a:latin typeface="Helvetica" panose="020B0604020202020204" pitchFamily="34" charset="0"/>
                <a:cs typeface="Helvetica" panose="020B0604020202020204" pitchFamily="34" charset="0"/>
              </a:rPr>
              <a:t>Sardines are predators of phytoplankton and prey for penguins.</a:t>
            </a:r>
          </a:p>
          <a:p>
            <a:endParaRPr lang="en-US" dirty="0"/>
          </a:p>
        </p:txBody>
      </p:sp>
    </p:spTree>
    <p:extLst>
      <p:ext uri="{BB962C8B-B14F-4D97-AF65-F5344CB8AC3E}">
        <p14:creationId xmlns:p14="http://schemas.microsoft.com/office/powerpoint/2010/main" val="38202600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C61DE-61DF-9C96-5F10-D2EEBB046C4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2CB35E6-07A1-7A07-B089-0C898E6351F2}"/>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latin typeface="Helvetica" panose="020B0604020202020204" pitchFamily="34" charset="0"/>
                <a:cs typeface="Helvetica" panose="020B0604020202020204" pitchFamily="34" charset="0"/>
              </a:rPr>
              <a:t>The marine food web in the Galápagos </a:t>
            </a:r>
          </a:p>
        </p:txBody>
      </p:sp>
      <p:grpSp>
        <p:nvGrpSpPr>
          <p:cNvPr id="2" name="Group 1" descr="The food chain from the previous slide is transformed into a simple food web. In addition to the arrows pointing from Phytoplankton to Pacrific Sardines and from Pacific Sardines to Galapagos penguins are the following:&#10;- Phytoplankton points to Thoburn's mullet which points to Galapagos penguins.&#10;- Phytoplankton points to Zooplankton which points to Thoburn's mullet which points to Galapagos penguins.">
            <a:extLst>
              <a:ext uri="{FF2B5EF4-FFF2-40B4-BE49-F238E27FC236}">
                <a16:creationId xmlns:a16="http://schemas.microsoft.com/office/drawing/2014/main" id="{B381930D-C380-7F31-2FC8-F2A286DE82F3}"/>
              </a:ext>
            </a:extLst>
          </p:cNvPr>
          <p:cNvGrpSpPr/>
          <p:nvPr/>
        </p:nvGrpSpPr>
        <p:grpSpPr>
          <a:xfrm>
            <a:off x="5850639" y="1124328"/>
            <a:ext cx="6370605" cy="5115472"/>
            <a:chOff x="5850639" y="1124328"/>
            <a:chExt cx="6370605" cy="5115472"/>
          </a:xfrm>
        </p:grpSpPr>
        <p:sp>
          <p:nvSpPr>
            <p:cNvPr id="137" name="TextBox 136">
              <a:extLst>
                <a:ext uri="{FF2B5EF4-FFF2-40B4-BE49-F238E27FC236}">
                  <a16:creationId xmlns:a16="http://schemas.microsoft.com/office/drawing/2014/main" id="{EF06DA70-733B-1EA8-4A2B-E072F99E8C94}"/>
                </a:ext>
              </a:extLst>
            </p:cNvPr>
            <p:cNvSpPr txBox="1"/>
            <p:nvPr/>
          </p:nvSpPr>
          <p:spPr>
            <a:xfrm>
              <a:off x="9996086" y="5901246"/>
              <a:ext cx="2095446" cy="338554"/>
            </a:xfrm>
            <a:prstGeom prst="rect">
              <a:avLst/>
            </a:prstGeom>
            <a:noFill/>
            <a:ln>
              <a:noFill/>
            </a:ln>
          </p:spPr>
          <p:txBody>
            <a:bodyPr wrap="square" rtlCol="0">
              <a:spAutoFit/>
            </a:bodyPr>
            <a:lstStyle>
              <a:defPPr>
                <a:defRPr lang="en-US"/>
              </a:defPPr>
              <a:lvl1pPr algn="ctr">
                <a:defRPr sz="2000" b="1">
                  <a:solidFill>
                    <a:schemeClr val="bg2">
                      <a:lumMod val="10000"/>
                    </a:schemeClr>
                  </a:solidFill>
                  <a:latin typeface="AMP_GothamRoundedBold" panose="02000000000000000000" pitchFamily="2" charset="0"/>
                  <a:cs typeface="Arial" panose="020B0604020202020204" pitchFamily="34" charset="0"/>
                </a:defRPr>
              </a:lvl1pPr>
            </a:lstStyle>
            <a:p>
              <a:r>
                <a:rPr lang="en-US" sz="1600" b="0" dirty="0"/>
                <a:t>Phytoplankton</a:t>
              </a:r>
            </a:p>
          </p:txBody>
        </p:sp>
        <p:sp>
          <p:nvSpPr>
            <p:cNvPr id="138" name="TextBox 137">
              <a:extLst>
                <a:ext uri="{FF2B5EF4-FFF2-40B4-BE49-F238E27FC236}">
                  <a16:creationId xmlns:a16="http://schemas.microsoft.com/office/drawing/2014/main" id="{BB728091-00B1-E410-30F3-FDAC6A0378AD}"/>
                </a:ext>
              </a:extLst>
            </p:cNvPr>
            <p:cNvSpPr txBox="1"/>
            <p:nvPr/>
          </p:nvSpPr>
          <p:spPr>
            <a:xfrm>
              <a:off x="9940804" y="3921950"/>
              <a:ext cx="2141872" cy="338554"/>
            </a:xfrm>
            <a:prstGeom prst="rect">
              <a:avLst/>
            </a:prstGeom>
            <a:noFill/>
            <a:ln>
              <a:noFill/>
            </a:ln>
          </p:spPr>
          <p:txBody>
            <a:bodyPr wrap="square" rtlCol="0">
              <a:spAutoFit/>
            </a:bodyPr>
            <a:lstStyle>
              <a:defPPr>
                <a:defRPr lang="en-US"/>
              </a:defPPr>
              <a:lvl1pPr algn="ctr">
                <a:defRPr sz="2000" b="1">
                  <a:solidFill>
                    <a:schemeClr val="bg2">
                      <a:lumMod val="10000"/>
                    </a:schemeClr>
                  </a:solidFill>
                  <a:latin typeface="AMP_GothamRoundedBold" panose="02000000000000000000" pitchFamily="2" charset="0"/>
                  <a:cs typeface="Arial" panose="020B0604020202020204" pitchFamily="34" charset="0"/>
                </a:defRPr>
              </a:lvl1pPr>
            </a:lstStyle>
            <a:p>
              <a:r>
                <a:rPr lang="en-US" sz="1600" b="0" dirty="0"/>
                <a:t>Pacific sardine</a:t>
              </a:r>
            </a:p>
          </p:txBody>
        </p:sp>
        <p:sp>
          <p:nvSpPr>
            <p:cNvPr id="139" name="TextBox 138">
              <a:extLst>
                <a:ext uri="{FF2B5EF4-FFF2-40B4-BE49-F238E27FC236}">
                  <a16:creationId xmlns:a16="http://schemas.microsoft.com/office/drawing/2014/main" id="{54BD52BF-47F6-D405-50FE-8E55769EB0BE}"/>
                </a:ext>
              </a:extLst>
            </p:cNvPr>
            <p:cNvSpPr txBox="1"/>
            <p:nvPr/>
          </p:nvSpPr>
          <p:spPr>
            <a:xfrm>
              <a:off x="9286357" y="2360213"/>
              <a:ext cx="2934887" cy="338554"/>
            </a:xfrm>
            <a:prstGeom prst="rect">
              <a:avLst/>
            </a:prstGeom>
            <a:noFill/>
            <a:ln>
              <a:noFill/>
            </a:ln>
          </p:spPr>
          <p:txBody>
            <a:bodyPr wrap="square" rtlCol="0">
              <a:spAutoFit/>
            </a:bodyPr>
            <a:lstStyle/>
            <a:p>
              <a:pPr algn="ctr"/>
              <a:r>
                <a:rPr lang="en-US" sz="1600" dirty="0">
                  <a:solidFill>
                    <a:schemeClr val="bg2">
                      <a:lumMod val="10000"/>
                    </a:schemeClr>
                  </a:solidFill>
                  <a:latin typeface="AMP_GothamRoundedBold" panose="02000000000000000000" pitchFamily="2" charset="0"/>
                  <a:cs typeface="Arial" panose="020B0604020202020204" pitchFamily="34" charset="0"/>
                </a:rPr>
                <a:t>Galápagos penguin</a:t>
              </a:r>
            </a:p>
          </p:txBody>
        </p:sp>
        <p:pic>
          <p:nvPicPr>
            <p:cNvPr id="140" name="Picture 139" descr="A penguin standing on a rock&#10;&#10;AI-generated content may be incorrect.">
              <a:extLst>
                <a:ext uri="{FF2B5EF4-FFF2-40B4-BE49-F238E27FC236}">
                  <a16:creationId xmlns:a16="http://schemas.microsoft.com/office/drawing/2014/main" id="{22627D5B-048A-02B2-DD0E-7D2D2C79C576}"/>
                </a:ext>
              </a:extLst>
            </p:cNvPr>
            <p:cNvPicPr>
              <a:picLocks noChangeAspect="1"/>
            </p:cNvPicPr>
            <p:nvPr/>
          </p:nvPicPr>
          <p:blipFill>
            <a:blip r:embed="rId3" cstate="hqprint">
              <a:extLst>
                <a:ext uri="{28A0092B-C50C-407E-A947-70E740481C1C}">
                  <a14:useLocalDpi xmlns:a14="http://schemas.microsoft.com/office/drawing/2010/main"/>
                </a:ext>
              </a:extLst>
            </a:blip>
            <a:srcRect t="3661" r="7288" b="3798"/>
            <a:stretch>
              <a:fillRect/>
            </a:stretch>
          </p:blipFill>
          <p:spPr>
            <a:xfrm>
              <a:off x="10148485" y="1124328"/>
              <a:ext cx="1371600" cy="1246380"/>
            </a:xfrm>
            <a:prstGeom prst="rect">
              <a:avLst/>
            </a:prstGeom>
            <a:ln w="19050">
              <a:noFill/>
            </a:ln>
          </p:spPr>
        </p:pic>
        <p:pic>
          <p:nvPicPr>
            <p:cNvPr id="141" name="Picture 140">
              <a:extLst>
                <a:ext uri="{FF2B5EF4-FFF2-40B4-BE49-F238E27FC236}">
                  <a16:creationId xmlns:a16="http://schemas.microsoft.com/office/drawing/2014/main" id="{0C9BF973-4338-65E1-73B1-60246C1CF8D1}"/>
                </a:ext>
              </a:extLst>
            </p:cNvPr>
            <p:cNvPicPr>
              <a:picLocks noChangeAspect="1"/>
            </p:cNvPicPr>
            <p:nvPr/>
          </p:nvPicPr>
          <p:blipFill>
            <a:blip r:embed="rId4" cstate="hqprint">
              <a:extLst>
                <a:ext uri="{28A0092B-C50C-407E-A947-70E740481C1C}">
                  <a14:useLocalDpi xmlns:a14="http://schemas.microsoft.com/office/drawing/2010/main"/>
                </a:ext>
              </a:extLst>
            </a:blip>
            <a:srcRect t="17052" b="18909"/>
            <a:stretch>
              <a:fillRect/>
            </a:stretch>
          </p:blipFill>
          <p:spPr>
            <a:xfrm>
              <a:off x="9661045" y="3086290"/>
              <a:ext cx="2141873" cy="914400"/>
            </a:xfrm>
            <a:prstGeom prst="rect">
              <a:avLst/>
            </a:prstGeom>
            <a:ln w="19050">
              <a:noFill/>
            </a:ln>
          </p:spPr>
        </p:pic>
        <p:pic>
          <p:nvPicPr>
            <p:cNvPr id="142" name="Picture 141">
              <a:extLst>
                <a:ext uri="{FF2B5EF4-FFF2-40B4-BE49-F238E27FC236}">
                  <a16:creationId xmlns:a16="http://schemas.microsoft.com/office/drawing/2014/main" id="{AA7A79C8-9E27-001B-0280-1A265109C589}"/>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240044" y="4878070"/>
              <a:ext cx="1371600" cy="1028699"/>
            </a:xfrm>
            <a:prstGeom prst="rect">
              <a:avLst/>
            </a:prstGeom>
            <a:ln w="19050">
              <a:noFill/>
            </a:ln>
          </p:spPr>
        </p:pic>
        <p:cxnSp>
          <p:nvCxnSpPr>
            <p:cNvPr id="143" name="Straight Arrow Connector 142">
              <a:extLst>
                <a:ext uri="{FF2B5EF4-FFF2-40B4-BE49-F238E27FC236}">
                  <a16:creationId xmlns:a16="http://schemas.microsoft.com/office/drawing/2014/main" id="{FF2B05C5-FDBD-03BB-DE77-CC5266A34774}"/>
                </a:ext>
              </a:extLst>
            </p:cNvPr>
            <p:cNvCxnSpPr>
              <a:cxnSpLocks/>
            </p:cNvCxnSpPr>
            <p:nvPr/>
          </p:nvCxnSpPr>
          <p:spPr>
            <a:xfrm flipV="1">
              <a:off x="10925844" y="4309473"/>
              <a:ext cx="0" cy="457200"/>
            </a:xfrm>
            <a:prstGeom prst="straightConnector1">
              <a:avLst/>
            </a:prstGeom>
            <a:ln w="38100">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44" name="Straight Arrow Connector 143">
              <a:extLst>
                <a:ext uri="{FF2B5EF4-FFF2-40B4-BE49-F238E27FC236}">
                  <a16:creationId xmlns:a16="http://schemas.microsoft.com/office/drawing/2014/main" id="{D9760E86-11FB-ACB1-E558-116DD33916A4}"/>
                </a:ext>
              </a:extLst>
            </p:cNvPr>
            <p:cNvCxnSpPr>
              <a:cxnSpLocks/>
            </p:cNvCxnSpPr>
            <p:nvPr/>
          </p:nvCxnSpPr>
          <p:spPr>
            <a:xfrm flipV="1">
              <a:off x="10990184" y="2784954"/>
              <a:ext cx="0" cy="457200"/>
            </a:xfrm>
            <a:prstGeom prst="straightConnector1">
              <a:avLst/>
            </a:prstGeom>
            <a:ln w="38100">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145" name="TextBox 144">
              <a:extLst>
                <a:ext uri="{FF2B5EF4-FFF2-40B4-BE49-F238E27FC236}">
                  <a16:creationId xmlns:a16="http://schemas.microsoft.com/office/drawing/2014/main" id="{1706B573-49B2-EAB1-3CDB-5721440AD648}"/>
                </a:ext>
              </a:extLst>
            </p:cNvPr>
            <p:cNvSpPr txBox="1"/>
            <p:nvPr/>
          </p:nvSpPr>
          <p:spPr>
            <a:xfrm>
              <a:off x="7470781" y="3533578"/>
              <a:ext cx="1944764" cy="338554"/>
            </a:xfrm>
            <a:prstGeom prst="rect">
              <a:avLst/>
            </a:prstGeom>
            <a:noFill/>
            <a:ln>
              <a:noFill/>
            </a:ln>
          </p:spPr>
          <p:txBody>
            <a:bodyPr wrap="none" rtlCol="0">
              <a:spAutoFit/>
            </a:bodyPr>
            <a:lstStyle/>
            <a:p>
              <a:pPr algn="ctr"/>
              <a:r>
                <a:rPr lang="en-US" sz="1600" dirty="0">
                  <a:solidFill>
                    <a:schemeClr val="bg2">
                      <a:lumMod val="10000"/>
                    </a:schemeClr>
                  </a:solidFill>
                  <a:latin typeface="AMP_GothamRoundedBold" panose="02000000000000000000" pitchFamily="2" charset="0"/>
                  <a:cs typeface="Arial" panose="020B0604020202020204" pitchFamily="34" charset="0"/>
                </a:rPr>
                <a:t>Thoburn’s mullet</a:t>
              </a:r>
            </a:p>
          </p:txBody>
        </p:sp>
        <p:pic>
          <p:nvPicPr>
            <p:cNvPr id="146" name="Picture 2">
              <a:hlinkClick r:id="rId6" tooltip="File:Thoburn's Mullet, Mugil thoburni.jpg"/>
              <a:extLst>
                <a:ext uri="{FF2B5EF4-FFF2-40B4-BE49-F238E27FC236}">
                  <a16:creationId xmlns:a16="http://schemas.microsoft.com/office/drawing/2014/main" id="{EC88BA94-770E-EC1E-8202-2EB8B8F28518}"/>
                </a:ext>
              </a:extLst>
            </p:cNvPr>
            <p:cNvPicPr>
              <a:picLocks noChangeAspect="1" noChangeArrowheads="1"/>
            </p:cNvPicPr>
            <p:nvPr/>
          </p:nvPicPr>
          <p:blipFill rotWithShape="1">
            <a:blip r:embed="rId7" cstate="hqprint">
              <a:extLst>
                <a:ext uri="{28A0092B-C50C-407E-A947-70E740481C1C}">
                  <a14:useLocalDpi xmlns:a14="http://schemas.microsoft.com/office/drawing/2010/main"/>
                </a:ext>
              </a:extLst>
            </a:blip>
            <a:srcRect/>
            <a:stretch>
              <a:fillRect/>
            </a:stretch>
          </p:blipFill>
          <p:spPr bwMode="auto">
            <a:xfrm>
              <a:off x="7639933" y="2831176"/>
              <a:ext cx="1494076" cy="731520"/>
            </a:xfrm>
            <a:prstGeom prst="rect">
              <a:avLst/>
            </a:prstGeom>
            <a:noFill/>
            <a:ln w="19050">
              <a:noFill/>
            </a:ln>
            <a:extLst>
              <a:ext uri="{909E8E84-426E-40DD-AFC4-6F175D3DCCD1}">
                <a14:hiddenFill xmlns:a14="http://schemas.microsoft.com/office/drawing/2010/main">
                  <a:solidFill>
                    <a:srgbClr val="FFFFFF"/>
                  </a:solidFill>
                </a14:hiddenFill>
              </a:ext>
            </a:extLst>
          </p:spPr>
        </p:pic>
        <p:cxnSp>
          <p:nvCxnSpPr>
            <p:cNvPr id="147" name="Straight Arrow Connector 146">
              <a:extLst>
                <a:ext uri="{FF2B5EF4-FFF2-40B4-BE49-F238E27FC236}">
                  <a16:creationId xmlns:a16="http://schemas.microsoft.com/office/drawing/2014/main" id="{25B8ED71-DC22-BC4D-6FD4-6A4138097536}"/>
                </a:ext>
              </a:extLst>
            </p:cNvPr>
            <p:cNvCxnSpPr>
              <a:cxnSpLocks/>
            </p:cNvCxnSpPr>
            <p:nvPr/>
          </p:nvCxnSpPr>
          <p:spPr>
            <a:xfrm flipV="1">
              <a:off x="8637591" y="1759516"/>
              <a:ext cx="1358495" cy="961014"/>
            </a:xfrm>
            <a:prstGeom prst="straightConnector1">
              <a:avLst/>
            </a:prstGeom>
            <a:ln w="38100">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48" name="Straight Arrow Connector 147">
              <a:extLst>
                <a:ext uri="{FF2B5EF4-FFF2-40B4-BE49-F238E27FC236}">
                  <a16:creationId xmlns:a16="http://schemas.microsoft.com/office/drawing/2014/main" id="{BD6F0F35-9D93-C4AF-19D6-3EABF56FC3AD}"/>
                </a:ext>
              </a:extLst>
            </p:cNvPr>
            <p:cNvCxnSpPr>
              <a:cxnSpLocks/>
            </p:cNvCxnSpPr>
            <p:nvPr/>
          </p:nvCxnSpPr>
          <p:spPr>
            <a:xfrm flipH="1" flipV="1">
              <a:off x="8828878" y="3985766"/>
              <a:ext cx="1329499" cy="1274850"/>
            </a:xfrm>
            <a:prstGeom prst="straightConnector1">
              <a:avLst/>
            </a:prstGeom>
            <a:ln w="38100">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149" name="TextBox 148">
              <a:extLst>
                <a:ext uri="{FF2B5EF4-FFF2-40B4-BE49-F238E27FC236}">
                  <a16:creationId xmlns:a16="http://schemas.microsoft.com/office/drawing/2014/main" id="{07CC166E-A072-7E47-E7EE-5D1975D87E29}"/>
                </a:ext>
              </a:extLst>
            </p:cNvPr>
            <p:cNvSpPr txBox="1"/>
            <p:nvPr/>
          </p:nvSpPr>
          <p:spPr>
            <a:xfrm>
              <a:off x="5850639" y="4969538"/>
              <a:ext cx="1523174" cy="338554"/>
            </a:xfrm>
            <a:prstGeom prst="rect">
              <a:avLst/>
            </a:prstGeom>
            <a:noFill/>
            <a:ln>
              <a:noFill/>
            </a:ln>
          </p:spPr>
          <p:txBody>
            <a:bodyPr wrap="none" rtlCol="0">
              <a:spAutoFit/>
            </a:bodyPr>
            <a:lstStyle/>
            <a:p>
              <a:pPr algn="ctr"/>
              <a:r>
                <a:rPr lang="en-US" sz="1600" dirty="0">
                  <a:solidFill>
                    <a:schemeClr val="bg2">
                      <a:lumMod val="10000"/>
                    </a:schemeClr>
                  </a:solidFill>
                  <a:latin typeface="AMP_GothamRoundedBold" panose="02000000000000000000" pitchFamily="2" charset="0"/>
                  <a:cs typeface="Arial" panose="020B0604020202020204" pitchFamily="34" charset="0"/>
                </a:rPr>
                <a:t>Zooplankton</a:t>
              </a:r>
              <a:endParaRPr lang="en-US" sz="1000" b="1" dirty="0">
                <a:latin typeface="Arial" panose="020B0604020202020204" pitchFamily="34" charset="0"/>
                <a:cs typeface="Arial" panose="020B0604020202020204" pitchFamily="34" charset="0"/>
              </a:endParaRPr>
            </a:p>
          </p:txBody>
        </p:sp>
        <p:pic>
          <p:nvPicPr>
            <p:cNvPr id="150" name="Picture 149">
              <a:extLst>
                <a:ext uri="{FF2B5EF4-FFF2-40B4-BE49-F238E27FC236}">
                  <a16:creationId xmlns:a16="http://schemas.microsoft.com/office/drawing/2014/main" id="{CAA9D253-1A4C-DC20-26CC-B691551C07A6}"/>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5969000" y="4055138"/>
              <a:ext cx="1219200" cy="914400"/>
            </a:xfrm>
            <a:prstGeom prst="rect">
              <a:avLst/>
            </a:prstGeom>
            <a:ln w="19050">
              <a:noFill/>
            </a:ln>
          </p:spPr>
        </p:pic>
        <p:cxnSp>
          <p:nvCxnSpPr>
            <p:cNvPr id="151" name="Straight Arrow Connector 150">
              <a:extLst>
                <a:ext uri="{FF2B5EF4-FFF2-40B4-BE49-F238E27FC236}">
                  <a16:creationId xmlns:a16="http://schemas.microsoft.com/office/drawing/2014/main" id="{8E8C35C1-FA9F-C3D8-7421-81974E6110E4}"/>
                </a:ext>
              </a:extLst>
            </p:cNvPr>
            <p:cNvCxnSpPr>
              <a:cxnSpLocks/>
            </p:cNvCxnSpPr>
            <p:nvPr/>
          </p:nvCxnSpPr>
          <p:spPr>
            <a:xfrm flipH="1" flipV="1">
              <a:off x="7306561" y="4624366"/>
              <a:ext cx="2851816" cy="659314"/>
            </a:xfrm>
            <a:prstGeom prst="straightConnector1">
              <a:avLst/>
            </a:prstGeom>
            <a:ln w="38100">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52" name="Straight Arrow Connector 151">
              <a:extLst>
                <a:ext uri="{FF2B5EF4-FFF2-40B4-BE49-F238E27FC236}">
                  <a16:creationId xmlns:a16="http://schemas.microsoft.com/office/drawing/2014/main" id="{2D8F1D23-5316-A8E0-12D7-8D0E29194555}"/>
                </a:ext>
              </a:extLst>
            </p:cNvPr>
            <p:cNvCxnSpPr>
              <a:cxnSpLocks/>
            </p:cNvCxnSpPr>
            <p:nvPr/>
          </p:nvCxnSpPr>
          <p:spPr>
            <a:xfrm flipV="1">
              <a:off x="7298193" y="3893826"/>
              <a:ext cx="552738" cy="366678"/>
            </a:xfrm>
            <a:prstGeom prst="straightConnector1">
              <a:avLst/>
            </a:prstGeom>
            <a:ln w="38100">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53" name="Straight Arrow Connector 152">
              <a:extLst>
                <a:ext uri="{FF2B5EF4-FFF2-40B4-BE49-F238E27FC236}">
                  <a16:creationId xmlns:a16="http://schemas.microsoft.com/office/drawing/2014/main" id="{66FB0D4C-243B-9247-3BAF-0B3C74A58759}"/>
                </a:ext>
              </a:extLst>
            </p:cNvPr>
            <p:cNvCxnSpPr>
              <a:cxnSpLocks/>
            </p:cNvCxnSpPr>
            <p:nvPr/>
          </p:nvCxnSpPr>
          <p:spPr>
            <a:xfrm flipV="1">
              <a:off x="7298193" y="3985766"/>
              <a:ext cx="2850292" cy="469323"/>
            </a:xfrm>
            <a:prstGeom prst="straightConnector1">
              <a:avLst/>
            </a:prstGeom>
            <a:ln w="38100">
              <a:solidFill>
                <a:srgbClr val="C00000"/>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sp>
        <p:nvSpPr>
          <p:cNvPr id="4" name="Content Placeholder 3">
            <a:extLst>
              <a:ext uri="{FF2B5EF4-FFF2-40B4-BE49-F238E27FC236}">
                <a16:creationId xmlns:a16="http://schemas.microsoft.com/office/drawing/2014/main" id="{DFD83D4E-EDE0-5E1A-8946-5EF608C7CD0D}"/>
              </a:ext>
            </a:extLst>
          </p:cNvPr>
          <p:cNvSpPr>
            <a:spLocks noGrp="1"/>
          </p:cNvSpPr>
          <p:nvPr>
            <p:ph idx="1"/>
          </p:nvPr>
        </p:nvSpPr>
        <p:spPr>
          <a:xfrm>
            <a:off x="389082" y="1714500"/>
            <a:ext cx="5461557" cy="4351338"/>
          </a:xfrm>
        </p:spPr>
        <p:txBody>
          <a:bodyPr/>
          <a:lstStyle/>
          <a:p>
            <a:r>
              <a:rPr lang="en-US" dirty="0">
                <a:latin typeface="Helvetica" panose="020B0604020202020204" pitchFamily="34" charset="0"/>
                <a:cs typeface="Helvetica" panose="020B0604020202020204" pitchFamily="34" charset="0"/>
              </a:rPr>
              <a:t>Food webs contain many interconnected food chains.</a:t>
            </a:r>
          </a:p>
          <a:p>
            <a:r>
              <a:rPr lang="en-US" dirty="0">
                <a:latin typeface="Helvetica" panose="020B0604020202020204" pitchFamily="34" charset="0"/>
                <a:cs typeface="Helvetica" panose="020B0604020202020204" pitchFamily="34" charset="0"/>
              </a:rPr>
              <a:t>They depict how energy flows based on the complex feeding relationships between organisms in an ecosystem.</a:t>
            </a:r>
          </a:p>
          <a:p>
            <a:r>
              <a:rPr lang="en-US" dirty="0">
                <a:latin typeface="Helvetica" panose="020B0604020202020204" pitchFamily="34" charset="0"/>
                <a:cs typeface="Helvetica" panose="020B0604020202020204" pitchFamily="34" charset="0"/>
              </a:rPr>
              <a:t>Here is a slightly expanded food web.</a:t>
            </a:r>
          </a:p>
          <a:p>
            <a:endParaRPr lang="en-US" dirty="0"/>
          </a:p>
        </p:txBody>
      </p:sp>
    </p:spTree>
    <p:extLst>
      <p:ext uri="{BB962C8B-B14F-4D97-AF65-F5344CB8AC3E}">
        <p14:creationId xmlns:p14="http://schemas.microsoft.com/office/powerpoint/2010/main" val="32071791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AF29C-3E38-55CC-7448-FAF84778BCA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B6E821F-95A6-8AA8-4A3E-13F526896BB4}"/>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latin typeface="Helvetica" panose="020B0604020202020204" pitchFamily="34" charset="0"/>
                <a:cs typeface="Helvetica" panose="020B0604020202020204" pitchFamily="34" charset="0"/>
              </a:rPr>
              <a:t>The marine food web in the Galápagos </a:t>
            </a:r>
          </a:p>
        </p:txBody>
      </p:sp>
      <p:sp>
        <p:nvSpPr>
          <p:cNvPr id="7" name="Text Placeholder 4">
            <a:extLst>
              <a:ext uri="{FF2B5EF4-FFF2-40B4-BE49-F238E27FC236}">
                <a16:creationId xmlns:a16="http://schemas.microsoft.com/office/drawing/2014/main" id="{8181F3B1-0413-4359-3BDD-1B2718EEA9A0}"/>
              </a:ext>
            </a:extLst>
          </p:cNvPr>
          <p:cNvSpPr>
            <a:spLocks noGrp="1"/>
          </p:cNvSpPr>
          <p:nvPr>
            <p:ph idx="1"/>
          </p:nvPr>
        </p:nvSpPr>
        <p:spPr>
          <a:xfrm>
            <a:off x="389081" y="1670155"/>
            <a:ext cx="11394602" cy="1010773"/>
          </a:xfrm>
          <a:prstGeom prst="rect">
            <a:avLst/>
          </a:prstGeom>
        </p:spPr>
        <p:txBody>
          <a:bodyPr/>
          <a:lstStyle/>
          <a:p>
            <a:pPr marL="0" indent="0">
              <a:buNone/>
            </a:pPr>
            <a:r>
              <a:rPr lang="en-US" dirty="0">
                <a:latin typeface="Helvetica" panose="020B0604020202020204" pitchFamily="34" charset="0"/>
                <a:cs typeface="Helvetica" panose="020B0604020202020204" pitchFamily="34" charset="0"/>
              </a:rPr>
              <a:t>Answer question 3 from the lab guide. Expand this web even further using these additional feeding relationships:</a:t>
            </a:r>
          </a:p>
          <a:p>
            <a:pPr marL="0" indent="0">
              <a:spcBef>
                <a:spcPts val="600"/>
              </a:spcBef>
              <a:buNone/>
            </a:pPr>
            <a:endParaRPr lang="en-US" sz="2800" dirty="0">
              <a:latin typeface="Helvetica" panose="020B0604020202020204" pitchFamily="34" charset="0"/>
              <a:cs typeface="Helvetica" panose="020B0604020202020204" pitchFamily="34" charset="0"/>
            </a:endParaRPr>
          </a:p>
        </p:txBody>
      </p:sp>
      <p:sp>
        <p:nvSpPr>
          <p:cNvPr id="3" name="TextBox 2">
            <a:extLst>
              <a:ext uri="{FF2B5EF4-FFF2-40B4-BE49-F238E27FC236}">
                <a16:creationId xmlns:a16="http://schemas.microsoft.com/office/drawing/2014/main" id="{DA7BF6FC-ED1B-7EBF-2479-7A4969D57FFF}"/>
              </a:ext>
            </a:extLst>
          </p:cNvPr>
          <p:cNvSpPr txBox="1"/>
          <p:nvPr/>
        </p:nvSpPr>
        <p:spPr>
          <a:xfrm>
            <a:off x="408317" y="2680928"/>
            <a:ext cx="4523901" cy="3016210"/>
          </a:xfrm>
          <a:prstGeom prst="rect">
            <a:avLst/>
          </a:prstGeom>
          <a:noFill/>
        </p:spPr>
        <p:txBody>
          <a:bodyPr wrap="square">
            <a:spAutoFit/>
          </a:bodyPr>
          <a:lstStyle/>
          <a:p>
            <a:pPr marL="457200" indent="-457200">
              <a:spcBef>
                <a:spcPts val="600"/>
              </a:spcBef>
              <a:buFont typeface="Arial" panose="020B0604020202020204" pitchFamily="34" charset="0"/>
              <a:buChar char="•"/>
            </a:pPr>
            <a:r>
              <a:rPr lang="en-US" sz="3000" dirty="0">
                <a:latin typeface="Helvetica" panose="020B0604020202020204" pitchFamily="34" charset="0"/>
                <a:cs typeface="Helvetica" panose="020B0604020202020204" pitchFamily="34" charset="0"/>
              </a:rPr>
              <a:t>Orcas eat sharks and sea lions</a:t>
            </a:r>
          </a:p>
          <a:p>
            <a:pPr marL="457200" indent="-457200">
              <a:spcBef>
                <a:spcPts val="600"/>
              </a:spcBef>
              <a:buFont typeface="Arial" panose="020B0604020202020204" pitchFamily="34" charset="0"/>
              <a:buChar char="•"/>
            </a:pPr>
            <a:r>
              <a:rPr lang="en-US" sz="3000" dirty="0">
                <a:latin typeface="Helvetica" panose="020B0604020202020204" pitchFamily="34" charset="0"/>
                <a:cs typeface="Helvetica" panose="020B0604020202020204" pitchFamily="34" charset="0"/>
              </a:rPr>
              <a:t>Sea lions eat grouper and </a:t>
            </a:r>
            <a:r>
              <a:rPr lang="en-US" sz="3000" dirty="0" err="1">
                <a:latin typeface="Helvetica" panose="020B0604020202020204" pitchFamily="34" charset="0"/>
                <a:cs typeface="Helvetica" panose="020B0604020202020204" pitchFamily="34" charset="0"/>
              </a:rPr>
              <a:t>creolefish</a:t>
            </a:r>
            <a:endParaRPr lang="en-US" sz="3000" dirty="0">
              <a:latin typeface="Helvetica" panose="020B0604020202020204" pitchFamily="34" charset="0"/>
              <a:cs typeface="Helvetica" panose="020B0604020202020204" pitchFamily="34" charset="0"/>
            </a:endParaRPr>
          </a:p>
          <a:p>
            <a:pPr marL="457200" indent="-457200">
              <a:spcBef>
                <a:spcPts val="600"/>
              </a:spcBef>
              <a:buFont typeface="Arial" panose="020B0604020202020204" pitchFamily="34" charset="0"/>
              <a:buChar char="•"/>
            </a:pPr>
            <a:r>
              <a:rPr lang="en-US" sz="3000" dirty="0">
                <a:latin typeface="Helvetica" panose="020B0604020202020204" pitchFamily="34" charset="0"/>
                <a:cs typeface="Helvetica" panose="020B0604020202020204" pitchFamily="34" charset="0"/>
              </a:rPr>
              <a:t>Grouper eat lobster and </a:t>
            </a:r>
            <a:r>
              <a:rPr lang="en-US" sz="3000" dirty="0" err="1">
                <a:latin typeface="Helvetica" panose="020B0604020202020204" pitchFamily="34" charset="0"/>
                <a:cs typeface="Helvetica" panose="020B0604020202020204" pitchFamily="34" charset="0"/>
              </a:rPr>
              <a:t>creolefish</a:t>
            </a:r>
            <a:endParaRPr lang="en-US" sz="3000" dirty="0">
              <a:latin typeface="Helvetica" panose="020B0604020202020204" pitchFamily="34" charset="0"/>
              <a:cs typeface="Helvetica" panose="020B0604020202020204" pitchFamily="34" charset="0"/>
            </a:endParaRPr>
          </a:p>
        </p:txBody>
      </p:sp>
      <p:sp>
        <p:nvSpPr>
          <p:cNvPr id="4" name="TextBox 3">
            <a:extLst>
              <a:ext uri="{FF2B5EF4-FFF2-40B4-BE49-F238E27FC236}">
                <a16:creationId xmlns:a16="http://schemas.microsoft.com/office/drawing/2014/main" id="{23E65513-9B1B-8E42-751C-8A70DD7E1F99}"/>
              </a:ext>
            </a:extLst>
          </p:cNvPr>
          <p:cNvSpPr txBox="1"/>
          <p:nvPr/>
        </p:nvSpPr>
        <p:spPr>
          <a:xfrm>
            <a:off x="5473700" y="2694783"/>
            <a:ext cx="5415973" cy="3170099"/>
          </a:xfrm>
          <a:prstGeom prst="rect">
            <a:avLst/>
          </a:prstGeom>
          <a:noFill/>
        </p:spPr>
        <p:txBody>
          <a:bodyPr wrap="square">
            <a:spAutoFit/>
          </a:bodyPr>
          <a:lstStyle/>
          <a:p>
            <a:pPr marL="457200" indent="-457200">
              <a:spcBef>
                <a:spcPts val="600"/>
              </a:spcBef>
              <a:buFont typeface="Arial" panose="020B0604020202020204" pitchFamily="34" charset="0"/>
              <a:buChar char="•"/>
            </a:pPr>
            <a:r>
              <a:rPr lang="en-US" sz="3000" dirty="0" err="1">
                <a:latin typeface="Helvetica" panose="020B0604020202020204" pitchFamily="34" charset="0"/>
                <a:cs typeface="Helvetica" panose="020B0604020202020204" pitchFamily="34" charset="0"/>
              </a:rPr>
              <a:t>Creolefish</a:t>
            </a:r>
            <a:r>
              <a:rPr lang="en-US" sz="3000" dirty="0">
                <a:latin typeface="Helvetica" panose="020B0604020202020204" pitchFamily="34" charset="0"/>
                <a:cs typeface="Helvetica" panose="020B0604020202020204" pitchFamily="34" charset="0"/>
              </a:rPr>
              <a:t> eat zooplankton</a:t>
            </a:r>
          </a:p>
          <a:p>
            <a:pPr marL="457200" indent="-457200">
              <a:spcBef>
                <a:spcPts val="600"/>
              </a:spcBef>
              <a:buFont typeface="Arial" panose="020B0604020202020204" pitchFamily="34" charset="0"/>
              <a:buChar char="•"/>
            </a:pPr>
            <a:r>
              <a:rPr lang="en-US" sz="3000" dirty="0">
                <a:latin typeface="Helvetica" panose="020B0604020202020204" pitchFamily="34" charset="0"/>
                <a:cs typeface="Helvetica" panose="020B0604020202020204" pitchFamily="34" charset="0"/>
              </a:rPr>
              <a:t>Mullet also eat algae</a:t>
            </a:r>
          </a:p>
          <a:p>
            <a:pPr marL="457200" indent="-457200">
              <a:spcBef>
                <a:spcPts val="600"/>
              </a:spcBef>
              <a:buFont typeface="Arial" panose="020B0604020202020204" pitchFamily="34" charset="0"/>
              <a:buChar char="•"/>
            </a:pPr>
            <a:r>
              <a:rPr lang="en-US" sz="3000" dirty="0">
                <a:latin typeface="Helvetica" panose="020B0604020202020204" pitchFamily="34" charset="0"/>
                <a:cs typeface="Helvetica" panose="020B0604020202020204" pitchFamily="34" charset="0"/>
              </a:rPr>
              <a:t>Lobsters eat sea urchins </a:t>
            </a:r>
          </a:p>
          <a:p>
            <a:pPr marL="457200" indent="-457200">
              <a:spcBef>
                <a:spcPts val="600"/>
              </a:spcBef>
              <a:buFont typeface="Arial" panose="020B0604020202020204" pitchFamily="34" charset="0"/>
              <a:buChar char="•"/>
            </a:pPr>
            <a:r>
              <a:rPr lang="en-US" sz="3000" dirty="0">
                <a:latin typeface="Helvetica" panose="020B0604020202020204" pitchFamily="34" charset="0"/>
                <a:cs typeface="Helvetica" panose="020B0604020202020204" pitchFamily="34" charset="0"/>
              </a:rPr>
              <a:t>Sea urchins eat algae</a:t>
            </a:r>
          </a:p>
          <a:p>
            <a:pPr marL="457200" indent="-457200">
              <a:spcBef>
                <a:spcPts val="600"/>
              </a:spcBef>
              <a:buFont typeface="Arial" panose="020B0604020202020204" pitchFamily="34" charset="0"/>
              <a:buChar char="•"/>
            </a:pPr>
            <a:r>
              <a:rPr lang="en-US" sz="3000" dirty="0">
                <a:latin typeface="Helvetica" panose="020B0604020202020204" pitchFamily="34" charset="0"/>
                <a:cs typeface="Helvetica" panose="020B0604020202020204" pitchFamily="34" charset="0"/>
              </a:rPr>
              <a:t>Sharks eat sea lions and grouper </a:t>
            </a:r>
          </a:p>
        </p:txBody>
      </p:sp>
    </p:spTree>
    <p:extLst>
      <p:ext uri="{BB962C8B-B14F-4D97-AF65-F5344CB8AC3E}">
        <p14:creationId xmlns:p14="http://schemas.microsoft.com/office/powerpoint/2010/main" val="40303094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F4700-2C42-A5E1-C8F3-17A5259C275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54C07BB-145B-D619-708D-EAC3A7953773}"/>
              </a:ext>
            </a:extLst>
          </p:cNvPr>
          <p:cNvSpPr>
            <a:spLocks noGrp="1"/>
          </p:cNvSpPr>
          <p:nvPr>
            <p:ph type="title"/>
          </p:nvPr>
        </p:nvSpPr>
        <p:spPr>
          <a:prstGeom prst="rect">
            <a:avLst/>
          </a:prstGeom>
        </p:spPr>
        <p:txBody>
          <a:bodyPr/>
          <a:lstStyle/>
          <a:p>
            <a:r>
              <a:rPr lang="en-US" dirty="0">
                <a:latin typeface="Helvetica" panose="020B0604020202020204" pitchFamily="34" charset="0"/>
                <a:cs typeface="Helvetica" panose="020B0604020202020204" pitchFamily="34" charset="0"/>
              </a:rPr>
              <a:t>Effects of El Niño on the Galápagos food web</a:t>
            </a:r>
          </a:p>
        </p:txBody>
      </p:sp>
      <p:grpSp>
        <p:nvGrpSpPr>
          <p:cNvPr id="4" name="Group 3">
            <a:extLst>
              <a:ext uri="{FF2B5EF4-FFF2-40B4-BE49-F238E27FC236}">
                <a16:creationId xmlns:a16="http://schemas.microsoft.com/office/drawing/2014/main" id="{FC7AF3BF-2B64-1B32-BD4F-7B38EDCF35E2}"/>
              </a:ext>
              <a:ext uri="{C183D7F6-B498-43B3-948B-1728B52AA6E4}">
                <adec:decorative xmlns:adec="http://schemas.microsoft.com/office/drawing/2017/decorative" val="1"/>
              </a:ext>
            </a:extLst>
          </p:cNvPr>
          <p:cNvGrpSpPr/>
          <p:nvPr/>
        </p:nvGrpSpPr>
        <p:grpSpPr>
          <a:xfrm>
            <a:off x="5544916" y="1392797"/>
            <a:ext cx="6086951" cy="3493245"/>
            <a:chOff x="5544916" y="1392797"/>
            <a:chExt cx="6086951" cy="3493245"/>
          </a:xfrm>
        </p:grpSpPr>
        <p:grpSp>
          <p:nvGrpSpPr>
            <p:cNvPr id="2" name="Group 1">
              <a:extLst>
                <a:ext uri="{FF2B5EF4-FFF2-40B4-BE49-F238E27FC236}">
                  <a16:creationId xmlns:a16="http://schemas.microsoft.com/office/drawing/2014/main" id="{0DA90269-BED6-FD22-6064-2C326806CF5C}"/>
                </a:ext>
              </a:extLst>
            </p:cNvPr>
            <p:cNvGrpSpPr/>
            <p:nvPr/>
          </p:nvGrpSpPr>
          <p:grpSpPr>
            <a:xfrm>
              <a:off x="5874310" y="1392797"/>
              <a:ext cx="5757557" cy="3493245"/>
              <a:chOff x="5874310" y="1392797"/>
              <a:chExt cx="5757557" cy="3493245"/>
            </a:xfrm>
          </p:grpSpPr>
          <p:pic>
            <p:nvPicPr>
              <p:cNvPr id="3" name="Picture 2">
                <a:extLst>
                  <a:ext uri="{FF2B5EF4-FFF2-40B4-BE49-F238E27FC236}">
                    <a16:creationId xmlns:a16="http://schemas.microsoft.com/office/drawing/2014/main" id="{662F1B7F-EA67-69FF-787E-9EE27AAE2B48}"/>
                  </a:ext>
                </a:extLst>
              </p:cNvPr>
              <p:cNvPicPr>
                <a:picLocks noChangeAspect="1"/>
              </p:cNvPicPr>
              <p:nvPr/>
            </p:nvPicPr>
            <p:blipFill>
              <a:blip r:embed="rId3" cstate="hqprint">
                <a:extLst>
                  <a:ext uri="{28A0092B-C50C-407E-A947-70E740481C1C}">
                    <a14:useLocalDpi xmlns:a14="http://schemas.microsoft.com/office/drawing/2010/main"/>
                  </a:ext>
                </a:extLst>
              </a:blip>
              <a:srcRect r="-6083" b="-1539"/>
              <a:stretch>
                <a:fillRect/>
              </a:stretch>
            </p:blipFill>
            <p:spPr>
              <a:xfrm>
                <a:off x="5874310" y="2465558"/>
                <a:ext cx="5757557" cy="2420484"/>
              </a:xfrm>
              <a:prstGeom prst="rect">
                <a:avLst/>
              </a:prstGeom>
            </p:spPr>
          </p:pic>
          <p:sp>
            <p:nvSpPr>
              <p:cNvPr id="8" name="Text Placeholder 4">
                <a:extLst>
                  <a:ext uri="{FF2B5EF4-FFF2-40B4-BE49-F238E27FC236}">
                    <a16:creationId xmlns:a16="http://schemas.microsoft.com/office/drawing/2014/main" id="{E988CCDF-3BEF-2614-65D2-4F2B3AA73598}"/>
                  </a:ext>
                </a:extLst>
              </p:cNvPr>
              <p:cNvSpPr txBox="1">
                <a:spLocks/>
              </p:cNvSpPr>
              <p:nvPr/>
            </p:nvSpPr>
            <p:spPr>
              <a:xfrm>
                <a:off x="7939685" y="1392797"/>
                <a:ext cx="2811318" cy="576385"/>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chemeClr val="bg2">
                        <a:lumMod val="10000"/>
                      </a:schemeClr>
                    </a:solidFill>
                    <a:latin typeface="Gotham Rounded Bold" panose="02000000000000000000" pitchFamily="50" charset="0"/>
                    <a:cs typeface="Helvetica" panose="020B0604020202020204" pitchFamily="34" charset="0"/>
                  </a:rPr>
                  <a:t>El Niño pattern</a:t>
                </a:r>
              </a:p>
            </p:txBody>
          </p:sp>
        </p:grpSp>
        <p:sp>
          <p:nvSpPr>
            <p:cNvPr id="9" name="Text Placeholder 4">
              <a:extLst>
                <a:ext uri="{FF2B5EF4-FFF2-40B4-BE49-F238E27FC236}">
                  <a16:creationId xmlns:a16="http://schemas.microsoft.com/office/drawing/2014/main" id="{4A73250B-D12F-6214-7E2B-DD5DFE7ADC07}"/>
                </a:ext>
              </a:extLst>
            </p:cNvPr>
            <p:cNvSpPr txBox="1">
              <a:spLocks/>
            </p:cNvSpPr>
            <p:nvPr/>
          </p:nvSpPr>
          <p:spPr>
            <a:xfrm>
              <a:off x="5544916" y="2251539"/>
              <a:ext cx="2715986" cy="911564"/>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solidFill>
                    <a:schemeClr val="bg2">
                      <a:lumMod val="10000"/>
                    </a:schemeClr>
                  </a:solidFill>
                  <a:latin typeface="Gotham Rounded Bold" panose="02000000000000000000" pitchFamily="50" charset="0"/>
                  <a:cs typeface="Helvetica" panose="020B0604020202020204" pitchFamily="34" charset="0"/>
                </a:rPr>
                <a:t>(1)</a:t>
              </a:r>
            </a:p>
          </p:txBody>
        </p:sp>
        <p:sp>
          <p:nvSpPr>
            <p:cNvPr id="10" name="Text Placeholder 4">
              <a:extLst>
                <a:ext uri="{FF2B5EF4-FFF2-40B4-BE49-F238E27FC236}">
                  <a16:creationId xmlns:a16="http://schemas.microsoft.com/office/drawing/2014/main" id="{8C373709-61CE-2479-F720-556704645CEC}"/>
                </a:ext>
              </a:extLst>
            </p:cNvPr>
            <p:cNvSpPr txBox="1">
              <a:spLocks/>
            </p:cNvSpPr>
            <p:nvPr/>
          </p:nvSpPr>
          <p:spPr>
            <a:xfrm>
              <a:off x="8602769" y="3994802"/>
              <a:ext cx="925549" cy="621173"/>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solidFill>
                    <a:schemeClr val="bg2">
                      <a:lumMod val="10000"/>
                    </a:schemeClr>
                  </a:solidFill>
                  <a:latin typeface="Gotham Rounded Bold" panose="02000000000000000000" pitchFamily="50" charset="0"/>
                  <a:cs typeface="Helvetica" panose="020B0604020202020204" pitchFamily="34" charset="0"/>
                </a:rPr>
                <a:t>(2)</a:t>
              </a:r>
            </a:p>
          </p:txBody>
        </p:sp>
        <p:sp>
          <p:nvSpPr>
            <p:cNvPr id="11" name="Text Placeholder 4">
              <a:extLst>
                <a:ext uri="{FF2B5EF4-FFF2-40B4-BE49-F238E27FC236}">
                  <a16:creationId xmlns:a16="http://schemas.microsoft.com/office/drawing/2014/main" id="{86E91D5E-7969-FBDD-C2D8-3124A4762632}"/>
                </a:ext>
              </a:extLst>
            </p:cNvPr>
            <p:cNvSpPr txBox="1">
              <a:spLocks/>
            </p:cNvSpPr>
            <p:nvPr/>
          </p:nvSpPr>
          <p:spPr>
            <a:xfrm>
              <a:off x="8194637" y="1853122"/>
              <a:ext cx="1595171" cy="621173"/>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solidFill>
                    <a:schemeClr val="bg2">
                      <a:lumMod val="10000"/>
                    </a:schemeClr>
                  </a:solidFill>
                  <a:latin typeface="Gotham Rounded Bold" panose="02000000000000000000" pitchFamily="50" charset="0"/>
                  <a:cs typeface="Helvetica" panose="020B0604020202020204" pitchFamily="34" charset="0"/>
                </a:rPr>
                <a:t>(3)</a:t>
              </a:r>
            </a:p>
          </p:txBody>
        </p:sp>
      </p:grpSp>
      <p:sp>
        <p:nvSpPr>
          <p:cNvPr id="7" name="Content Placeholder 6">
            <a:extLst>
              <a:ext uri="{FF2B5EF4-FFF2-40B4-BE49-F238E27FC236}">
                <a16:creationId xmlns:a16="http://schemas.microsoft.com/office/drawing/2014/main" id="{BEE3457A-2933-AAC1-AC0E-48B2BBC48090}"/>
              </a:ext>
            </a:extLst>
          </p:cNvPr>
          <p:cNvSpPr>
            <a:spLocks noGrp="1"/>
          </p:cNvSpPr>
          <p:nvPr>
            <p:ph idx="1"/>
          </p:nvPr>
        </p:nvSpPr>
        <p:spPr>
          <a:xfrm>
            <a:off x="389082" y="1714500"/>
            <a:ext cx="5260947" cy="4351338"/>
          </a:xfrm>
        </p:spPr>
        <p:txBody>
          <a:bodyPr/>
          <a:lstStyle/>
          <a:p>
            <a:r>
              <a:rPr lang="en-US" dirty="0">
                <a:latin typeface="Helvetica" panose="020B0604020202020204" pitchFamily="34" charset="0"/>
                <a:cs typeface="Helvetica" panose="020B0604020202020204" pitchFamily="34" charset="0"/>
              </a:rPr>
              <a:t>Recall that during El Niño:</a:t>
            </a:r>
          </a:p>
          <a:p>
            <a:pPr marL="514350" indent="-514350">
              <a:buFont typeface="+mj-lt"/>
              <a:buAutoNum type="arabicParenR"/>
            </a:pPr>
            <a:r>
              <a:rPr lang="en-US" dirty="0">
                <a:latin typeface="Helvetica" panose="020B0604020202020204" pitchFamily="34" charset="0"/>
                <a:cs typeface="Helvetica" panose="020B0604020202020204" pitchFamily="34" charset="0"/>
              </a:rPr>
              <a:t>Weaker winds reduce the</a:t>
            </a:r>
          </a:p>
          <a:p>
            <a:pPr marL="514350" indent="-514350">
              <a:buFont typeface="+mj-lt"/>
              <a:buAutoNum type="arabicParenR"/>
            </a:pPr>
            <a:r>
              <a:rPr lang="en-US" dirty="0">
                <a:latin typeface="Helvetica" panose="020B0604020202020204" pitchFamily="34" charset="0"/>
                <a:cs typeface="Helvetica" panose="020B0604020202020204" pitchFamily="34" charset="0"/>
              </a:rPr>
              <a:t>upwelling of cold, nutrient-rich water, which</a:t>
            </a:r>
          </a:p>
          <a:p>
            <a:pPr marL="514350" indent="-514350">
              <a:buFont typeface="+mj-lt"/>
              <a:buAutoNum type="arabicParenR"/>
            </a:pPr>
            <a:r>
              <a:rPr lang="en-US" dirty="0">
                <a:latin typeface="Helvetica" panose="020B0604020202020204" pitchFamily="34" charset="0"/>
                <a:cs typeface="Helvetica" panose="020B0604020202020204" pitchFamily="34" charset="0"/>
              </a:rPr>
              <a:t>reduces fish populations.</a:t>
            </a:r>
          </a:p>
          <a:p>
            <a:r>
              <a:rPr lang="en-US" dirty="0">
                <a:latin typeface="Helvetica" panose="020B0604020202020204" pitchFamily="34" charset="0"/>
                <a:cs typeface="Helvetica" panose="020B0604020202020204" pitchFamily="34" charset="0"/>
              </a:rPr>
              <a:t>Producers, like algae and phytoplankton, also depend on this nutrient upwelling to grow.</a:t>
            </a:r>
          </a:p>
          <a:p>
            <a:pPr marL="0" indent="0">
              <a:buNone/>
            </a:pPr>
            <a:endParaRPr lang="en-US" dirty="0"/>
          </a:p>
        </p:txBody>
      </p:sp>
    </p:spTree>
    <p:extLst>
      <p:ext uri="{BB962C8B-B14F-4D97-AF65-F5344CB8AC3E}">
        <p14:creationId xmlns:p14="http://schemas.microsoft.com/office/powerpoint/2010/main" val="29736435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18574-99C6-A9CA-B8CC-4E55A0B5807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695197A-3BD3-310E-F7F2-5D187480BF50}"/>
              </a:ext>
              <a:ext uri="{C183D7F6-B498-43B3-948B-1728B52AA6E4}">
                <adec:decorative xmlns:adec="http://schemas.microsoft.com/office/drawing/2017/decorative" val="1"/>
              </a:ext>
            </a:extLst>
          </p:cNvPr>
          <p:cNvSpPr>
            <a:spLocks noGrp="1"/>
          </p:cNvSpPr>
          <p:nvPr>
            <p:ph type="title"/>
          </p:nvPr>
        </p:nvSpPr>
        <p:spPr>
          <a:prstGeom prst="rect">
            <a:avLst/>
          </a:prstGeom>
        </p:spPr>
        <p:txBody>
          <a:bodyPr/>
          <a:lstStyle/>
          <a:p>
            <a:r>
              <a:rPr lang="en-US" dirty="0">
                <a:latin typeface="Helvetica" panose="020B0604020202020204" pitchFamily="34" charset="0"/>
                <a:cs typeface="Helvetica" panose="020B0604020202020204" pitchFamily="34" charset="0"/>
              </a:rPr>
              <a:t>Effects of El Niño on the Galápagos food web</a:t>
            </a:r>
          </a:p>
        </p:txBody>
      </p:sp>
      <p:grpSp>
        <p:nvGrpSpPr>
          <p:cNvPr id="2" name="Group 1" descr="A fully connected food web depicting all the feeding relationships described on a previous slide. The visual takeaway is that all organisms depend on the producers at the bottom trophic level.">
            <a:extLst>
              <a:ext uri="{FF2B5EF4-FFF2-40B4-BE49-F238E27FC236}">
                <a16:creationId xmlns:a16="http://schemas.microsoft.com/office/drawing/2014/main" id="{039BA7FE-C4F5-5863-2391-AAD941B44623}"/>
              </a:ext>
            </a:extLst>
          </p:cNvPr>
          <p:cNvGrpSpPr/>
          <p:nvPr/>
        </p:nvGrpSpPr>
        <p:grpSpPr>
          <a:xfrm>
            <a:off x="6828671" y="1244600"/>
            <a:ext cx="4875805" cy="4762668"/>
            <a:chOff x="6828671" y="1244600"/>
            <a:chExt cx="4875805" cy="4762668"/>
          </a:xfrm>
        </p:grpSpPr>
        <p:pic>
          <p:nvPicPr>
            <p:cNvPr id="90" name="Picture 89">
              <a:extLst>
                <a:ext uri="{FF2B5EF4-FFF2-40B4-BE49-F238E27FC236}">
                  <a16:creationId xmlns:a16="http://schemas.microsoft.com/office/drawing/2014/main" id="{541B8ADC-6DBC-6C29-FACB-F1A479822E8A}"/>
                </a:ext>
              </a:extLst>
            </p:cNvPr>
            <p:cNvPicPr>
              <a:picLocks noChangeAspect="1"/>
            </p:cNvPicPr>
            <p:nvPr/>
          </p:nvPicPr>
          <p:blipFill>
            <a:blip r:embed="rId3" cstate="hqprint">
              <a:extLst>
                <a:ext uri="{28A0092B-C50C-407E-A947-70E740481C1C}">
                  <a14:useLocalDpi xmlns:a14="http://schemas.microsoft.com/office/drawing/2010/main"/>
                </a:ext>
              </a:extLst>
            </a:blip>
            <a:srcRect t="-634"/>
            <a:stretch>
              <a:fillRect/>
            </a:stretch>
          </p:blipFill>
          <p:spPr>
            <a:xfrm>
              <a:off x="8766559" y="2470285"/>
              <a:ext cx="848703" cy="635188"/>
            </a:xfrm>
            <a:prstGeom prst="rect">
              <a:avLst/>
            </a:prstGeom>
            <a:ln w="19050">
              <a:noFill/>
            </a:ln>
          </p:spPr>
        </p:pic>
        <p:pic>
          <p:nvPicPr>
            <p:cNvPr id="88" name="Picture 5" descr="undefined">
              <a:extLst>
                <a:ext uri="{FF2B5EF4-FFF2-40B4-BE49-F238E27FC236}">
                  <a16:creationId xmlns:a16="http://schemas.microsoft.com/office/drawing/2014/main" id="{8448BF3C-5218-41DF-1DFF-F8B37ED43984}"/>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a:fillRect/>
            </a:stretch>
          </p:blipFill>
          <p:spPr bwMode="auto">
            <a:xfrm>
              <a:off x="8115224" y="3443875"/>
              <a:ext cx="1081887" cy="633328"/>
            </a:xfrm>
            <a:prstGeom prst="rect">
              <a:avLst/>
            </a:prstGeom>
            <a:noFill/>
            <a:ln w="19050">
              <a:noFill/>
            </a:ln>
            <a:extLst>
              <a:ext uri="{909E8E84-426E-40DD-AFC4-6F175D3DCCD1}">
                <a14:hiddenFill xmlns:a14="http://schemas.microsoft.com/office/drawing/2010/main">
                  <a:solidFill>
                    <a:srgbClr val="FFFFFF"/>
                  </a:solidFill>
                </a14:hiddenFill>
              </a:ext>
            </a:extLst>
          </p:spPr>
        </p:pic>
        <p:cxnSp>
          <p:nvCxnSpPr>
            <p:cNvPr id="49" name="Straight Arrow Connector 48">
              <a:extLst>
                <a:ext uri="{FF2B5EF4-FFF2-40B4-BE49-F238E27FC236}">
                  <a16:creationId xmlns:a16="http://schemas.microsoft.com/office/drawing/2014/main" id="{EDB226D8-7758-6DE6-CB8B-208C6EEE8BC8}"/>
                </a:ext>
              </a:extLst>
            </p:cNvPr>
            <p:cNvCxnSpPr>
              <a:cxnSpLocks/>
            </p:cNvCxnSpPr>
            <p:nvPr/>
          </p:nvCxnSpPr>
          <p:spPr>
            <a:xfrm flipH="1" flipV="1">
              <a:off x="10451024" y="3484880"/>
              <a:ext cx="467994" cy="800529"/>
            </a:xfrm>
            <a:prstGeom prst="straightConnector1">
              <a:avLst/>
            </a:prstGeom>
            <a:ln w="28575">
              <a:solidFill>
                <a:srgbClr val="D10F3A"/>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03558A31-ABB5-A7DE-90F8-41286FCF65B8}"/>
                </a:ext>
              </a:extLst>
            </p:cNvPr>
            <p:cNvCxnSpPr>
              <a:cxnSpLocks/>
            </p:cNvCxnSpPr>
            <p:nvPr/>
          </p:nvCxnSpPr>
          <p:spPr>
            <a:xfrm flipV="1">
              <a:off x="10734523" y="4762615"/>
              <a:ext cx="355117" cy="410469"/>
            </a:xfrm>
            <a:prstGeom prst="straightConnector1">
              <a:avLst/>
            </a:prstGeom>
            <a:ln w="28575">
              <a:solidFill>
                <a:srgbClr val="D10F3A"/>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pic>
          <p:nvPicPr>
            <p:cNvPr id="54" name="Picture 53" descr="A penguin standing on a rock&#10;&#10;AI-generated content may be incorrect.">
              <a:extLst>
                <a:ext uri="{FF2B5EF4-FFF2-40B4-BE49-F238E27FC236}">
                  <a16:creationId xmlns:a16="http://schemas.microsoft.com/office/drawing/2014/main" id="{DA9F063C-0D6F-4DF1-C0BF-886A538B3A0B}"/>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9996672" y="2605790"/>
              <a:ext cx="908705" cy="825745"/>
            </a:xfrm>
            <a:prstGeom prst="rect">
              <a:avLst/>
            </a:prstGeom>
            <a:ln w="19050">
              <a:noFill/>
            </a:ln>
          </p:spPr>
        </p:pic>
        <p:pic>
          <p:nvPicPr>
            <p:cNvPr id="56" name="Picture 55">
              <a:extLst>
                <a:ext uri="{FF2B5EF4-FFF2-40B4-BE49-F238E27FC236}">
                  <a16:creationId xmlns:a16="http://schemas.microsoft.com/office/drawing/2014/main" id="{E62C070D-D23D-FFCC-B526-127C0FD5ACD3}"/>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6878346" y="3316224"/>
              <a:ext cx="635189" cy="955430"/>
            </a:xfrm>
            <a:prstGeom prst="rect">
              <a:avLst/>
            </a:prstGeom>
            <a:ln w="19050">
              <a:noFill/>
            </a:ln>
          </p:spPr>
        </p:pic>
        <p:pic>
          <p:nvPicPr>
            <p:cNvPr id="57" name="Picture 56">
              <a:extLst>
                <a:ext uri="{FF2B5EF4-FFF2-40B4-BE49-F238E27FC236}">
                  <a16:creationId xmlns:a16="http://schemas.microsoft.com/office/drawing/2014/main" id="{1A34E6CA-C635-1D3D-4AA4-9065BA10B4C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6828671" y="4895431"/>
              <a:ext cx="793127" cy="594845"/>
            </a:xfrm>
            <a:prstGeom prst="rect">
              <a:avLst/>
            </a:prstGeom>
            <a:ln w="19050">
              <a:noFill/>
            </a:ln>
          </p:spPr>
        </p:pic>
        <p:pic>
          <p:nvPicPr>
            <p:cNvPr id="59" name="Picture 58">
              <a:extLst>
                <a:ext uri="{FF2B5EF4-FFF2-40B4-BE49-F238E27FC236}">
                  <a16:creationId xmlns:a16="http://schemas.microsoft.com/office/drawing/2014/main" id="{824A8E71-0553-3F3C-8CDE-3B56FABC1C48}"/>
                </a:ext>
              </a:extLst>
            </p:cNvPr>
            <p:cNvPicPr>
              <a:picLocks noChangeAspect="1"/>
            </p:cNvPicPr>
            <p:nvPr/>
          </p:nvPicPr>
          <p:blipFill>
            <a:blip r:embed="rId8" cstate="hqprint">
              <a:extLst>
                <a:ext uri="{28A0092B-C50C-407E-A947-70E740481C1C}">
                  <a14:useLocalDpi xmlns:a14="http://schemas.microsoft.com/office/drawing/2010/main"/>
                </a:ext>
              </a:extLst>
            </a:blip>
            <a:srcRect/>
            <a:stretch>
              <a:fillRect/>
            </a:stretch>
          </p:blipFill>
          <p:spPr>
            <a:xfrm>
              <a:off x="7332884" y="2235771"/>
              <a:ext cx="949715" cy="635189"/>
            </a:xfrm>
            <a:prstGeom prst="rect">
              <a:avLst/>
            </a:prstGeom>
            <a:ln w="19050">
              <a:noFill/>
            </a:ln>
          </p:spPr>
        </p:pic>
        <p:pic>
          <p:nvPicPr>
            <p:cNvPr id="60" name="Picture 2">
              <a:hlinkClick r:id="rId9" tooltip="File:Thoburn's Mullet, Mugil thoburni.jpg"/>
              <a:extLst>
                <a:ext uri="{FF2B5EF4-FFF2-40B4-BE49-F238E27FC236}">
                  <a16:creationId xmlns:a16="http://schemas.microsoft.com/office/drawing/2014/main" id="{03752C38-CF4B-26E7-1929-6C54538C01AB}"/>
                </a:ext>
              </a:extLst>
            </p:cNvPr>
            <p:cNvPicPr>
              <a:picLocks noChangeAspect="1" noChangeArrowheads="1"/>
            </p:cNvPicPr>
            <p:nvPr/>
          </p:nvPicPr>
          <p:blipFill rotWithShape="1">
            <a:blip r:embed="rId10" cstate="hqprint">
              <a:extLst>
                <a:ext uri="{28A0092B-C50C-407E-A947-70E740481C1C}">
                  <a14:useLocalDpi xmlns:a14="http://schemas.microsoft.com/office/drawing/2010/main"/>
                </a:ext>
              </a:extLst>
            </a:blip>
            <a:srcRect/>
            <a:stretch>
              <a:fillRect/>
            </a:stretch>
          </p:blipFill>
          <p:spPr bwMode="auto">
            <a:xfrm>
              <a:off x="9374991" y="3999224"/>
              <a:ext cx="1076033" cy="526840"/>
            </a:xfrm>
            <a:prstGeom prst="rect">
              <a:avLst/>
            </a:prstGeom>
            <a:noFill/>
            <a:ln w="19050">
              <a:noFill/>
            </a:ln>
            <a:extLst>
              <a:ext uri="{909E8E84-426E-40DD-AFC4-6F175D3DCCD1}">
                <a14:hiddenFill xmlns:a14="http://schemas.microsoft.com/office/drawing/2010/main">
                  <a:solidFill>
                    <a:srgbClr val="FFFFFF"/>
                  </a:solidFill>
                </a14:hiddenFill>
              </a:ext>
            </a:extLst>
          </p:spPr>
        </p:pic>
        <p:pic>
          <p:nvPicPr>
            <p:cNvPr id="61" name="Picture 60">
              <a:extLst>
                <a:ext uri="{FF2B5EF4-FFF2-40B4-BE49-F238E27FC236}">
                  <a16:creationId xmlns:a16="http://schemas.microsoft.com/office/drawing/2014/main" id="{32E384A6-1CE0-C0BF-165A-8AB15ADD489F}"/>
                </a:ext>
              </a:extLst>
            </p:cNvPr>
            <p:cNvPicPr>
              <a:picLocks noChangeAspect="1"/>
            </p:cNvPicPr>
            <p:nvPr/>
          </p:nvPicPr>
          <p:blipFill>
            <a:blip r:embed="rId11" cstate="hqprint">
              <a:extLst>
                <a:ext uri="{28A0092B-C50C-407E-A947-70E740481C1C}">
                  <a14:useLocalDpi xmlns:a14="http://schemas.microsoft.com/office/drawing/2010/main"/>
                </a:ext>
              </a:extLst>
            </a:blip>
            <a:srcRect/>
            <a:stretch>
              <a:fillRect/>
            </a:stretch>
          </p:blipFill>
          <p:spPr>
            <a:xfrm>
              <a:off x="7885757" y="1244600"/>
              <a:ext cx="1113928" cy="635189"/>
            </a:xfrm>
            <a:prstGeom prst="rect">
              <a:avLst/>
            </a:prstGeom>
            <a:ln w="19050">
              <a:noFill/>
            </a:ln>
          </p:spPr>
        </p:pic>
        <p:pic>
          <p:nvPicPr>
            <p:cNvPr id="62" name="Picture 61">
              <a:extLst>
                <a:ext uri="{FF2B5EF4-FFF2-40B4-BE49-F238E27FC236}">
                  <a16:creationId xmlns:a16="http://schemas.microsoft.com/office/drawing/2014/main" id="{474AD3CF-ADCD-3BFC-6B35-E347CFD29476}"/>
                </a:ext>
              </a:extLst>
            </p:cNvPr>
            <p:cNvPicPr>
              <a:picLocks noChangeAspect="1"/>
            </p:cNvPicPr>
            <p:nvPr/>
          </p:nvPicPr>
          <p:blipFill>
            <a:blip r:embed="rId12" cstate="hqprint">
              <a:extLst>
                <a:ext uri="{28A0092B-C50C-407E-A947-70E740481C1C}">
                  <a14:useLocalDpi xmlns:a14="http://schemas.microsoft.com/office/drawing/2010/main"/>
                </a:ext>
              </a:extLst>
            </a:blip>
            <a:srcRect/>
            <a:stretch>
              <a:fillRect/>
            </a:stretch>
          </p:blipFill>
          <p:spPr>
            <a:xfrm>
              <a:off x="10639414" y="4212521"/>
              <a:ext cx="1065062" cy="454693"/>
            </a:xfrm>
            <a:prstGeom prst="rect">
              <a:avLst/>
            </a:prstGeom>
            <a:ln w="19050">
              <a:noFill/>
            </a:ln>
          </p:spPr>
        </p:pic>
        <p:pic>
          <p:nvPicPr>
            <p:cNvPr id="64" name="Picture 63">
              <a:extLst>
                <a:ext uri="{FF2B5EF4-FFF2-40B4-BE49-F238E27FC236}">
                  <a16:creationId xmlns:a16="http://schemas.microsoft.com/office/drawing/2014/main" id="{BAB87629-578C-1414-E531-3A17D53D1D30}"/>
                </a:ext>
              </a:extLst>
            </p:cNvPr>
            <p:cNvPicPr>
              <a:picLocks noChangeAspect="1"/>
            </p:cNvPicPr>
            <p:nvPr/>
          </p:nvPicPr>
          <p:blipFill>
            <a:blip r:embed="rId13" cstate="hqprint">
              <a:extLst>
                <a:ext uri="{28A0092B-C50C-407E-A947-70E740481C1C}">
                  <a14:useLocalDpi xmlns:a14="http://schemas.microsoft.com/office/drawing/2010/main"/>
                </a:ext>
              </a:extLst>
            </a:blip>
            <a:srcRect/>
            <a:stretch>
              <a:fillRect/>
            </a:stretch>
          </p:blipFill>
          <p:spPr>
            <a:xfrm>
              <a:off x="9415317" y="1441779"/>
              <a:ext cx="1162710" cy="599895"/>
            </a:xfrm>
            <a:prstGeom prst="rect">
              <a:avLst/>
            </a:prstGeom>
            <a:ln w="19050">
              <a:noFill/>
            </a:ln>
          </p:spPr>
        </p:pic>
        <p:pic>
          <p:nvPicPr>
            <p:cNvPr id="65" name="Picture 64">
              <a:extLst>
                <a:ext uri="{FF2B5EF4-FFF2-40B4-BE49-F238E27FC236}">
                  <a16:creationId xmlns:a16="http://schemas.microsoft.com/office/drawing/2014/main" id="{73C65B42-AAA3-3345-6A62-B112E53A7A8A}"/>
                </a:ext>
              </a:extLst>
            </p:cNvPr>
            <p:cNvPicPr>
              <a:picLocks noChangeAspect="1"/>
            </p:cNvPicPr>
            <p:nvPr/>
          </p:nvPicPr>
          <p:blipFill>
            <a:blip r:embed="rId14" cstate="hqprint">
              <a:extLst>
                <a:ext uri="{28A0092B-C50C-407E-A947-70E740481C1C}">
                  <a14:useLocalDpi xmlns:a14="http://schemas.microsoft.com/office/drawing/2010/main"/>
                </a:ext>
              </a:extLst>
            </a:blip>
            <a:stretch>
              <a:fillRect/>
            </a:stretch>
          </p:blipFill>
          <p:spPr>
            <a:xfrm>
              <a:off x="10105574" y="5200089"/>
              <a:ext cx="931596" cy="698696"/>
            </a:xfrm>
            <a:prstGeom prst="rect">
              <a:avLst/>
            </a:prstGeom>
            <a:ln w="19050">
              <a:noFill/>
            </a:ln>
          </p:spPr>
        </p:pic>
        <p:pic>
          <p:nvPicPr>
            <p:cNvPr id="67" name="Picture 66">
              <a:extLst>
                <a:ext uri="{FF2B5EF4-FFF2-40B4-BE49-F238E27FC236}">
                  <a16:creationId xmlns:a16="http://schemas.microsoft.com/office/drawing/2014/main" id="{1DDDA183-4001-1196-82AE-318EFF7DBB95}"/>
                </a:ext>
              </a:extLst>
            </p:cNvPr>
            <p:cNvPicPr>
              <a:picLocks noChangeAspect="1"/>
            </p:cNvPicPr>
            <p:nvPr/>
          </p:nvPicPr>
          <p:blipFill>
            <a:blip r:embed="rId15" cstate="hqprint">
              <a:extLst>
                <a:ext uri="{28A0092B-C50C-407E-A947-70E740481C1C}">
                  <a14:useLocalDpi xmlns:a14="http://schemas.microsoft.com/office/drawing/2010/main"/>
                </a:ext>
              </a:extLst>
            </a:blip>
            <a:stretch>
              <a:fillRect/>
            </a:stretch>
          </p:blipFill>
          <p:spPr>
            <a:xfrm>
              <a:off x="8014070" y="4599988"/>
              <a:ext cx="763888" cy="572916"/>
            </a:xfrm>
            <a:prstGeom prst="rect">
              <a:avLst/>
            </a:prstGeom>
            <a:ln w="19050">
              <a:noFill/>
            </a:ln>
          </p:spPr>
        </p:pic>
        <p:pic>
          <p:nvPicPr>
            <p:cNvPr id="68" name="Picture 67">
              <a:extLst>
                <a:ext uri="{FF2B5EF4-FFF2-40B4-BE49-F238E27FC236}">
                  <a16:creationId xmlns:a16="http://schemas.microsoft.com/office/drawing/2014/main" id="{C757F8F8-471D-8E0E-D6EA-3339E68947F8}"/>
                </a:ext>
              </a:extLst>
            </p:cNvPr>
            <p:cNvPicPr>
              <a:picLocks noChangeAspect="1"/>
            </p:cNvPicPr>
            <p:nvPr/>
          </p:nvPicPr>
          <p:blipFill>
            <a:blip r:embed="rId16" cstate="hqprint">
              <a:extLst>
                <a:ext uri="{28A0092B-C50C-407E-A947-70E740481C1C}">
                  <a14:useLocalDpi xmlns:a14="http://schemas.microsoft.com/office/drawing/2010/main"/>
                </a:ext>
              </a:extLst>
            </a:blip>
            <a:stretch>
              <a:fillRect/>
            </a:stretch>
          </p:blipFill>
          <p:spPr>
            <a:xfrm>
              <a:off x="8869946" y="5406076"/>
              <a:ext cx="848742" cy="601192"/>
            </a:xfrm>
            <a:prstGeom prst="rect">
              <a:avLst/>
            </a:prstGeom>
            <a:ln w="19050">
              <a:noFill/>
            </a:ln>
          </p:spPr>
        </p:pic>
        <p:cxnSp>
          <p:nvCxnSpPr>
            <p:cNvPr id="70" name="Straight Arrow Connector 69">
              <a:extLst>
                <a:ext uri="{FF2B5EF4-FFF2-40B4-BE49-F238E27FC236}">
                  <a16:creationId xmlns:a16="http://schemas.microsoft.com/office/drawing/2014/main" id="{05211183-5CE3-2BB4-0F2E-A802FA7B0E17}"/>
                </a:ext>
              </a:extLst>
            </p:cNvPr>
            <p:cNvCxnSpPr>
              <a:cxnSpLocks/>
            </p:cNvCxnSpPr>
            <p:nvPr/>
          </p:nvCxnSpPr>
          <p:spPr>
            <a:xfrm flipV="1">
              <a:off x="9989744" y="3484880"/>
              <a:ext cx="236296" cy="452120"/>
            </a:xfrm>
            <a:prstGeom prst="straightConnector1">
              <a:avLst/>
            </a:prstGeom>
            <a:ln w="28575">
              <a:solidFill>
                <a:srgbClr val="D10F3A"/>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71" name="Straight Arrow Connector 70">
              <a:extLst>
                <a:ext uri="{FF2B5EF4-FFF2-40B4-BE49-F238E27FC236}">
                  <a16:creationId xmlns:a16="http://schemas.microsoft.com/office/drawing/2014/main" id="{6031E5E9-F29E-DA03-F4AC-A8ADD7568ED5}"/>
                </a:ext>
              </a:extLst>
            </p:cNvPr>
            <p:cNvCxnSpPr>
              <a:cxnSpLocks/>
            </p:cNvCxnSpPr>
            <p:nvPr/>
          </p:nvCxnSpPr>
          <p:spPr>
            <a:xfrm>
              <a:off x="9112492" y="1509026"/>
              <a:ext cx="389578" cy="155801"/>
            </a:xfrm>
            <a:prstGeom prst="straightConnector1">
              <a:avLst/>
            </a:prstGeom>
            <a:ln w="28575">
              <a:solidFill>
                <a:srgbClr val="D10F3A"/>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72" name="Straight Arrow Connector 71">
              <a:extLst>
                <a:ext uri="{FF2B5EF4-FFF2-40B4-BE49-F238E27FC236}">
                  <a16:creationId xmlns:a16="http://schemas.microsoft.com/office/drawing/2014/main" id="{8699E693-21B8-BD63-169C-099078F3D376}"/>
                </a:ext>
              </a:extLst>
            </p:cNvPr>
            <p:cNvCxnSpPr>
              <a:cxnSpLocks/>
            </p:cNvCxnSpPr>
            <p:nvPr/>
          </p:nvCxnSpPr>
          <p:spPr>
            <a:xfrm flipV="1">
              <a:off x="9239893" y="1977772"/>
              <a:ext cx="452152" cy="431629"/>
            </a:xfrm>
            <a:prstGeom prst="straightConnector1">
              <a:avLst/>
            </a:prstGeom>
            <a:ln w="28575">
              <a:solidFill>
                <a:srgbClr val="D10F3A"/>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73" name="Straight Arrow Connector 72">
              <a:extLst>
                <a:ext uri="{FF2B5EF4-FFF2-40B4-BE49-F238E27FC236}">
                  <a16:creationId xmlns:a16="http://schemas.microsoft.com/office/drawing/2014/main" id="{509050CE-5B36-3912-6E75-6D2105A9DF50}"/>
                </a:ext>
              </a:extLst>
            </p:cNvPr>
            <p:cNvCxnSpPr>
              <a:cxnSpLocks/>
            </p:cNvCxnSpPr>
            <p:nvPr/>
          </p:nvCxnSpPr>
          <p:spPr>
            <a:xfrm>
              <a:off x="8347748" y="2659916"/>
              <a:ext cx="348706" cy="7795"/>
            </a:xfrm>
            <a:prstGeom prst="straightConnector1">
              <a:avLst/>
            </a:prstGeom>
            <a:ln w="28575">
              <a:solidFill>
                <a:srgbClr val="D10F3A"/>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74" name="Straight Arrow Connector 73">
              <a:extLst>
                <a:ext uri="{FF2B5EF4-FFF2-40B4-BE49-F238E27FC236}">
                  <a16:creationId xmlns:a16="http://schemas.microsoft.com/office/drawing/2014/main" id="{4666CD09-2674-35C0-D451-23D9763B352D}"/>
                </a:ext>
              </a:extLst>
            </p:cNvPr>
            <p:cNvCxnSpPr>
              <a:cxnSpLocks/>
            </p:cNvCxnSpPr>
            <p:nvPr/>
          </p:nvCxnSpPr>
          <p:spPr>
            <a:xfrm flipV="1">
              <a:off x="8935720" y="3142106"/>
              <a:ext cx="156246" cy="233514"/>
            </a:xfrm>
            <a:prstGeom prst="straightConnector1">
              <a:avLst/>
            </a:prstGeom>
            <a:ln w="28575">
              <a:solidFill>
                <a:srgbClr val="D10F3A"/>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75" name="Straight Arrow Connector 74">
              <a:extLst>
                <a:ext uri="{FF2B5EF4-FFF2-40B4-BE49-F238E27FC236}">
                  <a16:creationId xmlns:a16="http://schemas.microsoft.com/office/drawing/2014/main" id="{5BEA53BF-E7B3-FA2D-A409-C37150D34492}"/>
                </a:ext>
              </a:extLst>
            </p:cNvPr>
            <p:cNvCxnSpPr>
              <a:cxnSpLocks/>
            </p:cNvCxnSpPr>
            <p:nvPr/>
          </p:nvCxnSpPr>
          <p:spPr>
            <a:xfrm flipV="1">
              <a:off x="8488002" y="4150360"/>
              <a:ext cx="0" cy="392726"/>
            </a:xfrm>
            <a:prstGeom prst="straightConnector1">
              <a:avLst/>
            </a:prstGeom>
            <a:ln w="28575">
              <a:solidFill>
                <a:srgbClr val="D10F3A"/>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76" name="Straight Arrow Connector 75">
              <a:extLst>
                <a:ext uri="{FF2B5EF4-FFF2-40B4-BE49-F238E27FC236}">
                  <a16:creationId xmlns:a16="http://schemas.microsoft.com/office/drawing/2014/main" id="{393BD5F1-ADE8-7A1C-168E-B6B75725DB3C}"/>
                </a:ext>
              </a:extLst>
            </p:cNvPr>
            <p:cNvCxnSpPr>
              <a:cxnSpLocks/>
            </p:cNvCxnSpPr>
            <p:nvPr/>
          </p:nvCxnSpPr>
          <p:spPr>
            <a:xfrm flipV="1">
              <a:off x="8822358" y="4479968"/>
              <a:ext cx="471958" cy="324070"/>
            </a:xfrm>
            <a:prstGeom prst="straightConnector1">
              <a:avLst/>
            </a:prstGeom>
            <a:ln w="28575">
              <a:solidFill>
                <a:srgbClr val="D10F3A"/>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77" name="Straight Arrow Connector 76">
              <a:extLst>
                <a:ext uri="{FF2B5EF4-FFF2-40B4-BE49-F238E27FC236}">
                  <a16:creationId xmlns:a16="http://schemas.microsoft.com/office/drawing/2014/main" id="{186A7F8E-EF5D-1041-24A0-3F5FAD96A90B}"/>
                </a:ext>
              </a:extLst>
            </p:cNvPr>
            <p:cNvCxnSpPr>
              <a:cxnSpLocks/>
            </p:cNvCxnSpPr>
            <p:nvPr/>
          </p:nvCxnSpPr>
          <p:spPr>
            <a:xfrm flipV="1">
              <a:off x="8814470" y="4599988"/>
              <a:ext cx="1878930" cy="501765"/>
            </a:xfrm>
            <a:prstGeom prst="straightConnector1">
              <a:avLst/>
            </a:prstGeom>
            <a:ln w="28575">
              <a:solidFill>
                <a:srgbClr val="D10F3A"/>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78" name="Straight Arrow Connector 77">
              <a:extLst>
                <a:ext uri="{FF2B5EF4-FFF2-40B4-BE49-F238E27FC236}">
                  <a16:creationId xmlns:a16="http://schemas.microsoft.com/office/drawing/2014/main" id="{2E9ABA0C-3D0B-E221-C7B4-B3F37114E7A2}"/>
                </a:ext>
              </a:extLst>
            </p:cNvPr>
            <p:cNvCxnSpPr>
              <a:cxnSpLocks/>
            </p:cNvCxnSpPr>
            <p:nvPr/>
          </p:nvCxnSpPr>
          <p:spPr>
            <a:xfrm flipV="1">
              <a:off x="9276597" y="4599988"/>
              <a:ext cx="338665" cy="734937"/>
            </a:xfrm>
            <a:prstGeom prst="straightConnector1">
              <a:avLst/>
            </a:prstGeom>
            <a:ln w="28575">
              <a:solidFill>
                <a:srgbClr val="D10F3A"/>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79" name="Straight Arrow Connector 78">
              <a:extLst>
                <a:ext uri="{FF2B5EF4-FFF2-40B4-BE49-F238E27FC236}">
                  <a16:creationId xmlns:a16="http://schemas.microsoft.com/office/drawing/2014/main" id="{4282D1BB-5DF8-765D-4EC1-9EA1FAB90E51}"/>
                </a:ext>
              </a:extLst>
            </p:cNvPr>
            <p:cNvCxnSpPr>
              <a:cxnSpLocks/>
            </p:cNvCxnSpPr>
            <p:nvPr/>
          </p:nvCxnSpPr>
          <p:spPr>
            <a:xfrm flipH="1" flipV="1">
              <a:off x="9824720" y="4599988"/>
              <a:ext cx="469399" cy="527643"/>
            </a:xfrm>
            <a:prstGeom prst="straightConnector1">
              <a:avLst/>
            </a:prstGeom>
            <a:ln w="28575">
              <a:solidFill>
                <a:srgbClr val="D10F3A"/>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80" name="Straight Arrow Connector 79">
              <a:extLst>
                <a:ext uri="{FF2B5EF4-FFF2-40B4-BE49-F238E27FC236}">
                  <a16:creationId xmlns:a16="http://schemas.microsoft.com/office/drawing/2014/main" id="{7BCD2DA1-9FF5-A8FE-6F6B-9CE4A20CB201}"/>
                </a:ext>
              </a:extLst>
            </p:cNvPr>
            <p:cNvCxnSpPr>
              <a:cxnSpLocks/>
            </p:cNvCxnSpPr>
            <p:nvPr/>
          </p:nvCxnSpPr>
          <p:spPr>
            <a:xfrm flipH="1" flipV="1">
              <a:off x="8902612" y="4912933"/>
              <a:ext cx="1123394" cy="486965"/>
            </a:xfrm>
            <a:prstGeom prst="straightConnector1">
              <a:avLst/>
            </a:prstGeom>
            <a:ln w="28575">
              <a:solidFill>
                <a:srgbClr val="D10F3A"/>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81" name="Straight Arrow Connector 80">
              <a:extLst>
                <a:ext uri="{FF2B5EF4-FFF2-40B4-BE49-F238E27FC236}">
                  <a16:creationId xmlns:a16="http://schemas.microsoft.com/office/drawing/2014/main" id="{BCC6E37E-0A01-30C8-72B0-3DBA4DFE0629}"/>
                </a:ext>
              </a:extLst>
            </p:cNvPr>
            <p:cNvCxnSpPr>
              <a:cxnSpLocks/>
            </p:cNvCxnSpPr>
            <p:nvPr/>
          </p:nvCxnSpPr>
          <p:spPr>
            <a:xfrm flipV="1">
              <a:off x="7195941" y="4384040"/>
              <a:ext cx="0" cy="378575"/>
            </a:xfrm>
            <a:prstGeom prst="straightConnector1">
              <a:avLst/>
            </a:prstGeom>
            <a:ln w="28575">
              <a:solidFill>
                <a:srgbClr val="D10F3A"/>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82" name="Straight Arrow Connector 81">
              <a:extLst>
                <a:ext uri="{FF2B5EF4-FFF2-40B4-BE49-F238E27FC236}">
                  <a16:creationId xmlns:a16="http://schemas.microsoft.com/office/drawing/2014/main" id="{7EE67B49-E687-3774-890C-4D5D5CA4BA75}"/>
                </a:ext>
              </a:extLst>
            </p:cNvPr>
            <p:cNvCxnSpPr>
              <a:cxnSpLocks/>
            </p:cNvCxnSpPr>
            <p:nvPr/>
          </p:nvCxnSpPr>
          <p:spPr>
            <a:xfrm flipV="1">
              <a:off x="7036872" y="2870960"/>
              <a:ext cx="227528" cy="400890"/>
            </a:xfrm>
            <a:prstGeom prst="straightConnector1">
              <a:avLst/>
            </a:prstGeom>
            <a:ln w="28575">
              <a:solidFill>
                <a:srgbClr val="D10F3A"/>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83" name="Straight Arrow Connector 82">
              <a:extLst>
                <a:ext uri="{FF2B5EF4-FFF2-40B4-BE49-F238E27FC236}">
                  <a16:creationId xmlns:a16="http://schemas.microsoft.com/office/drawing/2014/main" id="{4B5C4470-7AF7-3313-960D-9534E63C11E8}"/>
                </a:ext>
              </a:extLst>
            </p:cNvPr>
            <p:cNvCxnSpPr>
              <a:cxnSpLocks/>
            </p:cNvCxnSpPr>
            <p:nvPr/>
          </p:nvCxnSpPr>
          <p:spPr>
            <a:xfrm flipH="1" flipV="1">
              <a:off x="7885757" y="2961640"/>
              <a:ext cx="496246" cy="437784"/>
            </a:xfrm>
            <a:prstGeom prst="straightConnector1">
              <a:avLst/>
            </a:prstGeom>
            <a:ln w="28575">
              <a:solidFill>
                <a:srgbClr val="D10F3A"/>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B45EE847-6D30-67A5-DA81-4C8EE5564E37}"/>
                </a:ext>
              </a:extLst>
            </p:cNvPr>
            <p:cNvCxnSpPr>
              <a:cxnSpLocks/>
            </p:cNvCxnSpPr>
            <p:nvPr/>
          </p:nvCxnSpPr>
          <p:spPr>
            <a:xfrm flipH="1" flipV="1">
              <a:off x="8522101" y="1959083"/>
              <a:ext cx="466449" cy="440993"/>
            </a:xfrm>
            <a:prstGeom prst="straightConnector1">
              <a:avLst/>
            </a:prstGeom>
            <a:ln w="28575">
              <a:solidFill>
                <a:srgbClr val="D10F3A"/>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85" name="Straight Arrow Connector 84">
              <a:extLst>
                <a:ext uri="{FF2B5EF4-FFF2-40B4-BE49-F238E27FC236}">
                  <a16:creationId xmlns:a16="http://schemas.microsoft.com/office/drawing/2014/main" id="{ECD55AF0-26C3-E63F-5720-A1D8C0E8BE4A}"/>
                </a:ext>
              </a:extLst>
            </p:cNvPr>
            <p:cNvCxnSpPr>
              <a:cxnSpLocks/>
            </p:cNvCxnSpPr>
            <p:nvPr/>
          </p:nvCxnSpPr>
          <p:spPr>
            <a:xfrm flipV="1">
              <a:off x="7439350" y="1720401"/>
              <a:ext cx="368376" cy="477364"/>
            </a:xfrm>
            <a:prstGeom prst="straightConnector1">
              <a:avLst/>
            </a:prstGeom>
            <a:ln w="28575">
              <a:solidFill>
                <a:srgbClr val="D10F3A"/>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86" name="Straight Arrow Connector 85">
              <a:extLst>
                <a:ext uri="{FF2B5EF4-FFF2-40B4-BE49-F238E27FC236}">
                  <a16:creationId xmlns:a16="http://schemas.microsoft.com/office/drawing/2014/main" id="{D5CF524A-8911-E460-8543-7C0747127D5B}"/>
                </a:ext>
              </a:extLst>
            </p:cNvPr>
            <p:cNvCxnSpPr>
              <a:cxnSpLocks/>
            </p:cNvCxnSpPr>
            <p:nvPr/>
          </p:nvCxnSpPr>
          <p:spPr>
            <a:xfrm flipH="1" flipV="1">
              <a:off x="7717879" y="5442401"/>
              <a:ext cx="1003369" cy="356859"/>
            </a:xfrm>
            <a:prstGeom prst="straightConnector1">
              <a:avLst/>
            </a:prstGeom>
            <a:ln w="28575">
              <a:solidFill>
                <a:srgbClr val="D10F3A"/>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sp>
        <p:nvSpPr>
          <p:cNvPr id="4" name="Content Placeholder 3">
            <a:extLst>
              <a:ext uri="{FF2B5EF4-FFF2-40B4-BE49-F238E27FC236}">
                <a16:creationId xmlns:a16="http://schemas.microsoft.com/office/drawing/2014/main" id="{B4D77073-B350-411E-2918-B056EA6302D4}"/>
              </a:ext>
            </a:extLst>
          </p:cNvPr>
          <p:cNvSpPr>
            <a:spLocks noGrp="1"/>
          </p:cNvSpPr>
          <p:nvPr>
            <p:ph idx="1"/>
          </p:nvPr>
        </p:nvSpPr>
        <p:spPr>
          <a:xfrm>
            <a:off x="389082" y="1714500"/>
            <a:ext cx="6438332" cy="4351338"/>
          </a:xfrm>
        </p:spPr>
        <p:txBody>
          <a:bodyPr/>
          <a:lstStyle/>
          <a:p>
            <a:r>
              <a:rPr lang="en-US" dirty="0">
                <a:latin typeface="Helvetica" panose="020B0604020202020204" pitchFamily="34" charset="0"/>
                <a:cs typeface="Helvetica" panose="020B0604020202020204" pitchFamily="34" charset="0"/>
              </a:rPr>
              <a:t>When producers decrease in the Galápagos during El Niño, there are cascading consequences to the entire marine food web. </a:t>
            </a:r>
          </a:p>
          <a:p>
            <a:r>
              <a:rPr lang="en-US" dirty="0">
                <a:latin typeface="Helvetica" panose="020B0604020202020204" pitchFamily="34" charset="0"/>
                <a:cs typeface="Helvetica" panose="020B0604020202020204" pitchFamily="34" charset="0"/>
              </a:rPr>
              <a:t>Every consumer in the upper trophic levels depends on the abundance of producers at the bottom trophic level.</a:t>
            </a:r>
          </a:p>
          <a:p>
            <a:endParaRPr lang="en-US" dirty="0"/>
          </a:p>
        </p:txBody>
      </p:sp>
    </p:spTree>
    <p:extLst>
      <p:ext uri="{BB962C8B-B14F-4D97-AF65-F5344CB8AC3E}">
        <p14:creationId xmlns:p14="http://schemas.microsoft.com/office/powerpoint/2010/main" val="20064941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6AED5-C8D1-7293-4C9D-19D3B8026D6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FFD8A5D-B00A-BB6E-D937-F2DDF302C478}"/>
              </a:ext>
              <a:ext uri="{C183D7F6-B498-43B3-948B-1728B52AA6E4}">
                <adec:decorative xmlns:adec="http://schemas.microsoft.com/office/drawing/2017/decorative" val="0"/>
              </a:ext>
            </a:extLst>
          </p:cNvPr>
          <p:cNvSpPr>
            <a:spLocks noGrp="1"/>
          </p:cNvSpPr>
          <p:nvPr>
            <p:ph type="title"/>
          </p:nvPr>
        </p:nvSpPr>
        <p:spPr>
          <a:prstGeom prst="rect">
            <a:avLst/>
          </a:prstGeom>
        </p:spPr>
        <p:txBody>
          <a:bodyPr/>
          <a:lstStyle/>
          <a:p>
            <a:r>
              <a:rPr lang="en-US" dirty="0">
                <a:latin typeface="Helvetica" panose="020B0604020202020204" pitchFamily="34" charset="0"/>
                <a:cs typeface="Helvetica" panose="020B0604020202020204" pitchFamily="34" charset="0"/>
              </a:rPr>
              <a:t>El Niño and La Niña are opposite ENSO patterns</a:t>
            </a:r>
          </a:p>
        </p:txBody>
      </p:sp>
      <p:grpSp>
        <p:nvGrpSpPr>
          <p:cNvPr id="8" name="Group 7" descr="Two global maps showing the difference in ocean surface temperatures between the El Nino of December 1997 and the La Nina of December 1998. The El Nino phase shows warmer waters off the pacific coast of South America, while the La Nina phase shows cooler waters off the pacific coast of South America.">
            <a:extLst>
              <a:ext uri="{FF2B5EF4-FFF2-40B4-BE49-F238E27FC236}">
                <a16:creationId xmlns:a16="http://schemas.microsoft.com/office/drawing/2014/main" id="{3261B88E-1D37-8B48-E646-4E2EEE95CF50}"/>
              </a:ext>
            </a:extLst>
          </p:cNvPr>
          <p:cNvGrpSpPr/>
          <p:nvPr/>
        </p:nvGrpSpPr>
        <p:grpSpPr>
          <a:xfrm>
            <a:off x="6336251" y="1341360"/>
            <a:ext cx="5629696" cy="4858607"/>
            <a:chOff x="6336251" y="1341360"/>
            <a:chExt cx="5629696" cy="4858607"/>
          </a:xfrm>
        </p:grpSpPr>
        <p:grpSp>
          <p:nvGrpSpPr>
            <p:cNvPr id="5" name="Group 4">
              <a:extLst>
                <a:ext uri="{FF2B5EF4-FFF2-40B4-BE49-F238E27FC236}">
                  <a16:creationId xmlns:a16="http://schemas.microsoft.com/office/drawing/2014/main" id="{77EFC337-2C6C-D5F5-EA33-CEB893E8F8C4}"/>
                </a:ext>
              </a:extLst>
            </p:cNvPr>
            <p:cNvGrpSpPr/>
            <p:nvPr/>
          </p:nvGrpSpPr>
          <p:grpSpPr>
            <a:xfrm>
              <a:off x="6336251" y="1341360"/>
              <a:ext cx="4148765" cy="4637644"/>
              <a:chOff x="6336251" y="1341360"/>
              <a:chExt cx="4148765" cy="4637644"/>
            </a:xfrm>
          </p:grpSpPr>
          <p:pic>
            <p:nvPicPr>
              <p:cNvPr id="1030" name="Picture 6">
                <a:extLst>
                  <a:ext uri="{FF2B5EF4-FFF2-40B4-BE49-F238E27FC236}">
                    <a16:creationId xmlns:a16="http://schemas.microsoft.com/office/drawing/2014/main" id="{444F3314-EAEF-06F2-4C58-25E3ECBFB9F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3742"/>
              <a:stretch>
                <a:fillRect/>
              </a:stretch>
            </p:blipFill>
            <p:spPr bwMode="auto">
              <a:xfrm>
                <a:off x="6336251" y="3552773"/>
                <a:ext cx="4148765" cy="206386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a:extLst>
                  <a:ext uri="{FF2B5EF4-FFF2-40B4-BE49-F238E27FC236}">
                    <a16:creationId xmlns:a16="http://schemas.microsoft.com/office/drawing/2014/main" id="{3E9D0E1B-68B1-17B8-93E5-BFE4058C371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6260" b="6651"/>
              <a:stretch>
                <a:fillRect/>
              </a:stretch>
            </p:blipFill>
            <p:spPr bwMode="auto">
              <a:xfrm>
                <a:off x="6336251" y="1341360"/>
                <a:ext cx="4148765" cy="21009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a:extLst>
                  <a:ext uri="{FF2B5EF4-FFF2-40B4-BE49-F238E27FC236}">
                    <a16:creationId xmlns:a16="http://schemas.microsoft.com/office/drawing/2014/main" id="{ED41A933-0B1B-2660-E462-E768E589252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3349"/>
              <a:stretch>
                <a:fillRect/>
              </a:stretch>
            </p:blipFill>
            <p:spPr bwMode="auto">
              <a:xfrm>
                <a:off x="6336251" y="5682266"/>
                <a:ext cx="4148765" cy="296738"/>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a:extLst>
                <a:ext uri="{FF2B5EF4-FFF2-40B4-BE49-F238E27FC236}">
                  <a16:creationId xmlns:a16="http://schemas.microsoft.com/office/drawing/2014/main" id="{E2EFFA36-B90E-7A80-C7B4-AC584FC375CD}"/>
                </a:ext>
              </a:extLst>
            </p:cNvPr>
            <p:cNvSpPr txBox="1"/>
            <p:nvPr/>
          </p:nvSpPr>
          <p:spPr>
            <a:xfrm>
              <a:off x="9729437" y="5830635"/>
              <a:ext cx="2236510" cy="369332"/>
            </a:xfrm>
            <a:prstGeom prst="rect">
              <a:avLst/>
            </a:prstGeom>
            <a:noFill/>
          </p:spPr>
          <p:txBody>
            <a:bodyPr wrap="none" rtlCol="0">
              <a:spAutoFit/>
            </a:bodyPr>
            <a:lstStyle/>
            <a:p>
              <a:r>
                <a:rPr lang="en-US" dirty="0">
                  <a:solidFill>
                    <a:srgbClr val="002D73"/>
                  </a:solidFill>
                  <a:latin typeface="Helvetica" panose="020B0604020202020204" pitchFamily="34" charset="0"/>
                  <a:cs typeface="Helvetica" panose="020B0604020202020204" pitchFamily="34" charset="0"/>
                </a:rPr>
                <a:t>Image credit: NOAA</a:t>
              </a:r>
            </a:p>
          </p:txBody>
        </p:sp>
      </p:grpSp>
      <p:sp>
        <p:nvSpPr>
          <p:cNvPr id="10" name="Content Placeholder 9">
            <a:extLst>
              <a:ext uri="{FF2B5EF4-FFF2-40B4-BE49-F238E27FC236}">
                <a16:creationId xmlns:a16="http://schemas.microsoft.com/office/drawing/2014/main" id="{21E74477-EFE1-FA41-F1B2-F5A8F19715FF}"/>
              </a:ext>
            </a:extLst>
          </p:cNvPr>
          <p:cNvSpPr>
            <a:spLocks noGrp="1"/>
          </p:cNvSpPr>
          <p:nvPr>
            <p:ph idx="1"/>
          </p:nvPr>
        </p:nvSpPr>
        <p:spPr>
          <a:xfrm>
            <a:off x="389082" y="1714500"/>
            <a:ext cx="5838463" cy="4351338"/>
          </a:xfrm>
        </p:spPr>
        <p:txBody>
          <a:bodyPr/>
          <a:lstStyle/>
          <a:p>
            <a:r>
              <a:rPr lang="en-US" dirty="0">
                <a:latin typeface="Helvetica" panose="020B0604020202020204" pitchFamily="34" charset="0"/>
                <a:cs typeface="Helvetica" panose="020B0604020202020204" pitchFamily="34" charset="0"/>
              </a:rPr>
              <a:t>El Niño can clearly have enormous impacts on the Galápagos marine food web.</a:t>
            </a:r>
          </a:p>
          <a:p>
            <a:r>
              <a:rPr lang="en-US" dirty="0">
                <a:latin typeface="Helvetica" panose="020B0604020202020204" pitchFamily="34" charset="0"/>
                <a:cs typeface="Helvetica" panose="020B0604020202020204" pitchFamily="34" charset="0"/>
              </a:rPr>
              <a:t>But there is an opposite phenomenon called La Niña, which is the cool phase of the ENSO climate cycle.</a:t>
            </a:r>
          </a:p>
          <a:p>
            <a:endParaRPr lang="en-US" dirty="0"/>
          </a:p>
        </p:txBody>
      </p:sp>
    </p:spTree>
    <p:extLst>
      <p:ext uri="{BB962C8B-B14F-4D97-AF65-F5344CB8AC3E}">
        <p14:creationId xmlns:p14="http://schemas.microsoft.com/office/powerpoint/2010/main" val="1860036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4D1BF-CD50-7F54-3A35-C5B2A006520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E41DF89-017A-BB9E-707D-C802AD7471E6}"/>
              </a:ext>
              <a:ext uri="{C183D7F6-B498-43B3-948B-1728B52AA6E4}">
                <adec:decorative xmlns:adec="http://schemas.microsoft.com/office/drawing/2017/decorative" val="0"/>
              </a:ext>
            </a:extLst>
          </p:cNvPr>
          <p:cNvSpPr>
            <a:spLocks noGrp="1"/>
          </p:cNvSpPr>
          <p:nvPr>
            <p:ph type="title"/>
          </p:nvPr>
        </p:nvSpPr>
        <p:spPr>
          <a:prstGeom prst="rect">
            <a:avLst/>
          </a:prstGeom>
        </p:spPr>
        <p:txBody>
          <a:bodyPr/>
          <a:lstStyle/>
          <a:p>
            <a:r>
              <a:rPr lang="en-US" dirty="0">
                <a:latin typeface="Helvetica" panose="020B0604020202020204" pitchFamily="34" charset="0"/>
                <a:cs typeface="Helvetica" panose="020B0604020202020204" pitchFamily="34" charset="0"/>
              </a:rPr>
              <a:t>Effects of La Niña on the Galápagos food web</a:t>
            </a:r>
          </a:p>
        </p:txBody>
      </p:sp>
      <p:grpSp>
        <p:nvGrpSpPr>
          <p:cNvPr id="10" name="Group 9">
            <a:extLst>
              <a:ext uri="{FF2B5EF4-FFF2-40B4-BE49-F238E27FC236}">
                <a16:creationId xmlns:a16="http://schemas.microsoft.com/office/drawing/2014/main" id="{12168A18-5729-5395-10B9-113F54115ECB}"/>
              </a:ext>
              <a:ext uri="{C183D7F6-B498-43B3-948B-1728B52AA6E4}">
                <adec:decorative xmlns:adec="http://schemas.microsoft.com/office/drawing/2017/decorative" val="1"/>
              </a:ext>
            </a:extLst>
          </p:cNvPr>
          <p:cNvGrpSpPr/>
          <p:nvPr/>
        </p:nvGrpSpPr>
        <p:grpSpPr>
          <a:xfrm>
            <a:off x="5544916" y="1496900"/>
            <a:ext cx="5741573" cy="3378422"/>
            <a:chOff x="5544916" y="1496900"/>
            <a:chExt cx="5741573" cy="3378422"/>
          </a:xfrm>
        </p:grpSpPr>
        <p:pic>
          <p:nvPicPr>
            <p:cNvPr id="20" name="Picture 19">
              <a:extLst>
                <a:ext uri="{FF2B5EF4-FFF2-40B4-BE49-F238E27FC236}">
                  <a16:creationId xmlns:a16="http://schemas.microsoft.com/office/drawing/2014/main" id="{4F3D7C5C-DEB1-9AE8-13D8-1C2031149B19}"/>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5727033" y="2079654"/>
              <a:ext cx="5559456" cy="2795668"/>
            </a:xfrm>
            <a:prstGeom prst="rect">
              <a:avLst/>
            </a:prstGeom>
          </p:spPr>
        </p:pic>
        <p:sp>
          <p:nvSpPr>
            <p:cNvPr id="2" name="Text Placeholder 4">
              <a:extLst>
                <a:ext uri="{FF2B5EF4-FFF2-40B4-BE49-F238E27FC236}">
                  <a16:creationId xmlns:a16="http://schemas.microsoft.com/office/drawing/2014/main" id="{B9CF6FCE-5A23-A60A-7D8E-121F8551F322}"/>
                </a:ext>
              </a:extLst>
            </p:cNvPr>
            <p:cNvSpPr txBox="1">
              <a:spLocks/>
            </p:cNvSpPr>
            <p:nvPr/>
          </p:nvSpPr>
          <p:spPr>
            <a:xfrm>
              <a:off x="5544916" y="2251539"/>
              <a:ext cx="2715986" cy="911564"/>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solidFill>
                    <a:schemeClr val="bg2">
                      <a:lumMod val="10000"/>
                    </a:schemeClr>
                  </a:solidFill>
                  <a:latin typeface="Gotham Rounded Bold" panose="02000000000000000000" pitchFamily="50" charset="0"/>
                  <a:cs typeface="Helvetica" panose="020B0604020202020204" pitchFamily="34" charset="0"/>
                </a:rPr>
                <a:t>(1)</a:t>
              </a:r>
            </a:p>
          </p:txBody>
        </p:sp>
        <p:sp>
          <p:nvSpPr>
            <p:cNvPr id="5" name="Text Placeholder 4">
              <a:extLst>
                <a:ext uri="{FF2B5EF4-FFF2-40B4-BE49-F238E27FC236}">
                  <a16:creationId xmlns:a16="http://schemas.microsoft.com/office/drawing/2014/main" id="{4145E74B-4C9B-577C-62B1-BA36C04DC2D1}"/>
                </a:ext>
              </a:extLst>
            </p:cNvPr>
            <p:cNvSpPr txBox="1">
              <a:spLocks/>
            </p:cNvSpPr>
            <p:nvPr/>
          </p:nvSpPr>
          <p:spPr>
            <a:xfrm>
              <a:off x="8602769" y="3994802"/>
              <a:ext cx="925549" cy="621173"/>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solidFill>
                    <a:schemeClr val="bg2">
                      <a:lumMod val="10000"/>
                    </a:schemeClr>
                  </a:solidFill>
                  <a:latin typeface="Gotham Rounded Bold" panose="02000000000000000000" pitchFamily="50" charset="0"/>
                  <a:cs typeface="Helvetica" panose="020B0604020202020204" pitchFamily="34" charset="0"/>
                </a:rPr>
                <a:t>(2)</a:t>
              </a:r>
            </a:p>
          </p:txBody>
        </p:sp>
        <p:sp>
          <p:nvSpPr>
            <p:cNvPr id="9" name="Text Placeholder 4">
              <a:extLst>
                <a:ext uri="{FF2B5EF4-FFF2-40B4-BE49-F238E27FC236}">
                  <a16:creationId xmlns:a16="http://schemas.microsoft.com/office/drawing/2014/main" id="{10F7C8C6-1D78-2DC9-7819-860D50089DA6}"/>
                </a:ext>
              </a:extLst>
            </p:cNvPr>
            <p:cNvSpPr txBox="1">
              <a:spLocks/>
            </p:cNvSpPr>
            <p:nvPr/>
          </p:nvSpPr>
          <p:spPr>
            <a:xfrm>
              <a:off x="8327168" y="1496900"/>
              <a:ext cx="1595171" cy="621173"/>
            </a:xfrm>
            <a:prstGeom prst="rect">
              <a:avLst/>
            </a:prstGeom>
          </p:spPr>
          <p:txBody>
            <a:bodyPr/>
            <a:lstStyle>
              <a:lvl1pPr marL="457200" indent="-457200" algn="l" defTabSz="914400" rtl="0" eaLnBrk="1" latinLnBrk="0" hangingPunct="1">
                <a:lnSpc>
                  <a:spcPct val="90000"/>
                </a:lnSpc>
                <a:spcBef>
                  <a:spcPts val="1200"/>
                </a:spcBef>
                <a:spcAft>
                  <a:spcPts val="0"/>
                </a:spcAft>
                <a:buFont typeface="Arial" panose="020B0604020202020204" pitchFamily="34" charset="0"/>
                <a:buChar char="•"/>
                <a:tabLst/>
                <a:defRPr sz="3000" kern="1200">
                  <a:solidFill>
                    <a:schemeClr val="tx1"/>
                  </a:solidFill>
                  <a:latin typeface="Helvetica" pitchFamily="2" charset="0"/>
                  <a:ea typeface="+mn-ea"/>
                  <a:cs typeface="+mn-cs"/>
                </a:defRPr>
              </a:lvl1pPr>
              <a:lvl2pPr marL="914400" indent="-457200" algn="l" defTabSz="914400" rtl="0" eaLnBrk="1" latinLnBrk="0" hangingPunct="1">
                <a:lnSpc>
                  <a:spcPct val="90000"/>
                </a:lnSpc>
                <a:spcBef>
                  <a:spcPts val="1200"/>
                </a:spcBef>
                <a:spcAft>
                  <a:spcPts val="0"/>
                </a:spcAft>
                <a:buFont typeface="System Font Regular"/>
                <a:buChar char="-"/>
                <a:tabLst/>
                <a:defRPr sz="3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solidFill>
                    <a:schemeClr val="bg2">
                      <a:lumMod val="10000"/>
                    </a:schemeClr>
                  </a:solidFill>
                  <a:latin typeface="Gotham Rounded Bold" panose="02000000000000000000" pitchFamily="50" charset="0"/>
                  <a:cs typeface="Helvetica" panose="020B0604020202020204" pitchFamily="34" charset="0"/>
                </a:rPr>
                <a:t>(3)</a:t>
              </a:r>
            </a:p>
          </p:txBody>
        </p:sp>
      </p:grpSp>
      <p:sp>
        <p:nvSpPr>
          <p:cNvPr id="4" name="Content Placeholder 3">
            <a:extLst>
              <a:ext uri="{FF2B5EF4-FFF2-40B4-BE49-F238E27FC236}">
                <a16:creationId xmlns:a16="http://schemas.microsoft.com/office/drawing/2014/main" id="{6497D5FE-F0A6-E4B8-B8CD-A6819EF7D4DF}"/>
              </a:ext>
            </a:extLst>
          </p:cNvPr>
          <p:cNvSpPr>
            <a:spLocks noGrp="1"/>
          </p:cNvSpPr>
          <p:nvPr>
            <p:ph idx="1"/>
          </p:nvPr>
        </p:nvSpPr>
        <p:spPr>
          <a:xfrm>
            <a:off x="389082" y="1714500"/>
            <a:ext cx="5472703" cy="4351338"/>
          </a:xfrm>
        </p:spPr>
        <p:txBody>
          <a:bodyPr/>
          <a:lstStyle/>
          <a:p>
            <a:pPr marL="0" indent="0">
              <a:buNone/>
            </a:pPr>
            <a:r>
              <a:rPr lang="en-US" dirty="0">
                <a:latin typeface="Helvetica" panose="020B0604020202020204" pitchFamily="34" charset="0"/>
                <a:cs typeface="Helvetica" panose="020B0604020202020204" pitchFamily="34" charset="0"/>
              </a:rPr>
              <a:t>During La Niña phases:</a:t>
            </a:r>
          </a:p>
          <a:p>
            <a:pPr marL="514350" indent="-514350">
              <a:buFont typeface="+mj-lt"/>
              <a:buAutoNum type="arabicParenR"/>
            </a:pPr>
            <a:r>
              <a:rPr lang="en-US" dirty="0">
                <a:latin typeface="Helvetica" panose="020B0604020202020204" pitchFamily="34" charset="0"/>
                <a:cs typeface="Helvetica" panose="020B0604020202020204" pitchFamily="34" charset="0"/>
              </a:rPr>
              <a:t>The east-to-west equatorial winds are stronger.</a:t>
            </a:r>
          </a:p>
          <a:p>
            <a:pPr marL="514350" indent="-514350">
              <a:buFont typeface="+mj-lt"/>
              <a:buAutoNum type="arabicParenR"/>
            </a:pPr>
            <a:r>
              <a:rPr lang="en-US" dirty="0">
                <a:latin typeface="Helvetica" panose="020B0604020202020204" pitchFamily="34" charset="0"/>
                <a:cs typeface="Helvetica" panose="020B0604020202020204" pitchFamily="34" charset="0"/>
              </a:rPr>
              <a:t>Upwelling of cold, nutrient-rich water reaching the Galápagos increases.</a:t>
            </a:r>
          </a:p>
          <a:p>
            <a:pPr marL="514350" indent="-514350">
              <a:buFont typeface="+mj-lt"/>
              <a:buAutoNum type="arabicParenR"/>
            </a:pPr>
            <a:r>
              <a:rPr lang="en-US" dirty="0">
                <a:latin typeface="Helvetica" panose="020B0604020202020204" pitchFamily="34" charset="0"/>
                <a:cs typeface="Helvetica" panose="020B0604020202020204" pitchFamily="34" charset="0"/>
              </a:rPr>
              <a:t>This increase in nutrients supports an even bigger fish population.</a:t>
            </a:r>
          </a:p>
          <a:p>
            <a:pPr marL="0" indent="0">
              <a:buNone/>
            </a:pPr>
            <a:endParaRPr lang="en-US" dirty="0"/>
          </a:p>
        </p:txBody>
      </p:sp>
    </p:spTree>
    <p:extLst>
      <p:ext uri="{BB962C8B-B14F-4D97-AF65-F5344CB8AC3E}">
        <p14:creationId xmlns:p14="http://schemas.microsoft.com/office/powerpoint/2010/main" val="42899938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D5538-9EC4-9C27-1AF2-E4A5DC1AA7B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ACAA491-9577-A787-3E13-1561B7240679}"/>
              </a:ext>
              <a:ext uri="{C183D7F6-B498-43B3-948B-1728B52AA6E4}">
                <adec:decorative xmlns:adec="http://schemas.microsoft.com/office/drawing/2017/decorative" val="0"/>
              </a:ext>
            </a:extLst>
          </p:cNvPr>
          <p:cNvSpPr>
            <a:spLocks noGrp="1"/>
          </p:cNvSpPr>
          <p:nvPr>
            <p:ph type="title"/>
          </p:nvPr>
        </p:nvSpPr>
        <p:spPr>
          <a:prstGeom prst="rect">
            <a:avLst/>
          </a:prstGeom>
        </p:spPr>
        <p:txBody>
          <a:bodyPr/>
          <a:lstStyle/>
          <a:p>
            <a:r>
              <a:rPr lang="en-US" dirty="0">
                <a:latin typeface="Helvetica" panose="020B0604020202020204" pitchFamily="34" charset="0"/>
                <a:cs typeface="Helvetica" panose="020B0604020202020204" pitchFamily="34" charset="0"/>
              </a:rPr>
              <a:t>Effects of ENSO on the Galápagos food web</a:t>
            </a:r>
          </a:p>
        </p:txBody>
      </p:sp>
      <p:grpSp>
        <p:nvGrpSpPr>
          <p:cNvPr id="2" name="Group 1" descr="Two side-by-side maps of the Galapagos Islands and surrounding waters. A scale bar from blue to green depicts the concentraiton of chlorophyll in the water, with bluer colors denoting less chorophyll and greener colors denoting more chlorophyll.&#10;&#10;The map on the left shows an El Niño phase on March 12th, 1998 and the waters are primarily blue. The map on the right shows a La Niña phase on July 7th, 1998 and the waters are primarily green.">
            <a:extLst>
              <a:ext uri="{FF2B5EF4-FFF2-40B4-BE49-F238E27FC236}">
                <a16:creationId xmlns:a16="http://schemas.microsoft.com/office/drawing/2014/main" id="{C0AEBE4A-49F7-EBF4-13A1-FEBA2785745F}"/>
              </a:ext>
            </a:extLst>
          </p:cNvPr>
          <p:cNvGrpSpPr/>
          <p:nvPr/>
        </p:nvGrpSpPr>
        <p:grpSpPr>
          <a:xfrm>
            <a:off x="6255025" y="2041630"/>
            <a:ext cx="5547894" cy="3762704"/>
            <a:chOff x="6255025" y="2041630"/>
            <a:chExt cx="5547894" cy="3762704"/>
          </a:xfrm>
        </p:grpSpPr>
        <p:pic>
          <p:nvPicPr>
            <p:cNvPr id="1026" name="Picture 2">
              <a:extLst>
                <a:ext uri="{FF2B5EF4-FFF2-40B4-BE49-F238E27FC236}">
                  <a16:creationId xmlns:a16="http://schemas.microsoft.com/office/drawing/2014/main" id="{CC310CCF-1EE7-66D5-50CC-BC8289DF744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55025" y="2041630"/>
              <a:ext cx="5547894" cy="339337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1619F84-BF8A-0124-1D5B-EBA7EBE5AB3D}"/>
                </a:ext>
              </a:extLst>
            </p:cNvPr>
            <p:cNvSpPr txBox="1"/>
            <p:nvPr/>
          </p:nvSpPr>
          <p:spPr>
            <a:xfrm>
              <a:off x="9566409" y="5435002"/>
              <a:ext cx="2236510" cy="369332"/>
            </a:xfrm>
            <a:prstGeom prst="rect">
              <a:avLst/>
            </a:prstGeom>
            <a:noFill/>
          </p:spPr>
          <p:txBody>
            <a:bodyPr wrap="none" rtlCol="0">
              <a:spAutoFit/>
            </a:bodyPr>
            <a:lstStyle/>
            <a:p>
              <a:r>
                <a:rPr lang="en-US" dirty="0">
                  <a:solidFill>
                    <a:srgbClr val="002D73"/>
                  </a:solidFill>
                  <a:latin typeface="Helvetica" panose="020B0604020202020204" pitchFamily="34" charset="0"/>
                  <a:cs typeface="Helvetica" panose="020B0604020202020204" pitchFamily="34" charset="0"/>
                </a:rPr>
                <a:t>Image credit: NOAA</a:t>
              </a:r>
            </a:p>
          </p:txBody>
        </p:sp>
      </p:grpSp>
      <p:sp>
        <p:nvSpPr>
          <p:cNvPr id="4" name="Content Placeholder 3">
            <a:extLst>
              <a:ext uri="{FF2B5EF4-FFF2-40B4-BE49-F238E27FC236}">
                <a16:creationId xmlns:a16="http://schemas.microsoft.com/office/drawing/2014/main" id="{6A352E79-388F-F5D1-CC75-E8CCB26ED067}"/>
              </a:ext>
            </a:extLst>
          </p:cNvPr>
          <p:cNvSpPr>
            <a:spLocks noGrp="1"/>
          </p:cNvSpPr>
          <p:nvPr>
            <p:ph idx="1"/>
          </p:nvPr>
        </p:nvSpPr>
        <p:spPr>
          <a:xfrm>
            <a:off x="389082" y="1714500"/>
            <a:ext cx="5982842" cy="4351338"/>
          </a:xfrm>
        </p:spPr>
        <p:txBody>
          <a:bodyPr/>
          <a:lstStyle/>
          <a:p>
            <a:r>
              <a:rPr lang="en-US" dirty="0">
                <a:latin typeface="Helvetica" panose="020B0604020202020204" pitchFamily="34" charset="0"/>
                <a:cs typeface="Helvetica" panose="020B0604020202020204" pitchFamily="34" charset="0"/>
              </a:rPr>
              <a:t>This increase in nutrients also increases producers.</a:t>
            </a:r>
          </a:p>
          <a:p>
            <a:r>
              <a:rPr lang="en-US" dirty="0">
                <a:latin typeface="Helvetica" panose="020B0604020202020204" pitchFamily="34" charset="0"/>
                <a:cs typeface="Helvetica" panose="020B0604020202020204" pitchFamily="34" charset="0"/>
              </a:rPr>
              <a:t>La Niña therefore provides an opportunity for the marine food web to recover.</a:t>
            </a:r>
          </a:p>
          <a:p>
            <a:r>
              <a:rPr lang="en-US" dirty="0">
                <a:latin typeface="Helvetica" panose="020B0604020202020204" pitchFamily="34" charset="0"/>
                <a:cs typeface="Helvetica" panose="020B0604020202020204" pitchFamily="34" charset="0"/>
              </a:rPr>
              <a:t>Oceans naturally oscillate between El Niño and La Niña every few years, producing good and bad years for the Galápagos food web.</a:t>
            </a:r>
          </a:p>
          <a:p>
            <a:endParaRPr lang="en-US" dirty="0"/>
          </a:p>
        </p:txBody>
      </p:sp>
    </p:spTree>
    <p:extLst>
      <p:ext uri="{BB962C8B-B14F-4D97-AF65-F5344CB8AC3E}">
        <p14:creationId xmlns:p14="http://schemas.microsoft.com/office/powerpoint/2010/main" val="30777395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58150E0-F7FB-11DC-33E1-FBC5FBBDCBDF}"/>
              </a:ext>
            </a:extLst>
          </p:cNvPr>
          <p:cNvSpPr>
            <a:spLocks noGrp="1"/>
          </p:cNvSpPr>
          <p:nvPr>
            <p:ph idx="1"/>
          </p:nvPr>
        </p:nvSpPr>
        <p:spPr>
          <a:xfrm>
            <a:off x="389082" y="1714500"/>
            <a:ext cx="6700650" cy="4351338"/>
          </a:xfrm>
        </p:spPr>
        <p:txBody>
          <a:bodyPr/>
          <a:lstStyle/>
          <a:p>
            <a:r>
              <a:rPr lang="en-US" dirty="0"/>
              <a:t>Let’s go back to the Galápagos penguin and look at some real data during El Niño and La Niña phases. </a:t>
            </a:r>
          </a:p>
          <a:p>
            <a:r>
              <a:rPr lang="en-US" dirty="0"/>
              <a:t>Scientists working in the Galápagos collect information about yearly sea temperature.</a:t>
            </a:r>
          </a:p>
          <a:p>
            <a:r>
              <a:rPr lang="en-US" dirty="0"/>
              <a:t>They also conduct annual surveys to count the population. </a:t>
            </a:r>
          </a:p>
        </p:txBody>
      </p:sp>
      <p:sp>
        <p:nvSpPr>
          <p:cNvPr id="6" name="Title 5">
            <a:extLst>
              <a:ext uri="{FF2B5EF4-FFF2-40B4-BE49-F238E27FC236}">
                <a16:creationId xmlns:a16="http://schemas.microsoft.com/office/drawing/2014/main" id="{39241E5B-DB8A-A897-D0B4-58314F3A5AF2}"/>
              </a:ext>
            </a:extLst>
          </p:cNvPr>
          <p:cNvSpPr>
            <a:spLocks noGrp="1"/>
          </p:cNvSpPr>
          <p:nvPr>
            <p:ph type="title"/>
          </p:nvPr>
        </p:nvSpPr>
        <p:spPr/>
        <p:txBody>
          <a:bodyPr/>
          <a:lstStyle/>
          <a:p>
            <a:r>
              <a:rPr lang="en-US" dirty="0"/>
              <a:t>Effects of ENSO on </a:t>
            </a:r>
            <a:r>
              <a:rPr lang="en-US" dirty="0">
                <a:latin typeface="Helvetica" panose="020B0604020202020204" pitchFamily="34" charset="0"/>
                <a:cs typeface="Helvetica" panose="020B0604020202020204" pitchFamily="34" charset="0"/>
              </a:rPr>
              <a:t>Galápagos penguins </a:t>
            </a:r>
            <a:r>
              <a:rPr lang="en-US" dirty="0"/>
              <a:t> </a:t>
            </a:r>
          </a:p>
        </p:txBody>
      </p:sp>
      <p:pic>
        <p:nvPicPr>
          <p:cNvPr id="7" name="Picture 6">
            <a:extLst>
              <a:ext uri="{FF2B5EF4-FFF2-40B4-BE49-F238E27FC236}">
                <a16:creationId xmlns:a16="http://schemas.microsoft.com/office/drawing/2014/main" id="{8A71EE71-E7AE-8143-032E-7D4BEBA084BE}"/>
              </a:ext>
              <a:ext uri="{C183D7F6-B498-43B3-948B-1728B52AA6E4}">
                <adec:decorative xmlns:adec="http://schemas.microsoft.com/office/drawing/2017/decorative" val="1"/>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8123115" y="1870736"/>
            <a:ext cx="3446585" cy="3440452"/>
          </a:xfrm>
          <a:prstGeom prst="rect">
            <a:avLst/>
          </a:prstGeom>
        </p:spPr>
      </p:pic>
    </p:spTree>
    <p:extLst>
      <p:ext uri="{BB962C8B-B14F-4D97-AF65-F5344CB8AC3E}">
        <p14:creationId xmlns:p14="http://schemas.microsoft.com/office/powerpoint/2010/main" val="12949489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78329-281F-70A6-69E6-E3BBB898AB4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B15DAB1-7978-7D54-0153-9EF2A6E6B9BB}"/>
              </a:ext>
            </a:extLst>
          </p:cNvPr>
          <p:cNvSpPr>
            <a:spLocks noGrp="1"/>
          </p:cNvSpPr>
          <p:nvPr>
            <p:ph type="title"/>
          </p:nvPr>
        </p:nvSpPr>
        <p:spPr>
          <a:xfrm>
            <a:off x="389082" y="201182"/>
            <a:ext cx="11180618" cy="954518"/>
          </a:xfrm>
          <a:prstGeom prst="rect">
            <a:avLst/>
          </a:prstGeom>
        </p:spPr>
        <p:txBody>
          <a:bodyPr/>
          <a:lstStyle/>
          <a:p>
            <a:r>
              <a:rPr lang="en-US" sz="3200" dirty="0">
                <a:latin typeface="Helvetica" panose="020B0604020202020204" pitchFamily="34" charset="0"/>
                <a:cs typeface="Helvetica" panose="020B0604020202020204" pitchFamily="34" charset="0"/>
              </a:rPr>
              <a:t>Data analysis of Galápagos sea temperatures and penguin populations between 1993-2000</a:t>
            </a:r>
          </a:p>
        </p:txBody>
      </p:sp>
      <p:sp>
        <p:nvSpPr>
          <p:cNvPr id="3" name="TextBox 2" descr="A text box states: ">
            <a:extLst>
              <a:ext uri="{FF2B5EF4-FFF2-40B4-BE49-F238E27FC236}">
                <a16:creationId xmlns:a16="http://schemas.microsoft.com/office/drawing/2014/main" id="{33A1675D-A2B9-D8CC-4FA9-70F6AD6BE935}"/>
              </a:ext>
            </a:extLst>
          </p:cNvPr>
          <p:cNvSpPr txBox="1"/>
          <p:nvPr/>
        </p:nvSpPr>
        <p:spPr>
          <a:xfrm>
            <a:off x="9315099" y="2356366"/>
            <a:ext cx="2325624" cy="2145268"/>
          </a:xfrm>
          <a:prstGeom prst="roundRect">
            <a:avLst/>
          </a:prstGeom>
          <a:solidFill>
            <a:srgbClr val="F2F2F2"/>
          </a:solidFill>
          <a:ln w="38100">
            <a:solidFill>
              <a:srgbClr val="7F7F7F"/>
            </a:solidFill>
          </a:ln>
        </p:spPr>
        <p:txBody>
          <a:bodyPr wrap="square" rtlCol="0">
            <a:spAutoFit/>
          </a:bodyPr>
          <a:lstStyle/>
          <a:p>
            <a:pPr algn="ctr"/>
            <a:r>
              <a:rPr lang="en-US" sz="2400" dirty="0">
                <a:latin typeface="AMP_GothamRoundedBold" panose="02000000000000000000" pitchFamily="2" charset="77"/>
                <a:cs typeface="Helvetica" panose="020B0604020202020204" pitchFamily="34" charset="0"/>
              </a:rPr>
              <a:t>We will analyze these data on a single graph</a:t>
            </a:r>
          </a:p>
        </p:txBody>
      </p:sp>
      <p:pic>
        <p:nvPicPr>
          <p:cNvPr id="8" name="Picture 7" descr="An empty graph to be filled in. The x-axis on the bottom is labeled Survey Year with tick marks at each year from 1993 to 2000.&#10;&#10;The left y-axis is labeled as Average Sea Temperature in degrees C with tick marks every two degrees from 20 to 28 degrees C. &#10;&#10;The right y-axis is labeled Number of Galapagos Penguins with tick marks every 400 individuals from 0 to 1600 penguins.">
            <a:extLst>
              <a:ext uri="{FF2B5EF4-FFF2-40B4-BE49-F238E27FC236}">
                <a16:creationId xmlns:a16="http://schemas.microsoft.com/office/drawing/2014/main" id="{669CFDD1-6555-4721-04B5-1886DB0932B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51277" y="1604455"/>
            <a:ext cx="8668740" cy="4562900"/>
          </a:xfrm>
          <a:prstGeom prst="rect">
            <a:avLst/>
          </a:prstGeom>
        </p:spPr>
      </p:pic>
    </p:spTree>
    <p:extLst>
      <p:ext uri="{BB962C8B-B14F-4D97-AF65-F5344CB8AC3E}">
        <p14:creationId xmlns:p14="http://schemas.microsoft.com/office/powerpoint/2010/main" val="39739948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4C539-A76E-9702-1F97-4835ABA76DA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76376BA-5AAA-5FDE-2C3B-4EC513F068E4}"/>
              </a:ext>
              <a:ext uri="{C183D7F6-B498-43B3-948B-1728B52AA6E4}">
                <adec:decorative xmlns:adec="http://schemas.microsoft.com/office/drawing/2017/decorative" val="1"/>
              </a:ext>
            </a:extLst>
          </p:cNvPr>
          <p:cNvSpPr>
            <a:spLocks noGrp="1"/>
          </p:cNvSpPr>
          <p:nvPr>
            <p:ph type="title"/>
          </p:nvPr>
        </p:nvSpPr>
        <p:spPr>
          <a:xfrm>
            <a:off x="389082" y="201182"/>
            <a:ext cx="11180618" cy="954518"/>
          </a:xfrm>
          <a:prstGeom prst="rect">
            <a:avLst/>
          </a:prstGeom>
        </p:spPr>
        <p:txBody>
          <a:bodyPr/>
          <a:lstStyle/>
          <a:p>
            <a:r>
              <a:rPr lang="en-US" sz="3200" dirty="0">
                <a:latin typeface="Helvetica" panose="020B0604020202020204" pitchFamily="34" charset="0"/>
                <a:cs typeface="Helvetica" panose="020B0604020202020204" pitchFamily="34" charset="0"/>
              </a:rPr>
              <a:t>Data analysis of Galápagos sea temperatures and penguin populations between 1993-2000</a:t>
            </a:r>
          </a:p>
        </p:txBody>
      </p:sp>
      <p:sp>
        <p:nvSpPr>
          <p:cNvPr id="10" name="TextBox 9" descr="A text box states: ">
            <a:extLst>
              <a:ext uri="{FF2B5EF4-FFF2-40B4-BE49-F238E27FC236}">
                <a16:creationId xmlns:a16="http://schemas.microsoft.com/office/drawing/2014/main" id="{5C4FC638-F98E-6C13-37A6-3CD3EEBABCF1}"/>
              </a:ext>
            </a:extLst>
          </p:cNvPr>
          <p:cNvSpPr txBox="1"/>
          <p:nvPr/>
        </p:nvSpPr>
        <p:spPr>
          <a:xfrm>
            <a:off x="8554914" y="2356366"/>
            <a:ext cx="3234750" cy="2145268"/>
          </a:xfrm>
          <a:prstGeom prst="roundRect">
            <a:avLst/>
          </a:prstGeom>
          <a:solidFill>
            <a:srgbClr val="F2F2F2"/>
          </a:solidFill>
          <a:ln w="38100">
            <a:solidFill>
              <a:srgbClr val="7F7F7F"/>
            </a:solidFill>
          </a:ln>
        </p:spPr>
        <p:txBody>
          <a:bodyPr wrap="square" rtlCol="0">
            <a:spAutoFit/>
          </a:bodyPr>
          <a:lstStyle/>
          <a:p>
            <a:pPr algn="ctr"/>
            <a:r>
              <a:rPr lang="en-US" sz="2400" dirty="0">
                <a:latin typeface="AMP_GothamRoundedBold" panose="02000000000000000000" pitchFamily="2" charset="77"/>
                <a:cs typeface="Helvetica" panose="020B0604020202020204" pitchFamily="34" charset="0"/>
              </a:rPr>
              <a:t>Average yearly sea temperatures are graphed on the left y-axis as dots in blue</a:t>
            </a:r>
          </a:p>
        </p:txBody>
      </p:sp>
      <p:pic>
        <p:nvPicPr>
          <p:cNvPr id="2" name="Picture 1" descr="The graph has been filled in only with the Average Sea Temperature data, graphed as dots with connecting lines. The data points are:&#10;1993: 24.2 &#10;1994: 23.0 &#10;1995: 22.8&#10;1996: 22.2&#10;1997: 26.2&#10;1998: 24.7&#10;1999: 22.4&#10;2000: 23.0">
            <a:extLst>
              <a:ext uri="{FF2B5EF4-FFF2-40B4-BE49-F238E27FC236}">
                <a16:creationId xmlns:a16="http://schemas.microsoft.com/office/drawing/2014/main" id="{C56A4A4E-57E5-6828-B0BB-02406A8866F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33400" y="1604455"/>
            <a:ext cx="7772400" cy="4562901"/>
          </a:xfrm>
          <a:prstGeom prst="rect">
            <a:avLst/>
          </a:prstGeom>
        </p:spPr>
      </p:pic>
    </p:spTree>
    <p:extLst>
      <p:ext uri="{BB962C8B-B14F-4D97-AF65-F5344CB8AC3E}">
        <p14:creationId xmlns:p14="http://schemas.microsoft.com/office/powerpoint/2010/main" val="17964947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611D5-891D-F0C0-AB75-A72B4D02BA0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1942C30-FF43-ED45-631D-C8DC3FE265A3}"/>
              </a:ext>
              <a:ext uri="{C183D7F6-B498-43B3-948B-1728B52AA6E4}">
                <adec:decorative xmlns:adec="http://schemas.microsoft.com/office/drawing/2017/decorative" val="1"/>
              </a:ext>
            </a:extLst>
          </p:cNvPr>
          <p:cNvSpPr>
            <a:spLocks noGrp="1"/>
          </p:cNvSpPr>
          <p:nvPr>
            <p:ph type="title"/>
          </p:nvPr>
        </p:nvSpPr>
        <p:spPr>
          <a:xfrm>
            <a:off x="389082" y="201182"/>
            <a:ext cx="11180618" cy="954518"/>
          </a:xfrm>
          <a:prstGeom prst="rect">
            <a:avLst/>
          </a:prstGeom>
        </p:spPr>
        <p:txBody>
          <a:bodyPr/>
          <a:lstStyle/>
          <a:p>
            <a:r>
              <a:rPr lang="en-US" sz="3200" dirty="0">
                <a:latin typeface="Helvetica" panose="020B0604020202020204" pitchFamily="34" charset="0"/>
                <a:cs typeface="Helvetica" panose="020B0604020202020204" pitchFamily="34" charset="0"/>
              </a:rPr>
              <a:t>Data analysis of Galápagos sea temperatures and penguin populations between 1993-2000</a:t>
            </a:r>
          </a:p>
        </p:txBody>
      </p:sp>
      <p:sp>
        <p:nvSpPr>
          <p:cNvPr id="10" name="TextBox 9" descr="A text box states: ">
            <a:extLst>
              <a:ext uri="{FF2B5EF4-FFF2-40B4-BE49-F238E27FC236}">
                <a16:creationId xmlns:a16="http://schemas.microsoft.com/office/drawing/2014/main" id="{A5D7622C-451F-5EC6-F8BC-D4135D42FDAE}"/>
              </a:ext>
            </a:extLst>
          </p:cNvPr>
          <p:cNvSpPr txBox="1"/>
          <p:nvPr/>
        </p:nvSpPr>
        <p:spPr>
          <a:xfrm>
            <a:off x="9408668" y="2211586"/>
            <a:ext cx="2325624" cy="2884825"/>
          </a:xfrm>
          <a:prstGeom prst="roundRect">
            <a:avLst/>
          </a:prstGeom>
          <a:solidFill>
            <a:srgbClr val="F2F2F2"/>
          </a:solidFill>
          <a:ln w="38100">
            <a:solidFill>
              <a:srgbClr val="7F7F7F"/>
            </a:solidFill>
          </a:ln>
        </p:spPr>
        <p:txBody>
          <a:bodyPr wrap="square" rtlCol="0">
            <a:spAutoFit/>
          </a:bodyPr>
          <a:lstStyle/>
          <a:p>
            <a:pPr algn="ctr"/>
            <a:r>
              <a:rPr lang="en-US" sz="2400" dirty="0">
                <a:latin typeface="AMP_GothamRoundedBold" panose="02000000000000000000" pitchFamily="2" charset="77"/>
                <a:cs typeface="Helvetica" panose="020B0604020202020204" pitchFamily="34" charset="0"/>
              </a:rPr>
              <a:t>Penguin population counts are graphed on the right y-axis in grey bars</a:t>
            </a:r>
          </a:p>
        </p:txBody>
      </p:sp>
      <p:pic>
        <p:nvPicPr>
          <p:cNvPr id="3" name="Picture 2" descr="The graph has been filled in only wth the Number of Galapagos Penguins graphed as bars. The data points are:&#10;1993: 662&#10;1994: 873&#10;1995: 844&#10;1996: 933&#10;1997: 1284&#10;1998: 444&#10;1999: 650&#10;2000: 802">
            <a:extLst>
              <a:ext uri="{FF2B5EF4-FFF2-40B4-BE49-F238E27FC236}">
                <a16:creationId xmlns:a16="http://schemas.microsoft.com/office/drawing/2014/main" id="{983803A6-7BF6-3852-8DD0-5DC5FA5CAC56}"/>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264920" y="1604455"/>
            <a:ext cx="7970520" cy="4570382"/>
          </a:xfrm>
          <a:prstGeom prst="rect">
            <a:avLst/>
          </a:prstGeom>
        </p:spPr>
      </p:pic>
    </p:spTree>
    <p:extLst>
      <p:ext uri="{BB962C8B-B14F-4D97-AF65-F5344CB8AC3E}">
        <p14:creationId xmlns:p14="http://schemas.microsoft.com/office/powerpoint/2010/main" val="9530235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8DB58-B4C9-51C7-F28B-211DE634E0C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51F0328-CF5D-3B7E-B06A-CE69D3B587BC}"/>
              </a:ext>
              <a:ext uri="{C183D7F6-B498-43B3-948B-1728B52AA6E4}">
                <adec:decorative xmlns:adec="http://schemas.microsoft.com/office/drawing/2017/decorative" val="1"/>
              </a:ext>
            </a:extLst>
          </p:cNvPr>
          <p:cNvSpPr>
            <a:spLocks noGrp="1"/>
          </p:cNvSpPr>
          <p:nvPr>
            <p:ph type="title"/>
          </p:nvPr>
        </p:nvSpPr>
        <p:spPr>
          <a:xfrm>
            <a:off x="389082" y="201182"/>
            <a:ext cx="11180618" cy="954518"/>
          </a:xfrm>
          <a:prstGeom prst="rect">
            <a:avLst/>
          </a:prstGeom>
        </p:spPr>
        <p:txBody>
          <a:bodyPr/>
          <a:lstStyle/>
          <a:p>
            <a:r>
              <a:rPr lang="en-US" sz="3200" dirty="0">
                <a:latin typeface="Helvetica" panose="020B0604020202020204" pitchFamily="34" charset="0"/>
                <a:cs typeface="Helvetica" panose="020B0604020202020204" pitchFamily="34" charset="0"/>
              </a:rPr>
              <a:t>Data analysis of Galápagos sea temperatures and penguin populations between 1993-2000</a:t>
            </a:r>
          </a:p>
        </p:txBody>
      </p:sp>
      <p:sp>
        <p:nvSpPr>
          <p:cNvPr id="3" name="TextBox 2" descr="A text box states: ">
            <a:extLst>
              <a:ext uri="{FF2B5EF4-FFF2-40B4-BE49-F238E27FC236}">
                <a16:creationId xmlns:a16="http://schemas.microsoft.com/office/drawing/2014/main" id="{94A1ECF3-A758-8C5E-1A16-5966C28B496B}"/>
              </a:ext>
            </a:extLst>
          </p:cNvPr>
          <p:cNvSpPr txBox="1"/>
          <p:nvPr/>
        </p:nvSpPr>
        <p:spPr>
          <a:xfrm>
            <a:off x="9408668" y="2211586"/>
            <a:ext cx="2402332" cy="2145268"/>
          </a:xfrm>
          <a:prstGeom prst="roundRect">
            <a:avLst/>
          </a:prstGeom>
          <a:solidFill>
            <a:srgbClr val="F2F2F2"/>
          </a:solidFill>
          <a:ln w="38100">
            <a:solidFill>
              <a:srgbClr val="7F7F7F"/>
            </a:solidFill>
          </a:ln>
        </p:spPr>
        <p:txBody>
          <a:bodyPr wrap="square" rtlCol="0">
            <a:spAutoFit/>
          </a:bodyPr>
          <a:lstStyle/>
          <a:p>
            <a:pPr algn="ctr"/>
            <a:r>
              <a:rPr lang="en-US" sz="2400" dirty="0">
                <a:latin typeface="AMP_GothamRoundedBold" panose="02000000000000000000" pitchFamily="2" charset="77"/>
                <a:cs typeface="Helvetica" panose="020B0604020202020204" pitchFamily="34" charset="0"/>
              </a:rPr>
              <a:t>By graphing these data together, we can compare patterns</a:t>
            </a:r>
          </a:p>
        </p:txBody>
      </p:sp>
      <p:pic>
        <p:nvPicPr>
          <p:cNvPr id="2" name="Picture 1" descr="The two datasets are now overlaid on the same graph.">
            <a:extLst>
              <a:ext uri="{FF2B5EF4-FFF2-40B4-BE49-F238E27FC236}">
                <a16:creationId xmlns:a16="http://schemas.microsoft.com/office/drawing/2014/main" id="{55898EA2-5262-B196-FBFB-9AD358BE12A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63879" y="1604454"/>
            <a:ext cx="8682953" cy="4570381"/>
          </a:xfrm>
          <a:prstGeom prst="rect">
            <a:avLst/>
          </a:prstGeom>
        </p:spPr>
      </p:pic>
    </p:spTree>
    <p:extLst>
      <p:ext uri="{BB962C8B-B14F-4D97-AF65-F5344CB8AC3E}">
        <p14:creationId xmlns:p14="http://schemas.microsoft.com/office/powerpoint/2010/main" val="18666811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A404F-518B-3A5A-6B56-D00C88EBDFE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FA9EA39-E1B6-8090-7541-D98592CFBBB4}"/>
              </a:ext>
              <a:ext uri="{C183D7F6-B498-43B3-948B-1728B52AA6E4}">
                <adec:decorative xmlns:adec="http://schemas.microsoft.com/office/drawing/2017/decorative" val="1"/>
              </a:ext>
            </a:extLst>
          </p:cNvPr>
          <p:cNvSpPr>
            <a:spLocks noGrp="1"/>
          </p:cNvSpPr>
          <p:nvPr>
            <p:ph type="title"/>
          </p:nvPr>
        </p:nvSpPr>
        <p:spPr>
          <a:xfrm>
            <a:off x="389082" y="201182"/>
            <a:ext cx="11180618" cy="954518"/>
          </a:xfrm>
          <a:prstGeom prst="rect">
            <a:avLst/>
          </a:prstGeom>
        </p:spPr>
        <p:txBody>
          <a:bodyPr/>
          <a:lstStyle/>
          <a:p>
            <a:r>
              <a:rPr lang="en-US" sz="3200" dirty="0">
                <a:latin typeface="Helvetica" panose="020B0604020202020204" pitchFamily="34" charset="0"/>
                <a:cs typeface="Helvetica" panose="020B0604020202020204" pitchFamily="34" charset="0"/>
              </a:rPr>
              <a:t>Data analysis of Galápagos sea temperatures and penguin populations between 1993-2000</a:t>
            </a:r>
          </a:p>
        </p:txBody>
      </p:sp>
      <p:sp>
        <p:nvSpPr>
          <p:cNvPr id="3" name="TextBox 2" descr="A text box states: ">
            <a:extLst>
              <a:ext uri="{FF2B5EF4-FFF2-40B4-BE49-F238E27FC236}">
                <a16:creationId xmlns:a16="http://schemas.microsoft.com/office/drawing/2014/main" id="{C0224197-220B-F632-D7DE-301B841F125D}"/>
              </a:ext>
            </a:extLst>
          </p:cNvPr>
          <p:cNvSpPr txBox="1"/>
          <p:nvPr/>
        </p:nvSpPr>
        <p:spPr>
          <a:xfrm>
            <a:off x="7763455" y="2925709"/>
            <a:ext cx="3758649" cy="1328023"/>
          </a:xfrm>
          <a:prstGeom prst="roundRect">
            <a:avLst/>
          </a:prstGeom>
          <a:solidFill>
            <a:srgbClr val="F2F2F2"/>
          </a:solidFill>
          <a:ln w="38100">
            <a:solidFill>
              <a:srgbClr val="7F7F7F"/>
            </a:solidFill>
          </a:ln>
        </p:spPr>
        <p:txBody>
          <a:bodyPr wrap="square" rtlCol="0">
            <a:spAutoFit/>
          </a:bodyPr>
          <a:lstStyle/>
          <a:p>
            <a:pPr algn="ctr"/>
            <a:r>
              <a:rPr lang="en-US" sz="2400" dirty="0">
                <a:latin typeface="AMP_GothamRoundedBold" panose="02000000000000000000" pitchFamily="2" charset="77"/>
                <a:cs typeface="Helvetica" panose="020B0604020202020204" pitchFamily="34" charset="0"/>
              </a:rPr>
              <a:t>Use this graph to answer the questions in the Lab Guide!</a:t>
            </a:r>
          </a:p>
        </p:txBody>
      </p:sp>
      <p:pic>
        <p:nvPicPr>
          <p:cNvPr id="2" name="Picture 1">
            <a:extLst>
              <a:ext uri="{FF2B5EF4-FFF2-40B4-BE49-F238E27FC236}">
                <a16:creationId xmlns:a16="http://schemas.microsoft.com/office/drawing/2014/main" id="{C9421DB9-C973-C401-AAFB-EE468757FC3D}"/>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69896" y="2002020"/>
            <a:ext cx="6605547" cy="3476912"/>
          </a:xfrm>
          <a:prstGeom prst="rect">
            <a:avLst/>
          </a:prstGeom>
        </p:spPr>
      </p:pic>
    </p:spTree>
    <p:extLst>
      <p:ext uri="{BB962C8B-B14F-4D97-AF65-F5344CB8AC3E}">
        <p14:creationId xmlns:p14="http://schemas.microsoft.com/office/powerpoint/2010/main" val="15027302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541C4-7658-8596-9659-261E1048AC6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C7F21FA-2B14-7C2C-40B0-9F1A70E51EFE}"/>
              </a:ext>
            </a:extLst>
          </p:cNvPr>
          <p:cNvSpPr>
            <a:spLocks noGrp="1"/>
          </p:cNvSpPr>
          <p:nvPr>
            <p:ph type="title"/>
          </p:nvPr>
        </p:nvSpPr>
        <p:spPr>
          <a:prstGeom prst="rect">
            <a:avLst/>
          </a:prstGeom>
        </p:spPr>
        <p:txBody>
          <a:bodyPr/>
          <a:lstStyle/>
          <a:p>
            <a:r>
              <a:rPr lang="en-US" dirty="0"/>
              <a:t>What have we learned?</a:t>
            </a:r>
          </a:p>
        </p:txBody>
      </p:sp>
      <p:pic>
        <p:nvPicPr>
          <p:cNvPr id="4" name="Picture 3">
            <a:extLst>
              <a:ext uri="{FF2B5EF4-FFF2-40B4-BE49-F238E27FC236}">
                <a16:creationId xmlns:a16="http://schemas.microsoft.com/office/drawing/2014/main" id="{71A2F22D-8240-15B6-8D0E-A9CCCD90BF8F}"/>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7525275" y="1644886"/>
            <a:ext cx="3806005" cy="3799233"/>
          </a:xfrm>
          <a:prstGeom prst="rect">
            <a:avLst/>
          </a:prstGeom>
        </p:spPr>
      </p:pic>
      <p:sp>
        <p:nvSpPr>
          <p:cNvPr id="5" name="Content Placeholder 4">
            <a:extLst>
              <a:ext uri="{FF2B5EF4-FFF2-40B4-BE49-F238E27FC236}">
                <a16:creationId xmlns:a16="http://schemas.microsoft.com/office/drawing/2014/main" id="{66FBF62D-048A-E1DE-E74B-1D1FA1683D15}"/>
              </a:ext>
            </a:extLst>
          </p:cNvPr>
          <p:cNvSpPr>
            <a:spLocks noGrp="1"/>
          </p:cNvSpPr>
          <p:nvPr>
            <p:ph idx="1"/>
          </p:nvPr>
        </p:nvSpPr>
        <p:spPr>
          <a:xfrm>
            <a:off x="389082" y="1714500"/>
            <a:ext cx="6810615" cy="4351338"/>
          </a:xfrm>
        </p:spPr>
        <p:txBody>
          <a:bodyPr/>
          <a:lstStyle/>
          <a:p>
            <a:r>
              <a:rPr lang="en-US" dirty="0">
                <a:latin typeface="Helvetica" panose="020B0604020202020204" pitchFamily="34" charset="0"/>
                <a:cs typeface="Helvetica" panose="020B0604020202020204" pitchFamily="34" charset="0"/>
              </a:rPr>
              <a:t>The Gal</a:t>
            </a:r>
            <a:r>
              <a:rPr lang="en-US" sz="2800" dirty="0">
                <a:latin typeface="Helvetica" panose="020B0604020202020204" pitchFamily="34" charset="0"/>
                <a:cs typeface="Helvetica" panose="020B0604020202020204" pitchFamily="34" charset="0"/>
              </a:rPr>
              <a:t>á</a:t>
            </a:r>
            <a:r>
              <a:rPr lang="en-US" dirty="0">
                <a:latin typeface="Helvetica" panose="020B0604020202020204" pitchFamily="34" charset="0"/>
                <a:cs typeface="Helvetica" panose="020B0604020202020204" pitchFamily="34" charset="0"/>
              </a:rPr>
              <a:t>pagos marine food web comprises many interconnected food chains and depends on producers at the lowest tropic level.</a:t>
            </a:r>
          </a:p>
          <a:p>
            <a:r>
              <a:rPr lang="en-US" dirty="0">
                <a:latin typeface="Helvetica" panose="020B0604020202020204" pitchFamily="34" charset="0"/>
                <a:cs typeface="Helvetica" panose="020B0604020202020204" pitchFamily="34" charset="0"/>
              </a:rPr>
              <a:t>La Niña phases increase nutrients in the Galapagos waters, which supports the entire marine food web.</a:t>
            </a:r>
          </a:p>
          <a:p>
            <a:r>
              <a:rPr lang="en-US" dirty="0">
                <a:latin typeface="Helvetica" panose="020B0604020202020204" pitchFamily="34" charset="0"/>
                <a:cs typeface="Helvetica" panose="020B0604020202020204" pitchFamily="34" charset="0"/>
              </a:rPr>
              <a:t>Penguin numbers decline after El Niño but increase after La Niña.</a:t>
            </a:r>
            <a:endParaRPr lang="en-US" dirty="0"/>
          </a:p>
        </p:txBody>
      </p:sp>
    </p:spTree>
    <p:extLst>
      <p:ext uri="{BB962C8B-B14F-4D97-AF65-F5344CB8AC3E}">
        <p14:creationId xmlns:p14="http://schemas.microsoft.com/office/powerpoint/2010/main" val="6500252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79561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dvYaLdL_rESFE87pIcTyrQ"/>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dvYaLdL_rESFE87pIcTyr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dvYaLdL_rESFE87pIcTyr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dvYaLdL_rESFE87pIcTyr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dvYaLdL_rESFE87pIcTyr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dvYaLdL_rESFE87pIcTyrQ"/>
</p:tagLst>
</file>

<file path=ppt/theme/theme1.xml><?xml version="1.0" encoding="utf-8"?>
<a:theme xmlns:a="http://schemas.openxmlformats.org/drawingml/2006/main" name="1_title slide">
  <a:themeElements>
    <a:clrScheme name="miniPCR colors">
      <a:dk1>
        <a:srgbClr val="002D73"/>
      </a:dk1>
      <a:lt1>
        <a:srgbClr val="FFFFFF"/>
      </a:lt1>
      <a:dk2>
        <a:srgbClr val="000000"/>
      </a:dk2>
      <a:lt2>
        <a:srgbClr val="E7E6E6"/>
      </a:lt2>
      <a:accent1>
        <a:srgbClr val="D00F3A"/>
      </a:accent1>
      <a:accent2>
        <a:srgbClr val="00B8E3"/>
      </a:accent2>
      <a:accent3>
        <a:srgbClr val="A1DDE9"/>
      </a:accent3>
      <a:accent4>
        <a:srgbClr val="A1DDE9"/>
      </a:accent4>
      <a:accent5>
        <a:srgbClr val="FFC000"/>
      </a:accent5>
      <a:accent6>
        <a:srgbClr val="EBF8F9"/>
      </a:accent6>
      <a:hlink>
        <a:srgbClr val="00B9E4"/>
      </a:hlink>
      <a:folHlink>
        <a:srgbClr val="D0103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529AE58D-6EEC-F740-867F-64E467A5EE1F}" vid="{21E45040-CB00-0F4C-BCAF-B11B0F45F77C}"/>
    </a:ext>
  </a:extLst>
</a:theme>
</file>

<file path=ppt/theme/theme2.xml><?xml version="1.0" encoding="utf-8"?>
<a:theme xmlns:a="http://schemas.openxmlformats.org/drawingml/2006/main" name="2_content slide">
  <a:themeElements>
    <a:clrScheme name="miniPCR colors">
      <a:dk1>
        <a:srgbClr val="002D73"/>
      </a:dk1>
      <a:lt1>
        <a:srgbClr val="FFFFFF"/>
      </a:lt1>
      <a:dk2>
        <a:srgbClr val="000000"/>
      </a:dk2>
      <a:lt2>
        <a:srgbClr val="E7E6E6"/>
      </a:lt2>
      <a:accent1>
        <a:srgbClr val="D00F3A"/>
      </a:accent1>
      <a:accent2>
        <a:srgbClr val="00B8E3"/>
      </a:accent2>
      <a:accent3>
        <a:srgbClr val="A1DDE9"/>
      </a:accent3>
      <a:accent4>
        <a:srgbClr val="A1DDE9"/>
      </a:accent4>
      <a:accent5>
        <a:srgbClr val="FFC000"/>
      </a:accent5>
      <a:accent6>
        <a:srgbClr val="EBF8F9"/>
      </a:accent6>
      <a:hlink>
        <a:srgbClr val="00B9E4"/>
      </a:hlink>
      <a:folHlink>
        <a:srgbClr val="D0103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529AE58D-6EEC-F740-867F-64E467A5EE1F}" vid="{099A0B70-5B3C-9D4F-A419-59C56AE52C6D}"/>
    </a:ext>
  </a:extLst>
</a:theme>
</file>

<file path=ppt/theme/theme3.xml><?xml version="1.0" encoding="utf-8"?>
<a:theme xmlns:a="http://schemas.openxmlformats.org/drawingml/2006/main" name="3_content slide">
  <a:themeElements>
    <a:clrScheme name="miniPCR colors">
      <a:dk1>
        <a:srgbClr val="002D73"/>
      </a:dk1>
      <a:lt1>
        <a:srgbClr val="FFFFFF"/>
      </a:lt1>
      <a:dk2>
        <a:srgbClr val="000000"/>
      </a:dk2>
      <a:lt2>
        <a:srgbClr val="E7E6E6"/>
      </a:lt2>
      <a:accent1>
        <a:srgbClr val="D00F3A"/>
      </a:accent1>
      <a:accent2>
        <a:srgbClr val="00B8E3"/>
      </a:accent2>
      <a:accent3>
        <a:srgbClr val="A1DDE9"/>
      </a:accent3>
      <a:accent4>
        <a:srgbClr val="A1DDE9"/>
      </a:accent4>
      <a:accent5>
        <a:srgbClr val="FFC000"/>
      </a:accent5>
      <a:accent6>
        <a:srgbClr val="EBF8F9"/>
      </a:accent6>
      <a:hlink>
        <a:srgbClr val="00B9E4"/>
      </a:hlink>
      <a:folHlink>
        <a:srgbClr val="D0103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529AE58D-6EEC-F740-867F-64E467A5EE1F}" vid="{099A0B70-5B3C-9D4F-A419-59C56AE52C6D}"/>
    </a:ext>
  </a:extLst>
</a:theme>
</file>

<file path=ppt/theme/theme4.xml><?xml version="1.0" encoding="utf-8"?>
<a:theme xmlns:a="http://schemas.openxmlformats.org/drawingml/2006/main" name="3_Graphic conte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529AE58D-6EEC-F740-867F-64E467A5EE1F}" vid="{F29B7D7C-2E4D-4248-ACE7-29CB463941FF}"/>
    </a:ext>
  </a:extLst>
</a:theme>
</file>

<file path=ppt/theme/theme5.xml><?xml version="1.0" encoding="utf-8"?>
<a:theme xmlns:a="http://schemas.openxmlformats.org/drawingml/2006/main" name="4_end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529AE58D-6EEC-F740-867F-64E467A5EE1F}" vid="{5F1C0CC1-D4DE-EF4A-8F93-E8A2236D4F8C}"/>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1_title slide</Template>
  <TotalTime>1518</TotalTime>
  <Words>2581</Words>
  <Application>Microsoft Macintosh PowerPoint</Application>
  <PresentationFormat>Widescreen</PresentationFormat>
  <Paragraphs>522</Paragraphs>
  <Slides>59</Slides>
  <Notes>53</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59</vt:i4>
      </vt:variant>
    </vt:vector>
  </HeadingPairs>
  <TitlesOfParts>
    <vt:vector size="73" baseType="lpstr">
      <vt:lpstr>Helvetica</vt:lpstr>
      <vt:lpstr>AMP_GothamRoundedBold</vt:lpstr>
      <vt:lpstr>Gotham Rounded Bold</vt:lpstr>
      <vt:lpstr>System Font Regular</vt:lpstr>
      <vt:lpstr>Helvetica Neue</vt:lpstr>
      <vt:lpstr>AMP_GothamBold</vt:lpstr>
      <vt:lpstr>Aptos</vt:lpstr>
      <vt:lpstr>Calibri</vt:lpstr>
      <vt:lpstr>Arial</vt:lpstr>
      <vt:lpstr>1_title slide</vt:lpstr>
      <vt:lpstr>2_content slide</vt:lpstr>
      <vt:lpstr>3_content slide</vt:lpstr>
      <vt:lpstr>3_Graphic content</vt:lpstr>
      <vt:lpstr>4_end slide</vt:lpstr>
      <vt:lpstr>Galápagos Penguin Lab: Biodiversity at Risk</vt:lpstr>
      <vt:lpstr>Overview</vt:lpstr>
      <vt:lpstr>The Galápagos Islands</vt:lpstr>
      <vt:lpstr>Meet the Galápagos penguin</vt:lpstr>
      <vt:lpstr>El Niño-Southern Oscillation and the Galápagos</vt:lpstr>
      <vt:lpstr>El Niño-Southern Oscillation and the Galápagos</vt:lpstr>
      <vt:lpstr>El Niño-Southern Oscillation and the Galápagos</vt:lpstr>
      <vt:lpstr>El Niño impacts on Galápagos penguins</vt:lpstr>
      <vt:lpstr>PowerPoint Presentation</vt:lpstr>
      <vt:lpstr>Population bottlenecks can reduce genetic diversity</vt:lpstr>
      <vt:lpstr>Population bottlenecks can reduce genetic diversity</vt:lpstr>
      <vt:lpstr>Genetic diversity increases population resilience</vt:lpstr>
      <vt:lpstr>Today’s lab</vt:lpstr>
      <vt:lpstr>Today’s lab</vt:lpstr>
      <vt:lpstr>Measuring genetic diversity</vt:lpstr>
      <vt:lpstr>Your goal</vt:lpstr>
      <vt:lpstr>DNA testing</vt:lpstr>
      <vt:lpstr>DNA testing</vt:lpstr>
      <vt:lpstr>DNA testing</vt:lpstr>
      <vt:lpstr>Gel electrophoresis separates DNA by size</vt:lpstr>
      <vt:lpstr>Gel electrophoresis separates DNA by size</vt:lpstr>
      <vt:lpstr>Gel electrophoresis</vt:lpstr>
      <vt:lpstr>Gel electrophoresis</vt:lpstr>
      <vt:lpstr>How to interpret the results</vt:lpstr>
      <vt:lpstr>How to interpret the results</vt:lpstr>
      <vt:lpstr>How to interpret the results</vt:lpstr>
      <vt:lpstr>How to interpret the results</vt:lpstr>
      <vt:lpstr>How to interpret the results</vt:lpstr>
      <vt:lpstr>How to interpret the results</vt:lpstr>
      <vt:lpstr>How to interpret the results</vt:lpstr>
      <vt:lpstr>How to interpret the results</vt:lpstr>
      <vt:lpstr>Gel loading tips</vt:lpstr>
      <vt:lpstr>Gel loading tips</vt:lpstr>
      <vt:lpstr>Load the gel</vt:lpstr>
      <vt:lpstr>Expected results</vt:lpstr>
      <vt:lpstr>Expected results</vt:lpstr>
      <vt:lpstr>Expected results</vt:lpstr>
      <vt:lpstr>What have we learned?</vt:lpstr>
      <vt:lpstr>Extension activity:  The Galápagos food web and the effects of El-Niño Southern Oscillation</vt:lpstr>
      <vt:lpstr>The marine food web in the Galápagos </vt:lpstr>
      <vt:lpstr>The marine food web in the Galápagos </vt:lpstr>
      <vt:lpstr>The marine food web in the Galápagos </vt:lpstr>
      <vt:lpstr>The marine food web in the Galápagos </vt:lpstr>
      <vt:lpstr>The marine food web in the Galápagos </vt:lpstr>
      <vt:lpstr>The marine food web in the Galápagos </vt:lpstr>
      <vt:lpstr>The marine food web in the Galápagos </vt:lpstr>
      <vt:lpstr>Effects of El Niño on the Galápagos food web</vt:lpstr>
      <vt:lpstr>Effects of El Niño on the Galápagos food web</vt:lpstr>
      <vt:lpstr>El Niño and La Niña are opposite ENSO patterns</vt:lpstr>
      <vt:lpstr>Effects of La Niña on the Galápagos food web</vt:lpstr>
      <vt:lpstr>Effects of ENSO on the Galápagos food web</vt:lpstr>
      <vt:lpstr>Effects of ENSO on Galápagos penguins  </vt:lpstr>
      <vt:lpstr>Data analysis of Galápagos sea temperatures and penguin populations between 1993-2000</vt:lpstr>
      <vt:lpstr>Data analysis of Galápagos sea temperatures and penguin populations between 1993-2000</vt:lpstr>
      <vt:lpstr>Data analysis of Galápagos sea temperatures and penguin populations between 1993-2000</vt:lpstr>
      <vt:lpstr>Data analysis of Galápagos sea temperatures and penguin populations between 1993-2000</vt:lpstr>
      <vt:lpstr>Data analysis of Galápagos sea temperatures and penguin populations between 1993-2000</vt:lpstr>
      <vt:lpstr>What have we learned?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Allison Nishitani</dc:creator>
  <cp:lastModifiedBy>Allison Nishitani</cp:lastModifiedBy>
  <cp:revision>166</cp:revision>
  <dcterms:created xsi:type="dcterms:W3CDTF">2025-07-15T17:18:55Z</dcterms:created>
  <dcterms:modified xsi:type="dcterms:W3CDTF">2026-04-27T17:19:27Z</dcterms:modified>
</cp:coreProperties>
</file>