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57E_22E03D07.xml" ContentType="application/vnd.ms-powerpoint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2"/>
    <p:sldMasterId id="2147483678" r:id="rId3"/>
  </p:sldMasterIdLst>
  <p:notesMasterIdLst>
    <p:notesMasterId r:id="rId35"/>
  </p:notesMasterIdLst>
  <p:handoutMasterIdLst>
    <p:handoutMasterId r:id="rId36"/>
  </p:handoutMasterIdLst>
  <p:sldIdLst>
    <p:sldId id="257" r:id="rId4"/>
    <p:sldId id="1701" r:id="rId5"/>
    <p:sldId id="1690" r:id="rId6"/>
    <p:sldId id="1691" r:id="rId7"/>
    <p:sldId id="1696" r:id="rId8"/>
    <p:sldId id="1692" r:id="rId9"/>
    <p:sldId id="1697" r:id="rId10"/>
    <p:sldId id="1694" r:id="rId11"/>
    <p:sldId id="1698" r:id="rId12"/>
    <p:sldId id="1695" r:id="rId13"/>
    <p:sldId id="1706" r:id="rId14"/>
    <p:sldId id="1709" r:id="rId15"/>
    <p:sldId id="1710" r:id="rId16"/>
    <p:sldId id="1711" r:id="rId17"/>
    <p:sldId id="1699" r:id="rId18"/>
    <p:sldId id="1700" r:id="rId19"/>
    <p:sldId id="1406" r:id="rId20"/>
    <p:sldId id="1420" r:id="rId21"/>
    <p:sldId id="1707" r:id="rId22"/>
    <p:sldId id="1708" r:id="rId23"/>
    <p:sldId id="1702" r:id="rId24"/>
    <p:sldId id="1712" r:id="rId25"/>
    <p:sldId id="1713" r:id="rId26"/>
    <p:sldId id="1704" r:id="rId27"/>
    <p:sldId id="1714" r:id="rId28"/>
    <p:sldId id="1715" r:id="rId29"/>
    <p:sldId id="1717" r:id="rId30"/>
    <p:sldId id="1719" r:id="rId31"/>
    <p:sldId id="1716" r:id="rId32"/>
    <p:sldId id="1705" r:id="rId33"/>
    <p:sldId id="286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984" userDrawn="1">
          <p15:clr>
            <a:srgbClr val="A4A3A4"/>
          </p15:clr>
        </p15:guide>
        <p15:guide id="5" orient="horz" pos="2592" userDrawn="1">
          <p15:clr>
            <a:srgbClr val="A4A3A4"/>
          </p15:clr>
        </p15:guide>
        <p15:guide id="6" orient="horz" pos="1368" userDrawn="1">
          <p15:clr>
            <a:srgbClr val="A4A3A4"/>
          </p15:clr>
        </p15:guide>
        <p15:guide id="7" pos="64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jhV7acS+F+8pmkgHWl+B2iRk38h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22BE52-891E-2811-5A72-E5513CBD76A2}" name="bastian k" initials="bk" userId="d12a2b4c6e550951" providerId="Windows Live"/>
  <p188:author id="{153B2A9C-A726-1E6A-0917-E7F22C4CF4E0}" name="Allison Nishitani" initials="AN" userId="41113672ce1e262f" providerId="Windows Live"/>
  <p188:author id="{EC8842C2-C9FA-7873-E708-876A1BC4AD84}" name="Katy Martin" initials="KM" userId="1ed2f900339413eb" providerId="Windows Live"/>
  <p188:author id="{BF4803E5-8E2B-872A-5542-B1FC0CA5D053}" name="Kristin Hennessy-McDonald" initials="KH" userId="eacbc225774b4db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Hennessy-McDonald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D10F3A"/>
    <a:srgbClr val="296EB0"/>
    <a:srgbClr val="FFD579"/>
    <a:srgbClr val="FA7F46"/>
    <a:srgbClr val="00B9E4"/>
    <a:srgbClr val="D9F2F5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7BFE32-FB84-4847-A133-CB7F025D8933}">
  <a:tblStyle styleId="{867BFE32-FB84-4847-A133-CB7F025D8933}" styleName="Table_0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3FA"/>
          </a:solidFill>
        </a:fill>
      </a:tcStyle>
    </a:wholeTbl>
    <a:band1H>
      <a:tcTxStyle/>
      <a:tcStyle>
        <a:tcBdr/>
        <a:fill>
          <a:solidFill>
            <a:srgbClr val="CAE6F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6F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E1DC756-F941-4D25-BA54-6A63ECF2215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4"/>
  </p:normalViewPr>
  <p:slideViewPr>
    <p:cSldViewPr snapToGrid="0">
      <p:cViewPr varScale="1">
        <p:scale>
          <a:sx n="107" d="100"/>
          <a:sy n="107" d="100"/>
        </p:scale>
        <p:origin x="176" y="432"/>
      </p:cViewPr>
      <p:guideLst>
        <p:guide pos="3984"/>
        <p:guide orient="horz" pos="2592"/>
        <p:guide orient="horz" pos="1368"/>
        <p:guide pos="64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7" Type="http://customschemas.google.com/relationships/presentationmetadata" Target="meta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53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8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/Relationships>
</file>

<file path=ppt/comments/modernComment_57E_22E03D0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DB4123-5608-46AE-A0C9-DF1BAF10543A}" authorId="{0B22BE52-891E-2811-5A72-E5513CBD76A2}" status="resolved" created="2023-10-19T19:12:27.41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585121031" sldId="1406"/>
      <ac:spMk id="20" creationId="{8B05D121-8BCA-092F-BE2E-BF6AA7AFD609}"/>
      <ac:txMk cp="154" len="8">
        <ac:context len="193" hash="3435587830"/>
      </ac:txMk>
    </ac:txMkLst>
    <p188:pos x="4201757" y="3334894"/>
    <p188:txBody>
      <a:bodyPr/>
      <a:lstStyle/>
      <a:p>
        <a:r>
          <a:rPr lang="en-US"/>
          <a:t>Deleted "the"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D89BBA-D461-76AD-6FB7-55EE0A893C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4BC141-DB16-7345-48C3-304F995B4A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97EF2-4F4D-C548-875D-2DAC225A731B}" type="datetimeFigureOut">
              <a:rPr lang="en-US" smtClean="0"/>
              <a:t>10/20/23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7FF57-1A27-D957-2C15-EF81E970BC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98182-0A1A-207E-4960-16DFECC130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617B6-4EB9-F04E-BEE0-C3D0FE844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80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1418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8990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153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4204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373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6666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722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3403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8335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2930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725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1568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79EDB-4161-B446-ACEA-F05BC36FE4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48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417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7643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7083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2955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11405BB-E26B-2AFE-C688-F9D1F89076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02880" y="1148080"/>
            <a:ext cx="3514725" cy="4064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r>
              <a:rPr lang="en-US" dirty="0"/>
              <a:t>Add image here </a:t>
            </a:r>
          </a:p>
        </p:txBody>
      </p:sp>
      <p:sp>
        <p:nvSpPr>
          <p:cNvPr id="7" name="Google Shape;157;p1">
            <a:extLst>
              <a:ext uri="{FF2B5EF4-FFF2-40B4-BE49-F238E27FC236}">
                <a16:creationId xmlns:a16="http://schemas.microsoft.com/office/drawing/2014/main" id="{29B6075E-A5BC-C63C-77D1-DB470AA4B8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480" y="3375978"/>
            <a:ext cx="576867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>
              <a:defRPr sz="3600" b="1"/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3600"/>
              <a:buFont typeface="Helvetica Neue"/>
              <a:buNone/>
            </a:pPr>
            <a:endParaRPr dirty="0"/>
          </a:p>
        </p:txBody>
      </p:sp>
      <p:sp>
        <p:nvSpPr>
          <p:cNvPr id="8" name="Google Shape;159;p1">
            <a:extLst>
              <a:ext uri="{FF2B5EF4-FFF2-40B4-BE49-F238E27FC236}">
                <a16:creationId xmlns:a16="http://schemas.microsoft.com/office/drawing/2014/main" id="{3D9EFF03-2A1B-CE0C-01FB-F9108733E8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4164" y="4518978"/>
            <a:ext cx="5768986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>
              <a:defRPr sz="2400">
                <a:solidFill>
                  <a:srgbClr val="002D73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8792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29B70-05F7-75AB-72FF-49B490CB7F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Placeholder 11">
            <a:extLst>
              <a:ext uri="{FF2B5EF4-FFF2-40B4-BE49-F238E27FC236}">
                <a16:creationId xmlns:a16="http://schemas.microsoft.com/office/drawing/2014/main" id="{600377F3-EA08-01DD-E12D-DB057FD70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0527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pos="2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NA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25CE5EE-7FD8-1E54-B080-F4AFED5A02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83939F60-98C2-1589-C5EA-B6524D307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063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metric backgroun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2BE384B-9A9D-7BF6-AEDB-17B3F0591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339944" cy="4294187"/>
          </a:xfrm>
          <a:prstGeom prst="rect">
            <a:avLst/>
          </a:prstGeom>
        </p:spPr>
        <p:txBody>
          <a:bodyPr/>
          <a:lstStyle>
            <a:lvl1pPr marL="446088" indent="-446088"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D3F0CA3A-6BA8-9320-3EE9-0F9B3AED6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2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te 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61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05CFDD5-3078-871F-F6EC-730451F95FB3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10" name="Google Shape;35;p33">
              <a:extLst>
                <a:ext uri="{FF2B5EF4-FFF2-40B4-BE49-F238E27FC236}">
                  <a16:creationId xmlns:a16="http://schemas.microsoft.com/office/drawing/2014/main" id="{B9DCBBD2-95E1-1A4C-6EC7-6EAE68193F83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E77DE8-50A6-E67C-B61D-5B25FE72B67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800" b="0" i="0" dirty="0">
                  <a:solidFill>
                    <a:srgbClr val="002D73"/>
                  </a:solidFill>
                  <a:latin typeface="AMP_GothamBold" pitchFamily="2" charset="0"/>
                  <a:cs typeface="Helvetica"/>
                </a:rPr>
                <a:t>www.minipcr.com</a:t>
              </a:r>
              <a:endParaRPr lang="en-US" sz="800" b="0" i="0" dirty="0">
                <a:solidFill>
                  <a:srgbClr val="002D73"/>
                </a:solidFill>
                <a:latin typeface="AMP_GothamBold" pitchFamily="2" charset="0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C50157E-980F-4E1E-F968-E76C998588E5}"/>
              </a:ext>
            </a:extLst>
          </p:cNvPr>
          <p:cNvGrpSpPr/>
          <p:nvPr userDrawn="1"/>
        </p:nvGrpSpPr>
        <p:grpSpPr>
          <a:xfrm>
            <a:off x="207725" y="6248435"/>
            <a:ext cx="9518455" cy="464504"/>
            <a:chOff x="2615947" y="6266542"/>
            <a:chExt cx="9518455" cy="4645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342CBA-D02D-5896-7D02-DF7A90EE2F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615947" y="6266542"/>
              <a:ext cx="431800" cy="4318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D4B469-E321-12AB-7511-DFDD2E6600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198194" y="6266542"/>
              <a:ext cx="431800" cy="4318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991709C-6EDD-0825-DF8A-5BE759BA27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9780441" y="6266542"/>
              <a:ext cx="431800" cy="431800"/>
            </a:xfrm>
            <a:prstGeom prst="rect">
              <a:avLst/>
            </a:prstGeom>
          </p:spPr>
        </p:pic>
        <p:sp>
          <p:nvSpPr>
            <p:cNvPr id="15" name="Google Shape;20;p32">
              <a:extLst>
                <a:ext uri="{FF2B5EF4-FFF2-40B4-BE49-F238E27FC236}">
                  <a16:creationId xmlns:a16="http://schemas.microsoft.com/office/drawing/2014/main" id="{2165C318-D6B9-C5F1-8646-DD5F7D065505}"/>
                </a:ext>
              </a:extLst>
            </p:cNvPr>
            <p:cNvSpPr txBox="1"/>
            <p:nvPr userDrawn="1"/>
          </p:nvSpPr>
          <p:spPr>
            <a:xfrm>
              <a:off x="3145272" y="6314803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@miniPCR</a:t>
              </a:r>
              <a:endParaRPr dirty="0"/>
            </a:p>
          </p:txBody>
        </p:sp>
        <p:sp>
          <p:nvSpPr>
            <p:cNvPr id="16" name="Google Shape;21;p32">
              <a:extLst>
                <a:ext uri="{FF2B5EF4-FFF2-40B4-BE49-F238E27FC236}">
                  <a16:creationId xmlns:a16="http://schemas.microsoft.com/office/drawing/2014/main" id="{A72F7952-ACAA-6D7F-09CC-CB613B1D499A}"/>
                </a:ext>
              </a:extLst>
            </p:cNvPr>
            <p:cNvSpPr txBox="1"/>
            <p:nvPr userDrawn="1"/>
          </p:nvSpPr>
          <p:spPr>
            <a:xfrm>
              <a:off x="6725437" y="6314485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 err="1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fb.com</a:t>
              </a: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/</a:t>
              </a:r>
              <a:r>
                <a:rPr lang="en-US" sz="1600" b="0" i="0" u="none" strike="noStrike" cap="none" dirty="0" err="1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minipcr</a:t>
              </a:r>
              <a:endParaRPr sz="16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22;p32">
              <a:extLst>
                <a:ext uri="{FF2B5EF4-FFF2-40B4-BE49-F238E27FC236}">
                  <a16:creationId xmlns:a16="http://schemas.microsoft.com/office/drawing/2014/main" id="{376805A3-A600-0190-BDDB-C85D570A6300}"/>
                </a:ext>
              </a:extLst>
            </p:cNvPr>
            <p:cNvSpPr txBox="1"/>
            <p:nvPr userDrawn="1"/>
          </p:nvSpPr>
          <p:spPr>
            <a:xfrm>
              <a:off x="10305602" y="6315121"/>
              <a:ext cx="1828800" cy="41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 dirty="0">
                  <a:solidFill>
                    <a:srgbClr val="002D73"/>
                  </a:solidFill>
                  <a:latin typeface="Helvetica" pitchFamily="2" charset="0"/>
                  <a:ea typeface="Helvetica Neue"/>
                  <a:cs typeface="Helvetica Neue"/>
                  <a:sym typeface="Helvetica Neue"/>
                </a:rPr>
                <a:t>@miniPCR</a:t>
              </a:r>
              <a:endParaRPr dirty="0"/>
            </a:p>
          </p:txBody>
        </p:sp>
      </p:grpSp>
      <p:sp>
        <p:nvSpPr>
          <p:cNvPr id="2" name="Google Shape;20;p32">
            <a:extLst>
              <a:ext uri="{FF2B5EF4-FFF2-40B4-BE49-F238E27FC236}">
                <a16:creationId xmlns:a16="http://schemas.microsoft.com/office/drawing/2014/main" id="{C94CF658-B775-631A-F7FC-27DF44A744C3}"/>
              </a:ext>
            </a:extLst>
          </p:cNvPr>
          <p:cNvSpPr txBox="1"/>
          <p:nvPr userDrawn="1"/>
        </p:nvSpPr>
        <p:spPr>
          <a:xfrm>
            <a:off x="10396336" y="6338577"/>
            <a:ext cx="1903588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Version: 1.0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D73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Release date: 11/2023</a:t>
            </a:r>
            <a:endParaRPr sz="1200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2D73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8F96F3-D222-4156-918F-BA878C652869}"/>
              </a:ext>
            </a:extLst>
          </p:cNvPr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2CFD1-4DB4-C091-FF03-42E047F48155}"/>
              </a:ext>
            </a:extLst>
          </p:cNvPr>
          <p:cNvGrpSpPr/>
          <p:nvPr userDrawn="1"/>
        </p:nvGrpSpPr>
        <p:grpSpPr>
          <a:xfrm>
            <a:off x="11772367" y="966475"/>
            <a:ext cx="215444" cy="2814159"/>
            <a:chOff x="11805319" y="925285"/>
            <a:chExt cx="215444" cy="2814159"/>
          </a:xfrm>
        </p:grpSpPr>
        <p:cxnSp>
          <p:nvCxnSpPr>
            <p:cNvPr id="9" name="Google Shape;35;p33">
              <a:extLst>
                <a:ext uri="{FF2B5EF4-FFF2-40B4-BE49-F238E27FC236}">
                  <a16:creationId xmlns:a16="http://schemas.microsoft.com/office/drawing/2014/main" id="{6B8F7920-F8FE-26C8-FF73-E0F43FC83B76}"/>
                </a:ext>
              </a:extLst>
            </p:cNvPr>
            <p:cNvCxnSpPr/>
            <p:nvPr/>
          </p:nvCxnSpPr>
          <p:spPr>
            <a:xfrm>
              <a:off x="11930145" y="2212794"/>
              <a:ext cx="0" cy="152665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FA7B84-B241-7751-D4A0-4366E366E799}"/>
                </a:ext>
              </a:extLst>
            </p:cNvPr>
            <p:cNvSpPr txBox="1"/>
            <p:nvPr userDrawn="1"/>
          </p:nvSpPr>
          <p:spPr>
            <a:xfrm rot="16200000">
              <a:off x="11216704" y="1513900"/>
              <a:ext cx="13926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800" b="0" i="0" dirty="0">
                  <a:solidFill>
                    <a:srgbClr val="002D73"/>
                  </a:solidFill>
                  <a:latin typeface="AMP_GothamBold" pitchFamily="2" charset="0"/>
                  <a:cs typeface="Helvetica"/>
                </a:rPr>
                <a:t>www.minipcr.com</a:t>
              </a:r>
              <a:endParaRPr lang="en-US" sz="800" b="0" i="0" dirty="0">
                <a:solidFill>
                  <a:srgbClr val="002D73"/>
                </a:solidFill>
                <a:latin typeface="AMP_GothamBold" pitchFamily="2" charset="0"/>
                <a:cs typeface="Helvetica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C406538-16BF-1950-E9DC-4856A3A1599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4348" y="1333670"/>
            <a:ext cx="355600" cy="6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FFD8A1-0C9D-C4F6-8ECD-FCABFB3D201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306860"/>
            <a:ext cx="1786252" cy="46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2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2" r:id="rId2"/>
    <p:sldLayoutId id="214748367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D10F3A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1200"/>
        </a:spcBef>
        <a:buFontTx/>
        <a:buChar char="-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D7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51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9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57E_22E03D07.xml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41.emf"/><Relationship Id="rId7" Type="http://schemas.openxmlformats.org/officeDocument/2006/relationships/image" Target="../media/image3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7966711-A2C3-63CD-0C8B-5C18609DC5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9" r="-58"/>
          <a:stretch/>
        </p:blipFill>
        <p:spPr>
          <a:xfrm>
            <a:off x="7324344" y="1285240"/>
            <a:ext cx="4105656" cy="4064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1CFFF40-E295-FA08-AE9A-FD39EF28E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48" y="3826914"/>
            <a:ext cx="7338731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True </a:t>
            </a:r>
            <a:r>
              <a:rPr lang="en-US" dirty="0" err="1"/>
              <a:t>Blue</a:t>
            </a:r>
            <a:r>
              <a:rPr lang="en-US" baseline="30000" dirty="0" err="1"/>
              <a:t>TM</a:t>
            </a:r>
            <a:r>
              <a:rPr lang="en-US" dirty="0"/>
              <a:t> Transformation Lab:</a:t>
            </a:r>
            <a:br>
              <a:rPr lang="en-US" dirty="0"/>
            </a:br>
            <a:r>
              <a:rPr lang="en-US" dirty="0"/>
              <a:t>Genetically Engineering Bacteria</a:t>
            </a:r>
          </a:p>
        </p:txBody>
      </p:sp>
    </p:spTree>
    <p:extLst>
      <p:ext uri="{BB962C8B-B14F-4D97-AF65-F5344CB8AC3E}">
        <p14:creationId xmlns:p14="http://schemas.microsoft.com/office/powerpoint/2010/main" val="393241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7B36FD-9D89-AF85-8561-AB1D9E9382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6520841" cy="4294187"/>
          </a:xfrm>
        </p:spPr>
        <p:txBody>
          <a:bodyPr/>
          <a:lstStyle/>
          <a:p>
            <a:r>
              <a:rPr lang="en-US" dirty="0"/>
              <a:t>Today you will become a genetic engineer!</a:t>
            </a:r>
          </a:p>
          <a:p>
            <a:r>
              <a:rPr lang="en-US" dirty="0">
                <a:effectLst/>
                <a:latin typeface="Helvetica" pitchFamily="2" charset="0"/>
              </a:rPr>
              <a:t>In this lab you will genetically engineer bacteria to appear blue.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4AA37-9F38-11BC-6445-8B2BFE3A9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today’s lab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EFD33-4C8F-ED02-92DB-2405F9A01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250" y="1714500"/>
            <a:ext cx="4495850" cy="203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2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58D663-7BC7-8933-F1A0-FE31DBAE43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81075" y="1049319"/>
            <a:ext cx="5829925" cy="2790893"/>
          </a:xfrm>
          <a:custGeom>
            <a:avLst/>
            <a:gdLst>
              <a:gd name="connsiteX0" fmla="*/ 2109290 w 7873692"/>
              <a:gd name="connsiteY0" fmla="*/ 641499 h 3596361"/>
              <a:gd name="connsiteX1" fmla="*/ 802433 w 7873692"/>
              <a:gd name="connsiteY1" fmla="*/ 1807796 h 3596361"/>
              <a:gd name="connsiteX2" fmla="*/ 2109290 w 7873692"/>
              <a:gd name="connsiteY2" fmla="*/ 2974093 h 3596361"/>
              <a:gd name="connsiteX3" fmla="*/ 3416147 w 7873692"/>
              <a:gd name="connsiteY3" fmla="*/ 1807796 h 3596361"/>
              <a:gd name="connsiteX4" fmla="*/ 2109290 w 7873692"/>
              <a:gd name="connsiteY4" fmla="*/ 641499 h 3596361"/>
              <a:gd name="connsiteX5" fmla="*/ 0 w 7873692"/>
              <a:gd name="connsiteY5" fmla="*/ 0 h 3596361"/>
              <a:gd name="connsiteX6" fmla="*/ 7455202 w 7873692"/>
              <a:gd name="connsiteY6" fmla="*/ 0 h 3596361"/>
              <a:gd name="connsiteX7" fmla="*/ 7455202 w 7873692"/>
              <a:gd name="connsiteY7" fmla="*/ 773570 h 3596361"/>
              <a:gd name="connsiteX8" fmla="*/ 7873692 w 7873692"/>
              <a:gd name="connsiteY8" fmla="*/ 773570 h 3596361"/>
              <a:gd name="connsiteX9" fmla="*/ 7873692 w 7873692"/>
              <a:gd name="connsiteY9" fmla="*/ 3596361 h 3596361"/>
              <a:gd name="connsiteX10" fmla="*/ 0 w 7873692"/>
              <a:gd name="connsiteY10" fmla="*/ 3596361 h 3596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73692" h="3596361">
                <a:moveTo>
                  <a:pt x="2109290" y="641499"/>
                </a:moveTo>
                <a:cubicBezTo>
                  <a:pt x="1387533" y="641499"/>
                  <a:pt x="802433" y="1163668"/>
                  <a:pt x="802433" y="1807796"/>
                </a:cubicBezTo>
                <a:cubicBezTo>
                  <a:pt x="802433" y="2451924"/>
                  <a:pt x="1387533" y="2974093"/>
                  <a:pt x="2109290" y="2974093"/>
                </a:cubicBezTo>
                <a:cubicBezTo>
                  <a:pt x="2831047" y="2974093"/>
                  <a:pt x="3416147" y="2451924"/>
                  <a:pt x="3416147" y="1807796"/>
                </a:cubicBezTo>
                <a:cubicBezTo>
                  <a:pt x="3416147" y="1163668"/>
                  <a:pt x="2831047" y="641499"/>
                  <a:pt x="2109290" y="641499"/>
                </a:cubicBezTo>
                <a:close/>
                <a:moveTo>
                  <a:pt x="0" y="0"/>
                </a:moveTo>
                <a:lnTo>
                  <a:pt x="7455202" y="0"/>
                </a:lnTo>
                <a:lnTo>
                  <a:pt x="7455202" y="773570"/>
                </a:lnTo>
                <a:lnTo>
                  <a:pt x="7873692" y="773570"/>
                </a:lnTo>
                <a:lnTo>
                  <a:pt x="7873692" y="3596361"/>
                </a:lnTo>
                <a:lnTo>
                  <a:pt x="0" y="3596361"/>
                </a:lnTo>
                <a:close/>
              </a:path>
            </a:pathLst>
          </a:cu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D07D6-24E1-1604-6B90-304944227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284188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Genetic engineering is the deliberate modification of an organism's DNA in the lab.</a:t>
            </a:r>
          </a:p>
          <a:p>
            <a:r>
              <a:rPr lang="en-US" dirty="0">
                <a:effectLst/>
                <a:latin typeface="Helvetica" pitchFamily="2" charset="0"/>
              </a:rPr>
              <a:t>Scientists often genetically engineer bacteria. </a:t>
            </a:r>
            <a:r>
              <a:rPr lang="en-US" dirty="0"/>
              <a:t>For example, </a:t>
            </a:r>
            <a:r>
              <a:rPr lang="en-US" dirty="0">
                <a:effectLst/>
                <a:latin typeface="Helvetica" pitchFamily="2" charset="0"/>
              </a:rPr>
              <a:t>bacteria are given human genes so they can produce medicines, like insulin.</a:t>
            </a:r>
          </a:p>
          <a:p>
            <a:r>
              <a:rPr lang="en-US" dirty="0">
                <a:effectLst/>
                <a:latin typeface="Helvetica" pitchFamily="2" charset="0"/>
              </a:rPr>
              <a:t>In this lab you will genetically engineer bacteria to appear blue.</a:t>
            </a:r>
          </a:p>
          <a:p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830DA0-09B5-14C7-EEC1-76B12333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Genetic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E674C-6184-365F-F3F5-22A2D8CC4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514" y="1584200"/>
            <a:ext cx="2127000" cy="265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BFD808-C17A-4F15-E11C-3B2D9B9AB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882" y="2549554"/>
            <a:ext cx="654462" cy="6749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1C7C0F-14C9-9C0B-EDED-1134179555ED}"/>
              </a:ext>
            </a:extLst>
          </p:cNvPr>
          <p:cNvSpPr txBox="1"/>
          <p:nvPr/>
        </p:nvSpPr>
        <p:spPr>
          <a:xfrm>
            <a:off x="6859295" y="1494768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Insulin gene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15EE4E-D78E-BB14-4361-27794C0190B6}"/>
              </a:ext>
            </a:extLst>
          </p:cNvPr>
          <p:cNvSpPr txBox="1"/>
          <p:nvPr/>
        </p:nvSpPr>
        <p:spPr>
          <a:xfrm>
            <a:off x="7479421" y="2655912"/>
            <a:ext cx="210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Insulin protein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1C4D82B-4245-667E-EB68-39538639B6F4}"/>
              </a:ext>
            </a:extLst>
          </p:cNvPr>
          <p:cNvCxnSpPr>
            <a:cxnSpLocks/>
          </p:cNvCxnSpPr>
          <p:nvPr/>
        </p:nvCxnSpPr>
        <p:spPr>
          <a:xfrm>
            <a:off x="9922760" y="1956433"/>
            <a:ext cx="0" cy="504253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38BC7C-4849-1CA1-06D8-A5CCBDEFB442}"/>
              </a:ext>
            </a:extLst>
          </p:cNvPr>
          <p:cNvCxnSpPr>
            <a:cxnSpLocks/>
          </p:cNvCxnSpPr>
          <p:nvPr/>
        </p:nvCxnSpPr>
        <p:spPr>
          <a:xfrm flipH="1">
            <a:off x="9913705" y="3313336"/>
            <a:ext cx="3024" cy="653143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21C549D-F6E4-6F3F-F87B-EDA1CE7F029E}"/>
              </a:ext>
            </a:extLst>
          </p:cNvPr>
          <p:cNvSpPr txBox="1"/>
          <p:nvPr/>
        </p:nvSpPr>
        <p:spPr>
          <a:xfrm>
            <a:off x="7922795" y="737623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Bacterial cell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31EAD-92FF-367B-0B62-3269E747A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4514" y="3956045"/>
            <a:ext cx="19304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5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D07D6-24E1-1604-6B90-304944227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43254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Most bacteria have a single circular chromosome.</a:t>
            </a:r>
          </a:p>
          <a:p>
            <a:r>
              <a:rPr lang="en-US" dirty="0">
                <a:effectLst/>
                <a:latin typeface="Helvetica" pitchFamily="2" charset="0"/>
              </a:rPr>
              <a:t>Bacteria often also have plasmids, smaller circular pieces of DNA.</a:t>
            </a:r>
          </a:p>
          <a:p>
            <a:r>
              <a:rPr lang="en-US" dirty="0"/>
              <a:t>Plasmids are passed on during cell division.</a:t>
            </a:r>
            <a:endParaRPr lang="en-US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830DA0-09B5-14C7-EEC1-76B12333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Bacterial DNA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424E5F-6DAD-6B72-FE03-3338F0126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507" y="1546574"/>
            <a:ext cx="3296543" cy="1419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01855C-EEF5-A717-57A3-6A9AC8BED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012" y="1799229"/>
            <a:ext cx="1467804" cy="914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95E9BB-2FE8-C5D9-5B05-1D62B015DD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770"/>
          <a:stretch/>
        </p:blipFill>
        <p:spPr>
          <a:xfrm>
            <a:off x="4841674" y="4099921"/>
            <a:ext cx="7026207" cy="156951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C109AF5-F74B-92C2-1DC0-18C3973EC2D2}"/>
              </a:ext>
            </a:extLst>
          </p:cNvPr>
          <p:cNvGrpSpPr/>
          <p:nvPr/>
        </p:nvGrpSpPr>
        <p:grpSpPr>
          <a:xfrm>
            <a:off x="5553421" y="1159590"/>
            <a:ext cx="2127000" cy="712374"/>
            <a:chOff x="5553421" y="1159590"/>
            <a:chExt cx="2127000" cy="71237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B3D03B0-E9B8-63FB-EDEB-99078E631868}"/>
                </a:ext>
              </a:extLst>
            </p:cNvPr>
            <p:cNvSpPr txBox="1"/>
            <p:nvPr/>
          </p:nvSpPr>
          <p:spPr>
            <a:xfrm>
              <a:off x="5553421" y="1159590"/>
              <a:ext cx="212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Helvetica" pitchFamily="2" charset="0"/>
                </a:rPr>
                <a:t>Chromosome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3B035A0-E087-79C3-524F-694F3E4BCCCA}"/>
                </a:ext>
              </a:extLst>
            </p:cNvPr>
            <p:cNvCxnSpPr>
              <a:cxnSpLocks/>
            </p:cNvCxnSpPr>
            <p:nvPr/>
          </p:nvCxnSpPr>
          <p:spPr>
            <a:xfrm>
              <a:off x="6527335" y="1524751"/>
              <a:ext cx="595691" cy="347213"/>
            </a:xfrm>
            <a:prstGeom prst="straightConnector1">
              <a:avLst/>
            </a:prstGeom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8294E27-2801-024E-C7E7-F98CC2C0F351}"/>
              </a:ext>
            </a:extLst>
          </p:cNvPr>
          <p:cNvGrpSpPr/>
          <p:nvPr/>
        </p:nvGrpSpPr>
        <p:grpSpPr>
          <a:xfrm>
            <a:off x="9332895" y="1181413"/>
            <a:ext cx="2207422" cy="1183281"/>
            <a:chOff x="9332895" y="1181413"/>
            <a:chExt cx="2207422" cy="1183281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ADD4BD6-B1ED-D3C2-AF5C-BE4816D1B9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32895" y="1621255"/>
              <a:ext cx="849327" cy="376977"/>
            </a:xfrm>
            <a:prstGeom prst="straightConnector1">
              <a:avLst/>
            </a:prstGeom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5CD3D7E-C9DC-07B6-A47C-DC585A6437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44816" y="1621255"/>
              <a:ext cx="637406" cy="743439"/>
            </a:xfrm>
            <a:prstGeom prst="straightConnector1">
              <a:avLst/>
            </a:prstGeom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9BEC3F-B9EA-E0F6-ACF3-0DDADCBA5C40}"/>
                </a:ext>
              </a:extLst>
            </p:cNvPr>
            <p:cNvSpPr txBox="1"/>
            <p:nvPr/>
          </p:nvSpPr>
          <p:spPr>
            <a:xfrm>
              <a:off x="9413317" y="1181413"/>
              <a:ext cx="212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Plasmids</a:t>
              </a:r>
            </a:p>
          </p:txBody>
        </p:sp>
      </p:grpSp>
      <p:sp>
        <p:nvSpPr>
          <p:cNvPr id="5" name="Left-Up Arrow 4">
            <a:extLst>
              <a:ext uri="{FF2B5EF4-FFF2-40B4-BE49-F238E27FC236}">
                <a16:creationId xmlns:a16="http://schemas.microsoft.com/office/drawing/2014/main" id="{9B1E5076-0A29-C4BA-3CB4-33C5097C97EE}"/>
              </a:ext>
            </a:extLst>
          </p:cNvPr>
          <p:cNvSpPr/>
          <p:nvPr/>
        </p:nvSpPr>
        <p:spPr>
          <a:xfrm rot="13586588">
            <a:off x="7775265" y="3158580"/>
            <a:ext cx="1290622" cy="1290622"/>
          </a:xfrm>
          <a:prstGeom prst="leftUp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02A368-521E-94E6-5104-6DCBA8E5BE4A}"/>
              </a:ext>
            </a:extLst>
          </p:cNvPr>
          <p:cNvSpPr txBox="1"/>
          <p:nvPr/>
        </p:nvSpPr>
        <p:spPr>
          <a:xfrm>
            <a:off x="5917200" y="3172424"/>
            <a:ext cx="212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Cell 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399510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D07D6-24E1-1604-6B90-304944227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6460865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Bacteria can pick up new plasmid DNA from the environment, a process called transformation.</a:t>
            </a:r>
          </a:p>
          <a:p>
            <a:r>
              <a:rPr lang="en-US" dirty="0">
                <a:effectLst/>
                <a:latin typeface="Helvetica" pitchFamily="2" charset="0"/>
              </a:rPr>
              <a:t>The proteins encoded by genes on plasmids can be expressed by the bacteria.</a:t>
            </a:r>
          </a:p>
          <a:p>
            <a:r>
              <a:rPr lang="en-US" dirty="0">
                <a:effectLst/>
                <a:latin typeface="Helvetica" pitchFamily="2" charset="0"/>
              </a:rPr>
              <a:t>Plasmids found naturally in bacteria tend to have at least one gene that benefits the bacteria.</a:t>
            </a:r>
          </a:p>
          <a:p>
            <a:pPr marL="0" indent="0">
              <a:buNone/>
            </a:pP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830DA0-09B5-14C7-EEC1-76B12333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Transformation in nature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7BC5A0-8FD8-7A3E-9FB7-4E77F1322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190" y="1218839"/>
            <a:ext cx="3296543" cy="141967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6D84D0F-4B5E-FABE-61E1-788BF535E190}"/>
              </a:ext>
            </a:extLst>
          </p:cNvPr>
          <p:cNvGrpSpPr/>
          <p:nvPr/>
        </p:nvGrpSpPr>
        <p:grpSpPr>
          <a:xfrm rot="6245030">
            <a:off x="9250796" y="4269573"/>
            <a:ext cx="975315" cy="743439"/>
            <a:chOff x="9243396" y="1621255"/>
            <a:chExt cx="975315" cy="743439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3A2F654-0ED3-8C30-97A3-6CC12BA46D89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 rot="15354970" flipH="1" flipV="1">
              <a:off x="9641348" y="1339274"/>
              <a:ext cx="179411" cy="975315"/>
            </a:xfrm>
            <a:prstGeom prst="straightConnector1">
              <a:avLst/>
            </a:prstGeom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6DB9813-C026-AF04-ED5F-66F12460D5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44816" y="1621255"/>
              <a:ext cx="637406" cy="743439"/>
            </a:xfrm>
            <a:prstGeom prst="straightConnector1">
              <a:avLst/>
            </a:prstGeom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1F8DCF6-6499-48B9-81A7-327C34382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190" y="3412408"/>
            <a:ext cx="3296543" cy="14196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7CD08C-176B-818D-EED5-D0AB459092EB}"/>
              </a:ext>
            </a:extLst>
          </p:cNvPr>
          <p:cNvSpPr txBox="1"/>
          <p:nvPr/>
        </p:nvSpPr>
        <p:spPr>
          <a:xfrm>
            <a:off x="9191182" y="2804045"/>
            <a:ext cx="2436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Transformation</a:t>
            </a:r>
            <a:endParaRPr lang="en-US" sz="2400" baseline="-25000" dirty="0">
              <a:latin typeface="Helvetica" pitchFamily="2" charset="0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634207A4-EF88-A30C-7B4A-70AE7871C3A2}"/>
              </a:ext>
            </a:extLst>
          </p:cNvPr>
          <p:cNvSpPr/>
          <p:nvPr/>
        </p:nvSpPr>
        <p:spPr>
          <a:xfrm>
            <a:off x="8730266" y="2790535"/>
            <a:ext cx="537853" cy="4893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2E2756-359A-DC9A-97FE-484021D4740D}"/>
              </a:ext>
            </a:extLst>
          </p:cNvPr>
          <p:cNvSpPr txBox="1"/>
          <p:nvPr/>
        </p:nvSpPr>
        <p:spPr>
          <a:xfrm>
            <a:off x="8730266" y="5169354"/>
            <a:ext cx="2436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Plasmids</a:t>
            </a:r>
            <a:endParaRPr lang="en-US" sz="2400" baseline="-25000" dirty="0">
              <a:latin typeface="Helvetica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092F3C-D4E2-E47B-0C06-05200C17D6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90"/>
          <a:stretch/>
        </p:blipFill>
        <p:spPr>
          <a:xfrm rot="2534852">
            <a:off x="9473775" y="3607034"/>
            <a:ext cx="386181" cy="91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4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D07D6-24E1-1604-6B90-304944227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962849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Scientists design engineered plasmids to introduce specific genes into bacteria.</a:t>
            </a:r>
          </a:p>
          <a:p>
            <a:r>
              <a:rPr lang="en-US" dirty="0">
                <a:effectLst/>
                <a:latin typeface="Helvetica" pitchFamily="2" charset="0"/>
              </a:rPr>
              <a:t>Engineered plasmids contain at least one gene of interest, which is the gene that you want to introduce into the bacteria.</a:t>
            </a:r>
          </a:p>
          <a:p>
            <a:r>
              <a:rPr lang="en-US" dirty="0">
                <a:effectLst/>
                <a:latin typeface="Helvetica" pitchFamily="2" charset="0"/>
              </a:rPr>
              <a:t>The gene of interest depends on the purpose of your experiment.</a:t>
            </a:r>
          </a:p>
          <a:p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830DA0-09B5-14C7-EEC1-76B12333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Transformation in the lab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EFE627-00DD-DC9D-527E-E6B232AFA7EB}"/>
              </a:ext>
            </a:extLst>
          </p:cNvPr>
          <p:cNvSpPr txBox="1"/>
          <p:nvPr/>
        </p:nvSpPr>
        <p:spPr>
          <a:xfrm>
            <a:off x="6442790" y="3415838"/>
            <a:ext cx="1439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Gene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12A5F2-451A-0812-CC73-15C5CAD902FB}"/>
              </a:ext>
            </a:extLst>
          </p:cNvPr>
          <p:cNvSpPr txBox="1"/>
          <p:nvPr/>
        </p:nvSpPr>
        <p:spPr>
          <a:xfrm>
            <a:off x="8502662" y="1252589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Plasmid map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FB1FE-A4D4-3B74-5A4E-1D67AE5490DC}"/>
              </a:ext>
            </a:extLst>
          </p:cNvPr>
          <p:cNvSpPr txBox="1"/>
          <p:nvPr/>
        </p:nvSpPr>
        <p:spPr>
          <a:xfrm>
            <a:off x="8846416" y="5181592"/>
            <a:ext cx="1439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Gene 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5CF552-58AA-2647-B79F-C944F134A6A1}"/>
              </a:ext>
            </a:extLst>
          </p:cNvPr>
          <p:cNvGrpSpPr/>
          <p:nvPr/>
        </p:nvGrpSpPr>
        <p:grpSpPr>
          <a:xfrm>
            <a:off x="7882283" y="1817655"/>
            <a:ext cx="3352202" cy="3363937"/>
            <a:chOff x="7882283" y="1817655"/>
            <a:chExt cx="3352202" cy="336393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2953E3-087E-34EB-F03A-428D02102B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82283" y="1817655"/>
              <a:ext cx="3352202" cy="336393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25CAE33-3417-9CB0-5947-D42800491154}"/>
                </a:ext>
              </a:extLst>
            </p:cNvPr>
            <p:cNvSpPr/>
            <p:nvPr/>
          </p:nvSpPr>
          <p:spPr>
            <a:xfrm>
              <a:off x="8846416" y="3263705"/>
              <a:ext cx="1783246" cy="382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0487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D07D6-24E1-1604-6B90-304944227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4887686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To encourage bacteria to take up plasmid, you expose the cells to conditions that make DNA more likely to enter the cell.</a:t>
            </a:r>
          </a:p>
          <a:p>
            <a:r>
              <a:rPr lang="en-US" dirty="0">
                <a:effectLst/>
                <a:latin typeface="Helvetica" pitchFamily="2" charset="0"/>
              </a:rPr>
              <a:t>We will expose the cells to calcium chloride.  </a:t>
            </a:r>
          </a:p>
          <a:p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830DA0-09B5-14C7-EEC1-76B12333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Transformation in the lab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59AFD5-3314-CB6B-B26C-0986292CD245}"/>
              </a:ext>
            </a:extLst>
          </p:cNvPr>
          <p:cNvSpPr txBox="1"/>
          <p:nvPr/>
        </p:nvSpPr>
        <p:spPr>
          <a:xfrm>
            <a:off x="7652781" y="4213258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+ CaCl</a:t>
            </a:r>
            <a:r>
              <a:rPr lang="en-US" sz="2400" baseline="-25000" dirty="0">
                <a:latin typeface="Helvetica" pitchFamily="2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27911E-B70A-9D9E-DE8B-BBE2C7C2CBE1}"/>
              </a:ext>
            </a:extLst>
          </p:cNvPr>
          <p:cNvSpPr txBox="1"/>
          <p:nvPr/>
        </p:nvSpPr>
        <p:spPr>
          <a:xfrm>
            <a:off x="7652781" y="4195105"/>
            <a:ext cx="212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Transformed bacterium</a:t>
            </a:r>
            <a:endParaRPr lang="en-US" sz="2400" baseline="-25000" dirty="0"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7444F6-3F20-B4BE-ECB7-B7D9624D75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63958" y="2091099"/>
            <a:ext cx="4699000" cy="2146300"/>
          </a:xfrm>
          <a:custGeom>
            <a:avLst/>
            <a:gdLst>
              <a:gd name="connsiteX0" fmla="*/ 0 w 4699000"/>
              <a:gd name="connsiteY0" fmla="*/ 0 h 2146300"/>
              <a:gd name="connsiteX1" fmla="*/ 4449246 w 4699000"/>
              <a:gd name="connsiteY1" fmla="*/ 0 h 2146300"/>
              <a:gd name="connsiteX2" fmla="*/ 4449246 w 4699000"/>
              <a:gd name="connsiteY2" fmla="*/ 461665 h 2146300"/>
              <a:gd name="connsiteX3" fmla="*/ 4699000 w 4699000"/>
              <a:gd name="connsiteY3" fmla="*/ 461665 h 2146300"/>
              <a:gd name="connsiteX4" fmla="*/ 4699000 w 4699000"/>
              <a:gd name="connsiteY4" fmla="*/ 2146300 h 2146300"/>
              <a:gd name="connsiteX5" fmla="*/ 0 w 4699000"/>
              <a:gd name="connsiteY5" fmla="*/ 2146300 h 214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0" h="2146300">
                <a:moveTo>
                  <a:pt x="0" y="0"/>
                </a:moveTo>
                <a:lnTo>
                  <a:pt x="4449246" y="0"/>
                </a:lnTo>
                <a:lnTo>
                  <a:pt x="4449246" y="461665"/>
                </a:lnTo>
                <a:lnTo>
                  <a:pt x="4699000" y="461665"/>
                </a:lnTo>
                <a:lnTo>
                  <a:pt x="4699000" y="2146300"/>
                </a:lnTo>
                <a:lnTo>
                  <a:pt x="0" y="2146300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351CB5-31DF-2E15-AAEA-FD99DEE3DA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20365" y="2089397"/>
            <a:ext cx="4876800" cy="2197100"/>
          </a:xfrm>
          <a:custGeom>
            <a:avLst/>
            <a:gdLst>
              <a:gd name="connsiteX0" fmla="*/ 0 w 4876800"/>
              <a:gd name="connsiteY0" fmla="*/ 0 h 2197100"/>
              <a:gd name="connsiteX1" fmla="*/ 3223486 w 4876800"/>
              <a:gd name="connsiteY1" fmla="*/ 0 h 2197100"/>
              <a:gd name="connsiteX2" fmla="*/ 3220259 w 4876800"/>
              <a:gd name="connsiteY2" fmla="*/ 14448 h 2197100"/>
              <a:gd name="connsiteX3" fmla="*/ 3213684 w 4876800"/>
              <a:gd name="connsiteY3" fmla="*/ 105094 h 2197100"/>
              <a:gd name="connsiteX4" fmla="*/ 3537320 w 4876800"/>
              <a:gd name="connsiteY4" fmla="*/ 554872 h 2197100"/>
              <a:gd name="connsiteX5" fmla="*/ 3860956 w 4876800"/>
              <a:gd name="connsiteY5" fmla="*/ 105094 h 2197100"/>
              <a:gd name="connsiteX6" fmla="*/ 3854381 w 4876800"/>
              <a:gd name="connsiteY6" fmla="*/ 14448 h 2197100"/>
              <a:gd name="connsiteX7" fmla="*/ 3851154 w 4876800"/>
              <a:gd name="connsiteY7" fmla="*/ 0 h 2197100"/>
              <a:gd name="connsiteX8" fmla="*/ 4876800 w 4876800"/>
              <a:gd name="connsiteY8" fmla="*/ 0 h 2197100"/>
              <a:gd name="connsiteX9" fmla="*/ 4876800 w 4876800"/>
              <a:gd name="connsiteY9" fmla="*/ 2197100 h 2197100"/>
              <a:gd name="connsiteX10" fmla="*/ 0 w 4876800"/>
              <a:gd name="connsiteY10" fmla="*/ 2197100 h 219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76800" h="2197100">
                <a:moveTo>
                  <a:pt x="0" y="0"/>
                </a:moveTo>
                <a:lnTo>
                  <a:pt x="3223486" y="0"/>
                </a:lnTo>
                <a:lnTo>
                  <a:pt x="3220259" y="14448"/>
                </a:lnTo>
                <a:cubicBezTo>
                  <a:pt x="3215948" y="43728"/>
                  <a:pt x="3213684" y="74043"/>
                  <a:pt x="3213684" y="105094"/>
                </a:cubicBezTo>
                <a:cubicBezTo>
                  <a:pt x="3213684" y="353500"/>
                  <a:pt x="3358581" y="554872"/>
                  <a:pt x="3537320" y="554872"/>
                </a:cubicBezTo>
                <a:cubicBezTo>
                  <a:pt x="3716059" y="554872"/>
                  <a:pt x="3860956" y="353500"/>
                  <a:pt x="3860956" y="105094"/>
                </a:cubicBezTo>
                <a:cubicBezTo>
                  <a:pt x="3860956" y="74043"/>
                  <a:pt x="3858692" y="43728"/>
                  <a:pt x="3854381" y="14448"/>
                </a:cubicBezTo>
                <a:lnTo>
                  <a:pt x="3851154" y="0"/>
                </a:lnTo>
                <a:lnTo>
                  <a:pt x="4876800" y="0"/>
                </a:lnTo>
                <a:lnTo>
                  <a:pt x="4876800" y="2197100"/>
                </a:lnTo>
                <a:lnTo>
                  <a:pt x="0" y="2197100"/>
                </a:lnTo>
                <a:close/>
              </a:path>
            </a:pathLst>
          </a:cu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090826-8E81-22EF-D2C1-B598A562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53684" y="2098978"/>
            <a:ext cx="4699000" cy="2146300"/>
          </a:xfrm>
          <a:custGeom>
            <a:avLst/>
            <a:gdLst>
              <a:gd name="connsiteX0" fmla="*/ 0 w 4699000"/>
              <a:gd name="connsiteY0" fmla="*/ 0 h 2146300"/>
              <a:gd name="connsiteX1" fmla="*/ 4449246 w 4699000"/>
              <a:gd name="connsiteY1" fmla="*/ 0 h 2146300"/>
              <a:gd name="connsiteX2" fmla="*/ 4449246 w 4699000"/>
              <a:gd name="connsiteY2" fmla="*/ 461665 h 2146300"/>
              <a:gd name="connsiteX3" fmla="*/ 4699000 w 4699000"/>
              <a:gd name="connsiteY3" fmla="*/ 461665 h 2146300"/>
              <a:gd name="connsiteX4" fmla="*/ 4699000 w 4699000"/>
              <a:gd name="connsiteY4" fmla="*/ 2146300 h 2146300"/>
              <a:gd name="connsiteX5" fmla="*/ 0 w 4699000"/>
              <a:gd name="connsiteY5" fmla="*/ 2146300 h 214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0" h="2146300">
                <a:moveTo>
                  <a:pt x="0" y="0"/>
                </a:moveTo>
                <a:lnTo>
                  <a:pt x="4449246" y="0"/>
                </a:lnTo>
                <a:lnTo>
                  <a:pt x="4449246" y="461665"/>
                </a:lnTo>
                <a:lnTo>
                  <a:pt x="4699000" y="461665"/>
                </a:lnTo>
                <a:lnTo>
                  <a:pt x="4699000" y="2146300"/>
                </a:lnTo>
                <a:lnTo>
                  <a:pt x="0" y="2146300"/>
                </a:lnTo>
                <a:close/>
              </a:path>
            </a:pathLst>
          </a:cu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1EEE7E7-9F71-4FDD-9CCA-B0C8580484DA}"/>
              </a:ext>
            </a:extLst>
          </p:cNvPr>
          <p:cNvGrpSpPr/>
          <p:nvPr/>
        </p:nvGrpSpPr>
        <p:grpSpPr>
          <a:xfrm>
            <a:off x="5704407" y="232276"/>
            <a:ext cx="5792209" cy="2859537"/>
            <a:chOff x="5704407" y="232276"/>
            <a:chExt cx="5792209" cy="285953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163EA0A-1537-5F45-4138-42EA385BD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7551" y="1204650"/>
              <a:ext cx="647272" cy="736600"/>
            </a:xfrm>
            <a:prstGeom prst="ellipse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4EB3CD2-21AB-B5AB-1EBA-C24FAE608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04579" y="596900"/>
              <a:ext cx="647272" cy="736600"/>
            </a:xfrm>
            <a:prstGeom prst="ellipse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C725597-6033-5231-5B1A-C1402CA1E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04407" y="2355213"/>
              <a:ext cx="647272" cy="736600"/>
            </a:xfrm>
            <a:prstGeom prst="ellipse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9223FD1-2EE8-0A1A-788E-7D2E3983D7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85034" y="1192387"/>
              <a:ext cx="647272" cy="736600"/>
            </a:xfrm>
            <a:prstGeom prst="ellipse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D5A9353-DC3C-CDC1-3F5F-3D9CF04DC9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79344" y="232276"/>
              <a:ext cx="647272" cy="736600"/>
            </a:xfrm>
            <a:prstGeom prst="ellipse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50B2827-B87E-0824-7440-BC4F4FC41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849344" y="1627844"/>
              <a:ext cx="647272" cy="736600"/>
            </a:xfrm>
            <a:prstGeom prst="ellipse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5CB76D0-E71E-5F3F-29BB-F0633BF482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25708" y="323491"/>
              <a:ext cx="647272" cy="736600"/>
            </a:xfrm>
            <a:prstGeom prst="ellipse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C9626C2A-032A-C2F6-4218-BA298573FD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3208" y="1030210"/>
            <a:ext cx="647272" cy="736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157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0.00024 C 0.00156 -0.0007 -0.00091 -0.00186 -0.00352 -0.00163 C -0.01133 -0.00139 -0.01914 4.81481E-6 -0.02709 0.00115 C -0.0293 0.00162 -0.03151 0.00231 -0.03386 0.00277 L -0.04141 0.00416 C -0.04336 0.00578 -0.04531 0.00717 -0.04727 0.00879 C -0.04844 0.00972 -0.04961 0.01041 -0.05065 0.0118 C -0.05143 0.01296 -0.05169 0.01481 -0.05235 0.0162 C -0.05287 0.01921 -0.05417 0.02199 -0.05404 0.02523 C -0.05378 0.02962 -0.05365 0.03425 -0.05313 0.03865 C -0.05261 0.04467 -0.05143 0.05254 -0.04974 0.0581 C -0.04935 0.05972 -0.0487 0.06111 -0.04805 0.06273 C -0.04597 0.07384 -0.04883 0.05995 -0.04557 0.07152 C -0.04518 0.07314 -0.04505 0.07453 -0.04479 0.07615 C -0.04427 0.0787 -0.04375 0.08125 -0.0431 0.08356 C -0.04258 0.08518 -0.04193 0.08657 -0.04141 0.08819 C -0.03711 0.10138 -0.04206 0.08773 -0.03802 0.09861 C -0.03737 0.10462 -0.03633 0.11504 -0.03464 0.11944 L -0.03294 0.12407 C -0.03216 0.13009 -0.03112 0.13587 -0.03047 0.14189 C -0.02943 0.15092 -0.03008 0.14699 -0.02878 0.15393 C -0.02904 0.17245 -0.02891 0.19097 -0.02956 0.20925 C -0.02995 0.21967 -0.0388 0.23773 -0.0405 0.24074 C -0.04167 0.24282 -0.04271 0.2449 -0.04388 0.24675 C -0.04597 0.25 -0.0474 0.25046 -0.04974 0.25277 C -0.05065 0.2537 -0.05143 0.25509 -0.05235 0.25578 C -0.0569 0.25949 -0.05755 0.25856 -0.06237 0.26018 C -0.06354 0.26064 -0.06472 0.26134 -0.06576 0.2618 C -0.07201 0.26388 -0.07735 0.26527 -0.08347 0.2662 C -0.08438 0.26643 -0.08516 0.2662 -0.08594 0.2662 " pathEditMode="relative" ptsTypes="AAAAAAAAAAAAAAAAAAAAAAAAAAAAAA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DB862-779C-7646-EC42-2973DFAB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063110" cy="4350853"/>
          </a:xfrm>
        </p:spPr>
        <p:txBody>
          <a:bodyPr/>
          <a:lstStyle/>
          <a:p>
            <a:r>
              <a:rPr lang="en-US" dirty="0"/>
              <a:t>Typical laboratory transformations lead to between 1 in 100,000 to  1 in 1,000,000 bacterial cells taking up the plasmid.</a:t>
            </a:r>
            <a:endParaRPr lang="en-US" dirty="0">
              <a:effectLst/>
              <a:latin typeface="Helvetica" pitchFamily="2" charset="0"/>
            </a:endParaRPr>
          </a:p>
          <a:p>
            <a:r>
              <a:rPr lang="en-US" dirty="0">
                <a:effectLst/>
                <a:latin typeface="Helvetica" pitchFamily="2" charset="0"/>
              </a:rPr>
              <a:t>You need a way to isolate only the bacteria that were successfully transformed.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4C2ED-FC27-3FE7-56BF-570AB1D13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Selection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86D3A35-4FF8-8ED2-5932-85850C91A7F3}"/>
              </a:ext>
            </a:extLst>
          </p:cNvPr>
          <p:cNvGrpSpPr/>
          <p:nvPr/>
        </p:nvGrpSpPr>
        <p:grpSpPr>
          <a:xfrm>
            <a:off x="5506557" y="91783"/>
            <a:ext cx="6430770" cy="5689523"/>
            <a:chOff x="5506557" y="91783"/>
            <a:chExt cx="6430770" cy="568952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0F06EF-18C5-D3F2-77E9-391105569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410567">
              <a:off x="7545286" y="2345045"/>
              <a:ext cx="1654627" cy="71472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281559-ED73-7224-6B85-3569DF6A0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9741143">
              <a:off x="6078681" y="4919461"/>
              <a:ext cx="1654627" cy="71472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B32A5D6-9C4E-E8EE-C678-5E13FB4BE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440685" flipV="1">
              <a:off x="8385174" y="3593770"/>
              <a:ext cx="1654627" cy="71472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8802A9E-ADB7-E5AB-0FFF-5DFDE945B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 flipV="1">
              <a:off x="7927972" y="5066584"/>
              <a:ext cx="1654627" cy="71472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30209C7-2E28-FE49-0D2C-2BDD86C94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2117" y="2081320"/>
              <a:ext cx="1654627" cy="71472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D020434-6336-787E-468C-4AFAB7AA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1904128">
              <a:off x="6009276" y="3310123"/>
              <a:ext cx="1654627" cy="71472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6BAF2C9-56F0-FE3F-D687-2885F3817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639822" flipV="1">
              <a:off x="9863250" y="4893705"/>
              <a:ext cx="1654627" cy="71472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8975673-E778-40C8-074F-0D3A4F0E1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272136" flipV="1">
              <a:off x="10282700" y="3090372"/>
              <a:ext cx="1654627" cy="71472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C551B66-F040-0409-DDC4-F6C1E81BA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1991584">
              <a:off x="5516311" y="379040"/>
              <a:ext cx="1654627" cy="71472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680B7F7-D2F5-9613-B51E-BC05E58E5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440685" flipV="1">
              <a:off x="5506557" y="1734074"/>
              <a:ext cx="1654627" cy="71472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D327334-204A-FE89-C285-2E9CCE817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636409">
              <a:off x="8338437" y="561736"/>
              <a:ext cx="1654627" cy="71472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0E7994C-FF6F-4F01-CBE7-986DDCCAC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272136" flipV="1">
              <a:off x="7087000" y="1199050"/>
              <a:ext cx="1654627" cy="71472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632A9A-D723-01D5-A87E-D9CAD960FF91}"/>
              </a:ext>
            </a:extLst>
          </p:cNvPr>
          <p:cNvGrpSpPr/>
          <p:nvPr/>
        </p:nvGrpSpPr>
        <p:grpSpPr>
          <a:xfrm>
            <a:off x="9885407" y="940761"/>
            <a:ext cx="1654627" cy="727370"/>
            <a:chOff x="9885407" y="940761"/>
            <a:chExt cx="1654627" cy="72737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F1BEF9D-0371-5071-14F1-40CEDA51B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1904128">
              <a:off x="9885407" y="953409"/>
              <a:ext cx="1654627" cy="71472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548048D-80FD-38E1-BDBC-80B564C8D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49614" y="940761"/>
              <a:ext cx="414250" cy="414250"/>
            </a:xfrm>
            <a:prstGeom prst="rect">
              <a:avLst/>
            </a:prstGeom>
          </p:spPr>
        </p:pic>
      </p:grpSp>
      <p:sp>
        <p:nvSpPr>
          <p:cNvPr id="35" name="Freeform 34">
            <a:extLst>
              <a:ext uri="{FF2B5EF4-FFF2-40B4-BE49-F238E27FC236}">
                <a16:creationId xmlns:a16="http://schemas.microsoft.com/office/drawing/2014/main" id="{BA5C277F-5BE2-E4B6-C755-E26050FF2B52}"/>
              </a:ext>
            </a:extLst>
          </p:cNvPr>
          <p:cNvSpPr/>
          <p:nvPr/>
        </p:nvSpPr>
        <p:spPr>
          <a:xfrm>
            <a:off x="5376535" y="14216"/>
            <a:ext cx="6449829" cy="5906051"/>
          </a:xfrm>
          <a:custGeom>
            <a:avLst/>
            <a:gdLst>
              <a:gd name="connsiteX0" fmla="*/ 0 w 6449829"/>
              <a:gd name="connsiteY0" fmla="*/ 0 h 5906051"/>
              <a:gd name="connsiteX1" fmla="*/ 4448242 w 6449829"/>
              <a:gd name="connsiteY1" fmla="*/ 0 h 5906051"/>
              <a:gd name="connsiteX2" fmla="*/ 4448242 w 6449829"/>
              <a:gd name="connsiteY2" fmla="*/ 2031340 h 5906051"/>
              <a:gd name="connsiteX3" fmla="*/ 6449829 w 6449829"/>
              <a:gd name="connsiteY3" fmla="*/ 2031340 h 5906051"/>
              <a:gd name="connsiteX4" fmla="*/ 6449829 w 6449829"/>
              <a:gd name="connsiteY4" fmla="*/ 5903024 h 5906051"/>
              <a:gd name="connsiteX5" fmla="*/ 4448242 w 6449829"/>
              <a:gd name="connsiteY5" fmla="*/ 5903024 h 5906051"/>
              <a:gd name="connsiteX6" fmla="*/ 4448242 w 6449829"/>
              <a:gd name="connsiteY6" fmla="*/ 5906051 h 5906051"/>
              <a:gd name="connsiteX7" fmla="*/ 0 w 6449829"/>
              <a:gd name="connsiteY7" fmla="*/ 5906051 h 590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9829" h="5906051">
                <a:moveTo>
                  <a:pt x="0" y="0"/>
                </a:moveTo>
                <a:lnTo>
                  <a:pt x="4448242" y="0"/>
                </a:lnTo>
                <a:lnTo>
                  <a:pt x="4448242" y="2031340"/>
                </a:lnTo>
                <a:lnTo>
                  <a:pt x="6449829" y="2031340"/>
                </a:lnTo>
                <a:lnTo>
                  <a:pt x="6449829" y="5903024"/>
                </a:lnTo>
                <a:lnTo>
                  <a:pt x="4448242" y="5903024"/>
                </a:lnTo>
                <a:lnTo>
                  <a:pt x="4448242" y="5906051"/>
                </a:lnTo>
                <a:lnTo>
                  <a:pt x="0" y="5906051"/>
                </a:lnTo>
                <a:close/>
              </a:path>
            </a:pathLst>
          </a:cu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E676EA15-FF07-B09F-6B03-2E702C3F5D10}"/>
              </a:ext>
            </a:extLst>
          </p:cNvPr>
          <p:cNvGrpSpPr/>
          <p:nvPr/>
        </p:nvGrpSpPr>
        <p:grpSpPr>
          <a:xfrm>
            <a:off x="7811844" y="2110299"/>
            <a:ext cx="3974773" cy="3632067"/>
            <a:chOff x="7811844" y="2110299"/>
            <a:chExt cx="3974773" cy="36320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BCBE7D-AB84-DBA4-31CE-D174B8487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11844" y="2110299"/>
              <a:ext cx="3375427" cy="1541749"/>
            </a:xfrm>
            <a:custGeom>
              <a:avLst/>
              <a:gdLst>
                <a:gd name="connsiteX0" fmla="*/ 0 w 4699000"/>
                <a:gd name="connsiteY0" fmla="*/ 0 h 2146300"/>
                <a:gd name="connsiteX1" fmla="*/ 4449246 w 4699000"/>
                <a:gd name="connsiteY1" fmla="*/ 0 h 2146300"/>
                <a:gd name="connsiteX2" fmla="*/ 4449246 w 4699000"/>
                <a:gd name="connsiteY2" fmla="*/ 461665 h 2146300"/>
                <a:gd name="connsiteX3" fmla="*/ 4699000 w 4699000"/>
                <a:gd name="connsiteY3" fmla="*/ 461665 h 2146300"/>
                <a:gd name="connsiteX4" fmla="*/ 4699000 w 4699000"/>
                <a:gd name="connsiteY4" fmla="*/ 2146300 h 2146300"/>
                <a:gd name="connsiteX5" fmla="*/ 0 w 4699000"/>
                <a:gd name="connsiteY5" fmla="*/ 2146300 h 214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9000" h="2146300">
                  <a:moveTo>
                    <a:pt x="0" y="0"/>
                  </a:moveTo>
                  <a:lnTo>
                    <a:pt x="4449246" y="0"/>
                  </a:lnTo>
                  <a:lnTo>
                    <a:pt x="4449246" y="461665"/>
                  </a:lnTo>
                  <a:lnTo>
                    <a:pt x="4699000" y="461665"/>
                  </a:lnTo>
                  <a:lnTo>
                    <a:pt x="4699000" y="2146300"/>
                  </a:lnTo>
                  <a:lnTo>
                    <a:pt x="0" y="2146300"/>
                  </a:lnTo>
                  <a:close/>
                </a:path>
              </a:pathLst>
            </a:cu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6E2F206-395F-737D-4E6E-5709568BE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10800000">
              <a:off x="8411190" y="4200617"/>
              <a:ext cx="3375427" cy="1541749"/>
            </a:xfrm>
            <a:custGeom>
              <a:avLst/>
              <a:gdLst>
                <a:gd name="connsiteX0" fmla="*/ 0 w 4699000"/>
                <a:gd name="connsiteY0" fmla="*/ 0 h 2146300"/>
                <a:gd name="connsiteX1" fmla="*/ 4449246 w 4699000"/>
                <a:gd name="connsiteY1" fmla="*/ 0 h 2146300"/>
                <a:gd name="connsiteX2" fmla="*/ 4449246 w 4699000"/>
                <a:gd name="connsiteY2" fmla="*/ 461665 h 2146300"/>
                <a:gd name="connsiteX3" fmla="*/ 4699000 w 4699000"/>
                <a:gd name="connsiteY3" fmla="*/ 461665 h 2146300"/>
                <a:gd name="connsiteX4" fmla="*/ 4699000 w 4699000"/>
                <a:gd name="connsiteY4" fmla="*/ 2146300 h 2146300"/>
                <a:gd name="connsiteX5" fmla="*/ 0 w 4699000"/>
                <a:gd name="connsiteY5" fmla="*/ 2146300 h 214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9000" h="2146300">
                  <a:moveTo>
                    <a:pt x="0" y="0"/>
                  </a:moveTo>
                  <a:lnTo>
                    <a:pt x="4449246" y="0"/>
                  </a:lnTo>
                  <a:lnTo>
                    <a:pt x="4449246" y="461665"/>
                  </a:lnTo>
                  <a:lnTo>
                    <a:pt x="4699000" y="461665"/>
                  </a:lnTo>
                  <a:lnTo>
                    <a:pt x="4699000" y="2146300"/>
                  </a:lnTo>
                  <a:lnTo>
                    <a:pt x="0" y="2146300"/>
                  </a:lnTo>
                  <a:close/>
                </a:path>
              </a:pathLst>
            </a:cu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8490F-BE92-A7F9-89D6-54B6F2CE7D53}"/>
              </a:ext>
            </a:extLst>
          </p:cNvPr>
          <p:cNvGrpSpPr/>
          <p:nvPr/>
        </p:nvGrpSpPr>
        <p:grpSpPr>
          <a:xfrm>
            <a:off x="9075996" y="2296677"/>
            <a:ext cx="1534751" cy="3259312"/>
            <a:chOff x="9189552" y="2394078"/>
            <a:chExt cx="1534751" cy="325931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6BF679C-5A60-2681-378C-985EE1946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57476" y="2394078"/>
              <a:ext cx="1366827" cy="114987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C139E31-DE28-C0B7-A2DA-C765555D0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9552" y="4503520"/>
              <a:ext cx="1366827" cy="114987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2E54434-DC3E-2717-6C4E-9316D2C857E4}"/>
              </a:ext>
            </a:extLst>
          </p:cNvPr>
          <p:cNvSpPr txBox="1"/>
          <p:nvPr/>
        </p:nvSpPr>
        <p:spPr>
          <a:xfrm>
            <a:off x="5176090" y="4329538"/>
            <a:ext cx="212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Transformed bacterial cell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DB862-779C-7646-EC42-2973DFAB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08383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can use antibiotics to select for bacteria that were successfully transformed.</a:t>
            </a:r>
          </a:p>
          <a:p>
            <a:r>
              <a:rPr lang="en-US" dirty="0"/>
              <a:t>T</a:t>
            </a:r>
            <a:r>
              <a:rPr lang="en-US" dirty="0">
                <a:effectLst/>
                <a:latin typeface="Helvetica" pitchFamily="2" charset="0"/>
              </a:rPr>
              <a:t>he</a:t>
            </a:r>
            <a:r>
              <a:rPr lang="en-US" dirty="0"/>
              <a:t> </a:t>
            </a:r>
            <a:r>
              <a:rPr lang="en-US" dirty="0">
                <a:effectLst/>
                <a:latin typeface="Helvetica" pitchFamily="2" charset="0"/>
              </a:rPr>
              <a:t>plasmid carries an antibiotic resistance gene.</a:t>
            </a:r>
          </a:p>
          <a:p>
            <a:r>
              <a:rPr lang="en-US" dirty="0"/>
              <a:t>Only bacteria with the plasmid survive.</a:t>
            </a:r>
            <a:endParaRPr lang="en-US" dirty="0">
              <a:effectLst/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4C2ED-FC27-3FE7-56BF-570AB1D13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Antibiotic selection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BA42CF-2C2C-55D9-EC65-4215500699EA}"/>
              </a:ext>
            </a:extLst>
          </p:cNvPr>
          <p:cNvGrpSpPr/>
          <p:nvPr/>
        </p:nvGrpSpPr>
        <p:grpSpPr>
          <a:xfrm>
            <a:off x="5651267" y="325902"/>
            <a:ext cx="1223476" cy="1904028"/>
            <a:chOff x="2683403" y="467448"/>
            <a:chExt cx="1503131" cy="23392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3E0D6-296C-CC85-73DE-F9BE9D69C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3403" y="467448"/>
              <a:ext cx="1445598" cy="233924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ECF775-D10F-611F-D24C-DAFFD3572828}"/>
                </a:ext>
              </a:extLst>
            </p:cNvPr>
            <p:cNvSpPr txBox="1"/>
            <p:nvPr/>
          </p:nvSpPr>
          <p:spPr>
            <a:xfrm>
              <a:off x="2740936" y="1457480"/>
              <a:ext cx="1445598" cy="37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Helvetica" pitchFamily="2" charset="0"/>
                </a:rPr>
                <a:t>Antibiotic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1F1E55-7C3C-9B6A-89E8-273815FC4150}"/>
              </a:ext>
            </a:extLst>
          </p:cNvPr>
          <p:cNvGrpSpPr/>
          <p:nvPr/>
        </p:nvGrpSpPr>
        <p:grpSpPr>
          <a:xfrm>
            <a:off x="4502854" y="2806975"/>
            <a:ext cx="3375427" cy="1541749"/>
            <a:chOff x="4098916" y="1448206"/>
            <a:chExt cx="2557002" cy="11679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23E8641-3F8E-0A21-F8FB-4068C239B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98916" y="1448206"/>
              <a:ext cx="2557002" cy="1167928"/>
            </a:xfrm>
            <a:custGeom>
              <a:avLst/>
              <a:gdLst>
                <a:gd name="connsiteX0" fmla="*/ 0 w 4699000"/>
                <a:gd name="connsiteY0" fmla="*/ 0 h 2146300"/>
                <a:gd name="connsiteX1" fmla="*/ 4449246 w 4699000"/>
                <a:gd name="connsiteY1" fmla="*/ 0 h 2146300"/>
                <a:gd name="connsiteX2" fmla="*/ 4449246 w 4699000"/>
                <a:gd name="connsiteY2" fmla="*/ 461665 h 2146300"/>
                <a:gd name="connsiteX3" fmla="*/ 4699000 w 4699000"/>
                <a:gd name="connsiteY3" fmla="*/ 461665 h 2146300"/>
                <a:gd name="connsiteX4" fmla="*/ 4699000 w 4699000"/>
                <a:gd name="connsiteY4" fmla="*/ 2146300 h 2146300"/>
                <a:gd name="connsiteX5" fmla="*/ 0 w 4699000"/>
                <a:gd name="connsiteY5" fmla="*/ 2146300 h 214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9000" h="2146300">
                  <a:moveTo>
                    <a:pt x="0" y="0"/>
                  </a:moveTo>
                  <a:lnTo>
                    <a:pt x="4449246" y="0"/>
                  </a:lnTo>
                  <a:lnTo>
                    <a:pt x="4449246" y="461665"/>
                  </a:lnTo>
                  <a:lnTo>
                    <a:pt x="4699000" y="461665"/>
                  </a:lnTo>
                  <a:lnTo>
                    <a:pt x="4699000" y="2146300"/>
                  </a:lnTo>
                  <a:lnTo>
                    <a:pt x="0" y="2146300"/>
                  </a:lnTo>
                  <a:close/>
                </a:path>
              </a:pathLst>
            </a:cu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1FFCA03-0AEF-D139-6234-E3810574EA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38927" y="1709044"/>
              <a:ext cx="478254" cy="544256"/>
            </a:xfrm>
            <a:prstGeom prst="ellipse">
              <a:avLst/>
            </a:prstGeom>
          </p:spPr>
        </p:pic>
      </p:grpSp>
      <p:sp>
        <p:nvSpPr>
          <p:cNvPr id="17" name="Up Arrow 16">
            <a:extLst>
              <a:ext uri="{FF2B5EF4-FFF2-40B4-BE49-F238E27FC236}">
                <a16:creationId xmlns:a16="http://schemas.microsoft.com/office/drawing/2014/main" id="{76BFEE52-B74E-0BBE-EC5B-9FA10693AEDF}"/>
              </a:ext>
            </a:extLst>
          </p:cNvPr>
          <p:cNvSpPr/>
          <p:nvPr/>
        </p:nvSpPr>
        <p:spPr>
          <a:xfrm rot="3225714">
            <a:off x="5954233" y="3645455"/>
            <a:ext cx="463917" cy="389769"/>
          </a:xfrm>
          <a:prstGeom prst="upArrow">
            <a:avLst/>
          </a:prstGeom>
          <a:solidFill>
            <a:srgbClr val="C00000"/>
          </a:solidFill>
          <a:ln>
            <a:solidFill>
              <a:srgbClr val="D10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Antibiotic selection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93EBB2-2A10-2426-4217-470805B19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654" y="2298814"/>
            <a:ext cx="6985000" cy="353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4A4B35-3C5B-B6A2-E533-DEF1D3547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8742" y="2624161"/>
            <a:ext cx="825500" cy="825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775F02-EB8D-99C2-C0E1-6C9D06733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646" y="4689893"/>
            <a:ext cx="482600" cy="6223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5614A36-1EE3-A3D0-EF16-F6091097EFC7}"/>
              </a:ext>
            </a:extLst>
          </p:cNvPr>
          <p:cNvGrpSpPr/>
          <p:nvPr/>
        </p:nvGrpSpPr>
        <p:grpSpPr>
          <a:xfrm>
            <a:off x="8198238" y="4646480"/>
            <a:ext cx="2364792" cy="647700"/>
            <a:chOff x="6038084" y="4005339"/>
            <a:chExt cx="2364792" cy="6477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2F0FDA-201F-458B-E081-5B988323C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40876" y="4005339"/>
              <a:ext cx="762000" cy="6477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9F20C1D-10C4-CD8A-CC9D-88DCDE990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38084" y="4131302"/>
              <a:ext cx="1447800" cy="2286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EBE58B2-67ED-EB51-90F4-F51F7455ECA9}"/>
              </a:ext>
            </a:extLst>
          </p:cNvPr>
          <p:cNvSpPr txBox="1"/>
          <p:nvPr/>
        </p:nvSpPr>
        <p:spPr>
          <a:xfrm>
            <a:off x="6700221" y="3004811"/>
            <a:ext cx="2686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50"/>
                </a:solidFill>
                <a:latin typeface="Helvetica" pitchFamily="2" charset="0"/>
              </a:rPr>
              <a:t>Antibiotic </a:t>
            </a:r>
          </a:p>
          <a:p>
            <a:pPr algn="ctr"/>
            <a:r>
              <a:rPr lang="en-US" sz="2000" dirty="0">
                <a:solidFill>
                  <a:srgbClr val="00B050"/>
                </a:solidFill>
                <a:latin typeface="Helvetica" pitchFamily="2" charset="0"/>
              </a:rPr>
              <a:t>resistance </a:t>
            </a:r>
          </a:p>
          <a:p>
            <a:pPr algn="ctr"/>
            <a:r>
              <a:rPr lang="en-US" sz="2000" dirty="0">
                <a:solidFill>
                  <a:srgbClr val="00B050"/>
                </a:solidFill>
                <a:latin typeface="Helvetica" pitchFamily="2" charset="0"/>
              </a:rPr>
              <a:t>gene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ACAF1D-BF3A-D038-F70C-9DAC517409BC}"/>
              </a:ext>
            </a:extLst>
          </p:cNvPr>
          <p:cNvGrpSpPr/>
          <p:nvPr/>
        </p:nvGrpSpPr>
        <p:grpSpPr>
          <a:xfrm>
            <a:off x="8581330" y="3503451"/>
            <a:ext cx="2686050" cy="1143029"/>
            <a:chOff x="6762380" y="2829737"/>
            <a:chExt cx="2686050" cy="114302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93ED7D-3230-A9B6-1768-6B0A854C4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68976" y="3367825"/>
              <a:ext cx="266700" cy="2159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5E5655-547B-2471-BBC6-1AE73CEE8889}"/>
                </a:ext>
              </a:extLst>
            </p:cNvPr>
            <p:cNvSpPr txBox="1"/>
            <p:nvPr/>
          </p:nvSpPr>
          <p:spPr>
            <a:xfrm>
              <a:off x="6762380" y="3264880"/>
              <a:ext cx="26860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50"/>
                  </a:solidFill>
                  <a:latin typeface="Helvetica" pitchFamily="2" charset="0"/>
                </a:rPr>
                <a:t>Antibiotic </a:t>
              </a:r>
            </a:p>
            <a:p>
              <a:pPr algn="ctr"/>
              <a:r>
                <a:rPr lang="en-US" sz="2000" dirty="0">
                  <a:solidFill>
                    <a:srgbClr val="00B050"/>
                  </a:solidFill>
                  <a:latin typeface="Helvetica" pitchFamily="2" charset="0"/>
                </a:rPr>
                <a:t>resistance protein</a:t>
              </a:r>
            </a:p>
          </p:txBody>
        </p: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1ACFB447-DEF5-7A74-F99F-A76B62799737}"/>
                </a:ext>
              </a:extLst>
            </p:cNvPr>
            <p:cNvCxnSpPr>
              <a:cxnSpLocks/>
            </p:cNvCxnSpPr>
            <p:nvPr/>
          </p:nvCxnSpPr>
          <p:spPr>
            <a:xfrm>
              <a:off x="7209366" y="2829737"/>
              <a:ext cx="0" cy="453835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D42FD6-827F-6FEE-34EB-D3D36CF0127A}"/>
              </a:ext>
            </a:extLst>
          </p:cNvPr>
          <p:cNvGrpSpPr/>
          <p:nvPr/>
        </p:nvGrpSpPr>
        <p:grpSpPr>
          <a:xfrm>
            <a:off x="5651267" y="325902"/>
            <a:ext cx="1223476" cy="1904028"/>
            <a:chOff x="2683403" y="467448"/>
            <a:chExt cx="1503131" cy="233924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6DBD0FA-31D2-5208-EF77-1244F8F82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83403" y="467448"/>
              <a:ext cx="1445598" cy="233924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F60844-8755-67BA-3DCF-BE94CCAAB589}"/>
                </a:ext>
              </a:extLst>
            </p:cNvPr>
            <p:cNvSpPr txBox="1"/>
            <p:nvPr/>
          </p:nvSpPr>
          <p:spPr>
            <a:xfrm>
              <a:off x="2740936" y="1457480"/>
              <a:ext cx="1445598" cy="37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Helvetica" pitchFamily="2" charset="0"/>
                </a:rPr>
                <a:t>Antibiotic</a:t>
              </a: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A353341-846A-7EE1-9218-C23831F46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408383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Scientists use antibiotics to select for bacteria that were successfully transformed.</a:t>
            </a:r>
          </a:p>
          <a:p>
            <a:r>
              <a:rPr lang="en-US" dirty="0"/>
              <a:t>T</a:t>
            </a:r>
            <a:r>
              <a:rPr lang="en-US" dirty="0">
                <a:effectLst/>
                <a:latin typeface="Helvetica" pitchFamily="2" charset="0"/>
              </a:rPr>
              <a:t>he</a:t>
            </a:r>
            <a:r>
              <a:rPr lang="en-US" dirty="0"/>
              <a:t> </a:t>
            </a:r>
            <a:r>
              <a:rPr lang="en-US" dirty="0">
                <a:effectLst/>
                <a:latin typeface="Helvetica" pitchFamily="2" charset="0"/>
              </a:rPr>
              <a:t>plasmid carries an antibiotic resistance gene.</a:t>
            </a:r>
          </a:p>
          <a:p>
            <a:r>
              <a:rPr lang="en-US" dirty="0"/>
              <a:t>Only bacteria with the plasmid survive.</a:t>
            </a:r>
            <a:endParaRPr lang="en-US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38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Growing bacteria on plates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A353341-846A-7EE1-9218-C23831F46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11516958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After a transformation, bacteria are spread on nutrient agar and allowed to replicate.</a:t>
            </a:r>
          </a:p>
          <a:p>
            <a:r>
              <a:rPr lang="en-US" dirty="0"/>
              <a:t>There are three possible outcomes:</a:t>
            </a:r>
            <a:endParaRPr lang="en-US" dirty="0">
              <a:effectLst/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EB4A87-EFF8-FCBB-6141-9D68FF026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09" y="3772780"/>
            <a:ext cx="3111500" cy="1409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62951C-B368-7C23-68CA-2D23E8BD9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347" y="3772780"/>
            <a:ext cx="3630834" cy="14382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25D930-2E6E-F750-D3EE-A9D9AA1AE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710" y="3735560"/>
            <a:ext cx="3263003" cy="148414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A9D3D3B-0A29-0331-28C0-45E2B4407272}"/>
              </a:ext>
            </a:extLst>
          </p:cNvPr>
          <p:cNvGrpSpPr/>
          <p:nvPr/>
        </p:nvGrpSpPr>
        <p:grpSpPr>
          <a:xfrm>
            <a:off x="5041342" y="4325638"/>
            <a:ext cx="2127000" cy="1667765"/>
            <a:chOff x="5075979" y="3667292"/>
            <a:chExt cx="2127000" cy="16677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9A0794-7725-3866-5A80-AB9DC5AD4171}"/>
                </a:ext>
              </a:extLst>
            </p:cNvPr>
            <p:cNvSpPr txBox="1"/>
            <p:nvPr/>
          </p:nvSpPr>
          <p:spPr>
            <a:xfrm>
              <a:off x="5075979" y="4873392"/>
              <a:ext cx="212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Lawn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00C8B0F-DC7D-6908-1C3D-BF72340A4AD1}"/>
                </a:ext>
              </a:extLst>
            </p:cNvPr>
            <p:cNvGrpSpPr/>
            <p:nvPr/>
          </p:nvGrpSpPr>
          <p:grpSpPr>
            <a:xfrm rot="9601665">
              <a:off x="5244559" y="3667292"/>
              <a:ext cx="1254955" cy="1335325"/>
              <a:chOff x="1951473" y="5136905"/>
              <a:chExt cx="1254955" cy="1335325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5E409666-D2B0-715A-677C-6528DE39DFF7}"/>
                  </a:ext>
                </a:extLst>
              </p:cNvPr>
              <p:cNvCxnSpPr>
                <a:cxnSpLocks/>
              </p:cNvCxnSpPr>
              <p:nvPr/>
            </p:nvCxnSpPr>
            <p:spPr>
              <a:xfrm rot="11998335" flipV="1">
                <a:off x="1951473" y="5136905"/>
                <a:ext cx="363412" cy="1210519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8A97E22C-FA7A-8450-9201-CF201313BA1F}"/>
                  </a:ext>
                </a:extLst>
              </p:cNvPr>
              <p:cNvCxnSpPr>
                <a:cxnSpLocks/>
              </p:cNvCxnSpPr>
              <p:nvPr/>
            </p:nvCxnSpPr>
            <p:spPr>
              <a:xfrm rot="11998335" flipH="1" flipV="1">
                <a:off x="2294829" y="5368785"/>
                <a:ext cx="911599" cy="1103445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086DB57-FC45-FE9D-6EA9-5D51BFFF5C4B}"/>
              </a:ext>
            </a:extLst>
          </p:cNvPr>
          <p:cNvGrpSpPr/>
          <p:nvPr/>
        </p:nvGrpSpPr>
        <p:grpSpPr>
          <a:xfrm>
            <a:off x="1052089" y="4784963"/>
            <a:ext cx="2127000" cy="1208441"/>
            <a:chOff x="1086726" y="4126617"/>
            <a:chExt cx="2127000" cy="12084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B44B5E-04D6-EEF9-FEB5-4CD37CA7998B}"/>
                </a:ext>
              </a:extLst>
            </p:cNvPr>
            <p:cNvGrpSpPr/>
            <p:nvPr/>
          </p:nvGrpSpPr>
          <p:grpSpPr>
            <a:xfrm rot="9601665">
              <a:off x="1689493" y="4126617"/>
              <a:ext cx="637747" cy="825638"/>
              <a:chOff x="2341748" y="5235372"/>
              <a:chExt cx="637747" cy="825638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0D1BB9B8-05CA-4BF1-D9DC-EF446F3982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41748" y="5235372"/>
                <a:ext cx="168944" cy="728547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9EE8926-64A6-3C56-C1A8-0B516B9620AE}"/>
                  </a:ext>
                </a:extLst>
              </p:cNvPr>
              <p:cNvCxnSpPr>
                <a:cxnSpLocks/>
              </p:cNvCxnSpPr>
              <p:nvPr/>
            </p:nvCxnSpPr>
            <p:spPr>
              <a:xfrm rot="11998335" flipH="1" flipV="1">
                <a:off x="2367236" y="5328828"/>
                <a:ext cx="612259" cy="732182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1D7EA6-D337-60A0-E9AB-AA4D134CE328}"/>
                </a:ext>
              </a:extLst>
            </p:cNvPr>
            <p:cNvSpPr txBox="1"/>
            <p:nvPr/>
          </p:nvSpPr>
          <p:spPr>
            <a:xfrm>
              <a:off x="1086726" y="4873393"/>
              <a:ext cx="212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Colonies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FD2CD6F-574F-C98A-4E10-E39C2140D574}"/>
              </a:ext>
            </a:extLst>
          </p:cNvPr>
          <p:cNvSpPr txBox="1"/>
          <p:nvPr/>
        </p:nvSpPr>
        <p:spPr>
          <a:xfrm>
            <a:off x="9117497" y="5485070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No growth</a:t>
            </a:r>
          </a:p>
        </p:txBody>
      </p:sp>
    </p:spTree>
    <p:extLst>
      <p:ext uri="{BB962C8B-B14F-4D97-AF65-F5344CB8AC3E}">
        <p14:creationId xmlns:p14="http://schemas.microsoft.com/office/powerpoint/2010/main" val="1515083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Growing bacteria on plates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A353341-846A-7EE1-9218-C23831F46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7364424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After 12-24 hours, a single bacterial cell will have divided enough times to make a cluster visible to the naked eye.</a:t>
            </a:r>
          </a:p>
          <a:p>
            <a:r>
              <a:rPr lang="en-US" dirty="0">
                <a:effectLst/>
                <a:latin typeface="Helvetica" pitchFamily="2" charset="0"/>
              </a:rPr>
              <a:t>If only a few bacteria survive, these clusters will form distinct spots that scientists call colonies.</a:t>
            </a:r>
          </a:p>
          <a:p>
            <a:r>
              <a:rPr lang="en-US" dirty="0">
                <a:effectLst/>
                <a:latin typeface="Helvetica" pitchFamily="2" charset="0"/>
              </a:rPr>
              <a:t>All th</a:t>
            </a:r>
            <a:r>
              <a:rPr lang="en-US" dirty="0"/>
              <a:t>e cells in a colony are genetically identical because they</a:t>
            </a:r>
            <a:r>
              <a:rPr lang="en-US" dirty="0">
                <a:effectLst/>
                <a:latin typeface="Helvetica" pitchFamily="2" charset="0"/>
              </a:rPr>
              <a:t> came from a single bacteria cell that divided many times.</a:t>
            </a:r>
          </a:p>
          <a:p>
            <a:endParaRPr lang="en-US" dirty="0">
              <a:effectLst/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EB4A87-EFF8-FCBB-6141-9D68FF026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823" y="2019300"/>
            <a:ext cx="3111500" cy="14097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2086DB57-FC45-FE9D-6EA9-5D51BFFF5C4B}"/>
              </a:ext>
            </a:extLst>
          </p:cNvPr>
          <p:cNvGrpSpPr/>
          <p:nvPr/>
        </p:nvGrpSpPr>
        <p:grpSpPr>
          <a:xfrm>
            <a:off x="9107203" y="3031483"/>
            <a:ext cx="2127000" cy="1208441"/>
            <a:chOff x="1086726" y="4126617"/>
            <a:chExt cx="2127000" cy="120844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B44B5E-04D6-EEF9-FEB5-4CD37CA7998B}"/>
                </a:ext>
              </a:extLst>
            </p:cNvPr>
            <p:cNvGrpSpPr/>
            <p:nvPr/>
          </p:nvGrpSpPr>
          <p:grpSpPr>
            <a:xfrm rot="9601665">
              <a:off x="1689493" y="4126617"/>
              <a:ext cx="637747" cy="825638"/>
              <a:chOff x="2341748" y="5235372"/>
              <a:chExt cx="637747" cy="825638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0D1BB9B8-05CA-4BF1-D9DC-EF446F3982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41748" y="5235372"/>
                <a:ext cx="168944" cy="728547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9EE8926-64A6-3C56-C1A8-0B516B9620AE}"/>
                  </a:ext>
                </a:extLst>
              </p:cNvPr>
              <p:cNvCxnSpPr>
                <a:cxnSpLocks/>
              </p:cNvCxnSpPr>
              <p:nvPr/>
            </p:nvCxnSpPr>
            <p:spPr>
              <a:xfrm rot="11998335" flipH="1" flipV="1">
                <a:off x="2367236" y="5328828"/>
                <a:ext cx="612259" cy="732182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1D7EA6-D337-60A0-E9AB-AA4D134CE328}"/>
                </a:ext>
              </a:extLst>
            </p:cNvPr>
            <p:cNvSpPr txBox="1"/>
            <p:nvPr/>
          </p:nvSpPr>
          <p:spPr>
            <a:xfrm>
              <a:off x="1086726" y="4873393"/>
              <a:ext cx="212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Colonies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053DD7F-0515-DF82-D5CA-3902553420EF}"/>
              </a:ext>
            </a:extLst>
          </p:cNvPr>
          <p:cNvSpPr txBox="1"/>
          <p:nvPr/>
        </p:nvSpPr>
        <p:spPr>
          <a:xfrm>
            <a:off x="8042195" y="1557635"/>
            <a:ext cx="3706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Plate with colonies</a:t>
            </a:r>
          </a:p>
        </p:txBody>
      </p:sp>
    </p:spTree>
    <p:extLst>
      <p:ext uri="{BB962C8B-B14F-4D97-AF65-F5344CB8AC3E}">
        <p14:creationId xmlns:p14="http://schemas.microsoft.com/office/powerpoint/2010/main" val="1340668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Growing bacteria on plates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A353341-846A-7EE1-9218-C23831F46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807720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If too many bacteria survive, most of the agar will be covered in bacteria.</a:t>
            </a:r>
          </a:p>
          <a:p>
            <a:r>
              <a:rPr lang="en-US" dirty="0">
                <a:effectLst/>
                <a:latin typeface="Helvetica" pitchFamily="2" charset="0"/>
              </a:rPr>
              <a:t>Scientists call this a lawn.</a:t>
            </a:r>
          </a:p>
          <a:p>
            <a:r>
              <a:rPr lang="en-US" dirty="0">
                <a:effectLst/>
                <a:latin typeface="Helvetica" pitchFamily="2" charset="0"/>
              </a:rPr>
              <a:t>In bacterial transformation a lawn is an unwanted outcome because you cannot easily isolate genetically identical populations of bacteria.</a:t>
            </a:r>
          </a:p>
          <a:p>
            <a:endParaRPr lang="en-US" dirty="0">
              <a:effectLst/>
              <a:latin typeface="Helvetica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68CD56-9527-6BAE-E7A9-4D291D0AC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255" y="1952647"/>
            <a:ext cx="3630834" cy="143825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2F99198-1431-5537-A616-123DB9834217}"/>
              </a:ext>
            </a:extLst>
          </p:cNvPr>
          <p:cNvGrpSpPr/>
          <p:nvPr/>
        </p:nvGrpSpPr>
        <p:grpSpPr>
          <a:xfrm>
            <a:off x="8400426" y="2505505"/>
            <a:ext cx="3494205" cy="2062893"/>
            <a:chOff x="4269155" y="3667292"/>
            <a:chExt cx="3494205" cy="206289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4D5FAAC-EB27-6B24-691E-71B62DEEBF2C}"/>
                </a:ext>
              </a:extLst>
            </p:cNvPr>
            <p:cNvSpPr txBox="1"/>
            <p:nvPr/>
          </p:nvSpPr>
          <p:spPr>
            <a:xfrm>
              <a:off x="4269155" y="4899188"/>
              <a:ext cx="34942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Entire surface covered with bacteria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885C3AC-1169-3126-D6B7-DD21870BAF7A}"/>
                </a:ext>
              </a:extLst>
            </p:cNvPr>
            <p:cNvGrpSpPr/>
            <p:nvPr/>
          </p:nvGrpSpPr>
          <p:grpSpPr>
            <a:xfrm rot="9601665">
              <a:off x="5244559" y="3667292"/>
              <a:ext cx="1254955" cy="1335325"/>
              <a:chOff x="1951473" y="5136905"/>
              <a:chExt cx="1254955" cy="1335325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F8175E92-7FAA-002C-4B49-5C7AF213A5F4}"/>
                  </a:ext>
                </a:extLst>
              </p:cNvPr>
              <p:cNvCxnSpPr>
                <a:cxnSpLocks/>
              </p:cNvCxnSpPr>
              <p:nvPr/>
            </p:nvCxnSpPr>
            <p:spPr>
              <a:xfrm rot="11998335" flipV="1">
                <a:off x="1951473" y="5136905"/>
                <a:ext cx="363412" cy="1210519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116F9E6E-C54D-29D6-4171-0095D75D4127}"/>
                  </a:ext>
                </a:extLst>
              </p:cNvPr>
              <p:cNvCxnSpPr>
                <a:cxnSpLocks/>
              </p:cNvCxnSpPr>
              <p:nvPr/>
            </p:nvCxnSpPr>
            <p:spPr>
              <a:xfrm rot="11998335" flipH="1" flipV="1">
                <a:off x="2294829" y="5368785"/>
                <a:ext cx="911599" cy="1103445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19AFACB-2A53-8B7A-17B3-CB8A6AA5E9D7}"/>
              </a:ext>
            </a:extLst>
          </p:cNvPr>
          <p:cNvSpPr txBox="1"/>
          <p:nvPr/>
        </p:nvSpPr>
        <p:spPr>
          <a:xfrm>
            <a:off x="8080678" y="1519535"/>
            <a:ext cx="3706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Plate with lawn</a:t>
            </a:r>
          </a:p>
        </p:txBody>
      </p:sp>
    </p:spTree>
    <p:extLst>
      <p:ext uri="{BB962C8B-B14F-4D97-AF65-F5344CB8AC3E}">
        <p14:creationId xmlns:p14="http://schemas.microsoft.com/office/powerpoint/2010/main" val="384813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Growing bacteria on plates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A353341-846A-7EE1-9218-C23831F46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735330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It is also possible for there to be no bacterial growth.</a:t>
            </a:r>
          </a:p>
          <a:p>
            <a:r>
              <a:rPr lang="en-US" dirty="0">
                <a:effectLst/>
                <a:latin typeface="Helvetica" pitchFamily="2" charset="0"/>
              </a:rPr>
              <a:t>In this case, you won't see any bacteria on the surface of the agar.</a:t>
            </a:r>
          </a:p>
          <a:p>
            <a:r>
              <a:rPr lang="en-US" dirty="0"/>
              <a:t>T</a:t>
            </a:r>
            <a:r>
              <a:rPr lang="en-US" dirty="0">
                <a:effectLst/>
                <a:latin typeface="Helvetica" pitchFamily="2" charset="0"/>
              </a:rPr>
              <a:t>his tells you that all the bacteria died.</a:t>
            </a:r>
          </a:p>
          <a:p>
            <a:endParaRPr lang="en-US" dirty="0">
              <a:effectLst/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9AFACB-2A53-8B7A-17B3-CB8A6AA5E9D7}"/>
              </a:ext>
            </a:extLst>
          </p:cNvPr>
          <p:cNvSpPr txBox="1"/>
          <p:nvPr/>
        </p:nvSpPr>
        <p:spPr>
          <a:xfrm>
            <a:off x="8080677" y="1519535"/>
            <a:ext cx="3706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Plate with no growth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C253E2-8CE3-8B64-12BD-94893BA37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066" y="1981200"/>
            <a:ext cx="3099341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13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Transformation summary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A353341-846A-7EE1-9218-C23831F46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731958"/>
            <a:ext cx="5159829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</a:t>
            </a:r>
            <a:r>
              <a:rPr lang="en-US" dirty="0"/>
              <a:t>u can</a:t>
            </a:r>
            <a:r>
              <a:rPr lang="en-US" dirty="0">
                <a:effectLst/>
                <a:latin typeface="Helvetica" pitchFamily="2" charset="0"/>
              </a:rPr>
              <a:t> genetically engineer bacteria by introducing plasmids.</a:t>
            </a:r>
          </a:p>
          <a:p>
            <a:r>
              <a:rPr lang="en-US" dirty="0">
                <a:effectLst/>
                <a:latin typeface="Helvetica" pitchFamily="2" charset="0"/>
              </a:rPr>
              <a:t>Calcium chloride treatment makes bacteria more likely to take in plasmid DNA.</a:t>
            </a:r>
          </a:p>
          <a:p>
            <a:r>
              <a:rPr lang="en-US" dirty="0"/>
              <a:t>Antibiotic selection allows you to isolate bacteria that took up the plasmid.</a:t>
            </a:r>
            <a:endParaRPr lang="en-US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A7BDF-511E-3602-2D92-851AC9DD1193}"/>
              </a:ext>
            </a:extLst>
          </p:cNvPr>
          <p:cNvSpPr txBox="1"/>
          <p:nvPr/>
        </p:nvSpPr>
        <p:spPr>
          <a:xfrm>
            <a:off x="8511631" y="1615339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+ CaCl</a:t>
            </a:r>
            <a:r>
              <a:rPr lang="en-US" sz="2400" baseline="-25000" dirty="0">
                <a:latin typeface="Helvetica" pitchFamily="2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C81822-AAE7-202C-2F34-8F2CD13EAB16}"/>
              </a:ext>
            </a:extLst>
          </p:cNvPr>
          <p:cNvSpPr txBox="1"/>
          <p:nvPr/>
        </p:nvSpPr>
        <p:spPr>
          <a:xfrm>
            <a:off x="6762069" y="5825792"/>
            <a:ext cx="3930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Transformed bacterial cell</a:t>
            </a:r>
            <a:endParaRPr lang="en-US" sz="2400" baseline="-25000" dirty="0">
              <a:latin typeface="Helvetica" pitchFamily="2" charset="0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3C26A6C4-EFAF-0733-0A0A-9176E9902D27}"/>
              </a:ext>
            </a:extLst>
          </p:cNvPr>
          <p:cNvSpPr/>
          <p:nvPr/>
        </p:nvSpPr>
        <p:spPr>
          <a:xfrm>
            <a:off x="8392063" y="1654289"/>
            <a:ext cx="537853" cy="4893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04B4168D-3866-7F60-AE57-BB0A7D6AAAB2}"/>
              </a:ext>
            </a:extLst>
          </p:cNvPr>
          <p:cNvSpPr/>
          <p:nvPr/>
        </p:nvSpPr>
        <p:spPr>
          <a:xfrm>
            <a:off x="8458541" y="3839920"/>
            <a:ext cx="537853" cy="48938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ADF277-637D-57BF-E40D-80924C96C9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1450" y="4354007"/>
            <a:ext cx="3024797" cy="1381596"/>
          </a:xfrm>
          <a:custGeom>
            <a:avLst/>
            <a:gdLst>
              <a:gd name="connsiteX0" fmla="*/ 0 w 4699000"/>
              <a:gd name="connsiteY0" fmla="*/ 0 h 2146300"/>
              <a:gd name="connsiteX1" fmla="*/ 4449246 w 4699000"/>
              <a:gd name="connsiteY1" fmla="*/ 0 h 2146300"/>
              <a:gd name="connsiteX2" fmla="*/ 4449246 w 4699000"/>
              <a:gd name="connsiteY2" fmla="*/ 461665 h 2146300"/>
              <a:gd name="connsiteX3" fmla="*/ 4699000 w 4699000"/>
              <a:gd name="connsiteY3" fmla="*/ 461665 h 2146300"/>
              <a:gd name="connsiteX4" fmla="*/ 4699000 w 4699000"/>
              <a:gd name="connsiteY4" fmla="*/ 2146300 h 2146300"/>
              <a:gd name="connsiteX5" fmla="*/ 0 w 4699000"/>
              <a:gd name="connsiteY5" fmla="*/ 2146300 h 214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0" h="2146300">
                <a:moveTo>
                  <a:pt x="0" y="0"/>
                </a:moveTo>
                <a:lnTo>
                  <a:pt x="4449246" y="0"/>
                </a:lnTo>
                <a:lnTo>
                  <a:pt x="4449246" y="461665"/>
                </a:lnTo>
                <a:lnTo>
                  <a:pt x="4699000" y="461665"/>
                </a:lnTo>
                <a:lnTo>
                  <a:pt x="4699000" y="2146300"/>
                </a:lnTo>
                <a:lnTo>
                  <a:pt x="0" y="2146300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1C1E65-F0D3-BC69-724B-74EE83BCAB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9031" y="50201"/>
            <a:ext cx="647272" cy="736600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E1041B-1A13-F8C1-F3A7-F226F0A413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8590" y="2267018"/>
            <a:ext cx="3139249" cy="1414297"/>
          </a:xfrm>
          <a:custGeom>
            <a:avLst/>
            <a:gdLst>
              <a:gd name="connsiteX0" fmla="*/ 0 w 4876800"/>
              <a:gd name="connsiteY0" fmla="*/ 0 h 2197100"/>
              <a:gd name="connsiteX1" fmla="*/ 3223486 w 4876800"/>
              <a:gd name="connsiteY1" fmla="*/ 0 h 2197100"/>
              <a:gd name="connsiteX2" fmla="*/ 3220259 w 4876800"/>
              <a:gd name="connsiteY2" fmla="*/ 14448 h 2197100"/>
              <a:gd name="connsiteX3" fmla="*/ 3213684 w 4876800"/>
              <a:gd name="connsiteY3" fmla="*/ 105094 h 2197100"/>
              <a:gd name="connsiteX4" fmla="*/ 3537320 w 4876800"/>
              <a:gd name="connsiteY4" fmla="*/ 554872 h 2197100"/>
              <a:gd name="connsiteX5" fmla="*/ 3860956 w 4876800"/>
              <a:gd name="connsiteY5" fmla="*/ 105094 h 2197100"/>
              <a:gd name="connsiteX6" fmla="*/ 3854381 w 4876800"/>
              <a:gd name="connsiteY6" fmla="*/ 14448 h 2197100"/>
              <a:gd name="connsiteX7" fmla="*/ 3851154 w 4876800"/>
              <a:gd name="connsiteY7" fmla="*/ 0 h 2197100"/>
              <a:gd name="connsiteX8" fmla="*/ 4876800 w 4876800"/>
              <a:gd name="connsiteY8" fmla="*/ 0 h 2197100"/>
              <a:gd name="connsiteX9" fmla="*/ 4876800 w 4876800"/>
              <a:gd name="connsiteY9" fmla="*/ 2197100 h 2197100"/>
              <a:gd name="connsiteX10" fmla="*/ 0 w 4876800"/>
              <a:gd name="connsiteY10" fmla="*/ 2197100 h 219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76800" h="2197100">
                <a:moveTo>
                  <a:pt x="0" y="0"/>
                </a:moveTo>
                <a:lnTo>
                  <a:pt x="3223486" y="0"/>
                </a:lnTo>
                <a:lnTo>
                  <a:pt x="3220259" y="14448"/>
                </a:lnTo>
                <a:cubicBezTo>
                  <a:pt x="3215948" y="43728"/>
                  <a:pt x="3213684" y="74043"/>
                  <a:pt x="3213684" y="105094"/>
                </a:cubicBezTo>
                <a:cubicBezTo>
                  <a:pt x="3213684" y="353500"/>
                  <a:pt x="3358581" y="554872"/>
                  <a:pt x="3537320" y="554872"/>
                </a:cubicBezTo>
                <a:cubicBezTo>
                  <a:pt x="3716059" y="554872"/>
                  <a:pt x="3860956" y="353500"/>
                  <a:pt x="3860956" y="105094"/>
                </a:cubicBezTo>
                <a:cubicBezTo>
                  <a:pt x="3860956" y="74043"/>
                  <a:pt x="3858692" y="43728"/>
                  <a:pt x="3854381" y="14448"/>
                </a:cubicBezTo>
                <a:lnTo>
                  <a:pt x="3851154" y="0"/>
                </a:lnTo>
                <a:lnTo>
                  <a:pt x="4876800" y="0"/>
                </a:lnTo>
                <a:lnTo>
                  <a:pt x="4876800" y="2197100"/>
                </a:lnTo>
                <a:lnTo>
                  <a:pt x="0" y="2197100"/>
                </a:lnTo>
                <a:close/>
              </a:path>
            </a:pathLst>
          </a:cu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C0E093-FAAE-67C9-BDD3-EEB8E09811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8590" y="127400"/>
            <a:ext cx="3024797" cy="1381596"/>
          </a:xfrm>
          <a:custGeom>
            <a:avLst/>
            <a:gdLst>
              <a:gd name="connsiteX0" fmla="*/ 0 w 4699000"/>
              <a:gd name="connsiteY0" fmla="*/ 0 h 2146300"/>
              <a:gd name="connsiteX1" fmla="*/ 4449246 w 4699000"/>
              <a:gd name="connsiteY1" fmla="*/ 0 h 2146300"/>
              <a:gd name="connsiteX2" fmla="*/ 4449246 w 4699000"/>
              <a:gd name="connsiteY2" fmla="*/ 461665 h 2146300"/>
              <a:gd name="connsiteX3" fmla="*/ 4699000 w 4699000"/>
              <a:gd name="connsiteY3" fmla="*/ 461665 h 2146300"/>
              <a:gd name="connsiteX4" fmla="*/ 4699000 w 4699000"/>
              <a:gd name="connsiteY4" fmla="*/ 2146300 h 2146300"/>
              <a:gd name="connsiteX5" fmla="*/ 0 w 4699000"/>
              <a:gd name="connsiteY5" fmla="*/ 2146300 h 214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0" h="2146300">
                <a:moveTo>
                  <a:pt x="0" y="0"/>
                </a:moveTo>
                <a:lnTo>
                  <a:pt x="4449246" y="0"/>
                </a:lnTo>
                <a:lnTo>
                  <a:pt x="4449246" y="461665"/>
                </a:lnTo>
                <a:lnTo>
                  <a:pt x="4699000" y="461665"/>
                </a:lnTo>
                <a:lnTo>
                  <a:pt x="4699000" y="2146300"/>
                </a:lnTo>
                <a:lnTo>
                  <a:pt x="0" y="2146300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945468-6075-5B5B-4FEE-E8F6B318E8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7001" y="2113408"/>
            <a:ext cx="647272" cy="736600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68D1C3-EB11-38EE-986E-254F8B744C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3848" y="4633692"/>
            <a:ext cx="647272" cy="736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854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0023 C 0.00157 -0.00069 -0.00091 -0.00185 -0.00351 -0.00162 C -0.01132 -0.00139 -0.01914 -1.11111E-6 -0.02708 0.00116 C -0.02929 0.00162 -0.03151 0.00232 -0.03385 0.00278 L -0.0414 0.00417 C -0.04336 0.00579 -0.04531 0.00718 -0.04726 0.0088 C -0.04843 0.00972 -0.04961 0.01042 -0.05065 0.01181 C -0.05143 0.01296 -0.05169 0.01482 -0.05234 0.0162 C -0.05286 0.01921 -0.05416 0.02199 -0.05403 0.02523 C -0.05377 0.02963 -0.05364 0.03426 -0.05312 0.03866 C -0.0526 0.04468 -0.05143 0.05255 -0.04974 0.0581 C -0.04935 0.05972 -0.04869 0.06111 -0.04804 0.06273 C -0.04596 0.07384 -0.04882 0.05995 -0.04557 0.07153 C -0.04518 0.07315 -0.04505 0.07454 -0.04479 0.07616 C -0.04427 0.0787 -0.04375 0.08125 -0.0431 0.08357 C -0.04257 0.08519 -0.04192 0.08658 -0.0414 0.0882 C -0.03711 0.10139 -0.04205 0.08773 -0.03802 0.09861 C -0.03737 0.10463 -0.03632 0.11505 -0.03463 0.11945 L -0.03294 0.12408 C -0.03216 0.13009 -0.03112 0.13588 -0.03047 0.1419 C -0.02942 0.15093 -0.03007 0.14699 -0.02877 0.15394 C -0.02903 0.17245 -0.0289 0.19097 -0.02955 0.20926 C -0.02994 0.21968 -0.0388 0.23773 -0.04049 0.24074 C -0.04166 0.24283 -0.0427 0.24491 -0.04388 0.24676 C -0.04596 0.25 -0.04739 0.25046 -0.04974 0.25278 C -0.05065 0.2537 -0.05143 0.25509 -0.05234 0.25579 C -0.0569 0.25949 -0.05755 0.25857 -0.06237 0.26019 C -0.06354 0.26065 -0.06471 0.26134 -0.06575 0.26181 C -0.072 0.26389 -0.07734 0.26528 -0.08346 0.2662 C -0.08437 0.26644 -0.08515 0.2662 -0.08593 0.2662 " pathEditMode="relative" rAng="0" ptsTypes="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5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0024 C 0.00156 -0.0007 -0.00091 -0.00186 -0.00351 -0.00162 C -0.01133 -0.00139 -0.01914 4.44444E-6 -0.02708 0.00115 C -0.0293 0.00162 -0.03151 0.00231 -0.03385 0.00277 L -0.0414 0.00416 C -0.04336 0.00578 -0.04531 0.00717 -0.04726 0.00879 C -0.04844 0.00972 -0.04961 0.01041 -0.05065 0.0118 C -0.05143 0.01296 -0.05169 0.01481 -0.05234 0.0162 C -0.05286 0.01921 -0.05417 0.02199 -0.05403 0.02523 C -0.05377 0.02963 -0.05364 0.03425 -0.05312 0.03865 C -0.0526 0.04467 -0.05143 0.05254 -0.04974 0.0581 C -0.04935 0.05972 -0.0487 0.06111 -0.04805 0.06273 C -0.04596 0.07384 -0.04883 0.05995 -0.04557 0.07152 C -0.04518 0.07314 -0.04505 0.07453 -0.04479 0.07615 C -0.04427 0.0787 -0.04375 0.08125 -0.0431 0.08356 C -0.04258 0.08518 -0.04193 0.08657 -0.0414 0.08819 C -0.03711 0.10138 -0.04206 0.08773 -0.03802 0.09861 C -0.03737 0.10463 -0.03633 0.11504 -0.03463 0.11944 L -0.03294 0.12407 C -0.03216 0.13009 -0.03112 0.13588 -0.03047 0.14189 C -0.02943 0.15092 -0.03008 0.14699 -0.02877 0.15393 C -0.02903 0.17245 -0.0289 0.19097 -0.02956 0.20925 C -0.02995 0.21967 -0.0388 0.23773 -0.04049 0.24074 C -0.04167 0.24282 -0.04271 0.2449 -0.04388 0.24675 C -0.04596 0.25 -0.04739 0.25046 -0.04974 0.25277 C -0.05065 0.2537 -0.05143 0.25509 -0.05234 0.25578 C -0.0569 0.25949 -0.05755 0.25856 -0.06237 0.26018 C -0.06354 0.26064 -0.06471 0.26134 -0.06575 0.2618 C -0.072 0.26388 -0.07734 0.26527 -0.08346 0.2662 C -0.08437 0.26643 -0.08515 0.2662 -0.08594 0.2662 " pathEditMode="relative" rAng="0" ptsTypes="AAAAAAAAAAAAAAAAAAAAAAAAAAAA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5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0.00023 C 0.00156 -0.0007 -0.00091 -0.00185 -0.00352 -0.00162 C -0.01133 -0.00139 -0.01914 1.85185E-6 -0.02709 0.00116 C -0.0293 0.00162 -0.03151 0.00231 -0.03386 0.00278 L -0.04141 0.00416 C -0.04336 0.00579 -0.04532 0.00717 -0.04727 0.00879 C -0.04844 0.00972 -0.04961 0.01041 -0.05065 0.0118 C -0.05144 0.01296 -0.0517 0.01481 -0.05235 0.0162 C -0.05287 0.01921 -0.05417 0.02199 -0.05404 0.02523 C -0.05378 0.02963 -0.05365 0.03426 -0.05313 0.03866 C -0.05261 0.04467 -0.05144 0.05254 -0.04974 0.0581 C -0.04935 0.05972 -0.0487 0.06111 -0.04805 0.06273 C -0.04597 0.07384 -0.04883 0.05995 -0.04558 0.07153 C -0.04519 0.07315 -0.04506 0.07454 -0.04479 0.07616 C -0.04427 0.0787 -0.04375 0.08125 -0.0431 0.08356 C -0.04258 0.08518 -0.04193 0.08657 -0.04141 0.08819 C -0.03711 0.10139 -0.04206 0.08773 -0.03802 0.09861 C -0.03737 0.10463 -0.03633 0.11504 -0.03464 0.11944 L -0.03295 0.12407 C -0.03216 0.13009 -0.03112 0.13588 -0.03047 0.1419 C -0.02943 0.15092 -0.03008 0.14699 -0.02878 0.15393 C -0.02904 0.17245 -0.02891 0.19097 -0.02956 0.20926 C -0.02995 0.21967 -0.03881 0.23773 -0.0405 0.24074 C -0.04167 0.24282 -0.04271 0.24491 -0.04388 0.24676 C -0.04597 0.25 -0.0474 0.25046 -0.04974 0.25278 C -0.05065 0.2537 -0.05144 0.25509 -0.05235 0.25579 C -0.0569 0.25949 -0.05756 0.25856 -0.06237 0.26018 C -0.06354 0.26065 -0.06472 0.26134 -0.06576 0.2618 C -0.07201 0.26389 -0.07735 0.26528 -0.08347 0.2662 C -0.08438 0.26643 -0.08516 0.2662 -0.08594 0.2662 " pathEditMode="relative" rAng="0" ptsTypes="AAAAAAAAAAAAAAAAAAAAAAAAAAAAAA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5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1F61077-535A-7CFA-8434-546EA5E5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Today’s lab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82BEA-81AA-24F5-0C99-55DBCC4D1E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976769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be working with one of the most common species of laboratory bacteria, </a:t>
            </a:r>
            <a:r>
              <a:rPr lang="en-US" i="1" dirty="0">
                <a:effectLst/>
                <a:latin typeface="Helvetica" pitchFamily="2" charset="0"/>
              </a:rPr>
              <a:t>Escherichia coli (E. coli).</a:t>
            </a:r>
          </a:p>
          <a:p>
            <a:r>
              <a:rPr lang="en-US" dirty="0">
                <a:effectLst/>
                <a:latin typeface="Helvetica" pitchFamily="2" charset="0"/>
              </a:rPr>
              <a:t>Under normal conditions, </a:t>
            </a:r>
            <a:r>
              <a:rPr lang="en-US" dirty="0"/>
              <a:t>       </a:t>
            </a:r>
            <a:r>
              <a:rPr lang="en-US" i="1" dirty="0">
                <a:effectLst/>
                <a:latin typeface="Helvetica" pitchFamily="2" charset="0"/>
              </a:rPr>
              <a:t>E. coli </a:t>
            </a:r>
            <a:r>
              <a:rPr lang="en-US" dirty="0">
                <a:effectLst/>
                <a:latin typeface="Helvetica" pitchFamily="2" charset="0"/>
              </a:rPr>
              <a:t>appear white when grown on nutrient agar.</a:t>
            </a:r>
          </a:p>
          <a:p>
            <a:r>
              <a:rPr lang="en-US" dirty="0"/>
              <a:t>Your goal is to genetically engineer bacteria to appear blue!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B590EE-B089-E833-C1C2-7A44DC173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059" y="2242136"/>
            <a:ext cx="3835400" cy="1739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9DE25F-FE26-9C20-F085-D6A01A6E1454}"/>
              </a:ext>
            </a:extLst>
          </p:cNvPr>
          <p:cNvSpPr txBox="1"/>
          <p:nvPr/>
        </p:nvSpPr>
        <p:spPr>
          <a:xfrm>
            <a:off x="7014627" y="4111076"/>
            <a:ext cx="4453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You will introduce a plasmid to make the bacteria appear blue</a:t>
            </a:r>
          </a:p>
        </p:txBody>
      </p:sp>
    </p:spTree>
    <p:extLst>
      <p:ext uri="{BB962C8B-B14F-4D97-AF65-F5344CB8AC3E}">
        <p14:creationId xmlns:p14="http://schemas.microsoft.com/office/powerpoint/2010/main" val="3607086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B05D121-8BCA-092F-BE2E-BF6AA7AFD6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4930001" cy="4294187"/>
          </a:xfrm>
        </p:spPr>
        <p:txBody>
          <a:bodyPr/>
          <a:lstStyle/>
          <a:p>
            <a:pPr marL="457200" indent="-457200">
              <a:buClr>
                <a:srgbClr val="002D73"/>
              </a:buClr>
            </a:pPr>
            <a:r>
              <a:rPr lang="en-US" dirty="0"/>
              <a:t>The </a:t>
            </a:r>
            <a:r>
              <a:rPr lang="en-US" i="1" dirty="0"/>
              <a:t>lacZ </a:t>
            </a:r>
            <a:r>
              <a:rPr lang="en-US" dirty="0"/>
              <a:t>gene encodes the </a:t>
            </a:r>
            <a:r>
              <a:rPr lang="en-US" dirty="0">
                <a:latin typeface="Helvetica" pitchFamily="2" charset="0"/>
              </a:rPr>
              <a:t>β-galactosidase protein. </a:t>
            </a:r>
          </a:p>
          <a:p>
            <a:pPr marL="457200" indent="-457200">
              <a:buClr>
                <a:srgbClr val="002D73"/>
              </a:buClr>
            </a:pPr>
            <a:r>
              <a:rPr lang="en-US" dirty="0">
                <a:latin typeface="Helvetica" pitchFamily="2" charset="0"/>
              </a:rPr>
              <a:t>β-galactosidase can break down a chemical called X-Gal to produce a blue pigment. </a:t>
            </a:r>
          </a:p>
          <a:p>
            <a:pPr marL="457200" indent="-457200">
              <a:buClr>
                <a:srgbClr val="002D73"/>
              </a:buClr>
            </a:pPr>
            <a:r>
              <a:rPr lang="en-US" dirty="0"/>
              <a:t>You will add X-Gal to some of your nutrient agar plates.</a:t>
            </a:r>
            <a:endParaRPr lang="en-US" dirty="0"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CB3719-1675-FE4B-84E3-6CF9BDC19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Making bacteria blue with the </a:t>
            </a:r>
            <a:r>
              <a:rPr lang="en-US" i="1" dirty="0"/>
              <a:t>lacZ </a:t>
            </a:r>
            <a:r>
              <a:rPr lang="en-US" dirty="0"/>
              <a:t>gene</a:t>
            </a:r>
            <a:endParaRPr lang="en-US" i="1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CC67564-1098-8840-BBD1-837C7F433BC5}"/>
              </a:ext>
            </a:extLst>
          </p:cNvPr>
          <p:cNvSpPr txBox="1">
            <a:spLocks/>
          </p:cNvSpPr>
          <p:nvPr/>
        </p:nvSpPr>
        <p:spPr>
          <a:xfrm>
            <a:off x="391161" y="1722331"/>
            <a:ext cx="10627942" cy="4091447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02D73"/>
              </a:buClr>
            </a:pPr>
            <a:endParaRPr lang="en-US" sz="3200" dirty="0">
              <a:latin typeface="Helvetica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CFA317E-7325-190F-EFD9-47F161310EFB}"/>
              </a:ext>
            </a:extLst>
          </p:cNvPr>
          <p:cNvGrpSpPr/>
          <p:nvPr/>
        </p:nvGrpSpPr>
        <p:grpSpPr>
          <a:xfrm>
            <a:off x="6078887" y="1811019"/>
            <a:ext cx="3644711" cy="436959"/>
            <a:chOff x="2001160" y="1966484"/>
            <a:chExt cx="3850786" cy="46166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FB294E-7EFB-CBB2-57AB-3CC4A3C55EEE}"/>
                </a:ext>
              </a:extLst>
            </p:cNvPr>
            <p:cNvSpPr txBox="1"/>
            <p:nvPr/>
          </p:nvSpPr>
          <p:spPr>
            <a:xfrm>
              <a:off x="2001160" y="1966484"/>
              <a:ext cx="1894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latin typeface="Helvetica" pitchFamily="2" charset="0"/>
                </a:rPr>
                <a:t>lacZ</a:t>
              </a:r>
              <a:r>
                <a:rPr lang="en-US" sz="2400" dirty="0">
                  <a:latin typeface="Helvetica" pitchFamily="2" charset="0"/>
                </a:rPr>
                <a:t> gene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FC6A053-B15D-E69C-48B8-FDDA150F2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4946" y="2064380"/>
              <a:ext cx="2127000" cy="26587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B1A3AAA-8399-3455-A254-CBE682D5356F}"/>
              </a:ext>
            </a:extLst>
          </p:cNvPr>
          <p:cNvGrpSpPr/>
          <p:nvPr/>
        </p:nvGrpSpPr>
        <p:grpSpPr>
          <a:xfrm>
            <a:off x="5267992" y="2273982"/>
            <a:ext cx="3707017" cy="1066906"/>
            <a:chOff x="1504412" y="2428149"/>
            <a:chExt cx="3707017" cy="106690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7A8263B-8738-08B2-54DF-0E13C262C99B}"/>
                </a:ext>
              </a:extLst>
            </p:cNvPr>
            <p:cNvGrpSpPr/>
            <p:nvPr/>
          </p:nvGrpSpPr>
          <p:grpSpPr>
            <a:xfrm>
              <a:off x="1504412" y="2664058"/>
              <a:ext cx="3707017" cy="830997"/>
              <a:chOff x="1504412" y="2664058"/>
              <a:chExt cx="3707017" cy="83099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F7F46443-94A1-9B21-3788-0BA4E2CE87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6295" y="2824467"/>
                <a:ext cx="393700" cy="41910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4D3ECD6-502C-77E0-0519-3518AA9DCAC8}"/>
                  </a:ext>
                </a:extLst>
              </p:cNvPr>
              <p:cNvSpPr txBox="1"/>
              <p:nvPr/>
            </p:nvSpPr>
            <p:spPr>
              <a:xfrm>
                <a:off x="1504412" y="2664058"/>
                <a:ext cx="37070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2400" i="1" dirty="0">
                    <a:latin typeface="Helvetica" pitchFamily="2" charset="0"/>
                  </a:rPr>
                  <a:t>β</a:t>
                </a:r>
                <a:r>
                  <a:rPr lang="en-US" sz="2400" i="1" dirty="0">
                    <a:latin typeface="Helvetica" pitchFamily="2" charset="0"/>
                  </a:rPr>
                  <a:t>-</a:t>
                </a:r>
                <a:r>
                  <a:rPr lang="en-US" sz="2400" dirty="0">
                    <a:latin typeface="Helvetica" pitchFamily="2" charset="0"/>
                  </a:rPr>
                  <a:t>galactosidase </a:t>
                </a:r>
              </a:p>
              <a:p>
                <a:pPr algn="ctr"/>
                <a:r>
                  <a:rPr lang="en-US" sz="2400" dirty="0">
                    <a:latin typeface="Helvetica" pitchFamily="2" charset="0"/>
                  </a:rPr>
                  <a:t>protein</a:t>
                </a:r>
              </a:p>
            </p:txBody>
          </p: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844F72A-34EF-6BC3-C49F-FC964E87D8BE}"/>
                </a:ext>
              </a:extLst>
            </p:cNvPr>
            <p:cNvCxnSpPr>
              <a:cxnSpLocks/>
            </p:cNvCxnSpPr>
            <p:nvPr/>
          </p:nvCxnSpPr>
          <p:spPr>
            <a:xfrm>
              <a:off x="4773145" y="2428149"/>
              <a:ext cx="0" cy="296226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BD60DE1-7954-8E90-1CA5-513205BD947A}"/>
              </a:ext>
            </a:extLst>
          </p:cNvPr>
          <p:cNvSpPr txBox="1"/>
          <p:nvPr/>
        </p:nvSpPr>
        <p:spPr>
          <a:xfrm>
            <a:off x="5412299" y="3435831"/>
            <a:ext cx="287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X-Gal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(colorless)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D0F91B1-6931-6717-47CD-BF9BCC97D82E}"/>
              </a:ext>
            </a:extLst>
          </p:cNvPr>
          <p:cNvGrpSpPr/>
          <p:nvPr/>
        </p:nvGrpSpPr>
        <p:grpSpPr>
          <a:xfrm>
            <a:off x="7536229" y="3232424"/>
            <a:ext cx="3584171" cy="1079500"/>
            <a:chOff x="3654668" y="3175666"/>
            <a:chExt cx="3584171" cy="107950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2292FD6-FDAF-9F03-66E2-D516EDCDE88C}"/>
                </a:ext>
              </a:extLst>
            </p:cNvPr>
            <p:cNvGrpSpPr/>
            <p:nvPr/>
          </p:nvGrpSpPr>
          <p:grpSpPr>
            <a:xfrm>
              <a:off x="5727539" y="3175666"/>
              <a:ext cx="1511300" cy="1079500"/>
              <a:chOff x="5096296" y="2724375"/>
              <a:chExt cx="1511300" cy="1079500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46AA2FB6-0F29-1A5F-941D-DA97BCF6BE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6296" y="2724375"/>
                <a:ext cx="1511300" cy="107950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037C57-7660-8B6F-02C7-F884C80AD9E9}"/>
                  </a:ext>
                </a:extLst>
              </p:cNvPr>
              <p:cNvSpPr txBox="1"/>
              <p:nvPr/>
            </p:nvSpPr>
            <p:spPr>
              <a:xfrm>
                <a:off x="5140105" y="2842773"/>
                <a:ext cx="13784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96EB0"/>
                    </a:solidFill>
                    <a:latin typeface="Helvetica" pitchFamily="2" charset="0"/>
                  </a:rPr>
                  <a:t>Blue</a:t>
                </a:r>
              </a:p>
              <a:p>
                <a:pPr algn="ctr"/>
                <a:r>
                  <a:rPr lang="en-US" sz="2000" b="1" dirty="0">
                    <a:solidFill>
                      <a:srgbClr val="296EB0"/>
                    </a:solidFill>
                    <a:latin typeface="Helvetica" pitchFamily="2" charset="0"/>
                  </a:rPr>
                  <a:t>pigment</a:t>
                </a:r>
              </a:p>
            </p:txBody>
          </p: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8CB2E11-FD1D-D334-4F83-E6B7EB4C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4668" y="3391261"/>
              <a:ext cx="2003385" cy="316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512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30D57B-641A-4771-2B35-CEE2C85D1B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47417" y="1301563"/>
            <a:ext cx="7512475" cy="3596361"/>
          </a:xfrm>
          <a:custGeom>
            <a:avLst/>
            <a:gdLst>
              <a:gd name="connsiteX0" fmla="*/ 2109290 w 7873692"/>
              <a:gd name="connsiteY0" fmla="*/ 641499 h 3596361"/>
              <a:gd name="connsiteX1" fmla="*/ 802433 w 7873692"/>
              <a:gd name="connsiteY1" fmla="*/ 1807796 h 3596361"/>
              <a:gd name="connsiteX2" fmla="*/ 2109290 w 7873692"/>
              <a:gd name="connsiteY2" fmla="*/ 2974093 h 3596361"/>
              <a:gd name="connsiteX3" fmla="*/ 3416147 w 7873692"/>
              <a:gd name="connsiteY3" fmla="*/ 1807796 h 3596361"/>
              <a:gd name="connsiteX4" fmla="*/ 2109290 w 7873692"/>
              <a:gd name="connsiteY4" fmla="*/ 641499 h 3596361"/>
              <a:gd name="connsiteX5" fmla="*/ 0 w 7873692"/>
              <a:gd name="connsiteY5" fmla="*/ 0 h 3596361"/>
              <a:gd name="connsiteX6" fmla="*/ 7455202 w 7873692"/>
              <a:gd name="connsiteY6" fmla="*/ 0 h 3596361"/>
              <a:gd name="connsiteX7" fmla="*/ 7455202 w 7873692"/>
              <a:gd name="connsiteY7" fmla="*/ 773570 h 3596361"/>
              <a:gd name="connsiteX8" fmla="*/ 7873692 w 7873692"/>
              <a:gd name="connsiteY8" fmla="*/ 773570 h 3596361"/>
              <a:gd name="connsiteX9" fmla="*/ 7873692 w 7873692"/>
              <a:gd name="connsiteY9" fmla="*/ 3596361 h 3596361"/>
              <a:gd name="connsiteX10" fmla="*/ 0 w 7873692"/>
              <a:gd name="connsiteY10" fmla="*/ 3596361 h 3596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73692" h="3596361">
                <a:moveTo>
                  <a:pt x="2109290" y="641499"/>
                </a:moveTo>
                <a:cubicBezTo>
                  <a:pt x="1387533" y="641499"/>
                  <a:pt x="802433" y="1163668"/>
                  <a:pt x="802433" y="1807796"/>
                </a:cubicBezTo>
                <a:cubicBezTo>
                  <a:pt x="802433" y="2451924"/>
                  <a:pt x="1387533" y="2974093"/>
                  <a:pt x="2109290" y="2974093"/>
                </a:cubicBezTo>
                <a:cubicBezTo>
                  <a:pt x="2831047" y="2974093"/>
                  <a:pt x="3416147" y="2451924"/>
                  <a:pt x="3416147" y="1807796"/>
                </a:cubicBezTo>
                <a:cubicBezTo>
                  <a:pt x="3416147" y="1163668"/>
                  <a:pt x="2831047" y="641499"/>
                  <a:pt x="2109290" y="641499"/>
                </a:cubicBezTo>
                <a:close/>
                <a:moveTo>
                  <a:pt x="0" y="0"/>
                </a:moveTo>
                <a:lnTo>
                  <a:pt x="7455202" y="0"/>
                </a:lnTo>
                <a:lnTo>
                  <a:pt x="7455202" y="773570"/>
                </a:lnTo>
                <a:lnTo>
                  <a:pt x="7873692" y="773570"/>
                </a:lnTo>
                <a:lnTo>
                  <a:pt x="7873692" y="3596361"/>
                </a:lnTo>
                <a:lnTo>
                  <a:pt x="0" y="3596361"/>
                </a:lnTo>
                <a:close/>
              </a:path>
            </a:pathLst>
          </a:cu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5D5956B-E65F-8AC9-6BC0-AAB8384B5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15" y="3360554"/>
            <a:ext cx="3835400" cy="17399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ECB3719-1675-FE4B-84E3-6CF9BDC19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18501"/>
            <a:ext cx="11339945" cy="85941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Making bacteria blue with the </a:t>
            </a:r>
            <a:r>
              <a:rPr lang="en-US" i="1" dirty="0"/>
              <a:t>lacZ </a:t>
            </a:r>
            <a:r>
              <a:rPr lang="en-US" dirty="0"/>
              <a:t>gene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BC5F87-6AA6-1D90-DD41-95E7A637F27D}"/>
              </a:ext>
            </a:extLst>
          </p:cNvPr>
          <p:cNvSpPr txBox="1"/>
          <p:nvPr/>
        </p:nvSpPr>
        <p:spPr>
          <a:xfrm>
            <a:off x="883486" y="5240181"/>
            <a:ext cx="287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Nutrient agar with X-Gal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2E2A7D-8AEB-53C2-8709-0683DD965AFF}"/>
              </a:ext>
            </a:extLst>
          </p:cNvPr>
          <p:cNvGrpSpPr/>
          <p:nvPr/>
        </p:nvGrpSpPr>
        <p:grpSpPr>
          <a:xfrm>
            <a:off x="6078887" y="1811019"/>
            <a:ext cx="3644711" cy="436959"/>
            <a:chOff x="2001160" y="1966484"/>
            <a:chExt cx="3850786" cy="4616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445ABEC-0343-9089-9048-2ABB6A7B7AF3}"/>
                </a:ext>
              </a:extLst>
            </p:cNvPr>
            <p:cNvSpPr txBox="1"/>
            <p:nvPr/>
          </p:nvSpPr>
          <p:spPr>
            <a:xfrm>
              <a:off x="2001160" y="1966484"/>
              <a:ext cx="1894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latin typeface="Helvetica" pitchFamily="2" charset="0"/>
                </a:rPr>
                <a:t>lacZ</a:t>
              </a:r>
              <a:r>
                <a:rPr lang="en-US" sz="2400" dirty="0">
                  <a:latin typeface="Helvetica" pitchFamily="2" charset="0"/>
                </a:rPr>
                <a:t> gene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F3EB1CE-B0F0-881F-58B9-3A4153FE4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4946" y="2064380"/>
              <a:ext cx="2127000" cy="26587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C8B3098-98C7-1E60-030C-3C523560E1E0}"/>
              </a:ext>
            </a:extLst>
          </p:cNvPr>
          <p:cNvGrpSpPr/>
          <p:nvPr/>
        </p:nvGrpSpPr>
        <p:grpSpPr>
          <a:xfrm>
            <a:off x="5267992" y="2273982"/>
            <a:ext cx="3707017" cy="1066906"/>
            <a:chOff x="1504412" y="2428149"/>
            <a:chExt cx="3707017" cy="106690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81BC60A-D8DC-6248-AD52-815BE5704BA2}"/>
                </a:ext>
              </a:extLst>
            </p:cNvPr>
            <p:cNvGrpSpPr/>
            <p:nvPr/>
          </p:nvGrpSpPr>
          <p:grpSpPr>
            <a:xfrm>
              <a:off x="1504412" y="2664058"/>
              <a:ext cx="3707017" cy="830997"/>
              <a:chOff x="1504412" y="2664058"/>
              <a:chExt cx="3707017" cy="830997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E7FB4F66-2E80-C6C6-6C4F-057616935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6295" y="2824467"/>
                <a:ext cx="393700" cy="419100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A8CD430-FC30-67C8-E0A5-17274561BBBD}"/>
                  </a:ext>
                </a:extLst>
              </p:cNvPr>
              <p:cNvSpPr txBox="1"/>
              <p:nvPr/>
            </p:nvSpPr>
            <p:spPr>
              <a:xfrm>
                <a:off x="1504412" y="2664058"/>
                <a:ext cx="37070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2400" i="1" dirty="0">
                    <a:latin typeface="Helvetica" pitchFamily="2" charset="0"/>
                  </a:rPr>
                  <a:t>β</a:t>
                </a:r>
                <a:r>
                  <a:rPr lang="en-US" sz="2400" i="1" dirty="0">
                    <a:latin typeface="Helvetica" pitchFamily="2" charset="0"/>
                  </a:rPr>
                  <a:t>-</a:t>
                </a:r>
                <a:r>
                  <a:rPr lang="en-US" sz="2400" dirty="0">
                    <a:latin typeface="Helvetica" pitchFamily="2" charset="0"/>
                  </a:rPr>
                  <a:t>galactosidase </a:t>
                </a:r>
              </a:p>
              <a:p>
                <a:pPr algn="ctr"/>
                <a:r>
                  <a:rPr lang="en-US" sz="2400" dirty="0">
                    <a:latin typeface="Helvetica" pitchFamily="2" charset="0"/>
                  </a:rPr>
                  <a:t>protein</a:t>
                </a:r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D4026E0-7ED4-4199-98E5-522718050246}"/>
                </a:ext>
              </a:extLst>
            </p:cNvPr>
            <p:cNvCxnSpPr>
              <a:cxnSpLocks/>
            </p:cNvCxnSpPr>
            <p:nvPr/>
          </p:nvCxnSpPr>
          <p:spPr>
            <a:xfrm>
              <a:off x="4773145" y="2428149"/>
              <a:ext cx="0" cy="296226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AF6718D-0592-0A11-5148-2BF880BC15E0}"/>
              </a:ext>
            </a:extLst>
          </p:cNvPr>
          <p:cNvSpPr txBox="1"/>
          <p:nvPr/>
        </p:nvSpPr>
        <p:spPr>
          <a:xfrm>
            <a:off x="5412299" y="3435831"/>
            <a:ext cx="287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X-Gal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(colorless)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DE6DE5D-E54D-194C-EDB2-D00E1847EEB9}"/>
              </a:ext>
            </a:extLst>
          </p:cNvPr>
          <p:cNvGrpSpPr/>
          <p:nvPr/>
        </p:nvGrpSpPr>
        <p:grpSpPr>
          <a:xfrm>
            <a:off x="7536229" y="3232424"/>
            <a:ext cx="3584171" cy="1079500"/>
            <a:chOff x="3654668" y="3175666"/>
            <a:chExt cx="3584171" cy="107950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381CE3A-CAD3-869E-A640-C396014C3C55}"/>
                </a:ext>
              </a:extLst>
            </p:cNvPr>
            <p:cNvGrpSpPr/>
            <p:nvPr/>
          </p:nvGrpSpPr>
          <p:grpSpPr>
            <a:xfrm>
              <a:off x="5727539" y="3175666"/>
              <a:ext cx="1511300" cy="1079500"/>
              <a:chOff x="5096296" y="2724375"/>
              <a:chExt cx="1511300" cy="1079500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6FBDA473-FEA8-8C5E-7B0C-41E9DC2EA0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6296" y="2724375"/>
                <a:ext cx="1511300" cy="1079500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351C98B-A827-F6FA-8525-36E173443F04}"/>
                  </a:ext>
                </a:extLst>
              </p:cNvPr>
              <p:cNvSpPr txBox="1"/>
              <p:nvPr/>
            </p:nvSpPr>
            <p:spPr>
              <a:xfrm>
                <a:off x="5140105" y="2842773"/>
                <a:ext cx="13784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96EB0"/>
                    </a:solidFill>
                    <a:latin typeface="Helvetica" pitchFamily="2" charset="0"/>
                  </a:rPr>
                  <a:t>Blue</a:t>
                </a:r>
              </a:p>
              <a:p>
                <a:pPr algn="ctr"/>
                <a:r>
                  <a:rPr lang="en-US" sz="2000" b="1" dirty="0">
                    <a:solidFill>
                      <a:srgbClr val="296EB0"/>
                    </a:solidFill>
                    <a:latin typeface="Helvetica" pitchFamily="2" charset="0"/>
                  </a:rPr>
                  <a:t>pigment</a:t>
                </a:r>
              </a:p>
            </p:txBody>
          </p:sp>
        </p:grp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EEA0E2B-ED75-7483-5999-6727B2B2C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4668" y="3391261"/>
              <a:ext cx="2003385" cy="316324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3573AC5-E64F-A430-D790-2184AEBBFA22}"/>
              </a:ext>
            </a:extLst>
          </p:cNvPr>
          <p:cNvGrpSpPr/>
          <p:nvPr/>
        </p:nvGrpSpPr>
        <p:grpSpPr>
          <a:xfrm>
            <a:off x="452315" y="2532244"/>
            <a:ext cx="3835400" cy="2558478"/>
            <a:chOff x="452315" y="2532244"/>
            <a:chExt cx="3835400" cy="255847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992CCA3-410A-D1B8-8BE9-A3EC93CBC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2315" y="3350822"/>
              <a:ext cx="3835400" cy="1739900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C948C06-981B-02A5-4036-11B64AF2E0E9}"/>
                </a:ext>
              </a:extLst>
            </p:cNvPr>
            <p:cNvGrpSpPr/>
            <p:nvPr/>
          </p:nvGrpSpPr>
          <p:grpSpPr>
            <a:xfrm>
              <a:off x="1306515" y="2532244"/>
              <a:ext cx="2127000" cy="1172521"/>
              <a:chOff x="9550228" y="1364101"/>
              <a:chExt cx="2127000" cy="117252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055EFDB0-774C-66D7-CC2A-D44430CA61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464130" y="1745849"/>
                <a:ext cx="168944" cy="728547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42B9E3F0-D81B-E6ED-5048-2EE62C175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3074" y="1756760"/>
                <a:ext cx="501203" cy="779862"/>
              </a:xfrm>
              <a:prstGeom prst="straightConnector1">
                <a:avLst/>
              </a:prstGeom>
              <a:ln w="38100">
                <a:solidFill>
                  <a:srgbClr val="D10F3A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0F33FE3-6CF8-85E9-352B-7F89879930F4}"/>
                  </a:ext>
                </a:extLst>
              </p:cNvPr>
              <p:cNvSpPr txBox="1"/>
              <p:nvPr/>
            </p:nvSpPr>
            <p:spPr>
              <a:xfrm>
                <a:off x="9550228" y="1364101"/>
                <a:ext cx="2127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Helvetica" pitchFamily="2" charset="0"/>
                  </a:rPr>
                  <a:t>Blue colonies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239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EAED299-DDDD-6A1E-22D0-AC869202E43F}"/>
              </a:ext>
            </a:extLst>
          </p:cNvPr>
          <p:cNvGrpSpPr/>
          <p:nvPr/>
        </p:nvGrpSpPr>
        <p:grpSpPr>
          <a:xfrm>
            <a:off x="7882283" y="1817655"/>
            <a:ext cx="3352202" cy="3363937"/>
            <a:chOff x="7882283" y="1817655"/>
            <a:chExt cx="3352202" cy="33639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A7B3C39-0939-DB8D-F5AE-3AB600F8E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82283" y="1817655"/>
              <a:ext cx="3352202" cy="336393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5216F6A-33D5-755F-70DA-7FCF5D64EE53}"/>
                </a:ext>
              </a:extLst>
            </p:cNvPr>
            <p:cNvSpPr/>
            <p:nvPr/>
          </p:nvSpPr>
          <p:spPr>
            <a:xfrm>
              <a:off x="8846416" y="3263705"/>
              <a:ext cx="1783246" cy="382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37ED2C-90CD-7E51-2DC1-1F1A01D153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944495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The gene of interest that you are introducing to the bacteria is the </a:t>
            </a:r>
            <a:r>
              <a:rPr lang="en-US" i="1" dirty="0">
                <a:effectLst/>
                <a:latin typeface="Helvetica" pitchFamily="2" charset="0"/>
              </a:rPr>
              <a:t>lacZ</a:t>
            </a:r>
            <a:r>
              <a:rPr lang="en-US" dirty="0">
                <a:effectLst/>
                <a:latin typeface="Helvetica" pitchFamily="2" charset="0"/>
              </a:rPr>
              <a:t> gene.</a:t>
            </a:r>
          </a:p>
          <a:p>
            <a:r>
              <a:rPr lang="en-US" dirty="0">
                <a:effectLst/>
                <a:latin typeface="Helvetica" pitchFamily="2" charset="0"/>
              </a:rPr>
              <a:t>Remember, your goal is to genetically engineer the bacteria to be blue. The </a:t>
            </a:r>
            <a:r>
              <a:rPr lang="el-GR" dirty="0">
                <a:effectLst/>
                <a:latin typeface="Helvetica" pitchFamily="2" charset="0"/>
              </a:rPr>
              <a:t>β-</a:t>
            </a:r>
            <a:r>
              <a:rPr lang="en-US" dirty="0">
                <a:effectLst/>
                <a:latin typeface="Helvetica" pitchFamily="2" charset="0"/>
              </a:rPr>
              <a:t>galactosidase enzyme encoded by the </a:t>
            </a:r>
            <a:r>
              <a:rPr lang="en-US" i="1" dirty="0">
                <a:effectLst/>
                <a:latin typeface="Helvetica" pitchFamily="2" charset="0"/>
              </a:rPr>
              <a:t>lacZ</a:t>
            </a:r>
            <a:r>
              <a:rPr lang="en-US" dirty="0">
                <a:effectLst/>
                <a:latin typeface="Helvetica" pitchFamily="2" charset="0"/>
              </a:rPr>
              <a:t> gene allows bacteria to break down X-Gal to create a blue pigment.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45D889-5425-6BD7-CF0F-B44F1374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pTru plasmid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A3354F-3368-F2A2-82C4-41DDCA5614EA}"/>
              </a:ext>
            </a:extLst>
          </p:cNvPr>
          <p:cNvSpPr txBox="1"/>
          <p:nvPr/>
        </p:nvSpPr>
        <p:spPr>
          <a:xfrm>
            <a:off x="6442790" y="3415838"/>
            <a:ext cx="1439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Helvetica" pitchFamily="2" charset="0"/>
              </a:rPr>
              <a:t>lacZ</a:t>
            </a:r>
            <a:r>
              <a:rPr lang="en-US" sz="2400" dirty="0">
                <a:latin typeface="Helvetica" pitchFamily="2" charset="0"/>
              </a:rPr>
              <a:t> gene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E2B40-48D5-8E58-A232-BAEF4480F98B}"/>
              </a:ext>
            </a:extLst>
          </p:cNvPr>
          <p:cNvSpPr txBox="1"/>
          <p:nvPr/>
        </p:nvSpPr>
        <p:spPr>
          <a:xfrm>
            <a:off x="8674784" y="3198167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pTru plasmid</a:t>
            </a:r>
          </a:p>
        </p:txBody>
      </p:sp>
    </p:spTree>
    <p:extLst>
      <p:ext uri="{BB962C8B-B14F-4D97-AF65-F5344CB8AC3E}">
        <p14:creationId xmlns:p14="http://schemas.microsoft.com/office/powerpoint/2010/main" val="3260947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5CEA6E3-CD5F-1B2F-693A-AD4BBDA71FD1}"/>
              </a:ext>
            </a:extLst>
          </p:cNvPr>
          <p:cNvGrpSpPr/>
          <p:nvPr/>
        </p:nvGrpSpPr>
        <p:grpSpPr>
          <a:xfrm>
            <a:off x="7882283" y="1817655"/>
            <a:ext cx="3352202" cy="3363937"/>
            <a:chOff x="7882283" y="1817655"/>
            <a:chExt cx="3352202" cy="336393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794FEA0-8A0E-03ED-7172-7E36DB167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82283" y="1817655"/>
              <a:ext cx="3352202" cy="336393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C9AF29-EB13-7CAA-4E38-D6D4705D8617}"/>
                </a:ext>
              </a:extLst>
            </p:cNvPr>
            <p:cNvSpPr/>
            <p:nvPr/>
          </p:nvSpPr>
          <p:spPr>
            <a:xfrm>
              <a:off x="8846416" y="3263705"/>
              <a:ext cx="1783246" cy="382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37ED2C-90CD-7E51-2DC1-1F1A01D153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731958"/>
            <a:ext cx="5715000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To select the bacteria that have taken up the plasmid, the plasmid also contains an antibiotic resistance gene that confers resistance to the antibiotic carbenicillin.</a:t>
            </a:r>
          </a:p>
          <a:p>
            <a:r>
              <a:rPr lang="en-US" dirty="0">
                <a:effectLst/>
                <a:latin typeface="Helvetica" pitchFamily="2" charset="0"/>
              </a:rPr>
              <a:t>In the presence carbenicillin, only bacteria that have taken up the pTru plasmid will be able to grow.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45D889-5425-6BD7-CF0F-B44F1374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pTru plasmid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75A1F-D1AE-D466-5AFC-B96C906B3B8E}"/>
              </a:ext>
            </a:extLst>
          </p:cNvPr>
          <p:cNvSpPr txBox="1"/>
          <p:nvPr/>
        </p:nvSpPr>
        <p:spPr>
          <a:xfrm>
            <a:off x="6442790" y="3415838"/>
            <a:ext cx="1439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Helvetica" pitchFamily="2" charset="0"/>
              </a:rPr>
              <a:t>lacZ</a:t>
            </a:r>
            <a:r>
              <a:rPr lang="en-US" sz="2400" dirty="0">
                <a:latin typeface="Helvetica" pitchFamily="2" charset="0"/>
              </a:rPr>
              <a:t> gene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C70803-0A98-11BF-612A-13B5A7B4E1F7}"/>
              </a:ext>
            </a:extLst>
          </p:cNvPr>
          <p:cNvSpPr txBox="1"/>
          <p:nvPr/>
        </p:nvSpPr>
        <p:spPr>
          <a:xfrm>
            <a:off x="8674784" y="3198167"/>
            <a:ext cx="212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pTru plasmid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AC350A-B0C5-A197-DB56-82175879E5F6}"/>
              </a:ext>
            </a:extLst>
          </p:cNvPr>
          <p:cNvSpPr txBox="1"/>
          <p:nvPr/>
        </p:nvSpPr>
        <p:spPr>
          <a:xfrm>
            <a:off x="8330847" y="5195148"/>
            <a:ext cx="281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Antibiotic resistance gene</a:t>
            </a:r>
          </a:p>
        </p:txBody>
      </p:sp>
    </p:spTree>
    <p:extLst>
      <p:ext uri="{BB962C8B-B14F-4D97-AF65-F5344CB8AC3E}">
        <p14:creationId xmlns:p14="http://schemas.microsoft.com/office/powerpoint/2010/main" val="2353308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1C24E2-526C-3F97-BEDA-7180C3B709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1703"/>
          <a:stretch/>
        </p:blipFill>
        <p:spPr>
          <a:xfrm>
            <a:off x="7067772" y="1274343"/>
            <a:ext cx="3851461" cy="181981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C320F3-0120-6236-BD3F-01325A06C4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632525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You will have two transformation reactions.</a:t>
            </a:r>
          </a:p>
          <a:p>
            <a:r>
              <a:rPr lang="en-US" dirty="0">
                <a:effectLst/>
                <a:latin typeface="Helvetica" pitchFamily="2" charset="0"/>
              </a:rPr>
              <a:t>To one tube of bacteria, you will add only water. This will serve as a control.</a:t>
            </a:r>
          </a:p>
          <a:p>
            <a:r>
              <a:rPr lang="en-US" dirty="0">
                <a:effectLst/>
                <a:latin typeface="Helvetica" pitchFamily="2" charset="0"/>
              </a:rPr>
              <a:t>To the other tube of bacteria, you will add the pTru Plasmid DNA.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experimental samples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EDF71E-65E5-63F4-9E3A-FC067F858F16}"/>
              </a:ext>
            </a:extLst>
          </p:cNvPr>
          <p:cNvSpPr txBox="1"/>
          <p:nvPr/>
        </p:nvSpPr>
        <p:spPr>
          <a:xfrm>
            <a:off x="8189256" y="2263155"/>
            <a:ext cx="160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Bacteria in CaCl</a:t>
            </a:r>
            <a:r>
              <a:rPr lang="en-US" sz="2400" baseline="-25000" dirty="0">
                <a:latin typeface="Helvetica" pitchFamily="2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A4CBDA-DD8C-D21E-7573-B52788C84957}"/>
              </a:ext>
            </a:extLst>
          </p:cNvPr>
          <p:cNvSpPr txBox="1"/>
          <p:nvPr/>
        </p:nvSpPr>
        <p:spPr>
          <a:xfrm>
            <a:off x="7067772" y="116244"/>
            <a:ext cx="160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H</a:t>
            </a:r>
            <a:r>
              <a:rPr lang="en-US" sz="2400" baseline="-25000" dirty="0">
                <a:latin typeface="Helvetica" pitchFamily="2" charset="0"/>
              </a:rPr>
              <a:t>2</a:t>
            </a:r>
            <a:r>
              <a:rPr lang="en-US" sz="2400" dirty="0">
                <a:latin typeface="Helvetica" pitchFamily="2" charset="0"/>
              </a:rPr>
              <a:t>O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(control)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DCB910-C8BA-D3E5-C057-225684D93CFB}"/>
              </a:ext>
            </a:extLst>
          </p:cNvPr>
          <p:cNvSpPr txBox="1"/>
          <p:nvPr/>
        </p:nvSpPr>
        <p:spPr>
          <a:xfrm>
            <a:off x="8993502" y="116244"/>
            <a:ext cx="2117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pTru Plasmid DNA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13FB164-B77E-F7F4-FE95-2690319F5B05}"/>
              </a:ext>
            </a:extLst>
          </p:cNvPr>
          <p:cNvCxnSpPr>
            <a:cxnSpLocks/>
          </p:cNvCxnSpPr>
          <p:nvPr/>
        </p:nvCxnSpPr>
        <p:spPr>
          <a:xfrm>
            <a:off x="7951042" y="866891"/>
            <a:ext cx="0" cy="373585"/>
          </a:xfrm>
          <a:prstGeom prst="straightConnector1">
            <a:avLst/>
          </a:prstGeom>
          <a:ln w="381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1523DB3-5712-91DB-FF38-FF36D930581B}"/>
              </a:ext>
            </a:extLst>
          </p:cNvPr>
          <p:cNvCxnSpPr>
            <a:cxnSpLocks/>
          </p:cNvCxnSpPr>
          <p:nvPr/>
        </p:nvCxnSpPr>
        <p:spPr>
          <a:xfrm>
            <a:off x="10052234" y="866891"/>
            <a:ext cx="0" cy="373585"/>
          </a:xfrm>
          <a:prstGeom prst="straightConnector1">
            <a:avLst/>
          </a:prstGeom>
          <a:ln w="381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8BA2C9F-8B44-84BA-F504-F62F0EC7A67B}"/>
              </a:ext>
            </a:extLst>
          </p:cNvPr>
          <p:cNvSpPr txBox="1"/>
          <p:nvPr/>
        </p:nvSpPr>
        <p:spPr>
          <a:xfrm>
            <a:off x="7572004" y="1457535"/>
            <a:ext cx="667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- pTru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C17E2F-95CC-BEA6-B833-3A9E8F7E2B4F}"/>
              </a:ext>
            </a:extLst>
          </p:cNvPr>
          <p:cNvSpPr txBox="1"/>
          <p:nvPr/>
        </p:nvSpPr>
        <p:spPr>
          <a:xfrm>
            <a:off x="9690036" y="1472504"/>
            <a:ext cx="667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+ pTru</a:t>
            </a:r>
          </a:p>
        </p:txBody>
      </p:sp>
    </p:spTree>
    <p:extLst>
      <p:ext uri="{BB962C8B-B14F-4D97-AF65-F5344CB8AC3E}">
        <p14:creationId xmlns:p14="http://schemas.microsoft.com/office/powerpoint/2010/main" val="1945857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C320F3-0120-6236-BD3F-01325A06C4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858435" cy="429418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The bacteria from each transformation reaction will be spread on two different plates.</a:t>
            </a:r>
          </a:p>
          <a:p>
            <a:r>
              <a:rPr lang="en-US" dirty="0">
                <a:effectLst/>
                <a:latin typeface="Helvetica" pitchFamily="2" charset="0"/>
              </a:rPr>
              <a:t>One plate will contain plain nutrient agar as a control.</a:t>
            </a:r>
          </a:p>
          <a:p>
            <a:r>
              <a:rPr lang="en-US" dirty="0">
                <a:effectLst/>
                <a:latin typeface="Helvetica" pitchFamily="2" charset="0"/>
              </a:rPr>
              <a:t>The other plate will contain nutrient agar with the antibiotic carbenicillin for selection and X-Gal ("CarbX plates</a:t>
            </a:r>
            <a:r>
              <a:rPr lang="en-US" dirty="0"/>
              <a:t>”).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experimental samples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BCF59-7761-D2EC-6276-45ADC0DE75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2"/>
          <a:stretch/>
        </p:blipFill>
        <p:spPr>
          <a:xfrm>
            <a:off x="7143078" y="3390900"/>
            <a:ext cx="3851461" cy="2375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F13E7B-3EBB-83A8-EC6D-06F8B4A8F495}"/>
              </a:ext>
            </a:extLst>
          </p:cNvPr>
          <p:cNvSpPr txBox="1"/>
          <p:nvPr/>
        </p:nvSpPr>
        <p:spPr>
          <a:xfrm>
            <a:off x="7067772" y="116244"/>
            <a:ext cx="160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H</a:t>
            </a:r>
            <a:r>
              <a:rPr lang="en-US" sz="2400" baseline="-25000" dirty="0">
                <a:latin typeface="Helvetica" pitchFamily="2" charset="0"/>
              </a:rPr>
              <a:t>2</a:t>
            </a:r>
            <a:r>
              <a:rPr lang="en-US" sz="2400" dirty="0">
                <a:latin typeface="Helvetica" pitchFamily="2" charset="0"/>
              </a:rPr>
              <a:t>O only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(control)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ABE714-0EA7-9CEC-AD7E-E742B8F186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1703"/>
          <a:stretch/>
        </p:blipFill>
        <p:spPr>
          <a:xfrm>
            <a:off x="7067772" y="1274343"/>
            <a:ext cx="3851461" cy="1819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013039-D4E1-D363-EFEE-F65DCBC572A2}"/>
              </a:ext>
            </a:extLst>
          </p:cNvPr>
          <p:cNvSpPr txBox="1"/>
          <p:nvPr/>
        </p:nvSpPr>
        <p:spPr>
          <a:xfrm>
            <a:off x="8993502" y="116244"/>
            <a:ext cx="2117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pTru Plasmid DNA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F55AF5-05B3-1E8A-EC90-CF7B929C8C6B}"/>
              </a:ext>
            </a:extLst>
          </p:cNvPr>
          <p:cNvCxnSpPr>
            <a:cxnSpLocks/>
          </p:cNvCxnSpPr>
          <p:nvPr/>
        </p:nvCxnSpPr>
        <p:spPr>
          <a:xfrm>
            <a:off x="7951042" y="866891"/>
            <a:ext cx="0" cy="373585"/>
          </a:xfrm>
          <a:prstGeom prst="straightConnector1">
            <a:avLst/>
          </a:prstGeom>
          <a:ln w="381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057CF7-3A20-068E-A767-7D1CC58DFDB8}"/>
              </a:ext>
            </a:extLst>
          </p:cNvPr>
          <p:cNvCxnSpPr>
            <a:cxnSpLocks/>
          </p:cNvCxnSpPr>
          <p:nvPr/>
        </p:nvCxnSpPr>
        <p:spPr>
          <a:xfrm>
            <a:off x="10052234" y="866891"/>
            <a:ext cx="0" cy="373585"/>
          </a:xfrm>
          <a:prstGeom prst="straightConnector1">
            <a:avLst/>
          </a:prstGeom>
          <a:ln w="38100">
            <a:solidFill>
              <a:srgbClr val="D10F3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5E6F1F2-FD40-103A-D32F-D298C221A466}"/>
              </a:ext>
            </a:extLst>
          </p:cNvPr>
          <p:cNvSpPr txBox="1"/>
          <p:nvPr/>
        </p:nvSpPr>
        <p:spPr>
          <a:xfrm>
            <a:off x="7143078" y="4347988"/>
            <a:ext cx="385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Plain nutrient agar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41890-EDF6-8B02-2CD9-A3C858BD763E}"/>
              </a:ext>
            </a:extLst>
          </p:cNvPr>
          <p:cNvSpPr txBox="1"/>
          <p:nvPr/>
        </p:nvSpPr>
        <p:spPr>
          <a:xfrm>
            <a:off x="7143078" y="5795312"/>
            <a:ext cx="385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Nutrient agar + CarbX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810A56-32E0-7C2D-DA14-8B587C8652A0}"/>
              </a:ext>
            </a:extLst>
          </p:cNvPr>
          <p:cNvGrpSpPr/>
          <p:nvPr/>
        </p:nvGrpSpPr>
        <p:grpSpPr>
          <a:xfrm>
            <a:off x="6387231" y="2675466"/>
            <a:ext cx="1297912" cy="2695462"/>
            <a:chOff x="6389821" y="2734494"/>
            <a:chExt cx="1297912" cy="2695462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CD35013-4650-42F8-FF8B-3D93BF2A11E4}"/>
                </a:ext>
              </a:extLst>
            </p:cNvPr>
            <p:cNvSpPr/>
            <p:nvPr/>
          </p:nvSpPr>
          <p:spPr>
            <a:xfrm>
              <a:off x="6581242" y="2734494"/>
              <a:ext cx="1106491" cy="1318217"/>
            </a:xfrm>
            <a:custGeom>
              <a:avLst/>
              <a:gdLst>
                <a:gd name="connsiteX0" fmla="*/ 1106491 w 1106491"/>
                <a:gd name="connsiteY0" fmla="*/ 42573 h 1318217"/>
                <a:gd name="connsiteX1" fmla="*/ 406580 w 1106491"/>
                <a:gd name="connsiteY1" fmla="*/ 110306 h 1318217"/>
                <a:gd name="connsiteX2" fmla="*/ 180 w 1106491"/>
                <a:gd name="connsiteY2" fmla="*/ 990839 h 1318217"/>
                <a:gd name="connsiteX3" fmla="*/ 451736 w 1106491"/>
                <a:gd name="connsiteY3" fmla="*/ 1318217 h 131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491" h="1318217">
                  <a:moveTo>
                    <a:pt x="1106491" y="42573"/>
                  </a:moveTo>
                  <a:cubicBezTo>
                    <a:pt x="848728" y="-2583"/>
                    <a:pt x="590965" y="-47738"/>
                    <a:pt x="406580" y="110306"/>
                  </a:cubicBezTo>
                  <a:cubicBezTo>
                    <a:pt x="222195" y="268350"/>
                    <a:pt x="-7346" y="789521"/>
                    <a:pt x="180" y="990839"/>
                  </a:cubicBezTo>
                  <a:cubicBezTo>
                    <a:pt x="7706" y="1192157"/>
                    <a:pt x="229721" y="1255187"/>
                    <a:pt x="451736" y="1318217"/>
                  </a:cubicBezTo>
                </a:path>
              </a:pathLst>
            </a:custGeom>
            <a:noFill/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DC9D1C9-3FB6-C03C-D812-A0537975D917}"/>
                </a:ext>
              </a:extLst>
            </p:cNvPr>
            <p:cNvSpPr/>
            <p:nvPr/>
          </p:nvSpPr>
          <p:spPr>
            <a:xfrm>
              <a:off x="6389821" y="3702756"/>
              <a:ext cx="631868" cy="1727200"/>
            </a:xfrm>
            <a:custGeom>
              <a:avLst/>
              <a:gdLst>
                <a:gd name="connsiteX0" fmla="*/ 191601 w 631868"/>
                <a:gd name="connsiteY0" fmla="*/ 0 h 1727200"/>
                <a:gd name="connsiteX1" fmla="*/ 22268 w 631868"/>
                <a:gd name="connsiteY1" fmla="*/ 1207911 h 1727200"/>
                <a:gd name="connsiteX2" fmla="*/ 631868 w 631868"/>
                <a:gd name="connsiteY2" fmla="*/ 172720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868" h="1727200">
                  <a:moveTo>
                    <a:pt x="191601" y="0"/>
                  </a:moveTo>
                  <a:cubicBezTo>
                    <a:pt x="70245" y="460022"/>
                    <a:pt x="-51110" y="920044"/>
                    <a:pt x="22268" y="1207911"/>
                  </a:cubicBezTo>
                  <a:cubicBezTo>
                    <a:pt x="95646" y="1495778"/>
                    <a:pt x="363757" y="1611489"/>
                    <a:pt x="631868" y="1727200"/>
                  </a:cubicBezTo>
                </a:path>
              </a:pathLst>
            </a:custGeom>
            <a:noFill/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9E8BE3A-2291-C398-28A2-8861E80190C2}"/>
              </a:ext>
            </a:extLst>
          </p:cNvPr>
          <p:cNvGrpSpPr/>
          <p:nvPr/>
        </p:nvGrpSpPr>
        <p:grpSpPr>
          <a:xfrm flipH="1">
            <a:off x="10391666" y="2704980"/>
            <a:ext cx="1297912" cy="2695462"/>
            <a:chOff x="6389821" y="2734494"/>
            <a:chExt cx="1297912" cy="2695462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63077C4-15B8-284F-4634-DDE758BB34BD}"/>
                </a:ext>
              </a:extLst>
            </p:cNvPr>
            <p:cNvSpPr/>
            <p:nvPr/>
          </p:nvSpPr>
          <p:spPr>
            <a:xfrm>
              <a:off x="6581242" y="2734494"/>
              <a:ext cx="1106491" cy="1318217"/>
            </a:xfrm>
            <a:custGeom>
              <a:avLst/>
              <a:gdLst>
                <a:gd name="connsiteX0" fmla="*/ 1106491 w 1106491"/>
                <a:gd name="connsiteY0" fmla="*/ 42573 h 1318217"/>
                <a:gd name="connsiteX1" fmla="*/ 406580 w 1106491"/>
                <a:gd name="connsiteY1" fmla="*/ 110306 h 1318217"/>
                <a:gd name="connsiteX2" fmla="*/ 180 w 1106491"/>
                <a:gd name="connsiteY2" fmla="*/ 990839 h 1318217"/>
                <a:gd name="connsiteX3" fmla="*/ 451736 w 1106491"/>
                <a:gd name="connsiteY3" fmla="*/ 1318217 h 131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491" h="1318217">
                  <a:moveTo>
                    <a:pt x="1106491" y="42573"/>
                  </a:moveTo>
                  <a:cubicBezTo>
                    <a:pt x="848728" y="-2583"/>
                    <a:pt x="590965" y="-47738"/>
                    <a:pt x="406580" y="110306"/>
                  </a:cubicBezTo>
                  <a:cubicBezTo>
                    <a:pt x="222195" y="268350"/>
                    <a:pt x="-7346" y="789521"/>
                    <a:pt x="180" y="990839"/>
                  </a:cubicBezTo>
                  <a:cubicBezTo>
                    <a:pt x="7706" y="1192157"/>
                    <a:pt x="229721" y="1255187"/>
                    <a:pt x="451736" y="1318217"/>
                  </a:cubicBezTo>
                </a:path>
              </a:pathLst>
            </a:custGeom>
            <a:noFill/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8E0A6F4-0E9B-5A7E-844D-8E371DCBC556}"/>
                </a:ext>
              </a:extLst>
            </p:cNvPr>
            <p:cNvSpPr/>
            <p:nvPr/>
          </p:nvSpPr>
          <p:spPr>
            <a:xfrm>
              <a:off x="6389821" y="3702756"/>
              <a:ext cx="631868" cy="1727200"/>
            </a:xfrm>
            <a:custGeom>
              <a:avLst/>
              <a:gdLst>
                <a:gd name="connsiteX0" fmla="*/ 191601 w 631868"/>
                <a:gd name="connsiteY0" fmla="*/ 0 h 1727200"/>
                <a:gd name="connsiteX1" fmla="*/ 22268 w 631868"/>
                <a:gd name="connsiteY1" fmla="*/ 1207911 h 1727200"/>
                <a:gd name="connsiteX2" fmla="*/ 631868 w 631868"/>
                <a:gd name="connsiteY2" fmla="*/ 172720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868" h="1727200">
                  <a:moveTo>
                    <a:pt x="191601" y="0"/>
                  </a:moveTo>
                  <a:cubicBezTo>
                    <a:pt x="70245" y="460022"/>
                    <a:pt x="-51110" y="920044"/>
                    <a:pt x="22268" y="1207911"/>
                  </a:cubicBezTo>
                  <a:cubicBezTo>
                    <a:pt x="95646" y="1495778"/>
                    <a:pt x="363757" y="1611489"/>
                    <a:pt x="631868" y="1727200"/>
                  </a:cubicBezTo>
                </a:path>
              </a:pathLst>
            </a:custGeom>
            <a:noFill/>
            <a:ln w="38100">
              <a:solidFill>
                <a:srgbClr val="D10F3A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B40B647-5B49-03BD-60D8-040502042A18}"/>
              </a:ext>
            </a:extLst>
          </p:cNvPr>
          <p:cNvSpPr txBox="1"/>
          <p:nvPr/>
        </p:nvSpPr>
        <p:spPr>
          <a:xfrm>
            <a:off x="7572004" y="1457535"/>
            <a:ext cx="667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- pTru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65BCFA-0AF4-115C-2731-0AC1EB571CFD}"/>
              </a:ext>
            </a:extLst>
          </p:cNvPr>
          <p:cNvSpPr txBox="1"/>
          <p:nvPr/>
        </p:nvSpPr>
        <p:spPr>
          <a:xfrm>
            <a:off x="9690036" y="1472504"/>
            <a:ext cx="667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+ pTru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55CB8-1903-088B-9348-CB9352EAC19D}"/>
              </a:ext>
            </a:extLst>
          </p:cNvPr>
          <p:cNvSpPr txBox="1"/>
          <p:nvPr/>
        </p:nvSpPr>
        <p:spPr>
          <a:xfrm>
            <a:off x="8189256" y="2263155"/>
            <a:ext cx="160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Bacteria in CaCl</a:t>
            </a:r>
            <a:r>
              <a:rPr lang="en-US" sz="2400" baseline="-25000" dirty="0">
                <a:latin typeface="Helvetica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12524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C320F3-0120-6236-BD3F-01325A06C4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934200" cy="429418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ffectLst/>
                <a:latin typeface="Helvetica" pitchFamily="2" charset="0"/>
              </a:rPr>
              <a:t>Predict what you will see on each plate: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Pre-lab study questions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151F1D3-C654-2DE4-8D2F-1A2DD6D9A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185108"/>
              </p:ext>
            </p:extLst>
          </p:nvPr>
        </p:nvGraphicFramePr>
        <p:xfrm>
          <a:off x="1004711" y="2463800"/>
          <a:ext cx="10543824" cy="3505200"/>
        </p:xfrm>
        <a:graphic>
          <a:graphicData uri="http://schemas.openxmlformats.org/drawingml/2006/table">
            <a:tbl>
              <a:tblPr firstRow="1" bandRow="1">
                <a:tableStyleId>{CE1DC756-F941-4D25-BA54-6A63ECF2215B}</a:tableStyleId>
              </a:tblPr>
              <a:tblGrid>
                <a:gridCol w="5093477">
                  <a:extLst>
                    <a:ext uri="{9D8B030D-6E8A-4147-A177-3AD203B41FA5}">
                      <a16:colId xmlns:a16="http://schemas.microsoft.com/office/drawing/2014/main" val="2474298186"/>
                    </a:ext>
                  </a:extLst>
                </a:gridCol>
                <a:gridCol w="3276697">
                  <a:extLst>
                    <a:ext uri="{9D8B030D-6E8A-4147-A177-3AD203B41FA5}">
                      <a16:colId xmlns:a16="http://schemas.microsoft.com/office/drawing/2014/main" val="2142479516"/>
                    </a:ext>
                  </a:extLst>
                </a:gridCol>
                <a:gridCol w="2173650">
                  <a:extLst>
                    <a:ext uri="{9D8B030D-6E8A-4147-A177-3AD203B41FA5}">
                      <a16:colId xmlns:a16="http://schemas.microsoft.com/office/drawing/2014/main" val="2479522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Helvetica" pitchFamily="2" charset="0"/>
                        </a:rPr>
                        <a:t>Plate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Type of bacterial growth</a:t>
                      </a:r>
                    </a:p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(no growth, colonies, lawn)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Color of bacteria</a:t>
                      </a:r>
                    </a:p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(white or blue)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08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Control cells (no pTru Plasmid "-") </a:t>
                      </a:r>
                    </a:p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plated on plain nutrient agar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14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Cells transformed with pTru Plasmid ("+")</a:t>
                      </a:r>
                    </a:p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plated on plain nutrient agar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05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Control cells (no pTru Plasmid "-") </a:t>
                      </a:r>
                    </a:p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plated on nutrient agar + CarbX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27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Cells transformed with pTru Plasmid ("+")</a:t>
                      </a:r>
                    </a:p>
                    <a:p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  <a:ea typeface="Arial"/>
                          <a:cs typeface="Arial"/>
                        </a:rPr>
                        <a:t>plated on nutrient agar + CarbX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066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168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61D1FB1-C38B-F83C-16C6-D5C13299A6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9401" y="1317509"/>
            <a:ext cx="4302776" cy="4359391"/>
          </a:xfrm>
          <a:prstGeom prst="rect">
            <a:avLst/>
          </a:prstGeom>
        </p:spPr>
      </p:pic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51B38033-DE97-7717-75D8-250EEB581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944495" cy="42941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Helvetica" pitchFamily="2" charset="0"/>
              </a:rPr>
              <a:t>Control cells on plain nutrient agar plates should form a lawn.</a:t>
            </a:r>
          </a:p>
          <a:p>
            <a:r>
              <a:rPr lang="en-US" dirty="0"/>
              <a:t>In the </a:t>
            </a:r>
            <a:r>
              <a:rPr lang="en-US" u="sng" dirty="0"/>
              <a:t>absence</a:t>
            </a:r>
            <a:r>
              <a:rPr lang="en-US" dirty="0"/>
              <a:t> of carbenicillin antibiotic, most of the bacteria should survive.</a:t>
            </a:r>
          </a:p>
          <a:p>
            <a:r>
              <a:rPr lang="en-US" dirty="0"/>
              <a:t>This condition allows you to assess the viability of your bacteria.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AAAC81-E33C-BDF5-496C-7A4EDD04F101}"/>
              </a:ext>
            </a:extLst>
          </p:cNvPr>
          <p:cNvSpPr txBox="1"/>
          <p:nvPr/>
        </p:nvSpPr>
        <p:spPr>
          <a:xfrm>
            <a:off x="6512925" y="730619"/>
            <a:ext cx="5235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- pTru Plasmid on plain nutrient agar</a:t>
            </a:r>
          </a:p>
        </p:txBody>
      </p:sp>
    </p:spTree>
    <p:extLst>
      <p:ext uri="{BB962C8B-B14F-4D97-AF65-F5344CB8AC3E}">
        <p14:creationId xmlns:p14="http://schemas.microsoft.com/office/powerpoint/2010/main" val="4278109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1BD8DF-9C0A-23DE-13FC-CEF10D7E1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200" y="1333500"/>
            <a:ext cx="4286994" cy="43434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6491A8-2F46-8995-71A6-601BD6B719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944495" cy="42941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Helvetica" pitchFamily="2" charset="0"/>
              </a:rPr>
              <a:t>Cells transformed with pTru on plain plain nutrient agar plates should form a lawn.</a:t>
            </a:r>
          </a:p>
          <a:p>
            <a:r>
              <a:rPr lang="en-US" dirty="0"/>
              <a:t>In the </a:t>
            </a:r>
            <a:r>
              <a:rPr lang="en-US" u="sng" dirty="0"/>
              <a:t>absence</a:t>
            </a:r>
            <a:r>
              <a:rPr lang="en-US" dirty="0"/>
              <a:t> of carbenicillin antibiotic, most of the bacteria should survive.</a:t>
            </a:r>
          </a:p>
          <a:p>
            <a:r>
              <a:rPr lang="en-US" dirty="0"/>
              <a:t>This condition shows the importance of antibiotic selection.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08087-C307-661C-9504-CE41C5B1143F}"/>
              </a:ext>
            </a:extLst>
          </p:cNvPr>
          <p:cNvSpPr txBox="1"/>
          <p:nvPr/>
        </p:nvSpPr>
        <p:spPr>
          <a:xfrm>
            <a:off x="6455826" y="743576"/>
            <a:ext cx="5243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+ pTru Plasmid on plain nutrient agar</a:t>
            </a:r>
          </a:p>
        </p:txBody>
      </p:sp>
    </p:spTree>
    <p:extLst>
      <p:ext uri="{BB962C8B-B14F-4D97-AF65-F5344CB8AC3E}">
        <p14:creationId xmlns:p14="http://schemas.microsoft.com/office/powerpoint/2010/main" val="1533609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8801D9-17C6-7782-2D62-B623536CBE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200" y="1333500"/>
            <a:ext cx="4289988" cy="43464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055FB3-20ED-DC3C-0836-3444D51C30E7}"/>
              </a:ext>
            </a:extLst>
          </p:cNvPr>
          <p:cNvSpPr txBox="1"/>
          <p:nvPr/>
        </p:nvSpPr>
        <p:spPr>
          <a:xfrm>
            <a:off x="6252940" y="746610"/>
            <a:ext cx="5652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- pTru Plasmid on nutrient agar + CarbX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A92D219-9807-B113-30A2-B6660356AA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5944495" cy="42941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Helvetica" pitchFamily="2" charset="0"/>
              </a:rPr>
              <a:t>Control cells on CarbX plates should show no growth.</a:t>
            </a:r>
          </a:p>
          <a:p>
            <a:r>
              <a:rPr lang="en-US" dirty="0">
                <a:effectLst/>
                <a:latin typeface="Helvetica" pitchFamily="2" charset="0"/>
              </a:rPr>
              <a:t>Because the pTru Plasmid was </a:t>
            </a:r>
            <a:r>
              <a:rPr lang="en-US" u="sng" dirty="0">
                <a:effectLst/>
                <a:latin typeface="Helvetica" pitchFamily="2" charset="0"/>
              </a:rPr>
              <a:t>not</a:t>
            </a:r>
            <a:r>
              <a:rPr lang="en-US" dirty="0">
                <a:effectLst/>
                <a:latin typeface="Helvetica" pitchFamily="2" charset="0"/>
              </a:rPr>
              <a:t> added to these cells, they will </a:t>
            </a:r>
            <a:r>
              <a:rPr lang="en-US" u="sng" dirty="0">
                <a:effectLst/>
                <a:latin typeface="Helvetica" pitchFamily="2" charset="0"/>
              </a:rPr>
              <a:t>not</a:t>
            </a:r>
            <a:r>
              <a:rPr lang="en-US" dirty="0">
                <a:effectLst/>
                <a:latin typeface="Helvetica" pitchFamily="2" charset="0"/>
              </a:rPr>
              <a:t> gain antibiotic resistance.</a:t>
            </a:r>
          </a:p>
          <a:p>
            <a:r>
              <a:rPr lang="en-US" dirty="0">
                <a:effectLst/>
                <a:latin typeface="Helvetica" pitchFamily="2" charset="0"/>
              </a:rPr>
              <a:t>In the presence of carbenicillin antibiotic, all of the cells should die.</a:t>
            </a:r>
          </a:p>
        </p:txBody>
      </p:sp>
    </p:spTree>
    <p:extLst>
      <p:ext uri="{BB962C8B-B14F-4D97-AF65-F5344CB8AC3E}">
        <p14:creationId xmlns:p14="http://schemas.microsoft.com/office/powerpoint/2010/main" val="1952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055FB3-20ED-DC3C-0836-3444D51C30E7}"/>
              </a:ext>
            </a:extLst>
          </p:cNvPr>
          <p:cNvSpPr txBox="1"/>
          <p:nvPr/>
        </p:nvSpPr>
        <p:spPr>
          <a:xfrm>
            <a:off x="6214467" y="743576"/>
            <a:ext cx="5729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+ pTru Plasmid on nutrient agar + CarbX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A92D219-9807-B113-30A2-B6660356AA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774543" cy="42941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Helvetica" pitchFamily="2" charset="0"/>
              </a:rPr>
              <a:t>Cells transformed with pTru on CarbX plates should form blue colonies.</a:t>
            </a:r>
          </a:p>
          <a:p>
            <a:r>
              <a:rPr lang="en-US" dirty="0">
                <a:effectLst/>
                <a:latin typeface="Helvetica" pitchFamily="2" charset="0"/>
              </a:rPr>
              <a:t>pTru provides resistance to carbenicillin. Only transformed cells can grow in the presence of carbenicillin antibiotic</a:t>
            </a:r>
            <a:r>
              <a:rPr lang="en-US" dirty="0"/>
              <a:t>.</a:t>
            </a:r>
          </a:p>
          <a:p>
            <a:r>
              <a:rPr lang="en-US" dirty="0">
                <a:effectLst/>
                <a:latin typeface="Helvetica" pitchFamily="2" charset="0"/>
              </a:rPr>
              <a:t>Transformation is infrequent so few cells take up the plasmid. These cells divide and form colonies.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77CE21-9C55-99F6-42A1-A658922CB4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200" y="1330466"/>
            <a:ext cx="4289988" cy="434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36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results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A92D219-9807-B113-30A2-B6660356AA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266543" cy="42941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Helvetica" pitchFamily="2" charset="0"/>
              </a:rPr>
              <a:t>Cells transformed with pTru on CarbX plates should form blue colonies.</a:t>
            </a:r>
          </a:p>
          <a:p>
            <a:r>
              <a:rPr lang="en-US" dirty="0">
                <a:effectLst/>
                <a:latin typeface="Helvetica" pitchFamily="2" charset="0"/>
              </a:rPr>
              <a:t>pTru also carries the </a:t>
            </a:r>
            <a:r>
              <a:rPr lang="en-US" i="1" dirty="0">
                <a:effectLst/>
                <a:latin typeface="Helvetica" pitchFamily="2" charset="0"/>
              </a:rPr>
              <a:t>lacZ</a:t>
            </a:r>
            <a:r>
              <a:rPr lang="en-US" dirty="0">
                <a:effectLst/>
                <a:latin typeface="Helvetica" pitchFamily="2" charset="0"/>
              </a:rPr>
              <a:t> gene, so the </a:t>
            </a:r>
            <a:r>
              <a:rPr lang="en-US" dirty="0" err="1">
                <a:effectLst/>
                <a:latin typeface="Helvetica" pitchFamily="2" charset="0"/>
              </a:rPr>
              <a:t>ß</a:t>
            </a:r>
            <a:r>
              <a:rPr lang="en-US" dirty="0">
                <a:effectLst/>
                <a:latin typeface="Helvetica" pitchFamily="2" charset="0"/>
              </a:rPr>
              <a:t>-galactosidase protein will be expressed.</a:t>
            </a:r>
          </a:p>
          <a:p>
            <a:r>
              <a:rPr lang="en-US" dirty="0" err="1">
                <a:effectLst/>
                <a:latin typeface="Helvetica" pitchFamily="2" charset="0"/>
              </a:rPr>
              <a:t>ß</a:t>
            </a:r>
            <a:r>
              <a:rPr lang="en-US" dirty="0">
                <a:effectLst/>
                <a:latin typeface="Helvetica" pitchFamily="2" charset="0"/>
              </a:rPr>
              <a:t>-galactosidase breaks down the X-Gal in the plates and makes a blue pigment.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55F3B6-6C02-C97B-AF11-D8F2AFB5F476}"/>
              </a:ext>
            </a:extLst>
          </p:cNvPr>
          <p:cNvSpPr txBox="1"/>
          <p:nvPr/>
        </p:nvSpPr>
        <p:spPr>
          <a:xfrm>
            <a:off x="6214467" y="743576"/>
            <a:ext cx="5729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+ pTru Plasmid on nutrient agar + CarbX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C6C2A-8904-E002-F0F0-C953521EF0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200" y="1330466"/>
            <a:ext cx="4289988" cy="434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79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61D1FB1-C38B-F83C-16C6-D5C13299A6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4881" y="550091"/>
            <a:ext cx="2792079" cy="28288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9F2B20-BD1C-FA04-2974-855F38DE18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6021" y="3558133"/>
            <a:ext cx="2792079" cy="28288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1BD8DF-9C0A-23DE-13FC-CEF10D7E1D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6021" y="550091"/>
            <a:ext cx="2792079" cy="28288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8801D9-17C6-7782-2D62-B623536CBE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4881" y="3558133"/>
            <a:ext cx="2792079" cy="28288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1C4827-2AB3-A213-BB1D-7B1C2F95A8AA}"/>
              </a:ext>
            </a:extLst>
          </p:cNvPr>
          <p:cNvSpPr txBox="1"/>
          <p:nvPr/>
        </p:nvSpPr>
        <p:spPr>
          <a:xfrm>
            <a:off x="8940179" y="88426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+ pTru Plasmid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8E5D2-D0ED-39D8-9D55-5A9D9EB0FB5D}"/>
              </a:ext>
            </a:extLst>
          </p:cNvPr>
          <p:cNvSpPr txBox="1"/>
          <p:nvPr/>
        </p:nvSpPr>
        <p:spPr>
          <a:xfrm>
            <a:off x="5959039" y="93481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- pTru Plasmid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E7CB1D-8281-0214-0E00-85686A6C6DFB}"/>
              </a:ext>
            </a:extLst>
          </p:cNvPr>
          <p:cNvSpPr txBox="1"/>
          <p:nvPr/>
        </p:nvSpPr>
        <p:spPr>
          <a:xfrm rot="16200000">
            <a:off x="4660829" y="1733667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Plain LB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C16F90-9891-3700-CDB1-D0F8D4053985}"/>
              </a:ext>
            </a:extLst>
          </p:cNvPr>
          <p:cNvSpPr txBox="1"/>
          <p:nvPr/>
        </p:nvSpPr>
        <p:spPr>
          <a:xfrm rot="16200000">
            <a:off x="4477286" y="4896484"/>
            <a:ext cx="1784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LB + CarbX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7F8C535-B62F-A54E-F314-5737A523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471051"/>
            <a:ext cx="11339945" cy="859415"/>
          </a:xfrm>
        </p:spPr>
        <p:txBody>
          <a:bodyPr/>
          <a:lstStyle/>
          <a:p>
            <a:r>
              <a:rPr lang="en-US" dirty="0"/>
              <a:t>Expected results</a:t>
            </a:r>
          </a:p>
        </p:txBody>
      </p:sp>
    </p:spTree>
    <p:extLst>
      <p:ext uri="{BB962C8B-B14F-4D97-AF65-F5344CB8AC3E}">
        <p14:creationId xmlns:p14="http://schemas.microsoft.com/office/powerpoint/2010/main" val="3556946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C320F3-0120-6236-BD3F-01325A06C4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731958"/>
            <a:ext cx="6113585" cy="4294187"/>
          </a:xfrm>
        </p:spPr>
        <p:txBody>
          <a:bodyPr/>
          <a:lstStyle/>
          <a:p>
            <a:r>
              <a:rPr lang="en-US" dirty="0"/>
              <a:t>You genetically engineered bacteria by transforming them with plasmid DNA.</a:t>
            </a:r>
          </a:p>
          <a:p>
            <a:r>
              <a:rPr lang="en-US" dirty="0"/>
              <a:t>You started with bacteria that appeared white and were susceptible to the antibiotic carbenicillin.</a:t>
            </a:r>
          </a:p>
          <a:p>
            <a:r>
              <a:rPr lang="en-US" dirty="0"/>
              <a:t>You changed the bacteria to appear blue and be resistant to carbenicillin.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73782B-8875-9C62-8845-7A63DE5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481D49-E22F-1FFA-9556-8ACC62DCB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209" y="3637392"/>
            <a:ext cx="4495850" cy="203950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17E5410-4FD1-8C4A-BDE7-B6A5400749EF}"/>
              </a:ext>
            </a:extLst>
          </p:cNvPr>
          <p:cNvGrpSpPr/>
          <p:nvPr/>
        </p:nvGrpSpPr>
        <p:grpSpPr>
          <a:xfrm>
            <a:off x="6874991" y="0"/>
            <a:ext cx="3739024" cy="3739024"/>
            <a:chOff x="6849938" y="284970"/>
            <a:chExt cx="3739024" cy="3739024"/>
          </a:xfrm>
        </p:grpSpPr>
        <p:pic>
          <p:nvPicPr>
            <p:cNvPr id="11" name="Graphic 10" descr="Ribbon">
              <a:extLst>
                <a:ext uri="{FF2B5EF4-FFF2-40B4-BE49-F238E27FC236}">
                  <a16:creationId xmlns:a16="http://schemas.microsoft.com/office/drawing/2014/main" id="{50DB1D1C-D305-7E83-10ED-7EF954E37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49938" y="284970"/>
              <a:ext cx="3739024" cy="37390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926FF1-1541-E15F-20C0-D534D3B33FB0}"/>
                </a:ext>
              </a:extLst>
            </p:cNvPr>
            <p:cNvSpPr txBox="1"/>
            <p:nvPr/>
          </p:nvSpPr>
          <p:spPr>
            <a:xfrm>
              <a:off x="8035609" y="1177269"/>
              <a:ext cx="136768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D10F3A"/>
                  </a:solidFill>
                  <a:latin typeface="Helvetica" pitchFamily="2" charset="0"/>
                </a:rPr>
                <a:t>Genetic </a:t>
              </a:r>
            </a:p>
            <a:p>
              <a:pPr algn="ctr"/>
              <a:r>
                <a:rPr lang="en-US" sz="2000" b="1" dirty="0">
                  <a:solidFill>
                    <a:srgbClr val="D10F3A"/>
                  </a:solidFill>
                  <a:latin typeface="Helvetica" pitchFamily="2" charset="0"/>
                </a:rPr>
                <a:t>Engineer!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403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042036"/>
      </p:ext>
    </p:extLst>
  </p:cSld>
  <p:clrMapOvr>
    <a:masterClrMapping/>
  </p:clrMapOvr>
</p:sld>
</file>

<file path=ppt/theme/theme1.xml><?xml version="1.0" encoding="utf-8"?>
<a:theme xmlns:a="http://schemas.openxmlformats.org/drawingml/2006/main" name="Start slides">
  <a:themeElements>
    <a:clrScheme name="miniPCR colors">
      <a:dk1>
        <a:srgbClr val="002D73"/>
      </a:dk1>
      <a:lt1>
        <a:srgbClr val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n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1407</Words>
  <Application>Microsoft Macintosh PowerPoint</Application>
  <PresentationFormat>Widescreen</PresentationFormat>
  <Paragraphs>212</Paragraphs>
  <Slides>31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AMP_GothamBold</vt:lpstr>
      <vt:lpstr>Arial</vt:lpstr>
      <vt:lpstr>Calibri</vt:lpstr>
      <vt:lpstr>Helvetica</vt:lpstr>
      <vt:lpstr>Helvetica Neue</vt:lpstr>
      <vt:lpstr>Start slides</vt:lpstr>
      <vt:lpstr>Custom Design</vt:lpstr>
      <vt:lpstr>End slides</vt:lpstr>
      <vt:lpstr>True BlueTM Transformation Lab: Genetically Engineering Bacteria</vt:lpstr>
      <vt:lpstr>Overview of today’s lab</vt:lpstr>
      <vt:lpstr>Genetic engineering</vt:lpstr>
      <vt:lpstr>Bacterial DNA</vt:lpstr>
      <vt:lpstr>Transformation in nature</vt:lpstr>
      <vt:lpstr>Transformation in the lab</vt:lpstr>
      <vt:lpstr>Transformation in the lab</vt:lpstr>
      <vt:lpstr>Selection</vt:lpstr>
      <vt:lpstr>Antibiotic selection</vt:lpstr>
      <vt:lpstr>Antibiotic selection</vt:lpstr>
      <vt:lpstr>Growing bacteria on plates</vt:lpstr>
      <vt:lpstr>Growing bacteria on plates</vt:lpstr>
      <vt:lpstr>Growing bacteria on plates</vt:lpstr>
      <vt:lpstr>Growing bacteria on plates</vt:lpstr>
      <vt:lpstr>Transformation summary</vt:lpstr>
      <vt:lpstr>Today’s lab</vt:lpstr>
      <vt:lpstr>Making bacteria blue with the lacZ gene</vt:lpstr>
      <vt:lpstr>Making bacteria blue with the lacZ gene</vt:lpstr>
      <vt:lpstr>The pTru plasmid</vt:lpstr>
      <vt:lpstr>The pTru plasmid</vt:lpstr>
      <vt:lpstr>Your experimental samples</vt:lpstr>
      <vt:lpstr>Your experimental samples</vt:lpstr>
      <vt:lpstr>Pre-lab study questions</vt:lpstr>
      <vt:lpstr>Expected results</vt:lpstr>
      <vt:lpstr>Expected results</vt:lpstr>
      <vt:lpstr>Expected results</vt:lpstr>
      <vt:lpstr>Expected results</vt:lpstr>
      <vt:lpstr>Expected results</vt:lpstr>
      <vt:lpstr>Expected results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Bryan</dc:creator>
  <cp:lastModifiedBy>Allison Nishitani</cp:lastModifiedBy>
  <cp:revision>259</cp:revision>
  <dcterms:created xsi:type="dcterms:W3CDTF">2022-11-28T18:22:28Z</dcterms:created>
  <dcterms:modified xsi:type="dcterms:W3CDTF">2023-10-20T18:14:55Z</dcterms:modified>
</cp:coreProperties>
</file>