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32"/>
  </p:notesMasterIdLst>
  <p:sldIdLst>
    <p:sldId id="1146" r:id="rId3"/>
    <p:sldId id="1147" r:id="rId4"/>
    <p:sldId id="1148" r:id="rId5"/>
    <p:sldId id="1149" r:id="rId6"/>
    <p:sldId id="1156" r:id="rId7"/>
    <p:sldId id="1150" r:id="rId8"/>
    <p:sldId id="1157" r:id="rId9"/>
    <p:sldId id="1151" r:id="rId10"/>
    <p:sldId id="1160" r:id="rId11"/>
    <p:sldId id="1152" r:id="rId12"/>
    <p:sldId id="1161" r:id="rId13"/>
    <p:sldId id="1153" r:id="rId14"/>
    <p:sldId id="1166" r:id="rId15"/>
    <p:sldId id="1164" r:id="rId16"/>
    <p:sldId id="1165" r:id="rId17"/>
    <p:sldId id="1167" r:id="rId18"/>
    <p:sldId id="1154" r:id="rId19"/>
    <p:sldId id="1162" r:id="rId20"/>
    <p:sldId id="1163" r:id="rId21"/>
    <p:sldId id="1158" r:id="rId22"/>
    <p:sldId id="1159" r:id="rId23"/>
    <p:sldId id="324" r:id="rId24"/>
    <p:sldId id="332" r:id="rId25"/>
    <p:sldId id="331" r:id="rId26"/>
    <p:sldId id="1168" r:id="rId27"/>
    <p:sldId id="334" r:id="rId28"/>
    <p:sldId id="325" r:id="rId29"/>
    <p:sldId id="1155" r:id="rId30"/>
    <p:sldId id="1170"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8" d="100"/>
          <a:sy n="98" d="100"/>
        </p:scale>
        <p:origin x="1445" y="9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06B067-BB5F-487A-A7D3-446324ACD871}" type="datetimeFigureOut">
              <a:rPr lang="en-US" smtClean="0"/>
              <a:t>4/24/2019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701C79-8DFA-494E-952D-C161C9503BA6}" type="slidenum">
              <a:rPr lang="en-US" smtClean="0"/>
              <a:t>‹#›</a:t>
            </a:fld>
            <a:endParaRPr lang="en-US"/>
          </a:p>
        </p:txBody>
      </p:sp>
    </p:spTree>
    <p:extLst>
      <p:ext uri="{BB962C8B-B14F-4D97-AF65-F5344CB8AC3E}">
        <p14:creationId xmlns:p14="http://schemas.microsoft.com/office/powerpoint/2010/main" val="3357763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A11C350-5642-47E6-85E0-DF5D826ED0C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24292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277E7AD-02C3-443D-9C15-9191EC3C33F1}" type="datetimeFigureOut">
              <a:rPr lang="en-US" smtClean="0"/>
              <a:t>4/24/2019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539183B-54ED-4477-8F5D-7ED244FCAC80}" type="slidenum">
              <a:rPr lang="en-US" smtClean="0"/>
              <a:t>‹#›</a:t>
            </a:fld>
            <a:endParaRPr lang="en-US"/>
          </a:p>
        </p:txBody>
      </p:sp>
    </p:spTree>
    <p:extLst>
      <p:ext uri="{BB962C8B-B14F-4D97-AF65-F5344CB8AC3E}">
        <p14:creationId xmlns:p14="http://schemas.microsoft.com/office/powerpoint/2010/main" val="2471907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7695" y="365127"/>
            <a:ext cx="8257655" cy="848531"/>
          </a:xfrm>
        </p:spPr>
        <p:txBody>
          <a:bodyPr>
            <a:normAutofit/>
          </a:bodyPr>
          <a:lstStyle>
            <a:lvl1pPr>
              <a:defRPr sz="3600">
                <a:latin typeface="+mn-lt"/>
              </a:defRPr>
            </a:lvl1pPr>
          </a:lstStyle>
          <a:p>
            <a:r>
              <a:rPr lang="en-US" dirty="0"/>
              <a:t>Click to edit Master title style</a:t>
            </a:r>
          </a:p>
        </p:txBody>
      </p:sp>
      <p:sp>
        <p:nvSpPr>
          <p:cNvPr id="3" name="Content Placeholder 2"/>
          <p:cNvSpPr>
            <a:spLocks noGrp="1"/>
          </p:cNvSpPr>
          <p:nvPr>
            <p:ph idx="1"/>
          </p:nvPr>
        </p:nvSpPr>
        <p:spPr>
          <a:xfrm>
            <a:off x="443172" y="1327496"/>
            <a:ext cx="7886700" cy="4351338"/>
          </a:xfrm>
        </p:spPr>
        <p:txBody>
          <a:bodyPr/>
          <a:lstStyle>
            <a:lvl1pPr marL="0" indent="0">
              <a:buNone/>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277E7AD-02C3-443D-9C15-9191EC3C33F1}" type="datetimeFigureOut">
              <a:rPr lang="en-US" smtClean="0"/>
              <a:t>4/24/2019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539183B-54ED-4477-8F5D-7ED244FCAC80}" type="slidenum">
              <a:rPr lang="en-US" smtClean="0"/>
              <a:t>‹#›</a:t>
            </a:fld>
            <a:endParaRPr lang="en-US"/>
          </a:p>
        </p:txBody>
      </p:sp>
    </p:spTree>
    <p:extLst>
      <p:ext uri="{BB962C8B-B14F-4D97-AF65-F5344CB8AC3E}">
        <p14:creationId xmlns:p14="http://schemas.microsoft.com/office/powerpoint/2010/main" val="1517438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277E7AD-02C3-443D-9C15-9191EC3C33F1}" type="datetimeFigureOut">
              <a:rPr lang="en-US" smtClean="0"/>
              <a:t>4/24/2019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539183B-54ED-4477-8F5D-7ED244FCAC80}" type="slidenum">
              <a:rPr lang="en-US" smtClean="0"/>
              <a:t>‹#›</a:t>
            </a:fld>
            <a:endParaRPr lang="en-US"/>
          </a:p>
        </p:txBody>
      </p:sp>
    </p:spTree>
    <p:extLst>
      <p:ext uri="{BB962C8B-B14F-4D97-AF65-F5344CB8AC3E}">
        <p14:creationId xmlns:p14="http://schemas.microsoft.com/office/powerpoint/2010/main" val="4119949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277E7AD-02C3-443D-9C15-9191EC3C33F1}" type="datetimeFigureOut">
              <a:rPr lang="en-US" smtClean="0"/>
              <a:t>4/24/2019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539183B-54ED-4477-8F5D-7ED244FCAC80}" type="slidenum">
              <a:rPr lang="en-US" smtClean="0"/>
              <a:t>‹#›</a:t>
            </a:fld>
            <a:endParaRPr lang="en-US"/>
          </a:p>
        </p:txBody>
      </p:sp>
    </p:spTree>
    <p:extLst>
      <p:ext uri="{BB962C8B-B14F-4D97-AF65-F5344CB8AC3E}">
        <p14:creationId xmlns:p14="http://schemas.microsoft.com/office/powerpoint/2010/main" val="2419435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C277E7AD-02C3-443D-9C15-9191EC3C33F1}" type="datetimeFigureOut">
              <a:rPr lang="en-US" smtClean="0"/>
              <a:t>4/24/2019</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8539183B-54ED-4477-8F5D-7ED244FCAC80}" type="slidenum">
              <a:rPr lang="en-US" smtClean="0"/>
              <a:t>‹#›</a:t>
            </a:fld>
            <a:endParaRPr lang="en-US"/>
          </a:p>
        </p:txBody>
      </p:sp>
    </p:spTree>
    <p:extLst>
      <p:ext uri="{BB962C8B-B14F-4D97-AF65-F5344CB8AC3E}">
        <p14:creationId xmlns:p14="http://schemas.microsoft.com/office/powerpoint/2010/main" val="3728231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C277E7AD-02C3-443D-9C15-9191EC3C33F1}" type="datetimeFigureOut">
              <a:rPr lang="en-US" smtClean="0"/>
              <a:t>4/24/2019</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8539183B-54ED-4477-8F5D-7ED244FCAC80}" type="slidenum">
              <a:rPr lang="en-US" smtClean="0"/>
              <a:t>‹#›</a:t>
            </a:fld>
            <a:endParaRPr lang="en-US"/>
          </a:p>
        </p:txBody>
      </p:sp>
    </p:spTree>
    <p:extLst>
      <p:ext uri="{BB962C8B-B14F-4D97-AF65-F5344CB8AC3E}">
        <p14:creationId xmlns:p14="http://schemas.microsoft.com/office/powerpoint/2010/main" val="564194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C277E7AD-02C3-443D-9C15-9191EC3C33F1}" type="datetimeFigureOut">
              <a:rPr lang="en-US" smtClean="0"/>
              <a:t>4/24/2019</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8539183B-54ED-4477-8F5D-7ED244FCAC80}" type="slidenum">
              <a:rPr lang="en-US" smtClean="0"/>
              <a:t>‹#›</a:t>
            </a:fld>
            <a:endParaRPr lang="en-US"/>
          </a:p>
        </p:txBody>
      </p:sp>
    </p:spTree>
    <p:extLst>
      <p:ext uri="{BB962C8B-B14F-4D97-AF65-F5344CB8AC3E}">
        <p14:creationId xmlns:p14="http://schemas.microsoft.com/office/powerpoint/2010/main" val="1815460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277E7AD-02C3-443D-9C15-9191EC3C33F1}" type="datetimeFigureOut">
              <a:rPr lang="en-US" smtClean="0"/>
              <a:t>4/24/2019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539183B-54ED-4477-8F5D-7ED244FCAC80}" type="slidenum">
              <a:rPr lang="en-US" smtClean="0"/>
              <a:t>‹#›</a:t>
            </a:fld>
            <a:endParaRPr lang="en-US"/>
          </a:p>
        </p:txBody>
      </p:sp>
    </p:spTree>
    <p:extLst>
      <p:ext uri="{BB962C8B-B14F-4D97-AF65-F5344CB8AC3E}">
        <p14:creationId xmlns:p14="http://schemas.microsoft.com/office/powerpoint/2010/main" val="3783739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277E7AD-02C3-443D-9C15-9191EC3C33F1}" type="datetimeFigureOut">
              <a:rPr lang="en-US" smtClean="0"/>
              <a:t>4/24/2019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539183B-54ED-4477-8F5D-7ED244FCAC80}" type="slidenum">
              <a:rPr lang="en-US" smtClean="0"/>
              <a:t>‹#›</a:t>
            </a:fld>
            <a:endParaRPr lang="en-US"/>
          </a:p>
        </p:txBody>
      </p:sp>
    </p:spTree>
    <p:extLst>
      <p:ext uri="{BB962C8B-B14F-4D97-AF65-F5344CB8AC3E}">
        <p14:creationId xmlns:p14="http://schemas.microsoft.com/office/powerpoint/2010/main" val="4027253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277E7AD-02C3-443D-9C15-9191EC3C33F1}" type="datetimeFigureOut">
              <a:rPr lang="en-US" smtClean="0"/>
              <a:t>4/24/2019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539183B-54ED-4477-8F5D-7ED244FCAC80}" type="slidenum">
              <a:rPr lang="en-US" smtClean="0"/>
              <a:t>‹#›</a:t>
            </a:fld>
            <a:endParaRPr lang="en-US"/>
          </a:p>
        </p:txBody>
      </p:sp>
    </p:spTree>
    <p:extLst>
      <p:ext uri="{BB962C8B-B14F-4D97-AF65-F5344CB8AC3E}">
        <p14:creationId xmlns:p14="http://schemas.microsoft.com/office/powerpoint/2010/main" val="3444152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277E7AD-02C3-443D-9C15-9191EC3C33F1}" type="datetimeFigureOut">
              <a:rPr lang="en-US" smtClean="0"/>
              <a:t>4/24/2019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539183B-54ED-4477-8F5D-7ED244FCAC80}" type="slidenum">
              <a:rPr lang="en-US" smtClean="0"/>
              <a:t>‹#›</a:t>
            </a:fld>
            <a:endParaRPr lang="en-US"/>
          </a:p>
        </p:txBody>
      </p:sp>
    </p:spTree>
    <p:extLst>
      <p:ext uri="{BB962C8B-B14F-4D97-AF65-F5344CB8AC3E}">
        <p14:creationId xmlns:p14="http://schemas.microsoft.com/office/powerpoint/2010/main" val="3112563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C61E600-06EA-4019-A954-D5B8268194DE}"/>
              </a:ext>
            </a:extLst>
          </p:cNvPr>
          <p:cNvSpPr/>
          <p:nvPr userDrawn="1"/>
        </p:nvSpPr>
        <p:spPr>
          <a:xfrm>
            <a:off x="7512148" y="0"/>
            <a:ext cx="1631852" cy="8109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7A50B97-AE86-49AD-8797-2BA033AF03FB}"/>
              </a:ext>
            </a:extLst>
          </p:cNvPr>
          <p:cNvSpPr/>
          <p:nvPr userDrawn="1"/>
        </p:nvSpPr>
        <p:spPr>
          <a:xfrm>
            <a:off x="0" y="1"/>
            <a:ext cx="7512149" cy="914327"/>
          </a:xfrm>
          <a:prstGeom prst="rect">
            <a:avLst/>
          </a:prstGeom>
          <a:gradFill flip="none" rotWithShape="1">
            <a:gsLst>
              <a:gs pos="9000">
                <a:schemeClr val="accent1">
                  <a:lumMod val="0"/>
                  <a:lumOff val="100000"/>
                </a:schemeClr>
              </a:gs>
              <a:gs pos="85000">
                <a:srgbClr val="29ACE2"/>
              </a:gs>
              <a:gs pos="39000">
                <a:schemeClr val="accent1">
                  <a:lumMod val="30000"/>
                  <a:lumOff val="70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F143DBC4-3FD1-48D7-B8F8-F45DFFE5E744}"/>
              </a:ext>
            </a:extLst>
          </p:cNvPr>
          <p:cNvSpPr/>
          <p:nvPr userDrawn="1"/>
        </p:nvSpPr>
        <p:spPr>
          <a:xfrm>
            <a:off x="0" y="810946"/>
            <a:ext cx="9144000" cy="193891"/>
          </a:xfrm>
          <a:prstGeom prst="rect">
            <a:avLst/>
          </a:prstGeom>
          <a:solidFill>
            <a:srgbClr val="29A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a:extLst>
              <a:ext uri="{FF2B5EF4-FFF2-40B4-BE49-F238E27FC236}">
                <a16:creationId xmlns:a16="http://schemas.microsoft.com/office/drawing/2014/main" id="{356A54F6-5AE0-4EE0-9AA2-58BEFFD02F53}"/>
              </a:ext>
            </a:extLst>
          </p:cNvPr>
          <p:cNvSpPr/>
          <p:nvPr userDrawn="1"/>
        </p:nvSpPr>
        <p:spPr>
          <a:xfrm>
            <a:off x="0" y="6356350"/>
            <a:ext cx="9144000" cy="501651"/>
          </a:xfrm>
          <a:prstGeom prst="rect">
            <a:avLst/>
          </a:prstGeom>
          <a:gradFill flip="none" rotWithShape="1">
            <a:gsLst>
              <a:gs pos="100000">
                <a:schemeClr val="accent1">
                  <a:lumMod val="0"/>
                  <a:lumOff val="100000"/>
                </a:schemeClr>
              </a:gs>
              <a:gs pos="0">
                <a:srgbClr val="29ACE2"/>
              </a:gs>
              <a:gs pos="83000">
                <a:schemeClr val="accent1">
                  <a:lumMod val="30000"/>
                  <a:lumOff val="70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Rectangle 8">
            <a:extLst>
              <a:ext uri="{FF2B5EF4-FFF2-40B4-BE49-F238E27FC236}">
                <a16:creationId xmlns:a16="http://schemas.microsoft.com/office/drawing/2014/main" id="{A5E39ED2-C541-49AE-9C2D-B367DD324AF1}"/>
              </a:ext>
            </a:extLst>
          </p:cNvPr>
          <p:cNvSpPr/>
          <p:nvPr userDrawn="1"/>
        </p:nvSpPr>
        <p:spPr>
          <a:xfrm>
            <a:off x="6811836" y="770938"/>
            <a:ext cx="2117371" cy="261610"/>
          </a:xfrm>
          <a:prstGeom prst="rect">
            <a:avLst/>
          </a:prstGeom>
        </p:spPr>
        <p:txBody>
          <a:bodyPr wrap="square">
            <a:spAutoFit/>
          </a:bodyPr>
          <a:lstStyle/>
          <a:p>
            <a:pPr lvl="0" algn="ctr"/>
            <a:r>
              <a:rPr lang="en-US" sz="1100" dirty="0">
                <a:solidFill>
                  <a:schemeClr val="bg1"/>
                </a:solidFill>
                <a:latin typeface="Calibri" panose="020F0502020204030204" pitchFamily="34" charset="0"/>
                <a:ea typeface="Segoe UI" pitchFamily="34" charset="0"/>
                <a:cs typeface="Calibri" panose="020F0502020204030204" pitchFamily="34" charset="0"/>
              </a:rPr>
              <a:t>Science for everyone, everywhere</a:t>
            </a:r>
          </a:p>
        </p:txBody>
      </p:sp>
      <p:sp>
        <p:nvSpPr>
          <p:cNvPr id="21" name="Rectangle 20">
            <a:extLst>
              <a:ext uri="{FF2B5EF4-FFF2-40B4-BE49-F238E27FC236}">
                <a16:creationId xmlns:a16="http://schemas.microsoft.com/office/drawing/2014/main" id="{73B9F19D-F289-439B-8690-EE3DC9613A49}"/>
              </a:ext>
            </a:extLst>
          </p:cNvPr>
          <p:cNvSpPr/>
          <p:nvPr userDrawn="1"/>
        </p:nvSpPr>
        <p:spPr>
          <a:xfrm>
            <a:off x="0" y="6422508"/>
            <a:ext cx="9143999" cy="307777"/>
          </a:xfrm>
          <a:prstGeom prst="rect">
            <a:avLst/>
          </a:prstGeom>
        </p:spPr>
        <p:txBody>
          <a:bodyPr wrap="square">
            <a:spAutoFit/>
          </a:bodyPr>
          <a:lstStyle/>
          <a:p>
            <a:pPr lvl="0" algn="ctr"/>
            <a:r>
              <a:rPr lang="en-US" sz="1400" b="1" i="0" u="none" strike="noStrike" kern="1200" dirty="0">
                <a:solidFill>
                  <a:schemeClr val="bg1"/>
                </a:solidFill>
                <a:effectLst/>
                <a:latin typeface="+mn-lt"/>
                <a:ea typeface="+mn-ea"/>
                <a:cs typeface="+mn-cs"/>
              </a:rPr>
              <a:t>DNA GLOW Lab</a:t>
            </a:r>
            <a:endParaRPr lang="en-US" sz="1400" dirty="0">
              <a:solidFill>
                <a:schemeClr val="bg1"/>
              </a:solidFill>
              <a:latin typeface="+mn-lt"/>
              <a:ea typeface="Segoe UI" pitchFamily="34" charset="0"/>
              <a:cs typeface="Segoe UI" pitchFamily="34" charset="0"/>
            </a:endParaRPr>
          </a:p>
        </p:txBody>
      </p:sp>
      <p:sp>
        <p:nvSpPr>
          <p:cNvPr id="22" name="Rectangle 21">
            <a:extLst>
              <a:ext uri="{FF2B5EF4-FFF2-40B4-BE49-F238E27FC236}">
                <a16:creationId xmlns:a16="http://schemas.microsoft.com/office/drawing/2014/main" id="{AFF7E371-1AFE-4121-B739-9FCA2306A2C7}"/>
              </a:ext>
            </a:extLst>
          </p:cNvPr>
          <p:cNvSpPr/>
          <p:nvPr userDrawn="1"/>
        </p:nvSpPr>
        <p:spPr>
          <a:xfrm>
            <a:off x="6387766" y="6422508"/>
            <a:ext cx="2669180" cy="307777"/>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n-lt"/>
                <a:ea typeface="Segoe UI" pitchFamily="34" charset="0"/>
                <a:cs typeface="Segoe UI" pitchFamily="34" charset="0"/>
              </a:rPr>
              <a:t>Bruce Bryan</a:t>
            </a:r>
          </a:p>
        </p:txBody>
      </p:sp>
      <p:sp>
        <p:nvSpPr>
          <p:cNvPr id="27" name="Text Placeholder 26">
            <a:extLst>
              <a:ext uri="{FF2B5EF4-FFF2-40B4-BE49-F238E27FC236}">
                <a16:creationId xmlns:a16="http://schemas.microsoft.com/office/drawing/2014/main" id="{B334C9C1-E846-40A2-8BA0-0B825CF2ABD0}"/>
              </a:ext>
            </a:extLst>
          </p:cNvPr>
          <p:cNvSpPr>
            <a:spLocks noGrp="1"/>
          </p:cNvSpPr>
          <p:nvPr>
            <p:ph type="body" sz="quarter" idx="10"/>
          </p:nvPr>
        </p:nvSpPr>
        <p:spPr>
          <a:xfrm>
            <a:off x="103585" y="142591"/>
            <a:ext cx="5962918" cy="779463"/>
          </a:xfrm>
        </p:spPr>
        <p:txBody>
          <a:bodyPr>
            <a:noAutofit/>
          </a:bodyPr>
          <a:lstStyle>
            <a:lvl1pPr marL="0" indent="0">
              <a:buNone/>
              <a:defRPr sz="3600">
                <a:solidFill>
                  <a:schemeClr val="bg1"/>
                </a:solidFill>
                <a:latin typeface="+mn-lt"/>
                <a:cs typeface="Segoe UI" panose="020B0502040204020203" pitchFamily="34" charset="0"/>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p:txBody>
      </p:sp>
      <p:pic>
        <p:nvPicPr>
          <p:cNvPr id="10" name="Picture 9">
            <a:extLst>
              <a:ext uri="{FF2B5EF4-FFF2-40B4-BE49-F238E27FC236}">
                <a16:creationId xmlns:a16="http://schemas.microsoft.com/office/drawing/2014/main" id="{9EBC3169-45E1-4B02-9198-DA167BC09A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41761" y="64104"/>
            <a:ext cx="2257520" cy="704807"/>
          </a:xfrm>
          <a:prstGeom prst="rect">
            <a:avLst/>
          </a:prstGeom>
        </p:spPr>
      </p:pic>
    </p:spTree>
    <p:extLst>
      <p:ext uri="{BB962C8B-B14F-4D97-AF65-F5344CB8AC3E}">
        <p14:creationId xmlns:p14="http://schemas.microsoft.com/office/powerpoint/2010/main" val="1950418554"/>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7180" name="Rectangle 12" hidden="1"/>
          <p:cNvGraphicFramePr>
            <a:graphicFrameLocks/>
          </p:cNvGraphicFramePr>
          <p:nvPr>
            <p:custDataLst>
              <p:tags r:id="rId2"/>
            </p:custDataLst>
          </p:nvPr>
        </p:nvGraphicFramePr>
        <p:xfrm>
          <a:off x="0" y="0"/>
          <a:ext cx="151190" cy="158750"/>
        </p:xfrm>
        <a:graphic>
          <a:graphicData uri="http://schemas.openxmlformats.org/presentationml/2006/ole">
            <mc:AlternateContent xmlns:mc="http://schemas.openxmlformats.org/markup-compatibility/2006">
              <mc:Choice xmlns:v="urn:schemas-microsoft-com:vml" Requires="v">
                <p:oleObj spid="_x0000_s2065" name="think-cell Slide" r:id="rId4" imgW="0" imgH="0" progId="TCLayout.ActiveDocument.1">
                  <p:embed/>
                </p:oleObj>
              </mc:Choice>
              <mc:Fallback>
                <p:oleObj name="think-cell Slide" r:id="rId4" imgW="0" imgH="0" progId="TCLayout.ActiveDocument.1">
                  <p:embed/>
                  <p:pic>
                    <p:nvPicPr>
                      <p:cNvPr id="7180" name="Rectangle 12"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119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 Placeholder 2"/>
          <p:cNvSpPr>
            <a:spLocks noGrp="1"/>
          </p:cNvSpPr>
          <p:nvPr>
            <p:ph type="body" idx="1"/>
          </p:nvPr>
        </p:nvSpPr>
        <p:spPr>
          <a:xfrm>
            <a:off x="686404" y="3884614"/>
            <a:ext cx="7772703" cy="1500187"/>
          </a:xfrm>
        </p:spPr>
        <p:txBody>
          <a:bodyPr anchor="t"/>
          <a:lstStyle>
            <a:lvl1pPr marL="0" indent="0">
              <a:spcBef>
                <a:spcPts val="0"/>
              </a:spcBef>
              <a:buClrTx/>
              <a:buFont typeface="Marlett" pitchFamily="2" charset="2"/>
              <a:buNone/>
              <a:defRPr sz="1524" b="0" i="0" baseline="0">
                <a:solidFill>
                  <a:schemeClr val="tx1"/>
                </a:solidFill>
                <a:latin typeface="Segoe UI" pitchFamily="34" charset="0"/>
                <a:ea typeface="Segoe UI" pitchFamily="34" charset="0"/>
                <a:cs typeface="Segoe UI" pitchFamily="34" charset="0"/>
              </a:defRPr>
            </a:lvl1pPr>
            <a:lvl2pPr marL="435437" indent="0">
              <a:buNone/>
              <a:defRPr sz="1714"/>
            </a:lvl2pPr>
            <a:lvl3pPr marL="870875" indent="0">
              <a:buNone/>
              <a:defRPr sz="1524"/>
            </a:lvl3pPr>
            <a:lvl4pPr marL="1306312" indent="0">
              <a:buNone/>
              <a:defRPr sz="1333"/>
            </a:lvl4pPr>
            <a:lvl5pPr marL="1741749" indent="0">
              <a:buNone/>
              <a:defRPr sz="1333"/>
            </a:lvl5pPr>
            <a:lvl6pPr marL="2177186" indent="0">
              <a:buNone/>
              <a:defRPr sz="1333"/>
            </a:lvl6pPr>
            <a:lvl7pPr marL="2612624" indent="0">
              <a:buNone/>
              <a:defRPr sz="1333"/>
            </a:lvl7pPr>
            <a:lvl8pPr marL="3048061" indent="0">
              <a:buNone/>
              <a:defRPr sz="1333"/>
            </a:lvl8pPr>
            <a:lvl9pPr marL="3483498" indent="0">
              <a:buNone/>
              <a:defRPr sz="1333"/>
            </a:lvl9pPr>
          </a:lstStyle>
          <a:p>
            <a:pPr lvl="0"/>
            <a:r>
              <a:rPr lang="en-US"/>
              <a:t>Click to edit Master text styles</a:t>
            </a:r>
          </a:p>
        </p:txBody>
      </p:sp>
      <p:sp>
        <p:nvSpPr>
          <p:cNvPr id="5" name="Title 1"/>
          <p:cNvSpPr>
            <a:spLocks noGrp="1"/>
          </p:cNvSpPr>
          <p:nvPr>
            <p:ph type="title"/>
          </p:nvPr>
        </p:nvSpPr>
        <p:spPr>
          <a:xfrm>
            <a:off x="686405" y="2130425"/>
            <a:ext cx="7765143" cy="1473200"/>
          </a:xfrm>
        </p:spPr>
        <p:txBody>
          <a:bodyPr anchor="b"/>
          <a:lstStyle>
            <a:lvl1pPr marL="0" marR="0" indent="0" algn="l" defTabSz="870875" rtl="0" eaLnBrk="1" fontAlgn="base" latinLnBrk="0" hangingPunct="1">
              <a:lnSpc>
                <a:spcPct val="100000"/>
              </a:lnSpc>
              <a:spcBef>
                <a:spcPts val="0"/>
              </a:spcBef>
              <a:spcAft>
                <a:spcPct val="0"/>
              </a:spcAft>
              <a:tabLst>
                <a:tab pos="5167794" algn="l"/>
              </a:tabLst>
              <a:defRPr sz="2857" b="0" i="0" cap="all" baseline="0">
                <a:latin typeface="Segoe UI" pitchFamily="34" charset="0"/>
                <a:ea typeface="Segoe UI" pitchFamily="34" charset="0"/>
                <a:cs typeface="Segoe UI" pitchFamily="34" charset="0"/>
              </a:defRPr>
            </a:lvl1pPr>
          </a:lstStyle>
          <a:p>
            <a:pPr marL="0" marR="0" lvl="0" indent="0" defTabSz="870875" rtl="0" eaLnBrk="1" fontAlgn="base" latinLnBrk="0" hangingPunct="1">
              <a:lnSpc>
                <a:spcPct val="100000"/>
              </a:lnSpc>
              <a:spcBef>
                <a:spcPct val="100000"/>
              </a:spcBef>
              <a:spcAft>
                <a:spcPct val="0"/>
              </a:spcAft>
              <a:tabLst>
                <a:tab pos="5167794" algn="l"/>
              </a:tabLst>
              <a:defRPr/>
            </a:pPr>
            <a:r>
              <a:rPr kumimoji="0" lang="en-US" sz="2857" b="1" i="0" u="none" strike="noStrike" kern="0" cap="none" spc="0" normalizeH="0" baseline="0" noProof="0">
                <a:ln>
                  <a:noFill/>
                </a:ln>
                <a:solidFill>
                  <a:srgbClr val="000063"/>
                </a:solidFill>
                <a:effectLst/>
                <a:uLnTx/>
                <a:uFillTx/>
                <a:latin typeface="+mj-lt"/>
                <a:ea typeface="+mj-ea"/>
                <a:cs typeface="+mj-cs"/>
              </a:rPr>
              <a:t>Click to edit Master title style</a:t>
            </a:r>
            <a:endParaRPr kumimoji="0" lang="en-US" sz="2857" b="1" i="0" u="none" strike="noStrike" kern="0" cap="none" spc="0" normalizeH="0" baseline="0" noProof="0" dirty="0">
              <a:ln>
                <a:noFill/>
              </a:ln>
              <a:solidFill>
                <a:srgbClr val="000063"/>
              </a:solidFill>
              <a:effectLst/>
              <a:uLnTx/>
              <a:uFillTx/>
              <a:latin typeface="+mj-lt"/>
              <a:ea typeface="+mj-ea"/>
              <a:cs typeface="+mj-cs"/>
            </a:endParaRPr>
          </a:p>
        </p:txBody>
      </p:sp>
    </p:spTree>
    <p:extLst>
      <p:ext uri="{BB962C8B-B14F-4D97-AF65-F5344CB8AC3E}">
        <p14:creationId xmlns:p14="http://schemas.microsoft.com/office/powerpoint/2010/main" val="1508716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429"/>
            </a:lvl1pPr>
          </a:lstStyle>
          <a:p>
            <a:r>
              <a:rPr lang="en-US" dirty="0"/>
              <a:t>Click to edit Master title style</a:t>
            </a:r>
          </a:p>
        </p:txBody>
      </p:sp>
      <p:sp>
        <p:nvSpPr>
          <p:cNvPr id="4" name="Vertical Text Placeholder 2"/>
          <p:cNvSpPr>
            <a:spLocks noGrp="1"/>
          </p:cNvSpPr>
          <p:nvPr>
            <p:ph type="body" orient="vert" idx="1"/>
          </p:nvPr>
        </p:nvSpPr>
        <p:spPr>
          <a:xfrm>
            <a:off x="412751" y="1514475"/>
            <a:ext cx="8330595" cy="1955800"/>
          </a:xfr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8621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590865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8653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Interior">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535261" y="437714"/>
            <a:ext cx="8185406" cy="1030286"/>
          </a:xfrm>
          <a:prstGeom prst="rect">
            <a:avLst/>
          </a:prstGeom>
          <a:ln>
            <a:noFill/>
          </a:ln>
        </p:spPr>
        <p:txBody>
          <a:bodyPr anchor="t" anchorCtr="0">
            <a:normAutofit/>
          </a:bodyPr>
          <a:lstStyle>
            <a:lvl1pPr algn="l">
              <a:defRPr sz="2286" b="1" i="0">
                <a:solidFill>
                  <a:srgbClr val="00487D"/>
                </a:solidFill>
                <a:latin typeface="Tahoma" panose="020B0604030504040204" pitchFamily="34" charset="0"/>
                <a:ea typeface="Tahoma" panose="020B0604030504040204" pitchFamily="34" charset="0"/>
                <a:cs typeface="Tahoma" panose="020B0604030504040204" pitchFamily="34" charset="0"/>
              </a:defRPr>
            </a:lvl1pPr>
          </a:lstStyle>
          <a:p>
            <a:r>
              <a:rPr lang="en-US" dirty="0"/>
              <a:t>Header</a:t>
            </a:r>
          </a:p>
        </p:txBody>
      </p:sp>
      <p:sp>
        <p:nvSpPr>
          <p:cNvPr id="17" name="TextBox 16"/>
          <p:cNvSpPr txBox="1"/>
          <p:nvPr userDrawn="1"/>
        </p:nvSpPr>
        <p:spPr>
          <a:xfrm>
            <a:off x="-1562485" y="3024909"/>
            <a:ext cx="914400" cy="914400"/>
          </a:xfrm>
          <a:prstGeom prst="rect">
            <a:avLst/>
          </a:prstGeom>
          <a:ln>
            <a:noFill/>
          </a:ln>
        </p:spPr>
        <p:txBody>
          <a:bodyPr vert="horz" wrap="none" lIns="65314" tIns="32657" rIns="65314" bIns="32657" rtlCol="0" anchor="t" anchorCtr="0">
            <a:normAutofit/>
          </a:bodyPr>
          <a:lstStyle/>
          <a:p>
            <a:endParaRPr lang="en-US" sz="1000" dirty="0">
              <a:solidFill>
                <a:schemeClr val="tx1">
                  <a:lumMod val="85000"/>
                  <a:lumOff val="15000"/>
                </a:schemeClr>
              </a:solidFill>
            </a:endParaRPr>
          </a:p>
        </p:txBody>
      </p:sp>
      <p:sp>
        <p:nvSpPr>
          <p:cNvPr id="19" name="Content Placeholder 3"/>
          <p:cNvSpPr>
            <a:spLocks noGrp="1"/>
          </p:cNvSpPr>
          <p:nvPr>
            <p:ph sz="half" idx="2"/>
          </p:nvPr>
        </p:nvSpPr>
        <p:spPr>
          <a:xfrm>
            <a:off x="535260" y="1828800"/>
            <a:ext cx="8185408" cy="4299371"/>
          </a:xfrm>
          <a:prstGeom prst="rect">
            <a:avLst/>
          </a:prstGeom>
        </p:spPr>
        <p:txBody>
          <a:bodyPr>
            <a:normAutofit/>
          </a:bodyPr>
          <a:lstStyle>
            <a:lvl1pPr marL="204112" indent="-204112">
              <a:spcBef>
                <a:spcPts val="429"/>
              </a:spcBef>
              <a:buClr>
                <a:srgbClr val="0092D2"/>
              </a:buClr>
              <a:buSzPct val="80000"/>
              <a:buFont typeface="Lucida Grande"/>
              <a:buChar char="►"/>
              <a:defRPr sz="1286">
                <a:latin typeface="+mj-lt"/>
                <a:cs typeface="Arial"/>
              </a:defRPr>
            </a:lvl1pPr>
            <a:lvl2pPr marL="530690" indent="-204112">
              <a:spcBef>
                <a:spcPts val="429"/>
              </a:spcBef>
              <a:buClr>
                <a:srgbClr val="0092D2"/>
              </a:buClr>
              <a:buSzPct val="80000"/>
              <a:buFont typeface="Arial"/>
              <a:buChar char="►"/>
              <a:defRPr sz="1286">
                <a:latin typeface="+mj-lt"/>
                <a:cs typeface="Arial"/>
              </a:defRPr>
            </a:lvl2pPr>
            <a:lvl3pPr marL="816445" indent="-163289">
              <a:spcBef>
                <a:spcPts val="429"/>
              </a:spcBef>
              <a:buClr>
                <a:srgbClr val="0092D2"/>
              </a:buClr>
              <a:buSzPct val="60000"/>
              <a:buFont typeface="Lucida Grande"/>
              <a:buChar char="►"/>
              <a:defRPr sz="1286">
                <a:latin typeface="+mj-lt"/>
                <a:cs typeface="Arial"/>
              </a:defRPr>
            </a:lvl3pPr>
            <a:lvl4pPr marL="1143023" indent="-163289">
              <a:spcBef>
                <a:spcPts val="429"/>
              </a:spcBef>
              <a:buClr>
                <a:srgbClr val="0092D2"/>
              </a:buClr>
              <a:buSzPct val="70000"/>
              <a:buFont typeface="Arial"/>
              <a:buChar char="►"/>
              <a:defRPr sz="1286">
                <a:latin typeface="+mj-lt"/>
                <a:cs typeface="Arial"/>
              </a:defRPr>
            </a:lvl4pPr>
            <a:lvl5pPr marL="1469601" indent="-163289">
              <a:spcBef>
                <a:spcPts val="429"/>
              </a:spcBef>
              <a:buClr>
                <a:srgbClr val="0092D2"/>
              </a:buClr>
              <a:buSzPct val="70000"/>
              <a:buFont typeface="Arial"/>
              <a:buChar char="►"/>
              <a:defRPr sz="1286">
                <a:latin typeface="+mj-lt"/>
                <a:cs typeface="Arial"/>
              </a:defRPr>
            </a:lvl5pPr>
            <a:lvl6pPr>
              <a:defRPr sz="1143"/>
            </a:lvl6pPr>
            <a:lvl7pPr>
              <a:defRPr sz="1143"/>
            </a:lvl7pPr>
            <a:lvl8pPr>
              <a:defRPr sz="1143"/>
            </a:lvl8pPr>
            <a:lvl9pPr>
              <a:defRPr sz="114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264977" y="-246682"/>
            <a:ext cx="914400" cy="914400"/>
          </a:xfrm>
          <a:prstGeom prst="rect">
            <a:avLst/>
          </a:prstGeom>
          <a:ln>
            <a:noFill/>
          </a:ln>
        </p:spPr>
        <p:txBody>
          <a:bodyPr vert="horz" wrap="none" lIns="65314" tIns="32657" rIns="65314" bIns="32657" rtlCol="0" anchor="t" anchorCtr="0">
            <a:normAutofit/>
          </a:bodyPr>
          <a:lstStyle/>
          <a:p>
            <a:endParaRPr lang="en-US" sz="1000" dirty="0">
              <a:solidFill>
                <a:schemeClr val="tx1">
                  <a:lumMod val="85000"/>
                  <a:lumOff val="15000"/>
                </a:schemeClr>
              </a:solidFill>
            </a:endParaRPr>
          </a:p>
        </p:txBody>
      </p:sp>
      <p:sp>
        <p:nvSpPr>
          <p:cNvPr id="3" name="Rectangle 2"/>
          <p:cNvSpPr/>
          <p:nvPr userDrawn="1"/>
        </p:nvSpPr>
        <p:spPr>
          <a:xfrm>
            <a:off x="2266123" y="5506163"/>
            <a:ext cx="2165685" cy="4511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6"/>
          </a:p>
        </p:txBody>
      </p:sp>
      <p:sp>
        <p:nvSpPr>
          <p:cNvPr id="4" name="Content Placeholder 3">
            <a:extLst>
              <a:ext uri="{FF2B5EF4-FFF2-40B4-BE49-F238E27FC236}">
                <a16:creationId xmlns:a16="http://schemas.microsoft.com/office/drawing/2014/main" id="{64AF9746-687F-4E0E-B891-0B4F794C7B5F}"/>
              </a:ext>
            </a:extLst>
          </p:cNvPr>
          <p:cNvSpPr>
            <a:spLocks noGrp="1"/>
          </p:cNvSpPr>
          <p:nvPr>
            <p:ph sz="quarter" idx="10"/>
          </p:nvPr>
        </p:nvSpPr>
        <p:spPr>
          <a:xfrm>
            <a:off x="1222375" y="1468438"/>
            <a:ext cx="914400" cy="914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959306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Interior">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535260" y="437714"/>
            <a:ext cx="8185406" cy="1030286"/>
          </a:xfrm>
          <a:prstGeom prst="rect">
            <a:avLst/>
          </a:prstGeom>
          <a:ln>
            <a:noFill/>
          </a:ln>
        </p:spPr>
        <p:txBody>
          <a:bodyPr anchor="b" anchorCtr="0">
            <a:normAutofit/>
          </a:bodyPr>
          <a:lstStyle>
            <a:lvl1pPr algn="l">
              <a:defRPr sz="3048" b="1" i="0">
                <a:solidFill>
                  <a:srgbClr val="00487D"/>
                </a:solidFill>
                <a:latin typeface="Helvetica"/>
                <a:cs typeface="Helvetica"/>
              </a:defRPr>
            </a:lvl1pPr>
          </a:lstStyle>
          <a:p>
            <a:r>
              <a:rPr lang="en-US" dirty="0"/>
              <a:t>Header</a:t>
            </a:r>
          </a:p>
        </p:txBody>
      </p:sp>
      <p:sp>
        <p:nvSpPr>
          <p:cNvPr id="17" name="TextBox 16"/>
          <p:cNvSpPr txBox="1"/>
          <p:nvPr userDrawn="1"/>
        </p:nvSpPr>
        <p:spPr>
          <a:xfrm>
            <a:off x="-1562485" y="3024909"/>
            <a:ext cx="914400" cy="914400"/>
          </a:xfrm>
          <a:prstGeom prst="rect">
            <a:avLst/>
          </a:prstGeom>
          <a:ln>
            <a:noFill/>
          </a:ln>
        </p:spPr>
        <p:txBody>
          <a:bodyPr vert="horz" wrap="none" lIns="87086" tIns="43543" rIns="87086" bIns="43543" rtlCol="0" anchor="t" anchorCtr="0">
            <a:normAutofit/>
          </a:bodyPr>
          <a:lstStyle/>
          <a:p>
            <a:endParaRPr lang="en-US" sz="1333" dirty="0">
              <a:solidFill>
                <a:schemeClr val="tx1">
                  <a:lumMod val="85000"/>
                  <a:lumOff val="15000"/>
                </a:schemeClr>
              </a:solidFill>
            </a:endParaRPr>
          </a:p>
        </p:txBody>
      </p:sp>
      <p:sp>
        <p:nvSpPr>
          <p:cNvPr id="19" name="Content Placeholder 3"/>
          <p:cNvSpPr>
            <a:spLocks noGrp="1"/>
          </p:cNvSpPr>
          <p:nvPr>
            <p:ph sz="half" idx="2"/>
          </p:nvPr>
        </p:nvSpPr>
        <p:spPr>
          <a:xfrm>
            <a:off x="535259" y="1828800"/>
            <a:ext cx="8185408" cy="4299371"/>
          </a:xfrm>
          <a:prstGeom prst="rect">
            <a:avLst/>
          </a:prstGeom>
        </p:spPr>
        <p:txBody>
          <a:bodyPr>
            <a:normAutofit/>
          </a:bodyPr>
          <a:lstStyle>
            <a:lvl1pPr marL="272148" indent="-272148">
              <a:spcBef>
                <a:spcPts val="571"/>
              </a:spcBef>
              <a:buClr>
                <a:srgbClr val="0092D2"/>
              </a:buClr>
              <a:buSzPct val="80000"/>
              <a:buFont typeface="Lucida Grande"/>
              <a:buChar char="►"/>
              <a:defRPr sz="1524">
                <a:latin typeface="Arial"/>
                <a:cs typeface="Arial"/>
              </a:defRPr>
            </a:lvl1pPr>
            <a:lvl2pPr marL="707586" indent="-272148">
              <a:spcBef>
                <a:spcPts val="571"/>
              </a:spcBef>
              <a:buClr>
                <a:srgbClr val="0092D2"/>
              </a:buClr>
              <a:buSzPct val="80000"/>
              <a:buFont typeface="Arial"/>
              <a:buChar char="►"/>
              <a:defRPr sz="1524">
                <a:latin typeface="Arial"/>
                <a:cs typeface="Arial"/>
              </a:defRPr>
            </a:lvl2pPr>
            <a:lvl3pPr marL="1088593" indent="-217719">
              <a:spcBef>
                <a:spcPts val="571"/>
              </a:spcBef>
              <a:buClr>
                <a:srgbClr val="0092D2"/>
              </a:buClr>
              <a:buSzPct val="60000"/>
              <a:buFont typeface="Lucida Grande"/>
              <a:buChar char="►"/>
              <a:defRPr sz="1524">
                <a:latin typeface="Arial"/>
                <a:cs typeface="Arial"/>
              </a:defRPr>
            </a:lvl3pPr>
            <a:lvl4pPr marL="1524030" indent="-217719">
              <a:spcBef>
                <a:spcPts val="571"/>
              </a:spcBef>
              <a:buClr>
                <a:srgbClr val="0092D2"/>
              </a:buClr>
              <a:buSzPct val="70000"/>
              <a:buFont typeface="Arial"/>
              <a:buChar char="►"/>
              <a:defRPr sz="1524">
                <a:latin typeface="Arial"/>
                <a:cs typeface="Arial"/>
              </a:defRPr>
            </a:lvl4pPr>
            <a:lvl5pPr marL="1959468" indent="-217719">
              <a:spcBef>
                <a:spcPts val="571"/>
              </a:spcBef>
              <a:buClr>
                <a:srgbClr val="0092D2"/>
              </a:buClr>
              <a:buSzPct val="70000"/>
              <a:buFont typeface="Arial"/>
              <a:buChar char="►"/>
              <a:defRPr sz="1524">
                <a:latin typeface="Arial"/>
                <a:cs typeface="Arial"/>
              </a:defRPr>
            </a:lvl5pPr>
            <a:lvl6pPr>
              <a:defRPr sz="1524"/>
            </a:lvl6pPr>
            <a:lvl7pPr>
              <a:defRPr sz="1524"/>
            </a:lvl7pPr>
            <a:lvl8pPr>
              <a:defRPr sz="1524"/>
            </a:lvl8pPr>
            <a:lvl9pPr>
              <a:defRPr sz="152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264977" y="-246682"/>
            <a:ext cx="914400" cy="914400"/>
          </a:xfrm>
          <a:prstGeom prst="rect">
            <a:avLst/>
          </a:prstGeom>
          <a:ln>
            <a:noFill/>
          </a:ln>
        </p:spPr>
        <p:txBody>
          <a:bodyPr vert="horz" wrap="none" lIns="87086" tIns="43543" rIns="87086" bIns="43543" rtlCol="0" anchor="t" anchorCtr="0">
            <a:normAutofit/>
          </a:bodyPr>
          <a:lstStyle/>
          <a:p>
            <a:endParaRPr lang="en-US" sz="1333" dirty="0">
              <a:solidFill>
                <a:schemeClr val="tx1">
                  <a:lumMod val="85000"/>
                  <a:lumOff val="15000"/>
                </a:schemeClr>
              </a:solidFill>
            </a:endParaRPr>
          </a:p>
        </p:txBody>
      </p:sp>
    </p:spTree>
    <p:extLst>
      <p:ext uri="{BB962C8B-B14F-4D97-AF65-F5344CB8AC3E}">
        <p14:creationId xmlns:p14="http://schemas.microsoft.com/office/powerpoint/2010/main" val="2213819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vmlDrawing" Target="../drawings/vmlDrawing1.vml"/><Relationship Id="rId3" Type="http://schemas.openxmlformats.org/officeDocument/2006/relationships/slideLayout" Target="../slideLayouts/slideLayout15.xml"/><Relationship Id="rId7"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1.png"/><Relationship Id="rId5" Type="http://schemas.openxmlformats.org/officeDocument/2006/relationships/slideLayout" Target="../slideLayouts/slideLayout17.xml"/><Relationship Id="rId10" Type="http://schemas.openxmlformats.org/officeDocument/2006/relationships/oleObject" Target="../embeddings/oleObject1.bin"/><Relationship Id="rId4" Type="http://schemas.openxmlformats.org/officeDocument/2006/relationships/slideLayout" Target="../slideLayouts/slideLayout16.xml"/><Relationship Id="rId9"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89840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3287"/>
            <a:ext cx="7886700" cy="48136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5660967" y="6356351"/>
            <a:ext cx="2854383"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a:t>© 2018 </a:t>
            </a:r>
            <a:r>
              <a:rPr lang="en-US" dirty="0" err="1"/>
              <a:t>Amplyus</a:t>
            </a:r>
            <a:r>
              <a:rPr lang="en-US" dirty="0"/>
              <a:t>, all rights reserved</a:t>
            </a:r>
            <a:r>
              <a:rPr lang="en-US" dirty="0">
                <a:latin typeface="Segoe UI" pitchFamily="34" charset="0"/>
                <a:cs typeface="Segoe UI" pitchFamily="34" charset="0"/>
              </a:rPr>
              <a:t>    </a:t>
            </a:r>
            <a:r>
              <a:rPr lang="en-US" dirty="0"/>
              <a:t>(#)</a:t>
            </a:r>
          </a:p>
        </p:txBody>
      </p:sp>
      <p:cxnSp>
        <p:nvCxnSpPr>
          <p:cNvPr id="8" name="Straight Connector 7">
            <a:extLst>
              <a:ext uri="{FF2B5EF4-FFF2-40B4-BE49-F238E27FC236}">
                <a16:creationId xmlns:a16="http://schemas.microsoft.com/office/drawing/2014/main" id="{26212D92-5264-4A2A-8118-1D4B740DA6ED}"/>
              </a:ext>
            </a:extLst>
          </p:cNvPr>
          <p:cNvCxnSpPr/>
          <p:nvPr userDrawn="1"/>
        </p:nvCxnSpPr>
        <p:spPr>
          <a:xfrm>
            <a:off x="224444" y="1080655"/>
            <a:ext cx="8678487" cy="0"/>
          </a:xfrm>
          <a:prstGeom prst="line">
            <a:avLst/>
          </a:prstGeom>
          <a:ln w="38100">
            <a:solidFill>
              <a:srgbClr val="00B0F0"/>
            </a:solidFill>
          </a:ln>
        </p:spPr>
        <p:style>
          <a:lnRef idx="1">
            <a:schemeClr val="accent5"/>
          </a:lnRef>
          <a:fillRef idx="0">
            <a:schemeClr val="accent5"/>
          </a:fillRef>
          <a:effectRef idx="0">
            <a:schemeClr val="accent5"/>
          </a:effectRef>
          <a:fontRef idx="minor">
            <a:schemeClr val="tx1"/>
          </a:fontRef>
        </p:style>
      </p:cxnSp>
      <p:pic>
        <p:nvPicPr>
          <p:cNvPr id="9" name="Picture 8">
            <a:extLst>
              <a:ext uri="{FF2B5EF4-FFF2-40B4-BE49-F238E27FC236}">
                <a16:creationId xmlns:a16="http://schemas.microsoft.com/office/drawing/2014/main" id="{DE4D2762-65C7-4073-B0E6-98B32125DA3E}"/>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2422" y="6276283"/>
            <a:ext cx="1537035" cy="503862"/>
          </a:xfrm>
          <a:prstGeom prst="rect">
            <a:avLst/>
          </a:prstGeom>
        </p:spPr>
      </p:pic>
    </p:spTree>
    <p:extLst>
      <p:ext uri="{BB962C8B-B14F-4D97-AF65-F5344CB8AC3E}">
        <p14:creationId xmlns:p14="http://schemas.microsoft.com/office/powerpoint/2010/main" val="1178606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6199" name="Rectangle 55" hidden="1"/>
          <p:cNvGraphicFramePr>
            <a:graphicFrameLocks/>
          </p:cNvGraphicFramePr>
          <p:nvPr>
            <p:custDataLst>
              <p:tags r:id="rId9"/>
            </p:custDataLst>
          </p:nvPr>
        </p:nvGraphicFramePr>
        <p:xfrm>
          <a:off x="0" y="0"/>
          <a:ext cx="151190" cy="158750"/>
        </p:xfrm>
        <a:graphic>
          <a:graphicData uri="http://schemas.openxmlformats.org/presentationml/2006/ole">
            <mc:AlternateContent xmlns:mc="http://schemas.openxmlformats.org/markup-compatibility/2006">
              <mc:Choice xmlns:v="urn:schemas-microsoft-com:vml" Requires="v">
                <p:oleObj spid="_x0000_s1041" name="think-cell Slide" r:id="rId10" imgW="0" imgH="0" progId="TCLayout.ActiveDocument.1">
                  <p:embed/>
                </p:oleObj>
              </mc:Choice>
              <mc:Fallback>
                <p:oleObj name="think-cell Slide" r:id="rId10" imgW="0" imgH="0" progId="TCLayout.ActiveDocument.1">
                  <p:embed/>
                  <p:pic>
                    <p:nvPicPr>
                      <p:cNvPr id="6199" name="Rectangle 55"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119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6" name="Rectangle 2"/>
          <p:cNvSpPr>
            <a:spLocks noGrp="1" noChangeArrowheads="1"/>
          </p:cNvSpPr>
          <p:nvPr>
            <p:ph type="title"/>
          </p:nvPr>
        </p:nvSpPr>
        <p:spPr bwMode="auto">
          <a:xfrm>
            <a:off x="408215" y="103188"/>
            <a:ext cx="8324548" cy="895350"/>
          </a:xfrm>
          <a:prstGeom prst="rect">
            <a:avLst/>
          </a:prstGeom>
          <a:noFill/>
          <a:ln w="9525">
            <a:noFill/>
            <a:miter lim="800000"/>
            <a:headEnd/>
            <a:tailEnd/>
          </a:ln>
          <a:effectLst/>
        </p:spPr>
        <p:txBody>
          <a:bodyPr vert="horz" wrap="square" lIns="0" tIns="0" rIns="91440" bIns="0" numCol="1" anchor="b" anchorCtr="0" compatLnSpc="1">
            <a:prstTxWarp prst="textNoShape">
              <a:avLst/>
            </a:prstTxWarp>
          </a:bodyPr>
          <a:lstStyle/>
          <a:p>
            <a:pPr lvl="0"/>
            <a:r>
              <a:rPr lang="en-US" dirty="0"/>
              <a:t>Click to edit Master title style</a:t>
            </a:r>
          </a:p>
        </p:txBody>
      </p:sp>
      <p:sp>
        <p:nvSpPr>
          <p:cNvPr id="6147" name="Rectangle 3"/>
          <p:cNvSpPr>
            <a:spLocks noGrp="1" noChangeArrowheads="1"/>
          </p:cNvSpPr>
          <p:nvPr>
            <p:ph type="body" idx="1"/>
          </p:nvPr>
        </p:nvSpPr>
        <p:spPr bwMode="gray">
          <a:xfrm>
            <a:off x="412751" y="1514475"/>
            <a:ext cx="8330595" cy="195580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8" name="Line 4"/>
          <p:cNvSpPr>
            <a:spLocks noChangeShapeType="1"/>
          </p:cNvSpPr>
          <p:nvPr/>
        </p:nvSpPr>
        <p:spPr bwMode="auto">
          <a:xfrm>
            <a:off x="409727" y="1025525"/>
            <a:ext cx="8324548" cy="0"/>
          </a:xfrm>
          <a:prstGeom prst="line">
            <a:avLst/>
          </a:prstGeom>
          <a:noFill/>
          <a:ln w="28575">
            <a:solidFill>
              <a:srgbClr val="28ACE2"/>
            </a:solidFill>
            <a:round/>
            <a:headEnd/>
            <a:tailEnd/>
          </a:ln>
          <a:effectLst/>
        </p:spPr>
        <p:txBody>
          <a:bodyPr wrap="none" anchor="ctr"/>
          <a:lstStyle/>
          <a:p>
            <a:endParaRPr lang="en-US" sz="1714"/>
          </a:p>
        </p:txBody>
      </p:sp>
      <p:sp>
        <p:nvSpPr>
          <p:cNvPr id="6197" name="Text Box 53"/>
          <p:cNvSpPr txBox="1">
            <a:spLocks noChangeArrowheads="1"/>
          </p:cNvSpPr>
          <p:nvPr/>
        </p:nvSpPr>
        <p:spPr bwMode="auto">
          <a:xfrm>
            <a:off x="8539238" y="6597650"/>
            <a:ext cx="175381" cy="133350"/>
          </a:xfrm>
          <a:prstGeom prst="rect">
            <a:avLst/>
          </a:prstGeom>
          <a:noFill/>
          <a:ln w="9525" algn="ctr">
            <a:noFill/>
            <a:miter lim="800000"/>
            <a:headEnd/>
            <a:tailEnd/>
          </a:ln>
          <a:effectLst/>
        </p:spPr>
        <p:txBody>
          <a:bodyPr wrap="none" lIns="0" tIns="0" rIns="0" bIns="0"/>
          <a:lstStyle/>
          <a:p>
            <a:pPr algn="r"/>
            <a:fld id="{F0BA96B2-149C-4CE3-9475-B87E8974A8E4}" type="slidenum">
              <a:rPr lang="en-US" sz="857" b="0">
                <a:cs typeface="Arial" charset="0"/>
              </a:rPr>
              <a:pPr algn="r"/>
              <a:t>‹#›</a:t>
            </a:fld>
            <a:endParaRPr lang="en-US" sz="857" b="0" dirty="0">
              <a:cs typeface="Arial" charset="0"/>
            </a:endParaRPr>
          </a:p>
        </p:txBody>
      </p:sp>
      <p:sp>
        <p:nvSpPr>
          <p:cNvPr id="2" name="Rectangle 1"/>
          <p:cNvSpPr/>
          <p:nvPr userDrawn="1"/>
        </p:nvSpPr>
        <p:spPr>
          <a:xfrm>
            <a:off x="4772395" y="6533924"/>
            <a:ext cx="3639843" cy="356123"/>
          </a:xfrm>
          <a:prstGeom prst="rect">
            <a:avLst/>
          </a:prstGeom>
        </p:spPr>
        <p:txBody>
          <a:bodyPr wrap="none">
            <a:spAutoFit/>
          </a:bodyPr>
          <a:lstStyle/>
          <a:p>
            <a:pPr lvl="0" algn="r"/>
            <a:r>
              <a:rPr lang="en-US" sz="1714" dirty="0"/>
              <a:t>© 2018 Amplyus, all rights reserved</a:t>
            </a:r>
            <a:endParaRPr lang="en-US" sz="1714" dirty="0">
              <a:latin typeface="Segoe UI" pitchFamily="34" charset="0"/>
              <a:ea typeface="Segoe UI" pitchFamily="34" charset="0"/>
              <a:cs typeface="Segoe UI" pitchFamily="34" charset="0"/>
            </a:endParaRPr>
          </a:p>
        </p:txBody>
      </p:sp>
      <p:pic>
        <p:nvPicPr>
          <p:cNvPr id="10" name="Picture 9">
            <a:extLst>
              <a:ext uri="{FF2B5EF4-FFF2-40B4-BE49-F238E27FC236}">
                <a16:creationId xmlns:a16="http://schemas.microsoft.com/office/drawing/2014/main" id="{4A88937B-E9F4-408B-BC6F-E635843D11CE}"/>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72422" y="6276283"/>
            <a:ext cx="1537035" cy="503862"/>
          </a:xfrm>
          <a:prstGeom prst="rect">
            <a:avLst/>
          </a:prstGeom>
        </p:spPr>
      </p:pic>
    </p:spTree>
    <p:extLst>
      <p:ext uri="{BB962C8B-B14F-4D97-AF65-F5344CB8AC3E}">
        <p14:creationId xmlns:p14="http://schemas.microsoft.com/office/powerpoint/2010/main" val="158267318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txStyles>
    <p:titleStyle>
      <a:lvl1pPr algn="l" rtl="0" eaLnBrk="1" fontAlgn="base" hangingPunct="1">
        <a:spcBef>
          <a:spcPct val="0"/>
        </a:spcBef>
        <a:spcAft>
          <a:spcPct val="0"/>
        </a:spcAft>
        <a:defRPr sz="3429">
          <a:solidFill>
            <a:schemeClr val="tx1"/>
          </a:solidFill>
          <a:latin typeface="Segoe UI" pitchFamily="34" charset="0"/>
          <a:ea typeface="Segoe UI" pitchFamily="34" charset="0"/>
          <a:cs typeface="Segoe UI" pitchFamily="34" charset="0"/>
        </a:defRPr>
      </a:lvl1pPr>
      <a:lvl2pPr algn="l" rtl="0" eaLnBrk="1" fontAlgn="base" hangingPunct="1">
        <a:spcBef>
          <a:spcPct val="0"/>
        </a:spcBef>
        <a:spcAft>
          <a:spcPct val="0"/>
        </a:spcAft>
        <a:defRPr sz="2286">
          <a:solidFill>
            <a:srgbClr val="000063"/>
          </a:solidFill>
          <a:latin typeface="Arial" charset="0"/>
        </a:defRPr>
      </a:lvl2pPr>
      <a:lvl3pPr algn="l" rtl="0" eaLnBrk="1" fontAlgn="base" hangingPunct="1">
        <a:spcBef>
          <a:spcPct val="0"/>
        </a:spcBef>
        <a:spcAft>
          <a:spcPct val="0"/>
        </a:spcAft>
        <a:defRPr sz="2286">
          <a:solidFill>
            <a:srgbClr val="000063"/>
          </a:solidFill>
          <a:latin typeface="Arial" charset="0"/>
        </a:defRPr>
      </a:lvl3pPr>
      <a:lvl4pPr algn="l" rtl="0" eaLnBrk="1" fontAlgn="base" hangingPunct="1">
        <a:spcBef>
          <a:spcPct val="0"/>
        </a:spcBef>
        <a:spcAft>
          <a:spcPct val="0"/>
        </a:spcAft>
        <a:defRPr sz="2286">
          <a:solidFill>
            <a:srgbClr val="000063"/>
          </a:solidFill>
          <a:latin typeface="Arial" charset="0"/>
        </a:defRPr>
      </a:lvl4pPr>
      <a:lvl5pPr algn="l" rtl="0" eaLnBrk="1" fontAlgn="base" hangingPunct="1">
        <a:spcBef>
          <a:spcPct val="0"/>
        </a:spcBef>
        <a:spcAft>
          <a:spcPct val="0"/>
        </a:spcAft>
        <a:defRPr sz="2286">
          <a:solidFill>
            <a:srgbClr val="000063"/>
          </a:solidFill>
          <a:latin typeface="Arial" charset="0"/>
        </a:defRPr>
      </a:lvl5pPr>
      <a:lvl6pPr marL="435437" algn="l" rtl="0" eaLnBrk="1" fontAlgn="base" hangingPunct="1">
        <a:spcBef>
          <a:spcPct val="0"/>
        </a:spcBef>
        <a:spcAft>
          <a:spcPct val="0"/>
        </a:spcAft>
        <a:defRPr sz="2286">
          <a:solidFill>
            <a:srgbClr val="000063"/>
          </a:solidFill>
          <a:latin typeface="Arial" charset="0"/>
        </a:defRPr>
      </a:lvl6pPr>
      <a:lvl7pPr marL="870875" algn="l" rtl="0" eaLnBrk="1" fontAlgn="base" hangingPunct="1">
        <a:spcBef>
          <a:spcPct val="0"/>
        </a:spcBef>
        <a:spcAft>
          <a:spcPct val="0"/>
        </a:spcAft>
        <a:defRPr sz="2286">
          <a:solidFill>
            <a:srgbClr val="000063"/>
          </a:solidFill>
          <a:latin typeface="Arial" charset="0"/>
        </a:defRPr>
      </a:lvl7pPr>
      <a:lvl8pPr marL="1306312" algn="l" rtl="0" eaLnBrk="1" fontAlgn="base" hangingPunct="1">
        <a:spcBef>
          <a:spcPct val="0"/>
        </a:spcBef>
        <a:spcAft>
          <a:spcPct val="0"/>
        </a:spcAft>
        <a:defRPr sz="2286">
          <a:solidFill>
            <a:srgbClr val="000063"/>
          </a:solidFill>
          <a:latin typeface="Arial" charset="0"/>
        </a:defRPr>
      </a:lvl8pPr>
      <a:lvl9pPr marL="1741749" algn="l" rtl="0" eaLnBrk="1" fontAlgn="base" hangingPunct="1">
        <a:spcBef>
          <a:spcPct val="0"/>
        </a:spcBef>
        <a:spcAft>
          <a:spcPct val="0"/>
        </a:spcAft>
        <a:defRPr sz="2286">
          <a:solidFill>
            <a:srgbClr val="000063"/>
          </a:solidFill>
          <a:latin typeface="Arial" charset="0"/>
        </a:defRPr>
      </a:lvl9pPr>
    </p:titleStyle>
    <p:bodyStyle>
      <a:lvl1pPr algn="l" rtl="0" eaLnBrk="1" fontAlgn="base" hangingPunct="1">
        <a:spcBef>
          <a:spcPct val="0"/>
        </a:spcBef>
        <a:spcAft>
          <a:spcPct val="0"/>
        </a:spcAft>
        <a:buClr>
          <a:schemeClr val="tx2"/>
        </a:buClr>
        <a:defRPr sz="1524" b="1">
          <a:solidFill>
            <a:schemeClr val="tx1"/>
          </a:solidFill>
          <a:latin typeface="Segoe UI" pitchFamily="34" charset="0"/>
          <a:ea typeface="Segoe UI" pitchFamily="34" charset="0"/>
          <a:cs typeface="Segoe UI" pitchFamily="34" charset="0"/>
        </a:defRPr>
      </a:lvl1pPr>
      <a:lvl2pPr marL="272148" indent="-163289" algn="l" rtl="0" eaLnBrk="1" fontAlgn="base" hangingPunct="1">
        <a:spcBef>
          <a:spcPct val="0"/>
        </a:spcBef>
        <a:spcAft>
          <a:spcPct val="0"/>
        </a:spcAft>
        <a:buClr>
          <a:schemeClr val="tx2"/>
        </a:buClr>
        <a:buChar char="•"/>
        <a:defRPr sz="1524">
          <a:solidFill>
            <a:schemeClr val="tx1"/>
          </a:solidFill>
          <a:latin typeface="Segoe UI" pitchFamily="34" charset="0"/>
          <a:ea typeface="Segoe UI" pitchFamily="34" charset="0"/>
          <a:cs typeface="Segoe UI" pitchFamily="34" charset="0"/>
        </a:defRPr>
      </a:lvl2pPr>
      <a:lvl3pPr marL="544297" indent="-163289" algn="l" rtl="0" eaLnBrk="1" fontAlgn="base" hangingPunct="1">
        <a:spcBef>
          <a:spcPct val="0"/>
        </a:spcBef>
        <a:spcAft>
          <a:spcPct val="0"/>
        </a:spcAft>
        <a:buClr>
          <a:schemeClr val="tx2"/>
        </a:buClr>
        <a:buFont typeface="Arial" charset="0"/>
        <a:buChar char="–"/>
        <a:defRPr sz="1524">
          <a:solidFill>
            <a:schemeClr val="tx1"/>
          </a:solidFill>
          <a:latin typeface="Segoe UI" pitchFamily="34" charset="0"/>
          <a:ea typeface="Segoe UI" pitchFamily="34" charset="0"/>
          <a:cs typeface="Segoe UI" pitchFamily="34" charset="0"/>
        </a:defRPr>
      </a:lvl3pPr>
      <a:lvl4pPr marL="816445" indent="-163289" algn="l" rtl="0" eaLnBrk="1" fontAlgn="base" hangingPunct="1">
        <a:spcBef>
          <a:spcPct val="0"/>
        </a:spcBef>
        <a:spcAft>
          <a:spcPct val="0"/>
        </a:spcAft>
        <a:buClr>
          <a:schemeClr val="tx2"/>
        </a:buClr>
        <a:buFont typeface="Arial" charset="0"/>
        <a:buChar char="–"/>
        <a:defRPr sz="1524">
          <a:solidFill>
            <a:schemeClr val="tx1"/>
          </a:solidFill>
          <a:latin typeface="Segoe UI" pitchFamily="34" charset="0"/>
          <a:ea typeface="Segoe UI" pitchFamily="34" charset="0"/>
          <a:cs typeface="Segoe UI" pitchFamily="34" charset="0"/>
        </a:defRPr>
      </a:lvl4pPr>
      <a:lvl5pPr marL="1959468" indent="-217719" algn="l" rtl="0" eaLnBrk="1" fontAlgn="base" hangingPunct="1">
        <a:spcBef>
          <a:spcPct val="0"/>
        </a:spcBef>
        <a:spcAft>
          <a:spcPct val="0"/>
        </a:spcAft>
        <a:buClr>
          <a:schemeClr val="tx2"/>
        </a:buClr>
        <a:buFont typeface="Arial" charset="0"/>
        <a:buChar char="–"/>
        <a:defRPr sz="1524">
          <a:solidFill>
            <a:schemeClr val="tx1"/>
          </a:solidFill>
          <a:latin typeface="Segoe UI" pitchFamily="34" charset="0"/>
          <a:ea typeface="Segoe UI" pitchFamily="34" charset="0"/>
          <a:cs typeface="Segoe UI" pitchFamily="34" charset="0"/>
        </a:defRPr>
      </a:lvl5pPr>
      <a:lvl6pPr marL="2394905" indent="-217719" algn="l" rtl="0" eaLnBrk="1" fontAlgn="base" hangingPunct="1">
        <a:spcBef>
          <a:spcPct val="0"/>
        </a:spcBef>
        <a:spcAft>
          <a:spcPct val="0"/>
        </a:spcAft>
        <a:buClr>
          <a:schemeClr val="tx2"/>
        </a:buClr>
        <a:buFont typeface="Arial" charset="0"/>
        <a:buChar char="–"/>
        <a:defRPr sz="1524">
          <a:solidFill>
            <a:schemeClr val="tx1"/>
          </a:solidFill>
          <a:latin typeface="+mn-lt"/>
          <a:cs typeface="+mn-cs"/>
        </a:defRPr>
      </a:lvl6pPr>
      <a:lvl7pPr marL="2830342" indent="-217719" algn="l" rtl="0" eaLnBrk="1" fontAlgn="base" hangingPunct="1">
        <a:spcBef>
          <a:spcPct val="0"/>
        </a:spcBef>
        <a:spcAft>
          <a:spcPct val="0"/>
        </a:spcAft>
        <a:buClr>
          <a:schemeClr val="tx2"/>
        </a:buClr>
        <a:buFont typeface="Arial" charset="0"/>
        <a:buChar char="–"/>
        <a:defRPr sz="1524">
          <a:solidFill>
            <a:schemeClr val="tx1"/>
          </a:solidFill>
          <a:latin typeface="+mn-lt"/>
          <a:cs typeface="+mn-cs"/>
        </a:defRPr>
      </a:lvl7pPr>
      <a:lvl8pPr marL="3265780" indent="-217719" algn="l" rtl="0" eaLnBrk="1" fontAlgn="base" hangingPunct="1">
        <a:spcBef>
          <a:spcPct val="0"/>
        </a:spcBef>
        <a:spcAft>
          <a:spcPct val="0"/>
        </a:spcAft>
        <a:buClr>
          <a:schemeClr val="tx2"/>
        </a:buClr>
        <a:buFont typeface="Arial" charset="0"/>
        <a:buChar char="–"/>
        <a:defRPr sz="1524">
          <a:solidFill>
            <a:schemeClr val="tx1"/>
          </a:solidFill>
          <a:latin typeface="+mn-lt"/>
          <a:cs typeface="+mn-cs"/>
        </a:defRPr>
      </a:lvl8pPr>
      <a:lvl9pPr marL="3701217" indent="-217719" algn="l" rtl="0" eaLnBrk="1" fontAlgn="base" hangingPunct="1">
        <a:spcBef>
          <a:spcPct val="0"/>
        </a:spcBef>
        <a:spcAft>
          <a:spcPct val="0"/>
        </a:spcAft>
        <a:buClr>
          <a:schemeClr val="tx2"/>
        </a:buClr>
        <a:buFont typeface="Arial" charset="0"/>
        <a:buChar char="–"/>
        <a:defRPr sz="1524">
          <a:solidFill>
            <a:schemeClr val="tx1"/>
          </a:solidFill>
          <a:latin typeface="+mn-lt"/>
          <a:cs typeface="+mn-cs"/>
        </a:defRPr>
      </a:lvl9pPr>
    </p:bodyStyle>
    <p:otherStyle>
      <a:defPPr>
        <a:defRPr lang="en-US"/>
      </a:defPPr>
      <a:lvl1pPr marL="0" algn="l" defTabSz="870875" rtl="0" eaLnBrk="1" latinLnBrk="0" hangingPunct="1">
        <a:defRPr sz="1714" kern="1200">
          <a:solidFill>
            <a:schemeClr val="tx1"/>
          </a:solidFill>
          <a:latin typeface="+mn-lt"/>
          <a:ea typeface="+mn-ea"/>
          <a:cs typeface="+mn-cs"/>
        </a:defRPr>
      </a:lvl1pPr>
      <a:lvl2pPr marL="435437" algn="l" defTabSz="870875" rtl="0" eaLnBrk="1" latinLnBrk="0" hangingPunct="1">
        <a:defRPr sz="1714" kern="1200">
          <a:solidFill>
            <a:schemeClr val="tx1"/>
          </a:solidFill>
          <a:latin typeface="+mn-lt"/>
          <a:ea typeface="+mn-ea"/>
          <a:cs typeface="+mn-cs"/>
        </a:defRPr>
      </a:lvl2pPr>
      <a:lvl3pPr marL="870875" algn="l" defTabSz="870875" rtl="0" eaLnBrk="1" latinLnBrk="0" hangingPunct="1">
        <a:defRPr sz="1714" kern="1200">
          <a:solidFill>
            <a:schemeClr val="tx1"/>
          </a:solidFill>
          <a:latin typeface="+mn-lt"/>
          <a:ea typeface="+mn-ea"/>
          <a:cs typeface="+mn-cs"/>
        </a:defRPr>
      </a:lvl3pPr>
      <a:lvl4pPr marL="1306312" algn="l" defTabSz="870875" rtl="0" eaLnBrk="1" latinLnBrk="0" hangingPunct="1">
        <a:defRPr sz="1714" kern="1200">
          <a:solidFill>
            <a:schemeClr val="tx1"/>
          </a:solidFill>
          <a:latin typeface="+mn-lt"/>
          <a:ea typeface="+mn-ea"/>
          <a:cs typeface="+mn-cs"/>
        </a:defRPr>
      </a:lvl4pPr>
      <a:lvl5pPr marL="1741749" algn="l" defTabSz="870875" rtl="0" eaLnBrk="1" latinLnBrk="0" hangingPunct="1">
        <a:defRPr sz="1714" kern="1200">
          <a:solidFill>
            <a:schemeClr val="tx1"/>
          </a:solidFill>
          <a:latin typeface="+mn-lt"/>
          <a:ea typeface="+mn-ea"/>
          <a:cs typeface="+mn-cs"/>
        </a:defRPr>
      </a:lvl5pPr>
      <a:lvl6pPr marL="2177186" algn="l" defTabSz="870875" rtl="0" eaLnBrk="1" latinLnBrk="0" hangingPunct="1">
        <a:defRPr sz="1714" kern="1200">
          <a:solidFill>
            <a:schemeClr val="tx1"/>
          </a:solidFill>
          <a:latin typeface="+mn-lt"/>
          <a:ea typeface="+mn-ea"/>
          <a:cs typeface="+mn-cs"/>
        </a:defRPr>
      </a:lvl6pPr>
      <a:lvl7pPr marL="2612624" algn="l" defTabSz="870875" rtl="0" eaLnBrk="1" latinLnBrk="0" hangingPunct="1">
        <a:defRPr sz="1714" kern="1200">
          <a:solidFill>
            <a:schemeClr val="tx1"/>
          </a:solidFill>
          <a:latin typeface="+mn-lt"/>
          <a:ea typeface="+mn-ea"/>
          <a:cs typeface="+mn-cs"/>
        </a:defRPr>
      </a:lvl7pPr>
      <a:lvl8pPr marL="3048061" algn="l" defTabSz="870875" rtl="0" eaLnBrk="1" latinLnBrk="0" hangingPunct="1">
        <a:defRPr sz="1714" kern="1200">
          <a:solidFill>
            <a:schemeClr val="tx1"/>
          </a:solidFill>
          <a:latin typeface="+mn-lt"/>
          <a:ea typeface="+mn-ea"/>
          <a:cs typeface="+mn-cs"/>
        </a:defRPr>
      </a:lvl8pPr>
      <a:lvl9pPr marL="3483498" algn="l" defTabSz="870875" rtl="0" eaLnBrk="1" latinLnBrk="0" hangingPunct="1">
        <a:defRPr sz="171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2D223D-D11C-4AD2-B95A-CBFE1ECF03EC}"/>
              </a:ext>
            </a:extLst>
          </p:cNvPr>
          <p:cNvSpPr/>
          <p:nvPr/>
        </p:nvSpPr>
        <p:spPr>
          <a:xfrm>
            <a:off x="6011531" y="1581377"/>
            <a:ext cx="3132470" cy="5113337"/>
          </a:xfrm>
          <a:prstGeom prst="rect">
            <a:avLst/>
          </a:prstGeom>
          <a:solidFill>
            <a:srgbClr val="202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70875" fontAlgn="base">
              <a:spcBef>
                <a:spcPct val="0"/>
              </a:spcBef>
              <a:spcAft>
                <a:spcPct val="0"/>
              </a:spcAft>
            </a:pPr>
            <a:endParaRPr lang="en-US" sz="952" b="1" dirty="0">
              <a:solidFill>
                <a:srgbClr val="FFFFFF"/>
              </a:solidFill>
              <a:latin typeface="Arial"/>
              <a:cs typeface="Arial"/>
            </a:endParaRPr>
          </a:p>
        </p:txBody>
      </p:sp>
      <p:pic>
        <p:nvPicPr>
          <p:cNvPr id="9" name="Picture 8">
            <a:extLst>
              <a:ext uri="{FF2B5EF4-FFF2-40B4-BE49-F238E27FC236}">
                <a16:creationId xmlns:a16="http://schemas.microsoft.com/office/drawing/2014/main" id="{2D8A98A9-E604-47FB-98A4-D949926D54E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9417" r="1955"/>
          <a:stretch/>
        </p:blipFill>
        <p:spPr>
          <a:xfrm>
            <a:off x="0" y="1581377"/>
            <a:ext cx="6240691" cy="5113337"/>
          </a:xfrm>
          <a:prstGeom prst="rect">
            <a:avLst/>
          </a:prstGeom>
        </p:spPr>
      </p:pic>
      <p:pic>
        <p:nvPicPr>
          <p:cNvPr id="10" name="Picture 9">
            <a:extLst>
              <a:ext uri="{FF2B5EF4-FFF2-40B4-BE49-F238E27FC236}">
                <a16:creationId xmlns:a16="http://schemas.microsoft.com/office/drawing/2014/main" id="{940D2A22-9F7D-4021-9371-75A488BF95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6940" y="228654"/>
            <a:ext cx="4017181" cy="1254180"/>
          </a:xfrm>
          <a:prstGeom prst="rect">
            <a:avLst/>
          </a:prstGeom>
        </p:spPr>
      </p:pic>
      <p:sp>
        <p:nvSpPr>
          <p:cNvPr id="11" name="Rectangle 10">
            <a:extLst>
              <a:ext uri="{FF2B5EF4-FFF2-40B4-BE49-F238E27FC236}">
                <a16:creationId xmlns:a16="http://schemas.microsoft.com/office/drawing/2014/main" id="{DAEF1C70-928B-4DF1-827C-1BB32B4F8C5A}"/>
              </a:ext>
            </a:extLst>
          </p:cNvPr>
          <p:cNvSpPr/>
          <p:nvPr/>
        </p:nvSpPr>
        <p:spPr>
          <a:xfrm>
            <a:off x="3651110" y="2033502"/>
            <a:ext cx="5234999" cy="3005182"/>
          </a:xfrm>
          <a:prstGeom prst="rect">
            <a:avLst/>
          </a:prstGeom>
        </p:spPr>
        <p:txBody>
          <a:bodyPr wrap="square">
            <a:spAutoFit/>
          </a:bodyPr>
          <a:lstStyle/>
          <a:p>
            <a:pPr algn="ctr" defTabSz="870875" fontAlgn="base">
              <a:spcBef>
                <a:spcPct val="0"/>
              </a:spcBef>
              <a:spcAft>
                <a:spcPct val="0"/>
              </a:spcAft>
            </a:pPr>
            <a:r>
              <a:rPr lang="en-US" sz="5714" b="1" dirty="0">
                <a:solidFill>
                  <a:srgbClr val="FFFFFF"/>
                </a:solidFill>
                <a:latin typeface="Arial" charset="0"/>
                <a:ea typeface="Tahoma" panose="020B0604030504040204" pitchFamily="34" charset="0"/>
                <a:cs typeface="Tahoma" panose="020B0604030504040204" pitchFamily="34" charset="0"/>
              </a:rPr>
              <a:t>P51 Enzyme Lab</a:t>
            </a:r>
          </a:p>
          <a:p>
            <a:pPr algn="ctr" defTabSz="870875" fontAlgn="base">
              <a:lnSpc>
                <a:spcPts val="3048"/>
              </a:lnSpc>
              <a:spcBef>
                <a:spcPct val="0"/>
              </a:spcBef>
              <a:spcAft>
                <a:spcPct val="0"/>
              </a:spcAft>
            </a:pPr>
            <a:endParaRPr lang="en-US" sz="2800" b="1" dirty="0">
              <a:solidFill>
                <a:schemeClr val="bg1"/>
              </a:solidFill>
            </a:endParaRPr>
          </a:p>
          <a:p>
            <a:pPr algn="ctr" defTabSz="870875" fontAlgn="base">
              <a:lnSpc>
                <a:spcPts val="3048"/>
              </a:lnSpc>
              <a:spcBef>
                <a:spcPct val="0"/>
              </a:spcBef>
              <a:spcAft>
                <a:spcPct val="0"/>
              </a:spcAft>
            </a:pPr>
            <a:endParaRPr lang="en-US" sz="2800" b="1" dirty="0">
              <a:solidFill>
                <a:schemeClr val="bg1"/>
              </a:solidFill>
            </a:endParaRPr>
          </a:p>
          <a:p>
            <a:pPr algn="ctr" defTabSz="870875" fontAlgn="base">
              <a:lnSpc>
                <a:spcPts val="3048"/>
              </a:lnSpc>
              <a:spcBef>
                <a:spcPct val="0"/>
              </a:spcBef>
              <a:spcAft>
                <a:spcPct val="0"/>
              </a:spcAft>
            </a:pPr>
            <a:r>
              <a:rPr lang="en-US" sz="4000" b="1" dirty="0">
                <a:solidFill>
                  <a:schemeClr val="bg1"/>
                </a:solidFill>
              </a:rPr>
              <a:t>β-Gal Glow</a:t>
            </a:r>
            <a:r>
              <a:rPr lang="en-US" sz="3600" dirty="0">
                <a:solidFill>
                  <a:schemeClr val="bg1"/>
                </a:solidFill>
              </a:rPr>
              <a:t>™ </a:t>
            </a:r>
            <a:endParaRPr lang="en-US" sz="4000" dirty="0">
              <a:solidFill>
                <a:schemeClr val="bg1"/>
              </a:solidFill>
              <a:latin typeface="Arial" charset="0"/>
              <a:cs typeface="Arial"/>
            </a:endParaRPr>
          </a:p>
        </p:txBody>
      </p:sp>
      <p:cxnSp>
        <p:nvCxnSpPr>
          <p:cNvPr id="13" name="Straight Connector 12">
            <a:extLst>
              <a:ext uri="{FF2B5EF4-FFF2-40B4-BE49-F238E27FC236}">
                <a16:creationId xmlns:a16="http://schemas.microsoft.com/office/drawing/2014/main" id="{A19832B2-2EDF-4E08-B632-7FDB62BB8294}"/>
              </a:ext>
            </a:extLst>
          </p:cNvPr>
          <p:cNvCxnSpPr>
            <a:cxnSpLocks/>
          </p:cNvCxnSpPr>
          <p:nvPr/>
        </p:nvCxnSpPr>
        <p:spPr>
          <a:xfrm flipH="1">
            <a:off x="0" y="1564143"/>
            <a:ext cx="9144000" cy="0"/>
          </a:xfrm>
          <a:prstGeom prst="line">
            <a:avLst/>
          </a:prstGeom>
          <a:ln w="38100">
            <a:solidFill>
              <a:srgbClr val="28ACE2"/>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2B5963F4-C3C5-4575-B857-957DB7AD6ED8}"/>
              </a:ext>
            </a:extLst>
          </p:cNvPr>
          <p:cNvSpPr/>
          <p:nvPr/>
        </p:nvSpPr>
        <p:spPr>
          <a:xfrm>
            <a:off x="4572000" y="1142432"/>
            <a:ext cx="4572000" cy="385362"/>
          </a:xfrm>
          <a:prstGeom prst="rect">
            <a:avLst/>
          </a:prstGeom>
        </p:spPr>
        <p:txBody>
          <a:bodyPr>
            <a:spAutoFit/>
          </a:bodyPr>
          <a:lstStyle/>
          <a:p>
            <a:pPr algn="r" defTabSz="870875" fontAlgn="base">
              <a:spcBef>
                <a:spcPct val="0"/>
              </a:spcBef>
              <a:spcAft>
                <a:spcPct val="0"/>
              </a:spcAft>
            </a:pPr>
            <a:r>
              <a:rPr lang="en-US" sz="952" b="1" dirty="0">
                <a:solidFill>
                  <a:srgbClr val="000000"/>
                </a:solidFill>
                <a:latin typeface="Arial" charset="0"/>
                <a:cs typeface="Arial"/>
              </a:rPr>
              <a:t>V1.0: March </a:t>
            </a:r>
            <a:r>
              <a:rPr lang="en-US" sz="952" b="1" dirty="0">
                <a:solidFill>
                  <a:srgbClr val="000000"/>
                </a:solidFill>
                <a:latin typeface="Segoe UI" pitchFamily="34" charset="0"/>
                <a:ea typeface="Segoe UI" pitchFamily="34" charset="0"/>
                <a:cs typeface="Segoe UI" pitchFamily="34" charset="0"/>
              </a:rPr>
              <a:t>2019</a:t>
            </a:r>
          </a:p>
          <a:p>
            <a:pPr algn="r" defTabSz="870875" fontAlgn="base">
              <a:spcBef>
                <a:spcPct val="0"/>
              </a:spcBef>
              <a:spcAft>
                <a:spcPct val="0"/>
              </a:spcAft>
            </a:pPr>
            <a:r>
              <a:rPr lang="en-US" sz="952" b="1" dirty="0">
                <a:solidFill>
                  <a:srgbClr val="000000"/>
                </a:solidFill>
                <a:latin typeface="Arial" charset="0"/>
                <a:cs typeface="Arial"/>
              </a:rPr>
              <a:t>© Copyright by </a:t>
            </a:r>
            <a:r>
              <a:rPr lang="en-US" sz="952" b="1" dirty="0" err="1">
                <a:solidFill>
                  <a:srgbClr val="000000"/>
                </a:solidFill>
                <a:latin typeface="Arial" charset="0"/>
                <a:cs typeface="Arial"/>
              </a:rPr>
              <a:t>Amplyus</a:t>
            </a:r>
            <a:r>
              <a:rPr lang="en-US" sz="952" b="1" dirty="0">
                <a:solidFill>
                  <a:srgbClr val="000000"/>
                </a:solidFill>
                <a:latin typeface="Arial" charset="0"/>
                <a:cs typeface="Arial"/>
              </a:rPr>
              <a:t> LLC, all rights reserved</a:t>
            </a:r>
            <a:endParaRPr lang="en-US" sz="952" b="1" dirty="0">
              <a:solidFill>
                <a:srgbClr val="000000"/>
              </a:soli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579515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1141E76-F608-4931-B379-BA56614F8083}"/>
              </a:ext>
            </a:extLst>
          </p:cNvPr>
          <p:cNvSpPr>
            <a:spLocks noGrp="1"/>
          </p:cNvSpPr>
          <p:nvPr>
            <p:ph type="title"/>
          </p:nvPr>
        </p:nvSpPr>
        <p:spPr/>
        <p:txBody>
          <a:bodyPr/>
          <a:lstStyle/>
          <a:p>
            <a:r>
              <a:rPr lang="en-US" dirty="0">
                <a:latin typeface="+mn-lt"/>
              </a:rPr>
              <a:t>Observing Fluorescence</a:t>
            </a:r>
          </a:p>
        </p:txBody>
      </p:sp>
      <p:sp>
        <p:nvSpPr>
          <p:cNvPr id="5" name="Content Placeholder 4">
            <a:extLst>
              <a:ext uri="{FF2B5EF4-FFF2-40B4-BE49-F238E27FC236}">
                <a16:creationId xmlns:a16="http://schemas.microsoft.com/office/drawing/2014/main" id="{0E8D862C-5849-4767-9B5C-84EDEC6877DF}"/>
              </a:ext>
            </a:extLst>
          </p:cNvPr>
          <p:cNvSpPr>
            <a:spLocks noGrp="1"/>
          </p:cNvSpPr>
          <p:nvPr>
            <p:ph idx="1"/>
          </p:nvPr>
        </p:nvSpPr>
        <p:spPr>
          <a:xfrm>
            <a:off x="4846473" y="1413545"/>
            <a:ext cx="4128828" cy="1323425"/>
          </a:xfrm>
        </p:spPr>
        <p:txBody>
          <a:bodyPr/>
          <a:lstStyle/>
          <a:p>
            <a:r>
              <a:rPr lang="en-US" dirty="0"/>
              <a:t>P51 allows you to observe fluorescence easily in the palm of your hand.</a:t>
            </a:r>
          </a:p>
        </p:txBody>
      </p:sp>
      <p:pic>
        <p:nvPicPr>
          <p:cNvPr id="3" name="Picture 2">
            <a:extLst>
              <a:ext uri="{FF2B5EF4-FFF2-40B4-BE49-F238E27FC236}">
                <a16:creationId xmlns:a16="http://schemas.microsoft.com/office/drawing/2014/main" id="{33BF2A3F-0037-40C2-8D84-BBBE4C9BB8E7}"/>
              </a:ext>
            </a:extLst>
          </p:cNvPr>
          <p:cNvPicPr>
            <a:picLocks noChangeAspect="1"/>
          </p:cNvPicPr>
          <p:nvPr/>
        </p:nvPicPr>
        <p:blipFill rotWithShape="1">
          <a:blip r:embed="rId2">
            <a:extLst>
              <a:ext uri="{28A0092B-C50C-407E-A947-70E740481C1C}">
                <a14:useLocalDpi xmlns:a14="http://schemas.microsoft.com/office/drawing/2010/main" val="0"/>
              </a:ext>
            </a:extLst>
          </a:blip>
          <a:srcRect l="998" t="1583" r="642" b="767"/>
          <a:stretch/>
        </p:blipFill>
        <p:spPr>
          <a:xfrm>
            <a:off x="3759179" y="2384509"/>
            <a:ext cx="5659795" cy="3907234"/>
          </a:xfrm>
          <a:prstGeom prst="rect">
            <a:avLst/>
          </a:prstGeom>
          <a:ln>
            <a:noFill/>
          </a:ln>
        </p:spPr>
      </p:pic>
      <p:pic>
        <p:nvPicPr>
          <p:cNvPr id="6" name="Picture 5">
            <a:extLst>
              <a:ext uri="{FF2B5EF4-FFF2-40B4-BE49-F238E27FC236}">
                <a16:creationId xmlns:a16="http://schemas.microsoft.com/office/drawing/2014/main" id="{A6690A0F-E87F-46BA-8293-DBE60ED833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498" y="995974"/>
            <a:ext cx="4881301" cy="3054030"/>
          </a:xfrm>
          <a:prstGeom prst="rect">
            <a:avLst/>
          </a:prstGeom>
        </p:spPr>
      </p:pic>
    </p:spTree>
    <p:extLst>
      <p:ext uri="{BB962C8B-B14F-4D97-AF65-F5344CB8AC3E}">
        <p14:creationId xmlns:p14="http://schemas.microsoft.com/office/powerpoint/2010/main" val="3304850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BD512-2BB1-4CB6-9D26-CCD0C95F4AE9}"/>
              </a:ext>
            </a:extLst>
          </p:cNvPr>
          <p:cNvSpPr>
            <a:spLocks noGrp="1"/>
          </p:cNvSpPr>
          <p:nvPr>
            <p:ph type="title"/>
          </p:nvPr>
        </p:nvSpPr>
        <p:spPr/>
        <p:txBody>
          <a:bodyPr/>
          <a:lstStyle/>
          <a:p>
            <a:r>
              <a:rPr lang="en-US" dirty="0"/>
              <a:t>Enzyme Glow Lab</a:t>
            </a:r>
          </a:p>
        </p:txBody>
      </p:sp>
      <p:sp>
        <p:nvSpPr>
          <p:cNvPr id="3" name="Content Placeholder 2">
            <a:extLst>
              <a:ext uri="{FF2B5EF4-FFF2-40B4-BE49-F238E27FC236}">
                <a16:creationId xmlns:a16="http://schemas.microsoft.com/office/drawing/2014/main" id="{907FDFC8-F09C-497C-A2FC-D402BE5673AB}"/>
              </a:ext>
            </a:extLst>
          </p:cNvPr>
          <p:cNvSpPr>
            <a:spLocks noGrp="1"/>
          </p:cNvSpPr>
          <p:nvPr>
            <p:ph idx="1"/>
          </p:nvPr>
        </p:nvSpPr>
        <p:spPr/>
        <p:txBody>
          <a:bodyPr/>
          <a:lstStyle/>
          <a:p>
            <a:r>
              <a:rPr lang="en-US" dirty="0"/>
              <a:t>Goals for today:</a:t>
            </a:r>
          </a:p>
          <a:p>
            <a:pPr marL="457200" indent="-457200">
              <a:buFont typeface="Arial" panose="020B0604020202020204" pitchFamily="34" charset="0"/>
              <a:buChar char="•"/>
            </a:pPr>
            <a:r>
              <a:rPr lang="en-US" dirty="0"/>
              <a:t>Review enzyme catalyzed reactions.</a:t>
            </a:r>
          </a:p>
          <a:p>
            <a:pPr marL="457200" indent="-457200">
              <a:buFont typeface="Arial" panose="020B0604020202020204" pitchFamily="34" charset="0"/>
              <a:buChar char="•"/>
            </a:pPr>
            <a:r>
              <a:rPr lang="en-US" dirty="0"/>
              <a:t>Predict how changing properties will affect enzyme catalyzed reactions.</a:t>
            </a:r>
          </a:p>
          <a:p>
            <a:pPr marL="457200" indent="-457200">
              <a:buFont typeface="Arial" panose="020B0604020202020204" pitchFamily="34" charset="0"/>
              <a:buChar char="•"/>
            </a:pPr>
            <a:r>
              <a:rPr lang="en-US" dirty="0"/>
              <a:t>Investigate enzyme properties by observing reactions that produce a fluorescent product.</a:t>
            </a:r>
          </a:p>
        </p:txBody>
      </p:sp>
    </p:spTree>
    <p:extLst>
      <p:ext uri="{BB962C8B-B14F-4D97-AF65-F5344CB8AC3E}">
        <p14:creationId xmlns:p14="http://schemas.microsoft.com/office/powerpoint/2010/main" val="210378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A0D97-EA85-47C9-849E-C48D535CBD49}"/>
              </a:ext>
            </a:extLst>
          </p:cNvPr>
          <p:cNvSpPr>
            <a:spLocks noGrp="1"/>
          </p:cNvSpPr>
          <p:nvPr>
            <p:ph type="title"/>
          </p:nvPr>
        </p:nvSpPr>
        <p:spPr/>
        <p:txBody>
          <a:bodyPr/>
          <a:lstStyle/>
          <a:p>
            <a:r>
              <a:rPr lang="en-US" dirty="0"/>
              <a:t>Enzymes catalyze reactions</a:t>
            </a:r>
          </a:p>
        </p:txBody>
      </p:sp>
      <p:sp>
        <p:nvSpPr>
          <p:cNvPr id="3" name="Content Placeholder 2">
            <a:extLst>
              <a:ext uri="{FF2B5EF4-FFF2-40B4-BE49-F238E27FC236}">
                <a16:creationId xmlns:a16="http://schemas.microsoft.com/office/drawing/2014/main" id="{4EF77951-C347-462D-9C0F-18C86D19BFAB}"/>
              </a:ext>
            </a:extLst>
          </p:cNvPr>
          <p:cNvSpPr>
            <a:spLocks noGrp="1"/>
          </p:cNvSpPr>
          <p:nvPr>
            <p:ph idx="1"/>
          </p:nvPr>
        </p:nvSpPr>
        <p:spPr/>
        <p:txBody>
          <a:bodyPr/>
          <a:lstStyle/>
          <a:p>
            <a:pPr marL="457200" indent="-457200">
              <a:buFont typeface="Arial" panose="020B0604020202020204" pitchFamily="34" charset="0"/>
              <a:buChar char="•"/>
            </a:pPr>
            <a:r>
              <a:rPr lang="en-US" dirty="0"/>
              <a:t>To catalyze means to speed up or accelerate.</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Enzymes do not make reactions happen; they lower the amount of energy needed for the reaction to occur.</a:t>
            </a:r>
          </a:p>
        </p:txBody>
      </p:sp>
    </p:spTree>
    <p:extLst>
      <p:ext uri="{BB962C8B-B14F-4D97-AF65-F5344CB8AC3E}">
        <p14:creationId xmlns:p14="http://schemas.microsoft.com/office/powerpoint/2010/main" val="390316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377F-9B59-4878-B0CE-3E1679B8D1DB}"/>
              </a:ext>
            </a:extLst>
          </p:cNvPr>
          <p:cNvSpPr>
            <a:spLocks noGrp="1"/>
          </p:cNvSpPr>
          <p:nvPr>
            <p:ph type="title"/>
          </p:nvPr>
        </p:nvSpPr>
        <p:spPr/>
        <p:txBody>
          <a:bodyPr/>
          <a:lstStyle/>
          <a:p>
            <a:r>
              <a:rPr lang="en-US" dirty="0"/>
              <a:t>Enzymes and substrates</a:t>
            </a:r>
          </a:p>
        </p:txBody>
      </p:sp>
      <p:sp>
        <p:nvSpPr>
          <p:cNvPr id="3" name="Content Placeholder 2">
            <a:extLst>
              <a:ext uri="{FF2B5EF4-FFF2-40B4-BE49-F238E27FC236}">
                <a16:creationId xmlns:a16="http://schemas.microsoft.com/office/drawing/2014/main" id="{89D90FC6-D76D-40F5-AC14-15D9130D4E29}"/>
              </a:ext>
            </a:extLst>
          </p:cNvPr>
          <p:cNvSpPr>
            <a:spLocks noGrp="1"/>
          </p:cNvSpPr>
          <p:nvPr>
            <p:ph idx="1"/>
          </p:nvPr>
        </p:nvSpPr>
        <p:spPr>
          <a:xfrm>
            <a:off x="443172" y="1327496"/>
            <a:ext cx="7886700" cy="4754522"/>
          </a:xfrm>
        </p:spPr>
        <p:txBody>
          <a:bodyPr>
            <a:normAutofit/>
          </a:bodyPr>
          <a:lstStyle/>
          <a:p>
            <a:pPr marL="342900" indent="-342900">
              <a:spcBef>
                <a:spcPts val="1800"/>
              </a:spcBef>
              <a:buFont typeface="Arial" panose="020B0604020202020204" pitchFamily="34" charset="0"/>
              <a:buChar char="•"/>
            </a:pPr>
            <a:r>
              <a:rPr lang="en-US" sz="2400" dirty="0"/>
              <a:t>Substrates bind to the enzyme at the </a:t>
            </a:r>
            <a:r>
              <a:rPr lang="en-US" sz="2400" i="1" dirty="0"/>
              <a:t>active site</a:t>
            </a:r>
            <a:r>
              <a:rPr lang="en-US" sz="2400" dirty="0"/>
              <a:t>.</a:t>
            </a:r>
          </a:p>
          <a:p>
            <a:pPr marL="342900" indent="-342900">
              <a:spcBef>
                <a:spcPts val="1800"/>
              </a:spcBef>
              <a:buFont typeface="Arial" panose="020B0604020202020204" pitchFamily="34" charset="0"/>
              <a:buChar char="•"/>
            </a:pPr>
            <a:r>
              <a:rPr lang="en-US" sz="2400" dirty="0"/>
              <a:t>The active site binds to substrates in a specific conformation that make a reaction much more likely to occur.</a:t>
            </a:r>
          </a:p>
          <a:p>
            <a:pPr marL="342900" indent="-342900">
              <a:spcBef>
                <a:spcPts val="1800"/>
              </a:spcBef>
              <a:buFont typeface="Arial" panose="020B0604020202020204" pitchFamily="34" charset="0"/>
              <a:buChar char="•"/>
            </a:pPr>
            <a:r>
              <a:rPr lang="en-US" sz="2400" dirty="0"/>
              <a:t>The substrate molecule (or molecules) react to form the product.</a:t>
            </a:r>
          </a:p>
          <a:p>
            <a:pPr marL="342900" indent="-342900">
              <a:spcBef>
                <a:spcPts val="1800"/>
              </a:spcBef>
              <a:buFont typeface="Arial" panose="020B0604020202020204" pitchFamily="34" charset="0"/>
              <a:buChar char="•"/>
            </a:pPr>
            <a:r>
              <a:rPr lang="en-US" sz="2400" dirty="0"/>
              <a:t>The substrate is changed by the reaction. The enzyme is not.</a:t>
            </a:r>
          </a:p>
          <a:p>
            <a:pPr marL="342900" indent="-342900">
              <a:spcBef>
                <a:spcPts val="1800"/>
              </a:spcBef>
              <a:buFont typeface="Arial" panose="020B0604020202020204" pitchFamily="34" charset="0"/>
              <a:buChar char="•"/>
            </a:pPr>
            <a:r>
              <a:rPr lang="en-US" sz="2400" dirty="0"/>
              <a:t>An enzyme can catalyze the same reaction repeatedly.</a:t>
            </a:r>
          </a:p>
          <a:p>
            <a:endParaRPr lang="en-US" dirty="0"/>
          </a:p>
          <a:p>
            <a:endParaRPr lang="en-US" dirty="0"/>
          </a:p>
        </p:txBody>
      </p:sp>
    </p:spTree>
    <p:extLst>
      <p:ext uri="{BB962C8B-B14F-4D97-AF65-F5344CB8AC3E}">
        <p14:creationId xmlns:p14="http://schemas.microsoft.com/office/powerpoint/2010/main" val="257390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33564-571C-45C8-AC8E-3CBA00758558}"/>
              </a:ext>
            </a:extLst>
          </p:cNvPr>
          <p:cNvSpPr>
            <a:spLocks noGrp="1"/>
          </p:cNvSpPr>
          <p:nvPr>
            <p:ph type="title"/>
          </p:nvPr>
        </p:nvSpPr>
        <p:spPr>
          <a:xfrm>
            <a:off x="257695" y="365127"/>
            <a:ext cx="8257655" cy="848531"/>
          </a:xfrm>
        </p:spPr>
        <p:txBody>
          <a:bodyPr/>
          <a:lstStyle/>
          <a:p>
            <a:r>
              <a:rPr lang="en-US" dirty="0"/>
              <a:t>Enzymes and substrates</a:t>
            </a:r>
          </a:p>
        </p:txBody>
      </p:sp>
      <p:sp>
        <p:nvSpPr>
          <p:cNvPr id="13" name="TextBox 12">
            <a:extLst>
              <a:ext uri="{FF2B5EF4-FFF2-40B4-BE49-F238E27FC236}">
                <a16:creationId xmlns:a16="http://schemas.microsoft.com/office/drawing/2014/main" id="{46605263-CF70-428E-8217-A5EB511131A0}"/>
              </a:ext>
            </a:extLst>
          </p:cNvPr>
          <p:cNvSpPr txBox="1"/>
          <p:nvPr/>
        </p:nvSpPr>
        <p:spPr>
          <a:xfrm>
            <a:off x="419061" y="1693096"/>
            <a:ext cx="4514890" cy="3724096"/>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400" dirty="0"/>
              <a:t>The enzyme (blue) binds to the substrate (orange) at the active site. </a:t>
            </a:r>
          </a:p>
          <a:p>
            <a:pPr marL="285750" indent="-285750">
              <a:spcBef>
                <a:spcPts val="1200"/>
              </a:spcBef>
              <a:buFont typeface="Arial" panose="020B0604020202020204" pitchFamily="34" charset="0"/>
              <a:buChar char="•"/>
            </a:pPr>
            <a:r>
              <a:rPr lang="en-US" sz="2400" dirty="0"/>
              <a:t>The substrate is changed by the reaction, creating a product (or products, green and purple). </a:t>
            </a:r>
          </a:p>
          <a:p>
            <a:pPr marL="285750" indent="-285750">
              <a:spcBef>
                <a:spcPts val="1200"/>
              </a:spcBef>
              <a:buFont typeface="Arial" panose="020B0604020202020204" pitchFamily="34" charset="0"/>
              <a:buChar char="•"/>
            </a:pPr>
            <a:r>
              <a:rPr lang="en-US" sz="2400" dirty="0"/>
              <a:t>The enzyme is not changed and is able to bind to another substrate.</a:t>
            </a:r>
          </a:p>
        </p:txBody>
      </p:sp>
      <p:sp>
        <p:nvSpPr>
          <p:cNvPr id="5" name="Freeform: Shape 4">
            <a:extLst>
              <a:ext uri="{FF2B5EF4-FFF2-40B4-BE49-F238E27FC236}">
                <a16:creationId xmlns:a16="http://schemas.microsoft.com/office/drawing/2014/main" id="{7FDE448E-79E4-4971-AA9B-BD7954C9834E}"/>
              </a:ext>
            </a:extLst>
          </p:cNvPr>
          <p:cNvSpPr>
            <a:spLocks noChangeAspect="1"/>
          </p:cNvSpPr>
          <p:nvPr/>
        </p:nvSpPr>
        <p:spPr>
          <a:xfrm>
            <a:off x="6865070" y="2526417"/>
            <a:ext cx="1419344" cy="556857"/>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Shape 6">
            <a:extLst>
              <a:ext uri="{FF2B5EF4-FFF2-40B4-BE49-F238E27FC236}">
                <a16:creationId xmlns:a16="http://schemas.microsoft.com/office/drawing/2014/main" id="{CFAB681D-289B-4E39-B885-4549AC6EA41D}"/>
              </a:ext>
            </a:extLst>
          </p:cNvPr>
          <p:cNvSpPr>
            <a:spLocks noChangeAspect="1"/>
          </p:cNvSpPr>
          <p:nvPr/>
        </p:nvSpPr>
        <p:spPr>
          <a:xfrm>
            <a:off x="5825367" y="2526416"/>
            <a:ext cx="2057456" cy="2057456"/>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Hexagon 7">
            <a:extLst>
              <a:ext uri="{FF2B5EF4-FFF2-40B4-BE49-F238E27FC236}">
                <a16:creationId xmlns:a16="http://schemas.microsoft.com/office/drawing/2014/main" id="{00DE22CC-BC73-4011-A37F-FBE57BD89B7F}"/>
              </a:ext>
            </a:extLst>
          </p:cNvPr>
          <p:cNvSpPr/>
          <p:nvPr/>
        </p:nvSpPr>
        <p:spPr>
          <a:xfrm>
            <a:off x="7644035" y="2526416"/>
            <a:ext cx="636743" cy="556857"/>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D0BEFB98-0543-4FBB-AEB7-26DC5FEE3D98}"/>
              </a:ext>
            </a:extLst>
          </p:cNvPr>
          <p:cNvSpPr>
            <a:spLocks/>
          </p:cNvSpPr>
          <p:nvPr/>
        </p:nvSpPr>
        <p:spPr>
          <a:xfrm>
            <a:off x="6865070" y="2526416"/>
            <a:ext cx="636743" cy="55896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6109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par>
                                <p:cTn id="13" presetID="10" presetClass="entr" presetSubtype="0" fill="hold" grpId="0" nodeType="withEffect">
                                  <p:stCondLst>
                                    <p:cond delay="20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xit" presetSubtype="0" fill="hold" grpId="0" nodeType="withEffect">
                                  <p:stCondLst>
                                    <p:cond delay="200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par>
                                <p:cTn id="22" presetID="42" presetClass="path" presetSubtype="0" accel="50000" decel="50000" fill="hold" grpId="1" nodeType="withEffect">
                                  <p:stCondLst>
                                    <p:cond delay="2000"/>
                                  </p:stCondLst>
                                  <p:childTnLst>
                                    <p:animMotion origin="layout" path="M 2.77778E-7 3.7037E-6 L 0.0349 -0.10139 " pathEditMode="relative" rAng="0" ptsTypes="AA">
                                      <p:cBhvr>
                                        <p:cTn id="23" dur="2000" fill="hold"/>
                                        <p:tgtEl>
                                          <p:spTgt spid="8"/>
                                        </p:tgtEl>
                                        <p:attrNameLst>
                                          <p:attrName>ppt_x</p:attrName>
                                          <p:attrName>ppt_y</p:attrName>
                                        </p:attrNameLst>
                                      </p:cBhvr>
                                      <p:rCtr x="1736" y="-5069"/>
                                    </p:animMotion>
                                  </p:childTnLst>
                                </p:cTn>
                              </p:par>
                              <p:par>
                                <p:cTn id="24" presetID="42" presetClass="path" presetSubtype="0" accel="50000" decel="50000" fill="hold" grpId="1" nodeType="withEffect">
                                  <p:stCondLst>
                                    <p:cond delay="2000"/>
                                  </p:stCondLst>
                                  <p:childTnLst>
                                    <p:animMotion origin="layout" path="M -0.00017 -0.0044 L 0.03906 -0.11412 " pathEditMode="relative" rAng="0" ptsTypes="AA">
                                      <p:cBhvr>
                                        <p:cTn id="25" dur="2000" fill="hold"/>
                                        <p:tgtEl>
                                          <p:spTgt spid="9"/>
                                        </p:tgtEl>
                                        <p:attrNameLst>
                                          <p:attrName>ppt_x</p:attrName>
                                          <p:attrName>ppt_y</p:attrName>
                                        </p:attrNameLst>
                                      </p:cBhvr>
                                      <p:rCtr x="1962" y="-5486"/>
                                    </p:animMotion>
                                  </p:childTnLst>
                                </p:cTn>
                              </p:par>
                            </p:childTnLst>
                          </p:cTn>
                        </p:par>
                        <p:par>
                          <p:cTn id="26" fill="hold">
                            <p:stCondLst>
                              <p:cond delay="4000"/>
                            </p:stCondLst>
                            <p:childTnLst>
                              <p:par>
                                <p:cTn id="27" presetID="10" presetClass="entr" presetSubtype="0" fill="hold" nodeType="afterEffect">
                                  <p:stCondLst>
                                    <p:cond delay="0"/>
                                  </p:stCondLst>
                                  <p:childTnLst>
                                    <p:set>
                                      <p:cBhvr>
                                        <p:cTn id="28" dur="1" fill="hold">
                                          <p:stCondLst>
                                            <p:cond delay="0"/>
                                          </p:stCondLst>
                                        </p:cTn>
                                        <p:tgtEl>
                                          <p:spTgt spid="13">
                                            <p:txEl>
                                              <p:pRg st="2" end="2"/>
                                            </p:txEl>
                                          </p:spTgt>
                                        </p:tgtEl>
                                        <p:attrNameLst>
                                          <p:attrName>style.visibility</p:attrName>
                                        </p:attrNameLst>
                                      </p:cBhvr>
                                      <p:to>
                                        <p:strVal val="visible"/>
                                      </p:to>
                                    </p:set>
                                    <p:animEffect transition="in" filter="fade">
                                      <p:cBhvr>
                                        <p:cTn id="29"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8" grpId="1" animBg="1"/>
      <p:bldP spid="9" grpId="0" animBg="1"/>
      <p:bldP spid="9"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E4B60-578B-4106-9ED2-422FD914093D}"/>
              </a:ext>
            </a:extLst>
          </p:cNvPr>
          <p:cNvSpPr>
            <a:spLocks noGrp="1"/>
          </p:cNvSpPr>
          <p:nvPr>
            <p:ph type="title"/>
          </p:nvPr>
        </p:nvSpPr>
        <p:spPr/>
        <p:txBody>
          <a:bodyPr/>
          <a:lstStyle/>
          <a:p>
            <a:r>
              <a:rPr lang="en-US" dirty="0"/>
              <a:t>Conditions that affect enzymes</a:t>
            </a:r>
          </a:p>
        </p:txBody>
      </p:sp>
      <p:sp>
        <p:nvSpPr>
          <p:cNvPr id="3" name="Content Placeholder 2">
            <a:extLst>
              <a:ext uri="{FF2B5EF4-FFF2-40B4-BE49-F238E27FC236}">
                <a16:creationId xmlns:a16="http://schemas.microsoft.com/office/drawing/2014/main" id="{A0AEAC6C-2FC2-4F5F-9788-4D93B448B4D9}"/>
              </a:ext>
            </a:extLst>
          </p:cNvPr>
          <p:cNvSpPr>
            <a:spLocks noGrp="1"/>
          </p:cNvSpPr>
          <p:nvPr>
            <p:ph idx="1"/>
          </p:nvPr>
        </p:nvSpPr>
        <p:spPr>
          <a:xfrm>
            <a:off x="443172" y="1327496"/>
            <a:ext cx="7886700" cy="4176833"/>
          </a:xfrm>
        </p:spPr>
        <p:txBody>
          <a:bodyPr>
            <a:normAutofit/>
          </a:bodyPr>
          <a:lstStyle/>
          <a:p>
            <a:pPr marL="342900" indent="-342900">
              <a:buFont typeface="Arial" panose="020B0604020202020204" pitchFamily="34" charset="0"/>
              <a:buChar char="•"/>
            </a:pPr>
            <a:r>
              <a:rPr lang="en-US" sz="2400" dirty="0"/>
              <a:t>Individual enzymes have evolved to function optimally in the unique environment in which they are normally found.</a:t>
            </a:r>
          </a:p>
          <a:p>
            <a:pPr marL="342900" indent="-342900">
              <a:buFont typeface="Arial" panose="020B0604020202020204" pitchFamily="34" charset="0"/>
              <a:buChar char="•"/>
            </a:pPr>
            <a:r>
              <a:rPr lang="en-US" sz="2400" dirty="0"/>
              <a:t>Changing those conditions can have profound effects on enzyme function.</a:t>
            </a:r>
          </a:p>
          <a:p>
            <a:pPr marL="342900" indent="-342900">
              <a:buFont typeface="Arial" panose="020B0604020202020204" pitchFamily="34" charset="0"/>
              <a:buChar char="•"/>
            </a:pPr>
            <a:r>
              <a:rPr lang="en-US" sz="2400" dirty="0"/>
              <a:t>Common factors that can influence enzyme activity are:</a:t>
            </a:r>
          </a:p>
          <a:p>
            <a:pPr marL="1028700" lvl="1" indent="-342900"/>
            <a:r>
              <a:rPr lang="en-US" sz="2000" dirty="0"/>
              <a:t>Temperature</a:t>
            </a:r>
          </a:p>
          <a:p>
            <a:pPr marL="1028700" lvl="1" indent="-342900"/>
            <a:r>
              <a:rPr lang="en-US" sz="2000" dirty="0"/>
              <a:t>pH</a:t>
            </a:r>
          </a:p>
          <a:p>
            <a:pPr marL="1028700" lvl="1" indent="-342900"/>
            <a:r>
              <a:rPr lang="en-US" sz="2000" dirty="0"/>
              <a:t>Enzyme and substrate concentration</a:t>
            </a:r>
          </a:p>
          <a:p>
            <a:pPr marL="1028700" lvl="1" indent="-342900"/>
            <a:r>
              <a:rPr lang="en-US" sz="2000" dirty="0"/>
              <a:t>Inhibitors</a:t>
            </a:r>
          </a:p>
        </p:txBody>
      </p:sp>
    </p:spTree>
    <p:extLst>
      <p:ext uri="{BB962C8B-B14F-4D97-AF65-F5344CB8AC3E}">
        <p14:creationId xmlns:p14="http://schemas.microsoft.com/office/powerpoint/2010/main" val="155411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3509D-7A2D-41A7-BFB0-82898A0B9CD6}"/>
              </a:ext>
            </a:extLst>
          </p:cNvPr>
          <p:cNvSpPr>
            <a:spLocks noGrp="1"/>
          </p:cNvSpPr>
          <p:nvPr>
            <p:ph type="title"/>
          </p:nvPr>
        </p:nvSpPr>
        <p:spPr/>
        <p:txBody>
          <a:bodyPr/>
          <a:lstStyle/>
          <a:p>
            <a:r>
              <a:rPr lang="en-US" dirty="0"/>
              <a:t>Temperature</a:t>
            </a:r>
          </a:p>
        </p:txBody>
      </p:sp>
      <p:sp>
        <p:nvSpPr>
          <p:cNvPr id="4" name="Content Placeholder 2">
            <a:extLst>
              <a:ext uri="{FF2B5EF4-FFF2-40B4-BE49-F238E27FC236}">
                <a16:creationId xmlns:a16="http://schemas.microsoft.com/office/drawing/2014/main" id="{002B4D36-2444-43AF-9F9C-BC2424A6D81F}"/>
              </a:ext>
            </a:extLst>
          </p:cNvPr>
          <p:cNvSpPr txBox="1">
            <a:spLocks/>
          </p:cNvSpPr>
          <p:nvPr/>
        </p:nvSpPr>
        <p:spPr>
          <a:xfrm>
            <a:off x="257694" y="1352663"/>
            <a:ext cx="8257655" cy="495585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400" dirty="0"/>
              <a:t>Increasing the temperature in a reaction increases the overall energy and, up to a point, generally makes enzyme catalyzed reactions proceed more rapidly.</a:t>
            </a:r>
          </a:p>
          <a:p>
            <a:pPr marL="342900" indent="-342900">
              <a:buFont typeface="Arial" panose="020B0604020202020204" pitchFamily="34" charset="0"/>
              <a:buChar char="•"/>
            </a:pPr>
            <a:r>
              <a:rPr lang="en-US" sz="2400" dirty="0"/>
              <a:t>Increasing temperature past a point can destabilize the enzyme, reducing reaction speed.</a:t>
            </a:r>
          </a:p>
          <a:p>
            <a:pPr marL="342900" indent="-342900">
              <a:buFont typeface="Arial" panose="020B0604020202020204" pitchFamily="34" charset="0"/>
              <a:buChar char="•"/>
            </a:pPr>
            <a:r>
              <a:rPr lang="en-US" sz="2400" dirty="0"/>
              <a:t>Heating an enzyme too much for too long will denature the enzyme, permanently changing its structure and eliminating its ability to catalyze reaction.</a:t>
            </a:r>
          </a:p>
          <a:p>
            <a:pPr marL="342900" indent="-342900">
              <a:buFont typeface="Arial" panose="020B0604020202020204" pitchFamily="34" charset="0"/>
              <a:buChar char="•"/>
            </a:pPr>
            <a:r>
              <a:rPr lang="en-US" sz="2400" dirty="0"/>
              <a:t>Enzymes have generally evolved to perform best at the temperature in which they are normally found.</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319468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F9CA7-FC3B-4856-9197-78C01946CADA}"/>
              </a:ext>
            </a:extLst>
          </p:cNvPr>
          <p:cNvSpPr>
            <a:spLocks noGrp="1"/>
          </p:cNvSpPr>
          <p:nvPr>
            <p:ph type="title"/>
          </p:nvPr>
        </p:nvSpPr>
        <p:spPr/>
        <p:txBody>
          <a:bodyPr/>
          <a:lstStyle/>
          <a:p>
            <a:r>
              <a:rPr lang="en-US" dirty="0"/>
              <a:t>Temperature</a:t>
            </a:r>
          </a:p>
        </p:txBody>
      </p:sp>
      <p:pic>
        <p:nvPicPr>
          <p:cNvPr id="4" name="Content Placeholder 4">
            <a:extLst>
              <a:ext uri="{FF2B5EF4-FFF2-40B4-BE49-F238E27FC236}">
                <a16:creationId xmlns:a16="http://schemas.microsoft.com/office/drawing/2014/main" id="{B5DB2ED5-E8CE-4C7B-AB67-5C5F8AFD85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392" y="1686184"/>
            <a:ext cx="4811141" cy="3182368"/>
          </a:xfrm>
        </p:spPr>
      </p:pic>
      <p:sp>
        <p:nvSpPr>
          <p:cNvPr id="5" name="Content Placeholder 2">
            <a:extLst>
              <a:ext uri="{FF2B5EF4-FFF2-40B4-BE49-F238E27FC236}">
                <a16:creationId xmlns:a16="http://schemas.microsoft.com/office/drawing/2014/main" id="{F5727075-E191-4750-AB43-63FED0B4DBA2}"/>
              </a:ext>
            </a:extLst>
          </p:cNvPr>
          <p:cNvSpPr txBox="1">
            <a:spLocks/>
          </p:cNvSpPr>
          <p:nvPr/>
        </p:nvSpPr>
        <p:spPr>
          <a:xfrm>
            <a:off x="5045925" y="1686184"/>
            <a:ext cx="4572000" cy="15855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400" i="1" dirty="0"/>
              <a:t>E. coli </a:t>
            </a:r>
            <a:r>
              <a:rPr lang="en-US" sz="2400" dirty="0"/>
              <a:t>bacteria are normally found in the guts of animals where the temperature is around 37°C.</a:t>
            </a:r>
          </a:p>
          <a:p>
            <a:endParaRPr lang="en-US" sz="2000" dirty="0"/>
          </a:p>
        </p:txBody>
      </p:sp>
      <p:sp>
        <p:nvSpPr>
          <p:cNvPr id="6" name="Rectangle 5">
            <a:extLst>
              <a:ext uri="{FF2B5EF4-FFF2-40B4-BE49-F238E27FC236}">
                <a16:creationId xmlns:a16="http://schemas.microsoft.com/office/drawing/2014/main" id="{E90168F9-A335-4FBF-9BB3-897CF6725DC6}"/>
              </a:ext>
            </a:extLst>
          </p:cNvPr>
          <p:cNvSpPr/>
          <p:nvPr/>
        </p:nvSpPr>
        <p:spPr>
          <a:xfrm>
            <a:off x="5045925" y="3586294"/>
            <a:ext cx="3980683" cy="1938992"/>
          </a:xfrm>
          <a:prstGeom prst="rect">
            <a:avLst/>
          </a:prstGeom>
        </p:spPr>
        <p:txBody>
          <a:bodyPr wrap="square">
            <a:spAutoFit/>
          </a:bodyPr>
          <a:lstStyle/>
          <a:p>
            <a:pPr marL="342900" indent="-342900">
              <a:buFont typeface="Arial" panose="020B0604020202020204" pitchFamily="34" charset="0"/>
              <a:buChar char="•"/>
            </a:pPr>
            <a:r>
              <a:rPr lang="en-US" sz="2400" i="1" dirty="0"/>
              <a:t>T. aquaticus </a:t>
            </a:r>
            <a:r>
              <a:rPr lang="en-US" sz="2400" dirty="0"/>
              <a:t>(</a:t>
            </a:r>
            <a:r>
              <a:rPr lang="en-US" sz="2400" i="1" u="sng" dirty="0" err="1"/>
              <a:t>Taq</a:t>
            </a:r>
            <a:r>
              <a:rPr lang="en-US" sz="2400" dirty="0"/>
              <a:t>) bacteria are normally found in hot springs where temperatures are can be hotter than 70°C.</a:t>
            </a:r>
          </a:p>
        </p:txBody>
      </p:sp>
    </p:spTree>
    <p:extLst>
      <p:ext uri="{BB962C8B-B14F-4D97-AF65-F5344CB8AC3E}">
        <p14:creationId xmlns:p14="http://schemas.microsoft.com/office/powerpoint/2010/main" val="167844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218D9-B4A6-426E-BFF8-A21B4A490758}"/>
              </a:ext>
            </a:extLst>
          </p:cNvPr>
          <p:cNvSpPr>
            <a:spLocks noGrp="1"/>
          </p:cNvSpPr>
          <p:nvPr>
            <p:ph type="title"/>
          </p:nvPr>
        </p:nvSpPr>
        <p:spPr/>
        <p:txBody>
          <a:bodyPr/>
          <a:lstStyle/>
          <a:p>
            <a:r>
              <a:rPr lang="en-US" dirty="0"/>
              <a:t>pH</a:t>
            </a:r>
          </a:p>
        </p:txBody>
      </p:sp>
      <p:sp>
        <p:nvSpPr>
          <p:cNvPr id="5" name="Content Placeholder 2">
            <a:extLst>
              <a:ext uri="{FF2B5EF4-FFF2-40B4-BE49-F238E27FC236}">
                <a16:creationId xmlns:a16="http://schemas.microsoft.com/office/drawing/2014/main" id="{8B4341A7-E8CA-4601-9161-0738C845CB06}"/>
              </a:ext>
            </a:extLst>
          </p:cNvPr>
          <p:cNvSpPr txBox="1">
            <a:spLocks noGrp="1"/>
          </p:cNvSpPr>
          <p:nvPr>
            <p:ph idx="1"/>
          </p:nvPr>
        </p:nvSpPr>
        <p:spPr>
          <a:xfrm>
            <a:off x="442912" y="1327150"/>
            <a:ext cx="7820243" cy="490587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200" dirty="0"/>
              <a:t>Most enzymes have evolved to work best at the pH in which they evolved.</a:t>
            </a:r>
          </a:p>
          <a:p>
            <a:pPr marL="342900" indent="-342900">
              <a:buFont typeface="Arial" panose="020B0604020202020204" pitchFamily="34" charset="0"/>
              <a:buChar char="•"/>
            </a:pPr>
            <a:r>
              <a:rPr lang="en-US" sz="2200" dirty="0"/>
              <a:t>Increasing pH (increasing OH</a:t>
            </a:r>
            <a:r>
              <a:rPr lang="en-US" sz="2200" baseline="30000" dirty="0"/>
              <a:t>-</a:t>
            </a:r>
            <a:r>
              <a:rPr lang="en-US" sz="2200" dirty="0"/>
              <a:t> concentration) or decreasing pH (increasing H</a:t>
            </a:r>
            <a:r>
              <a:rPr lang="en-US" sz="2200" baseline="30000" dirty="0"/>
              <a:t>+</a:t>
            </a:r>
            <a:r>
              <a:rPr lang="en-US" sz="2200" dirty="0"/>
              <a:t> ion concentration) can interfere with reactions.</a:t>
            </a:r>
          </a:p>
          <a:p>
            <a:pPr marL="342900" indent="-342900">
              <a:buFont typeface="Arial" panose="020B0604020202020204" pitchFamily="34" charset="0"/>
              <a:buChar char="•"/>
            </a:pPr>
            <a:r>
              <a:rPr lang="en-US" sz="2200" dirty="0"/>
              <a:t>Changing pH can affect enzymes in two ways:</a:t>
            </a:r>
          </a:p>
          <a:p>
            <a:pPr marL="1028700" lvl="1" indent="-342900">
              <a:buFont typeface="+mj-lt"/>
              <a:buAutoNum type="arabicPeriod"/>
            </a:pPr>
            <a:r>
              <a:rPr lang="en-US" sz="2000" dirty="0"/>
              <a:t>An excess of OH</a:t>
            </a:r>
            <a:r>
              <a:rPr lang="en-US" sz="2000" baseline="30000" dirty="0"/>
              <a:t>-</a:t>
            </a:r>
            <a:r>
              <a:rPr lang="en-US" sz="2000" dirty="0"/>
              <a:t> or H</a:t>
            </a:r>
            <a:r>
              <a:rPr lang="en-US" sz="2000" baseline="30000" dirty="0"/>
              <a:t>+</a:t>
            </a:r>
            <a:r>
              <a:rPr lang="en-US" sz="2000" dirty="0"/>
              <a:t> ions in solution can directly interfere with the chemical reaction, affecting reaction rate.</a:t>
            </a:r>
          </a:p>
          <a:p>
            <a:pPr marL="1028700" lvl="1" indent="-342900">
              <a:buFont typeface="+mj-lt"/>
              <a:buAutoNum type="arabicPeriod"/>
            </a:pPr>
            <a:r>
              <a:rPr lang="en-US" sz="2000" dirty="0"/>
              <a:t>A protein’s structure is maintained through hydrogen and other bonds. Changing pH by greater amounts can affect the structure of the enzyme by interfering with the bonds and destabilizing the enzyme.</a:t>
            </a:r>
          </a:p>
          <a:p>
            <a:pPr marL="1030288" lvl="1" indent="0">
              <a:buNone/>
            </a:pPr>
            <a:r>
              <a:rPr lang="en-US" sz="2000" dirty="0"/>
              <a:t>Increasing or decreasing pH by too large amount will denature the enzyme, permanently affecting its structure and eliminating its ability to catalyze reactions</a:t>
            </a:r>
            <a:r>
              <a:rPr lang="en-US" sz="1600" dirty="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290569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CEDD3-769D-4D31-8326-761D0FFB7138}"/>
              </a:ext>
            </a:extLst>
          </p:cNvPr>
          <p:cNvSpPr>
            <a:spLocks noGrp="1"/>
          </p:cNvSpPr>
          <p:nvPr>
            <p:ph type="title"/>
          </p:nvPr>
        </p:nvSpPr>
        <p:spPr/>
        <p:txBody>
          <a:bodyPr/>
          <a:lstStyle/>
          <a:p>
            <a:r>
              <a:rPr lang="en-US" dirty="0"/>
              <a:t>pH</a:t>
            </a:r>
          </a:p>
        </p:txBody>
      </p:sp>
      <p:pic>
        <p:nvPicPr>
          <p:cNvPr id="4" name="Content Placeholder 4">
            <a:extLst>
              <a:ext uri="{FF2B5EF4-FFF2-40B4-BE49-F238E27FC236}">
                <a16:creationId xmlns:a16="http://schemas.microsoft.com/office/drawing/2014/main" id="{1FD4CEE9-92BC-4822-97D4-786BBB9372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6522" y="1765486"/>
            <a:ext cx="4482516" cy="2881199"/>
          </a:xfrm>
          <a:prstGeom prst="rect">
            <a:avLst/>
          </a:prstGeom>
        </p:spPr>
      </p:pic>
      <p:sp>
        <p:nvSpPr>
          <p:cNvPr id="5" name="Rectangle 4">
            <a:extLst>
              <a:ext uri="{FF2B5EF4-FFF2-40B4-BE49-F238E27FC236}">
                <a16:creationId xmlns:a16="http://schemas.microsoft.com/office/drawing/2014/main" id="{9A9AD0C9-7290-4B8B-A3ED-591244C0E1C7}"/>
              </a:ext>
            </a:extLst>
          </p:cNvPr>
          <p:cNvSpPr/>
          <p:nvPr/>
        </p:nvSpPr>
        <p:spPr>
          <a:xfrm>
            <a:off x="257695" y="1213658"/>
            <a:ext cx="4128827" cy="5401479"/>
          </a:xfrm>
          <a:prstGeom prst="rect">
            <a:avLst/>
          </a:prstGeom>
        </p:spPr>
        <p:txBody>
          <a:bodyPr wrap="square">
            <a:spAutoFit/>
          </a:bodyPr>
          <a:lstStyle/>
          <a:p>
            <a:pPr marL="342900" indent="-342900">
              <a:spcBef>
                <a:spcPts val="1000"/>
              </a:spcBef>
              <a:buFont typeface="Arial" panose="020B0604020202020204" pitchFamily="34" charset="0"/>
              <a:buChar char="•"/>
            </a:pPr>
            <a:r>
              <a:rPr lang="en-US" sz="2000" dirty="0"/>
              <a:t>Pepsin is an enzyme that catalyzes the breakdown of proteins. It typically functions in the acidic environment of the stomach.</a:t>
            </a:r>
          </a:p>
          <a:p>
            <a:pPr marL="342900" indent="-342900">
              <a:spcBef>
                <a:spcPts val="1000"/>
              </a:spcBef>
              <a:spcAft>
                <a:spcPts val="1200"/>
              </a:spcAft>
              <a:buFont typeface="Arial" panose="020B0604020202020204" pitchFamily="34" charset="0"/>
              <a:buChar char="•"/>
            </a:pPr>
            <a:r>
              <a:rPr lang="en-US" sz="2000" dirty="0"/>
              <a:t>Amylase is an enzyme that catalyzes the breakdown of starches. It is produced in saliva and the pancreas and typically functions at a neutral </a:t>
            </a:r>
            <a:r>
              <a:rPr lang="en-US" sz="2000" dirty="0" err="1"/>
              <a:t>pH.</a:t>
            </a:r>
            <a:endParaRPr lang="en-US" sz="2000" dirty="0"/>
          </a:p>
          <a:p>
            <a:pPr marL="342900" indent="-342900">
              <a:spcBef>
                <a:spcPts val="1000"/>
              </a:spcBef>
              <a:spcAft>
                <a:spcPts val="1200"/>
              </a:spcAft>
              <a:buFont typeface="Arial" panose="020B0604020202020204" pitchFamily="34" charset="0"/>
              <a:buChar char="•"/>
            </a:pPr>
            <a:r>
              <a:rPr lang="en-US" sz="2000" dirty="0"/>
              <a:t>Trypsin is another enzyme that catalyzes the breakdown of proteins. It functions in the small intestine and works best at a pH of 8 or even above. </a:t>
            </a:r>
          </a:p>
          <a:p>
            <a:pPr marL="342900" indent="-342900">
              <a:spcBef>
                <a:spcPts val="1000"/>
              </a:spcBef>
              <a:spcAft>
                <a:spcPts val="12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4065636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0D735-43B3-4943-B126-BD893B39963F}"/>
              </a:ext>
            </a:extLst>
          </p:cNvPr>
          <p:cNvSpPr>
            <a:spLocks noGrp="1"/>
          </p:cNvSpPr>
          <p:nvPr>
            <p:ph type="title"/>
          </p:nvPr>
        </p:nvSpPr>
        <p:spPr/>
        <p:txBody>
          <a:bodyPr/>
          <a:lstStyle/>
          <a:p>
            <a:r>
              <a:rPr lang="en-US" dirty="0"/>
              <a:t>Concentration</a:t>
            </a:r>
          </a:p>
        </p:txBody>
      </p:sp>
      <p:sp>
        <p:nvSpPr>
          <p:cNvPr id="5" name="Rectangle 4">
            <a:extLst>
              <a:ext uri="{FF2B5EF4-FFF2-40B4-BE49-F238E27FC236}">
                <a16:creationId xmlns:a16="http://schemas.microsoft.com/office/drawing/2014/main" id="{FF49D129-6645-4A4D-ACA5-CA38413E3D23}"/>
              </a:ext>
            </a:extLst>
          </p:cNvPr>
          <p:cNvSpPr/>
          <p:nvPr/>
        </p:nvSpPr>
        <p:spPr>
          <a:xfrm>
            <a:off x="257695" y="1213658"/>
            <a:ext cx="8257655" cy="2805896"/>
          </a:xfrm>
          <a:prstGeom prst="rect">
            <a:avLst/>
          </a:prstGeom>
        </p:spPr>
        <p:txBody>
          <a:bodyPr wrap="square">
            <a:spAutoFit/>
          </a:bodyPr>
          <a:lstStyle/>
          <a:p>
            <a:pPr marL="342900" indent="-342900">
              <a:spcBef>
                <a:spcPts val="1000"/>
              </a:spcBef>
              <a:buFont typeface="Arial" panose="020B0604020202020204" pitchFamily="34" charset="0"/>
              <a:buChar char="•"/>
            </a:pPr>
            <a:r>
              <a:rPr lang="en-US" sz="2400" dirty="0"/>
              <a:t>The rate of an enzyme catalyzed reaction can be affected by both the concentration of enzyme in substrate and the concentration of enzyme in solution.</a:t>
            </a:r>
          </a:p>
          <a:p>
            <a:pPr marL="342900" indent="-342900">
              <a:spcBef>
                <a:spcPts val="1000"/>
              </a:spcBef>
              <a:buFont typeface="Arial" panose="020B0604020202020204" pitchFamily="34" charset="0"/>
              <a:buChar char="•"/>
            </a:pPr>
            <a:r>
              <a:rPr lang="en-US" sz="2400" dirty="0"/>
              <a:t>Enzymes and substrates interact when they come in contact in solution, typically through random Brownian motion. The more enzyme and substrate in solution, the more likely they are to come in contact.</a:t>
            </a:r>
          </a:p>
        </p:txBody>
      </p:sp>
    </p:spTree>
    <p:extLst>
      <p:ext uri="{BB962C8B-B14F-4D97-AF65-F5344CB8AC3E}">
        <p14:creationId xmlns:p14="http://schemas.microsoft.com/office/powerpoint/2010/main" val="942393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0E81A-16CA-45D1-BDDB-5FD65E9248BA}"/>
              </a:ext>
            </a:extLst>
          </p:cNvPr>
          <p:cNvSpPr>
            <a:spLocks noGrp="1"/>
          </p:cNvSpPr>
          <p:nvPr>
            <p:ph type="title"/>
          </p:nvPr>
        </p:nvSpPr>
        <p:spPr/>
        <p:txBody>
          <a:bodyPr>
            <a:normAutofit/>
          </a:bodyPr>
          <a:lstStyle/>
          <a:p>
            <a:r>
              <a:rPr lang="en-US" dirty="0"/>
              <a:t>Concentration</a:t>
            </a:r>
          </a:p>
        </p:txBody>
      </p:sp>
      <p:sp>
        <p:nvSpPr>
          <p:cNvPr id="11" name="Freeform: Shape 10">
            <a:extLst>
              <a:ext uri="{FF2B5EF4-FFF2-40B4-BE49-F238E27FC236}">
                <a16:creationId xmlns:a16="http://schemas.microsoft.com/office/drawing/2014/main" id="{A22CBF12-0D60-4B9D-A781-6299A2C8638A}"/>
              </a:ext>
            </a:extLst>
          </p:cNvPr>
          <p:cNvSpPr>
            <a:spLocks noChangeAspect="1"/>
          </p:cNvSpPr>
          <p:nvPr/>
        </p:nvSpPr>
        <p:spPr>
          <a:xfrm>
            <a:off x="2428985" y="4321125"/>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18AE3F8E-ACB0-4AD4-A05A-1AC978ADEFBC}"/>
              </a:ext>
            </a:extLst>
          </p:cNvPr>
          <p:cNvSpPr>
            <a:spLocks noChangeAspect="1"/>
          </p:cNvSpPr>
          <p:nvPr/>
        </p:nvSpPr>
        <p:spPr>
          <a:xfrm>
            <a:off x="1829582" y="4319879"/>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Hexagon 20">
            <a:extLst>
              <a:ext uri="{FF2B5EF4-FFF2-40B4-BE49-F238E27FC236}">
                <a16:creationId xmlns:a16="http://schemas.microsoft.com/office/drawing/2014/main" id="{5581EFA8-5B75-4357-81E1-98DCDC673277}"/>
              </a:ext>
            </a:extLst>
          </p:cNvPr>
          <p:cNvSpPr/>
          <p:nvPr/>
        </p:nvSpPr>
        <p:spPr>
          <a:xfrm>
            <a:off x="2879272" y="4321125"/>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Hexagon 21">
            <a:extLst>
              <a:ext uri="{FF2B5EF4-FFF2-40B4-BE49-F238E27FC236}">
                <a16:creationId xmlns:a16="http://schemas.microsoft.com/office/drawing/2014/main" id="{9BEBA20A-C4BE-45C8-B127-0579E011591E}"/>
              </a:ext>
            </a:extLst>
          </p:cNvPr>
          <p:cNvSpPr/>
          <p:nvPr/>
        </p:nvSpPr>
        <p:spPr>
          <a:xfrm>
            <a:off x="2428984" y="4321125"/>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AD34804F-2038-4BF3-89A0-7F75E683D58B}"/>
              </a:ext>
            </a:extLst>
          </p:cNvPr>
          <p:cNvSpPr>
            <a:spLocks noChangeAspect="1"/>
          </p:cNvSpPr>
          <p:nvPr/>
        </p:nvSpPr>
        <p:spPr>
          <a:xfrm>
            <a:off x="3341488" y="4321125"/>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8C56ACA9-1BA7-42B9-B9A1-70F262335A7E}"/>
              </a:ext>
            </a:extLst>
          </p:cNvPr>
          <p:cNvSpPr>
            <a:spLocks noChangeAspect="1"/>
          </p:cNvSpPr>
          <p:nvPr/>
        </p:nvSpPr>
        <p:spPr>
          <a:xfrm>
            <a:off x="2742085" y="4319879"/>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Hexagon 24">
            <a:extLst>
              <a:ext uri="{FF2B5EF4-FFF2-40B4-BE49-F238E27FC236}">
                <a16:creationId xmlns:a16="http://schemas.microsoft.com/office/drawing/2014/main" id="{FAC27B31-1C04-4FE4-A207-30DB00B98C22}"/>
              </a:ext>
            </a:extLst>
          </p:cNvPr>
          <p:cNvSpPr/>
          <p:nvPr/>
        </p:nvSpPr>
        <p:spPr>
          <a:xfrm>
            <a:off x="3791775" y="4321125"/>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Hexagon 25">
            <a:extLst>
              <a:ext uri="{FF2B5EF4-FFF2-40B4-BE49-F238E27FC236}">
                <a16:creationId xmlns:a16="http://schemas.microsoft.com/office/drawing/2014/main" id="{9112D76C-E665-42D0-8B01-9D4889901CA0}"/>
              </a:ext>
            </a:extLst>
          </p:cNvPr>
          <p:cNvSpPr/>
          <p:nvPr/>
        </p:nvSpPr>
        <p:spPr>
          <a:xfrm>
            <a:off x="3341487" y="4321125"/>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D89FC32F-39CB-4AA6-B713-D797A443E215}"/>
              </a:ext>
            </a:extLst>
          </p:cNvPr>
          <p:cNvSpPr>
            <a:spLocks noChangeAspect="1"/>
          </p:cNvSpPr>
          <p:nvPr/>
        </p:nvSpPr>
        <p:spPr>
          <a:xfrm>
            <a:off x="4292089" y="4321125"/>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36A8F8C5-806C-4AAE-BD44-0E77C60CBB52}"/>
              </a:ext>
            </a:extLst>
          </p:cNvPr>
          <p:cNvSpPr>
            <a:spLocks noChangeAspect="1"/>
          </p:cNvSpPr>
          <p:nvPr/>
        </p:nvSpPr>
        <p:spPr>
          <a:xfrm>
            <a:off x="3692686" y="4319879"/>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Hexagon 28">
            <a:extLst>
              <a:ext uri="{FF2B5EF4-FFF2-40B4-BE49-F238E27FC236}">
                <a16:creationId xmlns:a16="http://schemas.microsoft.com/office/drawing/2014/main" id="{ECE0E072-4568-4199-969F-5A68133C9C73}"/>
              </a:ext>
            </a:extLst>
          </p:cNvPr>
          <p:cNvSpPr/>
          <p:nvPr/>
        </p:nvSpPr>
        <p:spPr>
          <a:xfrm>
            <a:off x="4742376" y="4321125"/>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Hexagon 29">
            <a:extLst>
              <a:ext uri="{FF2B5EF4-FFF2-40B4-BE49-F238E27FC236}">
                <a16:creationId xmlns:a16="http://schemas.microsoft.com/office/drawing/2014/main" id="{745D214A-6DEB-430B-B334-D3CD393AA89F}"/>
              </a:ext>
            </a:extLst>
          </p:cNvPr>
          <p:cNvSpPr/>
          <p:nvPr/>
        </p:nvSpPr>
        <p:spPr>
          <a:xfrm>
            <a:off x="4292088" y="4321125"/>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1766608E-F9B6-4C02-B549-051F20BC6E21}"/>
              </a:ext>
            </a:extLst>
          </p:cNvPr>
          <p:cNvSpPr>
            <a:spLocks noChangeAspect="1"/>
          </p:cNvSpPr>
          <p:nvPr/>
        </p:nvSpPr>
        <p:spPr>
          <a:xfrm>
            <a:off x="5245871" y="4321125"/>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FF28402E-D129-4AE8-B0CF-12EA08EFD020}"/>
              </a:ext>
            </a:extLst>
          </p:cNvPr>
          <p:cNvSpPr>
            <a:spLocks noChangeAspect="1"/>
          </p:cNvSpPr>
          <p:nvPr/>
        </p:nvSpPr>
        <p:spPr>
          <a:xfrm>
            <a:off x="4646468" y="4319879"/>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Hexagon 32">
            <a:extLst>
              <a:ext uri="{FF2B5EF4-FFF2-40B4-BE49-F238E27FC236}">
                <a16:creationId xmlns:a16="http://schemas.microsoft.com/office/drawing/2014/main" id="{472FCCDD-B8F6-4500-BBAB-F0579BA8D42F}"/>
              </a:ext>
            </a:extLst>
          </p:cNvPr>
          <p:cNvSpPr/>
          <p:nvPr/>
        </p:nvSpPr>
        <p:spPr>
          <a:xfrm>
            <a:off x="5696158" y="4321125"/>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Hexagon 33">
            <a:extLst>
              <a:ext uri="{FF2B5EF4-FFF2-40B4-BE49-F238E27FC236}">
                <a16:creationId xmlns:a16="http://schemas.microsoft.com/office/drawing/2014/main" id="{6734FDDF-5542-40A2-A449-A06D1098119F}"/>
              </a:ext>
            </a:extLst>
          </p:cNvPr>
          <p:cNvSpPr/>
          <p:nvPr/>
        </p:nvSpPr>
        <p:spPr>
          <a:xfrm>
            <a:off x="5245870" y="4321125"/>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4D48E507-BDE9-4C15-B789-2F3546A20FB7}"/>
              </a:ext>
            </a:extLst>
          </p:cNvPr>
          <p:cNvSpPr>
            <a:spLocks noChangeAspect="1"/>
          </p:cNvSpPr>
          <p:nvPr/>
        </p:nvSpPr>
        <p:spPr>
          <a:xfrm>
            <a:off x="6196472" y="4321125"/>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EE2FF7C1-AFEA-4C8E-A166-9003BC76714E}"/>
              </a:ext>
            </a:extLst>
          </p:cNvPr>
          <p:cNvSpPr>
            <a:spLocks noChangeAspect="1"/>
          </p:cNvSpPr>
          <p:nvPr/>
        </p:nvSpPr>
        <p:spPr>
          <a:xfrm>
            <a:off x="5597069" y="4319879"/>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Hexagon 36">
            <a:extLst>
              <a:ext uri="{FF2B5EF4-FFF2-40B4-BE49-F238E27FC236}">
                <a16:creationId xmlns:a16="http://schemas.microsoft.com/office/drawing/2014/main" id="{A3920CDD-0E83-43F4-822B-354729195854}"/>
              </a:ext>
            </a:extLst>
          </p:cNvPr>
          <p:cNvSpPr/>
          <p:nvPr/>
        </p:nvSpPr>
        <p:spPr>
          <a:xfrm>
            <a:off x="6646759" y="4321125"/>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Hexagon 37">
            <a:extLst>
              <a:ext uri="{FF2B5EF4-FFF2-40B4-BE49-F238E27FC236}">
                <a16:creationId xmlns:a16="http://schemas.microsoft.com/office/drawing/2014/main" id="{49E8E090-2C71-4AFB-8B29-F3E54DCC7595}"/>
              </a:ext>
            </a:extLst>
          </p:cNvPr>
          <p:cNvSpPr/>
          <p:nvPr/>
        </p:nvSpPr>
        <p:spPr>
          <a:xfrm>
            <a:off x="6196471" y="4321125"/>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E6AA82BB-2015-440C-8186-99B810E318ED}"/>
              </a:ext>
            </a:extLst>
          </p:cNvPr>
          <p:cNvSpPr/>
          <p:nvPr/>
        </p:nvSpPr>
        <p:spPr>
          <a:xfrm>
            <a:off x="257695" y="1318431"/>
            <a:ext cx="8257655" cy="1944122"/>
          </a:xfrm>
          <a:prstGeom prst="rect">
            <a:avLst/>
          </a:prstGeom>
        </p:spPr>
        <p:txBody>
          <a:bodyPr wrap="square">
            <a:spAutoFit/>
          </a:bodyPr>
          <a:lstStyle/>
          <a:p>
            <a:pPr marL="342900" indent="-342900">
              <a:spcBef>
                <a:spcPts val="1000"/>
              </a:spcBef>
              <a:buFont typeface="Arial" panose="020B0604020202020204" pitchFamily="34" charset="0"/>
              <a:buChar char="•"/>
            </a:pPr>
            <a:r>
              <a:rPr lang="en-US" sz="2800" dirty="0"/>
              <a:t>A single enzyme can catalyze the same reaction over and over.</a:t>
            </a:r>
          </a:p>
          <a:p>
            <a:pPr marL="342900" indent="-342900">
              <a:spcBef>
                <a:spcPts val="1000"/>
              </a:spcBef>
              <a:buFont typeface="Arial" panose="020B0604020202020204" pitchFamily="34" charset="0"/>
              <a:buChar char="•"/>
            </a:pPr>
            <a:r>
              <a:rPr lang="en-US" sz="2800" dirty="0"/>
              <a:t>But each enzyme can only process individual reactions one at a time.</a:t>
            </a:r>
          </a:p>
        </p:txBody>
      </p:sp>
      <p:sp>
        <p:nvSpPr>
          <p:cNvPr id="3" name="TextBox 2">
            <a:extLst>
              <a:ext uri="{FF2B5EF4-FFF2-40B4-BE49-F238E27FC236}">
                <a16:creationId xmlns:a16="http://schemas.microsoft.com/office/drawing/2014/main" id="{466DFB4F-C553-46A7-9270-1E2A0D89A1EE}"/>
              </a:ext>
            </a:extLst>
          </p:cNvPr>
          <p:cNvSpPr txBox="1"/>
          <p:nvPr/>
        </p:nvSpPr>
        <p:spPr>
          <a:xfrm>
            <a:off x="1829582" y="5920155"/>
            <a:ext cx="5402412" cy="646331"/>
          </a:xfrm>
          <a:prstGeom prst="rect">
            <a:avLst/>
          </a:prstGeom>
          <a:noFill/>
        </p:spPr>
        <p:txBody>
          <a:bodyPr wrap="square" rtlCol="0">
            <a:spAutoFit/>
          </a:bodyPr>
          <a:lstStyle/>
          <a:p>
            <a:r>
              <a:rPr lang="en-US" dirty="0"/>
              <a:t>A single enzyme catalyzes the breakdown of 5 substrate molecules sequentially.</a:t>
            </a:r>
          </a:p>
        </p:txBody>
      </p:sp>
    </p:spTree>
    <p:extLst>
      <p:ext uri="{BB962C8B-B14F-4D97-AF65-F5344CB8AC3E}">
        <p14:creationId xmlns:p14="http://schemas.microsoft.com/office/powerpoint/2010/main" val="196563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par>
                          <p:cTn id="11" fill="hold">
                            <p:stCondLst>
                              <p:cond delay="500"/>
                            </p:stCondLst>
                            <p:childTnLst>
                              <p:par>
                                <p:cTn id="12" presetID="10" presetClass="entr" presetSubtype="0" fill="hold" grpId="1"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par>
                          <p:cTn id="18" fill="hold">
                            <p:stCondLst>
                              <p:cond delay="1000"/>
                            </p:stCondLst>
                            <p:childTnLst>
                              <p:par>
                                <p:cTn id="19" presetID="37" presetClass="path" presetSubtype="0" accel="50000" decel="50000" fill="hold" grpId="0" nodeType="afterEffect">
                                  <p:stCondLst>
                                    <p:cond delay="0"/>
                                  </p:stCondLst>
                                  <p:childTnLst>
                                    <p:animMotion origin="layout" path="M -0.00017 -0.00023 L 0.0158 -0.0243 C 0.0191 -0.02916 0.0224 -0.03819 0.02413 -0.04653 C 0.02674 -0.05741 0.02726 -0.0662 0.02604 -0.07315 L 0.02274 -0.10509 " pathEditMode="relative" rAng="17160000" ptsTypes="AAAAA">
                                      <p:cBhvr>
                                        <p:cTn id="20" dur="2000" fill="hold"/>
                                        <p:tgtEl>
                                          <p:spTgt spid="21"/>
                                        </p:tgtEl>
                                        <p:attrNameLst>
                                          <p:attrName>ppt_x</p:attrName>
                                          <p:attrName>ppt_y</p:attrName>
                                        </p:attrNameLst>
                                      </p:cBhvr>
                                      <p:rCtr x="1788" y="-5000"/>
                                    </p:animMotion>
                                  </p:childTnLst>
                                </p:cTn>
                              </p:par>
                              <p:par>
                                <p:cTn id="21" presetID="37" presetClass="path" presetSubtype="0" accel="50000" decel="50000" fill="hold" grpId="0" nodeType="withEffect">
                                  <p:stCondLst>
                                    <p:cond delay="0"/>
                                  </p:stCondLst>
                                  <p:childTnLst>
                                    <p:animMotion origin="layout" path="M -0.00034 -0.00046 L 0.01441 -0.02407 C 0.01702 -0.02963 0.02014 -0.03773 0.02223 -0.04653 C 0.02448 -0.05671 0.02552 -0.06574 0.02483 -0.07222 L 0.02309 -0.10301 " pathEditMode="relative" rAng="17220000" ptsTypes="AAAAA">
                                      <p:cBhvr>
                                        <p:cTn id="22" dur="2000" fill="hold"/>
                                        <p:tgtEl>
                                          <p:spTgt spid="22"/>
                                        </p:tgtEl>
                                        <p:attrNameLst>
                                          <p:attrName>ppt_x</p:attrName>
                                          <p:attrName>ppt_y</p:attrName>
                                        </p:attrNameLst>
                                      </p:cBhvr>
                                      <p:rCtr x="1719" y="-4884"/>
                                    </p:animMotion>
                                  </p:childTnLst>
                                </p:cTn>
                              </p:par>
                              <p:par>
                                <p:cTn id="23" presetID="10" presetClass="exit" presetSubtype="0" fill="hold" grpId="0" nodeType="withEffect">
                                  <p:stCondLst>
                                    <p:cond delay="0"/>
                                  </p:stCondLst>
                                  <p:childTnLst>
                                    <p:animEffect transition="out" filter="fade">
                                      <p:cBhvr>
                                        <p:cTn id="24" dur="500"/>
                                        <p:tgtEl>
                                          <p:spTgt spid="11"/>
                                        </p:tgtEl>
                                      </p:cBhvr>
                                    </p:animEffect>
                                    <p:set>
                                      <p:cBhvr>
                                        <p:cTn id="25" dur="1" fill="hold">
                                          <p:stCondLst>
                                            <p:cond delay="499"/>
                                          </p:stCondLst>
                                        </p:cTn>
                                        <p:tgtEl>
                                          <p:spTgt spid="11"/>
                                        </p:tgtEl>
                                        <p:attrNameLst>
                                          <p:attrName>style.visibility</p:attrName>
                                        </p:attrNameLst>
                                      </p:cBhvr>
                                      <p:to>
                                        <p:strVal val="hidden"/>
                                      </p:to>
                                    </p:set>
                                  </p:childTnLst>
                                </p:cTn>
                              </p:par>
                              <p:par>
                                <p:cTn id="26" presetID="42" presetClass="path" presetSubtype="0" accel="50000" decel="50000" fill="hold" grpId="1" nodeType="withEffect">
                                  <p:stCondLst>
                                    <p:cond delay="0"/>
                                  </p:stCondLst>
                                  <p:childTnLst>
                                    <p:animMotion origin="layout" path="M -0.00069 4.81481E-6 L 0.09914 4.81481E-6 " pathEditMode="relative" rAng="0" ptsTypes="AA">
                                      <p:cBhvr>
                                        <p:cTn id="27" dur="2000" fill="hold"/>
                                        <p:tgtEl>
                                          <p:spTgt spid="19"/>
                                        </p:tgtEl>
                                        <p:attrNameLst>
                                          <p:attrName>ppt_x</p:attrName>
                                          <p:attrName>ppt_y</p:attrName>
                                        </p:attrNameLst>
                                      </p:cBhvr>
                                      <p:rCtr x="4983" y="0"/>
                                    </p:animMotion>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3500"/>
                            </p:stCondLst>
                            <p:childTnLst>
                              <p:par>
                                <p:cTn id="33" presetID="1" presetClass="exit" presetSubtype="0" fill="hold" grpId="2" nodeType="afterEffect">
                                  <p:stCondLst>
                                    <p:cond delay="0"/>
                                  </p:stCondLst>
                                  <p:childTnLst>
                                    <p:set>
                                      <p:cBhvr>
                                        <p:cTn id="34" dur="1" fill="hold">
                                          <p:stCondLst>
                                            <p:cond delay="0"/>
                                          </p:stCondLst>
                                        </p:cTn>
                                        <p:tgtEl>
                                          <p:spTgt spid="19"/>
                                        </p:tgtEl>
                                        <p:attrNameLst>
                                          <p:attrName>style.visibility</p:attrName>
                                        </p:attrNameLst>
                                      </p:cBhvr>
                                      <p:to>
                                        <p:strVal val="hidden"/>
                                      </p:to>
                                    </p:set>
                                  </p:childTnLst>
                                </p:cTn>
                              </p:par>
                            </p:childTnLst>
                          </p:cTn>
                        </p:par>
                        <p:par>
                          <p:cTn id="35" fill="hold">
                            <p:stCondLst>
                              <p:cond delay="3500"/>
                            </p:stCondLst>
                            <p:childTnLst>
                              <p:par>
                                <p:cTn id="36" presetID="10" presetClass="entr" presetSubtype="0" fill="hold" grpId="1"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1"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4000"/>
                            </p:stCondLst>
                            <p:childTnLst>
                              <p:par>
                                <p:cTn id="43" presetID="37" presetClass="path" presetSubtype="0" accel="50000" decel="50000" fill="hold" grpId="0" nodeType="afterEffect">
                                  <p:stCondLst>
                                    <p:cond delay="0"/>
                                  </p:stCondLst>
                                  <p:childTnLst>
                                    <p:animMotion origin="layout" path="M -0.00035 -0.00046 L 0.01597 -0.02453 C 0.01875 -0.0294 0.02257 -0.03819 0.02378 -0.04676 C 0.02656 -0.05764 0.02691 -0.06666 0.02569 -0.07338 L 0.02257 -0.10532 " pathEditMode="relative" rAng="17160000" ptsTypes="AAAAA">
                                      <p:cBhvr>
                                        <p:cTn id="44" dur="2000" fill="hold"/>
                                        <p:tgtEl>
                                          <p:spTgt spid="25"/>
                                        </p:tgtEl>
                                        <p:attrNameLst>
                                          <p:attrName>ppt_x</p:attrName>
                                          <p:attrName>ppt_y</p:attrName>
                                        </p:attrNameLst>
                                      </p:cBhvr>
                                      <p:rCtr x="1788" y="-5000"/>
                                    </p:animMotion>
                                  </p:childTnLst>
                                </p:cTn>
                              </p:par>
                              <p:par>
                                <p:cTn id="45" presetID="37" presetClass="path" presetSubtype="0" accel="50000" decel="50000" fill="hold" grpId="0" nodeType="withEffect">
                                  <p:stCondLst>
                                    <p:cond delay="0"/>
                                  </p:stCondLst>
                                  <p:childTnLst>
                                    <p:animMotion origin="layout" path="M -0.00035 -0.00046 L 0.01597 -0.02361 C 0.01701 -0.02963 0.02014 -0.03773 0.02222 -0.04653 C 0.02448 -0.05671 0.02552 -0.06574 0.02483 -0.07222 L 0.02309 -0.10301 " pathEditMode="relative" rAng="17220000" ptsTypes="AAAAA">
                                      <p:cBhvr>
                                        <p:cTn id="46" dur="2000" fill="hold"/>
                                        <p:tgtEl>
                                          <p:spTgt spid="26"/>
                                        </p:tgtEl>
                                        <p:attrNameLst>
                                          <p:attrName>ppt_x</p:attrName>
                                          <p:attrName>ppt_y</p:attrName>
                                        </p:attrNameLst>
                                      </p:cBhvr>
                                      <p:rCtr x="1719" y="-4884"/>
                                    </p:animMotion>
                                  </p:childTnLst>
                                </p:cTn>
                              </p:par>
                              <p:par>
                                <p:cTn id="47" presetID="10" presetClass="exit" presetSubtype="0" fill="hold" grpId="0" nodeType="withEffect">
                                  <p:stCondLst>
                                    <p:cond delay="0"/>
                                  </p:stCondLst>
                                  <p:childTnLst>
                                    <p:animEffect transition="out" filter="fade">
                                      <p:cBhvr>
                                        <p:cTn id="48" dur="500"/>
                                        <p:tgtEl>
                                          <p:spTgt spid="23"/>
                                        </p:tgtEl>
                                      </p:cBhvr>
                                    </p:animEffect>
                                    <p:set>
                                      <p:cBhvr>
                                        <p:cTn id="49" dur="1" fill="hold">
                                          <p:stCondLst>
                                            <p:cond delay="499"/>
                                          </p:stCondLst>
                                        </p:cTn>
                                        <p:tgtEl>
                                          <p:spTgt spid="23"/>
                                        </p:tgtEl>
                                        <p:attrNameLst>
                                          <p:attrName>style.visibility</p:attrName>
                                        </p:attrNameLst>
                                      </p:cBhvr>
                                      <p:to>
                                        <p:strVal val="hidden"/>
                                      </p:to>
                                    </p:set>
                                  </p:childTnLst>
                                </p:cTn>
                              </p:par>
                              <p:par>
                                <p:cTn id="50" presetID="42" presetClass="path" presetSubtype="0" accel="50000" decel="50000" fill="hold" grpId="1" nodeType="withEffect">
                                  <p:stCondLst>
                                    <p:cond delay="0"/>
                                  </p:stCondLst>
                                  <p:childTnLst>
                                    <p:animMotion origin="layout" path="M -0.0007 4.81481E-6 L 0.10312 0.00023 " pathEditMode="relative" rAng="0" ptsTypes="AA">
                                      <p:cBhvr>
                                        <p:cTn id="51" dur="2000" fill="hold"/>
                                        <p:tgtEl>
                                          <p:spTgt spid="24"/>
                                        </p:tgtEl>
                                        <p:attrNameLst>
                                          <p:attrName>ppt_x</p:attrName>
                                          <p:attrName>ppt_y</p:attrName>
                                        </p:attrNameLst>
                                      </p:cBhvr>
                                      <p:rCtr x="5191" y="0"/>
                                    </p:animMotion>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childTnLst>
                          </p:cTn>
                        </p:par>
                        <p:par>
                          <p:cTn id="56" fill="hold">
                            <p:stCondLst>
                              <p:cond delay="6500"/>
                            </p:stCondLst>
                            <p:childTnLst>
                              <p:par>
                                <p:cTn id="57" presetID="1" presetClass="exit" presetSubtype="0" fill="hold" grpId="2" nodeType="afterEffect">
                                  <p:stCondLst>
                                    <p:cond delay="0"/>
                                  </p:stCondLst>
                                  <p:childTnLst>
                                    <p:set>
                                      <p:cBhvr>
                                        <p:cTn id="58" dur="1" fill="hold">
                                          <p:stCondLst>
                                            <p:cond delay="0"/>
                                          </p:stCondLst>
                                        </p:cTn>
                                        <p:tgtEl>
                                          <p:spTgt spid="24"/>
                                        </p:tgtEl>
                                        <p:attrNameLst>
                                          <p:attrName>style.visibility</p:attrName>
                                        </p:attrNameLst>
                                      </p:cBhvr>
                                      <p:to>
                                        <p:strVal val="hidden"/>
                                      </p:to>
                                    </p:set>
                                  </p:childTnLst>
                                </p:cTn>
                              </p:par>
                            </p:childTnLst>
                          </p:cTn>
                        </p:par>
                        <p:par>
                          <p:cTn id="59" fill="hold">
                            <p:stCondLst>
                              <p:cond delay="6500"/>
                            </p:stCondLst>
                            <p:childTnLst>
                              <p:par>
                                <p:cTn id="60" presetID="10" presetClass="entr" presetSubtype="0" fill="hold" grpId="1" nodeType="after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par>
                                <p:cTn id="63" presetID="10" presetClass="entr" presetSubtype="0" fill="hold" grpId="1"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childTnLst>
                          </p:cTn>
                        </p:par>
                        <p:par>
                          <p:cTn id="66" fill="hold">
                            <p:stCondLst>
                              <p:cond delay="7000"/>
                            </p:stCondLst>
                            <p:childTnLst>
                              <p:par>
                                <p:cTn id="67" presetID="37" presetClass="path" presetSubtype="0" accel="50000" decel="50000" fill="hold" grpId="0" nodeType="afterEffect">
                                  <p:stCondLst>
                                    <p:cond delay="0"/>
                                  </p:stCondLst>
                                  <p:childTnLst>
                                    <p:animMotion origin="layout" path="M -0.00035 -0.00046 L 0.01597 -0.02453 C 0.01875 -0.0294 0.02256 -0.03819 0.02378 -0.04676 C 0.02656 -0.05764 0.02691 -0.06666 0.02569 -0.07338 L 0.02256 -0.10532 " pathEditMode="relative" rAng="17160000" ptsTypes="AAAAA">
                                      <p:cBhvr>
                                        <p:cTn id="68" dur="2000" fill="hold"/>
                                        <p:tgtEl>
                                          <p:spTgt spid="29"/>
                                        </p:tgtEl>
                                        <p:attrNameLst>
                                          <p:attrName>ppt_x</p:attrName>
                                          <p:attrName>ppt_y</p:attrName>
                                        </p:attrNameLst>
                                      </p:cBhvr>
                                      <p:rCtr x="1788" y="-5000"/>
                                    </p:animMotion>
                                  </p:childTnLst>
                                </p:cTn>
                              </p:par>
                              <p:par>
                                <p:cTn id="69" presetID="37" presetClass="path" presetSubtype="0" accel="50000" decel="50000" fill="hold" grpId="0" nodeType="withEffect">
                                  <p:stCondLst>
                                    <p:cond delay="0"/>
                                  </p:stCondLst>
                                  <p:childTnLst>
                                    <p:animMotion origin="layout" path="M -0.00034 -0.00046 L 0.01598 -0.02361 C 0.01702 -0.02963 0.02014 -0.03773 0.02223 -0.04653 C 0.02448 -0.05671 0.02552 -0.06574 0.02483 -0.07222 L 0.02309 -0.10301 " pathEditMode="relative" rAng="17220000" ptsTypes="AAAAA">
                                      <p:cBhvr>
                                        <p:cTn id="70" dur="2000" fill="hold"/>
                                        <p:tgtEl>
                                          <p:spTgt spid="30"/>
                                        </p:tgtEl>
                                        <p:attrNameLst>
                                          <p:attrName>ppt_x</p:attrName>
                                          <p:attrName>ppt_y</p:attrName>
                                        </p:attrNameLst>
                                      </p:cBhvr>
                                      <p:rCtr x="1719" y="-4884"/>
                                    </p:animMotion>
                                  </p:childTnLst>
                                </p:cTn>
                              </p:par>
                              <p:par>
                                <p:cTn id="71" presetID="10" presetClass="exit" presetSubtype="0" fill="hold" grpId="0" nodeType="withEffect">
                                  <p:stCondLst>
                                    <p:cond delay="0"/>
                                  </p:stCondLst>
                                  <p:childTnLst>
                                    <p:animEffect transition="out" filter="fade">
                                      <p:cBhvr>
                                        <p:cTn id="72" dur="500"/>
                                        <p:tgtEl>
                                          <p:spTgt spid="27"/>
                                        </p:tgtEl>
                                      </p:cBhvr>
                                    </p:animEffect>
                                    <p:set>
                                      <p:cBhvr>
                                        <p:cTn id="73" dur="1" fill="hold">
                                          <p:stCondLst>
                                            <p:cond delay="499"/>
                                          </p:stCondLst>
                                        </p:cTn>
                                        <p:tgtEl>
                                          <p:spTgt spid="27"/>
                                        </p:tgtEl>
                                        <p:attrNameLst>
                                          <p:attrName>style.visibility</p:attrName>
                                        </p:attrNameLst>
                                      </p:cBhvr>
                                      <p:to>
                                        <p:strVal val="hidden"/>
                                      </p:to>
                                    </p:set>
                                  </p:childTnLst>
                                </p:cTn>
                              </p:par>
                              <p:par>
                                <p:cTn id="74" presetID="42" presetClass="path" presetSubtype="0" accel="50000" decel="50000" fill="hold" grpId="1" nodeType="withEffect">
                                  <p:stCondLst>
                                    <p:cond delay="0"/>
                                  </p:stCondLst>
                                  <p:childTnLst>
                                    <p:animMotion origin="layout" path="M -0.00069 4.81481E-6 L 0.10313 0.00023 " pathEditMode="relative" rAng="0" ptsTypes="AA">
                                      <p:cBhvr>
                                        <p:cTn id="75" dur="2000" fill="hold"/>
                                        <p:tgtEl>
                                          <p:spTgt spid="28"/>
                                        </p:tgtEl>
                                        <p:attrNameLst>
                                          <p:attrName>ppt_x</p:attrName>
                                          <p:attrName>ppt_y</p:attrName>
                                        </p:attrNameLst>
                                      </p:cBhvr>
                                      <p:rCtr x="5191" y="0"/>
                                    </p:animMotion>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 presetClass="exit" presetSubtype="0" fill="hold" grpId="2" nodeType="afterEffect">
                                  <p:stCondLst>
                                    <p:cond delay="0"/>
                                  </p:stCondLst>
                                  <p:childTnLst>
                                    <p:set>
                                      <p:cBhvr>
                                        <p:cTn id="82" dur="1" fill="hold">
                                          <p:stCondLst>
                                            <p:cond delay="0"/>
                                          </p:stCondLst>
                                        </p:cTn>
                                        <p:tgtEl>
                                          <p:spTgt spid="28"/>
                                        </p:tgtEl>
                                        <p:attrNameLst>
                                          <p:attrName>style.visibility</p:attrName>
                                        </p:attrNameLst>
                                      </p:cBhvr>
                                      <p:to>
                                        <p:strVal val="hidden"/>
                                      </p:to>
                                    </p:set>
                                  </p:childTnLst>
                                </p:cTn>
                              </p:par>
                            </p:childTnLst>
                          </p:cTn>
                        </p:par>
                        <p:par>
                          <p:cTn id="83" fill="hold">
                            <p:stCondLst>
                              <p:cond delay="9500"/>
                            </p:stCondLst>
                            <p:childTnLst>
                              <p:par>
                                <p:cTn id="84" presetID="10" presetClass="entr" presetSubtype="0" fill="hold" grpId="1" nodeType="after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fade">
                                      <p:cBhvr>
                                        <p:cTn id="86" dur="500"/>
                                        <p:tgtEl>
                                          <p:spTgt spid="33"/>
                                        </p:tgtEl>
                                      </p:cBhvr>
                                    </p:animEffect>
                                  </p:childTnLst>
                                </p:cTn>
                              </p:par>
                              <p:par>
                                <p:cTn id="87" presetID="10" presetClass="entr" presetSubtype="0" fill="hold" grpId="1" nodeType="with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childTnLst>
                          </p:cTn>
                        </p:par>
                        <p:par>
                          <p:cTn id="90" fill="hold">
                            <p:stCondLst>
                              <p:cond delay="10000"/>
                            </p:stCondLst>
                            <p:childTnLst>
                              <p:par>
                                <p:cTn id="91" presetID="37" presetClass="path" presetSubtype="0" accel="50000" decel="50000" fill="hold" grpId="0" nodeType="afterEffect">
                                  <p:stCondLst>
                                    <p:cond delay="0"/>
                                  </p:stCondLst>
                                  <p:childTnLst>
                                    <p:animMotion origin="layout" path="M -0.00365 -0.00486 L 0.01267 -0.02893 C 0.01545 -0.03379 0.01927 -0.04259 0.02048 -0.05116 C 0.02326 -0.06203 0.02361 -0.07106 0.02239 -0.07778 L 0.01927 -0.10972 " pathEditMode="relative" rAng="17160000" ptsTypes="AAAAA">
                                      <p:cBhvr>
                                        <p:cTn id="92" dur="2000" fill="hold"/>
                                        <p:tgtEl>
                                          <p:spTgt spid="33"/>
                                        </p:tgtEl>
                                        <p:attrNameLst>
                                          <p:attrName>ppt_x</p:attrName>
                                          <p:attrName>ppt_y</p:attrName>
                                        </p:attrNameLst>
                                      </p:cBhvr>
                                      <p:rCtr x="1788" y="-5000"/>
                                    </p:animMotion>
                                  </p:childTnLst>
                                </p:cTn>
                              </p:par>
                              <p:par>
                                <p:cTn id="93" presetID="37" presetClass="path" presetSubtype="0" accel="50000" decel="50000" fill="hold" grpId="0" nodeType="withEffect">
                                  <p:stCondLst>
                                    <p:cond delay="0"/>
                                  </p:stCondLst>
                                  <p:childTnLst>
                                    <p:animMotion origin="layout" path="M -0.00364 -0.00486 L 0.01268 -0.02801 C 0.01372 -0.03403 0.01684 -0.04213 0.01893 -0.05092 C 0.02118 -0.06111 0.02223 -0.07014 0.02153 -0.07662 L 0.0198 -0.10741 " pathEditMode="relative" rAng="17220000" ptsTypes="AAAAA">
                                      <p:cBhvr>
                                        <p:cTn id="94" dur="2000" fill="hold"/>
                                        <p:tgtEl>
                                          <p:spTgt spid="34"/>
                                        </p:tgtEl>
                                        <p:attrNameLst>
                                          <p:attrName>ppt_x</p:attrName>
                                          <p:attrName>ppt_y</p:attrName>
                                        </p:attrNameLst>
                                      </p:cBhvr>
                                      <p:rCtr x="1719" y="-4884"/>
                                    </p:animMotion>
                                  </p:childTnLst>
                                </p:cTn>
                              </p:par>
                              <p:par>
                                <p:cTn id="95" presetID="10" presetClass="exit" presetSubtype="0" fill="hold" grpId="0" nodeType="withEffect">
                                  <p:stCondLst>
                                    <p:cond delay="0"/>
                                  </p:stCondLst>
                                  <p:childTnLst>
                                    <p:animEffect transition="out" filter="fade">
                                      <p:cBhvr>
                                        <p:cTn id="96" dur="500"/>
                                        <p:tgtEl>
                                          <p:spTgt spid="31"/>
                                        </p:tgtEl>
                                      </p:cBhvr>
                                    </p:animEffect>
                                    <p:set>
                                      <p:cBhvr>
                                        <p:cTn id="97" dur="1" fill="hold">
                                          <p:stCondLst>
                                            <p:cond delay="499"/>
                                          </p:stCondLst>
                                        </p:cTn>
                                        <p:tgtEl>
                                          <p:spTgt spid="31"/>
                                        </p:tgtEl>
                                        <p:attrNameLst>
                                          <p:attrName>style.visibility</p:attrName>
                                        </p:attrNameLst>
                                      </p:cBhvr>
                                      <p:to>
                                        <p:strVal val="hidden"/>
                                      </p:to>
                                    </p:set>
                                  </p:childTnLst>
                                </p:cTn>
                              </p:par>
                              <p:par>
                                <p:cTn id="98" presetID="42" presetClass="path" presetSubtype="0" accel="50000" decel="50000" fill="hold" grpId="1" nodeType="withEffect">
                                  <p:stCondLst>
                                    <p:cond delay="0"/>
                                  </p:stCondLst>
                                  <p:childTnLst>
                                    <p:animMotion origin="layout" path="M -0.00069 4.81481E-6 L 0.10313 0.00023 " pathEditMode="relative" rAng="0" ptsTypes="AA">
                                      <p:cBhvr>
                                        <p:cTn id="99" dur="2000" fill="hold"/>
                                        <p:tgtEl>
                                          <p:spTgt spid="32"/>
                                        </p:tgtEl>
                                        <p:attrNameLst>
                                          <p:attrName>ppt_x</p:attrName>
                                          <p:attrName>ppt_y</p:attrName>
                                        </p:attrNameLst>
                                      </p:cBhvr>
                                      <p:rCtr x="5191" y="0"/>
                                    </p:animMotion>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500"/>
                                        <p:tgtEl>
                                          <p:spTgt spid="36"/>
                                        </p:tgtEl>
                                      </p:cBhvr>
                                    </p:animEffect>
                                  </p:childTnLst>
                                </p:cTn>
                              </p:par>
                            </p:childTnLst>
                          </p:cTn>
                        </p:par>
                        <p:par>
                          <p:cTn id="104" fill="hold">
                            <p:stCondLst>
                              <p:cond delay="12500"/>
                            </p:stCondLst>
                            <p:childTnLst>
                              <p:par>
                                <p:cTn id="105" presetID="1" presetClass="exit" presetSubtype="0" fill="hold" grpId="2" nodeType="afterEffect">
                                  <p:stCondLst>
                                    <p:cond delay="0"/>
                                  </p:stCondLst>
                                  <p:childTnLst>
                                    <p:set>
                                      <p:cBhvr>
                                        <p:cTn id="106" dur="1" fill="hold">
                                          <p:stCondLst>
                                            <p:cond delay="0"/>
                                          </p:stCondLst>
                                        </p:cTn>
                                        <p:tgtEl>
                                          <p:spTgt spid="32"/>
                                        </p:tgtEl>
                                        <p:attrNameLst>
                                          <p:attrName>style.visibility</p:attrName>
                                        </p:attrNameLst>
                                      </p:cBhvr>
                                      <p:to>
                                        <p:strVal val="hidden"/>
                                      </p:to>
                                    </p:set>
                                  </p:childTnLst>
                                </p:cTn>
                              </p:par>
                            </p:childTnLst>
                          </p:cTn>
                        </p:par>
                        <p:par>
                          <p:cTn id="107" fill="hold">
                            <p:stCondLst>
                              <p:cond delay="12500"/>
                            </p:stCondLst>
                            <p:childTnLst>
                              <p:par>
                                <p:cTn id="108" presetID="10" presetClass="entr" presetSubtype="0" fill="hold" grpId="1" nodeType="afterEffect">
                                  <p:stCondLst>
                                    <p:cond delay="0"/>
                                  </p:stCondLst>
                                  <p:childTnLst>
                                    <p:set>
                                      <p:cBhvr>
                                        <p:cTn id="109" dur="1" fill="hold">
                                          <p:stCondLst>
                                            <p:cond delay="0"/>
                                          </p:stCondLst>
                                        </p:cTn>
                                        <p:tgtEl>
                                          <p:spTgt spid="37"/>
                                        </p:tgtEl>
                                        <p:attrNameLst>
                                          <p:attrName>style.visibility</p:attrName>
                                        </p:attrNameLst>
                                      </p:cBhvr>
                                      <p:to>
                                        <p:strVal val="visible"/>
                                      </p:to>
                                    </p:set>
                                    <p:animEffect transition="in" filter="fade">
                                      <p:cBhvr>
                                        <p:cTn id="110" dur="500"/>
                                        <p:tgtEl>
                                          <p:spTgt spid="37"/>
                                        </p:tgtEl>
                                      </p:cBhvr>
                                    </p:animEffect>
                                  </p:childTnLst>
                                </p:cTn>
                              </p:par>
                              <p:par>
                                <p:cTn id="111" presetID="10" presetClass="entr" presetSubtype="0" fill="hold" grpId="1" nodeType="withEffect">
                                  <p:stCondLst>
                                    <p:cond delay="0"/>
                                  </p:stCondLst>
                                  <p:childTnLst>
                                    <p:set>
                                      <p:cBhvr>
                                        <p:cTn id="112" dur="1" fill="hold">
                                          <p:stCondLst>
                                            <p:cond delay="0"/>
                                          </p:stCondLst>
                                        </p:cTn>
                                        <p:tgtEl>
                                          <p:spTgt spid="38"/>
                                        </p:tgtEl>
                                        <p:attrNameLst>
                                          <p:attrName>style.visibility</p:attrName>
                                        </p:attrNameLst>
                                      </p:cBhvr>
                                      <p:to>
                                        <p:strVal val="visible"/>
                                      </p:to>
                                    </p:set>
                                    <p:animEffect transition="in" filter="fade">
                                      <p:cBhvr>
                                        <p:cTn id="113" dur="500"/>
                                        <p:tgtEl>
                                          <p:spTgt spid="38"/>
                                        </p:tgtEl>
                                      </p:cBhvr>
                                    </p:animEffect>
                                  </p:childTnLst>
                                </p:cTn>
                              </p:par>
                            </p:childTnLst>
                          </p:cTn>
                        </p:par>
                        <p:par>
                          <p:cTn id="114" fill="hold">
                            <p:stCondLst>
                              <p:cond delay="13000"/>
                            </p:stCondLst>
                            <p:childTnLst>
                              <p:par>
                                <p:cTn id="115" presetID="37" presetClass="path" presetSubtype="0" accel="50000" decel="50000" fill="hold" grpId="0" nodeType="afterEffect">
                                  <p:stCondLst>
                                    <p:cond delay="0"/>
                                  </p:stCondLst>
                                  <p:childTnLst>
                                    <p:animMotion origin="layout" path="M -0.00365 -0.00486 L 0.01267 -0.02893 C 0.01545 -0.03379 0.01927 -0.04259 0.02048 -0.05116 C 0.02326 -0.06203 0.02361 -0.07106 0.02239 -0.07778 L 0.01927 -0.10972 " pathEditMode="relative" rAng="17160000" ptsTypes="AAAAA">
                                      <p:cBhvr>
                                        <p:cTn id="116" dur="2000" fill="hold"/>
                                        <p:tgtEl>
                                          <p:spTgt spid="37"/>
                                        </p:tgtEl>
                                        <p:attrNameLst>
                                          <p:attrName>ppt_x</p:attrName>
                                          <p:attrName>ppt_y</p:attrName>
                                        </p:attrNameLst>
                                      </p:cBhvr>
                                      <p:rCtr x="1788" y="-5000"/>
                                    </p:animMotion>
                                  </p:childTnLst>
                                </p:cTn>
                              </p:par>
                              <p:par>
                                <p:cTn id="117" presetID="37" presetClass="path" presetSubtype="0" accel="50000" decel="50000" fill="hold" grpId="0" nodeType="withEffect">
                                  <p:stCondLst>
                                    <p:cond delay="0"/>
                                  </p:stCondLst>
                                  <p:childTnLst>
                                    <p:animMotion origin="layout" path="M -0.00364 -0.00486 L 0.01268 -0.02801 C 0.01372 -0.03403 0.01684 -0.04213 0.01893 -0.05092 C 0.02118 -0.06111 0.02223 -0.07014 0.02153 -0.07662 L 0.01979 -0.10741 " pathEditMode="relative" rAng="17220000" ptsTypes="AAAAA">
                                      <p:cBhvr>
                                        <p:cTn id="118" dur="2000" fill="hold"/>
                                        <p:tgtEl>
                                          <p:spTgt spid="38"/>
                                        </p:tgtEl>
                                        <p:attrNameLst>
                                          <p:attrName>ppt_x</p:attrName>
                                          <p:attrName>ppt_y</p:attrName>
                                        </p:attrNameLst>
                                      </p:cBhvr>
                                      <p:rCtr x="1719" y="-4884"/>
                                    </p:animMotion>
                                  </p:childTnLst>
                                </p:cTn>
                              </p:par>
                              <p:par>
                                <p:cTn id="119" presetID="10" presetClass="exit" presetSubtype="0" fill="hold" grpId="0" nodeType="withEffect">
                                  <p:stCondLst>
                                    <p:cond delay="0"/>
                                  </p:stCondLst>
                                  <p:childTnLst>
                                    <p:animEffect transition="out" filter="fade">
                                      <p:cBhvr>
                                        <p:cTn id="120" dur="500"/>
                                        <p:tgtEl>
                                          <p:spTgt spid="35"/>
                                        </p:tgtEl>
                                      </p:cBhvr>
                                    </p:animEffect>
                                    <p:set>
                                      <p:cBhvr>
                                        <p:cTn id="121"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19" grpId="1" animBg="1"/>
      <p:bldP spid="19" grpId="2" animBg="1"/>
      <p:bldP spid="21" grpId="0" animBg="1"/>
      <p:bldP spid="21" grpId="1" animBg="1"/>
      <p:bldP spid="22" grpId="0" animBg="1"/>
      <p:bldP spid="22" grpId="1" animBg="1"/>
      <p:bldP spid="23" grpId="0" animBg="1"/>
      <p:bldP spid="24" grpId="0" animBg="1"/>
      <p:bldP spid="24" grpId="1" animBg="1"/>
      <p:bldP spid="24" grpId="2" animBg="1"/>
      <p:bldP spid="25" grpId="0" animBg="1"/>
      <p:bldP spid="25" grpId="1" animBg="1"/>
      <p:bldP spid="26" grpId="0" animBg="1"/>
      <p:bldP spid="26" grpId="1" animBg="1"/>
      <p:bldP spid="27" grpId="0" animBg="1"/>
      <p:bldP spid="28" grpId="0" animBg="1"/>
      <p:bldP spid="28" grpId="1" animBg="1"/>
      <p:bldP spid="28" grpId="2" animBg="1"/>
      <p:bldP spid="29" grpId="0" animBg="1"/>
      <p:bldP spid="29" grpId="1" animBg="1"/>
      <p:bldP spid="30" grpId="0" animBg="1"/>
      <p:bldP spid="30" grpId="1" animBg="1"/>
      <p:bldP spid="31" grpId="0" animBg="1"/>
      <p:bldP spid="32" grpId="0" animBg="1"/>
      <p:bldP spid="32" grpId="1" animBg="1"/>
      <p:bldP spid="32" grpId="2" animBg="1"/>
      <p:bldP spid="33" grpId="0" animBg="1"/>
      <p:bldP spid="33" grpId="1" animBg="1"/>
      <p:bldP spid="34" grpId="0" animBg="1"/>
      <p:bldP spid="34" grpId="1" animBg="1"/>
      <p:bldP spid="35" grpId="0" animBg="1"/>
      <p:bldP spid="36" grpId="0" animBg="1"/>
      <p:bldP spid="37" grpId="0" animBg="1"/>
      <p:bldP spid="37" grpId="1" animBg="1"/>
      <p:bldP spid="38" grpId="0" animBg="1"/>
      <p:bldP spid="38" grpId="1" animBg="1"/>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57C47-605C-479E-91E6-AD560ADB4DF2}"/>
              </a:ext>
            </a:extLst>
          </p:cNvPr>
          <p:cNvSpPr>
            <a:spLocks noGrp="1"/>
          </p:cNvSpPr>
          <p:nvPr>
            <p:ph type="title"/>
          </p:nvPr>
        </p:nvSpPr>
        <p:spPr/>
        <p:txBody>
          <a:bodyPr/>
          <a:lstStyle/>
          <a:p>
            <a:r>
              <a:rPr lang="en-US" dirty="0"/>
              <a:t>Concentration</a:t>
            </a:r>
          </a:p>
        </p:txBody>
      </p:sp>
      <p:sp>
        <p:nvSpPr>
          <p:cNvPr id="4" name="Rectangle 3">
            <a:extLst>
              <a:ext uri="{FF2B5EF4-FFF2-40B4-BE49-F238E27FC236}">
                <a16:creationId xmlns:a16="http://schemas.microsoft.com/office/drawing/2014/main" id="{F355BAF1-474F-4DB1-BDDD-E9608BE83E3D}"/>
              </a:ext>
            </a:extLst>
          </p:cNvPr>
          <p:cNvSpPr/>
          <p:nvPr/>
        </p:nvSpPr>
        <p:spPr>
          <a:xfrm>
            <a:off x="257695" y="1318431"/>
            <a:ext cx="8257655" cy="2564805"/>
          </a:xfrm>
          <a:prstGeom prst="rect">
            <a:avLst/>
          </a:prstGeom>
        </p:spPr>
        <p:txBody>
          <a:bodyPr wrap="square">
            <a:spAutoFit/>
          </a:bodyPr>
          <a:lstStyle/>
          <a:p>
            <a:pPr marL="342900" indent="-342900">
              <a:spcBef>
                <a:spcPts val="1000"/>
              </a:spcBef>
              <a:buFont typeface="Arial" panose="020B0604020202020204" pitchFamily="34" charset="0"/>
              <a:buChar char="•"/>
            </a:pPr>
            <a:r>
              <a:rPr lang="en-US" sz="2400" dirty="0"/>
              <a:t>Increasing enzyme concentration will cause more substrate molecules to react at a time. </a:t>
            </a:r>
          </a:p>
          <a:p>
            <a:pPr marL="342900" indent="-342900">
              <a:spcBef>
                <a:spcPts val="1000"/>
              </a:spcBef>
              <a:buFont typeface="Arial" panose="020B0604020202020204" pitchFamily="34" charset="0"/>
              <a:buChar char="•"/>
            </a:pPr>
            <a:r>
              <a:rPr lang="en-US" sz="2400" dirty="0"/>
              <a:t>This will increase reaction rate until there is so much enzyme that the reaction occurs virtually instantaneously. </a:t>
            </a:r>
          </a:p>
          <a:p>
            <a:pPr marL="342900" indent="-342900">
              <a:spcBef>
                <a:spcPts val="1000"/>
              </a:spcBef>
              <a:buFont typeface="Arial" panose="020B0604020202020204" pitchFamily="34" charset="0"/>
              <a:buChar char="•"/>
            </a:pPr>
            <a:r>
              <a:rPr lang="en-US" sz="2400" dirty="0"/>
              <a:t>Changing the amount of enzyme will not affect the amount of product formed in the reaction.</a:t>
            </a:r>
          </a:p>
        </p:txBody>
      </p:sp>
      <p:sp>
        <p:nvSpPr>
          <p:cNvPr id="37" name="Freeform: Shape 36">
            <a:extLst>
              <a:ext uri="{FF2B5EF4-FFF2-40B4-BE49-F238E27FC236}">
                <a16:creationId xmlns:a16="http://schemas.microsoft.com/office/drawing/2014/main" id="{57AC7639-E82C-4332-8F50-460ADCBEC6E7}"/>
              </a:ext>
            </a:extLst>
          </p:cNvPr>
          <p:cNvSpPr>
            <a:spLocks noChangeAspect="1"/>
          </p:cNvSpPr>
          <p:nvPr/>
        </p:nvSpPr>
        <p:spPr>
          <a:xfrm>
            <a:off x="1188736" y="4351534"/>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BCFE6551-773B-49FD-AE36-D3B9025371CF}"/>
              </a:ext>
            </a:extLst>
          </p:cNvPr>
          <p:cNvSpPr>
            <a:spLocks noChangeAspect="1"/>
          </p:cNvSpPr>
          <p:nvPr/>
        </p:nvSpPr>
        <p:spPr>
          <a:xfrm>
            <a:off x="589333" y="4350288"/>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Hexagon 38">
            <a:extLst>
              <a:ext uri="{FF2B5EF4-FFF2-40B4-BE49-F238E27FC236}">
                <a16:creationId xmlns:a16="http://schemas.microsoft.com/office/drawing/2014/main" id="{2D8168BD-B818-4F70-B059-BC7B49CF01A1}"/>
              </a:ext>
            </a:extLst>
          </p:cNvPr>
          <p:cNvSpPr/>
          <p:nvPr/>
        </p:nvSpPr>
        <p:spPr>
          <a:xfrm>
            <a:off x="1639023" y="4351534"/>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Hexagon 39">
            <a:extLst>
              <a:ext uri="{FF2B5EF4-FFF2-40B4-BE49-F238E27FC236}">
                <a16:creationId xmlns:a16="http://schemas.microsoft.com/office/drawing/2014/main" id="{40A6D850-11FA-4B93-A1E4-D4F553D1FCF4}"/>
              </a:ext>
            </a:extLst>
          </p:cNvPr>
          <p:cNvSpPr/>
          <p:nvPr/>
        </p:nvSpPr>
        <p:spPr>
          <a:xfrm>
            <a:off x="1188735" y="4351534"/>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2FD105AA-81CF-4407-81E6-16D3EC717557}"/>
              </a:ext>
            </a:extLst>
          </p:cNvPr>
          <p:cNvSpPr>
            <a:spLocks noChangeAspect="1"/>
          </p:cNvSpPr>
          <p:nvPr/>
        </p:nvSpPr>
        <p:spPr>
          <a:xfrm>
            <a:off x="2608568" y="4946174"/>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eform: Shape 41">
            <a:extLst>
              <a:ext uri="{FF2B5EF4-FFF2-40B4-BE49-F238E27FC236}">
                <a16:creationId xmlns:a16="http://schemas.microsoft.com/office/drawing/2014/main" id="{60AA965D-3CD5-4877-AE79-C2B04C2F4673}"/>
              </a:ext>
            </a:extLst>
          </p:cNvPr>
          <p:cNvSpPr>
            <a:spLocks noChangeAspect="1"/>
          </p:cNvSpPr>
          <p:nvPr/>
        </p:nvSpPr>
        <p:spPr>
          <a:xfrm>
            <a:off x="2009165" y="4944928"/>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Hexagon 42">
            <a:extLst>
              <a:ext uri="{FF2B5EF4-FFF2-40B4-BE49-F238E27FC236}">
                <a16:creationId xmlns:a16="http://schemas.microsoft.com/office/drawing/2014/main" id="{F117A76E-F633-4762-ABCB-3887D414F733}"/>
              </a:ext>
            </a:extLst>
          </p:cNvPr>
          <p:cNvSpPr/>
          <p:nvPr/>
        </p:nvSpPr>
        <p:spPr>
          <a:xfrm>
            <a:off x="3058855" y="4946174"/>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Hexagon 43">
            <a:extLst>
              <a:ext uri="{FF2B5EF4-FFF2-40B4-BE49-F238E27FC236}">
                <a16:creationId xmlns:a16="http://schemas.microsoft.com/office/drawing/2014/main" id="{A1587D2E-B791-4A12-9209-61CA8AFA310A}"/>
              </a:ext>
            </a:extLst>
          </p:cNvPr>
          <p:cNvSpPr/>
          <p:nvPr/>
        </p:nvSpPr>
        <p:spPr>
          <a:xfrm>
            <a:off x="2608567" y="4946174"/>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5B528D3E-C320-45DA-95EB-A1BC7F5E71AA}"/>
              </a:ext>
            </a:extLst>
          </p:cNvPr>
          <p:cNvSpPr>
            <a:spLocks noChangeAspect="1"/>
          </p:cNvSpPr>
          <p:nvPr/>
        </p:nvSpPr>
        <p:spPr>
          <a:xfrm>
            <a:off x="4503436" y="4351534"/>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eform: Shape 45">
            <a:extLst>
              <a:ext uri="{FF2B5EF4-FFF2-40B4-BE49-F238E27FC236}">
                <a16:creationId xmlns:a16="http://schemas.microsoft.com/office/drawing/2014/main" id="{92523E6B-ED16-4405-848A-CE93C1FC0D3E}"/>
              </a:ext>
            </a:extLst>
          </p:cNvPr>
          <p:cNvSpPr>
            <a:spLocks noChangeAspect="1"/>
          </p:cNvSpPr>
          <p:nvPr/>
        </p:nvSpPr>
        <p:spPr>
          <a:xfrm>
            <a:off x="3904033" y="4350288"/>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Hexagon 46">
            <a:extLst>
              <a:ext uri="{FF2B5EF4-FFF2-40B4-BE49-F238E27FC236}">
                <a16:creationId xmlns:a16="http://schemas.microsoft.com/office/drawing/2014/main" id="{F386EB31-A190-43E7-B62D-185AD19207A6}"/>
              </a:ext>
            </a:extLst>
          </p:cNvPr>
          <p:cNvSpPr/>
          <p:nvPr/>
        </p:nvSpPr>
        <p:spPr>
          <a:xfrm>
            <a:off x="4953723" y="4351534"/>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Hexagon 47">
            <a:extLst>
              <a:ext uri="{FF2B5EF4-FFF2-40B4-BE49-F238E27FC236}">
                <a16:creationId xmlns:a16="http://schemas.microsoft.com/office/drawing/2014/main" id="{BD65372C-4BC2-47B8-BA12-0FF1268E659D}"/>
              </a:ext>
            </a:extLst>
          </p:cNvPr>
          <p:cNvSpPr/>
          <p:nvPr/>
        </p:nvSpPr>
        <p:spPr>
          <a:xfrm>
            <a:off x="4503435" y="4351534"/>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C33425C5-8F5C-431D-B03B-076CA6CECE55}"/>
              </a:ext>
            </a:extLst>
          </p:cNvPr>
          <p:cNvSpPr>
            <a:spLocks noChangeAspect="1"/>
          </p:cNvSpPr>
          <p:nvPr/>
        </p:nvSpPr>
        <p:spPr>
          <a:xfrm>
            <a:off x="5923268" y="4946174"/>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Freeform: Shape 49">
            <a:extLst>
              <a:ext uri="{FF2B5EF4-FFF2-40B4-BE49-F238E27FC236}">
                <a16:creationId xmlns:a16="http://schemas.microsoft.com/office/drawing/2014/main" id="{DB1E1335-594B-4CE9-8890-5A28D2F4187A}"/>
              </a:ext>
            </a:extLst>
          </p:cNvPr>
          <p:cNvSpPr>
            <a:spLocks noChangeAspect="1"/>
          </p:cNvSpPr>
          <p:nvPr/>
        </p:nvSpPr>
        <p:spPr>
          <a:xfrm>
            <a:off x="5323865" y="4944928"/>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a:extLst>
              <a:ext uri="{FF2B5EF4-FFF2-40B4-BE49-F238E27FC236}">
                <a16:creationId xmlns:a16="http://schemas.microsoft.com/office/drawing/2014/main" id="{DC28A43B-F4A4-4ABC-8765-62AA4DEA3A5E}"/>
              </a:ext>
            </a:extLst>
          </p:cNvPr>
          <p:cNvSpPr/>
          <p:nvPr/>
        </p:nvSpPr>
        <p:spPr>
          <a:xfrm>
            <a:off x="6373555" y="4946174"/>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a:extLst>
              <a:ext uri="{FF2B5EF4-FFF2-40B4-BE49-F238E27FC236}">
                <a16:creationId xmlns:a16="http://schemas.microsoft.com/office/drawing/2014/main" id="{B2B0182C-7543-433E-AF1B-2917A41D9736}"/>
              </a:ext>
            </a:extLst>
          </p:cNvPr>
          <p:cNvSpPr/>
          <p:nvPr/>
        </p:nvSpPr>
        <p:spPr>
          <a:xfrm>
            <a:off x="5923267" y="4946174"/>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014E8617-4EEF-4805-A4D3-AA031AA7C366}"/>
              </a:ext>
            </a:extLst>
          </p:cNvPr>
          <p:cNvSpPr>
            <a:spLocks noChangeAspect="1"/>
          </p:cNvSpPr>
          <p:nvPr/>
        </p:nvSpPr>
        <p:spPr>
          <a:xfrm>
            <a:off x="7694918" y="4351533"/>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D2627AB3-D0BB-4FE0-AC64-30118AD661B8}"/>
              </a:ext>
            </a:extLst>
          </p:cNvPr>
          <p:cNvSpPr>
            <a:spLocks noChangeAspect="1"/>
          </p:cNvSpPr>
          <p:nvPr/>
        </p:nvSpPr>
        <p:spPr>
          <a:xfrm>
            <a:off x="7095515" y="4350287"/>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a:extLst>
              <a:ext uri="{FF2B5EF4-FFF2-40B4-BE49-F238E27FC236}">
                <a16:creationId xmlns:a16="http://schemas.microsoft.com/office/drawing/2014/main" id="{6C98B400-59E8-4FB3-B2FA-04F1AACDA00F}"/>
              </a:ext>
            </a:extLst>
          </p:cNvPr>
          <p:cNvSpPr/>
          <p:nvPr/>
        </p:nvSpPr>
        <p:spPr>
          <a:xfrm>
            <a:off x="8145205" y="4351533"/>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a:extLst>
              <a:ext uri="{FF2B5EF4-FFF2-40B4-BE49-F238E27FC236}">
                <a16:creationId xmlns:a16="http://schemas.microsoft.com/office/drawing/2014/main" id="{AAC0CB5A-1309-469C-8B97-D670AA601A15}"/>
              </a:ext>
            </a:extLst>
          </p:cNvPr>
          <p:cNvSpPr/>
          <p:nvPr/>
        </p:nvSpPr>
        <p:spPr>
          <a:xfrm>
            <a:off x="7694917" y="4351533"/>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D3364083-8272-45A9-AB97-A9B86553BFEA}"/>
              </a:ext>
            </a:extLst>
          </p:cNvPr>
          <p:cNvSpPr txBox="1"/>
          <p:nvPr/>
        </p:nvSpPr>
        <p:spPr>
          <a:xfrm>
            <a:off x="1987300" y="6134209"/>
            <a:ext cx="5785100" cy="646331"/>
          </a:xfrm>
          <a:prstGeom prst="rect">
            <a:avLst/>
          </a:prstGeom>
          <a:noFill/>
        </p:spPr>
        <p:txBody>
          <a:bodyPr wrap="square" rtlCol="0">
            <a:spAutoFit/>
          </a:bodyPr>
          <a:lstStyle/>
          <a:p>
            <a:r>
              <a:rPr lang="en-US" dirty="0"/>
              <a:t>Multiple enzymes catalyze the breakdown of 5 substrate molecules simultaneously.</a:t>
            </a:r>
          </a:p>
        </p:txBody>
      </p:sp>
    </p:spTree>
    <p:extLst>
      <p:ext uri="{BB962C8B-B14F-4D97-AF65-F5344CB8AC3E}">
        <p14:creationId xmlns:p14="http://schemas.microsoft.com/office/powerpoint/2010/main" val="2194270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500"/>
                                        <p:tgtEl>
                                          <p:spTgt spid="4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fade">
                                      <p:cBhvr>
                                        <p:cTn id="28" dur="500"/>
                                        <p:tgtEl>
                                          <p:spTgt spid="4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par>
                          <p:cTn id="35" fill="hold">
                            <p:stCondLst>
                              <p:cond delay="500"/>
                            </p:stCondLst>
                            <p:childTnLst>
                              <p:par>
                                <p:cTn id="36" presetID="10" presetClass="entr" presetSubtype="0" fill="hold" grpId="1"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par>
                                <p:cTn id="39" presetID="10" presetClass="entr" presetSubtype="0" fill="hold" grpId="1"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grpId="1" nodeType="with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400"/>
                                        <p:tgtEl>
                                          <p:spTgt spid="43"/>
                                        </p:tgtEl>
                                      </p:cBhvr>
                                    </p:animEffect>
                                  </p:childTnLst>
                                </p:cTn>
                              </p:par>
                              <p:par>
                                <p:cTn id="45" presetID="10" presetClass="entr" presetSubtype="0" fill="hold" grpId="1" nodeType="with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500"/>
                                        <p:tgtEl>
                                          <p:spTgt spid="44"/>
                                        </p:tgtEl>
                                      </p:cBhvr>
                                    </p:animEffect>
                                  </p:childTnLst>
                                </p:cTn>
                              </p:par>
                              <p:par>
                                <p:cTn id="48" presetID="10" presetClass="entr" presetSubtype="0" fill="hold" grpId="1" nodeType="with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childTnLst>
                                </p:cTn>
                              </p:par>
                              <p:par>
                                <p:cTn id="51" presetID="10" presetClass="entr" presetSubtype="0" fill="hold" grpId="1" nodeType="with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par>
                                <p:cTn id="54" presetID="10" presetClass="entr" presetSubtype="0" fill="hold" grpId="1" nodeType="with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fade">
                                      <p:cBhvr>
                                        <p:cTn id="56" dur="400"/>
                                        <p:tgtEl>
                                          <p:spTgt spid="51"/>
                                        </p:tgtEl>
                                      </p:cBhvr>
                                    </p:animEffect>
                                  </p:childTnLst>
                                </p:cTn>
                              </p:par>
                              <p:par>
                                <p:cTn id="57" presetID="10" presetClass="entr" presetSubtype="0" fill="hold" grpId="1"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childTnLst>
                                </p:cTn>
                              </p:par>
                              <p:par>
                                <p:cTn id="60" presetID="10" presetClass="entr" presetSubtype="0" fill="hold" grpId="1" nodeType="with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fade">
                                      <p:cBhvr>
                                        <p:cTn id="62" dur="400"/>
                                        <p:tgtEl>
                                          <p:spTgt spid="55"/>
                                        </p:tgtEl>
                                      </p:cBhvr>
                                    </p:animEffect>
                                  </p:childTnLst>
                                </p:cTn>
                              </p:par>
                              <p:par>
                                <p:cTn id="63" presetID="10" presetClass="entr" presetSubtype="0" fill="hold" grpId="1" nodeType="withEffect">
                                  <p:stCondLst>
                                    <p:cond delay="0"/>
                                  </p:stCondLst>
                                  <p:childTnLst>
                                    <p:set>
                                      <p:cBhvr>
                                        <p:cTn id="64" dur="1" fill="hold">
                                          <p:stCondLst>
                                            <p:cond delay="0"/>
                                          </p:stCondLst>
                                        </p:cTn>
                                        <p:tgtEl>
                                          <p:spTgt spid="56"/>
                                        </p:tgtEl>
                                        <p:attrNameLst>
                                          <p:attrName>style.visibility</p:attrName>
                                        </p:attrNameLst>
                                      </p:cBhvr>
                                      <p:to>
                                        <p:strVal val="visible"/>
                                      </p:to>
                                    </p:set>
                                    <p:animEffect transition="in" filter="fade">
                                      <p:cBhvr>
                                        <p:cTn id="65" dur="500"/>
                                        <p:tgtEl>
                                          <p:spTgt spid="56"/>
                                        </p:tgtEl>
                                      </p:cBhvr>
                                    </p:animEffect>
                                  </p:childTnLst>
                                </p:cTn>
                              </p:par>
                            </p:childTnLst>
                          </p:cTn>
                        </p:par>
                        <p:par>
                          <p:cTn id="66" fill="hold">
                            <p:stCondLst>
                              <p:cond delay="1000"/>
                            </p:stCondLst>
                            <p:childTnLst>
                              <p:par>
                                <p:cTn id="67" presetID="37" presetClass="path" presetSubtype="0" accel="50000" decel="50000" fill="hold" grpId="0" nodeType="afterEffect">
                                  <p:stCondLst>
                                    <p:cond delay="0"/>
                                  </p:stCondLst>
                                  <p:childTnLst>
                                    <p:animMotion origin="layout" path="M -0.00052 -0.00069 L 0.0158 -0.02477 C 0.01875 -0.02963 0.0224 -0.03843 0.02378 -0.04699 C 0.02639 -0.05787 0.02691 -0.06667 0.02569 -0.07361 L 0.0224 -0.10556 " pathEditMode="relative" rAng="17160000" ptsTypes="AAAAA">
                                      <p:cBhvr>
                                        <p:cTn id="68" dur="2000" fill="hold"/>
                                        <p:tgtEl>
                                          <p:spTgt spid="39"/>
                                        </p:tgtEl>
                                        <p:attrNameLst>
                                          <p:attrName>ppt_x</p:attrName>
                                          <p:attrName>ppt_y</p:attrName>
                                        </p:attrNameLst>
                                      </p:cBhvr>
                                      <p:rCtr x="1788" y="-5000"/>
                                    </p:animMotion>
                                  </p:childTnLst>
                                </p:cTn>
                              </p:par>
                              <p:par>
                                <p:cTn id="69" presetID="37" presetClass="path" presetSubtype="0" accel="50000" decel="50000" fill="hold" grpId="0" nodeType="withEffect">
                                  <p:stCondLst>
                                    <p:cond delay="0"/>
                                  </p:stCondLst>
                                  <p:childTnLst>
                                    <p:animMotion origin="layout" path="M -0.00069 -0.00093 L 0.01441 -0.02454 C 0.01667 -0.03009 0.0198 -0.03819 0.02188 -0.04699 C 0.02414 -0.05718 0.02518 -0.0662 0.02448 -0.07268 L 0.02275 -0.10347 " pathEditMode="relative" rAng="17220000" ptsTypes="AAAAA">
                                      <p:cBhvr>
                                        <p:cTn id="70" dur="2000" fill="hold"/>
                                        <p:tgtEl>
                                          <p:spTgt spid="40"/>
                                        </p:tgtEl>
                                        <p:attrNameLst>
                                          <p:attrName>ppt_x</p:attrName>
                                          <p:attrName>ppt_y</p:attrName>
                                        </p:attrNameLst>
                                      </p:cBhvr>
                                      <p:rCtr x="1719" y="-4884"/>
                                    </p:animMotion>
                                  </p:childTnLst>
                                </p:cTn>
                              </p:par>
                              <p:par>
                                <p:cTn id="71" presetID="10" presetClass="exit" presetSubtype="0" fill="hold" grpId="0" nodeType="withEffect">
                                  <p:stCondLst>
                                    <p:cond delay="0"/>
                                  </p:stCondLst>
                                  <p:childTnLst>
                                    <p:animEffect transition="out" filter="fade">
                                      <p:cBhvr>
                                        <p:cTn id="72" dur="500"/>
                                        <p:tgtEl>
                                          <p:spTgt spid="37"/>
                                        </p:tgtEl>
                                      </p:cBhvr>
                                    </p:animEffect>
                                    <p:set>
                                      <p:cBhvr>
                                        <p:cTn id="73" dur="1" fill="hold">
                                          <p:stCondLst>
                                            <p:cond delay="499"/>
                                          </p:stCondLst>
                                        </p:cTn>
                                        <p:tgtEl>
                                          <p:spTgt spid="37"/>
                                        </p:tgtEl>
                                        <p:attrNameLst>
                                          <p:attrName>style.visibility</p:attrName>
                                        </p:attrNameLst>
                                      </p:cBhvr>
                                      <p:to>
                                        <p:strVal val="hidden"/>
                                      </p:to>
                                    </p:set>
                                  </p:childTnLst>
                                </p:cTn>
                              </p:par>
                              <p:par>
                                <p:cTn id="74" presetID="37" presetClass="path" presetSubtype="0" accel="50000" decel="50000" fill="hold" grpId="0" nodeType="withEffect">
                                  <p:stCondLst>
                                    <p:cond delay="0"/>
                                  </p:stCondLst>
                                  <p:childTnLst>
                                    <p:animMotion origin="layout" path="M -0.0007 -0.00093 L 0.01562 -0.025 C 0.01857 -0.02987 0.02222 -0.03866 0.02361 -0.04723 C 0.02621 -0.05811 0.02673 -0.0669 0.02552 -0.07385 L 0.02222 -0.10579 " pathEditMode="relative" rAng="17160000" ptsTypes="AAAAA">
                                      <p:cBhvr>
                                        <p:cTn id="75" dur="2000" fill="hold"/>
                                        <p:tgtEl>
                                          <p:spTgt spid="43"/>
                                        </p:tgtEl>
                                        <p:attrNameLst>
                                          <p:attrName>ppt_x</p:attrName>
                                          <p:attrName>ppt_y</p:attrName>
                                        </p:attrNameLst>
                                      </p:cBhvr>
                                      <p:rCtr x="1788" y="-5000"/>
                                    </p:animMotion>
                                  </p:childTnLst>
                                </p:cTn>
                              </p:par>
                              <p:par>
                                <p:cTn id="76" presetID="37" presetClass="path" presetSubtype="0" accel="50000" decel="50000" fill="hold" grpId="0" nodeType="withEffect">
                                  <p:stCondLst>
                                    <p:cond delay="0"/>
                                  </p:stCondLst>
                                  <p:childTnLst>
                                    <p:animMotion origin="layout" path="M -0.00087 -0.00116 L 0.01441 -0.02477 C 0.0165 -0.03033 0.01962 -0.03843 0.0217 -0.04723 C 0.02396 -0.05741 0.025 -0.06644 0.02431 -0.07292 L 0.02257 -0.10371 " pathEditMode="relative" rAng="17220000" ptsTypes="AAAAA">
                                      <p:cBhvr>
                                        <p:cTn id="77" dur="2000" fill="hold"/>
                                        <p:tgtEl>
                                          <p:spTgt spid="44"/>
                                        </p:tgtEl>
                                        <p:attrNameLst>
                                          <p:attrName>ppt_x</p:attrName>
                                          <p:attrName>ppt_y</p:attrName>
                                        </p:attrNameLst>
                                      </p:cBhvr>
                                      <p:rCtr x="1719" y="-4884"/>
                                    </p:animMotion>
                                  </p:childTnLst>
                                </p:cTn>
                              </p:par>
                              <p:par>
                                <p:cTn id="78" presetID="10" presetClass="exit" presetSubtype="0" fill="hold" grpId="0" nodeType="withEffect">
                                  <p:stCondLst>
                                    <p:cond delay="0"/>
                                  </p:stCondLst>
                                  <p:childTnLst>
                                    <p:animEffect transition="out" filter="fade">
                                      <p:cBhvr>
                                        <p:cTn id="79" dur="500"/>
                                        <p:tgtEl>
                                          <p:spTgt spid="41"/>
                                        </p:tgtEl>
                                      </p:cBhvr>
                                    </p:animEffect>
                                    <p:set>
                                      <p:cBhvr>
                                        <p:cTn id="80" dur="1" fill="hold">
                                          <p:stCondLst>
                                            <p:cond delay="499"/>
                                          </p:stCondLst>
                                        </p:cTn>
                                        <p:tgtEl>
                                          <p:spTgt spid="41"/>
                                        </p:tgtEl>
                                        <p:attrNameLst>
                                          <p:attrName>style.visibility</p:attrName>
                                        </p:attrNameLst>
                                      </p:cBhvr>
                                      <p:to>
                                        <p:strVal val="hidden"/>
                                      </p:to>
                                    </p:set>
                                  </p:childTnLst>
                                </p:cTn>
                              </p:par>
                              <p:par>
                                <p:cTn id="81" presetID="37" presetClass="path" presetSubtype="0" accel="50000" decel="50000" fill="hold" grpId="0" nodeType="withEffect">
                                  <p:stCondLst>
                                    <p:cond delay="0"/>
                                  </p:stCondLst>
                                  <p:childTnLst>
                                    <p:animMotion origin="layout" path="M -0.0007 -0.00093 L 0.01562 -0.025 C 0.01858 -0.02986 0.02222 -0.03866 0.02361 -0.04722 C 0.02621 -0.0581 0.02674 -0.0669 0.02552 -0.07384 L 0.02222 -0.10579 " pathEditMode="relative" rAng="17160000" ptsTypes="AAAAA">
                                      <p:cBhvr>
                                        <p:cTn id="82" dur="2000" fill="hold"/>
                                        <p:tgtEl>
                                          <p:spTgt spid="47"/>
                                        </p:tgtEl>
                                        <p:attrNameLst>
                                          <p:attrName>ppt_x</p:attrName>
                                          <p:attrName>ppt_y</p:attrName>
                                        </p:attrNameLst>
                                      </p:cBhvr>
                                      <p:rCtr x="1788" y="-5000"/>
                                    </p:animMotion>
                                  </p:childTnLst>
                                </p:cTn>
                              </p:par>
                              <p:par>
                                <p:cTn id="83" presetID="37" presetClass="path" presetSubtype="0" accel="50000" decel="50000" fill="hold" grpId="0" nodeType="withEffect">
                                  <p:stCondLst>
                                    <p:cond delay="0"/>
                                  </p:stCondLst>
                                  <p:childTnLst>
                                    <p:animMotion origin="layout" path="M -0.00086 -0.00116 L 0.01441 -0.02477 C 0.0165 -0.03032 0.01962 -0.03843 0.02171 -0.04722 C 0.02396 -0.05741 0.025 -0.06643 0.02431 -0.07292 L 0.02257 -0.1037 " pathEditMode="relative" rAng="17220000" ptsTypes="AAAAA">
                                      <p:cBhvr>
                                        <p:cTn id="84" dur="2000" fill="hold"/>
                                        <p:tgtEl>
                                          <p:spTgt spid="48"/>
                                        </p:tgtEl>
                                        <p:attrNameLst>
                                          <p:attrName>ppt_x</p:attrName>
                                          <p:attrName>ppt_y</p:attrName>
                                        </p:attrNameLst>
                                      </p:cBhvr>
                                      <p:rCtr x="1719" y="-4884"/>
                                    </p:animMotion>
                                  </p:childTnLst>
                                </p:cTn>
                              </p:par>
                              <p:par>
                                <p:cTn id="85" presetID="10" presetClass="exit" presetSubtype="0" fill="hold" grpId="0" nodeType="withEffect">
                                  <p:stCondLst>
                                    <p:cond delay="0"/>
                                  </p:stCondLst>
                                  <p:childTnLst>
                                    <p:animEffect transition="out" filter="fade">
                                      <p:cBhvr>
                                        <p:cTn id="86" dur="500"/>
                                        <p:tgtEl>
                                          <p:spTgt spid="45"/>
                                        </p:tgtEl>
                                      </p:cBhvr>
                                    </p:animEffect>
                                    <p:set>
                                      <p:cBhvr>
                                        <p:cTn id="87" dur="1" fill="hold">
                                          <p:stCondLst>
                                            <p:cond delay="499"/>
                                          </p:stCondLst>
                                        </p:cTn>
                                        <p:tgtEl>
                                          <p:spTgt spid="45"/>
                                        </p:tgtEl>
                                        <p:attrNameLst>
                                          <p:attrName>style.visibility</p:attrName>
                                        </p:attrNameLst>
                                      </p:cBhvr>
                                      <p:to>
                                        <p:strVal val="hidden"/>
                                      </p:to>
                                    </p:set>
                                  </p:childTnLst>
                                </p:cTn>
                              </p:par>
                              <p:par>
                                <p:cTn id="88" presetID="37" presetClass="path" presetSubtype="0" accel="50000" decel="50000" fill="hold" grpId="0" nodeType="withEffect">
                                  <p:stCondLst>
                                    <p:cond delay="0"/>
                                  </p:stCondLst>
                                  <p:childTnLst>
                                    <p:animMotion origin="layout" path="M -0.00087 -0.00116 L 0.01545 -0.02524 C 0.0184 -0.0301 0.02205 -0.03889 0.02344 -0.04746 C 0.02604 -0.05834 0.02656 -0.06713 0.02534 -0.07408 L 0.02205 -0.10602 " pathEditMode="relative" rAng="17160000" ptsTypes="AAAAA">
                                      <p:cBhvr>
                                        <p:cTn id="89" dur="2000" fill="hold"/>
                                        <p:tgtEl>
                                          <p:spTgt spid="51"/>
                                        </p:tgtEl>
                                        <p:attrNameLst>
                                          <p:attrName>ppt_x</p:attrName>
                                          <p:attrName>ppt_y</p:attrName>
                                        </p:attrNameLst>
                                      </p:cBhvr>
                                      <p:rCtr x="1788" y="-5000"/>
                                    </p:animMotion>
                                  </p:childTnLst>
                                </p:cTn>
                              </p:par>
                              <p:par>
                                <p:cTn id="90" presetID="37" presetClass="path" presetSubtype="0" accel="50000" decel="50000" fill="hold" grpId="0" nodeType="withEffect">
                                  <p:stCondLst>
                                    <p:cond delay="0"/>
                                  </p:stCondLst>
                                  <p:childTnLst>
                                    <p:animMotion origin="layout" path="M -0.00104 -0.00139 L 0.01441 -0.025 C 0.01632 -0.03056 0.01945 -0.03866 0.02153 -0.04746 C 0.02379 -0.05764 0.02483 -0.06667 0.02413 -0.07315 L 0.0224 -0.10394 " pathEditMode="relative" rAng="17220000" ptsTypes="AAAAA">
                                      <p:cBhvr>
                                        <p:cTn id="91" dur="2000" fill="hold"/>
                                        <p:tgtEl>
                                          <p:spTgt spid="52"/>
                                        </p:tgtEl>
                                        <p:attrNameLst>
                                          <p:attrName>ppt_x</p:attrName>
                                          <p:attrName>ppt_y</p:attrName>
                                        </p:attrNameLst>
                                      </p:cBhvr>
                                      <p:rCtr x="1719" y="-4884"/>
                                    </p:animMotion>
                                  </p:childTnLst>
                                </p:cTn>
                              </p:par>
                              <p:par>
                                <p:cTn id="92" presetID="10" presetClass="exit" presetSubtype="0" fill="hold" grpId="0" nodeType="withEffect">
                                  <p:stCondLst>
                                    <p:cond delay="0"/>
                                  </p:stCondLst>
                                  <p:childTnLst>
                                    <p:animEffect transition="out" filter="fade">
                                      <p:cBhvr>
                                        <p:cTn id="93" dur="500"/>
                                        <p:tgtEl>
                                          <p:spTgt spid="49"/>
                                        </p:tgtEl>
                                      </p:cBhvr>
                                    </p:animEffect>
                                    <p:set>
                                      <p:cBhvr>
                                        <p:cTn id="94" dur="1" fill="hold">
                                          <p:stCondLst>
                                            <p:cond delay="499"/>
                                          </p:stCondLst>
                                        </p:cTn>
                                        <p:tgtEl>
                                          <p:spTgt spid="49"/>
                                        </p:tgtEl>
                                        <p:attrNameLst>
                                          <p:attrName>style.visibility</p:attrName>
                                        </p:attrNameLst>
                                      </p:cBhvr>
                                      <p:to>
                                        <p:strVal val="hidden"/>
                                      </p:to>
                                    </p:set>
                                  </p:childTnLst>
                                </p:cTn>
                              </p:par>
                              <p:par>
                                <p:cTn id="95" presetID="37" presetClass="path" presetSubtype="0" accel="50000" decel="50000" fill="hold" grpId="0" nodeType="withEffect">
                                  <p:stCondLst>
                                    <p:cond delay="0"/>
                                  </p:stCondLst>
                                  <p:childTnLst>
                                    <p:animMotion origin="layout" path="M -0.00104 -0.00139 L 0.01528 -0.02546 C 0.01823 -0.03032 0.02187 -0.03912 0.02326 -0.04768 C 0.02587 -0.05856 0.02639 -0.06736 0.02517 -0.07431 L 0.02187 -0.10625 " pathEditMode="relative" rAng="17160000" ptsTypes="AAAAA">
                                      <p:cBhvr>
                                        <p:cTn id="96" dur="2000" fill="hold"/>
                                        <p:tgtEl>
                                          <p:spTgt spid="55"/>
                                        </p:tgtEl>
                                        <p:attrNameLst>
                                          <p:attrName>ppt_x</p:attrName>
                                          <p:attrName>ppt_y</p:attrName>
                                        </p:attrNameLst>
                                      </p:cBhvr>
                                      <p:rCtr x="1788" y="-5000"/>
                                    </p:animMotion>
                                  </p:childTnLst>
                                </p:cTn>
                              </p:par>
                              <p:par>
                                <p:cTn id="97" presetID="37" presetClass="path" presetSubtype="0" accel="50000" decel="50000" fill="hold" grpId="0" nodeType="withEffect">
                                  <p:stCondLst>
                                    <p:cond delay="0"/>
                                  </p:stCondLst>
                                  <p:childTnLst>
                                    <p:animMotion origin="layout" path="M -0.00121 -0.00162 L 0.01441 -0.02523 C 0.01615 -0.03079 0.01927 -0.03889 0.02136 -0.04768 C 0.02361 -0.05787 0.02465 -0.0669 0.02396 -0.07338 L 0.02222 -0.10417 " pathEditMode="relative" rAng="17220000" ptsTypes="AAAAA">
                                      <p:cBhvr>
                                        <p:cTn id="98" dur="2000" fill="hold"/>
                                        <p:tgtEl>
                                          <p:spTgt spid="56"/>
                                        </p:tgtEl>
                                        <p:attrNameLst>
                                          <p:attrName>ppt_x</p:attrName>
                                          <p:attrName>ppt_y</p:attrName>
                                        </p:attrNameLst>
                                      </p:cBhvr>
                                      <p:rCtr x="1719" y="-4884"/>
                                    </p:animMotion>
                                  </p:childTnLst>
                                </p:cTn>
                              </p:par>
                              <p:par>
                                <p:cTn id="99" presetID="10" presetClass="exit" presetSubtype="0" fill="hold" grpId="0" nodeType="withEffect">
                                  <p:stCondLst>
                                    <p:cond delay="0"/>
                                  </p:stCondLst>
                                  <p:childTnLst>
                                    <p:animEffect transition="out" filter="fade">
                                      <p:cBhvr>
                                        <p:cTn id="100" dur="500"/>
                                        <p:tgtEl>
                                          <p:spTgt spid="53"/>
                                        </p:tgtEl>
                                      </p:cBhvr>
                                    </p:animEffect>
                                    <p:set>
                                      <p:cBhvr>
                                        <p:cTn id="101" dur="1" fill="hold">
                                          <p:stCondLst>
                                            <p:cond delay="499"/>
                                          </p:stCondLst>
                                        </p:cTn>
                                        <p:tgtEl>
                                          <p:spTgt spid="53"/>
                                        </p:tgtEl>
                                        <p:attrNameLst>
                                          <p:attrName>style.visibility</p:attrName>
                                        </p:attrNameLst>
                                      </p:cBhvr>
                                      <p:to>
                                        <p:strVal val="hidden"/>
                                      </p:to>
                                    </p:set>
                                  </p:childTnLst>
                                </p:cTn>
                              </p:par>
                              <p:par>
                                <p:cTn id="102" presetID="10" presetClass="entr" presetSubtype="0" fill="hold" grpId="0" nodeType="withEffect">
                                  <p:stCondLst>
                                    <p:cond delay="0"/>
                                  </p:stCondLst>
                                  <p:childTnLst>
                                    <p:set>
                                      <p:cBhvr>
                                        <p:cTn id="103" dur="1" fill="hold">
                                          <p:stCondLst>
                                            <p:cond delay="0"/>
                                          </p:stCondLst>
                                        </p:cTn>
                                        <p:tgtEl>
                                          <p:spTgt spid="24"/>
                                        </p:tgtEl>
                                        <p:attrNameLst>
                                          <p:attrName>style.visibility</p:attrName>
                                        </p:attrNameLst>
                                      </p:cBhvr>
                                      <p:to>
                                        <p:strVal val="visible"/>
                                      </p:to>
                                    </p:set>
                                    <p:animEffect transition="in" filter="fade">
                                      <p:cBhvr>
                                        <p:cTn id="10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39" grpId="1" animBg="1"/>
      <p:bldP spid="40" grpId="0" animBg="1"/>
      <p:bldP spid="40" grpId="1" animBg="1"/>
      <p:bldP spid="41" grpId="0" animBg="1"/>
      <p:bldP spid="42" grpId="0" animBg="1"/>
      <p:bldP spid="43" grpId="0" animBg="1"/>
      <p:bldP spid="43" grpId="1" animBg="1"/>
      <p:bldP spid="44" grpId="0" animBg="1"/>
      <p:bldP spid="44" grpId="1" animBg="1"/>
      <p:bldP spid="45" grpId="0" animBg="1"/>
      <p:bldP spid="46" grpId="0" animBg="1"/>
      <p:bldP spid="47" grpId="0" animBg="1"/>
      <p:bldP spid="47" grpId="1" animBg="1"/>
      <p:bldP spid="48" grpId="0" animBg="1"/>
      <p:bldP spid="48" grpId="1" animBg="1"/>
      <p:bldP spid="49" grpId="0" animBg="1"/>
      <p:bldP spid="50" grpId="0" animBg="1"/>
      <p:bldP spid="51" grpId="0" animBg="1"/>
      <p:bldP spid="51" grpId="1" animBg="1"/>
      <p:bldP spid="52" grpId="0" animBg="1"/>
      <p:bldP spid="52" grpId="1" animBg="1"/>
      <p:bldP spid="53" grpId="0" animBg="1"/>
      <p:bldP spid="54" grpId="0" animBg="1"/>
      <p:bldP spid="55" grpId="0" animBg="1"/>
      <p:bldP spid="55" grpId="1" animBg="1"/>
      <p:bldP spid="56" grpId="0" animBg="1"/>
      <p:bldP spid="56" grpId="1"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C8E7-A527-4F4D-8455-FAD5CD1321EC}"/>
              </a:ext>
            </a:extLst>
          </p:cNvPr>
          <p:cNvSpPr>
            <a:spLocks noGrp="1"/>
          </p:cNvSpPr>
          <p:nvPr>
            <p:ph type="title"/>
          </p:nvPr>
        </p:nvSpPr>
        <p:spPr/>
        <p:txBody>
          <a:bodyPr/>
          <a:lstStyle/>
          <a:p>
            <a:r>
              <a:rPr lang="en-US" dirty="0"/>
              <a:t>Concentration</a:t>
            </a:r>
          </a:p>
        </p:txBody>
      </p:sp>
      <p:sp>
        <p:nvSpPr>
          <p:cNvPr id="6" name="Rectangle 5">
            <a:extLst>
              <a:ext uri="{FF2B5EF4-FFF2-40B4-BE49-F238E27FC236}">
                <a16:creationId xmlns:a16="http://schemas.microsoft.com/office/drawing/2014/main" id="{A8F822B4-0418-4440-B6E7-F7A59F5CF60C}"/>
              </a:ext>
            </a:extLst>
          </p:cNvPr>
          <p:cNvSpPr/>
          <p:nvPr/>
        </p:nvSpPr>
        <p:spPr>
          <a:xfrm>
            <a:off x="257695" y="1318431"/>
            <a:ext cx="8257655" cy="1887696"/>
          </a:xfrm>
          <a:prstGeom prst="rect">
            <a:avLst/>
          </a:prstGeom>
        </p:spPr>
        <p:txBody>
          <a:bodyPr wrap="square">
            <a:spAutoFit/>
          </a:bodyPr>
          <a:lstStyle/>
          <a:p>
            <a:pPr marL="342900" indent="-342900">
              <a:spcBef>
                <a:spcPts val="1000"/>
              </a:spcBef>
              <a:buFont typeface="Arial" panose="020B0604020202020204" pitchFamily="34" charset="0"/>
              <a:buChar char="•"/>
            </a:pPr>
            <a:r>
              <a:rPr lang="en-US" sz="2000" dirty="0"/>
              <a:t>Increasing substrate concentration will also increase reaction rate.</a:t>
            </a:r>
          </a:p>
          <a:p>
            <a:pPr marL="342900" indent="-342900">
              <a:spcBef>
                <a:spcPts val="1000"/>
              </a:spcBef>
              <a:buFont typeface="Arial" panose="020B0604020202020204" pitchFamily="34" charset="0"/>
              <a:buChar char="•"/>
            </a:pPr>
            <a:r>
              <a:rPr lang="en-US" sz="2000" dirty="0"/>
              <a:t>The more substrate in solution, the more frequently enzyme and substrate will interact. </a:t>
            </a:r>
          </a:p>
          <a:p>
            <a:pPr marL="342900" indent="-342900">
              <a:spcBef>
                <a:spcPts val="1000"/>
              </a:spcBef>
              <a:buFont typeface="Arial" panose="020B0604020202020204" pitchFamily="34" charset="0"/>
              <a:buChar char="•"/>
            </a:pPr>
            <a:r>
              <a:rPr lang="en-US" sz="2000" dirty="0"/>
              <a:t>This will also increase the total amount of product produced in the reaction.</a:t>
            </a:r>
          </a:p>
        </p:txBody>
      </p:sp>
      <p:sp>
        <p:nvSpPr>
          <p:cNvPr id="7" name="Freeform: Shape 6">
            <a:extLst>
              <a:ext uri="{FF2B5EF4-FFF2-40B4-BE49-F238E27FC236}">
                <a16:creationId xmlns:a16="http://schemas.microsoft.com/office/drawing/2014/main" id="{3FE60706-73A0-433A-B328-EEBA0ECE5751}"/>
              </a:ext>
            </a:extLst>
          </p:cNvPr>
          <p:cNvSpPr>
            <a:spLocks noChangeAspect="1"/>
          </p:cNvSpPr>
          <p:nvPr/>
        </p:nvSpPr>
        <p:spPr>
          <a:xfrm>
            <a:off x="4747355" y="4694024"/>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58B9A0B8-9E4D-474C-83C0-7E5E88D32A6E}"/>
              </a:ext>
            </a:extLst>
          </p:cNvPr>
          <p:cNvSpPr>
            <a:spLocks noChangeAspect="1"/>
          </p:cNvSpPr>
          <p:nvPr/>
        </p:nvSpPr>
        <p:spPr>
          <a:xfrm>
            <a:off x="4146365" y="4694024"/>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C6E7C361-5DD3-47C0-AB4D-73FF2879F212}"/>
              </a:ext>
            </a:extLst>
          </p:cNvPr>
          <p:cNvSpPr/>
          <p:nvPr/>
        </p:nvSpPr>
        <p:spPr>
          <a:xfrm>
            <a:off x="5210112" y="4694024"/>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xagon 9">
            <a:extLst>
              <a:ext uri="{FF2B5EF4-FFF2-40B4-BE49-F238E27FC236}">
                <a16:creationId xmlns:a16="http://schemas.microsoft.com/office/drawing/2014/main" id="{ADC0024C-EB58-4C01-A45C-65E1AD212C7F}"/>
              </a:ext>
            </a:extLst>
          </p:cNvPr>
          <p:cNvSpPr/>
          <p:nvPr/>
        </p:nvSpPr>
        <p:spPr>
          <a:xfrm>
            <a:off x="4744974" y="4694024"/>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9A4D4CC3-8F63-47B3-90B9-0CD3D3675083}"/>
              </a:ext>
            </a:extLst>
          </p:cNvPr>
          <p:cNvSpPr>
            <a:spLocks noChangeAspect="1"/>
          </p:cNvSpPr>
          <p:nvPr/>
        </p:nvSpPr>
        <p:spPr>
          <a:xfrm>
            <a:off x="1213099" y="4944928"/>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7F786389-E91B-41E3-B2FD-24CC07AAC8B0}"/>
              </a:ext>
            </a:extLst>
          </p:cNvPr>
          <p:cNvSpPr>
            <a:spLocks noChangeAspect="1"/>
          </p:cNvSpPr>
          <p:nvPr/>
        </p:nvSpPr>
        <p:spPr>
          <a:xfrm>
            <a:off x="2738652" y="4195909"/>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EFAD6631-5E41-4F65-8AC3-31D5A5D0C451}"/>
              </a:ext>
            </a:extLst>
          </p:cNvPr>
          <p:cNvSpPr>
            <a:spLocks noChangeAspect="1"/>
          </p:cNvSpPr>
          <p:nvPr/>
        </p:nvSpPr>
        <p:spPr>
          <a:xfrm>
            <a:off x="7817665" y="4195909"/>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553B613F-F274-47BB-848E-58209F55FDB0}"/>
              </a:ext>
            </a:extLst>
          </p:cNvPr>
          <p:cNvSpPr>
            <a:spLocks noChangeAspect="1"/>
          </p:cNvSpPr>
          <p:nvPr/>
        </p:nvSpPr>
        <p:spPr>
          <a:xfrm>
            <a:off x="6040040" y="3362017"/>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5FB514AE-B822-4EFA-ACA6-68B4DECC2EF8}"/>
              </a:ext>
            </a:extLst>
          </p:cNvPr>
          <p:cNvSpPr>
            <a:spLocks noChangeAspect="1"/>
          </p:cNvSpPr>
          <p:nvPr/>
        </p:nvSpPr>
        <p:spPr>
          <a:xfrm>
            <a:off x="6628384" y="5235060"/>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2D63E0D-CFA8-4A33-AE5A-A0E3DA8554CE}"/>
              </a:ext>
            </a:extLst>
          </p:cNvPr>
          <p:cNvSpPr>
            <a:spLocks noChangeAspect="1"/>
          </p:cNvSpPr>
          <p:nvPr/>
        </p:nvSpPr>
        <p:spPr>
          <a:xfrm>
            <a:off x="428428" y="3362017"/>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E067ED9D-A1AB-4AA1-B1C9-7210B96B4861}"/>
              </a:ext>
            </a:extLst>
          </p:cNvPr>
          <p:cNvSpPr>
            <a:spLocks noChangeAspect="1"/>
          </p:cNvSpPr>
          <p:nvPr/>
        </p:nvSpPr>
        <p:spPr>
          <a:xfrm>
            <a:off x="3867950" y="3266041"/>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2863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xit" presetSubtype="0" fill="hold" grpId="1" nodeType="withEffect">
                                  <p:stCondLst>
                                    <p:cond delay="0"/>
                                  </p:stCondLst>
                                  <p:childTnLst>
                                    <p:animEffect transition="out" filter="fade">
                                      <p:cBhvr>
                                        <p:cTn id="25" dur="500"/>
                                        <p:tgtEl>
                                          <p:spTgt spid="7"/>
                                        </p:tgtEl>
                                      </p:cBhvr>
                                    </p:animEffect>
                                    <p:set>
                                      <p:cBhvr>
                                        <p:cTn id="26" dur="1" fill="hold">
                                          <p:stCondLst>
                                            <p:cond delay="499"/>
                                          </p:stCondLst>
                                        </p:cTn>
                                        <p:tgtEl>
                                          <p:spTgt spid="7"/>
                                        </p:tgtEl>
                                        <p:attrNameLst>
                                          <p:attrName>style.visibility</p:attrName>
                                        </p:attrNameLst>
                                      </p:cBhvr>
                                      <p:to>
                                        <p:strVal val="hidden"/>
                                      </p:to>
                                    </p:set>
                                  </p:childTnLst>
                                </p:cTn>
                              </p:par>
                              <p:par>
                                <p:cTn id="27" presetID="42" presetClass="path" presetSubtype="0" accel="50000" decel="50000" fill="hold" grpId="1" nodeType="withEffect">
                                  <p:stCondLst>
                                    <p:cond delay="0"/>
                                  </p:stCondLst>
                                  <p:childTnLst>
                                    <p:animMotion origin="layout" path="M -5.55556E-7 -3.7037E-7 L 0.00399 -0.07616 " pathEditMode="relative" rAng="0" ptsTypes="AA">
                                      <p:cBhvr>
                                        <p:cTn id="28" dur="2000" fill="hold"/>
                                        <p:tgtEl>
                                          <p:spTgt spid="9"/>
                                        </p:tgtEl>
                                        <p:attrNameLst>
                                          <p:attrName>ppt_x</p:attrName>
                                          <p:attrName>ppt_y</p:attrName>
                                        </p:attrNameLst>
                                      </p:cBhvr>
                                      <p:rCtr x="191" y="-3819"/>
                                    </p:animMotion>
                                  </p:childTnLst>
                                </p:cTn>
                              </p:par>
                              <p:par>
                                <p:cTn id="29" presetID="42" presetClass="path" presetSubtype="0" accel="50000" decel="50000" fill="hold" grpId="1" nodeType="withEffect">
                                  <p:stCondLst>
                                    <p:cond delay="0"/>
                                  </p:stCondLst>
                                  <p:childTnLst>
                                    <p:animMotion origin="layout" path="M -2.5E-6 -3.7037E-7 L 0.00886 -0.06898 " pathEditMode="relative" rAng="0" ptsTypes="AA">
                                      <p:cBhvr>
                                        <p:cTn id="30" dur="2000" fill="hold"/>
                                        <p:tgtEl>
                                          <p:spTgt spid="10"/>
                                        </p:tgtEl>
                                        <p:attrNameLst>
                                          <p:attrName>ppt_x</p:attrName>
                                          <p:attrName>ppt_y</p:attrName>
                                        </p:attrNameLst>
                                      </p:cBhvr>
                                      <p:rCtr x="434" y="-344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animBg="1"/>
      <p:bldP spid="9" grpId="0" animBg="1"/>
      <p:bldP spid="9" grpId="1" animBg="1"/>
      <p:bldP spid="10" grpId="0" animBg="1"/>
      <p:bldP spid="10"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C8E7-A527-4F4D-8455-FAD5CD1321EC}"/>
              </a:ext>
            </a:extLst>
          </p:cNvPr>
          <p:cNvSpPr>
            <a:spLocks noGrp="1"/>
          </p:cNvSpPr>
          <p:nvPr>
            <p:ph type="title"/>
          </p:nvPr>
        </p:nvSpPr>
        <p:spPr/>
        <p:txBody>
          <a:bodyPr/>
          <a:lstStyle/>
          <a:p>
            <a:r>
              <a:rPr lang="en-US" dirty="0"/>
              <a:t>Concentration</a:t>
            </a:r>
          </a:p>
        </p:txBody>
      </p:sp>
      <p:sp>
        <p:nvSpPr>
          <p:cNvPr id="6" name="Rectangle 5">
            <a:extLst>
              <a:ext uri="{FF2B5EF4-FFF2-40B4-BE49-F238E27FC236}">
                <a16:creationId xmlns:a16="http://schemas.microsoft.com/office/drawing/2014/main" id="{A8F822B4-0418-4440-B6E7-F7A59F5CF60C}"/>
              </a:ext>
            </a:extLst>
          </p:cNvPr>
          <p:cNvSpPr/>
          <p:nvPr/>
        </p:nvSpPr>
        <p:spPr>
          <a:xfrm>
            <a:off x="257695" y="1318431"/>
            <a:ext cx="8257655" cy="1887696"/>
          </a:xfrm>
          <a:prstGeom prst="rect">
            <a:avLst/>
          </a:prstGeom>
        </p:spPr>
        <p:txBody>
          <a:bodyPr wrap="square">
            <a:spAutoFit/>
          </a:bodyPr>
          <a:lstStyle/>
          <a:p>
            <a:pPr marL="342900" indent="-342900">
              <a:spcBef>
                <a:spcPts val="1000"/>
              </a:spcBef>
              <a:buFont typeface="Arial" panose="020B0604020202020204" pitchFamily="34" charset="0"/>
              <a:buChar char="•"/>
            </a:pPr>
            <a:r>
              <a:rPr lang="en-US" sz="2000" dirty="0"/>
              <a:t>Increasing substrate concentration will also increase reaction rate.</a:t>
            </a:r>
          </a:p>
          <a:p>
            <a:pPr marL="342900" indent="-342900">
              <a:spcBef>
                <a:spcPts val="1000"/>
              </a:spcBef>
              <a:buFont typeface="Arial" panose="020B0604020202020204" pitchFamily="34" charset="0"/>
              <a:buChar char="•"/>
            </a:pPr>
            <a:r>
              <a:rPr lang="en-US" sz="2000" dirty="0"/>
              <a:t>The more substrate in solution, the more frequently enzyme and substrate will interact. </a:t>
            </a:r>
          </a:p>
          <a:p>
            <a:pPr marL="342900" indent="-342900">
              <a:spcBef>
                <a:spcPts val="1000"/>
              </a:spcBef>
              <a:buFont typeface="Arial" panose="020B0604020202020204" pitchFamily="34" charset="0"/>
              <a:buChar char="•"/>
            </a:pPr>
            <a:r>
              <a:rPr lang="en-US" sz="2000" dirty="0"/>
              <a:t>This will also increase the total amount of product produced in the reaction.</a:t>
            </a:r>
          </a:p>
        </p:txBody>
      </p:sp>
      <p:sp>
        <p:nvSpPr>
          <p:cNvPr id="7" name="Freeform: Shape 6">
            <a:extLst>
              <a:ext uri="{FF2B5EF4-FFF2-40B4-BE49-F238E27FC236}">
                <a16:creationId xmlns:a16="http://schemas.microsoft.com/office/drawing/2014/main" id="{3FE60706-73A0-433A-B328-EEBA0ECE5751}"/>
              </a:ext>
            </a:extLst>
          </p:cNvPr>
          <p:cNvSpPr>
            <a:spLocks noChangeAspect="1"/>
          </p:cNvSpPr>
          <p:nvPr/>
        </p:nvSpPr>
        <p:spPr>
          <a:xfrm>
            <a:off x="4747355" y="4694024"/>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58B9A0B8-9E4D-474C-83C0-7E5E88D32A6E}"/>
              </a:ext>
            </a:extLst>
          </p:cNvPr>
          <p:cNvSpPr>
            <a:spLocks noChangeAspect="1"/>
          </p:cNvSpPr>
          <p:nvPr/>
        </p:nvSpPr>
        <p:spPr>
          <a:xfrm>
            <a:off x="4146365" y="4694024"/>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C6E7C361-5DD3-47C0-AB4D-73FF2879F212}"/>
              </a:ext>
            </a:extLst>
          </p:cNvPr>
          <p:cNvSpPr/>
          <p:nvPr/>
        </p:nvSpPr>
        <p:spPr>
          <a:xfrm>
            <a:off x="5210112" y="4694024"/>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xagon 9">
            <a:extLst>
              <a:ext uri="{FF2B5EF4-FFF2-40B4-BE49-F238E27FC236}">
                <a16:creationId xmlns:a16="http://schemas.microsoft.com/office/drawing/2014/main" id="{ADC0024C-EB58-4C01-A45C-65E1AD212C7F}"/>
              </a:ext>
            </a:extLst>
          </p:cNvPr>
          <p:cNvSpPr/>
          <p:nvPr/>
        </p:nvSpPr>
        <p:spPr>
          <a:xfrm>
            <a:off x="4744974" y="4694024"/>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9A4D4CC3-8F63-47B3-90B9-0CD3D3675083}"/>
              </a:ext>
            </a:extLst>
          </p:cNvPr>
          <p:cNvSpPr>
            <a:spLocks noChangeAspect="1"/>
          </p:cNvSpPr>
          <p:nvPr/>
        </p:nvSpPr>
        <p:spPr>
          <a:xfrm>
            <a:off x="1213099" y="4944928"/>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553B613F-F274-47BB-848E-58209F55FDB0}"/>
              </a:ext>
            </a:extLst>
          </p:cNvPr>
          <p:cNvSpPr>
            <a:spLocks noChangeAspect="1"/>
          </p:cNvSpPr>
          <p:nvPr/>
        </p:nvSpPr>
        <p:spPr>
          <a:xfrm>
            <a:off x="6040040" y="3362017"/>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5FB514AE-B822-4EFA-ACA6-68B4DECC2EF8}"/>
              </a:ext>
            </a:extLst>
          </p:cNvPr>
          <p:cNvSpPr>
            <a:spLocks noChangeAspect="1"/>
          </p:cNvSpPr>
          <p:nvPr/>
        </p:nvSpPr>
        <p:spPr>
          <a:xfrm>
            <a:off x="6628384" y="5235060"/>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2D63E0D-CFA8-4A33-AE5A-A0E3DA8554CE}"/>
              </a:ext>
            </a:extLst>
          </p:cNvPr>
          <p:cNvSpPr>
            <a:spLocks noChangeAspect="1"/>
          </p:cNvSpPr>
          <p:nvPr/>
        </p:nvSpPr>
        <p:spPr>
          <a:xfrm>
            <a:off x="428428" y="3362017"/>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71E68A89-3916-41F3-8599-69F262BB562C}"/>
              </a:ext>
            </a:extLst>
          </p:cNvPr>
          <p:cNvSpPr>
            <a:spLocks noChangeAspect="1"/>
          </p:cNvSpPr>
          <p:nvPr/>
        </p:nvSpPr>
        <p:spPr>
          <a:xfrm>
            <a:off x="2853627" y="5795291"/>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7D795FDF-154A-4C52-9BF6-4B97A95DA833}"/>
              </a:ext>
            </a:extLst>
          </p:cNvPr>
          <p:cNvSpPr>
            <a:spLocks noChangeAspect="1"/>
          </p:cNvSpPr>
          <p:nvPr/>
        </p:nvSpPr>
        <p:spPr>
          <a:xfrm>
            <a:off x="2402380" y="3426982"/>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666F1DF3-0342-490D-9BEB-0BFCEDAD6514}"/>
              </a:ext>
            </a:extLst>
          </p:cNvPr>
          <p:cNvSpPr>
            <a:spLocks noChangeAspect="1"/>
          </p:cNvSpPr>
          <p:nvPr/>
        </p:nvSpPr>
        <p:spPr>
          <a:xfrm>
            <a:off x="1811972" y="4945589"/>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7463DDE0-54BB-432B-A33D-1FE751B6882A}"/>
              </a:ext>
            </a:extLst>
          </p:cNvPr>
          <p:cNvSpPr>
            <a:spLocks noChangeAspect="1"/>
          </p:cNvSpPr>
          <p:nvPr/>
        </p:nvSpPr>
        <p:spPr>
          <a:xfrm>
            <a:off x="5728715" y="6044861"/>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5FBDACC1-25C6-4EE1-B691-30FFCF109EDC}"/>
              </a:ext>
            </a:extLst>
          </p:cNvPr>
          <p:cNvSpPr>
            <a:spLocks noChangeAspect="1"/>
          </p:cNvSpPr>
          <p:nvPr/>
        </p:nvSpPr>
        <p:spPr>
          <a:xfrm>
            <a:off x="7227786" y="5235060"/>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278F30CF-ACF2-4625-A1E0-B1EDE72E9C40}"/>
              </a:ext>
            </a:extLst>
          </p:cNvPr>
          <p:cNvSpPr>
            <a:spLocks noChangeAspect="1"/>
          </p:cNvSpPr>
          <p:nvPr/>
        </p:nvSpPr>
        <p:spPr>
          <a:xfrm>
            <a:off x="6637908" y="3362379"/>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8CD62B69-A64D-4D26-904F-4ED2390B6FEE}"/>
              </a:ext>
            </a:extLst>
          </p:cNvPr>
          <p:cNvSpPr>
            <a:spLocks noChangeAspect="1"/>
          </p:cNvSpPr>
          <p:nvPr/>
        </p:nvSpPr>
        <p:spPr>
          <a:xfrm>
            <a:off x="160262" y="4720835"/>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CEAC243D-6BC6-4CDF-B590-34C9406AA485}"/>
              </a:ext>
            </a:extLst>
          </p:cNvPr>
          <p:cNvSpPr>
            <a:spLocks noChangeAspect="1"/>
          </p:cNvSpPr>
          <p:nvPr/>
        </p:nvSpPr>
        <p:spPr>
          <a:xfrm>
            <a:off x="4465165" y="3266041"/>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8D3D6A87-D46E-4DF3-AFD7-F4F39F1AA5F2}"/>
              </a:ext>
            </a:extLst>
          </p:cNvPr>
          <p:cNvSpPr>
            <a:spLocks noChangeAspect="1"/>
          </p:cNvSpPr>
          <p:nvPr/>
        </p:nvSpPr>
        <p:spPr>
          <a:xfrm>
            <a:off x="4330789" y="6263400"/>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Hexagon 25">
            <a:extLst>
              <a:ext uri="{FF2B5EF4-FFF2-40B4-BE49-F238E27FC236}">
                <a16:creationId xmlns:a16="http://schemas.microsoft.com/office/drawing/2014/main" id="{7420C45B-530B-4C50-BD6C-BC625BBB4F50}"/>
              </a:ext>
            </a:extLst>
          </p:cNvPr>
          <p:cNvSpPr/>
          <p:nvPr/>
        </p:nvSpPr>
        <p:spPr>
          <a:xfrm>
            <a:off x="2277110" y="4947759"/>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Hexagon 26">
            <a:extLst>
              <a:ext uri="{FF2B5EF4-FFF2-40B4-BE49-F238E27FC236}">
                <a16:creationId xmlns:a16="http://schemas.microsoft.com/office/drawing/2014/main" id="{5910B214-EC75-4F8F-8D83-81BC97AE3220}"/>
              </a:ext>
            </a:extLst>
          </p:cNvPr>
          <p:cNvSpPr/>
          <p:nvPr/>
        </p:nvSpPr>
        <p:spPr>
          <a:xfrm>
            <a:off x="1811972" y="4947759"/>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Hexagon 27">
            <a:extLst>
              <a:ext uri="{FF2B5EF4-FFF2-40B4-BE49-F238E27FC236}">
                <a16:creationId xmlns:a16="http://schemas.microsoft.com/office/drawing/2014/main" id="{457F1312-0E43-4282-A836-741CF315D984}"/>
              </a:ext>
            </a:extLst>
          </p:cNvPr>
          <p:cNvSpPr/>
          <p:nvPr/>
        </p:nvSpPr>
        <p:spPr>
          <a:xfrm>
            <a:off x="7692924" y="5235060"/>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Hexagon 28">
            <a:extLst>
              <a:ext uri="{FF2B5EF4-FFF2-40B4-BE49-F238E27FC236}">
                <a16:creationId xmlns:a16="http://schemas.microsoft.com/office/drawing/2014/main" id="{8FA6D08B-A872-4E2A-A7BA-24C9EABAB700}"/>
              </a:ext>
            </a:extLst>
          </p:cNvPr>
          <p:cNvSpPr/>
          <p:nvPr/>
        </p:nvSpPr>
        <p:spPr>
          <a:xfrm>
            <a:off x="7227786" y="5235060"/>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Hexagon 29">
            <a:extLst>
              <a:ext uri="{FF2B5EF4-FFF2-40B4-BE49-F238E27FC236}">
                <a16:creationId xmlns:a16="http://schemas.microsoft.com/office/drawing/2014/main" id="{13C4983C-AE35-44F9-86DE-1DDF0CCB3F74}"/>
              </a:ext>
            </a:extLst>
          </p:cNvPr>
          <p:cNvSpPr/>
          <p:nvPr/>
        </p:nvSpPr>
        <p:spPr>
          <a:xfrm>
            <a:off x="7103472" y="3362379"/>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Hexagon 30">
            <a:extLst>
              <a:ext uri="{FF2B5EF4-FFF2-40B4-BE49-F238E27FC236}">
                <a16:creationId xmlns:a16="http://schemas.microsoft.com/office/drawing/2014/main" id="{31B795BB-364C-45EC-A2F8-8780C2B40F65}"/>
              </a:ext>
            </a:extLst>
          </p:cNvPr>
          <p:cNvSpPr/>
          <p:nvPr/>
        </p:nvSpPr>
        <p:spPr>
          <a:xfrm>
            <a:off x="6638334" y="3362379"/>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43E2CD0E-0B6C-4269-9D82-4E83D0F04439}"/>
              </a:ext>
            </a:extLst>
          </p:cNvPr>
          <p:cNvSpPr>
            <a:spLocks noChangeAspect="1"/>
          </p:cNvSpPr>
          <p:nvPr/>
        </p:nvSpPr>
        <p:spPr>
          <a:xfrm>
            <a:off x="3867950" y="3266041"/>
            <a:ext cx="1189281" cy="1189281"/>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Hexagon 36">
            <a:extLst>
              <a:ext uri="{FF2B5EF4-FFF2-40B4-BE49-F238E27FC236}">
                <a16:creationId xmlns:a16="http://schemas.microsoft.com/office/drawing/2014/main" id="{78B3957A-F771-41EC-96BB-3836B8B9A207}"/>
              </a:ext>
            </a:extLst>
          </p:cNvPr>
          <p:cNvSpPr/>
          <p:nvPr/>
        </p:nvSpPr>
        <p:spPr>
          <a:xfrm>
            <a:off x="4928214" y="3266041"/>
            <a:ext cx="370142" cy="321882"/>
          </a:xfrm>
          <a:prstGeom prst="hexagon">
            <a:avLst/>
          </a:prstGeom>
          <a:solidFill>
            <a:srgbClr val="CC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Hexagon 37">
            <a:extLst>
              <a:ext uri="{FF2B5EF4-FFF2-40B4-BE49-F238E27FC236}">
                <a16:creationId xmlns:a16="http://schemas.microsoft.com/office/drawing/2014/main" id="{6D95F594-EF53-4B40-9646-55FF02E72D12}"/>
              </a:ext>
            </a:extLst>
          </p:cNvPr>
          <p:cNvSpPr/>
          <p:nvPr/>
        </p:nvSpPr>
        <p:spPr>
          <a:xfrm>
            <a:off x="4463076" y="3266041"/>
            <a:ext cx="370142" cy="321882"/>
          </a:xfrm>
          <a:prstGeom prst="hexag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BBD936E2-A6CB-4E1D-98C0-C21C39AE4734}"/>
              </a:ext>
            </a:extLst>
          </p:cNvPr>
          <p:cNvSpPr>
            <a:spLocks noChangeAspect="1"/>
          </p:cNvSpPr>
          <p:nvPr/>
        </p:nvSpPr>
        <p:spPr>
          <a:xfrm>
            <a:off x="2738652" y="4195909"/>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39">
            <a:extLst>
              <a:ext uri="{FF2B5EF4-FFF2-40B4-BE49-F238E27FC236}">
                <a16:creationId xmlns:a16="http://schemas.microsoft.com/office/drawing/2014/main" id="{36856F8D-F521-41C2-852B-920B26DACB59}"/>
              </a:ext>
            </a:extLst>
          </p:cNvPr>
          <p:cNvSpPr>
            <a:spLocks noChangeAspect="1"/>
          </p:cNvSpPr>
          <p:nvPr/>
        </p:nvSpPr>
        <p:spPr>
          <a:xfrm>
            <a:off x="7817665" y="4195909"/>
            <a:ext cx="820432" cy="321882"/>
          </a:xfrm>
          <a:custGeom>
            <a:avLst/>
            <a:gdLst>
              <a:gd name="connsiteX0" fmla="*/ 247485 w 2523215"/>
              <a:gd name="connsiteY0" fmla="*/ 0 h 989938"/>
              <a:gd name="connsiteX1" fmla="*/ 890878 w 2523215"/>
              <a:gd name="connsiteY1" fmla="*/ 0 h 989938"/>
              <a:gd name="connsiteX2" fmla="*/ 1112520 w 2523215"/>
              <a:gd name="connsiteY2" fmla="*/ 443285 h 989938"/>
              <a:gd name="connsiteX3" fmla="*/ 1410695 w 2523215"/>
              <a:gd name="connsiteY3" fmla="*/ 443285 h 989938"/>
              <a:gd name="connsiteX4" fmla="*/ 1632338 w 2523215"/>
              <a:gd name="connsiteY4" fmla="*/ 0 h 989938"/>
              <a:gd name="connsiteX5" fmla="*/ 2275731 w 2523215"/>
              <a:gd name="connsiteY5" fmla="*/ 0 h 989938"/>
              <a:gd name="connsiteX6" fmla="*/ 2523215 w 2523215"/>
              <a:gd name="connsiteY6" fmla="*/ 494969 h 989938"/>
              <a:gd name="connsiteX7" fmla="*/ 2275731 w 2523215"/>
              <a:gd name="connsiteY7" fmla="*/ 989938 h 989938"/>
              <a:gd name="connsiteX8" fmla="*/ 1632338 w 2523215"/>
              <a:gd name="connsiteY8" fmla="*/ 989938 h 989938"/>
              <a:gd name="connsiteX9" fmla="*/ 1410695 w 2523215"/>
              <a:gd name="connsiteY9" fmla="*/ 546652 h 989938"/>
              <a:gd name="connsiteX10" fmla="*/ 1112521 w 2523215"/>
              <a:gd name="connsiteY10" fmla="*/ 546652 h 989938"/>
              <a:gd name="connsiteX11" fmla="*/ 890878 w 2523215"/>
              <a:gd name="connsiteY11" fmla="*/ 989938 h 989938"/>
              <a:gd name="connsiteX12" fmla="*/ 247485 w 2523215"/>
              <a:gd name="connsiteY12" fmla="*/ 989938 h 989938"/>
              <a:gd name="connsiteX13" fmla="*/ 0 w 2523215"/>
              <a:gd name="connsiteY13" fmla="*/ 494969 h 98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215" h="989938">
                <a:moveTo>
                  <a:pt x="247485" y="0"/>
                </a:moveTo>
                <a:lnTo>
                  <a:pt x="890878" y="0"/>
                </a:lnTo>
                <a:lnTo>
                  <a:pt x="1112520" y="443285"/>
                </a:lnTo>
                <a:lnTo>
                  <a:pt x="1410695" y="443285"/>
                </a:lnTo>
                <a:lnTo>
                  <a:pt x="1632338" y="0"/>
                </a:lnTo>
                <a:lnTo>
                  <a:pt x="2275731" y="0"/>
                </a:lnTo>
                <a:lnTo>
                  <a:pt x="2523215" y="494969"/>
                </a:lnTo>
                <a:lnTo>
                  <a:pt x="2275731" y="989938"/>
                </a:lnTo>
                <a:lnTo>
                  <a:pt x="1632338" y="989938"/>
                </a:lnTo>
                <a:lnTo>
                  <a:pt x="1410695" y="546652"/>
                </a:lnTo>
                <a:lnTo>
                  <a:pt x="1112521" y="546652"/>
                </a:lnTo>
                <a:lnTo>
                  <a:pt x="890878" y="989938"/>
                </a:lnTo>
                <a:lnTo>
                  <a:pt x="247485" y="989938"/>
                </a:lnTo>
                <a:lnTo>
                  <a:pt x="0" y="494969"/>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6411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xit" presetSubtype="0" fill="hold" grpId="1" nodeType="withEffect">
                                  <p:stCondLst>
                                    <p:cond delay="0"/>
                                  </p:stCondLst>
                                  <p:childTnLst>
                                    <p:animEffect transition="out" filter="fade">
                                      <p:cBhvr>
                                        <p:cTn id="44" dur="500"/>
                                        <p:tgtEl>
                                          <p:spTgt spid="7"/>
                                        </p:tgtEl>
                                      </p:cBhvr>
                                    </p:animEffect>
                                    <p:set>
                                      <p:cBhvr>
                                        <p:cTn id="45" dur="1" fill="hold">
                                          <p:stCondLst>
                                            <p:cond delay="499"/>
                                          </p:stCondLst>
                                        </p:cTn>
                                        <p:tgtEl>
                                          <p:spTgt spid="7"/>
                                        </p:tgtEl>
                                        <p:attrNameLst>
                                          <p:attrName>style.visibility</p:attrName>
                                        </p:attrNameLst>
                                      </p:cBhvr>
                                      <p:to>
                                        <p:strVal val="hidden"/>
                                      </p:to>
                                    </p:set>
                                  </p:childTnLst>
                                </p:cTn>
                              </p:par>
                              <p:par>
                                <p:cTn id="46" presetID="42" presetClass="path" presetSubtype="0" accel="50000" decel="50000" fill="hold" grpId="1" nodeType="withEffect">
                                  <p:stCondLst>
                                    <p:cond delay="0"/>
                                  </p:stCondLst>
                                  <p:childTnLst>
                                    <p:animMotion origin="layout" path="M -5.55556E-7 -3.7037E-7 L 0.00399 -0.07616 " pathEditMode="relative" rAng="0" ptsTypes="AA">
                                      <p:cBhvr>
                                        <p:cTn id="47" dur="2000" fill="hold"/>
                                        <p:tgtEl>
                                          <p:spTgt spid="9"/>
                                        </p:tgtEl>
                                        <p:attrNameLst>
                                          <p:attrName>ppt_x</p:attrName>
                                          <p:attrName>ppt_y</p:attrName>
                                        </p:attrNameLst>
                                      </p:cBhvr>
                                      <p:rCtr x="191" y="-3819"/>
                                    </p:animMotion>
                                  </p:childTnLst>
                                </p:cTn>
                              </p:par>
                              <p:par>
                                <p:cTn id="48" presetID="42" presetClass="path" presetSubtype="0" accel="50000" decel="50000" fill="hold" grpId="1" nodeType="withEffect">
                                  <p:stCondLst>
                                    <p:cond delay="0"/>
                                  </p:stCondLst>
                                  <p:childTnLst>
                                    <p:animMotion origin="layout" path="M -2.5E-6 -3.7037E-7 L 0.00886 -0.06898 " pathEditMode="relative" rAng="0" ptsTypes="AA">
                                      <p:cBhvr>
                                        <p:cTn id="49" dur="2000" fill="hold"/>
                                        <p:tgtEl>
                                          <p:spTgt spid="10"/>
                                        </p:tgtEl>
                                        <p:attrNameLst>
                                          <p:attrName>ppt_x</p:attrName>
                                          <p:attrName>ppt_y</p:attrName>
                                        </p:attrNameLst>
                                      </p:cBhvr>
                                      <p:rCtr x="434" y="-3449"/>
                                    </p:animMotion>
                                  </p:childTnLst>
                                </p:cTn>
                              </p:par>
                              <p:par>
                                <p:cTn id="50" presetID="10"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par>
                                <p:cTn id="56" presetID="42" presetClass="path" presetSubtype="0" accel="50000" decel="50000" fill="hold" grpId="1" nodeType="withEffect">
                                  <p:stCondLst>
                                    <p:cond delay="0"/>
                                  </p:stCondLst>
                                  <p:childTnLst>
                                    <p:animMotion origin="layout" path="M -8.33333E-7 2.59259E-6 L 0.00399 -0.07616 " pathEditMode="relative" rAng="0" ptsTypes="AA">
                                      <p:cBhvr>
                                        <p:cTn id="57" dur="2000" fill="hold"/>
                                        <p:tgtEl>
                                          <p:spTgt spid="26"/>
                                        </p:tgtEl>
                                        <p:attrNameLst>
                                          <p:attrName>ppt_x</p:attrName>
                                          <p:attrName>ppt_y</p:attrName>
                                        </p:attrNameLst>
                                      </p:cBhvr>
                                      <p:rCtr x="191" y="-3819"/>
                                    </p:animMotion>
                                  </p:childTnLst>
                                </p:cTn>
                              </p:par>
                              <p:par>
                                <p:cTn id="58" presetID="42" presetClass="path" presetSubtype="0" accel="50000" decel="50000" fill="hold" grpId="1" nodeType="withEffect">
                                  <p:stCondLst>
                                    <p:cond delay="0"/>
                                  </p:stCondLst>
                                  <p:childTnLst>
                                    <p:animMotion origin="layout" path="M -2.77778E-6 2.59259E-6 L 0.00886 -0.06898 " pathEditMode="relative" rAng="0" ptsTypes="AA">
                                      <p:cBhvr>
                                        <p:cTn id="59" dur="2000" fill="hold"/>
                                        <p:tgtEl>
                                          <p:spTgt spid="27"/>
                                        </p:tgtEl>
                                        <p:attrNameLst>
                                          <p:attrName>ppt_x</p:attrName>
                                          <p:attrName>ppt_y</p:attrName>
                                        </p:attrNameLst>
                                      </p:cBhvr>
                                      <p:rCtr x="434" y="-3449"/>
                                    </p:animMotion>
                                  </p:childTnLst>
                                </p:cTn>
                              </p:par>
                              <p:par>
                                <p:cTn id="60" presetID="10" presetClass="entr" presetSubtype="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500"/>
                                        <p:tgtEl>
                                          <p:spTgt spid="29"/>
                                        </p:tgtEl>
                                      </p:cBhvr>
                                    </p:animEffect>
                                  </p:childTnLst>
                                </p:cTn>
                              </p:par>
                              <p:par>
                                <p:cTn id="66" presetID="42" presetClass="path" presetSubtype="0" accel="50000" decel="50000" fill="hold" grpId="1" nodeType="withEffect">
                                  <p:stCondLst>
                                    <p:cond delay="0"/>
                                  </p:stCondLst>
                                  <p:childTnLst>
                                    <p:animMotion origin="layout" path="M 1.66667E-6 4.44444E-6 L 0.00399 -0.07616 " pathEditMode="relative" rAng="0" ptsTypes="AA">
                                      <p:cBhvr>
                                        <p:cTn id="67" dur="2000" fill="hold"/>
                                        <p:tgtEl>
                                          <p:spTgt spid="28"/>
                                        </p:tgtEl>
                                        <p:attrNameLst>
                                          <p:attrName>ppt_x</p:attrName>
                                          <p:attrName>ppt_y</p:attrName>
                                        </p:attrNameLst>
                                      </p:cBhvr>
                                      <p:rCtr x="191" y="-3819"/>
                                    </p:animMotion>
                                  </p:childTnLst>
                                </p:cTn>
                              </p:par>
                              <p:par>
                                <p:cTn id="68" presetID="42" presetClass="path" presetSubtype="0" accel="50000" decel="50000" fill="hold" grpId="1" nodeType="withEffect">
                                  <p:stCondLst>
                                    <p:cond delay="0"/>
                                  </p:stCondLst>
                                  <p:childTnLst>
                                    <p:animMotion origin="layout" path="M -2.77778E-7 4.44444E-6 L 0.00885 -0.06899 " pathEditMode="relative" rAng="0" ptsTypes="AA">
                                      <p:cBhvr>
                                        <p:cTn id="69" dur="2000" fill="hold"/>
                                        <p:tgtEl>
                                          <p:spTgt spid="29"/>
                                        </p:tgtEl>
                                        <p:attrNameLst>
                                          <p:attrName>ppt_x</p:attrName>
                                          <p:attrName>ppt_y</p:attrName>
                                        </p:attrNameLst>
                                      </p:cBhvr>
                                      <p:rCtr x="434" y="-3449"/>
                                    </p:animMotion>
                                  </p:childTnLst>
                                </p:cTn>
                              </p:par>
                              <p:par>
                                <p:cTn id="70" presetID="10" presetClass="entr" presetSubtype="0"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500"/>
                                        <p:tgtEl>
                                          <p:spTgt spid="3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par>
                                <p:cTn id="76" presetID="42" presetClass="path" presetSubtype="0" accel="50000" decel="50000" fill="hold" grpId="1" nodeType="withEffect">
                                  <p:stCondLst>
                                    <p:cond delay="0"/>
                                  </p:stCondLst>
                                  <p:childTnLst>
                                    <p:animMotion origin="layout" path="M 1.38889E-6 2.59259E-6 L 0.00399 -0.07616 " pathEditMode="relative" rAng="0" ptsTypes="AA">
                                      <p:cBhvr>
                                        <p:cTn id="77" dur="2000" fill="hold"/>
                                        <p:tgtEl>
                                          <p:spTgt spid="30"/>
                                        </p:tgtEl>
                                        <p:attrNameLst>
                                          <p:attrName>ppt_x</p:attrName>
                                          <p:attrName>ppt_y</p:attrName>
                                        </p:attrNameLst>
                                      </p:cBhvr>
                                      <p:rCtr x="191" y="-3819"/>
                                    </p:animMotion>
                                  </p:childTnLst>
                                </p:cTn>
                              </p:par>
                              <p:par>
                                <p:cTn id="78" presetID="42" presetClass="path" presetSubtype="0" accel="50000" decel="50000" fill="hold" grpId="1" nodeType="withEffect">
                                  <p:stCondLst>
                                    <p:cond delay="0"/>
                                  </p:stCondLst>
                                  <p:childTnLst>
                                    <p:animMotion origin="layout" path="M -5.55556E-7 2.59259E-6 L 0.00885 -0.06898 " pathEditMode="relative" rAng="0" ptsTypes="AA">
                                      <p:cBhvr>
                                        <p:cTn id="79" dur="2000" fill="hold"/>
                                        <p:tgtEl>
                                          <p:spTgt spid="31"/>
                                        </p:tgtEl>
                                        <p:attrNameLst>
                                          <p:attrName>ppt_x</p:attrName>
                                          <p:attrName>ppt_y</p:attrName>
                                        </p:attrNameLst>
                                      </p:cBhvr>
                                      <p:rCtr x="434" y="-3449"/>
                                    </p:animMotion>
                                  </p:childTnLst>
                                </p:cTn>
                              </p:par>
                              <p:par>
                                <p:cTn id="80" presetID="10" presetClass="exit" presetSubtype="0" fill="hold" grpId="1" nodeType="withEffect">
                                  <p:stCondLst>
                                    <p:cond delay="0"/>
                                  </p:stCondLst>
                                  <p:childTnLst>
                                    <p:animEffect transition="out" filter="fade">
                                      <p:cBhvr>
                                        <p:cTn id="81" dur="500"/>
                                        <p:tgtEl>
                                          <p:spTgt spid="19"/>
                                        </p:tgtEl>
                                      </p:cBhvr>
                                    </p:animEffect>
                                    <p:set>
                                      <p:cBhvr>
                                        <p:cTn id="82" dur="1" fill="hold">
                                          <p:stCondLst>
                                            <p:cond delay="499"/>
                                          </p:stCondLst>
                                        </p:cTn>
                                        <p:tgtEl>
                                          <p:spTgt spid="19"/>
                                        </p:tgtEl>
                                        <p:attrNameLst>
                                          <p:attrName>style.visibility</p:attrName>
                                        </p:attrNameLst>
                                      </p:cBhvr>
                                      <p:to>
                                        <p:strVal val="hidden"/>
                                      </p:to>
                                    </p:set>
                                  </p:childTnLst>
                                </p:cTn>
                              </p:par>
                              <p:par>
                                <p:cTn id="83" presetID="10" presetClass="exit" presetSubtype="0" fill="hold" grpId="1" nodeType="withEffect">
                                  <p:stCondLst>
                                    <p:cond delay="0"/>
                                  </p:stCondLst>
                                  <p:childTnLst>
                                    <p:animEffect transition="out" filter="fade">
                                      <p:cBhvr>
                                        <p:cTn id="84" dur="500"/>
                                        <p:tgtEl>
                                          <p:spTgt spid="22"/>
                                        </p:tgtEl>
                                      </p:cBhvr>
                                    </p:animEffect>
                                    <p:set>
                                      <p:cBhvr>
                                        <p:cTn id="85" dur="1" fill="hold">
                                          <p:stCondLst>
                                            <p:cond delay="499"/>
                                          </p:stCondLst>
                                        </p:cTn>
                                        <p:tgtEl>
                                          <p:spTgt spid="22"/>
                                        </p:tgtEl>
                                        <p:attrNameLst>
                                          <p:attrName>style.visibility</p:attrName>
                                        </p:attrNameLst>
                                      </p:cBhvr>
                                      <p:to>
                                        <p:strVal val="hidden"/>
                                      </p:to>
                                    </p:set>
                                  </p:childTnLst>
                                </p:cTn>
                              </p:par>
                              <p:par>
                                <p:cTn id="86" presetID="10" presetClass="exit" presetSubtype="0" fill="hold" grpId="1" nodeType="withEffect">
                                  <p:stCondLst>
                                    <p:cond delay="0"/>
                                  </p:stCondLst>
                                  <p:childTnLst>
                                    <p:animEffect transition="out" filter="fade">
                                      <p:cBhvr>
                                        <p:cTn id="87" dur="500"/>
                                        <p:tgtEl>
                                          <p:spTgt spid="21"/>
                                        </p:tgtEl>
                                      </p:cBhvr>
                                    </p:animEffect>
                                    <p:set>
                                      <p:cBhvr>
                                        <p:cTn id="88" dur="1" fill="hold">
                                          <p:stCondLst>
                                            <p:cond delay="499"/>
                                          </p:stCondLst>
                                        </p:cTn>
                                        <p:tgtEl>
                                          <p:spTgt spid="21"/>
                                        </p:tgtEl>
                                        <p:attrNameLst>
                                          <p:attrName>style.visibility</p:attrName>
                                        </p:attrNameLst>
                                      </p:cBhvr>
                                      <p:to>
                                        <p:strVal val="hidden"/>
                                      </p:to>
                                    </p:set>
                                  </p:childTnLst>
                                </p:cTn>
                              </p:par>
                              <p:par>
                                <p:cTn id="89" presetID="10" presetClass="entr" presetSubtype="0" fill="hold" grpId="0" nodeType="with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500"/>
                                        <p:tgtEl>
                                          <p:spTgt spid="37"/>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8"/>
                                        </p:tgtEl>
                                        <p:attrNameLst>
                                          <p:attrName>style.visibility</p:attrName>
                                        </p:attrNameLst>
                                      </p:cBhvr>
                                      <p:to>
                                        <p:strVal val="visible"/>
                                      </p:to>
                                    </p:set>
                                    <p:animEffect transition="in" filter="fade">
                                      <p:cBhvr>
                                        <p:cTn id="94" dur="500"/>
                                        <p:tgtEl>
                                          <p:spTgt spid="38"/>
                                        </p:tgtEl>
                                      </p:cBhvr>
                                    </p:animEffect>
                                  </p:childTnLst>
                                </p:cTn>
                              </p:par>
                              <p:par>
                                <p:cTn id="95" presetID="42" presetClass="path" presetSubtype="0" accel="50000" decel="50000" fill="hold" grpId="1" nodeType="withEffect">
                                  <p:stCondLst>
                                    <p:cond delay="0"/>
                                  </p:stCondLst>
                                  <p:childTnLst>
                                    <p:animMotion origin="layout" path="M -1.38889E-6 2.96296E-6 L 0.00399 -0.07616 " pathEditMode="relative" rAng="0" ptsTypes="AA">
                                      <p:cBhvr>
                                        <p:cTn id="96" dur="2000" fill="hold"/>
                                        <p:tgtEl>
                                          <p:spTgt spid="37"/>
                                        </p:tgtEl>
                                        <p:attrNameLst>
                                          <p:attrName>ppt_x</p:attrName>
                                          <p:attrName>ppt_y</p:attrName>
                                        </p:attrNameLst>
                                      </p:cBhvr>
                                      <p:rCtr x="191" y="-3819"/>
                                    </p:animMotion>
                                  </p:childTnLst>
                                </p:cTn>
                              </p:par>
                              <p:par>
                                <p:cTn id="97" presetID="42" presetClass="path" presetSubtype="0" accel="50000" decel="50000" fill="hold" grpId="1" nodeType="withEffect">
                                  <p:stCondLst>
                                    <p:cond delay="0"/>
                                  </p:stCondLst>
                                  <p:childTnLst>
                                    <p:animMotion origin="layout" path="M -3.33333E-6 2.96296E-6 L 0.00886 -0.06898 " pathEditMode="relative" rAng="0" ptsTypes="AA">
                                      <p:cBhvr>
                                        <p:cTn id="98" dur="2000" fill="hold"/>
                                        <p:tgtEl>
                                          <p:spTgt spid="38"/>
                                        </p:tgtEl>
                                        <p:attrNameLst>
                                          <p:attrName>ppt_x</p:attrName>
                                          <p:attrName>ppt_y</p:attrName>
                                        </p:attrNameLst>
                                      </p:cBhvr>
                                      <p:rCtr x="434" y="-3449"/>
                                    </p:animMotion>
                                  </p:childTnLst>
                                </p:cTn>
                              </p:par>
                              <p:par>
                                <p:cTn id="99" presetID="10" presetClass="exit" presetSubtype="0" fill="hold" grpId="1" nodeType="withEffect">
                                  <p:stCondLst>
                                    <p:cond delay="0"/>
                                  </p:stCondLst>
                                  <p:childTnLst>
                                    <p:animEffect transition="out" filter="fade">
                                      <p:cBhvr>
                                        <p:cTn id="100" dur="500"/>
                                        <p:tgtEl>
                                          <p:spTgt spid="24"/>
                                        </p:tgtEl>
                                      </p:cBhvr>
                                    </p:animEffect>
                                    <p:set>
                                      <p:cBhvr>
                                        <p:cTn id="101"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9" grpId="0" animBg="1"/>
      <p:bldP spid="9" grpId="1" animBg="1"/>
      <p:bldP spid="10" grpId="0" animBg="1"/>
      <p:bldP spid="10" grpId="1" animBg="1"/>
      <p:bldP spid="17" grpId="0" animBg="1"/>
      <p:bldP spid="18" grpId="0" animBg="1"/>
      <p:bldP spid="19" grpId="0" animBg="1"/>
      <p:bldP spid="19" grpId="1" animBg="1"/>
      <p:bldP spid="20" grpId="0" animBg="1"/>
      <p:bldP spid="21" grpId="0" animBg="1"/>
      <p:bldP spid="21" grpId="1" animBg="1"/>
      <p:bldP spid="22" grpId="0" animBg="1"/>
      <p:bldP spid="22" grpId="1" animBg="1"/>
      <p:bldP spid="23" grpId="0" animBg="1"/>
      <p:bldP spid="24" grpId="0" animBg="1"/>
      <p:bldP spid="24" grpId="1" animBg="1"/>
      <p:bldP spid="25" grpId="0"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7" grpId="0" animBg="1"/>
      <p:bldP spid="37" grpId="1" animBg="1"/>
      <p:bldP spid="38" grpId="0" animBg="1"/>
      <p:bldP spid="38"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D8788-C434-4C09-A1AF-B12658D97FAF}"/>
              </a:ext>
            </a:extLst>
          </p:cNvPr>
          <p:cNvSpPr>
            <a:spLocks noGrp="1"/>
          </p:cNvSpPr>
          <p:nvPr>
            <p:ph type="title"/>
          </p:nvPr>
        </p:nvSpPr>
        <p:spPr/>
        <p:txBody>
          <a:bodyPr/>
          <a:lstStyle/>
          <a:p>
            <a:r>
              <a:rPr lang="en-US" dirty="0"/>
              <a:t>Inhibitors</a:t>
            </a:r>
          </a:p>
        </p:txBody>
      </p:sp>
      <p:pic>
        <p:nvPicPr>
          <p:cNvPr id="6" name="Picture 5">
            <a:extLst>
              <a:ext uri="{FF2B5EF4-FFF2-40B4-BE49-F238E27FC236}">
                <a16:creationId xmlns:a16="http://schemas.microsoft.com/office/drawing/2014/main" id="{6CA007F6-38F1-483E-99D3-8FC9F48E2F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588" y="3689058"/>
            <a:ext cx="8388823" cy="2194750"/>
          </a:xfrm>
          <a:prstGeom prst="rect">
            <a:avLst/>
          </a:prstGeom>
        </p:spPr>
      </p:pic>
      <p:sp>
        <p:nvSpPr>
          <p:cNvPr id="8" name="Content Placeholder 2">
            <a:extLst>
              <a:ext uri="{FF2B5EF4-FFF2-40B4-BE49-F238E27FC236}">
                <a16:creationId xmlns:a16="http://schemas.microsoft.com/office/drawing/2014/main" id="{228392A5-D3F8-40AD-AF2A-186A8656AC19}"/>
              </a:ext>
            </a:extLst>
          </p:cNvPr>
          <p:cNvSpPr txBox="1">
            <a:spLocks noGrp="1"/>
          </p:cNvSpPr>
          <p:nvPr>
            <p:ph idx="1"/>
          </p:nvPr>
        </p:nvSpPr>
        <p:spPr>
          <a:xfrm>
            <a:off x="442912" y="1327150"/>
            <a:ext cx="8197749" cy="219475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400" dirty="0"/>
              <a:t>Other molecules in solution can interfere with enzyme catalyzed reactions. These molecules are called inhibitors.</a:t>
            </a:r>
          </a:p>
          <a:p>
            <a:pPr marL="342900" indent="-342900">
              <a:buFont typeface="Arial" panose="020B0604020202020204" pitchFamily="34" charset="0"/>
              <a:buChar char="•"/>
            </a:pPr>
            <a:r>
              <a:rPr lang="en-US" sz="2400" dirty="0"/>
              <a:t>There are two basic types of inhibitors:</a:t>
            </a:r>
          </a:p>
          <a:p>
            <a:pPr marL="1028700" lvl="1" indent="-342900"/>
            <a:r>
              <a:rPr lang="en-US" dirty="0"/>
              <a:t>Competitive </a:t>
            </a:r>
          </a:p>
          <a:p>
            <a:pPr marL="1028700" lvl="1" indent="-342900"/>
            <a:r>
              <a:rPr lang="en-US" dirty="0"/>
              <a:t>Non-competitive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sp>
        <p:nvSpPr>
          <p:cNvPr id="3" name="TextBox 2">
            <a:extLst>
              <a:ext uri="{FF2B5EF4-FFF2-40B4-BE49-F238E27FC236}">
                <a16:creationId xmlns:a16="http://schemas.microsoft.com/office/drawing/2014/main" id="{71D359CB-CC0B-479A-98FC-EB61A9B22227}"/>
              </a:ext>
            </a:extLst>
          </p:cNvPr>
          <p:cNvSpPr txBox="1"/>
          <p:nvPr/>
        </p:nvSpPr>
        <p:spPr>
          <a:xfrm>
            <a:off x="2163650" y="5894582"/>
            <a:ext cx="2086377" cy="369332"/>
          </a:xfrm>
          <a:prstGeom prst="rect">
            <a:avLst/>
          </a:prstGeom>
          <a:noFill/>
        </p:spPr>
        <p:txBody>
          <a:bodyPr wrap="square" rtlCol="0">
            <a:spAutoFit/>
          </a:bodyPr>
          <a:lstStyle/>
          <a:p>
            <a:pPr algn="ctr"/>
            <a:r>
              <a:rPr lang="en-US" dirty="0"/>
              <a:t>Substrate binding</a:t>
            </a:r>
          </a:p>
        </p:txBody>
      </p:sp>
      <p:sp>
        <p:nvSpPr>
          <p:cNvPr id="7" name="TextBox 6">
            <a:extLst>
              <a:ext uri="{FF2B5EF4-FFF2-40B4-BE49-F238E27FC236}">
                <a16:creationId xmlns:a16="http://schemas.microsoft.com/office/drawing/2014/main" id="{73154790-39BE-462F-8033-B905344748DF}"/>
              </a:ext>
            </a:extLst>
          </p:cNvPr>
          <p:cNvSpPr txBox="1"/>
          <p:nvPr/>
        </p:nvSpPr>
        <p:spPr>
          <a:xfrm>
            <a:off x="4091025" y="5894582"/>
            <a:ext cx="2348412" cy="646331"/>
          </a:xfrm>
          <a:prstGeom prst="rect">
            <a:avLst/>
          </a:prstGeom>
          <a:noFill/>
        </p:spPr>
        <p:txBody>
          <a:bodyPr wrap="square" rtlCol="0">
            <a:spAutoFit/>
          </a:bodyPr>
          <a:lstStyle/>
          <a:p>
            <a:pPr algn="ctr"/>
            <a:r>
              <a:rPr lang="en-US" dirty="0"/>
              <a:t>Competitive </a:t>
            </a:r>
          </a:p>
          <a:p>
            <a:pPr algn="ctr"/>
            <a:r>
              <a:rPr lang="en-US" dirty="0"/>
              <a:t>inhibitor</a:t>
            </a:r>
          </a:p>
        </p:txBody>
      </p:sp>
      <p:sp>
        <p:nvSpPr>
          <p:cNvPr id="9" name="TextBox 8">
            <a:extLst>
              <a:ext uri="{FF2B5EF4-FFF2-40B4-BE49-F238E27FC236}">
                <a16:creationId xmlns:a16="http://schemas.microsoft.com/office/drawing/2014/main" id="{C56EDC09-F776-4504-8319-7F2113380CB0}"/>
              </a:ext>
            </a:extLst>
          </p:cNvPr>
          <p:cNvSpPr txBox="1"/>
          <p:nvPr/>
        </p:nvSpPr>
        <p:spPr>
          <a:xfrm>
            <a:off x="6273825" y="5894582"/>
            <a:ext cx="2348412" cy="646331"/>
          </a:xfrm>
          <a:prstGeom prst="rect">
            <a:avLst/>
          </a:prstGeom>
          <a:noFill/>
        </p:spPr>
        <p:txBody>
          <a:bodyPr wrap="square" rtlCol="0">
            <a:spAutoFit/>
          </a:bodyPr>
          <a:lstStyle/>
          <a:p>
            <a:pPr algn="ctr"/>
            <a:r>
              <a:rPr lang="en-US" dirty="0"/>
              <a:t>Non-competitive inhibitor</a:t>
            </a:r>
          </a:p>
        </p:txBody>
      </p:sp>
    </p:spTree>
    <p:extLst>
      <p:ext uri="{BB962C8B-B14F-4D97-AF65-F5344CB8AC3E}">
        <p14:creationId xmlns:p14="http://schemas.microsoft.com/office/powerpoint/2010/main" val="224439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05FA3-4140-48DE-9DD2-66A19239E06D}"/>
              </a:ext>
            </a:extLst>
          </p:cNvPr>
          <p:cNvSpPr>
            <a:spLocks noGrp="1"/>
          </p:cNvSpPr>
          <p:nvPr>
            <p:ph type="title"/>
          </p:nvPr>
        </p:nvSpPr>
        <p:spPr/>
        <p:txBody>
          <a:bodyPr/>
          <a:lstStyle/>
          <a:p>
            <a:r>
              <a:rPr lang="en-US" dirty="0"/>
              <a:t>Competitive inhibitors</a:t>
            </a:r>
          </a:p>
        </p:txBody>
      </p:sp>
      <p:sp>
        <p:nvSpPr>
          <p:cNvPr id="4" name="Content Placeholder 2">
            <a:extLst>
              <a:ext uri="{FF2B5EF4-FFF2-40B4-BE49-F238E27FC236}">
                <a16:creationId xmlns:a16="http://schemas.microsoft.com/office/drawing/2014/main" id="{844F9F00-8271-465B-AB06-9CAC7CD87BBF}"/>
              </a:ext>
            </a:extLst>
          </p:cNvPr>
          <p:cNvSpPr txBox="1">
            <a:spLocks noGrp="1"/>
          </p:cNvSpPr>
          <p:nvPr>
            <p:ph idx="1"/>
          </p:nvPr>
        </p:nvSpPr>
        <p:spPr>
          <a:xfrm>
            <a:off x="442912" y="1327150"/>
            <a:ext cx="8197749" cy="483875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000" dirty="0"/>
              <a:t>A competitive inhibitor is a molecule that binds to the active site of the enzyme. </a:t>
            </a:r>
          </a:p>
          <a:p>
            <a:pPr marL="342900" indent="-342900">
              <a:buFont typeface="Arial" panose="020B0604020202020204" pitchFamily="34" charset="0"/>
              <a:buChar char="•"/>
            </a:pPr>
            <a:r>
              <a:rPr lang="en-US" sz="2000" dirty="0"/>
              <a:t>By binding to the active site, it blocks the substrate from reacting, slowing the reaction.</a:t>
            </a:r>
          </a:p>
          <a:p>
            <a:pPr marL="342900" indent="-342900">
              <a:buFont typeface="Arial" panose="020B0604020202020204" pitchFamily="34" charset="0"/>
              <a:buChar char="•"/>
            </a:pPr>
            <a:r>
              <a:rPr lang="en-US" sz="2000" dirty="0"/>
              <a:t>If substrate concentration is high, a competitive inhibitor will have less effect, because the high number of substrate molecules will </a:t>
            </a:r>
            <a:r>
              <a:rPr lang="en-US" sz="2000" i="1" dirty="0"/>
              <a:t>out-compete </a:t>
            </a:r>
            <a:r>
              <a:rPr lang="en-US" sz="2000" dirty="0"/>
              <a:t>the inhibitor for access to the active site. If substrate concentration is low, the inhibitor will have a greater effect.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pic>
        <p:nvPicPr>
          <p:cNvPr id="8" name="Picture 7">
            <a:extLst>
              <a:ext uri="{FF2B5EF4-FFF2-40B4-BE49-F238E27FC236}">
                <a16:creationId xmlns:a16="http://schemas.microsoft.com/office/drawing/2014/main" id="{6C6E0674-E317-43C2-BEBF-1AFB6C48EBB2}"/>
              </a:ext>
            </a:extLst>
          </p:cNvPr>
          <p:cNvPicPr>
            <a:picLocks noChangeAspect="1"/>
          </p:cNvPicPr>
          <p:nvPr/>
        </p:nvPicPr>
        <p:blipFill rotWithShape="1">
          <a:blip r:embed="rId2">
            <a:extLst>
              <a:ext uri="{28A0092B-C50C-407E-A947-70E740481C1C}">
                <a14:useLocalDpi xmlns:a14="http://schemas.microsoft.com/office/drawing/2010/main" val="0"/>
              </a:ext>
            </a:extLst>
          </a:blip>
          <a:srcRect r="25199"/>
          <a:stretch/>
        </p:blipFill>
        <p:spPr>
          <a:xfrm>
            <a:off x="1434559" y="4298123"/>
            <a:ext cx="6274881" cy="2194750"/>
          </a:xfrm>
          <a:custGeom>
            <a:avLst/>
            <a:gdLst>
              <a:gd name="connsiteX0" fmla="*/ 0 w 6274881"/>
              <a:gd name="connsiteY0" fmla="*/ 0 h 2194750"/>
              <a:gd name="connsiteX1" fmla="*/ 6274881 w 6274881"/>
              <a:gd name="connsiteY1" fmla="*/ 0 h 2194750"/>
              <a:gd name="connsiteX2" fmla="*/ 6274881 w 6274881"/>
              <a:gd name="connsiteY2" fmla="*/ 1078681 h 2194750"/>
              <a:gd name="connsiteX3" fmla="*/ 6056684 w 6274881"/>
              <a:gd name="connsiteY3" fmla="*/ 1078681 h 2194750"/>
              <a:gd name="connsiteX4" fmla="*/ 6056684 w 6274881"/>
              <a:gd name="connsiteY4" fmla="*/ 1713739 h 2194750"/>
              <a:gd name="connsiteX5" fmla="*/ 6274881 w 6274881"/>
              <a:gd name="connsiteY5" fmla="*/ 1713739 h 2194750"/>
              <a:gd name="connsiteX6" fmla="*/ 6274881 w 6274881"/>
              <a:gd name="connsiteY6" fmla="*/ 2194750 h 2194750"/>
              <a:gd name="connsiteX7" fmla="*/ 0 w 6274881"/>
              <a:gd name="connsiteY7" fmla="*/ 2194750 h 219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74881" h="2194750">
                <a:moveTo>
                  <a:pt x="0" y="0"/>
                </a:moveTo>
                <a:lnTo>
                  <a:pt x="6274881" y="0"/>
                </a:lnTo>
                <a:lnTo>
                  <a:pt x="6274881" y="1078681"/>
                </a:lnTo>
                <a:lnTo>
                  <a:pt x="6056684" y="1078681"/>
                </a:lnTo>
                <a:lnTo>
                  <a:pt x="6056684" y="1713739"/>
                </a:lnTo>
                <a:lnTo>
                  <a:pt x="6274881" y="1713739"/>
                </a:lnTo>
                <a:lnTo>
                  <a:pt x="6274881" y="2194750"/>
                </a:lnTo>
                <a:lnTo>
                  <a:pt x="0" y="2194750"/>
                </a:lnTo>
                <a:close/>
              </a:path>
            </a:pathLst>
          </a:custGeom>
        </p:spPr>
      </p:pic>
    </p:spTree>
    <p:extLst>
      <p:ext uri="{BB962C8B-B14F-4D97-AF65-F5344CB8AC3E}">
        <p14:creationId xmlns:p14="http://schemas.microsoft.com/office/powerpoint/2010/main" val="3132727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E6F0F-8692-4F8D-9DB4-799FADE3AC74}"/>
              </a:ext>
            </a:extLst>
          </p:cNvPr>
          <p:cNvSpPr>
            <a:spLocks noGrp="1"/>
          </p:cNvSpPr>
          <p:nvPr>
            <p:ph type="title"/>
          </p:nvPr>
        </p:nvSpPr>
        <p:spPr/>
        <p:txBody>
          <a:bodyPr/>
          <a:lstStyle/>
          <a:p>
            <a:r>
              <a:rPr lang="en-US" dirty="0"/>
              <a:t>Non-competitive inhibition</a:t>
            </a:r>
          </a:p>
        </p:txBody>
      </p:sp>
      <p:sp>
        <p:nvSpPr>
          <p:cNvPr id="4" name="Content Placeholder 2">
            <a:extLst>
              <a:ext uri="{FF2B5EF4-FFF2-40B4-BE49-F238E27FC236}">
                <a16:creationId xmlns:a16="http://schemas.microsoft.com/office/drawing/2014/main" id="{4FCDF13A-CAC9-4302-A500-1FC6B7BE9735}"/>
              </a:ext>
            </a:extLst>
          </p:cNvPr>
          <p:cNvSpPr txBox="1">
            <a:spLocks noGrp="1"/>
          </p:cNvSpPr>
          <p:nvPr>
            <p:ph idx="1"/>
          </p:nvPr>
        </p:nvSpPr>
        <p:spPr>
          <a:xfrm>
            <a:off x="442912" y="1327150"/>
            <a:ext cx="8197749" cy="483875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200" dirty="0"/>
              <a:t>A non-competitive inhibitor typically binds to a region of the enzyme that is separate from the active site.</a:t>
            </a:r>
          </a:p>
          <a:p>
            <a:pPr marL="342900" indent="-342900">
              <a:buFont typeface="Arial" panose="020B0604020202020204" pitchFamily="34" charset="0"/>
              <a:buChar char="•"/>
            </a:pPr>
            <a:r>
              <a:rPr lang="en-US" sz="2200" dirty="0"/>
              <a:t>The binding of the inhibitor will change the conformation of the active site or otherwise impede the enzyme’s ability to catalyze the reaction.</a:t>
            </a:r>
          </a:p>
          <a:p>
            <a:pPr marL="342900" indent="-342900">
              <a:buFont typeface="Arial" panose="020B0604020202020204" pitchFamily="34" charset="0"/>
              <a:buChar char="•"/>
            </a:pPr>
            <a:r>
              <a:rPr lang="en-US" sz="2200" dirty="0"/>
              <a:t>Because the inhibitor can bind whether or not substrate is present, competitive inhibition is not affected by substrate concentration.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grpSp>
        <p:nvGrpSpPr>
          <p:cNvPr id="9" name="Group 8">
            <a:extLst>
              <a:ext uri="{FF2B5EF4-FFF2-40B4-BE49-F238E27FC236}">
                <a16:creationId xmlns:a16="http://schemas.microsoft.com/office/drawing/2014/main" id="{273046BF-9F98-4E73-BA78-E8F4B46BC460}"/>
              </a:ext>
            </a:extLst>
          </p:cNvPr>
          <p:cNvGrpSpPr/>
          <p:nvPr/>
        </p:nvGrpSpPr>
        <p:grpSpPr>
          <a:xfrm>
            <a:off x="1463963" y="4298123"/>
            <a:ext cx="6216074" cy="2194750"/>
            <a:chOff x="2122498" y="4298123"/>
            <a:chExt cx="6216074" cy="2194750"/>
          </a:xfrm>
        </p:grpSpPr>
        <p:pic>
          <p:nvPicPr>
            <p:cNvPr id="5" name="Picture 4">
              <a:extLst>
                <a:ext uri="{FF2B5EF4-FFF2-40B4-BE49-F238E27FC236}">
                  <a16:creationId xmlns:a16="http://schemas.microsoft.com/office/drawing/2014/main" id="{915CACAA-688B-4516-8682-07B5200D61B9}"/>
                </a:ext>
              </a:extLst>
            </p:cNvPr>
            <p:cNvPicPr>
              <a:picLocks noChangeAspect="1"/>
            </p:cNvPicPr>
            <p:nvPr/>
          </p:nvPicPr>
          <p:blipFill rotWithShape="1">
            <a:blip r:embed="rId2">
              <a:extLst>
                <a:ext uri="{28A0092B-C50C-407E-A947-70E740481C1C}">
                  <a14:useLocalDpi xmlns:a14="http://schemas.microsoft.com/office/drawing/2010/main" val="0"/>
                </a:ext>
              </a:extLst>
            </a:blip>
            <a:srcRect r="52500"/>
            <a:stretch/>
          </p:blipFill>
          <p:spPr>
            <a:xfrm>
              <a:off x="2122498" y="4298123"/>
              <a:ext cx="3984687" cy="2194750"/>
            </a:xfrm>
            <a:prstGeom prst="rect">
              <a:avLst/>
            </a:prstGeom>
          </p:spPr>
        </p:pic>
        <p:pic>
          <p:nvPicPr>
            <p:cNvPr id="8" name="Picture 7">
              <a:extLst>
                <a:ext uri="{FF2B5EF4-FFF2-40B4-BE49-F238E27FC236}">
                  <a16:creationId xmlns:a16="http://schemas.microsoft.com/office/drawing/2014/main" id="{3E572E39-33E3-41FD-9567-2FB227952061}"/>
                </a:ext>
              </a:extLst>
            </p:cNvPr>
            <p:cNvPicPr>
              <a:picLocks noChangeAspect="1"/>
            </p:cNvPicPr>
            <p:nvPr/>
          </p:nvPicPr>
          <p:blipFill rotWithShape="1">
            <a:blip r:embed="rId2">
              <a:extLst>
                <a:ext uri="{28A0092B-C50C-407E-A947-70E740481C1C}">
                  <a14:useLocalDpi xmlns:a14="http://schemas.microsoft.com/office/drawing/2010/main" val="0"/>
                </a:ext>
              </a:extLst>
            </a:blip>
            <a:srcRect l="73400"/>
            <a:stretch/>
          </p:blipFill>
          <p:spPr>
            <a:xfrm>
              <a:off x="6107185" y="4298123"/>
              <a:ext cx="2231387" cy="2194750"/>
            </a:xfrm>
            <a:custGeom>
              <a:avLst/>
              <a:gdLst>
                <a:gd name="connsiteX0" fmla="*/ 343948 w 2231387"/>
                <a:gd name="connsiteY0" fmla="*/ 0 h 2194750"/>
                <a:gd name="connsiteX1" fmla="*/ 2231387 w 2231387"/>
                <a:gd name="connsiteY1" fmla="*/ 0 h 2194750"/>
                <a:gd name="connsiteX2" fmla="*/ 2231387 w 2231387"/>
                <a:gd name="connsiteY2" fmla="*/ 2194750 h 2194750"/>
                <a:gd name="connsiteX3" fmla="*/ 0 w 2231387"/>
                <a:gd name="connsiteY3" fmla="*/ 2194750 h 2194750"/>
                <a:gd name="connsiteX4" fmla="*/ 0 w 2231387"/>
                <a:gd name="connsiteY4" fmla="*/ 706773 h 2194750"/>
                <a:gd name="connsiteX5" fmla="*/ 343948 w 2231387"/>
                <a:gd name="connsiteY5" fmla="*/ 706773 h 219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1387" h="2194750">
                  <a:moveTo>
                    <a:pt x="343948" y="0"/>
                  </a:moveTo>
                  <a:lnTo>
                    <a:pt x="2231387" y="0"/>
                  </a:lnTo>
                  <a:lnTo>
                    <a:pt x="2231387" y="2194750"/>
                  </a:lnTo>
                  <a:lnTo>
                    <a:pt x="0" y="2194750"/>
                  </a:lnTo>
                  <a:lnTo>
                    <a:pt x="0" y="706773"/>
                  </a:lnTo>
                  <a:lnTo>
                    <a:pt x="343948" y="706773"/>
                  </a:lnTo>
                  <a:close/>
                </a:path>
              </a:pathLst>
            </a:custGeom>
          </p:spPr>
        </p:pic>
      </p:grpSp>
    </p:spTree>
    <p:extLst>
      <p:ext uri="{BB962C8B-B14F-4D97-AF65-F5344CB8AC3E}">
        <p14:creationId xmlns:p14="http://schemas.microsoft.com/office/powerpoint/2010/main" val="2102748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94B1C-1A4F-4A6F-B51E-FD2AB7166E99}"/>
              </a:ext>
            </a:extLst>
          </p:cNvPr>
          <p:cNvSpPr>
            <a:spLocks noGrp="1"/>
          </p:cNvSpPr>
          <p:nvPr>
            <p:ph type="title"/>
          </p:nvPr>
        </p:nvSpPr>
        <p:spPr/>
        <p:txBody>
          <a:bodyPr/>
          <a:lstStyle/>
          <a:p>
            <a:r>
              <a:rPr lang="en-US" dirty="0"/>
              <a:t>Creating a fluorescent standard</a:t>
            </a:r>
          </a:p>
        </p:txBody>
      </p:sp>
      <p:sp>
        <p:nvSpPr>
          <p:cNvPr id="3" name="Content Placeholder 2">
            <a:extLst>
              <a:ext uri="{FF2B5EF4-FFF2-40B4-BE49-F238E27FC236}">
                <a16:creationId xmlns:a16="http://schemas.microsoft.com/office/drawing/2014/main" id="{6E77AB65-4BDA-4DB8-8B2C-0A91084505E9}"/>
              </a:ext>
            </a:extLst>
          </p:cNvPr>
          <p:cNvSpPr>
            <a:spLocks noGrp="1"/>
          </p:cNvSpPr>
          <p:nvPr>
            <p:ph idx="1"/>
          </p:nvPr>
        </p:nvSpPr>
        <p:spPr/>
        <p:txBody>
          <a:bodyPr>
            <a:normAutofit/>
          </a:bodyPr>
          <a:lstStyle/>
          <a:p>
            <a:pPr marL="342900" indent="-342900">
              <a:spcBef>
                <a:spcPts val="1800"/>
              </a:spcBef>
              <a:buFont typeface="Arial" panose="020B0604020202020204" pitchFamily="34" charset="0"/>
              <a:buChar char="•"/>
            </a:pPr>
            <a:r>
              <a:rPr lang="en-US" sz="2400" dirty="0"/>
              <a:t>We will be using the molecule fluorescein to create a fluorescent standard for comparison.</a:t>
            </a:r>
          </a:p>
          <a:p>
            <a:pPr marL="342900" indent="-342900">
              <a:spcBef>
                <a:spcPts val="1800"/>
              </a:spcBef>
              <a:buFont typeface="Arial" panose="020B0604020202020204" pitchFamily="34" charset="0"/>
              <a:buChar char="•"/>
            </a:pPr>
            <a:r>
              <a:rPr lang="en-US" sz="2400" dirty="0"/>
              <a:t>Fluorescein is a fluorescent molecule commonly used in biological and other molecules.</a:t>
            </a:r>
          </a:p>
          <a:p>
            <a:pPr marL="342900" indent="-342900">
              <a:spcBef>
                <a:spcPts val="1800"/>
              </a:spcBef>
              <a:buFont typeface="Arial" panose="020B0604020202020204" pitchFamily="34" charset="0"/>
              <a:buChar char="•"/>
            </a:pPr>
            <a:r>
              <a:rPr lang="en-US" sz="2400" dirty="0"/>
              <a:t>Fluorescein is also the fluorescent product that is created in our reaction.</a:t>
            </a:r>
          </a:p>
          <a:p>
            <a:pPr marL="342900" indent="-342900">
              <a:spcBef>
                <a:spcPts val="1800"/>
              </a:spcBef>
              <a:buFont typeface="Arial" panose="020B0604020202020204" pitchFamily="34" charset="0"/>
              <a:buChar char="•"/>
            </a:pPr>
            <a:r>
              <a:rPr lang="en-US" sz="2400" dirty="0"/>
              <a:t>To measure the amount of product in our reaction we will compare it to tubes with known amounts of fluorescein.</a:t>
            </a:r>
          </a:p>
        </p:txBody>
      </p:sp>
    </p:spTree>
    <p:extLst>
      <p:ext uri="{BB962C8B-B14F-4D97-AF65-F5344CB8AC3E}">
        <p14:creationId xmlns:p14="http://schemas.microsoft.com/office/powerpoint/2010/main" val="825562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421C4-9959-456D-8F10-CDFF2146DEB0}"/>
              </a:ext>
            </a:extLst>
          </p:cNvPr>
          <p:cNvSpPr>
            <a:spLocks noGrp="1"/>
          </p:cNvSpPr>
          <p:nvPr>
            <p:ph type="title"/>
          </p:nvPr>
        </p:nvSpPr>
        <p:spPr/>
        <p:txBody>
          <a:bodyPr/>
          <a:lstStyle/>
          <a:p>
            <a:r>
              <a:rPr lang="en-US" dirty="0"/>
              <a:t>Creating a fluorescent standard</a:t>
            </a:r>
          </a:p>
        </p:txBody>
      </p:sp>
      <p:sp>
        <p:nvSpPr>
          <p:cNvPr id="3" name="Content Placeholder 2">
            <a:extLst>
              <a:ext uri="{FF2B5EF4-FFF2-40B4-BE49-F238E27FC236}">
                <a16:creationId xmlns:a16="http://schemas.microsoft.com/office/drawing/2014/main" id="{3C6EB4D1-7FDD-4555-8A66-4EAF45F8CA6D}"/>
              </a:ext>
            </a:extLst>
          </p:cNvPr>
          <p:cNvSpPr>
            <a:spLocks noGrp="1"/>
          </p:cNvSpPr>
          <p:nvPr>
            <p:ph idx="1"/>
          </p:nvPr>
        </p:nvSpPr>
        <p:spPr>
          <a:xfrm>
            <a:off x="443172" y="1327495"/>
            <a:ext cx="7886700" cy="4956763"/>
          </a:xfrm>
        </p:spPr>
        <p:txBody>
          <a:bodyPr>
            <a:normAutofit fontScale="70000" lnSpcReduction="20000"/>
          </a:bodyPr>
          <a:lstStyle/>
          <a:p>
            <a:pPr marL="457200" indent="-457200">
              <a:spcBef>
                <a:spcPts val="1800"/>
              </a:spcBef>
              <a:buFont typeface="Arial" panose="020B0604020202020204" pitchFamily="34" charset="0"/>
              <a:buChar char="•"/>
            </a:pPr>
            <a:r>
              <a:rPr lang="en-US" dirty="0"/>
              <a:t>Label 5 tubes 1 through 5.</a:t>
            </a:r>
          </a:p>
          <a:p>
            <a:pPr marL="457200" indent="-457200">
              <a:spcBef>
                <a:spcPts val="1800"/>
              </a:spcBef>
              <a:buFont typeface="Arial" panose="020B0604020202020204" pitchFamily="34" charset="0"/>
              <a:buChar char="•"/>
            </a:pPr>
            <a:r>
              <a:rPr lang="en-US" dirty="0"/>
              <a:t>Add 20 </a:t>
            </a:r>
            <a:r>
              <a:rPr lang="en-US" dirty="0">
                <a:solidFill>
                  <a:srgbClr val="000000"/>
                </a:solidFill>
                <a:latin typeface="Calibri" panose="020F0502020204030204" pitchFamily="34" charset="0"/>
                <a:ea typeface="Arial" panose="020B0604020202020204" pitchFamily="34" charset="0"/>
                <a:cs typeface="Times New Roman" panose="02020603050405020304" pitchFamily="18" charset="0"/>
              </a:rPr>
              <a:t>µl Dilution buffer to tubes 1-4.</a:t>
            </a:r>
            <a:endParaRPr lang="en-US" dirty="0"/>
          </a:p>
          <a:p>
            <a:pPr marL="457200" indent="-457200">
              <a:spcBef>
                <a:spcPts val="1800"/>
              </a:spcBef>
              <a:buFont typeface="Arial" panose="020B0604020202020204" pitchFamily="34" charset="0"/>
              <a:buChar char="•"/>
            </a:pPr>
            <a:r>
              <a:rPr lang="en-US" dirty="0"/>
              <a:t>Add 20 </a:t>
            </a:r>
            <a:r>
              <a:rPr lang="en-US" dirty="0">
                <a:solidFill>
                  <a:srgbClr val="000000"/>
                </a:solidFill>
                <a:latin typeface="Calibri" panose="020F0502020204030204" pitchFamily="34" charset="0"/>
                <a:ea typeface="Arial" panose="020B0604020202020204" pitchFamily="34" charset="0"/>
                <a:cs typeface="Times New Roman" panose="02020603050405020304" pitchFamily="18" charset="0"/>
              </a:rPr>
              <a:t>µl of 30µM Fluorescein to tube 5.</a:t>
            </a:r>
          </a:p>
          <a:p>
            <a:pPr marL="457200" indent="-457200">
              <a:spcBef>
                <a:spcPts val="1800"/>
              </a:spcBef>
              <a:buFont typeface="Arial" panose="020B0604020202020204" pitchFamily="34" charset="0"/>
              <a:buChar char="•"/>
            </a:pPr>
            <a:r>
              <a:rPr lang="en-US" dirty="0"/>
              <a:t>Add 20 </a:t>
            </a:r>
            <a:r>
              <a:rPr lang="en-US" dirty="0">
                <a:solidFill>
                  <a:srgbClr val="000000"/>
                </a:solidFill>
                <a:latin typeface="Calibri" panose="020F0502020204030204" pitchFamily="34" charset="0"/>
                <a:ea typeface="Arial" panose="020B0604020202020204" pitchFamily="34" charset="0"/>
                <a:cs typeface="Times New Roman" panose="02020603050405020304" pitchFamily="18" charset="0"/>
              </a:rPr>
              <a:t>µl of 30µM Fluorescein to tube 4. 		           Pipette up and down to mix.</a:t>
            </a:r>
          </a:p>
          <a:p>
            <a:pPr marL="457200" indent="-457200">
              <a:spcBef>
                <a:spcPts val="1800"/>
              </a:spcBef>
              <a:buFont typeface="Arial" panose="020B0604020202020204" pitchFamily="34" charset="0"/>
              <a:buChar char="•"/>
            </a:pPr>
            <a:r>
              <a:rPr lang="en-US" dirty="0">
                <a:solidFill>
                  <a:srgbClr val="000000"/>
                </a:solidFill>
                <a:latin typeface="Calibri" panose="020F0502020204030204" pitchFamily="34" charset="0"/>
                <a:ea typeface="Arial" panose="020B0604020202020204" pitchFamily="34" charset="0"/>
                <a:cs typeface="Times New Roman" panose="02020603050405020304" pitchFamily="18" charset="0"/>
              </a:rPr>
              <a:t>Take </a:t>
            </a:r>
            <a:r>
              <a:rPr lang="en-US" dirty="0"/>
              <a:t>20 </a:t>
            </a:r>
            <a:r>
              <a:rPr lang="en-US" dirty="0">
                <a:solidFill>
                  <a:srgbClr val="000000"/>
                </a:solidFill>
                <a:latin typeface="Calibri" panose="020F0502020204030204" pitchFamily="34" charset="0"/>
                <a:ea typeface="Arial" panose="020B0604020202020204" pitchFamily="34" charset="0"/>
                <a:cs typeface="Times New Roman" panose="02020603050405020304" pitchFamily="18" charset="0"/>
              </a:rPr>
              <a:t>µl from tube 4 and add it to tube 3. 		           Pipette up and down to mix.</a:t>
            </a:r>
          </a:p>
          <a:p>
            <a:pPr marL="457200" indent="-457200">
              <a:spcBef>
                <a:spcPts val="1800"/>
              </a:spcBef>
              <a:buFont typeface="Arial" panose="020B0604020202020204" pitchFamily="34" charset="0"/>
              <a:buChar char="•"/>
            </a:pPr>
            <a:r>
              <a:rPr lang="en-US" dirty="0">
                <a:solidFill>
                  <a:srgbClr val="000000"/>
                </a:solidFill>
                <a:latin typeface="Calibri" panose="020F0502020204030204" pitchFamily="34" charset="0"/>
                <a:ea typeface="Arial" panose="020B0604020202020204" pitchFamily="34" charset="0"/>
                <a:cs typeface="Times New Roman" panose="02020603050405020304" pitchFamily="18" charset="0"/>
              </a:rPr>
              <a:t>Take </a:t>
            </a:r>
            <a:r>
              <a:rPr lang="en-US" dirty="0"/>
              <a:t>20 </a:t>
            </a:r>
            <a:r>
              <a:rPr lang="en-US" dirty="0">
                <a:solidFill>
                  <a:srgbClr val="000000"/>
                </a:solidFill>
                <a:latin typeface="Calibri" panose="020F0502020204030204" pitchFamily="34" charset="0"/>
                <a:ea typeface="Arial" panose="020B0604020202020204" pitchFamily="34" charset="0"/>
                <a:cs typeface="Times New Roman" panose="02020603050405020304" pitchFamily="18" charset="0"/>
              </a:rPr>
              <a:t>µl from tube 3 and add it to tube 2.                                     Pipette up and down to mix.</a:t>
            </a:r>
          </a:p>
          <a:p>
            <a:pPr marL="457200" indent="-457200">
              <a:spcBef>
                <a:spcPts val="1800"/>
              </a:spcBef>
              <a:buFont typeface="Arial" panose="020B0604020202020204" pitchFamily="34" charset="0"/>
              <a:buChar char="•"/>
            </a:pPr>
            <a:r>
              <a:rPr lang="en-US" dirty="0">
                <a:solidFill>
                  <a:srgbClr val="000000"/>
                </a:solidFill>
                <a:latin typeface="Calibri" panose="020F0502020204030204" pitchFamily="34" charset="0"/>
                <a:ea typeface="Arial" panose="020B0604020202020204" pitchFamily="34" charset="0"/>
                <a:cs typeface="Times New Roman" panose="02020603050405020304" pitchFamily="18" charset="0"/>
              </a:rPr>
              <a:t>Take </a:t>
            </a:r>
            <a:r>
              <a:rPr lang="en-US" dirty="0"/>
              <a:t>20 </a:t>
            </a:r>
            <a:r>
              <a:rPr lang="en-US" dirty="0">
                <a:solidFill>
                  <a:srgbClr val="000000"/>
                </a:solidFill>
                <a:latin typeface="Calibri" panose="020F0502020204030204" pitchFamily="34" charset="0"/>
                <a:ea typeface="Arial" panose="020B0604020202020204" pitchFamily="34" charset="0"/>
                <a:cs typeface="Times New Roman" panose="02020603050405020304" pitchFamily="18" charset="0"/>
              </a:rPr>
              <a:t>µl from tube 2 and add it to tube 1.                                           Pipette up and down to mix.</a:t>
            </a:r>
          </a:p>
          <a:p>
            <a:pPr marL="457200" indent="-457200">
              <a:spcBef>
                <a:spcPts val="1800"/>
              </a:spcBef>
              <a:buFont typeface="Arial" panose="020B0604020202020204" pitchFamily="34" charset="0"/>
              <a:buChar char="•"/>
            </a:pPr>
            <a:r>
              <a:rPr lang="en-US" dirty="0">
                <a:solidFill>
                  <a:srgbClr val="000000"/>
                </a:solidFill>
                <a:latin typeface="Calibri" panose="020F0502020204030204" pitchFamily="34" charset="0"/>
                <a:ea typeface="Arial" panose="020B0604020202020204" pitchFamily="34" charset="0"/>
                <a:cs typeface="Times New Roman" panose="02020603050405020304" pitchFamily="18" charset="0"/>
              </a:rPr>
              <a:t>Take </a:t>
            </a:r>
            <a:r>
              <a:rPr lang="en-US" dirty="0"/>
              <a:t>20 </a:t>
            </a:r>
            <a:r>
              <a:rPr lang="en-US" dirty="0">
                <a:solidFill>
                  <a:srgbClr val="000000"/>
                </a:solidFill>
                <a:latin typeface="Calibri" panose="020F0502020204030204" pitchFamily="34" charset="0"/>
                <a:ea typeface="Arial" panose="020B0604020202020204" pitchFamily="34" charset="0"/>
                <a:cs typeface="Times New Roman" panose="02020603050405020304" pitchFamily="18" charset="0"/>
              </a:rPr>
              <a:t>µl from tube 1 and discard.</a:t>
            </a:r>
          </a:p>
          <a:p>
            <a:pPr marL="457200" indent="-457200">
              <a:spcBef>
                <a:spcPts val="1800"/>
              </a:spcBef>
              <a:buFont typeface="Arial" panose="020B0604020202020204" pitchFamily="34" charset="0"/>
              <a:buChar char="•"/>
            </a:pPr>
            <a:r>
              <a:rPr lang="en-US" dirty="0">
                <a:solidFill>
                  <a:srgbClr val="000000"/>
                </a:solidFill>
                <a:latin typeface="Calibri" panose="020F0502020204030204" pitchFamily="34" charset="0"/>
                <a:ea typeface="Arial" panose="020B0604020202020204" pitchFamily="34" charset="0"/>
                <a:cs typeface="Times New Roman" panose="02020603050405020304" pitchFamily="18" charset="0"/>
              </a:rPr>
              <a:t>All tubes should now have 20 µl.</a:t>
            </a:r>
          </a:p>
          <a:p>
            <a:endParaRPr lang="en-US" dirty="0">
              <a:solidFill>
                <a:srgbClr val="000000"/>
              </a:solidFill>
              <a:latin typeface="Calibri" panose="020F0502020204030204" pitchFamily="34" charset="0"/>
              <a:ea typeface="Arial" panose="020B0604020202020204" pitchFamily="34" charset="0"/>
              <a:cs typeface="Times New Roman" panose="02020603050405020304" pitchFamily="18" charset="0"/>
            </a:endParaRPr>
          </a:p>
          <a:p>
            <a:endParaRPr lang="en-US" dirty="0">
              <a:solidFill>
                <a:srgbClr val="000000"/>
              </a:solidFill>
              <a:latin typeface="Calibri" panose="020F0502020204030204" pitchFamily="34" charset="0"/>
              <a:ea typeface="Arial" panose="020B0604020202020204" pitchFamily="34" charset="0"/>
              <a:cs typeface="Times New Roman" panose="02020603050405020304" pitchFamily="18" charset="0"/>
            </a:endParaRPr>
          </a:p>
          <a:p>
            <a:endParaRPr lang="en-US" dirty="0">
              <a:solidFill>
                <a:srgbClr val="000000"/>
              </a:solidFill>
              <a:latin typeface="Calibri" panose="020F0502020204030204" pitchFamily="34" charset="0"/>
              <a:ea typeface="Arial" panose="020B06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3590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242C1C-1498-4D91-AAF7-D0B3ABF8C5D8}"/>
              </a:ext>
            </a:extLst>
          </p:cNvPr>
          <p:cNvSpPr>
            <a:spLocks noGrp="1"/>
          </p:cNvSpPr>
          <p:nvPr>
            <p:ph type="title"/>
          </p:nvPr>
        </p:nvSpPr>
        <p:spPr/>
        <p:txBody>
          <a:bodyPr/>
          <a:lstStyle/>
          <a:p>
            <a:r>
              <a:rPr lang="en-US" dirty="0"/>
              <a:t>Enzyme Glow Lab</a:t>
            </a:r>
          </a:p>
        </p:txBody>
      </p:sp>
      <p:pic>
        <p:nvPicPr>
          <p:cNvPr id="4" name="Picture 3">
            <a:extLst>
              <a:ext uri="{FF2B5EF4-FFF2-40B4-BE49-F238E27FC236}">
                <a16:creationId xmlns:a16="http://schemas.microsoft.com/office/drawing/2014/main" id="{68915438-9D94-45AD-B911-4FCDD780F1E8}"/>
              </a:ext>
            </a:extLst>
          </p:cNvPr>
          <p:cNvPicPr>
            <a:picLocks noChangeAspect="1"/>
          </p:cNvPicPr>
          <p:nvPr/>
        </p:nvPicPr>
        <p:blipFill rotWithShape="1">
          <a:blip r:embed="rId2">
            <a:extLst>
              <a:ext uri="{28A0092B-C50C-407E-A947-70E740481C1C}">
                <a14:useLocalDpi xmlns:a14="http://schemas.microsoft.com/office/drawing/2010/main" val="0"/>
              </a:ext>
            </a:extLst>
          </a:blip>
          <a:srcRect r="66470"/>
          <a:stretch/>
        </p:blipFill>
        <p:spPr>
          <a:xfrm>
            <a:off x="1334359" y="3718666"/>
            <a:ext cx="2289545" cy="2679962"/>
          </a:xfrm>
          <a:prstGeom prst="rect">
            <a:avLst/>
          </a:prstGeom>
        </p:spPr>
      </p:pic>
      <p:sp>
        <p:nvSpPr>
          <p:cNvPr id="5" name="TextBox 4">
            <a:extLst>
              <a:ext uri="{FF2B5EF4-FFF2-40B4-BE49-F238E27FC236}">
                <a16:creationId xmlns:a16="http://schemas.microsoft.com/office/drawing/2014/main" id="{851AADEC-A8A3-4053-A54A-9F30DAE8596C}"/>
              </a:ext>
            </a:extLst>
          </p:cNvPr>
          <p:cNvSpPr txBox="1"/>
          <p:nvPr/>
        </p:nvSpPr>
        <p:spPr>
          <a:xfrm>
            <a:off x="974503" y="1017767"/>
            <a:ext cx="2539046" cy="1526650"/>
          </a:xfrm>
          <a:prstGeom prst="rect">
            <a:avLst/>
          </a:prstGeom>
          <a:ln>
            <a:noFill/>
          </a:ln>
        </p:spPr>
        <p:txBody>
          <a:bodyPr vert="horz" wrap="square" lIns="91440" tIns="45720" rIns="91440" bIns="45720" rtlCol="0" anchor="t" anchorCtr="0">
            <a:normAutofit/>
          </a:bodyPr>
          <a:lstStyle/>
          <a:p>
            <a:r>
              <a:rPr lang="el-GR" sz="2800" dirty="0"/>
              <a:t>β-</a:t>
            </a:r>
            <a:r>
              <a:rPr lang="en-US" sz="2800" dirty="0"/>
              <a:t>galactosidase</a:t>
            </a:r>
            <a:endParaRPr lang="en-US" sz="2800" dirty="0">
              <a:solidFill>
                <a:schemeClr val="tx1">
                  <a:lumMod val="85000"/>
                  <a:lumOff val="15000"/>
                </a:schemeClr>
              </a:solidFill>
            </a:endParaRPr>
          </a:p>
        </p:txBody>
      </p:sp>
      <p:pic>
        <p:nvPicPr>
          <p:cNvPr id="9" name="Picture 8">
            <a:extLst>
              <a:ext uri="{FF2B5EF4-FFF2-40B4-BE49-F238E27FC236}">
                <a16:creationId xmlns:a16="http://schemas.microsoft.com/office/drawing/2014/main" id="{2AC35E3C-6A5D-4DC3-A79F-B756FB58E3A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21419" y="1589395"/>
            <a:ext cx="3202487" cy="2451287"/>
          </a:xfrm>
          <a:prstGeom prst="rect">
            <a:avLst/>
          </a:prstGeom>
        </p:spPr>
      </p:pic>
      <p:sp>
        <p:nvSpPr>
          <p:cNvPr id="20" name="TextBox 19">
            <a:extLst>
              <a:ext uri="{FF2B5EF4-FFF2-40B4-BE49-F238E27FC236}">
                <a16:creationId xmlns:a16="http://schemas.microsoft.com/office/drawing/2014/main" id="{3F8D5BFA-56C6-4A8B-ACF5-41571639BFAA}"/>
              </a:ext>
            </a:extLst>
          </p:cNvPr>
          <p:cNvSpPr txBox="1"/>
          <p:nvPr/>
        </p:nvSpPr>
        <p:spPr>
          <a:xfrm>
            <a:off x="4659464" y="1359673"/>
            <a:ext cx="4063117" cy="2210463"/>
          </a:xfrm>
          <a:prstGeom prst="rect">
            <a:avLst/>
          </a:prstGeom>
          <a:ln>
            <a:noFill/>
          </a:ln>
        </p:spPr>
        <p:txBody>
          <a:bodyPr vert="horz" wrap="square" lIns="91440" tIns="45720" rIns="91440" bIns="45720" rtlCol="0" anchor="t" anchorCtr="0">
            <a:normAutofit/>
          </a:bodyPr>
          <a:lstStyle/>
          <a:p>
            <a:r>
              <a:rPr lang="en-US" sz="2400" dirty="0">
                <a:solidFill>
                  <a:schemeClr val="tx1">
                    <a:lumMod val="85000"/>
                    <a:lumOff val="15000"/>
                  </a:schemeClr>
                </a:solidFill>
              </a:rPr>
              <a:t>Catalyzes the breakdown of </a:t>
            </a:r>
            <a:r>
              <a:rPr lang="en-US" sz="2400" dirty="0" err="1">
                <a:solidFill>
                  <a:schemeClr val="tx1">
                    <a:lumMod val="85000"/>
                    <a:lumOff val="15000"/>
                  </a:schemeClr>
                </a:solidFill>
              </a:rPr>
              <a:t>glycosidic</a:t>
            </a:r>
            <a:r>
              <a:rPr lang="en-US" sz="2400" dirty="0">
                <a:solidFill>
                  <a:schemeClr val="tx1">
                    <a:lumMod val="85000"/>
                    <a:lumOff val="15000"/>
                  </a:schemeClr>
                </a:solidFill>
              </a:rPr>
              <a:t> bonds between a terminal galactose molecule and neighboring molecules.</a:t>
            </a:r>
          </a:p>
        </p:txBody>
      </p:sp>
      <p:pic>
        <p:nvPicPr>
          <p:cNvPr id="10" name="Picture 9">
            <a:extLst>
              <a:ext uri="{FF2B5EF4-FFF2-40B4-BE49-F238E27FC236}">
                <a16:creationId xmlns:a16="http://schemas.microsoft.com/office/drawing/2014/main" id="{C6650FD0-4F2C-4E4B-B26E-30381DDBE918}"/>
              </a:ext>
            </a:extLst>
          </p:cNvPr>
          <p:cNvPicPr>
            <a:picLocks noChangeAspect="1"/>
          </p:cNvPicPr>
          <p:nvPr/>
        </p:nvPicPr>
        <p:blipFill rotWithShape="1">
          <a:blip r:embed="rId2">
            <a:extLst>
              <a:ext uri="{28A0092B-C50C-407E-A947-70E740481C1C}">
                <a14:useLocalDpi xmlns:a14="http://schemas.microsoft.com/office/drawing/2010/main" val="0"/>
              </a:ext>
            </a:extLst>
          </a:blip>
          <a:srcRect l="33530" r="27116"/>
          <a:stretch/>
        </p:blipFill>
        <p:spPr>
          <a:xfrm>
            <a:off x="3623905" y="3709444"/>
            <a:ext cx="2687247" cy="2679962"/>
          </a:xfrm>
          <a:prstGeom prst="rect">
            <a:avLst/>
          </a:prstGeom>
        </p:spPr>
      </p:pic>
      <p:pic>
        <p:nvPicPr>
          <p:cNvPr id="11" name="Picture 10">
            <a:extLst>
              <a:ext uri="{FF2B5EF4-FFF2-40B4-BE49-F238E27FC236}">
                <a16:creationId xmlns:a16="http://schemas.microsoft.com/office/drawing/2014/main" id="{38B5DB41-3682-4A68-975E-9240949D5E92}"/>
              </a:ext>
            </a:extLst>
          </p:cNvPr>
          <p:cNvPicPr>
            <a:picLocks noChangeAspect="1"/>
          </p:cNvPicPr>
          <p:nvPr/>
        </p:nvPicPr>
        <p:blipFill rotWithShape="1">
          <a:blip r:embed="rId2">
            <a:extLst>
              <a:ext uri="{28A0092B-C50C-407E-A947-70E740481C1C}">
                <a14:useLocalDpi xmlns:a14="http://schemas.microsoft.com/office/drawing/2010/main" val="0"/>
              </a:ext>
            </a:extLst>
          </a:blip>
          <a:srcRect l="72884" t="238" b="-238"/>
          <a:stretch/>
        </p:blipFill>
        <p:spPr>
          <a:xfrm>
            <a:off x="6311153" y="3722536"/>
            <a:ext cx="1851604" cy="2679962"/>
          </a:xfrm>
          <a:prstGeom prst="rect">
            <a:avLst/>
          </a:prstGeom>
        </p:spPr>
      </p:pic>
    </p:spTree>
    <p:extLst>
      <p:ext uri="{BB962C8B-B14F-4D97-AF65-F5344CB8AC3E}">
        <p14:creationId xmlns:p14="http://schemas.microsoft.com/office/powerpoint/2010/main" val="3319675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p:stCondLst>
                              <p:cond delay="500"/>
                            </p:stCondLst>
                            <p:childTnLst>
                              <p:par>
                                <p:cTn id="14" presetID="22" presetClass="entr" presetSubtype="8" fill="hold" nodeType="after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1494D5-790C-406E-8A71-2EC8F4F1BA1D}"/>
              </a:ext>
            </a:extLst>
          </p:cNvPr>
          <p:cNvSpPr>
            <a:spLocks noGrp="1"/>
          </p:cNvSpPr>
          <p:nvPr>
            <p:ph type="title"/>
          </p:nvPr>
        </p:nvSpPr>
        <p:spPr/>
        <p:txBody>
          <a:bodyPr/>
          <a:lstStyle/>
          <a:p>
            <a:r>
              <a:rPr lang="en-US" dirty="0"/>
              <a:t>Galactose substrate</a:t>
            </a:r>
          </a:p>
        </p:txBody>
      </p:sp>
      <p:sp>
        <p:nvSpPr>
          <p:cNvPr id="2" name="Text Placeholder 1">
            <a:extLst>
              <a:ext uri="{FF2B5EF4-FFF2-40B4-BE49-F238E27FC236}">
                <a16:creationId xmlns:a16="http://schemas.microsoft.com/office/drawing/2014/main" id="{75AE0E75-8822-424C-86B8-98C53EA9E014}"/>
              </a:ext>
            </a:extLst>
          </p:cNvPr>
          <p:cNvSpPr>
            <a:spLocks noGrp="1"/>
          </p:cNvSpPr>
          <p:nvPr>
            <p:ph idx="1"/>
          </p:nvPr>
        </p:nvSpPr>
        <p:spPr/>
        <p:txBody>
          <a:bodyPr/>
          <a:lstStyle/>
          <a:p>
            <a:r>
              <a:rPr lang="en-US" dirty="0"/>
              <a:t>Galactose Substrate</a:t>
            </a:r>
          </a:p>
        </p:txBody>
      </p:sp>
      <p:pic>
        <p:nvPicPr>
          <p:cNvPr id="4" name="Picture 3">
            <a:extLst>
              <a:ext uri="{FF2B5EF4-FFF2-40B4-BE49-F238E27FC236}">
                <a16:creationId xmlns:a16="http://schemas.microsoft.com/office/drawing/2014/main" id="{18C01723-A741-4510-B70F-9BCF075E5C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007" y="2295416"/>
            <a:ext cx="7577985" cy="2871465"/>
          </a:xfrm>
          <a:prstGeom prst="rect">
            <a:avLst/>
          </a:prstGeom>
        </p:spPr>
      </p:pic>
      <p:grpSp>
        <p:nvGrpSpPr>
          <p:cNvPr id="12" name="Group 11">
            <a:extLst>
              <a:ext uri="{FF2B5EF4-FFF2-40B4-BE49-F238E27FC236}">
                <a16:creationId xmlns:a16="http://schemas.microsoft.com/office/drawing/2014/main" id="{B47DFC47-6342-4431-A679-8567DEDCEE5B}"/>
              </a:ext>
            </a:extLst>
          </p:cNvPr>
          <p:cNvGrpSpPr/>
          <p:nvPr/>
        </p:nvGrpSpPr>
        <p:grpSpPr>
          <a:xfrm>
            <a:off x="2759103" y="5418808"/>
            <a:ext cx="3840480" cy="763319"/>
            <a:chOff x="2759103" y="5418808"/>
            <a:chExt cx="3840480" cy="763319"/>
          </a:xfrm>
        </p:grpSpPr>
        <p:sp>
          <p:nvSpPr>
            <p:cNvPr id="7" name="Left Brace 6">
              <a:extLst>
                <a:ext uri="{FF2B5EF4-FFF2-40B4-BE49-F238E27FC236}">
                  <a16:creationId xmlns:a16="http://schemas.microsoft.com/office/drawing/2014/main" id="{D23094B7-7619-47DC-B082-CCC88D4C5808}"/>
                </a:ext>
              </a:extLst>
            </p:cNvPr>
            <p:cNvSpPr/>
            <p:nvPr/>
          </p:nvSpPr>
          <p:spPr>
            <a:xfrm rot="16200000">
              <a:off x="4489145" y="4342036"/>
              <a:ext cx="381659" cy="2535203"/>
            </a:xfrm>
            <a:prstGeom prst="leftBrace">
              <a:avLst>
                <a:gd name="adj1" fmla="val 63825"/>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CCC964B4-4A84-4744-843A-CF112E7358F9}"/>
                </a:ext>
              </a:extLst>
            </p:cNvPr>
            <p:cNvSpPr txBox="1"/>
            <p:nvPr/>
          </p:nvSpPr>
          <p:spPr>
            <a:xfrm>
              <a:off x="2759103" y="5800467"/>
              <a:ext cx="3840480" cy="381660"/>
            </a:xfrm>
            <a:prstGeom prst="rect">
              <a:avLst/>
            </a:prstGeom>
            <a:ln>
              <a:noFill/>
            </a:ln>
          </p:spPr>
          <p:txBody>
            <a:bodyPr vert="horz" wrap="square" lIns="91440" tIns="45720" rIns="91440" bIns="45720" rtlCol="0" anchor="t" anchorCtr="0">
              <a:noAutofit/>
            </a:bodyPr>
            <a:lstStyle/>
            <a:p>
              <a:pPr algn="ctr"/>
              <a:r>
                <a:rPr lang="en-US" sz="2800" dirty="0">
                  <a:solidFill>
                    <a:schemeClr val="tx1">
                      <a:lumMod val="85000"/>
                      <a:lumOff val="15000"/>
                    </a:schemeClr>
                  </a:solidFill>
                </a:rPr>
                <a:t>Fluorescein</a:t>
              </a:r>
            </a:p>
          </p:txBody>
        </p:sp>
      </p:grpSp>
      <p:grpSp>
        <p:nvGrpSpPr>
          <p:cNvPr id="11" name="Group 10">
            <a:extLst>
              <a:ext uri="{FF2B5EF4-FFF2-40B4-BE49-F238E27FC236}">
                <a16:creationId xmlns:a16="http://schemas.microsoft.com/office/drawing/2014/main" id="{9AFC9A72-638E-49EB-B97B-78961BEFDC1A}"/>
              </a:ext>
            </a:extLst>
          </p:cNvPr>
          <p:cNvGrpSpPr/>
          <p:nvPr/>
        </p:nvGrpSpPr>
        <p:grpSpPr>
          <a:xfrm>
            <a:off x="1327806" y="1209750"/>
            <a:ext cx="6887155" cy="1215397"/>
            <a:chOff x="1327806" y="1209750"/>
            <a:chExt cx="6887155" cy="1215397"/>
          </a:xfrm>
        </p:grpSpPr>
        <p:sp>
          <p:nvSpPr>
            <p:cNvPr id="5" name="Left Brace 4">
              <a:extLst>
                <a:ext uri="{FF2B5EF4-FFF2-40B4-BE49-F238E27FC236}">
                  <a16:creationId xmlns:a16="http://schemas.microsoft.com/office/drawing/2014/main" id="{DEC1131A-FD4E-4057-9537-290241F57E6E}"/>
                </a:ext>
              </a:extLst>
            </p:cNvPr>
            <p:cNvSpPr/>
            <p:nvPr/>
          </p:nvSpPr>
          <p:spPr>
            <a:xfrm rot="5400000">
              <a:off x="1987766" y="1383528"/>
              <a:ext cx="381659" cy="1701579"/>
            </a:xfrm>
            <a:prstGeom prst="leftBrace">
              <a:avLst>
                <a:gd name="adj1" fmla="val 63825"/>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21ECFA58-67F3-403B-904F-E51A58639DE0}"/>
                </a:ext>
              </a:extLst>
            </p:cNvPr>
            <p:cNvSpPr/>
            <p:nvPr/>
          </p:nvSpPr>
          <p:spPr>
            <a:xfrm rot="5400000">
              <a:off x="7173342" y="1383528"/>
              <a:ext cx="381659" cy="1701579"/>
            </a:xfrm>
            <a:prstGeom prst="leftBrace">
              <a:avLst>
                <a:gd name="adj1" fmla="val 63825"/>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83C4A770-97E9-43BB-B695-BD56745BA639}"/>
                </a:ext>
              </a:extLst>
            </p:cNvPr>
            <p:cNvSpPr txBox="1"/>
            <p:nvPr/>
          </p:nvSpPr>
          <p:spPr>
            <a:xfrm>
              <a:off x="2759103" y="1209750"/>
              <a:ext cx="3840480" cy="381660"/>
            </a:xfrm>
            <a:prstGeom prst="rect">
              <a:avLst/>
            </a:prstGeom>
            <a:ln>
              <a:noFill/>
            </a:ln>
          </p:spPr>
          <p:txBody>
            <a:bodyPr vert="horz" wrap="square" lIns="91440" tIns="45720" rIns="91440" bIns="45720" rtlCol="0" anchor="t" anchorCtr="0">
              <a:noAutofit/>
            </a:bodyPr>
            <a:lstStyle/>
            <a:p>
              <a:pPr algn="ctr"/>
              <a:r>
                <a:rPr lang="en-US" sz="2800" dirty="0">
                  <a:solidFill>
                    <a:schemeClr val="tx1">
                      <a:lumMod val="85000"/>
                      <a:lumOff val="15000"/>
                    </a:schemeClr>
                  </a:solidFill>
                </a:rPr>
                <a:t>2 Galactose</a:t>
              </a:r>
            </a:p>
          </p:txBody>
        </p:sp>
        <p:sp>
          <p:nvSpPr>
            <p:cNvPr id="10" name="Left Brace 9">
              <a:extLst>
                <a:ext uri="{FF2B5EF4-FFF2-40B4-BE49-F238E27FC236}">
                  <a16:creationId xmlns:a16="http://schemas.microsoft.com/office/drawing/2014/main" id="{298CC066-E789-48A8-8F2D-FBA08F1860EB}"/>
                </a:ext>
              </a:extLst>
            </p:cNvPr>
            <p:cNvSpPr/>
            <p:nvPr/>
          </p:nvSpPr>
          <p:spPr>
            <a:xfrm rot="5400000">
              <a:off x="4579921" y="-739497"/>
              <a:ext cx="381659" cy="5184313"/>
            </a:xfrm>
            <a:prstGeom prst="leftBrace">
              <a:avLst>
                <a:gd name="adj1" fmla="val 63825"/>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4170162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ADA7640F-61AC-4112-9D3A-A50AADFB6337}"/>
              </a:ext>
            </a:extLst>
          </p:cNvPr>
          <p:cNvSpPr/>
          <p:nvPr/>
        </p:nvSpPr>
        <p:spPr>
          <a:xfrm>
            <a:off x="6425066" y="3289834"/>
            <a:ext cx="2245179" cy="2030283"/>
          </a:xfrm>
          <a:prstGeom prst="ellipse">
            <a:avLst/>
          </a:prstGeom>
          <a:noFill/>
          <a:ln w="0">
            <a:solidFill>
              <a:srgbClr val="CCFF66"/>
            </a:solidFill>
          </a:ln>
          <a:effectLst>
            <a:glow rad="279400">
              <a:srgbClr val="99FF33">
                <a:alpha val="67843"/>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88431B82-40CF-4853-A362-60D2294D5B97}"/>
              </a:ext>
            </a:extLst>
          </p:cNvPr>
          <p:cNvSpPr>
            <a:spLocks noGrp="1"/>
          </p:cNvSpPr>
          <p:nvPr>
            <p:ph type="title"/>
          </p:nvPr>
        </p:nvSpPr>
        <p:spPr/>
        <p:txBody>
          <a:bodyPr/>
          <a:lstStyle/>
          <a:p>
            <a:r>
              <a:rPr lang="en-US" dirty="0"/>
              <a:t>The reaction we are observing</a:t>
            </a:r>
          </a:p>
        </p:txBody>
      </p:sp>
      <p:pic>
        <p:nvPicPr>
          <p:cNvPr id="8" name="Picture 7">
            <a:extLst>
              <a:ext uri="{FF2B5EF4-FFF2-40B4-BE49-F238E27FC236}">
                <a16:creationId xmlns:a16="http://schemas.microsoft.com/office/drawing/2014/main" id="{3064088C-EA5F-4475-B870-FE0DA9133976}"/>
              </a:ext>
            </a:extLst>
          </p:cNvPr>
          <p:cNvPicPr>
            <a:picLocks noChangeAspect="1"/>
          </p:cNvPicPr>
          <p:nvPr/>
        </p:nvPicPr>
        <p:blipFill rotWithShape="1">
          <a:blip r:embed="rId2">
            <a:extLst>
              <a:ext uri="{28A0092B-C50C-407E-A947-70E740481C1C}">
                <a14:useLocalDpi xmlns:a14="http://schemas.microsoft.com/office/drawing/2010/main" val="0"/>
              </a:ext>
            </a:extLst>
          </a:blip>
          <a:srcRect r="57822"/>
          <a:stretch/>
        </p:blipFill>
        <p:spPr>
          <a:xfrm>
            <a:off x="257695" y="3582894"/>
            <a:ext cx="3673640" cy="2705100"/>
          </a:xfrm>
          <a:prstGeom prst="rect">
            <a:avLst/>
          </a:prstGeom>
        </p:spPr>
      </p:pic>
      <p:pic>
        <p:nvPicPr>
          <p:cNvPr id="10" name="Picture 9">
            <a:extLst>
              <a:ext uri="{FF2B5EF4-FFF2-40B4-BE49-F238E27FC236}">
                <a16:creationId xmlns:a16="http://schemas.microsoft.com/office/drawing/2014/main" id="{6E93D313-9165-4C76-99DD-425AA46F8A33}"/>
              </a:ext>
            </a:extLst>
          </p:cNvPr>
          <p:cNvPicPr>
            <a:picLocks noChangeAspect="1"/>
          </p:cNvPicPr>
          <p:nvPr/>
        </p:nvPicPr>
        <p:blipFill rotWithShape="1">
          <a:blip r:embed="rId2">
            <a:extLst>
              <a:ext uri="{28A0092B-C50C-407E-A947-70E740481C1C}">
                <a14:useLocalDpi xmlns:a14="http://schemas.microsoft.com/office/drawing/2010/main" val="0"/>
              </a:ext>
            </a:extLst>
          </a:blip>
          <a:srcRect l="42178" r="31576"/>
          <a:stretch/>
        </p:blipFill>
        <p:spPr>
          <a:xfrm>
            <a:off x="3931336" y="3582894"/>
            <a:ext cx="2285998" cy="2705100"/>
          </a:xfrm>
          <a:prstGeom prst="rect">
            <a:avLst/>
          </a:prstGeom>
        </p:spPr>
      </p:pic>
      <p:pic>
        <p:nvPicPr>
          <p:cNvPr id="11" name="Picture 10">
            <a:extLst>
              <a:ext uri="{FF2B5EF4-FFF2-40B4-BE49-F238E27FC236}">
                <a16:creationId xmlns:a16="http://schemas.microsoft.com/office/drawing/2014/main" id="{C586EE0D-FEB5-4D75-9DCB-056208BB8DC0}"/>
              </a:ext>
            </a:extLst>
          </p:cNvPr>
          <p:cNvPicPr>
            <a:picLocks noChangeAspect="1"/>
          </p:cNvPicPr>
          <p:nvPr/>
        </p:nvPicPr>
        <p:blipFill rotWithShape="1">
          <a:blip r:embed="rId2">
            <a:extLst>
              <a:ext uri="{28A0092B-C50C-407E-A947-70E740481C1C}">
                <a14:useLocalDpi xmlns:a14="http://schemas.microsoft.com/office/drawing/2010/main" val="0"/>
              </a:ext>
            </a:extLst>
          </a:blip>
          <a:srcRect l="68424"/>
          <a:stretch/>
        </p:blipFill>
        <p:spPr>
          <a:xfrm>
            <a:off x="6217335" y="3582894"/>
            <a:ext cx="2750277" cy="2705100"/>
          </a:xfrm>
          <a:prstGeom prst="rect">
            <a:avLst/>
          </a:prstGeom>
        </p:spPr>
      </p:pic>
      <p:sp>
        <p:nvSpPr>
          <p:cNvPr id="12" name="Content Placeholder 2">
            <a:extLst>
              <a:ext uri="{FF2B5EF4-FFF2-40B4-BE49-F238E27FC236}">
                <a16:creationId xmlns:a16="http://schemas.microsoft.com/office/drawing/2014/main" id="{8EE99181-535E-499A-A0E3-609622EBC965}"/>
              </a:ext>
            </a:extLst>
          </p:cNvPr>
          <p:cNvSpPr>
            <a:spLocks noGrp="1"/>
          </p:cNvSpPr>
          <p:nvPr>
            <p:ph idx="1"/>
          </p:nvPr>
        </p:nvSpPr>
        <p:spPr>
          <a:xfrm>
            <a:off x="443172" y="1327496"/>
            <a:ext cx="7886700" cy="4351338"/>
          </a:xfrm>
        </p:spPr>
        <p:txBody>
          <a:bodyPr>
            <a:normAutofit/>
          </a:bodyPr>
          <a:lstStyle/>
          <a:p>
            <a:pPr marL="342900" indent="-342900">
              <a:buFont typeface="Arial" panose="020B0604020202020204" pitchFamily="34" charset="0"/>
              <a:buChar char="•"/>
            </a:pPr>
            <a:r>
              <a:rPr lang="en-US" sz="2000" dirty="0"/>
              <a:t>The active site in </a:t>
            </a:r>
            <a:r>
              <a:rPr lang="el-GR" sz="2000" dirty="0"/>
              <a:t>β-</a:t>
            </a:r>
            <a:r>
              <a:rPr lang="en-US" sz="2000" dirty="0"/>
              <a:t>galactosidase recognizes galactose, regardless of what galactose is bound to.</a:t>
            </a:r>
          </a:p>
          <a:p>
            <a:pPr marL="342900" indent="-342900">
              <a:buFont typeface="Arial" panose="020B0604020202020204" pitchFamily="34" charset="0"/>
              <a:buChar char="•"/>
            </a:pPr>
            <a:r>
              <a:rPr lang="en-US" sz="2000" dirty="0"/>
              <a:t>We will use fluorescein bound to two galactose monomers in this reaction.</a:t>
            </a:r>
          </a:p>
          <a:p>
            <a:pPr marL="342900" indent="-342900">
              <a:buFont typeface="Arial" panose="020B0604020202020204" pitchFamily="34" charset="0"/>
              <a:buChar char="•"/>
            </a:pPr>
            <a:r>
              <a:rPr lang="en-US" sz="2000" dirty="0">
                <a:solidFill>
                  <a:schemeClr val="tx1">
                    <a:lumMod val="85000"/>
                    <a:lumOff val="15000"/>
                  </a:schemeClr>
                </a:solidFill>
              </a:rPr>
              <a:t>Fluorescein will not fluoresce when bound to other molecules, but will fluoresce when those molecules are removed.</a:t>
            </a:r>
          </a:p>
        </p:txBody>
      </p:sp>
    </p:spTree>
    <p:extLst>
      <p:ext uri="{BB962C8B-B14F-4D97-AF65-F5344CB8AC3E}">
        <p14:creationId xmlns:p14="http://schemas.microsoft.com/office/powerpoint/2010/main" val="1966681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10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1000"/>
                                        <p:tgtEl>
                                          <p:spTgt spid="11"/>
                                        </p:tgtEl>
                                      </p:cBhvr>
                                    </p:animEffect>
                                  </p:childTnLst>
                                </p:cTn>
                              </p:par>
                            </p:childTnLst>
                          </p:cTn>
                        </p:par>
                        <p:par>
                          <p:cTn id="28" fill="hold">
                            <p:stCondLst>
                              <p:cond delay="1000"/>
                            </p:stCondLst>
                            <p:childTnLst>
                              <p:par>
                                <p:cTn id="29" presetID="10" presetClass="entr" presetSubtype="0" fill="hold" grpId="0" nodeType="afterEffect">
                                  <p:stCondLst>
                                    <p:cond delay="10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E35C8-84CB-457C-9D14-E05B0488B79C}"/>
              </a:ext>
            </a:extLst>
          </p:cNvPr>
          <p:cNvSpPr>
            <a:spLocks noGrp="1"/>
          </p:cNvSpPr>
          <p:nvPr>
            <p:ph type="title"/>
          </p:nvPr>
        </p:nvSpPr>
        <p:spPr/>
        <p:txBody>
          <a:bodyPr/>
          <a:lstStyle/>
          <a:p>
            <a:r>
              <a:rPr lang="en-US" dirty="0"/>
              <a:t>The reaction we are observing</a:t>
            </a:r>
          </a:p>
        </p:txBody>
      </p:sp>
      <p:sp>
        <p:nvSpPr>
          <p:cNvPr id="4" name="Hexagon 3">
            <a:extLst>
              <a:ext uri="{FF2B5EF4-FFF2-40B4-BE49-F238E27FC236}">
                <a16:creationId xmlns:a16="http://schemas.microsoft.com/office/drawing/2014/main" id="{D24455F8-E1A5-46B3-82EE-71B195391E80}"/>
              </a:ext>
            </a:extLst>
          </p:cNvPr>
          <p:cNvSpPr>
            <a:spLocks/>
          </p:cNvSpPr>
          <p:nvPr/>
        </p:nvSpPr>
        <p:spPr>
          <a:xfrm>
            <a:off x="3019306" y="3430362"/>
            <a:ext cx="636743" cy="55896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exagon 5">
            <a:extLst>
              <a:ext uri="{FF2B5EF4-FFF2-40B4-BE49-F238E27FC236}">
                <a16:creationId xmlns:a16="http://schemas.microsoft.com/office/drawing/2014/main" id="{97947D60-0801-498B-B928-57B484092266}"/>
              </a:ext>
            </a:extLst>
          </p:cNvPr>
          <p:cNvSpPr>
            <a:spLocks/>
          </p:cNvSpPr>
          <p:nvPr/>
        </p:nvSpPr>
        <p:spPr>
          <a:xfrm>
            <a:off x="5621397" y="3427638"/>
            <a:ext cx="636743" cy="55896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45E756CC-C6CC-485E-BE42-9F15E44540CC}"/>
              </a:ext>
            </a:extLst>
          </p:cNvPr>
          <p:cNvCxnSpPr>
            <a:cxnSpLocks/>
          </p:cNvCxnSpPr>
          <p:nvPr/>
        </p:nvCxnSpPr>
        <p:spPr>
          <a:xfrm flipV="1">
            <a:off x="3586822" y="3708921"/>
            <a:ext cx="451275" cy="0"/>
          </a:xfrm>
          <a:prstGeom prst="line">
            <a:avLst/>
          </a:prstGeom>
          <a:ln w="5715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8" name="Freeform: Shape 7">
            <a:extLst>
              <a:ext uri="{FF2B5EF4-FFF2-40B4-BE49-F238E27FC236}">
                <a16:creationId xmlns:a16="http://schemas.microsoft.com/office/drawing/2014/main" id="{64948098-9FDE-4DD6-B948-2C443F55C362}"/>
              </a:ext>
            </a:extLst>
          </p:cNvPr>
          <p:cNvSpPr>
            <a:spLocks noChangeAspect="1"/>
          </p:cNvSpPr>
          <p:nvPr/>
        </p:nvSpPr>
        <p:spPr>
          <a:xfrm>
            <a:off x="1981576" y="3429000"/>
            <a:ext cx="2057456" cy="2057456"/>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0C257B57-E9D9-4BEC-8565-1690955496D4}"/>
              </a:ext>
            </a:extLst>
          </p:cNvPr>
          <p:cNvSpPr>
            <a:spLocks noChangeAspect="1"/>
          </p:cNvSpPr>
          <p:nvPr/>
        </p:nvSpPr>
        <p:spPr>
          <a:xfrm flipH="1">
            <a:off x="5239464" y="3429000"/>
            <a:ext cx="2057456" cy="2057456"/>
          </a:xfrm>
          <a:custGeom>
            <a:avLst/>
            <a:gdLst>
              <a:gd name="connsiteX0" fmla="*/ 1828800 w 3657600"/>
              <a:gd name="connsiteY0" fmla="*/ 0 h 3657600"/>
              <a:gd name="connsiteX1" fmla="*/ 1969509 w 3657600"/>
              <a:gd name="connsiteY1" fmla="*/ 5333 h 3657600"/>
              <a:gd name="connsiteX2" fmla="*/ 2082816 w 3657600"/>
              <a:gd name="connsiteY2" fmla="*/ 18275 h 3657600"/>
              <a:gd name="connsiteX3" fmla="*/ 1844468 w 3657600"/>
              <a:gd name="connsiteY3" fmla="*/ 494969 h 3657600"/>
              <a:gd name="connsiteX4" fmla="*/ 2091953 w 3657600"/>
              <a:gd name="connsiteY4" fmla="*/ 989938 h 3657600"/>
              <a:gd name="connsiteX5" fmla="*/ 2735346 w 3657600"/>
              <a:gd name="connsiteY5" fmla="*/ 989938 h 3657600"/>
              <a:gd name="connsiteX6" fmla="*/ 2956989 w 3657600"/>
              <a:gd name="connsiteY6" fmla="*/ 546652 h 3657600"/>
              <a:gd name="connsiteX7" fmla="*/ 3131963 w 3657600"/>
              <a:gd name="connsiteY7" fmla="*/ 546652 h 3657600"/>
              <a:gd name="connsiteX8" fmla="*/ 3239991 w 3657600"/>
              <a:gd name="connsiteY8" fmla="*/ 665514 h 3657600"/>
              <a:gd name="connsiteX9" fmla="*/ 3657600 w 3657600"/>
              <a:gd name="connsiteY9" fmla="*/ 1828800 h 3657600"/>
              <a:gd name="connsiteX10" fmla="*/ 1828800 w 3657600"/>
              <a:gd name="connsiteY10" fmla="*/ 3657600 h 3657600"/>
              <a:gd name="connsiteX11" fmla="*/ 0 w 3657600"/>
              <a:gd name="connsiteY11" fmla="*/ 1828800 h 3657600"/>
              <a:gd name="connsiteX12" fmla="*/ 1828800 w 3657600"/>
              <a:gd name="connsiteY12"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7600" h="3657600">
                <a:moveTo>
                  <a:pt x="1828800" y="0"/>
                </a:moveTo>
                <a:cubicBezTo>
                  <a:pt x="1876145" y="0"/>
                  <a:pt x="1923069" y="1799"/>
                  <a:pt x="1969509" y="5333"/>
                </a:cubicBezTo>
                <a:lnTo>
                  <a:pt x="2082816" y="18275"/>
                </a:lnTo>
                <a:lnTo>
                  <a:pt x="1844468" y="494969"/>
                </a:lnTo>
                <a:lnTo>
                  <a:pt x="2091953" y="989938"/>
                </a:lnTo>
                <a:lnTo>
                  <a:pt x="2735346" y="989938"/>
                </a:lnTo>
                <a:lnTo>
                  <a:pt x="2956989" y="546652"/>
                </a:lnTo>
                <a:lnTo>
                  <a:pt x="3131963" y="546652"/>
                </a:lnTo>
                <a:lnTo>
                  <a:pt x="3239991" y="665514"/>
                </a:lnTo>
                <a:cubicBezTo>
                  <a:pt x="3500881" y="981638"/>
                  <a:pt x="3657600" y="1386917"/>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C2C800D-0AEC-462B-835D-C4E0D2C63D1D}"/>
              </a:ext>
            </a:extLst>
          </p:cNvPr>
          <p:cNvCxnSpPr>
            <a:cxnSpLocks/>
          </p:cNvCxnSpPr>
          <p:nvPr/>
        </p:nvCxnSpPr>
        <p:spPr>
          <a:xfrm flipV="1">
            <a:off x="5238529" y="3708480"/>
            <a:ext cx="451275" cy="0"/>
          </a:xfrm>
          <a:prstGeom prst="line">
            <a:avLst/>
          </a:prstGeom>
          <a:ln w="5715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Hexagon 10">
            <a:extLst>
              <a:ext uri="{FF2B5EF4-FFF2-40B4-BE49-F238E27FC236}">
                <a16:creationId xmlns:a16="http://schemas.microsoft.com/office/drawing/2014/main" id="{6F447AA0-C839-4CF7-A894-B9B6D90C5F1C}"/>
              </a:ext>
            </a:extLst>
          </p:cNvPr>
          <p:cNvSpPr>
            <a:spLocks/>
          </p:cNvSpPr>
          <p:nvPr/>
        </p:nvSpPr>
        <p:spPr>
          <a:xfrm>
            <a:off x="3018371" y="3427638"/>
            <a:ext cx="636743" cy="558962"/>
          </a:xfrm>
          <a:prstGeom prst="hexagon">
            <a:avLst/>
          </a:prstGeom>
          <a:solidFill>
            <a:srgbClr val="D78B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Hexagon 11">
            <a:extLst>
              <a:ext uri="{FF2B5EF4-FFF2-40B4-BE49-F238E27FC236}">
                <a16:creationId xmlns:a16="http://schemas.microsoft.com/office/drawing/2014/main" id="{966FD0CD-192F-44F1-88A6-59BFD976B2DE}"/>
              </a:ext>
            </a:extLst>
          </p:cNvPr>
          <p:cNvSpPr>
            <a:spLocks/>
          </p:cNvSpPr>
          <p:nvPr/>
        </p:nvSpPr>
        <p:spPr>
          <a:xfrm>
            <a:off x="5631450" y="3427638"/>
            <a:ext cx="636743" cy="558962"/>
          </a:xfrm>
          <a:prstGeom prst="hexagon">
            <a:avLst/>
          </a:prstGeom>
          <a:solidFill>
            <a:srgbClr val="D78B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Top Corners Snipped 14">
            <a:extLst>
              <a:ext uri="{FF2B5EF4-FFF2-40B4-BE49-F238E27FC236}">
                <a16:creationId xmlns:a16="http://schemas.microsoft.com/office/drawing/2014/main" id="{1069478B-B4DE-487B-BEA3-0DFAB9E5354C}"/>
              </a:ext>
            </a:extLst>
          </p:cNvPr>
          <p:cNvSpPr/>
          <p:nvPr/>
        </p:nvSpPr>
        <p:spPr>
          <a:xfrm rot="10800000">
            <a:off x="3912440" y="3467272"/>
            <a:ext cx="1451630" cy="753665"/>
          </a:xfrm>
          <a:prstGeom prst="snip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Top Corners Snipped 15">
            <a:extLst>
              <a:ext uri="{FF2B5EF4-FFF2-40B4-BE49-F238E27FC236}">
                <a16:creationId xmlns:a16="http://schemas.microsoft.com/office/drawing/2014/main" id="{B996B4EF-8A1B-4431-9E3D-905EB2C48A86}"/>
              </a:ext>
            </a:extLst>
          </p:cNvPr>
          <p:cNvSpPr/>
          <p:nvPr/>
        </p:nvSpPr>
        <p:spPr>
          <a:xfrm rot="10800000">
            <a:off x="3911505" y="3467271"/>
            <a:ext cx="1451630" cy="922359"/>
          </a:xfrm>
          <a:prstGeom prst="snip2SameRect">
            <a:avLst>
              <a:gd name="adj1" fmla="val 50000"/>
              <a:gd name="adj2" fmla="val 0"/>
            </a:avLst>
          </a:prstGeom>
          <a:solidFill>
            <a:srgbClr val="CCFF67"/>
          </a:solidFill>
          <a:ln>
            <a:noFill/>
          </a:ln>
          <a:effectLst>
            <a:glow rad="635000">
              <a:srgbClr val="CCFF67">
                <a:alpha val="78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46B4A6BA-20F6-415D-A48F-CC6356B8F66B}"/>
              </a:ext>
            </a:extLst>
          </p:cNvPr>
          <p:cNvSpPr>
            <a:spLocks noGrp="1"/>
          </p:cNvSpPr>
          <p:nvPr>
            <p:ph idx="1"/>
          </p:nvPr>
        </p:nvSpPr>
        <p:spPr>
          <a:xfrm>
            <a:off x="443172" y="1327496"/>
            <a:ext cx="7886700" cy="4351338"/>
          </a:xfrm>
        </p:spPr>
        <p:txBody>
          <a:bodyPr>
            <a:normAutofit/>
          </a:bodyPr>
          <a:lstStyle/>
          <a:p>
            <a:pPr marL="342900" indent="-342900">
              <a:buFont typeface="Arial" panose="020B0604020202020204" pitchFamily="34" charset="0"/>
              <a:buChar char="•"/>
            </a:pPr>
            <a:r>
              <a:rPr lang="en-US" sz="2000" dirty="0"/>
              <a:t>When the galactose monomers are removed from the central fluorescein, it will begin to fluoresce under blue light.</a:t>
            </a:r>
            <a:endParaRPr lang="en-US" sz="2000" dirty="0">
              <a:solidFill>
                <a:schemeClr val="tx1">
                  <a:lumMod val="85000"/>
                  <a:lumOff val="15000"/>
                </a:schemeClr>
              </a:solidFill>
            </a:endParaRPr>
          </a:p>
        </p:txBody>
      </p:sp>
    </p:spTree>
    <p:extLst>
      <p:ext uri="{BB962C8B-B14F-4D97-AF65-F5344CB8AC3E}">
        <p14:creationId xmlns:p14="http://schemas.microsoft.com/office/powerpoint/2010/main" val="1813786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xit" presetSubtype="0" fill="hold" grpId="0" nodeType="withEffect">
                                  <p:stCondLst>
                                    <p:cond delay="200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10" presetClass="exit" presetSubtype="0" fill="hold" nodeType="withEffect">
                                  <p:stCondLst>
                                    <p:cond delay="2000"/>
                                  </p:stCondLst>
                                  <p:childTnLst>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par>
                                <p:cTn id="17" presetID="42" presetClass="path" presetSubtype="0" accel="50000" decel="50000" fill="hold" grpId="1" nodeType="withEffect">
                                  <p:stCondLst>
                                    <p:cond delay="2000"/>
                                  </p:stCondLst>
                                  <p:childTnLst>
                                    <p:animMotion origin="layout" path="M -0.00018 -0.0044 L -0.02118 -0.14514 " pathEditMode="relative" rAng="0" ptsTypes="AA">
                                      <p:cBhvr>
                                        <p:cTn id="18" dur="2000" fill="hold"/>
                                        <p:tgtEl>
                                          <p:spTgt spid="11"/>
                                        </p:tgtEl>
                                        <p:attrNameLst>
                                          <p:attrName>ppt_x</p:attrName>
                                          <p:attrName>ppt_y</p:attrName>
                                        </p:attrNameLst>
                                      </p:cBhvr>
                                      <p:rCtr x="-1059" y="-7037"/>
                                    </p:animMotion>
                                  </p:childTnLst>
                                </p:cTn>
                              </p:par>
                            </p:childTnLst>
                          </p:cTn>
                        </p:par>
                        <p:par>
                          <p:cTn id="19" fill="hold">
                            <p:stCondLst>
                              <p:cond delay="40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xit" presetSubtype="0" fill="hold" nodeType="withEffect">
                                  <p:stCondLst>
                                    <p:cond delay="2000"/>
                                  </p:stCondLst>
                                  <p:childTnLst>
                                    <p:animEffect transition="out" filter="fade">
                                      <p:cBhvr>
                                        <p:cTn id="24" dur="500"/>
                                        <p:tgtEl>
                                          <p:spTgt spid="10"/>
                                        </p:tgtEl>
                                      </p:cBhvr>
                                    </p:animEffect>
                                    <p:set>
                                      <p:cBhvr>
                                        <p:cTn id="25" dur="1" fill="hold">
                                          <p:stCondLst>
                                            <p:cond delay="499"/>
                                          </p:stCondLst>
                                        </p:cTn>
                                        <p:tgtEl>
                                          <p:spTgt spid="10"/>
                                        </p:tgtEl>
                                        <p:attrNameLst>
                                          <p:attrName>style.visibility</p:attrName>
                                        </p:attrNameLst>
                                      </p:cBhvr>
                                      <p:to>
                                        <p:strVal val="hidden"/>
                                      </p:to>
                                    </p:set>
                                  </p:childTnLst>
                                </p:cTn>
                              </p:par>
                              <p:par>
                                <p:cTn id="26" presetID="10" presetClass="exit" presetSubtype="0" fill="hold" grpId="0" nodeType="withEffect">
                                  <p:stCondLst>
                                    <p:cond delay="2000"/>
                                  </p:stCondLst>
                                  <p:childTnLst>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par>
                                <p:cTn id="29" presetID="10" presetClass="entr" presetSubtype="0" fill="hold" grpId="0" nodeType="withEffect">
                                  <p:stCondLst>
                                    <p:cond delay="200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par>
                          <p:cTn id="35" fill="hold">
                            <p:stCondLst>
                              <p:cond delay="6500"/>
                            </p:stCondLst>
                            <p:childTnLst>
                              <p:par>
                                <p:cTn id="36" presetID="1" presetClass="exit"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hidden"/>
                                      </p:to>
                                    </p:set>
                                  </p:childTnLst>
                                </p:cTn>
                              </p:par>
                            </p:childTnLst>
                          </p:cTn>
                        </p:par>
                        <p:par>
                          <p:cTn id="38" fill="hold">
                            <p:stCondLst>
                              <p:cond delay="6500"/>
                            </p:stCondLst>
                            <p:childTnLst>
                              <p:par>
                                <p:cTn id="39" presetID="42" presetClass="path" presetSubtype="0" accel="50000" decel="50000" fill="hold" grpId="1" nodeType="afterEffect">
                                  <p:stCondLst>
                                    <p:cond delay="0"/>
                                  </p:stCondLst>
                                  <p:childTnLst>
                                    <p:animMotion origin="layout" path="M 1.94444E-6 4.81481E-6 L 0.02378 -0.2051 " pathEditMode="relative" rAng="0" ptsTypes="AA">
                                      <p:cBhvr>
                                        <p:cTn id="40" dur="2000" fill="hold"/>
                                        <p:tgtEl>
                                          <p:spTgt spid="16"/>
                                        </p:tgtEl>
                                        <p:attrNameLst>
                                          <p:attrName>ppt_x</p:attrName>
                                          <p:attrName>ppt_y</p:attrName>
                                        </p:attrNameLst>
                                      </p:cBhvr>
                                      <p:rCtr x="1181" y="-10255"/>
                                    </p:animMotion>
                                  </p:childTnLst>
                                </p:cTn>
                              </p:par>
                              <p:par>
                                <p:cTn id="41" presetID="42" presetClass="path" presetSubtype="0" accel="50000" decel="50000" fill="hold" grpId="1" nodeType="withEffect">
                                  <p:stCondLst>
                                    <p:cond delay="0"/>
                                  </p:stCondLst>
                                  <p:childTnLst>
                                    <p:animMotion origin="layout" path="M -8.33333E-7 7.40741E-7 L 0.06962 -0.1419 " pathEditMode="relative" rAng="0" ptsTypes="AA">
                                      <p:cBhvr>
                                        <p:cTn id="42" dur="2000" fill="hold"/>
                                        <p:tgtEl>
                                          <p:spTgt spid="12"/>
                                        </p:tgtEl>
                                        <p:attrNameLst>
                                          <p:attrName>ppt_x</p:attrName>
                                          <p:attrName>ppt_y</p:attrName>
                                        </p:attrNameLst>
                                      </p:cBhvr>
                                      <p:rCtr x="3472" y="-7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1" grpId="0" animBg="1"/>
      <p:bldP spid="11" grpId="1" animBg="1"/>
      <p:bldP spid="12" grpId="0" animBg="1"/>
      <p:bldP spid="12" grpId="1" animBg="1"/>
      <p:bldP spid="15" grpId="0" animBg="1"/>
      <p:bldP spid="16" grpId="0" animBg="1"/>
      <p:bldP spid="16"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A04871-2E86-4517-81DD-E927967A06AA}"/>
              </a:ext>
            </a:extLst>
          </p:cNvPr>
          <p:cNvSpPr>
            <a:spLocks noGrp="1"/>
          </p:cNvSpPr>
          <p:nvPr>
            <p:ph type="title"/>
          </p:nvPr>
        </p:nvSpPr>
        <p:spPr/>
        <p:txBody>
          <a:bodyPr/>
          <a:lstStyle/>
          <a:p>
            <a:r>
              <a:rPr lang="en-US" dirty="0"/>
              <a:t>Observing the reaction</a:t>
            </a:r>
          </a:p>
        </p:txBody>
      </p:sp>
      <p:sp>
        <p:nvSpPr>
          <p:cNvPr id="3" name="TextBox 2">
            <a:extLst>
              <a:ext uri="{FF2B5EF4-FFF2-40B4-BE49-F238E27FC236}">
                <a16:creationId xmlns:a16="http://schemas.microsoft.com/office/drawing/2014/main" id="{9200A863-F81E-4BA7-9988-4024282BD834}"/>
              </a:ext>
            </a:extLst>
          </p:cNvPr>
          <p:cNvSpPr txBox="1"/>
          <p:nvPr/>
        </p:nvSpPr>
        <p:spPr>
          <a:xfrm>
            <a:off x="874643" y="1121134"/>
            <a:ext cx="7434470" cy="4977516"/>
          </a:xfrm>
          <a:prstGeom prst="rect">
            <a:avLst/>
          </a:prstGeom>
          <a:ln>
            <a:noFill/>
          </a:ln>
        </p:spPr>
        <p:txBody>
          <a:bodyPr vert="horz" wrap="square" lIns="91440" tIns="45720" rIns="91440" bIns="45720" rtlCol="0" anchor="t" anchorCtr="0">
            <a:noAutofit/>
          </a:bodyPr>
          <a:lstStyle/>
          <a:p>
            <a:r>
              <a:rPr lang="en-US" sz="3200" dirty="0">
                <a:solidFill>
                  <a:schemeClr val="tx1">
                    <a:lumMod val="85000"/>
                    <a:lumOff val="15000"/>
                  </a:schemeClr>
                </a:solidFill>
              </a:rPr>
              <a:t>Instructions:</a:t>
            </a:r>
          </a:p>
          <a:p>
            <a:pPr marL="800100" lvl="1" indent="-342900">
              <a:spcBef>
                <a:spcPts val="1200"/>
              </a:spcBef>
              <a:buFont typeface="+mj-lt"/>
              <a:buAutoNum type="arabicPeriod"/>
            </a:pPr>
            <a:r>
              <a:rPr lang="en-US" sz="2400" dirty="0">
                <a:solidFill>
                  <a:schemeClr val="tx1">
                    <a:lumMod val="85000"/>
                    <a:lumOff val="15000"/>
                  </a:schemeClr>
                </a:solidFill>
              </a:rPr>
              <a:t>Turn on P51</a:t>
            </a:r>
          </a:p>
          <a:p>
            <a:pPr marL="800100" lvl="1" indent="-342900">
              <a:spcBef>
                <a:spcPts val="1200"/>
              </a:spcBef>
              <a:buFont typeface="+mj-lt"/>
              <a:buAutoNum type="arabicPeriod"/>
            </a:pPr>
            <a:r>
              <a:rPr lang="en-US" sz="2400" dirty="0">
                <a:solidFill>
                  <a:schemeClr val="tx1">
                    <a:lumMod val="85000"/>
                    <a:lumOff val="15000"/>
                  </a:schemeClr>
                </a:solidFill>
              </a:rPr>
              <a:t>Add 10 µl 2X substrate to a tube.</a:t>
            </a:r>
          </a:p>
          <a:p>
            <a:pPr marL="800100" lvl="1" indent="-342900">
              <a:spcBef>
                <a:spcPts val="1200"/>
              </a:spcBef>
              <a:buFont typeface="+mj-lt"/>
              <a:buAutoNum type="arabicPeriod"/>
            </a:pPr>
            <a:r>
              <a:rPr lang="en-US" sz="2400" dirty="0">
                <a:solidFill>
                  <a:schemeClr val="tx1">
                    <a:lumMod val="85000"/>
                    <a:lumOff val="15000"/>
                  </a:schemeClr>
                </a:solidFill>
              </a:rPr>
              <a:t>Add 10 µl Dilution Buffer to create a 1X solution and place in P51.</a:t>
            </a:r>
          </a:p>
          <a:p>
            <a:pPr marL="800100" lvl="1" indent="-342900">
              <a:spcBef>
                <a:spcPts val="1200"/>
              </a:spcBef>
              <a:buFont typeface="+mj-lt"/>
              <a:buAutoNum type="arabicPeriod"/>
            </a:pPr>
            <a:r>
              <a:rPr lang="en-US" sz="2400" dirty="0">
                <a:solidFill>
                  <a:schemeClr val="tx1">
                    <a:lumMod val="85000"/>
                    <a:lumOff val="15000"/>
                  </a:schemeClr>
                </a:solidFill>
              </a:rPr>
              <a:t>Pipette 5 µl of 1X enzyme into the substrate. </a:t>
            </a:r>
          </a:p>
          <a:p>
            <a:pPr marL="1257300" lvl="2" indent="-342900">
              <a:spcBef>
                <a:spcPts val="1200"/>
              </a:spcBef>
              <a:buFont typeface="Arial" panose="020B0604020202020204" pitchFamily="34" charset="0"/>
              <a:buChar char="•"/>
            </a:pPr>
            <a:r>
              <a:rPr lang="en-US" sz="2400" dirty="0">
                <a:solidFill>
                  <a:schemeClr val="tx1">
                    <a:lumMod val="85000"/>
                    <a:lumOff val="15000"/>
                  </a:schemeClr>
                </a:solidFill>
              </a:rPr>
              <a:t>Pipette up and down to mix.</a:t>
            </a:r>
          </a:p>
          <a:p>
            <a:pPr marL="1257300" lvl="2" indent="-342900">
              <a:spcBef>
                <a:spcPts val="1200"/>
              </a:spcBef>
              <a:buFont typeface="Arial" panose="020B0604020202020204" pitchFamily="34" charset="0"/>
              <a:buChar char="•"/>
            </a:pPr>
            <a:r>
              <a:rPr lang="en-US" sz="2400" dirty="0">
                <a:solidFill>
                  <a:schemeClr val="tx1">
                    <a:lumMod val="85000"/>
                    <a:lumOff val="15000"/>
                  </a:schemeClr>
                </a:solidFill>
              </a:rPr>
              <a:t>Immediately start timer.</a:t>
            </a:r>
          </a:p>
          <a:p>
            <a:pPr marL="800100" lvl="1" indent="-342900">
              <a:spcBef>
                <a:spcPts val="1200"/>
              </a:spcBef>
              <a:buFont typeface="+mj-lt"/>
              <a:buAutoNum type="arabicPeriod"/>
            </a:pPr>
            <a:r>
              <a:rPr lang="en-US" sz="2400" dirty="0">
                <a:solidFill>
                  <a:schemeClr val="tx1">
                    <a:lumMod val="85000"/>
                    <a:lumOff val="15000"/>
                  </a:schemeClr>
                </a:solidFill>
              </a:rPr>
              <a:t>Every 10 seconds compare brightness of substrate to fluorescein dilution series.</a:t>
            </a:r>
          </a:p>
        </p:txBody>
      </p:sp>
    </p:spTree>
    <p:extLst>
      <p:ext uri="{BB962C8B-B14F-4D97-AF65-F5344CB8AC3E}">
        <p14:creationId xmlns:p14="http://schemas.microsoft.com/office/powerpoint/2010/main" val="1418811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A3359C-1E81-4F94-B0AF-0DD03D73BFC4}"/>
              </a:ext>
            </a:extLst>
          </p:cNvPr>
          <p:cNvSpPr>
            <a:spLocks noGrp="1"/>
          </p:cNvSpPr>
          <p:nvPr>
            <p:ph type="title"/>
          </p:nvPr>
        </p:nvSpPr>
        <p:spPr/>
        <p:txBody>
          <a:bodyPr/>
          <a:lstStyle/>
          <a:p>
            <a:r>
              <a:rPr lang="en-US" dirty="0"/>
              <a:t>Reaction conditions to investigate</a:t>
            </a:r>
          </a:p>
        </p:txBody>
      </p:sp>
      <p:sp>
        <p:nvSpPr>
          <p:cNvPr id="2" name="Text Placeholder 1">
            <a:extLst>
              <a:ext uri="{FF2B5EF4-FFF2-40B4-BE49-F238E27FC236}">
                <a16:creationId xmlns:a16="http://schemas.microsoft.com/office/drawing/2014/main" id="{21A896D3-C133-4A88-9823-A0763DFE8AF2}"/>
              </a:ext>
            </a:extLst>
          </p:cNvPr>
          <p:cNvSpPr>
            <a:spLocks noGrp="1"/>
          </p:cNvSpPr>
          <p:nvPr>
            <p:ph idx="1"/>
          </p:nvPr>
        </p:nvSpPr>
        <p:spPr/>
        <p:txBody>
          <a:bodyPr>
            <a:normAutofit/>
          </a:bodyPr>
          <a:lstStyle/>
          <a:p>
            <a:r>
              <a:rPr lang="en-US" sz="3600" dirty="0"/>
              <a:t>Enzyme conditions</a:t>
            </a:r>
          </a:p>
        </p:txBody>
      </p:sp>
      <p:sp>
        <p:nvSpPr>
          <p:cNvPr id="3" name="TextBox 2">
            <a:extLst>
              <a:ext uri="{FF2B5EF4-FFF2-40B4-BE49-F238E27FC236}">
                <a16:creationId xmlns:a16="http://schemas.microsoft.com/office/drawing/2014/main" id="{35A3C931-31AF-4C0F-9CD0-226013D490D8}"/>
              </a:ext>
            </a:extLst>
          </p:cNvPr>
          <p:cNvSpPr txBox="1"/>
          <p:nvPr/>
        </p:nvSpPr>
        <p:spPr>
          <a:xfrm>
            <a:off x="309297" y="1135488"/>
            <a:ext cx="8146805" cy="3521115"/>
          </a:xfrm>
          <a:prstGeom prst="rect">
            <a:avLst/>
          </a:prstGeom>
          <a:ln>
            <a:noFill/>
          </a:ln>
        </p:spPr>
        <p:txBody>
          <a:bodyPr vert="horz" wrap="square" lIns="91440" tIns="45720" rIns="91440" bIns="45720" rtlCol="0" anchor="t" anchorCtr="0">
            <a:normAutofit/>
          </a:bodyPr>
          <a:lstStyle/>
          <a:p>
            <a:endParaRPr lang="en-US" sz="4000" b="1" dirty="0">
              <a:solidFill>
                <a:schemeClr val="accent1">
                  <a:lumMod val="50000"/>
                </a:schemeClr>
              </a:solidFill>
            </a:endParaRPr>
          </a:p>
          <a:p>
            <a:pPr marL="742950" lvl="1" indent="-285750">
              <a:buFont typeface="Arial" panose="020B0604020202020204" pitchFamily="34" charset="0"/>
              <a:buChar char="•"/>
            </a:pPr>
            <a:r>
              <a:rPr lang="en-US" sz="2800" dirty="0"/>
              <a:t>Temperature</a:t>
            </a:r>
          </a:p>
          <a:p>
            <a:pPr marL="742950" lvl="1" indent="-285750">
              <a:buFont typeface="Arial" panose="020B0604020202020204" pitchFamily="34" charset="0"/>
              <a:buChar char="•"/>
            </a:pPr>
            <a:r>
              <a:rPr lang="en-US" sz="2800" dirty="0"/>
              <a:t>pH</a:t>
            </a:r>
          </a:p>
          <a:p>
            <a:pPr marL="742950" lvl="1" indent="-285750">
              <a:buFont typeface="Arial" panose="020B0604020202020204" pitchFamily="34" charset="0"/>
              <a:buChar char="•"/>
            </a:pPr>
            <a:r>
              <a:rPr lang="en-US" sz="2800" dirty="0"/>
              <a:t>Concentration</a:t>
            </a:r>
          </a:p>
          <a:p>
            <a:pPr marL="742950" lvl="1" indent="-285750">
              <a:buFont typeface="Arial" panose="020B0604020202020204" pitchFamily="34" charset="0"/>
              <a:buChar char="•"/>
            </a:pPr>
            <a:r>
              <a:rPr lang="en-US" sz="2800" dirty="0"/>
              <a:t>Inhibitors</a:t>
            </a:r>
          </a:p>
          <a:p>
            <a:endParaRPr lang="en-US" sz="1400" dirty="0">
              <a:solidFill>
                <a:schemeClr val="tx1">
                  <a:lumMod val="85000"/>
                  <a:lumOff val="15000"/>
                </a:schemeClr>
              </a:solidFill>
            </a:endParaRPr>
          </a:p>
          <a:p>
            <a:pPr marL="285750" indent="-285750">
              <a:buFont typeface="Arial" panose="020B0604020202020204" pitchFamily="34" charset="0"/>
              <a:buChar char="•"/>
            </a:pPr>
            <a:endParaRPr lang="en-US" sz="1400" dirty="0">
              <a:solidFill>
                <a:schemeClr val="tx1">
                  <a:lumMod val="85000"/>
                  <a:lumOff val="15000"/>
                </a:schemeClr>
              </a:solidFill>
            </a:endParaRPr>
          </a:p>
        </p:txBody>
      </p:sp>
    </p:spTree>
    <p:extLst>
      <p:ext uri="{BB962C8B-B14F-4D97-AF65-F5344CB8AC3E}">
        <p14:creationId xmlns:p14="http://schemas.microsoft.com/office/powerpoint/2010/main" val="61869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FF811-5947-469B-8DAB-66EDACD8365E}"/>
              </a:ext>
            </a:extLst>
          </p:cNvPr>
          <p:cNvSpPr>
            <a:spLocks noGrp="1"/>
          </p:cNvSpPr>
          <p:nvPr>
            <p:ph type="title"/>
          </p:nvPr>
        </p:nvSpPr>
        <p:spPr/>
        <p:txBody>
          <a:bodyPr/>
          <a:lstStyle/>
          <a:p>
            <a:r>
              <a:rPr lang="en-US" dirty="0"/>
              <a:t>Materials available to you</a:t>
            </a:r>
          </a:p>
        </p:txBody>
      </p:sp>
      <p:graphicFrame>
        <p:nvGraphicFramePr>
          <p:cNvPr id="9" name="Table 8">
            <a:extLst>
              <a:ext uri="{FF2B5EF4-FFF2-40B4-BE49-F238E27FC236}">
                <a16:creationId xmlns:a16="http://schemas.microsoft.com/office/drawing/2014/main" id="{3649A1D4-D9F3-4B06-AC18-A493B72AEE1C}"/>
              </a:ext>
            </a:extLst>
          </p:cNvPr>
          <p:cNvGraphicFramePr>
            <a:graphicFrameLocks noGrp="1"/>
          </p:cNvGraphicFramePr>
          <p:nvPr>
            <p:extLst>
              <p:ext uri="{D42A27DB-BD31-4B8C-83A1-F6EECF244321}">
                <p14:modId xmlns:p14="http://schemas.microsoft.com/office/powerpoint/2010/main" val="1567007744"/>
              </p:ext>
            </p:extLst>
          </p:nvPr>
        </p:nvGraphicFramePr>
        <p:xfrm>
          <a:off x="1021865" y="1518407"/>
          <a:ext cx="7100270" cy="4533915"/>
        </p:xfrm>
        <a:graphic>
          <a:graphicData uri="http://schemas.openxmlformats.org/drawingml/2006/table">
            <a:tbl>
              <a:tblPr firstRow="1" firstCol="1" bandRow="1"/>
              <a:tblGrid>
                <a:gridCol w="2823530">
                  <a:extLst>
                    <a:ext uri="{9D8B030D-6E8A-4147-A177-3AD203B41FA5}">
                      <a16:colId xmlns:a16="http://schemas.microsoft.com/office/drawing/2014/main" val="3290956637"/>
                    </a:ext>
                  </a:extLst>
                </a:gridCol>
                <a:gridCol w="726224">
                  <a:extLst>
                    <a:ext uri="{9D8B030D-6E8A-4147-A177-3AD203B41FA5}">
                      <a16:colId xmlns:a16="http://schemas.microsoft.com/office/drawing/2014/main" val="4273353031"/>
                    </a:ext>
                  </a:extLst>
                </a:gridCol>
                <a:gridCol w="2825812">
                  <a:extLst>
                    <a:ext uri="{9D8B030D-6E8A-4147-A177-3AD203B41FA5}">
                      <a16:colId xmlns:a16="http://schemas.microsoft.com/office/drawing/2014/main" val="3096903824"/>
                    </a:ext>
                  </a:extLst>
                </a:gridCol>
                <a:gridCol w="724704">
                  <a:extLst>
                    <a:ext uri="{9D8B030D-6E8A-4147-A177-3AD203B41FA5}">
                      <a16:colId xmlns:a16="http://schemas.microsoft.com/office/drawing/2014/main" val="2864022469"/>
                    </a:ext>
                  </a:extLst>
                </a:gridCol>
              </a:tblGrid>
              <a:tr h="266582">
                <a:tc>
                  <a:txBody>
                    <a:bodyPr/>
                    <a:lstStyle/>
                    <a:p>
                      <a:pPr marL="155575" marR="0" indent="-171450">
                        <a:lnSpc>
                          <a:spcPct val="115000"/>
                        </a:lnSpc>
                        <a:spcBef>
                          <a:spcPts val="0"/>
                        </a:spcBef>
                        <a:spcAft>
                          <a:spcPts val="0"/>
                        </a:spcAft>
                      </a:pPr>
                      <a:r>
                        <a:rPr lang="en-US" sz="1400" b="1" i="1">
                          <a:solidFill>
                            <a:srgbClr val="FFFFFF"/>
                          </a:solidFill>
                          <a:effectLst/>
                          <a:latin typeface="Calibri" panose="020F0502020204030204" pitchFamily="34" charset="0"/>
                          <a:ea typeface="Arial" panose="020B0604020202020204" pitchFamily="34" charset="0"/>
                          <a:cs typeface="Times New Roman" panose="02020603050405020304" pitchFamily="18" charset="0"/>
                        </a:rPr>
                        <a:t>Temperature sensitivity</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28575"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1F497D"/>
                    </a:solidFill>
                  </a:tcPr>
                </a:tc>
                <a:tc>
                  <a:txBody>
                    <a:bodyPr/>
                    <a:lstStyle/>
                    <a:p>
                      <a:pPr marL="228600" marR="0">
                        <a:lnSpc>
                          <a:spcPct val="115000"/>
                        </a:lnSpc>
                        <a:spcBef>
                          <a:spcPts val="0"/>
                        </a:spcBef>
                        <a:spcAft>
                          <a:spcPts val="0"/>
                        </a:spcAft>
                      </a:pPr>
                      <a:r>
                        <a:rPr lang="en-US" sz="1400" i="1">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1F497D"/>
                    </a:solidFill>
                  </a:tcPr>
                </a:tc>
                <a:tc>
                  <a:txBody>
                    <a:bodyPr/>
                    <a:lstStyle/>
                    <a:p>
                      <a:pPr marL="162560" marR="0" indent="-171450">
                        <a:lnSpc>
                          <a:spcPct val="115000"/>
                        </a:lnSpc>
                        <a:spcBef>
                          <a:spcPts val="0"/>
                        </a:spcBef>
                        <a:spcAft>
                          <a:spcPts val="0"/>
                        </a:spcAft>
                      </a:pPr>
                      <a:r>
                        <a:rPr lang="en-US" sz="1400" b="1" i="1">
                          <a:solidFill>
                            <a:srgbClr val="FFFFFF"/>
                          </a:solidFill>
                          <a:effectLst/>
                          <a:latin typeface="Calibri" panose="020F0502020204030204" pitchFamily="34" charset="0"/>
                          <a:ea typeface="Arial" panose="020B0604020202020204" pitchFamily="34" charset="0"/>
                          <a:cs typeface="Times New Roman" panose="02020603050405020304" pitchFamily="18" charset="0"/>
                        </a:rPr>
                        <a:t>pH sensitivity</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1F497D"/>
                    </a:solidFill>
                  </a:tcPr>
                </a:tc>
                <a:tc>
                  <a:txBody>
                    <a:bodyPr/>
                    <a:lstStyle/>
                    <a:p>
                      <a:pPr marL="0" marR="0">
                        <a:lnSpc>
                          <a:spcPct val="115000"/>
                        </a:lnSpc>
                        <a:spcBef>
                          <a:spcPts val="0"/>
                        </a:spcBef>
                        <a:spcAft>
                          <a:spcPts val="0"/>
                        </a:spcAft>
                      </a:pPr>
                      <a:r>
                        <a:rPr lang="en-US" sz="1400" i="1">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a:noFill/>
                    </a:lnL>
                    <a:lnR w="28575"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1F497D"/>
                    </a:solidFill>
                  </a:tcPr>
                </a:tc>
                <a:extLst>
                  <a:ext uri="{0D108BD9-81ED-4DB2-BD59-A6C34878D82A}">
                    <a16:rowId xmlns:a16="http://schemas.microsoft.com/office/drawing/2014/main" val="1587527781"/>
                  </a:ext>
                </a:extLst>
              </a:tr>
              <a:tr h="2545937">
                <a:tc>
                  <a:txBody>
                    <a:bodyPr/>
                    <a:lstStyle/>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2X Substrate solution </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1X Enzyme solution</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Dilution buffer</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Ice bath</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Calibri" panose="020F0502020204030204" pitchFamily="34" charset="0"/>
                        <a:buChar char="□"/>
                      </a:pPr>
                      <a:r>
                        <a:rPr lang="en-US" sz="1400" i="1" dirty="0" err="1">
                          <a:solidFill>
                            <a:srgbClr val="000000"/>
                          </a:solidFill>
                          <a:effectLst/>
                          <a:latin typeface="Calibri" panose="020F0502020204030204" pitchFamily="34" charset="0"/>
                          <a:ea typeface="Arial" panose="020B0604020202020204" pitchFamily="34" charset="0"/>
                          <a:cs typeface="Times New Roman" panose="02020603050405020304" pitchFamily="18" charset="0"/>
                        </a:rPr>
                        <a:t>miniPCR</a:t>
                      </a: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machine </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212725" marR="0" indent="-17145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OR</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Warm water bath</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212725"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(40-55°C) and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384175" marR="0" indent="-17145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Hot water bath </a:t>
                      </a:r>
                    </a:p>
                    <a:p>
                      <a:pPr marL="384175" marR="0" indent="-17145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(Above 75°C)</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28575"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150 µl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635"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80 µl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635"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150 µl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2X Substrate solution</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1X Enzyme solution </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Dilution buffer</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100 mM NaOH</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pH paper (optional)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162560" marR="0" indent="-17145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Note: pH values lower than six cannot </a:t>
                      </a:r>
                      <a:r>
                        <a:rPr lang="en-US" sz="1400"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 </a:t>
                      </a: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be investigated using this lab, as fluorescein does not fluoresce at low pH</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162560" marR="0" indent="-171450">
                        <a:lnSpc>
                          <a:spcPct val="115000"/>
                        </a:lnSpc>
                        <a:spcBef>
                          <a:spcPts val="0"/>
                        </a:spcBef>
                        <a:spcAft>
                          <a:spcPts val="0"/>
                        </a:spcAft>
                      </a:pPr>
                      <a:r>
                        <a:rPr lang="en-US" sz="1400" i="1" dirty="0">
                          <a:solidFill>
                            <a:srgbClr val="FFFFFF"/>
                          </a:solidFill>
                          <a:effectLst/>
                          <a:latin typeface="Calibri" panose="020F0502020204030204" pitchFamily="34" charset="0"/>
                          <a:ea typeface="Arial" panose="020B0604020202020204" pitchFamily="34" charset="0"/>
                          <a:cs typeface="Times New Roman" panose="02020603050405020304" pitchFamily="18" charset="0"/>
                        </a:rPr>
                        <a:t> </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150 µl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635"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80 µl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10160"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150 µl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10160"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50 µl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a:noFill/>
                    </a:lnL>
                    <a:lnR w="28575"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621894337"/>
                  </a:ext>
                </a:extLst>
              </a:tr>
              <a:tr h="265023">
                <a:tc>
                  <a:txBody>
                    <a:bodyPr/>
                    <a:lstStyle/>
                    <a:p>
                      <a:pPr marL="155575" marR="0" indent="-155575">
                        <a:lnSpc>
                          <a:spcPct val="115000"/>
                        </a:lnSpc>
                        <a:spcBef>
                          <a:spcPts val="0"/>
                        </a:spcBef>
                        <a:spcAft>
                          <a:spcPts val="0"/>
                        </a:spcAft>
                      </a:pPr>
                      <a:r>
                        <a:rPr lang="en-US" sz="1400" b="1" i="1" dirty="0">
                          <a:solidFill>
                            <a:srgbClr val="FFFFFF"/>
                          </a:solidFill>
                          <a:effectLst/>
                          <a:latin typeface="Calibri" panose="020F0502020204030204" pitchFamily="34" charset="0"/>
                          <a:ea typeface="Arial" panose="020B0604020202020204" pitchFamily="34" charset="0"/>
                          <a:cs typeface="Times New Roman" panose="02020603050405020304" pitchFamily="18" charset="0"/>
                        </a:rPr>
                        <a:t>Concentration dependence</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28575"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1F497D"/>
                    </a:solidFill>
                  </a:tcPr>
                </a:tc>
                <a:tc>
                  <a:txBody>
                    <a:bodyPr/>
                    <a:lstStyle/>
                    <a:p>
                      <a:pPr marL="228600"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1F497D"/>
                    </a:solidFill>
                  </a:tcPr>
                </a:tc>
                <a:tc>
                  <a:txBody>
                    <a:bodyPr/>
                    <a:lstStyle/>
                    <a:p>
                      <a:pPr marL="156845" marR="0" indent="-156845">
                        <a:lnSpc>
                          <a:spcPct val="115000"/>
                        </a:lnSpc>
                        <a:spcBef>
                          <a:spcPts val="0"/>
                        </a:spcBef>
                        <a:spcAft>
                          <a:spcPts val="0"/>
                        </a:spcAft>
                      </a:pPr>
                      <a:r>
                        <a:rPr lang="en-US" sz="1400" b="1" i="1">
                          <a:solidFill>
                            <a:srgbClr val="FFFFFF"/>
                          </a:solidFill>
                          <a:effectLst/>
                          <a:latin typeface="Calibri" panose="020F0502020204030204" pitchFamily="34" charset="0"/>
                          <a:ea typeface="Arial" panose="020B0604020202020204" pitchFamily="34" charset="0"/>
                          <a:cs typeface="Times New Roman" panose="02020603050405020304" pitchFamily="18" charset="0"/>
                        </a:rPr>
                        <a:t>Competitive inhibition</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1F497D"/>
                    </a:solidFill>
                  </a:tcPr>
                </a:tc>
                <a:tc>
                  <a:txBody>
                    <a:bodyPr/>
                    <a:lstStyle/>
                    <a:p>
                      <a:pPr marL="228600" marR="0">
                        <a:lnSpc>
                          <a:spcPct val="115000"/>
                        </a:lnSpc>
                        <a:spcBef>
                          <a:spcPts val="0"/>
                        </a:spcBef>
                        <a:spcAft>
                          <a:spcPts val="0"/>
                        </a:spcAft>
                      </a:pPr>
                      <a:r>
                        <a:rPr lang="en-US" sz="1400" b="1" i="1">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a:noFill/>
                    </a:lnL>
                    <a:lnR w="28575"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1F497D"/>
                    </a:solidFill>
                  </a:tcPr>
                </a:tc>
                <a:extLst>
                  <a:ext uri="{0D108BD9-81ED-4DB2-BD59-A6C34878D82A}">
                    <a16:rowId xmlns:a16="http://schemas.microsoft.com/office/drawing/2014/main" val="2651767227"/>
                  </a:ext>
                </a:extLst>
              </a:tr>
              <a:tr h="1454509">
                <a:tc>
                  <a:txBody>
                    <a:bodyPr/>
                    <a:lstStyle/>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2X Substrate solution</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1X Enzyme solution </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5X Enzyme solution</a:t>
                      </a:r>
                    </a:p>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Dilution buffer</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28575"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150 µl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635"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80 µl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40 µl</a:t>
                      </a:r>
                    </a:p>
                    <a:p>
                      <a:pPr marL="0"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150 µl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c>
                  <a:txBody>
                    <a:bodyPr/>
                    <a:lstStyle/>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2X Substrate solution</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1X Enzyme solution</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Dilution buffer</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500 mM Sucrose solution</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Calibri" panose="020F0502020204030204" pitchFamily="34" charset="0"/>
                        <a:buChar char="□"/>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500 mM Lactose solution</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150 µl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635"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80 µl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10160"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150 µl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10160"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50 µl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10160" marR="0">
                        <a:lnSpc>
                          <a:spcPct val="115000"/>
                        </a:lnSpc>
                        <a:spcBef>
                          <a:spcPts val="0"/>
                        </a:spcBef>
                        <a:spcAft>
                          <a:spcPts val="0"/>
                        </a:spcAft>
                      </a:pPr>
                      <a:r>
                        <a:rPr lang="en-US" sz="1400"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50 µl</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10160" marR="0">
                        <a:lnSpc>
                          <a:spcPct val="115000"/>
                        </a:lnSpc>
                        <a:spcBef>
                          <a:spcPts val="0"/>
                        </a:spcBef>
                        <a:spcAft>
                          <a:spcPts val="0"/>
                        </a:spcAft>
                      </a:pPr>
                      <a:r>
                        <a:rPr lang="en-US" sz="1400" b="1" i="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a:noFill/>
                    </a:lnL>
                    <a:lnR w="28575"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78208243"/>
                  </a:ext>
                </a:extLst>
              </a:tr>
            </a:tbl>
          </a:graphicData>
        </a:graphic>
      </p:graphicFrame>
    </p:spTree>
    <p:extLst>
      <p:ext uri="{BB962C8B-B14F-4D97-AF65-F5344CB8AC3E}">
        <p14:creationId xmlns:p14="http://schemas.microsoft.com/office/powerpoint/2010/main" val="35620414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CC812-4DE2-4B88-AA5C-67195018179A}"/>
              </a:ext>
            </a:extLst>
          </p:cNvPr>
          <p:cNvSpPr>
            <a:spLocks noGrp="1"/>
          </p:cNvSpPr>
          <p:nvPr>
            <p:ph type="title"/>
          </p:nvPr>
        </p:nvSpPr>
        <p:spPr/>
        <p:txBody>
          <a:bodyPr>
            <a:normAutofit/>
          </a:bodyPr>
          <a:lstStyle/>
          <a:p>
            <a:endParaRPr lang="en-US" dirty="0"/>
          </a:p>
        </p:txBody>
      </p:sp>
      <p:sp>
        <p:nvSpPr>
          <p:cNvPr id="3" name="Content Placeholder 2">
            <a:extLst>
              <a:ext uri="{FF2B5EF4-FFF2-40B4-BE49-F238E27FC236}">
                <a16:creationId xmlns:a16="http://schemas.microsoft.com/office/drawing/2014/main" id="{48C7C4B8-FBF3-4282-AD29-A9F446D6AE07}"/>
              </a:ext>
            </a:extLst>
          </p:cNvPr>
          <p:cNvSpPr>
            <a:spLocks noGrp="1"/>
          </p:cNvSpPr>
          <p:nvPr>
            <p:ph idx="1"/>
          </p:nvPr>
        </p:nvSpPr>
        <p:spPr/>
        <p:txBody>
          <a:bodyPr>
            <a:normAutofit/>
          </a:bodyPr>
          <a:lstStyle/>
          <a:p>
            <a:pPr algn="ctr"/>
            <a:r>
              <a:rPr lang="en-US" sz="5400" dirty="0"/>
              <a:t>Enjoy discovering the properties of enzymes!</a:t>
            </a:r>
          </a:p>
        </p:txBody>
      </p:sp>
    </p:spTree>
    <p:extLst>
      <p:ext uri="{BB962C8B-B14F-4D97-AF65-F5344CB8AC3E}">
        <p14:creationId xmlns:p14="http://schemas.microsoft.com/office/powerpoint/2010/main" val="38763978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a:themeElements>
    <a:clrScheme name="121981">
      <a:dk1>
        <a:srgbClr val="000000"/>
      </a:dk1>
      <a:lt1>
        <a:srgbClr val="FFFFFF"/>
      </a:lt1>
      <a:dk2>
        <a:srgbClr val="000063"/>
      </a:dk2>
      <a:lt2>
        <a:srgbClr val="808080"/>
      </a:lt2>
      <a:accent1>
        <a:srgbClr val="E2E2E2"/>
      </a:accent1>
      <a:accent2>
        <a:srgbClr val="D9E0E7"/>
      </a:accent2>
      <a:accent3>
        <a:srgbClr val="FFFFFF"/>
      </a:accent3>
      <a:accent4>
        <a:srgbClr val="000000"/>
      </a:accent4>
      <a:accent5>
        <a:srgbClr val="EEEEEE"/>
      </a:accent5>
      <a:accent6>
        <a:srgbClr val="C4CBD1"/>
      </a:accent6>
      <a:hlink>
        <a:srgbClr val="005899"/>
      </a:hlink>
      <a:folHlink>
        <a:srgbClr val="86A9D1"/>
      </a:folHlink>
    </a:clrScheme>
    <a:fontScheme name="Letter Blank">
      <a:majorFont>
        <a:latin typeface="Arial"/>
        <a:ea typeface=""/>
        <a:cs typeface=""/>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bg2"/>
          </a:solidFill>
          <a:prstDash val="solid"/>
          <a:round/>
          <a:headEnd type="none" w="med" len="med"/>
          <a:tailEnd type="stealth" w="med" len="med"/>
        </a:ln>
        <a:effectLst/>
      </a:spPr>
      <a:bodyPr vert="horz" wrap="square" lIns="91440" tIns="91440" rIns="91440" bIns="9144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1000" b="0" i="0" u="none" strike="noStrike" cap="none" normalizeH="0" baseline="0" dirty="0" smtClean="0">
            <a:ln>
              <a:noFill/>
            </a:ln>
            <a:solidFill>
              <a:schemeClr val="tx1"/>
            </a:solidFill>
            <a:effectLst/>
            <a:latin typeface="Arial" charset="0"/>
          </a:defRPr>
        </a:defPPr>
      </a:lstStyle>
    </a:spDef>
    <a:lnDef>
      <a:spPr bwMode="auto">
        <a:solidFill>
          <a:schemeClr val="accent1"/>
        </a:solidFill>
        <a:ln w="9525" cap="flat" cmpd="sng" algn="ctr">
          <a:solidFill>
            <a:schemeClr val="bg2"/>
          </a:solidFill>
          <a:prstDash val="solid"/>
          <a:round/>
          <a:headEnd type="none" w="med" len="med"/>
          <a:tailEnd type="none" w="med" len="med"/>
        </a:ln>
        <a:effectLst/>
      </a:spPr>
      <a:bodyPr/>
      <a:lstStyle/>
    </a:lnDef>
    <a:txDef>
      <a:spPr>
        <a:noFill/>
      </a:spPr>
      <a:bodyPr wrap="none" tIns="91440" bIns="91440" rtlCol="0">
        <a:spAutoFit/>
      </a:bodyPr>
      <a:lstStyle>
        <a:defPPr>
          <a:defRPr b="0" dirty="0" smtClean="0"/>
        </a:defPPr>
      </a:lstStyle>
    </a:txDef>
  </a:objectDefaults>
  <a:extraClrSchemeLst>
    <a:extraClrScheme>
      <a:clrScheme name="Letter Blank 1">
        <a:dk1>
          <a:srgbClr val="000000"/>
        </a:dk1>
        <a:lt1>
          <a:srgbClr val="FFFFFF"/>
        </a:lt1>
        <a:dk2>
          <a:srgbClr val="000063"/>
        </a:dk2>
        <a:lt2>
          <a:srgbClr val="808080"/>
        </a:lt2>
        <a:accent1>
          <a:srgbClr val="E2E2E2"/>
        </a:accent1>
        <a:accent2>
          <a:srgbClr val="D9E0E7"/>
        </a:accent2>
        <a:accent3>
          <a:srgbClr val="FFFFFF"/>
        </a:accent3>
        <a:accent4>
          <a:srgbClr val="000000"/>
        </a:accent4>
        <a:accent5>
          <a:srgbClr val="EEEEEE"/>
        </a:accent5>
        <a:accent6>
          <a:srgbClr val="C4CBD1"/>
        </a:accent6>
        <a:hlink>
          <a:srgbClr val="005899"/>
        </a:hlink>
        <a:folHlink>
          <a:srgbClr val="86A9D1"/>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9708</TotalTime>
  <Words>1453</Words>
  <Application>Microsoft Office PowerPoint</Application>
  <PresentationFormat>On-screen Show (4:3)</PresentationFormat>
  <Paragraphs>194</Paragraphs>
  <Slides>29</Slides>
  <Notes>1</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29</vt:i4>
      </vt:variant>
    </vt:vector>
  </HeadingPairs>
  <TitlesOfParts>
    <vt:vector size="40" baseType="lpstr">
      <vt:lpstr>Arial</vt:lpstr>
      <vt:lpstr>Calibri</vt:lpstr>
      <vt:lpstr>Calibri Light</vt:lpstr>
      <vt:lpstr>Helvetica</vt:lpstr>
      <vt:lpstr>Lucida Grande</vt:lpstr>
      <vt:lpstr>Marlett</vt:lpstr>
      <vt:lpstr>Segoe UI</vt:lpstr>
      <vt:lpstr>Tahoma</vt:lpstr>
      <vt:lpstr>Office Theme</vt:lpstr>
      <vt:lpstr>blank</vt:lpstr>
      <vt:lpstr>think-cell Slide</vt:lpstr>
      <vt:lpstr>PowerPoint Presentation</vt:lpstr>
      <vt:lpstr>Observing Fluorescence</vt:lpstr>
      <vt:lpstr>Enzyme Glow Lab</vt:lpstr>
      <vt:lpstr>Enzymes catalyze reactions</vt:lpstr>
      <vt:lpstr>Enzymes and substrates</vt:lpstr>
      <vt:lpstr>Enzymes and substrates</vt:lpstr>
      <vt:lpstr>Conditions that affect enzymes</vt:lpstr>
      <vt:lpstr>Temperature</vt:lpstr>
      <vt:lpstr>Temperature</vt:lpstr>
      <vt:lpstr>pH</vt:lpstr>
      <vt:lpstr>pH</vt:lpstr>
      <vt:lpstr>Concentration</vt:lpstr>
      <vt:lpstr>Concentration</vt:lpstr>
      <vt:lpstr>Concentration</vt:lpstr>
      <vt:lpstr>Concentration</vt:lpstr>
      <vt:lpstr>Concentration</vt:lpstr>
      <vt:lpstr>Inhibitors</vt:lpstr>
      <vt:lpstr>Competitive inhibitors</vt:lpstr>
      <vt:lpstr>Non-competitive inhibition</vt:lpstr>
      <vt:lpstr>Creating a fluorescent standard</vt:lpstr>
      <vt:lpstr>Creating a fluorescent standard</vt:lpstr>
      <vt:lpstr>Enzyme Glow Lab</vt:lpstr>
      <vt:lpstr>Galactose substrate</vt:lpstr>
      <vt:lpstr>The reaction we are observing</vt:lpstr>
      <vt:lpstr>The reaction we are observing</vt:lpstr>
      <vt:lpstr>Observing the reaction</vt:lpstr>
      <vt:lpstr>Reaction conditions to investigate</vt:lpstr>
      <vt:lpstr>Materials available to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P51 Beta Gal Glow Lab Slides</dc:title>
  <dc:creator>Bruce Bryan;miniPCR Bio</dc:creator>
  <cp:lastModifiedBy>bastian k</cp:lastModifiedBy>
  <cp:revision>54</cp:revision>
  <dcterms:created xsi:type="dcterms:W3CDTF">2018-11-16T15:55:41Z</dcterms:created>
  <dcterms:modified xsi:type="dcterms:W3CDTF">2019-04-24T18:11:38Z</dcterms:modified>
</cp:coreProperties>
</file>