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9" r:id="rId1"/>
  </p:sldMasterIdLst>
  <p:notesMasterIdLst>
    <p:notesMasterId r:id="rId28"/>
  </p:notesMasterIdLst>
  <p:handoutMasterIdLst>
    <p:handoutMasterId r:id="rId29"/>
  </p:handoutMasterIdLst>
  <p:sldIdLst>
    <p:sldId id="1042" r:id="rId2"/>
    <p:sldId id="1094" r:id="rId3"/>
    <p:sldId id="1157" r:id="rId4"/>
    <p:sldId id="1159" r:id="rId5"/>
    <p:sldId id="1139" r:id="rId6"/>
    <p:sldId id="1164" r:id="rId7"/>
    <p:sldId id="1134" r:id="rId8"/>
    <p:sldId id="1141" r:id="rId9"/>
    <p:sldId id="1131" r:id="rId10"/>
    <p:sldId id="1148" r:id="rId11"/>
    <p:sldId id="1133" r:id="rId12"/>
    <p:sldId id="1151" r:id="rId13"/>
    <p:sldId id="1145" r:id="rId14"/>
    <p:sldId id="1172" r:id="rId15"/>
    <p:sldId id="1156" r:id="rId16"/>
    <p:sldId id="1152" r:id="rId17"/>
    <p:sldId id="1086" r:id="rId18"/>
    <p:sldId id="1011" r:id="rId19"/>
    <p:sldId id="1167" r:id="rId20"/>
    <p:sldId id="1168" r:id="rId21"/>
    <p:sldId id="1166" r:id="rId22"/>
    <p:sldId id="1169" r:id="rId23"/>
    <p:sldId id="1154" r:id="rId24"/>
    <p:sldId id="1171" r:id="rId25"/>
    <p:sldId id="1165" r:id="rId26"/>
    <p:sldId id="1088" r:id="rId27"/>
  </p:sldIdLst>
  <p:sldSz cx="9601200" cy="6858000"/>
  <p:notesSz cx="7315200" cy="9601200"/>
  <p:custDataLst>
    <p:tags r:id="rId30"/>
  </p:custDataLst>
  <p:defaultTextStyle>
    <a:defPPr>
      <a:defRPr lang="en-US"/>
    </a:defPPr>
    <a:lvl1pPr algn="ctr" rtl="0" fontAlgn="base">
      <a:spcBef>
        <a:spcPct val="0"/>
      </a:spcBef>
      <a:spcAft>
        <a:spcPct val="0"/>
      </a:spcAft>
      <a:defRPr sz="1000" b="1" kern="1200">
        <a:solidFill>
          <a:schemeClr val="tx1"/>
        </a:solidFill>
        <a:latin typeface="Arial" charset="0"/>
        <a:ea typeface="+mn-ea"/>
        <a:cs typeface="+mn-cs"/>
      </a:defRPr>
    </a:lvl1pPr>
    <a:lvl2pPr marL="457200" algn="ctr" rtl="0" fontAlgn="base">
      <a:spcBef>
        <a:spcPct val="0"/>
      </a:spcBef>
      <a:spcAft>
        <a:spcPct val="0"/>
      </a:spcAft>
      <a:defRPr sz="1000" b="1" kern="1200">
        <a:solidFill>
          <a:schemeClr val="tx1"/>
        </a:solidFill>
        <a:latin typeface="Arial" charset="0"/>
        <a:ea typeface="+mn-ea"/>
        <a:cs typeface="+mn-cs"/>
      </a:defRPr>
    </a:lvl2pPr>
    <a:lvl3pPr marL="914400" algn="ctr" rtl="0" fontAlgn="base">
      <a:spcBef>
        <a:spcPct val="0"/>
      </a:spcBef>
      <a:spcAft>
        <a:spcPct val="0"/>
      </a:spcAft>
      <a:defRPr sz="1000" b="1" kern="1200">
        <a:solidFill>
          <a:schemeClr val="tx1"/>
        </a:solidFill>
        <a:latin typeface="Arial" charset="0"/>
        <a:ea typeface="+mn-ea"/>
        <a:cs typeface="+mn-cs"/>
      </a:defRPr>
    </a:lvl3pPr>
    <a:lvl4pPr marL="1371600" algn="ctr" rtl="0" fontAlgn="base">
      <a:spcBef>
        <a:spcPct val="0"/>
      </a:spcBef>
      <a:spcAft>
        <a:spcPct val="0"/>
      </a:spcAft>
      <a:defRPr sz="1000" b="1" kern="1200">
        <a:solidFill>
          <a:schemeClr val="tx1"/>
        </a:solidFill>
        <a:latin typeface="Arial" charset="0"/>
        <a:ea typeface="+mn-ea"/>
        <a:cs typeface="+mn-cs"/>
      </a:defRPr>
    </a:lvl4pPr>
    <a:lvl5pPr marL="1828800" algn="ctr" rtl="0" fontAlgn="base">
      <a:spcBef>
        <a:spcPct val="0"/>
      </a:spcBef>
      <a:spcAft>
        <a:spcPct val="0"/>
      </a:spcAft>
      <a:defRPr sz="1000" b="1" kern="1200">
        <a:solidFill>
          <a:schemeClr val="tx1"/>
        </a:solidFill>
        <a:latin typeface="Arial" charset="0"/>
        <a:ea typeface="+mn-ea"/>
        <a:cs typeface="+mn-cs"/>
      </a:defRPr>
    </a:lvl5pPr>
    <a:lvl6pPr marL="2286000" algn="l" defTabSz="914400" rtl="0" eaLnBrk="1" latinLnBrk="0" hangingPunct="1">
      <a:defRPr sz="1000" b="1" kern="1200">
        <a:solidFill>
          <a:schemeClr val="tx1"/>
        </a:solidFill>
        <a:latin typeface="Arial" charset="0"/>
        <a:ea typeface="+mn-ea"/>
        <a:cs typeface="+mn-cs"/>
      </a:defRPr>
    </a:lvl6pPr>
    <a:lvl7pPr marL="2743200" algn="l" defTabSz="914400" rtl="0" eaLnBrk="1" latinLnBrk="0" hangingPunct="1">
      <a:defRPr sz="1000" b="1" kern="1200">
        <a:solidFill>
          <a:schemeClr val="tx1"/>
        </a:solidFill>
        <a:latin typeface="Arial" charset="0"/>
        <a:ea typeface="+mn-ea"/>
        <a:cs typeface="+mn-cs"/>
      </a:defRPr>
    </a:lvl7pPr>
    <a:lvl8pPr marL="3200400" algn="l" defTabSz="914400" rtl="0" eaLnBrk="1" latinLnBrk="0" hangingPunct="1">
      <a:defRPr sz="1000" b="1" kern="1200">
        <a:solidFill>
          <a:schemeClr val="tx1"/>
        </a:solidFill>
        <a:latin typeface="Arial" charset="0"/>
        <a:ea typeface="+mn-ea"/>
        <a:cs typeface="+mn-cs"/>
      </a:defRPr>
    </a:lvl8pPr>
    <a:lvl9pPr marL="3657600" algn="l" defTabSz="914400" rtl="0" eaLnBrk="1" latinLnBrk="0" hangingPunct="1">
      <a:defRPr sz="1000"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024">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uchuyko Maxim" initials="" lastIdx="1" clrIdx="0"/>
  <p:cmAuthor id="1" name="Paul W Knight" initials="" lastIdx="6" clrIdx="1"/>
  <p:cmAuthor id="2" name="Luli Scimone" initials="LS" lastIdx="1" clrIdx="2"/>
  <p:cmAuthor id="3" name="MOAR, WILLIAM [AG/1000]" initials="MW[" lastIdx="6" clrIdx="3"/>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2E2E2"/>
    <a:srgbClr val="006532"/>
    <a:srgbClr val="C89164"/>
    <a:srgbClr val="D1A37D"/>
    <a:srgbClr val="06C245"/>
    <a:srgbClr val="86A9D1"/>
    <a:srgbClr val="005899"/>
    <a:srgbClr val="0000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500" autoAdjust="0"/>
    <p:restoredTop sz="94799" autoAdjust="0"/>
  </p:normalViewPr>
  <p:slideViewPr>
    <p:cSldViewPr snapToGrid="0">
      <p:cViewPr varScale="1">
        <p:scale>
          <a:sx n="102" d="100"/>
          <a:sy n="102" d="100"/>
        </p:scale>
        <p:origin x="1418" y="76"/>
      </p:cViewPr>
      <p:guideLst>
        <p:guide orient="horz" pos="2160"/>
        <p:guide pos="3024"/>
      </p:guideLst>
    </p:cSldViewPr>
  </p:slideViewPr>
  <p:outlineViewPr>
    <p:cViewPr>
      <p:scale>
        <a:sx n="33" d="100"/>
        <a:sy n="33" d="100"/>
      </p:scale>
      <p:origin x="0" y="240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35" Type="http://schemas.openxmlformats.org/officeDocument/2006/relationships/tableStyles" Target="tableStyles.xml"/></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22" name="Rectangle 2"/>
          <p:cNvSpPr>
            <a:spLocks noGrp="1" noChangeArrowheads="1"/>
          </p:cNvSpPr>
          <p:nvPr>
            <p:ph type="hdr" sz="quarter"/>
          </p:nvPr>
        </p:nvSpPr>
        <p:spPr bwMode="auto">
          <a:xfrm>
            <a:off x="0" y="0"/>
            <a:ext cx="3170583" cy="480388"/>
          </a:xfrm>
          <a:prstGeom prst="rect">
            <a:avLst/>
          </a:prstGeom>
          <a:noFill/>
          <a:ln w="9525">
            <a:noFill/>
            <a:miter lim="800000"/>
            <a:headEnd/>
            <a:tailEnd/>
          </a:ln>
          <a:effectLst/>
        </p:spPr>
        <p:txBody>
          <a:bodyPr vert="horz" wrap="square" lIns="94801" tIns="47399" rIns="94801" bIns="47399" numCol="1" anchor="t" anchorCtr="0" compatLnSpc="1">
            <a:prstTxWarp prst="textNoShape">
              <a:avLst/>
            </a:prstTxWarp>
          </a:bodyPr>
          <a:lstStyle>
            <a:lvl1pPr algn="l">
              <a:defRPr sz="1200" b="0"/>
            </a:lvl1pPr>
          </a:lstStyle>
          <a:p>
            <a:endParaRPr lang="en-US"/>
          </a:p>
        </p:txBody>
      </p:sp>
      <p:sp>
        <p:nvSpPr>
          <p:cNvPr id="286723" name="Rectangle 3"/>
          <p:cNvSpPr>
            <a:spLocks noGrp="1" noChangeArrowheads="1"/>
          </p:cNvSpPr>
          <p:nvPr>
            <p:ph type="dt" sz="quarter" idx="1"/>
          </p:nvPr>
        </p:nvSpPr>
        <p:spPr bwMode="auto">
          <a:xfrm>
            <a:off x="4142962" y="0"/>
            <a:ext cx="3170583" cy="480388"/>
          </a:xfrm>
          <a:prstGeom prst="rect">
            <a:avLst/>
          </a:prstGeom>
          <a:noFill/>
          <a:ln w="9525">
            <a:noFill/>
            <a:miter lim="800000"/>
            <a:headEnd/>
            <a:tailEnd/>
          </a:ln>
          <a:effectLst/>
        </p:spPr>
        <p:txBody>
          <a:bodyPr vert="horz" wrap="square" lIns="94801" tIns="47399" rIns="94801" bIns="47399" numCol="1" anchor="t" anchorCtr="0" compatLnSpc="1">
            <a:prstTxWarp prst="textNoShape">
              <a:avLst/>
            </a:prstTxWarp>
          </a:bodyPr>
          <a:lstStyle>
            <a:lvl1pPr algn="r">
              <a:defRPr sz="1200" b="0"/>
            </a:lvl1pPr>
          </a:lstStyle>
          <a:p>
            <a:endParaRPr lang="en-US"/>
          </a:p>
        </p:txBody>
      </p:sp>
      <p:sp>
        <p:nvSpPr>
          <p:cNvPr id="286724" name="Rectangle 4"/>
          <p:cNvSpPr>
            <a:spLocks noGrp="1" noChangeArrowheads="1"/>
          </p:cNvSpPr>
          <p:nvPr>
            <p:ph type="ftr" sz="quarter" idx="2"/>
          </p:nvPr>
        </p:nvSpPr>
        <p:spPr bwMode="auto">
          <a:xfrm>
            <a:off x="0" y="9119173"/>
            <a:ext cx="3170583" cy="480388"/>
          </a:xfrm>
          <a:prstGeom prst="rect">
            <a:avLst/>
          </a:prstGeom>
          <a:noFill/>
          <a:ln w="9525">
            <a:noFill/>
            <a:miter lim="800000"/>
            <a:headEnd/>
            <a:tailEnd/>
          </a:ln>
          <a:effectLst/>
        </p:spPr>
        <p:txBody>
          <a:bodyPr vert="horz" wrap="square" lIns="94801" tIns="47399" rIns="94801" bIns="47399" numCol="1" anchor="b" anchorCtr="0" compatLnSpc="1">
            <a:prstTxWarp prst="textNoShape">
              <a:avLst/>
            </a:prstTxWarp>
          </a:bodyPr>
          <a:lstStyle>
            <a:lvl1pPr algn="l">
              <a:defRPr sz="1200" b="0"/>
            </a:lvl1pPr>
          </a:lstStyle>
          <a:p>
            <a:endParaRPr lang="en-US"/>
          </a:p>
        </p:txBody>
      </p:sp>
      <p:sp>
        <p:nvSpPr>
          <p:cNvPr id="286725" name="Rectangle 5"/>
          <p:cNvSpPr>
            <a:spLocks noGrp="1" noChangeArrowheads="1"/>
          </p:cNvSpPr>
          <p:nvPr>
            <p:ph type="sldNum" sz="quarter" idx="3"/>
          </p:nvPr>
        </p:nvSpPr>
        <p:spPr bwMode="auto">
          <a:xfrm>
            <a:off x="4142962" y="9119173"/>
            <a:ext cx="3170583" cy="480388"/>
          </a:xfrm>
          <a:prstGeom prst="rect">
            <a:avLst/>
          </a:prstGeom>
          <a:noFill/>
          <a:ln w="9525">
            <a:noFill/>
            <a:miter lim="800000"/>
            <a:headEnd/>
            <a:tailEnd/>
          </a:ln>
          <a:effectLst/>
        </p:spPr>
        <p:txBody>
          <a:bodyPr vert="horz" wrap="square" lIns="94801" tIns="47399" rIns="94801" bIns="47399" numCol="1" anchor="b" anchorCtr="0" compatLnSpc="1">
            <a:prstTxWarp prst="textNoShape">
              <a:avLst/>
            </a:prstTxWarp>
          </a:bodyPr>
          <a:lstStyle>
            <a:lvl1pPr algn="r">
              <a:defRPr sz="1200" b="0"/>
            </a:lvl1pPr>
          </a:lstStyle>
          <a:p>
            <a:fld id="{307A9439-07E1-482F-A6F9-6E1228649005}" type="slidenum">
              <a:rPr lang="en-US"/>
              <a:pPr/>
              <a:t>‹#›</a:t>
            </a:fld>
            <a:endParaRPr lang="en-US"/>
          </a:p>
        </p:txBody>
      </p:sp>
    </p:spTree>
    <p:extLst>
      <p:ext uri="{BB962C8B-B14F-4D97-AF65-F5344CB8AC3E}">
        <p14:creationId xmlns:p14="http://schemas.microsoft.com/office/powerpoint/2010/main" val="18116841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3170583" cy="480388"/>
          </a:xfrm>
          <a:prstGeom prst="rect">
            <a:avLst/>
          </a:prstGeom>
          <a:noFill/>
          <a:ln w="9525">
            <a:noFill/>
            <a:miter lim="800000"/>
            <a:headEnd/>
            <a:tailEnd/>
          </a:ln>
          <a:effectLst/>
        </p:spPr>
        <p:txBody>
          <a:bodyPr vert="horz" wrap="square" lIns="94792" tIns="47394" rIns="94792" bIns="47394" numCol="1" anchor="t" anchorCtr="0" compatLnSpc="1">
            <a:prstTxWarp prst="textNoShape">
              <a:avLst/>
            </a:prstTxWarp>
          </a:bodyPr>
          <a:lstStyle>
            <a:lvl1pPr algn="l">
              <a:defRPr sz="1200" b="0"/>
            </a:lvl1pPr>
          </a:lstStyle>
          <a:p>
            <a:endParaRPr lang="en-US"/>
          </a:p>
        </p:txBody>
      </p:sp>
      <p:sp>
        <p:nvSpPr>
          <p:cNvPr id="11267" name="Rectangle 3"/>
          <p:cNvSpPr>
            <a:spLocks noGrp="1" noChangeArrowheads="1"/>
          </p:cNvSpPr>
          <p:nvPr>
            <p:ph type="dt" idx="1"/>
          </p:nvPr>
        </p:nvSpPr>
        <p:spPr bwMode="auto">
          <a:xfrm>
            <a:off x="4142962" y="0"/>
            <a:ext cx="3170583" cy="480388"/>
          </a:xfrm>
          <a:prstGeom prst="rect">
            <a:avLst/>
          </a:prstGeom>
          <a:noFill/>
          <a:ln w="9525">
            <a:noFill/>
            <a:miter lim="800000"/>
            <a:headEnd/>
            <a:tailEnd/>
          </a:ln>
          <a:effectLst/>
        </p:spPr>
        <p:txBody>
          <a:bodyPr vert="horz" wrap="square" lIns="94792" tIns="47394" rIns="94792" bIns="47394" numCol="1" anchor="t" anchorCtr="0" compatLnSpc="1">
            <a:prstTxWarp prst="textNoShape">
              <a:avLst/>
            </a:prstTxWarp>
          </a:bodyPr>
          <a:lstStyle>
            <a:lvl1pPr algn="r">
              <a:defRPr sz="1200" b="0"/>
            </a:lvl1pPr>
          </a:lstStyle>
          <a:p>
            <a:endParaRPr lang="en-US"/>
          </a:p>
        </p:txBody>
      </p:sp>
      <p:sp>
        <p:nvSpPr>
          <p:cNvPr id="11268" name="Rectangle 4"/>
          <p:cNvSpPr>
            <a:spLocks noGrp="1" noRot="1" noChangeAspect="1" noChangeArrowheads="1" noTextEdit="1"/>
          </p:cNvSpPr>
          <p:nvPr>
            <p:ph type="sldImg" idx="2"/>
          </p:nvPr>
        </p:nvSpPr>
        <p:spPr bwMode="auto">
          <a:xfrm>
            <a:off x="1136650" y="719138"/>
            <a:ext cx="5041900" cy="3600450"/>
          </a:xfrm>
          <a:prstGeom prst="rect">
            <a:avLst/>
          </a:prstGeom>
          <a:noFill/>
          <a:ln w="9525">
            <a:solidFill>
              <a:srgbClr val="000000"/>
            </a:solidFill>
            <a:miter lim="800000"/>
            <a:headEnd/>
            <a:tailEnd/>
          </a:ln>
          <a:effectLst/>
        </p:spPr>
      </p:sp>
      <p:sp>
        <p:nvSpPr>
          <p:cNvPr id="11269" name="Rectangle 5"/>
          <p:cNvSpPr>
            <a:spLocks noGrp="1" noChangeArrowheads="1"/>
          </p:cNvSpPr>
          <p:nvPr>
            <p:ph type="body" sz="quarter" idx="3"/>
          </p:nvPr>
        </p:nvSpPr>
        <p:spPr bwMode="auto">
          <a:xfrm>
            <a:off x="732183" y="4561226"/>
            <a:ext cx="5850835" cy="4320213"/>
          </a:xfrm>
          <a:prstGeom prst="rect">
            <a:avLst/>
          </a:prstGeom>
          <a:noFill/>
          <a:ln w="9525">
            <a:noFill/>
            <a:miter lim="800000"/>
            <a:headEnd/>
            <a:tailEnd/>
          </a:ln>
          <a:effectLst/>
        </p:spPr>
        <p:txBody>
          <a:bodyPr vert="horz" wrap="square" lIns="94792" tIns="47394" rIns="94792" bIns="4739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270" name="Rectangle 6"/>
          <p:cNvSpPr>
            <a:spLocks noGrp="1" noChangeArrowheads="1"/>
          </p:cNvSpPr>
          <p:nvPr>
            <p:ph type="ftr" sz="quarter" idx="4"/>
          </p:nvPr>
        </p:nvSpPr>
        <p:spPr bwMode="auto">
          <a:xfrm>
            <a:off x="0" y="9119173"/>
            <a:ext cx="3170583" cy="480388"/>
          </a:xfrm>
          <a:prstGeom prst="rect">
            <a:avLst/>
          </a:prstGeom>
          <a:noFill/>
          <a:ln w="9525">
            <a:noFill/>
            <a:miter lim="800000"/>
            <a:headEnd/>
            <a:tailEnd/>
          </a:ln>
          <a:effectLst/>
        </p:spPr>
        <p:txBody>
          <a:bodyPr vert="horz" wrap="square" lIns="94792" tIns="47394" rIns="94792" bIns="47394" numCol="1" anchor="b" anchorCtr="0" compatLnSpc="1">
            <a:prstTxWarp prst="textNoShape">
              <a:avLst/>
            </a:prstTxWarp>
          </a:bodyPr>
          <a:lstStyle>
            <a:lvl1pPr algn="l">
              <a:defRPr sz="1200" b="0"/>
            </a:lvl1pPr>
          </a:lstStyle>
          <a:p>
            <a:endParaRPr lang="en-US"/>
          </a:p>
        </p:txBody>
      </p:sp>
      <p:sp>
        <p:nvSpPr>
          <p:cNvPr id="11271" name="Rectangle 7"/>
          <p:cNvSpPr>
            <a:spLocks noGrp="1" noChangeArrowheads="1"/>
          </p:cNvSpPr>
          <p:nvPr>
            <p:ph type="sldNum" sz="quarter" idx="5"/>
          </p:nvPr>
        </p:nvSpPr>
        <p:spPr bwMode="auto">
          <a:xfrm>
            <a:off x="4142962" y="9119173"/>
            <a:ext cx="3170583" cy="480388"/>
          </a:xfrm>
          <a:prstGeom prst="rect">
            <a:avLst/>
          </a:prstGeom>
          <a:noFill/>
          <a:ln w="9525">
            <a:noFill/>
            <a:miter lim="800000"/>
            <a:headEnd/>
            <a:tailEnd/>
          </a:ln>
          <a:effectLst/>
        </p:spPr>
        <p:txBody>
          <a:bodyPr vert="horz" wrap="square" lIns="94792" tIns="47394" rIns="94792" bIns="47394" numCol="1" anchor="b" anchorCtr="0" compatLnSpc="1">
            <a:prstTxWarp prst="textNoShape">
              <a:avLst/>
            </a:prstTxWarp>
          </a:bodyPr>
          <a:lstStyle>
            <a:lvl1pPr algn="r">
              <a:defRPr sz="1200" b="0"/>
            </a:lvl1pPr>
          </a:lstStyle>
          <a:p>
            <a:fld id="{BA11C350-5642-47E6-85E0-DF5D826ED0C0}" type="slidenum">
              <a:rPr lang="en-US"/>
              <a:pPr/>
              <a:t>‹#›</a:t>
            </a:fld>
            <a:endParaRPr lang="en-US"/>
          </a:p>
        </p:txBody>
      </p:sp>
    </p:spTree>
    <p:extLst>
      <p:ext uri="{BB962C8B-B14F-4D97-AF65-F5344CB8AC3E}">
        <p14:creationId xmlns:p14="http://schemas.microsoft.com/office/powerpoint/2010/main" val="141055047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A11C350-5642-47E6-85E0-DF5D826ED0C0}" type="slidenum">
              <a:rPr lang="en-US" smtClean="0"/>
              <a:pPr/>
              <a:t>0</a:t>
            </a:fld>
            <a:endParaRPr lang="en-US"/>
          </a:p>
        </p:txBody>
      </p:sp>
    </p:spTree>
    <p:extLst>
      <p:ext uri="{BB962C8B-B14F-4D97-AF65-F5344CB8AC3E}">
        <p14:creationId xmlns:p14="http://schemas.microsoft.com/office/powerpoint/2010/main" val="653499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Voiceover: why this </a:t>
            </a:r>
          </a:p>
        </p:txBody>
      </p:sp>
      <p:sp>
        <p:nvSpPr>
          <p:cNvPr id="4" name="Slide Number Placeholder 3"/>
          <p:cNvSpPr>
            <a:spLocks noGrp="1"/>
          </p:cNvSpPr>
          <p:nvPr>
            <p:ph type="sldNum" sz="quarter" idx="10"/>
          </p:nvPr>
        </p:nvSpPr>
        <p:spPr/>
        <p:txBody>
          <a:bodyPr/>
          <a:lstStyle/>
          <a:p>
            <a:fld id="{6F882E14-7B1B-4F59-9598-260F91090861}" type="slidenum">
              <a:rPr lang="en-US" smtClean="0"/>
              <a:pPr/>
              <a:t>2</a:t>
            </a:fld>
            <a:endParaRPr lang="en-US"/>
          </a:p>
        </p:txBody>
      </p:sp>
    </p:spTree>
    <p:extLst>
      <p:ext uri="{BB962C8B-B14F-4D97-AF65-F5344CB8AC3E}">
        <p14:creationId xmlns:p14="http://schemas.microsoft.com/office/powerpoint/2010/main" val="19991933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11C350-5642-47E6-85E0-DF5D826ED0C0}" type="slidenum">
              <a:rPr lang="en-US" smtClean="0"/>
              <a:pPr/>
              <a:t>4</a:t>
            </a:fld>
            <a:endParaRPr lang="en-US" dirty="0"/>
          </a:p>
        </p:txBody>
      </p:sp>
    </p:spTree>
    <p:extLst>
      <p:ext uri="{BB962C8B-B14F-4D97-AF65-F5344CB8AC3E}">
        <p14:creationId xmlns:p14="http://schemas.microsoft.com/office/powerpoint/2010/main" val="1998599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BA11C350-5642-47E6-85E0-DF5D826ED0C0}" type="slidenum">
              <a:rPr lang="en-US" smtClean="0"/>
              <a:pPr/>
              <a:t>7</a:t>
            </a:fld>
            <a:endParaRPr lang="en-US"/>
          </a:p>
        </p:txBody>
      </p:sp>
    </p:spTree>
    <p:extLst>
      <p:ext uri="{BB962C8B-B14F-4D97-AF65-F5344CB8AC3E}">
        <p14:creationId xmlns:p14="http://schemas.microsoft.com/office/powerpoint/2010/main" val="35425501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11C350-5642-47E6-85E0-DF5D826ED0C0}" type="slidenum">
              <a:rPr lang="en-US" smtClean="0"/>
              <a:pPr/>
              <a:t>8</a:t>
            </a:fld>
            <a:endParaRPr lang="en-US"/>
          </a:p>
        </p:txBody>
      </p:sp>
    </p:spTree>
    <p:extLst>
      <p:ext uri="{BB962C8B-B14F-4D97-AF65-F5344CB8AC3E}">
        <p14:creationId xmlns:p14="http://schemas.microsoft.com/office/powerpoint/2010/main" val="16741029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11C350-5642-47E6-85E0-DF5D826ED0C0}" type="slidenum">
              <a:rPr lang="en-US" smtClean="0"/>
              <a:pPr/>
              <a:t>10</a:t>
            </a:fld>
            <a:endParaRPr lang="en-US"/>
          </a:p>
        </p:txBody>
      </p:sp>
    </p:spTree>
    <p:extLst>
      <p:ext uri="{BB962C8B-B14F-4D97-AF65-F5344CB8AC3E}">
        <p14:creationId xmlns:p14="http://schemas.microsoft.com/office/powerpoint/2010/main" val="170193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11C350-5642-47E6-85E0-DF5D826ED0C0}" type="slidenum">
              <a:rPr lang="en-US" smtClean="0"/>
              <a:pPr/>
              <a:t>13</a:t>
            </a:fld>
            <a:endParaRPr lang="en-US"/>
          </a:p>
        </p:txBody>
      </p:sp>
    </p:spTree>
    <p:extLst>
      <p:ext uri="{BB962C8B-B14F-4D97-AF65-F5344CB8AC3E}">
        <p14:creationId xmlns:p14="http://schemas.microsoft.com/office/powerpoint/2010/main" val="7651573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world us full of DNA</a:t>
            </a:r>
          </a:p>
        </p:txBody>
      </p:sp>
      <p:sp>
        <p:nvSpPr>
          <p:cNvPr id="4" name="Slide Number Placeholder 3"/>
          <p:cNvSpPr>
            <a:spLocks noGrp="1"/>
          </p:cNvSpPr>
          <p:nvPr>
            <p:ph type="sldNum" sz="quarter" idx="10"/>
          </p:nvPr>
        </p:nvSpPr>
        <p:spPr/>
        <p:txBody>
          <a:bodyPr/>
          <a:lstStyle/>
          <a:p>
            <a:fld id="{B76E36B4-8D67-6744-A81C-927B690D69E8}" type="slidenum">
              <a:rPr lang="en-US" smtClean="0"/>
              <a:pPr/>
              <a:t>18</a:t>
            </a:fld>
            <a:endParaRPr lang="en-US"/>
          </a:p>
        </p:txBody>
      </p:sp>
    </p:spTree>
    <p:extLst>
      <p:ext uri="{BB962C8B-B14F-4D97-AF65-F5344CB8AC3E}">
        <p14:creationId xmlns:p14="http://schemas.microsoft.com/office/powerpoint/2010/main" val="18838199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7180" name="Rectangle 12" hidden="1"/>
          <p:cNvGraphicFramePr>
            <a:graphicFrameLocks/>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7334" name="think-cell Slide" r:id="rId4" imgW="0" imgH="0" progId="TCLayout.ActiveDocument.1">
                  <p:embed/>
                </p:oleObj>
              </mc:Choice>
              <mc:Fallback>
                <p:oleObj name="think-cell Slide" r:id="rId4" imgW="0" imgH="0" progId="TCLayout.ActiveDocument.1">
                  <p:embed/>
                  <p:pic>
                    <p:nvPicPr>
                      <p:cNvPr id="0" name="Rectangle 12"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6" name="Text Placeholder 2"/>
          <p:cNvSpPr>
            <a:spLocks noGrp="1"/>
          </p:cNvSpPr>
          <p:nvPr>
            <p:ph type="body" idx="1"/>
          </p:nvPr>
        </p:nvSpPr>
        <p:spPr>
          <a:xfrm>
            <a:off x="720724" y="3884613"/>
            <a:ext cx="8161338" cy="1500187"/>
          </a:xfrm>
        </p:spPr>
        <p:txBody>
          <a:bodyPr anchor="t"/>
          <a:lstStyle>
            <a:lvl1pPr marL="0" indent="0">
              <a:spcBef>
                <a:spcPts val="0"/>
              </a:spcBef>
              <a:buClrTx/>
              <a:buFont typeface="Marlett" pitchFamily="2" charset="2"/>
              <a:buNone/>
              <a:defRPr sz="1600" b="0" i="0" baseline="0">
                <a:solidFill>
                  <a:schemeClr val="tx1"/>
                </a:solidFill>
                <a:latin typeface="Segoe UI" pitchFamily="34" charset="0"/>
                <a:ea typeface="Segoe UI" pitchFamily="34" charset="0"/>
                <a:cs typeface="Segoe UI"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Title 1"/>
          <p:cNvSpPr>
            <a:spLocks noGrp="1"/>
          </p:cNvSpPr>
          <p:nvPr>
            <p:ph type="title"/>
          </p:nvPr>
        </p:nvSpPr>
        <p:spPr>
          <a:xfrm>
            <a:off x="720725" y="2130425"/>
            <a:ext cx="8153400" cy="1473200"/>
          </a:xfrm>
        </p:spPr>
        <p:txBody>
          <a:bodyPr anchor="b"/>
          <a:lstStyle>
            <a:lvl1pPr marL="0" marR="0" indent="0" algn="l" defTabSz="914400" rtl="0" eaLnBrk="1" fontAlgn="base" latinLnBrk="0" hangingPunct="1">
              <a:lnSpc>
                <a:spcPct val="100000"/>
              </a:lnSpc>
              <a:spcBef>
                <a:spcPts val="0"/>
              </a:spcBef>
              <a:spcAft>
                <a:spcPct val="0"/>
              </a:spcAft>
              <a:tabLst>
                <a:tab pos="5426075" algn="l"/>
              </a:tabLst>
              <a:defRPr sz="3000" b="0" i="0" cap="all" baseline="0">
                <a:latin typeface="Segoe UI" pitchFamily="34" charset="0"/>
                <a:ea typeface="Segoe UI" pitchFamily="34" charset="0"/>
                <a:cs typeface="Segoe UI" pitchFamily="34" charset="0"/>
              </a:defRPr>
            </a:lvl1pPr>
          </a:lstStyle>
          <a:p>
            <a:pPr marL="0" marR="0" lvl="0" indent="0" defTabSz="914400" rtl="0" eaLnBrk="1" fontAlgn="base" latinLnBrk="0" hangingPunct="1">
              <a:lnSpc>
                <a:spcPct val="100000"/>
              </a:lnSpc>
              <a:spcBef>
                <a:spcPct val="100000"/>
              </a:spcBef>
              <a:spcAft>
                <a:spcPct val="0"/>
              </a:spcAft>
              <a:tabLst>
                <a:tab pos="5426075" algn="l"/>
              </a:tabLst>
              <a:defRPr/>
            </a:pPr>
            <a:r>
              <a:rPr kumimoji="0" lang="en-US" sz="3000" b="1" i="0" u="none" strike="noStrike" kern="0" cap="none" spc="0" normalizeH="0" baseline="0" noProof="0">
                <a:ln>
                  <a:noFill/>
                </a:ln>
                <a:solidFill>
                  <a:srgbClr val="000063"/>
                </a:solidFill>
                <a:effectLst/>
                <a:uLnTx/>
                <a:uFillTx/>
                <a:latin typeface="+mj-lt"/>
                <a:ea typeface="+mj-ea"/>
                <a:cs typeface="+mj-cs"/>
              </a:rPr>
              <a:t>Click to edit Master title style</a:t>
            </a:r>
            <a:endParaRPr kumimoji="0" lang="en-US" sz="3000" b="1" i="0" u="none" strike="noStrike" kern="0" cap="none" spc="0" normalizeH="0" baseline="0" noProof="0" dirty="0">
              <a:ln>
                <a:noFill/>
              </a:ln>
              <a:solidFill>
                <a:srgbClr val="000063"/>
              </a:solidFill>
              <a:effectLst/>
              <a:uLnTx/>
              <a:uFillTx/>
              <a:latin typeface="+mj-lt"/>
              <a:ea typeface="+mj-ea"/>
              <a:cs typeface="+mj-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Vertical Text Placeholder 2"/>
          <p:cNvSpPr>
            <a:spLocks noGrp="1"/>
          </p:cNvSpPr>
          <p:nvPr>
            <p:ph type="body" orient="vert" idx="1"/>
          </p:nvPr>
        </p:nvSpPr>
        <p:spPr>
          <a:xfrm>
            <a:off x="433388" y="1514475"/>
            <a:ext cx="8747125" cy="1955800"/>
          </a:xfr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457125" y="1508760"/>
            <a:ext cx="8685363" cy="4617720"/>
          </a:xfrm>
        </p:spPr>
        <p:txBody>
          <a:bodyPr/>
          <a:lstStyle>
            <a:lvl1pPr>
              <a:spcBef>
                <a:spcPts val="384"/>
              </a:spcBef>
              <a:defRPr/>
            </a:lvl1pPr>
            <a:lvl2pPr marL="457200" indent="-230400">
              <a:spcBef>
                <a:spcPts val="384"/>
              </a:spcBef>
              <a:defRPr/>
            </a:lvl2pPr>
            <a:lvl3pPr marL="914400" indent="-230400">
              <a:spcBef>
                <a:spcPts val="384"/>
              </a:spcBef>
              <a:defRPr/>
            </a:lvl3pPr>
            <a:lvl4pPr marL="1375200" indent="-234000">
              <a:spcBef>
                <a:spcPts val="384"/>
              </a:spcBef>
              <a:defRPr/>
            </a:lvl4pPr>
            <a:lvl5pPr marL="2059200" indent="-230400">
              <a:spcBef>
                <a:spcPts val="384"/>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77994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Interior">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562025" y="437714"/>
            <a:ext cx="8594677" cy="1030286"/>
          </a:xfrm>
          <a:prstGeom prst="rect">
            <a:avLst/>
          </a:prstGeom>
          <a:ln>
            <a:noFill/>
          </a:ln>
        </p:spPr>
        <p:txBody>
          <a:bodyPr anchor="b" anchorCtr="0">
            <a:normAutofit/>
          </a:bodyPr>
          <a:lstStyle>
            <a:lvl1pPr algn="l">
              <a:defRPr sz="3200" b="1" i="0">
                <a:solidFill>
                  <a:srgbClr val="00487D"/>
                </a:solidFill>
                <a:latin typeface="Helvetica"/>
                <a:cs typeface="Helvetica"/>
              </a:defRPr>
            </a:lvl1pPr>
          </a:lstStyle>
          <a:p>
            <a:r>
              <a:rPr lang="en-US"/>
              <a:t>Header</a:t>
            </a:r>
          </a:p>
        </p:txBody>
      </p:sp>
      <p:sp>
        <p:nvSpPr>
          <p:cNvPr id="17" name="TextBox 16"/>
          <p:cNvSpPr txBox="1"/>
          <p:nvPr userDrawn="1"/>
        </p:nvSpPr>
        <p:spPr>
          <a:xfrm>
            <a:off x="-1640610" y="3024909"/>
            <a:ext cx="960120" cy="914400"/>
          </a:xfrm>
          <a:prstGeom prst="rect">
            <a:avLst/>
          </a:prstGeom>
          <a:ln>
            <a:noFill/>
          </a:ln>
        </p:spPr>
        <p:txBody>
          <a:bodyPr vert="horz" wrap="none" lIns="91440" tIns="45720" rIns="91440" bIns="45720" rtlCol="0" anchor="t" anchorCtr="0">
            <a:normAutofit/>
          </a:bodyPr>
          <a:lstStyle/>
          <a:p>
            <a:endParaRPr lang="en-US" sz="1400">
              <a:solidFill>
                <a:schemeClr val="tx1">
                  <a:lumMod val="85000"/>
                  <a:lumOff val="15000"/>
                </a:schemeClr>
              </a:solidFill>
            </a:endParaRPr>
          </a:p>
        </p:txBody>
      </p:sp>
      <p:sp>
        <p:nvSpPr>
          <p:cNvPr id="19" name="Content Placeholder 3"/>
          <p:cNvSpPr>
            <a:spLocks noGrp="1"/>
          </p:cNvSpPr>
          <p:nvPr>
            <p:ph sz="half" idx="2"/>
          </p:nvPr>
        </p:nvSpPr>
        <p:spPr>
          <a:xfrm>
            <a:off x="562023" y="1828800"/>
            <a:ext cx="8594678" cy="4299371"/>
          </a:xfrm>
          <a:prstGeom prst="rect">
            <a:avLst/>
          </a:prstGeom>
        </p:spPr>
        <p:txBody>
          <a:bodyPr>
            <a:normAutofit/>
          </a:bodyPr>
          <a:lstStyle>
            <a:lvl1pPr marL="285750" indent="-285750">
              <a:spcBef>
                <a:spcPts val="600"/>
              </a:spcBef>
              <a:buClr>
                <a:srgbClr val="0092D2"/>
              </a:buClr>
              <a:buSzPct val="80000"/>
              <a:buFont typeface="Lucida Grande"/>
              <a:buChar char="►"/>
              <a:defRPr sz="1600">
                <a:latin typeface="Arial"/>
                <a:cs typeface="Arial"/>
              </a:defRPr>
            </a:lvl1pPr>
            <a:lvl2pPr marL="742950" indent="-285750">
              <a:spcBef>
                <a:spcPts val="600"/>
              </a:spcBef>
              <a:buClr>
                <a:srgbClr val="0092D2"/>
              </a:buClr>
              <a:buSzPct val="80000"/>
              <a:buFont typeface="Arial"/>
              <a:buChar char="►"/>
              <a:defRPr sz="1600">
                <a:latin typeface="Arial"/>
                <a:cs typeface="Arial"/>
              </a:defRPr>
            </a:lvl2pPr>
            <a:lvl3pPr marL="1143000" indent="-228600">
              <a:spcBef>
                <a:spcPts val="600"/>
              </a:spcBef>
              <a:buClr>
                <a:srgbClr val="0092D2"/>
              </a:buClr>
              <a:buSzPct val="60000"/>
              <a:buFont typeface="Lucida Grande"/>
              <a:buChar char="►"/>
              <a:defRPr sz="1600">
                <a:latin typeface="Arial"/>
                <a:cs typeface="Arial"/>
              </a:defRPr>
            </a:lvl3pPr>
            <a:lvl4pPr marL="1600200" indent="-228600">
              <a:spcBef>
                <a:spcPts val="600"/>
              </a:spcBef>
              <a:buClr>
                <a:srgbClr val="0092D2"/>
              </a:buClr>
              <a:buSzPct val="70000"/>
              <a:buFont typeface="Arial"/>
              <a:buChar char="►"/>
              <a:defRPr sz="1600">
                <a:latin typeface="Arial"/>
                <a:cs typeface="Arial"/>
              </a:defRPr>
            </a:lvl4pPr>
            <a:lvl5pPr marL="2057400" indent="-228600">
              <a:spcBef>
                <a:spcPts val="600"/>
              </a:spcBef>
              <a:buClr>
                <a:srgbClr val="0092D2"/>
              </a:buClr>
              <a:buSzPct val="70000"/>
              <a:buFont typeface="Arial"/>
              <a:buChar char="►"/>
              <a:defRPr sz="1600">
                <a:latin typeface="Arial"/>
                <a:cs typeface="Aria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p:cNvSpPr txBox="1"/>
          <p:nvPr userDrawn="1"/>
        </p:nvSpPr>
        <p:spPr>
          <a:xfrm>
            <a:off x="-278226" y="-246682"/>
            <a:ext cx="960120" cy="914400"/>
          </a:xfrm>
          <a:prstGeom prst="rect">
            <a:avLst/>
          </a:prstGeom>
          <a:ln>
            <a:noFill/>
          </a:ln>
        </p:spPr>
        <p:txBody>
          <a:bodyPr vert="horz" wrap="none" lIns="91440" tIns="45720" rIns="91440" bIns="45720" rtlCol="0" anchor="t" anchorCtr="0">
            <a:normAutofit/>
          </a:bodyPr>
          <a:lstStyle/>
          <a:p>
            <a:endParaRPr lang="en-US" sz="1400">
              <a:solidFill>
                <a:schemeClr val="tx1">
                  <a:lumMod val="85000"/>
                  <a:lumOff val="15000"/>
                </a:schemeClr>
              </a:solidFill>
            </a:endParaRPr>
          </a:p>
        </p:txBody>
      </p:sp>
      <p:pic>
        <p:nvPicPr>
          <p:cNvPr id="9" name="Picture 4" descr="Image result for minipcr logo"/>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653784" y="6286572"/>
            <a:ext cx="1682242" cy="57142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225333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6199" name="Rectangle 55" hidden="1"/>
          <p:cNvGraphicFramePr>
            <a:graphicFrameLocks/>
          </p:cNvGraphicFramePr>
          <p:nvPr>
            <p:custDataLst>
              <p:tags r:id="rId9"/>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6354" name="think-cell Slide" r:id="rId10" imgW="0" imgH="0" progId="TCLayout.ActiveDocument.1">
                  <p:embed/>
                </p:oleObj>
              </mc:Choice>
              <mc:Fallback>
                <p:oleObj name="think-cell Slide" r:id="rId10" imgW="0" imgH="0" progId="TCLayout.ActiveDocument.1">
                  <p:embed/>
                  <p:pic>
                    <p:nvPicPr>
                      <p:cNvPr id="0" name="Rectangle 55"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6146" name="Rectangle 2"/>
          <p:cNvSpPr>
            <a:spLocks noGrp="1" noChangeArrowheads="1"/>
          </p:cNvSpPr>
          <p:nvPr>
            <p:ph type="title"/>
          </p:nvPr>
        </p:nvSpPr>
        <p:spPr bwMode="auto">
          <a:xfrm>
            <a:off x="428625" y="103188"/>
            <a:ext cx="8740775" cy="895350"/>
          </a:xfrm>
          <a:prstGeom prst="rect">
            <a:avLst/>
          </a:prstGeom>
          <a:noFill/>
          <a:ln w="9525">
            <a:noFill/>
            <a:miter lim="800000"/>
            <a:headEnd/>
            <a:tailEnd/>
          </a:ln>
          <a:effectLst/>
        </p:spPr>
        <p:txBody>
          <a:bodyPr vert="horz" wrap="square" lIns="0" tIns="0" rIns="91440" bIns="0" numCol="1" anchor="b" anchorCtr="0" compatLnSpc="1">
            <a:prstTxWarp prst="textNoShape">
              <a:avLst/>
            </a:prstTxWarp>
          </a:bodyPr>
          <a:lstStyle/>
          <a:p>
            <a:pPr lvl="0"/>
            <a:r>
              <a:rPr lang="en-US" dirty="0"/>
              <a:t>Click to edit Master title style</a:t>
            </a:r>
          </a:p>
        </p:txBody>
      </p:sp>
      <p:sp>
        <p:nvSpPr>
          <p:cNvPr id="6147" name="Rectangle 3"/>
          <p:cNvSpPr>
            <a:spLocks noGrp="1" noChangeArrowheads="1"/>
          </p:cNvSpPr>
          <p:nvPr>
            <p:ph type="body" idx="1"/>
          </p:nvPr>
        </p:nvSpPr>
        <p:spPr bwMode="gray">
          <a:xfrm>
            <a:off x="433388" y="1514475"/>
            <a:ext cx="8747125" cy="195580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48" name="Line 4"/>
          <p:cNvSpPr>
            <a:spLocks noChangeShapeType="1"/>
          </p:cNvSpPr>
          <p:nvPr/>
        </p:nvSpPr>
        <p:spPr bwMode="auto">
          <a:xfrm>
            <a:off x="430213" y="1025525"/>
            <a:ext cx="8740775" cy="0"/>
          </a:xfrm>
          <a:prstGeom prst="line">
            <a:avLst/>
          </a:prstGeom>
          <a:noFill/>
          <a:ln w="28575">
            <a:solidFill>
              <a:srgbClr val="3333FF"/>
            </a:solidFill>
            <a:round/>
            <a:headEnd/>
            <a:tailEnd/>
          </a:ln>
          <a:effectLst/>
        </p:spPr>
        <p:txBody>
          <a:bodyPr wrap="none" anchor="ctr"/>
          <a:lstStyle/>
          <a:p>
            <a:endParaRPr lang="en-US"/>
          </a:p>
        </p:txBody>
      </p:sp>
      <p:sp>
        <p:nvSpPr>
          <p:cNvPr id="6197" name="Text Box 53"/>
          <p:cNvSpPr txBox="1">
            <a:spLocks noChangeArrowheads="1"/>
          </p:cNvSpPr>
          <p:nvPr/>
        </p:nvSpPr>
        <p:spPr bwMode="auto">
          <a:xfrm>
            <a:off x="8966200" y="6673850"/>
            <a:ext cx="184150" cy="133350"/>
          </a:xfrm>
          <a:prstGeom prst="rect">
            <a:avLst/>
          </a:prstGeom>
          <a:noFill/>
          <a:ln w="9525" algn="ctr">
            <a:noFill/>
            <a:miter lim="800000"/>
            <a:headEnd/>
            <a:tailEnd/>
          </a:ln>
          <a:effectLst/>
        </p:spPr>
        <p:txBody>
          <a:bodyPr wrap="none" lIns="0" tIns="0" rIns="0" bIns="0"/>
          <a:lstStyle/>
          <a:p>
            <a:pPr algn="r"/>
            <a:fld id="{F0BA96B2-149C-4CE3-9475-B87E8974A8E4}" type="slidenum">
              <a:rPr lang="en-US" sz="900" b="0">
                <a:cs typeface="Arial" charset="0"/>
              </a:rPr>
              <a:pPr algn="r"/>
              <a:t>‹#›</a:t>
            </a:fld>
            <a:endParaRPr lang="en-US" sz="900" b="0">
              <a:cs typeface="Arial" charset="0"/>
            </a:endParaRPr>
          </a:p>
        </p:txBody>
      </p:sp>
      <p:sp>
        <p:nvSpPr>
          <p:cNvPr id="2" name="Rectangle 1"/>
          <p:cNvSpPr/>
          <p:nvPr userDrawn="1"/>
        </p:nvSpPr>
        <p:spPr>
          <a:xfrm>
            <a:off x="6494692" y="6466533"/>
            <a:ext cx="2904962" cy="246221"/>
          </a:xfrm>
          <a:prstGeom prst="rect">
            <a:avLst/>
          </a:prstGeom>
        </p:spPr>
        <p:txBody>
          <a:bodyPr wrap="none">
            <a:spAutoFit/>
          </a:bodyPr>
          <a:lstStyle/>
          <a:p>
            <a:pPr lvl="0" algn="r"/>
            <a:r>
              <a:rPr lang="en-US" b="0" dirty="0"/>
              <a:t>© Copyright by </a:t>
            </a:r>
            <a:r>
              <a:rPr lang="en-US" b="0" dirty="0" err="1"/>
              <a:t>Amplyus</a:t>
            </a:r>
            <a:r>
              <a:rPr lang="en-US" b="0" dirty="0"/>
              <a:t> LLC, all rights reserved</a:t>
            </a:r>
            <a:endParaRPr lang="en-US" b="0" dirty="0">
              <a:latin typeface="Segoe UI" pitchFamily="34" charset="0"/>
              <a:ea typeface="Segoe UI" pitchFamily="34" charset="0"/>
              <a:cs typeface="Segoe UI" pitchFamily="34" charset="0"/>
            </a:endParaRPr>
          </a:p>
        </p:txBody>
      </p:sp>
      <p:pic>
        <p:nvPicPr>
          <p:cNvPr id="9" name="Picture 8"/>
          <p:cNvPicPr>
            <a:picLocks noChangeAspect="1"/>
          </p:cNvPicPr>
          <p:nvPr userDrawn="1"/>
        </p:nvPicPr>
        <p:blipFill rotWithShape="1">
          <a:blip r:embed="rId11" cstate="email">
            <a:extLst>
              <a:ext uri="{28A0092B-C50C-407E-A947-70E740481C1C}">
                <a14:useLocalDpi xmlns:a14="http://schemas.microsoft.com/office/drawing/2010/main"/>
              </a:ext>
            </a:extLst>
          </a:blip>
          <a:srcRect/>
          <a:stretch/>
        </p:blipFill>
        <p:spPr>
          <a:xfrm>
            <a:off x="50104" y="6284404"/>
            <a:ext cx="1603183" cy="548544"/>
          </a:xfrm>
          <a:prstGeom prst="rect">
            <a:avLst/>
          </a:prstGeom>
        </p:spPr>
      </p:pic>
    </p:spTree>
  </p:cSld>
  <p:clrMap bg1="dk1" tx1="lt1" bg2="dk2" tx2="lt2" accent1="accent1" accent2="accent2" accent3="accent3" accent4="accent4" accent5="accent5" accent6="accent6" hlink="hlink" folHlink="folHlink"/>
  <p:sldLayoutIdLst>
    <p:sldLayoutId id="2147483650" r:id="rId1"/>
    <p:sldLayoutId id="2147483651" r:id="rId2"/>
    <p:sldLayoutId id="2147483655" r:id="rId3"/>
    <p:sldLayoutId id="2147483656" r:id="rId4"/>
    <p:sldLayoutId id="2147483657" r:id="rId5"/>
    <p:sldLayoutId id="2147483658" r:id="rId6"/>
  </p:sldLayoutIdLst>
  <p:txStyles>
    <p:titleStyle>
      <a:lvl1pPr algn="l" rtl="0" eaLnBrk="1" fontAlgn="base" hangingPunct="1">
        <a:spcBef>
          <a:spcPct val="0"/>
        </a:spcBef>
        <a:spcAft>
          <a:spcPct val="0"/>
        </a:spcAft>
        <a:defRPr sz="2400">
          <a:solidFill>
            <a:schemeClr val="tx1"/>
          </a:solidFill>
          <a:latin typeface="Segoe UI" pitchFamily="34" charset="0"/>
          <a:ea typeface="Segoe UI" pitchFamily="34" charset="0"/>
          <a:cs typeface="Segoe UI" pitchFamily="34" charset="0"/>
        </a:defRPr>
      </a:lvl1pPr>
      <a:lvl2pPr algn="l" rtl="0" eaLnBrk="1" fontAlgn="base" hangingPunct="1">
        <a:spcBef>
          <a:spcPct val="0"/>
        </a:spcBef>
        <a:spcAft>
          <a:spcPct val="0"/>
        </a:spcAft>
        <a:defRPr sz="2400">
          <a:solidFill>
            <a:srgbClr val="000063"/>
          </a:solidFill>
          <a:latin typeface="Arial" charset="0"/>
        </a:defRPr>
      </a:lvl2pPr>
      <a:lvl3pPr algn="l" rtl="0" eaLnBrk="1" fontAlgn="base" hangingPunct="1">
        <a:spcBef>
          <a:spcPct val="0"/>
        </a:spcBef>
        <a:spcAft>
          <a:spcPct val="0"/>
        </a:spcAft>
        <a:defRPr sz="2400">
          <a:solidFill>
            <a:srgbClr val="000063"/>
          </a:solidFill>
          <a:latin typeface="Arial" charset="0"/>
        </a:defRPr>
      </a:lvl3pPr>
      <a:lvl4pPr algn="l" rtl="0" eaLnBrk="1" fontAlgn="base" hangingPunct="1">
        <a:spcBef>
          <a:spcPct val="0"/>
        </a:spcBef>
        <a:spcAft>
          <a:spcPct val="0"/>
        </a:spcAft>
        <a:defRPr sz="2400">
          <a:solidFill>
            <a:srgbClr val="000063"/>
          </a:solidFill>
          <a:latin typeface="Arial" charset="0"/>
        </a:defRPr>
      </a:lvl4pPr>
      <a:lvl5pPr algn="l" rtl="0" eaLnBrk="1" fontAlgn="base" hangingPunct="1">
        <a:spcBef>
          <a:spcPct val="0"/>
        </a:spcBef>
        <a:spcAft>
          <a:spcPct val="0"/>
        </a:spcAft>
        <a:defRPr sz="2400">
          <a:solidFill>
            <a:srgbClr val="000063"/>
          </a:solidFill>
          <a:latin typeface="Arial" charset="0"/>
        </a:defRPr>
      </a:lvl5pPr>
      <a:lvl6pPr marL="457200" algn="l" rtl="0" eaLnBrk="1" fontAlgn="base" hangingPunct="1">
        <a:spcBef>
          <a:spcPct val="0"/>
        </a:spcBef>
        <a:spcAft>
          <a:spcPct val="0"/>
        </a:spcAft>
        <a:defRPr sz="2400">
          <a:solidFill>
            <a:srgbClr val="000063"/>
          </a:solidFill>
          <a:latin typeface="Arial" charset="0"/>
        </a:defRPr>
      </a:lvl6pPr>
      <a:lvl7pPr marL="914400" algn="l" rtl="0" eaLnBrk="1" fontAlgn="base" hangingPunct="1">
        <a:spcBef>
          <a:spcPct val="0"/>
        </a:spcBef>
        <a:spcAft>
          <a:spcPct val="0"/>
        </a:spcAft>
        <a:defRPr sz="2400">
          <a:solidFill>
            <a:srgbClr val="000063"/>
          </a:solidFill>
          <a:latin typeface="Arial" charset="0"/>
        </a:defRPr>
      </a:lvl7pPr>
      <a:lvl8pPr marL="1371600" algn="l" rtl="0" eaLnBrk="1" fontAlgn="base" hangingPunct="1">
        <a:spcBef>
          <a:spcPct val="0"/>
        </a:spcBef>
        <a:spcAft>
          <a:spcPct val="0"/>
        </a:spcAft>
        <a:defRPr sz="2400">
          <a:solidFill>
            <a:srgbClr val="000063"/>
          </a:solidFill>
          <a:latin typeface="Arial" charset="0"/>
        </a:defRPr>
      </a:lvl8pPr>
      <a:lvl9pPr marL="1828800" algn="l" rtl="0" eaLnBrk="1" fontAlgn="base" hangingPunct="1">
        <a:spcBef>
          <a:spcPct val="0"/>
        </a:spcBef>
        <a:spcAft>
          <a:spcPct val="0"/>
        </a:spcAft>
        <a:defRPr sz="2400">
          <a:solidFill>
            <a:srgbClr val="000063"/>
          </a:solidFill>
          <a:latin typeface="Arial" charset="0"/>
        </a:defRPr>
      </a:lvl9pPr>
    </p:titleStyle>
    <p:bodyStyle>
      <a:lvl1pPr algn="l" rtl="0" eaLnBrk="1" fontAlgn="base" hangingPunct="1">
        <a:spcBef>
          <a:spcPct val="0"/>
        </a:spcBef>
        <a:spcAft>
          <a:spcPct val="0"/>
        </a:spcAft>
        <a:buClr>
          <a:schemeClr val="tx2"/>
        </a:buClr>
        <a:defRPr sz="1600" b="1">
          <a:solidFill>
            <a:schemeClr val="tx1"/>
          </a:solidFill>
          <a:latin typeface="Segoe UI" pitchFamily="34" charset="0"/>
          <a:ea typeface="Segoe UI" pitchFamily="34" charset="0"/>
          <a:cs typeface="Segoe UI" pitchFamily="34" charset="0"/>
        </a:defRPr>
      </a:lvl1pPr>
      <a:lvl2pPr marL="285750" indent="-171450" algn="l" rtl="0" eaLnBrk="1" fontAlgn="base" hangingPunct="1">
        <a:spcBef>
          <a:spcPct val="0"/>
        </a:spcBef>
        <a:spcAft>
          <a:spcPct val="0"/>
        </a:spcAft>
        <a:buClr>
          <a:schemeClr val="tx2"/>
        </a:buClr>
        <a:buChar char="•"/>
        <a:defRPr sz="1600">
          <a:solidFill>
            <a:schemeClr val="tx1"/>
          </a:solidFill>
          <a:latin typeface="Segoe UI" pitchFamily="34" charset="0"/>
          <a:ea typeface="Segoe UI" pitchFamily="34" charset="0"/>
          <a:cs typeface="Segoe UI" pitchFamily="34" charset="0"/>
        </a:defRPr>
      </a:lvl2pPr>
      <a:lvl3pPr marL="571500" indent="-171450" algn="l" rtl="0" eaLnBrk="1" fontAlgn="base" hangingPunct="1">
        <a:spcBef>
          <a:spcPct val="0"/>
        </a:spcBef>
        <a:spcAft>
          <a:spcPct val="0"/>
        </a:spcAft>
        <a:buClr>
          <a:schemeClr val="tx2"/>
        </a:buClr>
        <a:buFont typeface="Arial" charset="0"/>
        <a:buChar char="–"/>
        <a:defRPr sz="1600">
          <a:solidFill>
            <a:schemeClr val="tx1"/>
          </a:solidFill>
          <a:latin typeface="Segoe UI" pitchFamily="34" charset="0"/>
          <a:ea typeface="Segoe UI" pitchFamily="34" charset="0"/>
          <a:cs typeface="Segoe UI" pitchFamily="34" charset="0"/>
        </a:defRPr>
      </a:lvl3pPr>
      <a:lvl4pPr marL="857250" indent="-171450" algn="l" rtl="0" eaLnBrk="1" fontAlgn="base" hangingPunct="1">
        <a:spcBef>
          <a:spcPct val="0"/>
        </a:spcBef>
        <a:spcAft>
          <a:spcPct val="0"/>
        </a:spcAft>
        <a:buClr>
          <a:schemeClr val="tx2"/>
        </a:buClr>
        <a:buFont typeface="Arial" charset="0"/>
        <a:buChar char="–"/>
        <a:defRPr sz="1600">
          <a:solidFill>
            <a:schemeClr val="tx1"/>
          </a:solidFill>
          <a:latin typeface="Segoe UI" pitchFamily="34" charset="0"/>
          <a:ea typeface="Segoe UI" pitchFamily="34" charset="0"/>
          <a:cs typeface="Segoe UI" pitchFamily="34" charset="0"/>
        </a:defRPr>
      </a:lvl4pPr>
      <a:lvl5pPr marL="2057400" indent="-228600" algn="l" rtl="0" eaLnBrk="1" fontAlgn="base" hangingPunct="1">
        <a:spcBef>
          <a:spcPct val="0"/>
        </a:spcBef>
        <a:spcAft>
          <a:spcPct val="0"/>
        </a:spcAft>
        <a:buClr>
          <a:schemeClr val="tx2"/>
        </a:buClr>
        <a:buFont typeface="Arial" charset="0"/>
        <a:buChar char="–"/>
        <a:defRPr sz="1600">
          <a:solidFill>
            <a:schemeClr val="tx1"/>
          </a:solidFill>
          <a:latin typeface="Segoe UI" pitchFamily="34" charset="0"/>
          <a:ea typeface="Segoe UI" pitchFamily="34" charset="0"/>
          <a:cs typeface="Segoe UI" pitchFamily="34" charset="0"/>
        </a:defRPr>
      </a:lvl5pPr>
      <a:lvl6pPr marL="2514600" indent="-228600" algn="l" rtl="0" eaLnBrk="1" fontAlgn="base" hangingPunct="1">
        <a:spcBef>
          <a:spcPct val="0"/>
        </a:spcBef>
        <a:spcAft>
          <a:spcPct val="0"/>
        </a:spcAft>
        <a:buClr>
          <a:schemeClr val="tx2"/>
        </a:buClr>
        <a:buFont typeface="Arial" charset="0"/>
        <a:buChar char="–"/>
        <a:defRPr sz="1600">
          <a:solidFill>
            <a:schemeClr val="tx1"/>
          </a:solidFill>
          <a:latin typeface="+mn-lt"/>
          <a:cs typeface="+mn-cs"/>
        </a:defRPr>
      </a:lvl6pPr>
      <a:lvl7pPr marL="2971800" indent="-228600" algn="l" rtl="0" eaLnBrk="1" fontAlgn="base" hangingPunct="1">
        <a:spcBef>
          <a:spcPct val="0"/>
        </a:spcBef>
        <a:spcAft>
          <a:spcPct val="0"/>
        </a:spcAft>
        <a:buClr>
          <a:schemeClr val="tx2"/>
        </a:buClr>
        <a:buFont typeface="Arial" charset="0"/>
        <a:buChar char="–"/>
        <a:defRPr sz="1600">
          <a:solidFill>
            <a:schemeClr val="tx1"/>
          </a:solidFill>
          <a:latin typeface="+mn-lt"/>
          <a:cs typeface="+mn-cs"/>
        </a:defRPr>
      </a:lvl7pPr>
      <a:lvl8pPr marL="3429000" indent="-228600" algn="l" rtl="0" eaLnBrk="1" fontAlgn="base" hangingPunct="1">
        <a:spcBef>
          <a:spcPct val="0"/>
        </a:spcBef>
        <a:spcAft>
          <a:spcPct val="0"/>
        </a:spcAft>
        <a:buClr>
          <a:schemeClr val="tx2"/>
        </a:buClr>
        <a:buFont typeface="Arial" charset="0"/>
        <a:buChar char="–"/>
        <a:defRPr sz="1600">
          <a:solidFill>
            <a:schemeClr val="tx1"/>
          </a:solidFill>
          <a:latin typeface="+mn-lt"/>
          <a:cs typeface="+mn-cs"/>
        </a:defRPr>
      </a:lvl8pPr>
      <a:lvl9pPr marL="3886200" indent="-228600" algn="l" rtl="0" eaLnBrk="1" fontAlgn="base" hangingPunct="1">
        <a:spcBef>
          <a:spcPct val="0"/>
        </a:spcBef>
        <a:spcAft>
          <a:spcPct val="0"/>
        </a:spcAft>
        <a:buClr>
          <a:schemeClr val="tx2"/>
        </a:buClr>
        <a:buFont typeface="Arial" charset="0"/>
        <a:buChar char="–"/>
        <a:defRPr sz="1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3.xml"/><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16.jpeg"/><Relationship Id="rId13" Type="http://schemas.microsoft.com/office/2007/relationships/hdphoto" Target="../media/hdphoto1.wdp"/><Relationship Id="rId3" Type="http://schemas.openxmlformats.org/officeDocument/2006/relationships/slideLayout" Target="../slideLayouts/slideLayout2.xml"/><Relationship Id="rId7" Type="http://schemas.openxmlformats.org/officeDocument/2006/relationships/image" Target="../media/image14.emf"/><Relationship Id="rId12" Type="http://schemas.openxmlformats.org/officeDocument/2006/relationships/image" Target="../media/image20.png"/><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oleObject" Target="../embeddings/oleObject3.bin"/><Relationship Id="rId11" Type="http://schemas.openxmlformats.org/officeDocument/2006/relationships/image" Target="../media/image19.jpeg"/><Relationship Id="rId5" Type="http://schemas.openxmlformats.org/officeDocument/2006/relationships/image" Target="../media/image15.jpeg"/><Relationship Id="rId15" Type="http://schemas.microsoft.com/office/2007/relationships/hdphoto" Target="../media/hdphoto2.wdp"/><Relationship Id="rId10" Type="http://schemas.openxmlformats.org/officeDocument/2006/relationships/image" Target="../media/image18.jpeg"/><Relationship Id="rId4" Type="http://schemas.openxmlformats.org/officeDocument/2006/relationships/notesSlide" Target="../notesSlides/notesSlide4.xml"/><Relationship Id="rId9" Type="http://schemas.openxmlformats.org/officeDocument/2006/relationships/image" Target="../media/image17.jpeg"/><Relationship Id="rId1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tags" Target="../tags/tag7.xml"/><Relationship Id="rId7" Type="http://schemas.openxmlformats.org/officeDocument/2006/relationships/image" Target="../media/image24.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23.jpeg"/><Relationship Id="rId5" Type="http://schemas.openxmlformats.org/officeDocument/2006/relationships/notesSlide" Target="../notesSlides/notesSlide6.xml"/><Relationship Id="rId4" Type="http://schemas.openxmlformats.org/officeDocument/2006/relationships/slideLayout" Target="../slideLayouts/slideLayout2.xml"/><Relationship Id="rId9"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vmlDrawing" Target="../drawings/vmlDrawing4.vml"/><Relationship Id="rId6" Type="http://schemas.openxmlformats.org/officeDocument/2006/relationships/image" Target="../media/image27.jpeg"/><Relationship Id="rId5" Type="http://schemas.openxmlformats.org/officeDocument/2006/relationships/image" Target="../media/image14.emf"/><Relationship Id="rId4" Type="http://schemas.openxmlformats.org/officeDocument/2006/relationships/oleObject" Target="../embeddings/oleObject4.bin"/></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xml"/><Relationship Id="rId1" Type="http://schemas.openxmlformats.org/officeDocument/2006/relationships/vmlDrawing" Target="../drawings/vmlDrawing5.vml"/><Relationship Id="rId5" Type="http://schemas.openxmlformats.org/officeDocument/2006/relationships/image" Target="../media/image14.emf"/><Relationship Id="rId4" Type="http://schemas.openxmlformats.org/officeDocument/2006/relationships/oleObject" Target="../embeddings/oleObject5.bin"/></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588839" y="178277"/>
            <a:ext cx="2687782" cy="919649"/>
          </a:xfrm>
          <a:prstGeom prst="rect">
            <a:avLst/>
          </a:prstGeom>
        </p:spPr>
      </p:pic>
      <p:sp>
        <p:nvSpPr>
          <p:cNvPr id="11" name="Text Placeholder 10"/>
          <p:cNvSpPr>
            <a:spLocks noGrp="1"/>
          </p:cNvSpPr>
          <p:nvPr>
            <p:ph type="body" idx="1"/>
          </p:nvPr>
        </p:nvSpPr>
        <p:spPr>
          <a:xfrm>
            <a:off x="720724" y="4633913"/>
            <a:ext cx="8161338" cy="1500187"/>
          </a:xfrm>
        </p:spPr>
        <p:txBody>
          <a:bodyPr/>
          <a:lstStyle/>
          <a:p>
            <a:pPr lvl="0" algn="r"/>
            <a:endParaRPr lang="en-US" dirty="0">
              <a:latin typeface="Segoe UI" pitchFamily="34" charset="0"/>
              <a:ea typeface="Segoe UI" pitchFamily="34" charset="0"/>
              <a:cs typeface="Segoe UI" pitchFamily="34" charset="0"/>
            </a:endParaRPr>
          </a:p>
          <a:p>
            <a:pPr lvl="0" algn="r"/>
            <a:endParaRPr lang="en-US" dirty="0">
              <a:latin typeface="Segoe UI" pitchFamily="34" charset="0"/>
              <a:ea typeface="Segoe UI" pitchFamily="34" charset="0"/>
              <a:cs typeface="Segoe UI" pitchFamily="34" charset="0"/>
            </a:endParaRPr>
          </a:p>
          <a:p>
            <a:pPr lvl="0" algn="r"/>
            <a:endParaRPr lang="en-US" dirty="0">
              <a:latin typeface="Segoe UI" pitchFamily="34" charset="0"/>
              <a:ea typeface="Segoe UI" pitchFamily="34" charset="0"/>
              <a:cs typeface="Segoe UI" pitchFamily="34" charset="0"/>
            </a:endParaRPr>
          </a:p>
          <a:p>
            <a:pPr lvl="0" algn="r"/>
            <a:endParaRPr lang="en-US" dirty="0"/>
          </a:p>
          <a:p>
            <a:pPr lvl="0" algn="r"/>
            <a:endParaRPr lang="en-US" dirty="0"/>
          </a:p>
          <a:p>
            <a:pPr lvl="0" algn="r"/>
            <a:r>
              <a:rPr lang="en-US" dirty="0"/>
              <a:t>Release date: June </a:t>
            </a:r>
            <a:r>
              <a:rPr lang="en-US" dirty="0">
                <a:latin typeface="Segoe UI" pitchFamily="34" charset="0"/>
                <a:ea typeface="Segoe UI" pitchFamily="34" charset="0"/>
                <a:cs typeface="Segoe UI" pitchFamily="34" charset="0"/>
              </a:rPr>
              <a:t>2015</a:t>
            </a:r>
          </a:p>
          <a:p>
            <a:pPr lvl="0" algn="r"/>
            <a:r>
              <a:rPr lang="en-US" dirty="0"/>
              <a:t>© Copyright by </a:t>
            </a:r>
            <a:r>
              <a:rPr lang="en-US" dirty="0" err="1"/>
              <a:t>Amplyus</a:t>
            </a:r>
            <a:r>
              <a:rPr lang="en-US" dirty="0"/>
              <a:t> LLC, all rights reserved</a:t>
            </a:r>
            <a:endParaRPr lang="en-US" dirty="0">
              <a:latin typeface="Segoe UI" pitchFamily="34" charset="0"/>
              <a:ea typeface="Segoe UI" pitchFamily="34" charset="0"/>
              <a:cs typeface="Segoe UI" pitchFamily="34" charset="0"/>
            </a:endParaRPr>
          </a:p>
        </p:txBody>
      </p:sp>
      <p:sp>
        <p:nvSpPr>
          <p:cNvPr id="10" name="Title 9"/>
          <p:cNvSpPr>
            <a:spLocks noGrp="1"/>
          </p:cNvSpPr>
          <p:nvPr>
            <p:ph type="title"/>
          </p:nvPr>
        </p:nvSpPr>
        <p:spPr>
          <a:xfrm>
            <a:off x="724693" y="2430547"/>
            <a:ext cx="8153400" cy="1473200"/>
          </a:xfrm>
        </p:spPr>
        <p:txBody>
          <a:bodyPr/>
          <a:lstStyle/>
          <a:p>
            <a:pPr lvl="0" algn="ctr"/>
            <a:r>
              <a:rPr lang="en-US" sz="3200" b="1" cap="none" dirty="0">
                <a:solidFill>
                  <a:schemeClr val="tx1"/>
                </a:solidFill>
              </a:rPr>
              <a:t>DNA amplification and analysis:</a:t>
            </a:r>
            <a:br>
              <a:rPr lang="en-US" sz="3200" b="1" cap="none" dirty="0">
                <a:solidFill>
                  <a:schemeClr val="tx1"/>
                </a:solidFill>
              </a:rPr>
            </a:br>
            <a:r>
              <a:rPr lang="en-US" sz="3200" b="1" cap="none" dirty="0">
                <a:solidFill>
                  <a:schemeClr val="tx1"/>
                </a:solidFill>
              </a:rPr>
              <a:t>miniPCR</a:t>
            </a:r>
            <a:r>
              <a:rPr lang="en-US" sz="2000" cap="none" baseline="76000" dirty="0">
                <a:solidFill>
                  <a:schemeClr val="tx1"/>
                </a:solidFill>
              </a:rPr>
              <a:t>TM</a:t>
            </a:r>
            <a:r>
              <a:rPr lang="en-US" sz="3200" b="1" cap="none" dirty="0">
                <a:solidFill>
                  <a:schemeClr val="tx1"/>
                </a:solidFill>
              </a:rPr>
              <a:t> GMO Lab</a:t>
            </a:r>
            <a:br>
              <a:rPr lang="en-US" sz="3200" b="1" cap="none" dirty="0">
                <a:solidFill>
                  <a:schemeClr val="tx1"/>
                </a:solidFill>
              </a:rPr>
            </a:br>
            <a:r>
              <a:rPr lang="en-US" sz="3200" b="1" cap="none" dirty="0">
                <a:solidFill>
                  <a:schemeClr val="tx1"/>
                </a:solidFill>
              </a:rPr>
              <a:t>Heart-Shaped Bananas</a:t>
            </a:r>
          </a:p>
        </p:txBody>
      </p:sp>
      <p:sp>
        <p:nvSpPr>
          <p:cNvPr id="3" name="Rectangle 2"/>
          <p:cNvSpPr/>
          <p:nvPr/>
        </p:nvSpPr>
        <p:spPr>
          <a:xfrm>
            <a:off x="6533419" y="988011"/>
            <a:ext cx="2588200" cy="246221"/>
          </a:xfrm>
          <a:prstGeom prst="rect">
            <a:avLst/>
          </a:prstGeom>
        </p:spPr>
        <p:txBody>
          <a:bodyPr wrap="square">
            <a:spAutoFit/>
          </a:bodyPr>
          <a:lstStyle/>
          <a:p>
            <a:pPr lvl="0"/>
            <a:r>
              <a:rPr lang="en-US" dirty="0">
                <a:latin typeface="Segoe UI" pitchFamily="34" charset="0"/>
                <a:ea typeface="Segoe UI" pitchFamily="34" charset="0"/>
                <a:cs typeface="Segoe UI" pitchFamily="34" charset="0"/>
              </a:rPr>
              <a:t>Science for everyone, everywhere</a:t>
            </a:r>
          </a:p>
        </p:txBody>
      </p:sp>
      <p:pic>
        <p:nvPicPr>
          <p:cNvPr id="6" name="Picture 5"/>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13155" y="4072229"/>
            <a:ext cx="2736445" cy="247292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FF"/>
                </a:solidFill>
              </a:rPr>
              <a:t>Goals for the lab</a:t>
            </a:r>
            <a:endParaRPr lang="en-US" b="1" dirty="0">
              <a:solidFill>
                <a:schemeClr val="tx1"/>
              </a:solidFill>
            </a:endParaRPr>
          </a:p>
        </p:txBody>
      </p:sp>
      <p:sp>
        <p:nvSpPr>
          <p:cNvPr id="3" name="Vertical Text Placeholder 2"/>
          <p:cNvSpPr>
            <a:spLocks noGrp="1"/>
          </p:cNvSpPr>
          <p:nvPr>
            <p:ph type="body" orient="vert" idx="1"/>
          </p:nvPr>
        </p:nvSpPr>
        <p:spPr/>
        <p:txBody>
          <a:bodyPr/>
          <a:lstStyle/>
          <a:p>
            <a:pPr marL="465138" lvl="1" indent="-234950">
              <a:spcBef>
                <a:spcPts val="0"/>
              </a:spcBef>
              <a:spcAft>
                <a:spcPts val="0"/>
              </a:spcAft>
              <a:buSzPts val="1800"/>
            </a:pPr>
            <a:r>
              <a:rPr lang="en-US" sz="2400" dirty="0">
                <a:solidFill>
                  <a:srgbClr val="FFFFFF"/>
                </a:solidFill>
              </a:rPr>
              <a:t>Understand how desired traits can be introduced in plants through recombinant DNA technologies</a:t>
            </a:r>
          </a:p>
          <a:p>
            <a:pPr marL="347472" indent="-347472">
              <a:spcBef>
                <a:spcPts val="0"/>
              </a:spcBef>
              <a:spcAft>
                <a:spcPts val="0"/>
              </a:spcAft>
              <a:buSzPts val="1800"/>
              <a:buFont typeface="+mj-lt"/>
              <a:buAutoNum type="arabicPeriod"/>
            </a:pPr>
            <a:endParaRPr lang="en-US" sz="2400" b="0" dirty="0">
              <a:solidFill>
                <a:srgbClr val="FFFFFF"/>
              </a:solidFill>
            </a:endParaRPr>
          </a:p>
          <a:p>
            <a:pPr marL="465138" lvl="1" indent="-234950">
              <a:spcBef>
                <a:spcPts val="0"/>
              </a:spcBef>
              <a:spcAft>
                <a:spcPts val="0"/>
              </a:spcAft>
              <a:buSzPts val="1800"/>
            </a:pPr>
            <a:endParaRPr lang="en-US" sz="2400" dirty="0">
              <a:solidFill>
                <a:srgbClr val="FFFFFF"/>
              </a:solidFill>
            </a:endParaRPr>
          </a:p>
          <a:p>
            <a:pPr marL="465138" lvl="1" indent="-234950">
              <a:spcBef>
                <a:spcPts val="0"/>
              </a:spcBef>
              <a:spcAft>
                <a:spcPts val="0"/>
              </a:spcAft>
              <a:buSzPts val="1800"/>
            </a:pPr>
            <a:r>
              <a:rPr lang="en-US" sz="2400" dirty="0">
                <a:solidFill>
                  <a:srgbClr val="FFFFFF"/>
                </a:solidFill>
              </a:rPr>
              <a:t>Assess processed foods and plants for the presence of transgenic elements</a:t>
            </a:r>
            <a:endParaRPr lang="en-US" sz="2400" dirty="0">
              <a:effectLst/>
            </a:endParaRPr>
          </a:p>
          <a:p>
            <a:pPr marL="465138" lvl="1" indent="-234950">
              <a:spcBef>
                <a:spcPts val="0"/>
              </a:spcBef>
              <a:spcAft>
                <a:spcPts val="0"/>
              </a:spcAft>
              <a:buSzPts val="1800"/>
            </a:pPr>
            <a:endParaRPr lang="en-US" sz="2400" b="0" dirty="0">
              <a:solidFill>
                <a:srgbClr val="FFFFFF"/>
              </a:solidFill>
            </a:endParaRPr>
          </a:p>
          <a:p>
            <a:pPr marL="465138" lvl="1" indent="-234950">
              <a:spcBef>
                <a:spcPts val="0"/>
              </a:spcBef>
              <a:spcAft>
                <a:spcPts val="0"/>
              </a:spcAft>
              <a:buSzPts val="1800"/>
            </a:pPr>
            <a:endParaRPr lang="en-US" sz="2400" dirty="0">
              <a:solidFill>
                <a:srgbClr val="FFFFFF"/>
              </a:solidFill>
            </a:endParaRPr>
          </a:p>
          <a:p>
            <a:pPr marL="465138" lvl="1" indent="-234950">
              <a:spcBef>
                <a:spcPts val="0"/>
              </a:spcBef>
              <a:spcAft>
                <a:spcPts val="0"/>
              </a:spcAft>
              <a:buSzPts val="1800"/>
            </a:pPr>
            <a:r>
              <a:rPr lang="en-US" sz="2400" b="0" dirty="0">
                <a:solidFill>
                  <a:srgbClr val="FFFFFF"/>
                </a:solidFill>
              </a:rPr>
              <a:t>Foster evidence-based discussion about genetic modification</a:t>
            </a:r>
          </a:p>
          <a:p>
            <a:pPr marL="465138" indent="-234950">
              <a:spcBef>
                <a:spcPts val="0"/>
              </a:spcBef>
              <a:spcAft>
                <a:spcPts val="0"/>
              </a:spcAft>
              <a:buSzPts val="1800"/>
              <a:buFont typeface="+mj-lt"/>
              <a:buAutoNum type="arabicPeriod"/>
            </a:pPr>
            <a:endParaRPr lang="en-US" sz="2400" b="0" dirty="0">
              <a:solidFill>
                <a:srgbClr val="FFFFFF"/>
              </a:solidFill>
            </a:endParaRPr>
          </a:p>
          <a:p>
            <a:pPr marL="465138" indent="-234950">
              <a:spcBef>
                <a:spcPts val="0"/>
              </a:spcBef>
              <a:spcAft>
                <a:spcPts val="0"/>
              </a:spcAft>
              <a:buSzPts val="1800"/>
            </a:pPr>
            <a:endParaRPr lang="en-US" sz="2400" b="0" dirty="0">
              <a:solidFill>
                <a:srgbClr val="FFFFFF"/>
              </a:solidFill>
            </a:endParaRPr>
          </a:p>
        </p:txBody>
      </p:sp>
    </p:spTree>
    <p:extLst>
      <p:ext uri="{BB962C8B-B14F-4D97-AF65-F5344CB8AC3E}">
        <p14:creationId xmlns:p14="http://schemas.microsoft.com/office/powerpoint/2010/main" val="915063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Putting DNA technology in your hands</a:t>
            </a:r>
          </a:p>
        </p:txBody>
      </p:sp>
      <p:pic>
        <p:nvPicPr>
          <p:cNvPr id="4" name="Picture 2" descr="thermal-cycler-minipc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906004" y="2548203"/>
            <a:ext cx="4240083" cy="3880306"/>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descr="http://www.sanger.ac.uk/about/campus/gfx/gall/sequencing_centre_wt_c0057192_1000x665_72.jpg"/>
          <p:cNvPicPr>
            <a:picLocks noChangeAspect="1" noChangeArrowheads="1"/>
          </p:cNvPicPr>
          <p:nvPr/>
        </p:nvPicPr>
        <p:blipFill rotWithShape="1">
          <a:blip r:embed="rId4" cstate="email">
            <a:grayscl/>
            <a:extLst>
              <a:ext uri="{28A0092B-C50C-407E-A947-70E740481C1C}">
                <a14:useLocalDpi xmlns:a14="http://schemas.microsoft.com/office/drawing/2010/main"/>
              </a:ext>
            </a:extLst>
          </a:blip>
          <a:srcRect b="-1399"/>
          <a:stretch/>
        </p:blipFill>
        <p:spPr bwMode="auto">
          <a:xfrm>
            <a:off x="352110" y="1287440"/>
            <a:ext cx="4443040" cy="2896634"/>
          </a:xfrm>
          <a:prstGeom prst="rect">
            <a:avLst/>
          </a:prstGeom>
          <a:noFill/>
          <a:extLst>
            <a:ext uri="{909E8E84-426E-40dd-AFC4-6F175D3DCCD1}">
              <a14:hiddenFill xmlns="" xmlns:a14="http://schemas.microsoft.com/office/drawing/2010/main">
                <a:solidFill>
                  <a:srgbClr val="FFFFFF"/>
                </a:solidFill>
              </a14:hiddenFill>
            </a:ext>
          </a:extLst>
        </p:spPr>
      </p:pic>
      <p:sp>
        <p:nvSpPr>
          <p:cNvPr id="6" name="Rectangle 5"/>
          <p:cNvSpPr/>
          <p:nvPr/>
        </p:nvSpPr>
        <p:spPr>
          <a:xfrm>
            <a:off x="2741255" y="3811898"/>
            <a:ext cx="3517318" cy="3193182"/>
          </a:xfrm>
          <a:prstGeom prst="rect">
            <a:avLst/>
          </a:prstGeom>
        </p:spPr>
        <p:txBody>
          <a:bodyPr wrap="square">
            <a:spAutoFit/>
          </a:bodyPr>
          <a:lstStyle/>
          <a:p>
            <a:pPr algn="l">
              <a:spcBef>
                <a:spcPts val="300"/>
              </a:spcBef>
              <a:spcAft>
                <a:spcPts val="600"/>
              </a:spcAft>
            </a:pPr>
            <a:endParaRPr lang="en-US" sz="2800" b="1" dirty="0">
              <a:solidFill>
                <a:schemeClr val="accent4"/>
              </a:solidFill>
              <a:latin typeface="Estrangelo Edessa" panose="03080600000000000000" pitchFamily="66" charset="0"/>
              <a:ea typeface="Segoe UI" pitchFamily="34" charset="0"/>
              <a:cs typeface="Estrangelo Edessa" panose="03080600000000000000" pitchFamily="66" charset="0"/>
            </a:endParaRPr>
          </a:p>
          <a:p>
            <a:pPr marL="342900" indent="-342900" algn="l">
              <a:spcBef>
                <a:spcPts val="300"/>
              </a:spcBef>
              <a:spcAft>
                <a:spcPts val="600"/>
              </a:spcAft>
              <a:buFont typeface="Wingdings" panose="05000000000000000000" pitchFamily="2" charset="2"/>
              <a:buChar char="ü"/>
            </a:pPr>
            <a:r>
              <a:rPr lang="en-US" sz="2800" b="1" dirty="0">
                <a:solidFill>
                  <a:schemeClr val="accent4"/>
                </a:solidFill>
                <a:latin typeface="Estrangelo Edessa" panose="03080600000000000000" pitchFamily="66" charset="0"/>
                <a:ea typeface="Segoe UI" pitchFamily="34" charset="0"/>
                <a:cs typeface="Estrangelo Edessa" panose="03080600000000000000" pitchFamily="66" charset="0"/>
              </a:rPr>
              <a:t>Powerful</a:t>
            </a:r>
          </a:p>
          <a:p>
            <a:pPr marL="342900" indent="-342900" algn="l">
              <a:spcBef>
                <a:spcPts val="300"/>
              </a:spcBef>
              <a:spcAft>
                <a:spcPts val="600"/>
              </a:spcAft>
              <a:buFont typeface="Wingdings" panose="05000000000000000000" pitchFamily="2" charset="2"/>
              <a:buChar char="ü"/>
            </a:pPr>
            <a:r>
              <a:rPr lang="en-US" sz="2800" b="1" dirty="0">
                <a:solidFill>
                  <a:schemeClr val="accent4"/>
                </a:solidFill>
                <a:latin typeface="Estrangelo Edessa" panose="03080600000000000000" pitchFamily="66" charset="0"/>
                <a:ea typeface="Segoe UI" pitchFamily="34" charset="0"/>
                <a:cs typeface="Estrangelo Edessa" panose="03080600000000000000" pitchFamily="66" charset="0"/>
              </a:rPr>
              <a:t>Portable</a:t>
            </a:r>
          </a:p>
          <a:p>
            <a:pPr marL="342900" indent="-342900" algn="l">
              <a:spcBef>
                <a:spcPts val="300"/>
              </a:spcBef>
              <a:spcAft>
                <a:spcPts val="600"/>
              </a:spcAft>
              <a:buFont typeface="Wingdings" panose="05000000000000000000" pitchFamily="2" charset="2"/>
              <a:buChar char="ü"/>
            </a:pPr>
            <a:r>
              <a:rPr lang="en-US" sz="2800" b="1" dirty="0">
                <a:solidFill>
                  <a:schemeClr val="accent4"/>
                </a:solidFill>
                <a:latin typeface="Estrangelo Edessa" panose="03080600000000000000" pitchFamily="66" charset="0"/>
                <a:ea typeface="Segoe UI" pitchFamily="34" charset="0"/>
                <a:cs typeface="Estrangelo Edessa" panose="03080600000000000000" pitchFamily="66" charset="0"/>
              </a:rPr>
              <a:t>Engaging</a:t>
            </a:r>
          </a:p>
          <a:p>
            <a:pPr marL="342900" indent="-342900" algn="l">
              <a:spcBef>
                <a:spcPts val="300"/>
              </a:spcBef>
              <a:spcAft>
                <a:spcPts val="600"/>
              </a:spcAft>
              <a:buFont typeface="Wingdings" panose="05000000000000000000" pitchFamily="2" charset="2"/>
              <a:buChar char="ü"/>
            </a:pPr>
            <a:r>
              <a:rPr lang="en-US" sz="2800" b="1" dirty="0">
                <a:solidFill>
                  <a:schemeClr val="accent4"/>
                </a:solidFill>
                <a:latin typeface="Estrangelo Edessa" panose="03080600000000000000" pitchFamily="66" charset="0"/>
                <a:ea typeface="Segoe UI" pitchFamily="34" charset="0"/>
                <a:cs typeface="Estrangelo Edessa" panose="03080600000000000000" pitchFamily="66" charset="0"/>
              </a:rPr>
              <a:t>Affordable</a:t>
            </a:r>
          </a:p>
          <a:p>
            <a:pPr algn="l">
              <a:spcBef>
                <a:spcPts val="300"/>
              </a:spcBef>
              <a:spcAft>
                <a:spcPts val="600"/>
              </a:spcAft>
            </a:pPr>
            <a:endParaRPr lang="en-US" sz="2400" b="1" dirty="0">
              <a:solidFill>
                <a:schemeClr val="accent4"/>
              </a:solidFill>
              <a:latin typeface="Estrangelo Edessa" panose="03080600000000000000" pitchFamily="66" charset="0"/>
              <a:ea typeface="Segoe UI" pitchFamily="34" charset="0"/>
              <a:cs typeface="Estrangelo Edessa" panose="03080600000000000000" pitchFamily="66" charset="0"/>
            </a:endParaRPr>
          </a:p>
        </p:txBody>
      </p:sp>
    </p:spTree>
    <p:extLst>
      <p:ext uri="{BB962C8B-B14F-4D97-AF65-F5344CB8AC3E}">
        <p14:creationId xmlns:p14="http://schemas.microsoft.com/office/powerpoint/2010/main" val="3873600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err="1"/>
              <a:t>miniPCR</a:t>
            </a:r>
            <a:r>
              <a:rPr lang="en-US" sz="2800" dirty="0"/>
              <a:t> is not a black box</a:t>
            </a:r>
          </a:p>
        </p:txBody>
      </p:sp>
      <p:pic>
        <p:nvPicPr>
          <p:cNvPr id="4" name="Picture 1"/>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112719" y="1114650"/>
            <a:ext cx="7401613" cy="5271633"/>
          </a:xfrm>
          <a:prstGeom prst="rect">
            <a:avLst/>
          </a:prstGeom>
          <a:noFill/>
          <a:ln w="9525">
            <a:noFill/>
            <a:round/>
            <a:headEnd/>
            <a:tailEnd/>
          </a:ln>
        </p:spPr>
      </p:pic>
      <p:sp>
        <p:nvSpPr>
          <p:cNvPr id="17" name="Oval 2"/>
          <p:cNvSpPr>
            <a:spLocks noChangeArrowheads="1"/>
          </p:cNvSpPr>
          <p:nvPr/>
        </p:nvSpPr>
        <p:spPr bwMode="gray">
          <a:xfrm>
            <a:off x="2573709" y="1464037"/>
            <a:ext cx="457200" cy="457200"/>
          </a:xfrm>
          <a:prstGeom prst="ellipse">
            <a:avLst/>
          </a:prstGeom>
          <a:solidFill>
            <a:srgbClr val="005899"/>
          </a:solidFill>
          <a:ln w="9525" algn="ctr">
            <a:solidFill>
              <a:srgbClr val="005899"/>
            </a:solidFill>
            <a:round/>
            <a:headEnd/>
            <a:tailEnd/>
          </a:ln>
        </p:spPr>
        <p:txBody>
          <a:bodyPr wrap="none" lIns="0" tIns="0" rIns="0" bIns="0" anchor="ctr"/>
          <a:lstStyle/>
          <a:p>
            <a:pPr algn="ctr" fontAlgn="base">
              <a:spcBef>
                <a:spcPct val="0"/>
              </a:spcBef>
              <a:spcAft>
                <a:spcPct val="0"/>
              </a:spcAft>
              <a:defRPr/>
            </a:pPr>
            <a:r>
              <a:rPr lang="en-US" sz="2540" b="1">
                <a:solidFill>
                  <a:srgbClr val="FFFFFF"/>
                </a:solidFill>
                <a:latin typeface="Arial"/>
                <a:cs typeface="Arial"/>
              </a:rPr>
              <a:t>1</a:t>
            </a:r>
          </a:p>
        </p:txBody>
      </p:sp>
      <p:sp>
        <p:nvSpPr>
          <p:cNvPr id="21" name="Oval 2"/>
          <p:cNvSpPr>
            <a:spLocks noChangeArrowheads="1"/>
          </p:cNvSpPr>
          <p:nvPr/>
        </p:nvSpPr>
        <p:spPr bwMode="gray">
          <a:xfrm>
            <a:off x="2573709" y="3579783"/>
            <a:ext cx="457200" cy="457200"/>
          </a:xfrm>
          <a:prstGeom prst="ellipse">
            <a:avLst/>
          </a:prstGeom>
          <a:solidFill>
            <a:srgbClr val="005899"/>
          </a:solidFill>
          <a:ln w="9525" algn="ctr">
            <a:solidFill>
              <a:srgbClr val="005899"/>
            </a:solidFill>
            <a:round/>
            <a:headEnd/>
            <a:tailEnd/>
          </a:ln>
        </p:spPr>
        <p:txBody>
          <a:bodyPr wrap="none" lIns="0" tIns="0" rIns="0" bIns="0" anchor="ctr"/>
          <a:lstStyle/>
          <a:p>
            <a:pPr algn="ctr" fontAlgn="base">
              <a:spcBef>
                <a:spcPct val="0"/>
              </a:spcBef>
              <a:spcAft>
                <a:spcPct val="0"/>
              </a:spcAft>
              <a:defRPr/>
            </a:pPr>
            <a:r>
              <a:rPr lang="en-US" sz="2540" b="1">
                <a:solidFill>
                  <a:srgbClr val="FFFFFF"/>
                </a:solidFill>
                <a:latin typeface="Arial"/>
                <a:cs typeface="Arial"/>
              </a:rPr>
              <a:t>3</a:t>
            </a:r>
          </a:p>
        </p:txBody>
      </p:sp>
      <p:sp>
        <p:nvSpPr>
          <p:cNvPr id="22" name="Oval 2"/>
          <p:cNvSpPr>
            <a:spLocks noChangeArrowheads="1"/>
          </p:cNvSpPr>
          <p:nvPr/>
        </p:nvSpPr>
        <p:spPr bwMode="gray">
          <a:xfrm>
            <a:off x="2573709" y="4518388"/>
            <a:ext cx="457200" cy="457200"/>
          </a:xfrm>
          <a:prstGeom prst="ellipse">
            <a:avLst/>
          </a:prstGeom>
          <a:solidFill>
            <a:srgbClr val="005899"/>
          </a:solidFill>
          <a:ln w="9525" algn="ctr">
            <a:solidFill>
              <a:srgbClr val="005899"/>
            </a:solidFill>
            <a:round/>
            <a:headEnd/>
            <a:tailEnd/>
          </a:ln>
        </p:spPr>
        <p:txBody>
          <a:bodyPr wrap="none" lIns="0" tIns="0" rIns="0" bIns="0" anchor="ctr"/>
          <a:lstStyle/>
          <a:p>
            <a:pPr algn="ctr" fontAlgn="base">
              <a:spcBef>
                <a:spcPct val="0"/>
              </a:spcBef>
              <a:spcAft>
                <a:spcPct val="0"/>
              </a:spcAft>
              <a:defRPr/>
            </a:pPr>
            <a:r>
              <a:rPr lang="en-US" sz="2540" b="1">
                <a:solidFill>
                  <a:srgbClr val="FFFFFF"/>
                </a:solidFill>
                <a:latin typeface="Arial"/>
                <a:cs typeface="Arial"/>
              </a:rPr>
              <a:t>4</a:t>
            </a:r>
          </a:p>
        </p:txBody>
      </p:sp>
      <p:sp>
        <p:nvSpPr>
          <p:cNvPr id="23" name="Oval 2"/>
          <p:cNvSpPr>
            <a:spLocks noChangeArrowheads="1"/>
          </p:cNvSpPr>
          <p:nvPr/>
        </p:nvSpPr>
        <p:spPr bwMode="gray">
          <a:xfrm>
            <a:off x="2573709" y="2535162"/>
            <a:ext cx="457200" cy="457200"/>
          </a:xfrm>
          <a:prstGeom prst="ellipse">
            <a:avLst/>
          </a:prstGeom>
          <a:solidFill>
            <a:srgbClr val="005899"/>
          </a:solidFill>
          <a:ln w="9525" algn="ctr">
            <a:solidFill>
              <a:srgbClr val="005899"/>
            </a:solidFill>
            <a:round/>
            <a:headEnd/>
            <a:tailEnd/>
          </a:ln>
        </p:spPr>
        <p:txBody>
          <a:bodyPr wrap="none" lIns="0" tIns="0" rIns="0" bIns="0" anchor="ctr"/>
          <a:lstStyle/>
          <a:p>
            <a:pPr algn="ctr" fontAlgn="base">
              <a:spcBef>
                <a:spcPct val="0"/>
              </a:spcBef>
              <a:spcAft>
                <a:spcPct val="0"/>
              </a:spcAft>
              <a:defRPr/>
            </a:pPr>
            <a:r>
              <a:rPr lang="en-US" sz="2540" b="1">
                <a:solidFill>
                  <a:srgbClr val="FFFFFF"/>
                </a:solidFill>
                <a:latin typeface="Arial"/>
                <a:cs typeface="Arial"/>
              </a:rPr>
              <a:t>2</a:t>
            </a:r>
          </a:p>
        </p:txBody>
      </p:sp>
      <p:sp>
        <p:nvSpPr>
          <p:cNvPr id="24" name="Rectangle 23"/>
          <p:cNvSpPr/>
          <p:nvPr/>
        </p:nvSpPr>
        <p:spPr>
          <a:xfrm>
            <a:off x="1156261" y="1466638"/>
            <a:ext cx="780983" cy="523220"/>
          </a:xfrm>
          <a:prstGeom prst="rect">
            <a:avLst/>
          </a:prstGeom>
        </p:spPr>
        <p:txBody>
          <a:bodyPr wrap="none">
            <a:spAutoFit/>
          </a:bodyPr>
          <a:lstStyle/>
          <a:p>
            <a:pPr algn="l"/>
            <a:r>
              <a:rPr lang="en-US" sz="1400" b="1" dirty="0">
                <a:solidFill>
                  <a:schemeClr val="bg1"/>
                </a:solidFill>
              </a:rPr>
              <a:t>Heated</a:t>
            </a:r>
          </a:p>
          <a:p>
            <a:pPr algn="l"/>
            <a:r>
              <a:rPr lang="en-US" sz="1400" b="1" dirty="0">
                <a:solidFill>
                  <a:schemeClr val="bg1"/>
                </a:solidFill>
              </a:rPr>
              <a:t>lid</a:t>
            </a:r>
          </a:p>
        </p:txBody>
      </p:sp>
      <p:sp>
        <p:nvSpPr>
          <p:cNvPr id="25" name="Rectangle 24"/>
          <p:cNvSpPr/>
          <p:nvPr/>
        </p:nvSpPr>
        <p:spPr>
          <a:xfrm>
            <a:off x="1156261" y="2535162"/>
            <a:ext cx="1207382" cy="523220"/>
          </a:xfrm>
          <a:prstGeom prst="rect">
            <a:avLst/>
          </a:prstGeom>
        </p:spPr>
        <p:txBody>
          <a:bodyPr wrap="none">
            <a:spAutoFit/>
          </a:bodyPr>
          <a:lstStyle/>
          <a:p>
            <a:pPr algn="l"/>
            <a:r>
              <a:rPr lang="en-US" sz="1400" b="1" dirty="0">
                <a:solidFill>
                  <a:schemeClr val="bg1"/>
                </a:solidFill>
              </a:rPr>
              <a:t>Self-heating</a:t>
            </a:r>
            <a:br>
              <a:rPr lang="en-US" sz="1400" b="1" dirty="0">
                <a:solidFill>
                  <a:schemeClr val="bg1"/>
                </a:solidFill>
              </a:rPr>
            </a:br>
            <a:r>
              <a:rPr lang="en-US" sz="1400" b="1" dirty="0">
                <a:solidFill>
                  <a:schemeClr val="bg1"/>
                </a:solidFill>
              </a:rPr>
              <a:t>block</a:t>
            </a:r>
          </a:p>
        </p:txBody>
      </p:sp>
      <p:sp>
        <p:nvSpPr>
          <p:cNvPr id="26" name="Rectangle 25"/>
          <p:cNvSpPr/>
          <p:nvPr/>
        </p:nvSpPr>
        <p:spPr>
          <a:xfrm>
            <a:off x="1156261" y="3611718"/>
            <a:ext cx="889987" cy="523220"/>
          </a:xfrm>
          <a:prstGeom prst="rect">
            <a:avLst/>
          </a:prstGeom>
        </p:spPr>
        <p:txBody>
          <a:bodyPr wrap="none">
            <a:spAutoFit/>
          </a:bodyPr>
          <a:lstStyle/>
          <a:p>
            <a:pPr algn="l"/>
            <a:r>
              <a:rPr lang="en-US" sz="1400" b="1" dirty="0">
                <a:solidFill>
                  <a:schemeClr val="bg1"/>
                </a:solidFill>
              </a:rPr>
              <a:t>Efficient</a:t>
            </a:r>
          </a:p>
          <a:p>
            <a:pPr algn="l"/>
            <a:r>
              <a:rPr lang="en-US" sz="1400" b="1" dirty="0">
                <a:solidFill>
                  <a:schemeClr val="bg1"/>
                </a:solidFill>
              </a:rPr>
              <a:t>cooling</a:t>
            </a:r>
          </a:p>
        </p:txBody>
      </p:sp>
      <p:sp>
        <p:nvSpPr>
          <p:cNvPr id="27" name="Rectangle 26"/>
          <p:cNvSpPr/>
          <p:nvPr/>
        </p:nvSpPr>
        <p:spPr>
          <a:xfrm>
            <a:off x="1156261" y="4599042"/>
            <a:ext cx="1539204" cy="523220"/>
          </a:xfrm>
          <a:prstGeom prst="rect">
            <a:avLst/>
          </a:prstGeom>
        </p:spPr>
        <p:txBody>
          <a:bodyPr wrap="none">
            <a:spAutoFit/>
          </a:bodyPr>
          <a:lstStyle/>
          <a:p>
            <a:pPr algn="l"/>
            <a:r>
              <a:rPr lang="en-US" sz="1400" b="1">
                <a:solidFill>
                  <a:schemeClr val="bg1"/>
                </a:solidFill>
              </a:rPr>
              <a:t>On-board </a:t>
            </a:r>
          </a:p>
          <a:p>
            <a:pPr algn="l"/>
            <a:r>
              <a:rPr lang="en-US" sz="1400" b="1">
                <a:solidFill>
                  <a:schemeClr val="bg1"/>
                </a:solidFill>
              </a:rPr>
              <a:t>microprocessor</a:t>
            </a:r>
          </a:p>
        </p:txBody>
      </p:sp>
    </p:spTree>
    <p:extLst>
      <p:ext uri="{BB962C8B-B14F-4D97-AF65-F5344CB8AC3E}">
        <p14:creationId xmlns:p14="http://schemas.microsoft.com/office/powerpoint/2010/main" val="2319401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371519" y="1189303"/>
            <a:ext cx="5029200" cy="5581528"/>
          </a:xfrm>
          <a:prstGeom prst="rect">
            <a:avLst/>
          </a:prstGeom>
        </p:spPr>
        <p:txBody>
          <a:bodyPr wrap="square">
            <a:spAutoFit/>
          </a:bodyPr>
          <a:lstStyle/>
          <a:p>
            <a:pPr marL="114300" lvl="1" algn="l">
              <a:spcBef>
                <a:spcPts val="600"/>
              </a:spcBef>
              <a:spcAft>
                <a:spcPts val="0"/>
              </a:spcAft>
              <a:buClr>
                <a:schemeClr val="accent2"/>
              </a:buClr>
              <a:buSzPct val="100000"/>
            </a:pPr>
            <a:r>
              <a:rPr lang="en-US" sz="1800" dirty="0">
                <a:latin typeface="Segoe UI" pitchFamily="34" charset="0"/>
                <a:ea typeface="Segoe UI" pitchFamily="34" charset="0"/>
                <a:cs typeface="Segoe UI" pitchFamily="34" charset="0"/>
              </a:rPr>
              <a:t>Transgenic bananas produce ß-carotene</a:t>
            </a:r>
          </a:p>
          <a:p>
            <a:pPr marL="806450" lvl="2" indent="-234950" algn="l">
              <a:spcBef>
                <a:spcPts val="600"/>
              </a:spcBef>
              <a:spcAft>
                <a:spcPts val="0"/>
              </a:spcAft>
              <a:buClr>
                <a:schemeClr val="accent2"/>
              </a:buClr>
              <a:buSzPct val="100000"/>
              <a:buFont typeface="Wingdings" panose="05000000000000000000" pitchFamily="2" charset="2"/>
              <a:buChar char="§"/>
            </a:pPr>
            <a:r>
              <a:rPr lang="en-US" sz="1600" b="0" dirty="0">
                <a:latin typeface="Segoe UI" pitchFamily="34" charset="0"/>
                <a:ea typeface="Segoe UI" pitchFamily="34" charset="0"/>
                <a:cs typeface="Segoe UI" pitchFamily="34" charset="0"/>
              </a:rPr>
              <a:t>A precursor to Vitamin A</a:t>
            </a:r>
          </a:p>
          <a:p>
            <a:pPr marL="806450" lvl="2" indent="-234950" algn="l">
              <a:spcBef>
                <a:spcPts val="600"/>
              </a:spcBef>
              <a:spcAft>
                <a:spcPts val="0"/>
              </a:spcAft>
              <a:buClr>
                <a:schemeClr val="accent2"/>
              </a:buClr>
              <a:buSzPct val="100000"/>
              <a:buFont typeface="Wingdings" panose="05000000000000000000" pitchFamily="2" charset="2"/>
              <a:buChar char="§"/>
            </a:pPr>
            <a:endParaRPr lang="en-US" sz="1600" b="0" dirty="0">
              <a:latin typeface="Segoe UI" pitchFamily="34" charset="0"/>
              <a:ea typeface="Segoe UI" pitchFamily="34" charset="0"/>
              <a:cs typeface="Segoe UI" pitchFamily="34" charset="0"/>
            </a:endParaRPr>
          </a:p>
          <a:p>
            <a:pPr marL="114300" lvl="1" algn="l">
              <a:spcBef>
                <a:spcPts val="600"/>
              </a:spcBef>
              <a:spcAft>
                <a:spcPts val="0"/>
              </a:spcAft>
              <a:buClr>
                <a:schemeClr val="accent2"/>
              </a:buClr>
              <a:buSzPct val="100000"/>
            </a:pPr>
            <a:r>
              <a:rPr lang="en-US" sz="1800" dirty="0">
                <a:latin typeface="Segoe UI" pitchFamily="34" charset="0"/>
                <a:ea typeface="Segoe UI" pitchFamily="34" charset="0"/>
                <a:cs typeface="Segoe UI" pitchFamily="34" charset="0"/>
              </a:rPr>
              <a:t>Vitamin A deficiency a global nutritional challenge</a:t>
            </a:r>
          </a:p>
          <a:p>
            <a:pPr marL="806450" lvl="2" indent="-234950" algn="l">
              <a:spcBef>
                <a:spcPts val="600"/>
              </a:spcBef>
              <a:spcAft>
                <a:spcPts val="0"/>
              </a:spcAft>
              <a:buClr>
                <a:schemeClr val="accent2"/>
              </a:buClr>
              <a:buSzPct val="100000"/>
              <a:buFont typeface="Wingdings" panose="05000000000000000000" pitchFamily="2" charset="2"/>
              <a:buChar char="§"/>
            </a:pPr>
            <a:r>
              <a:rPr lang="en-US" sz="1600" b="0" dirty="0">
                <a:latin typeface="Segoe UI" pitchFamily="34" charset="0"/>
                <a:ea typeface="Segoe UI" pitchFamily="34" charset="0"/>
                <a:cs typeface="Segoe UI" pitchFamily="34" charset="0"/>
              </a:rPr>
              <a:t>Leading cause of preventable blindness in children</a:t>
            </a:r>
          </a:p>
          <a:p>
            <a:pPr marL="806450" lvl="2" indent="-234950" algn="l">
              <a:spcBef>
                <a:spcPts val="600"/>
              </a:spcBef>
              <a:spcAft>
                <a:spcPts val="0"/>
              </a:spcAft>
              <a:buClr>
                <a:schemeClr val="accent2"/>
              </a:buClr>
              <a:buSzPct val="100000"/>
              <a:buFont typeface="Wingdings" panose="05000000000000000000" pitchFamily="2" charset="2"/>
              <a:buChar char="§"/>
            </a:pPr>
            <a:r>
              <a:rPr lang="en-US" sz="1600" b="0" dirty="0">
                <a:latin typeface="Segoe UI" pitchFamily="34" charset="0"/>
                <a:ea typeface="Segoe UI" pitchFamily="34" charset="0"/>
                <a:cs typeface="Segoe UI" pitchFamily="34" charset="0"/>
              </a:rPr>
              <a:t>250M child. deficient in </a:t>
            </a:r>
            <a:r>
              <a:rPr lang="en-US" sz="1600" b="0" dirty="0" err="1">
                <a:latin typeface="Segoe UI" pitchFamily="34" charset="0"/>
                <a:ea typeface="Segoe UI" pitchFamily="34" charset="0"/>
                <a:cs typeface="Segoe UI" pitchFamily="34" charset="0"/>
              </a:rPr>
              <a:t>Vit</a:t>
            </a:r>
            <a:r>
              <a:rPr lang="en-US" sz="1600" b="0" dirty="0">
                <a:latin typeface="Segoe UI" pitchFamily="34" charset="0"/>
                <a:ea typeface="Segoe UI" pitchFamily="34" charset="0"/>
                <a:cs typeface="Segoe UI" pitchFamily="34" charset="0"/>
              </a:rPr>
              <a:t> A. 0.5M blind</a:t>
            </a:r>
          </a:p>
          <a:p>
            <a:pPr marL="806450" lvl="2" indent="-234950" algn="l">
              <a:spcBef>
                <a:spcPts val="600"/>
              </a:spcBef>
              <a:spcAft>
                <a:spcPts val="0"/>
              </a:spcAft>
              <a:buClr>
                <a:schemeClr val="accent2"/>
              </a:buClr>
              <a:buSzPct val="100000"/>
              <a:buFont typeface="Wingdings" panose="05000000000000000000" pitchFamily="2" charset="2"/>
              <a:buChar char="§"/>
            </a:pPr>
            <a:endParaRPr lang="en-US" sz="1600" b="0" dirty="0">
              <a:latin typeface="Segoe UI" pitchFamily="34" charset="0"/>
              <a:ea typeface="Segoe UI" pitchFamily="34" charset="0"/>
              <a:cs typeface="Segoe UI" pitchFamily="34" charset="0"/>
            </a:endParaRPr>
          </a:p>
          <a:p>
            <a:pPr marL="114300" lvl="1" algn="l">
              <a:spcBef>
                <a:spcPts val="600"/>
              </a:spcBef>
              <a:spcAft>
                <a:spcPts val="0"/>
              </a:spcAft>
              <a:buClr>
                <a:schemeClr val="accent2"/>
              </a:buClr>
              <a:buSzPct val="100000"/>
            </a:pPr>
            <a:r>
              <a:rPr lang="en-US" sz="1800" dirty="0">
                <a:latin typeface="Segoe UI" pitchFamily="34" charset="0"/>
                <a:ea typeface="Segoe UI" pitchFamily="34" charset="0"/>
                <a:cs typeface="Segoe UI" pitchFamily="34" charset="0"/>
              </a:rPr>
              <a:t>Genetically engineered foods</a:t>
            </a:r>
          </a:p>
          <a:p>
            <a:pPr marL="800100" lvl="1" indent="-342900" algn="l">
              <a:lnSpc>
                <a:spcPct val="115000"/>
              </a:lnSpc>
              <a:spcBef>
                <a:spcPts val="0"/>
              </a:spcBef>
              <a:spcAft>
                <a:spcPts val="0"/>
              </a:spcAft>
              <a:buFont typeface="Symbol" panose="05050102010706020507" pitchFamily="18" charset="2"/>
              <a:buChar char=""/>
            </a:pPr>
            <a:r>
              <a:rPr lang="en-US" sz="1600" b="0" dirty="0">
                <a:latin typeface="Segoe UI" panose="020B0502040204020203" pitchFamily="34" charset="0"/>
                <a:ea typeface="Segoe UI" panose="020B0502040204020203" pitchFamily="34" charset="0"/>
                <a:cs typeface="Segoe UI" panose="020B0502040204020203" pitchFamily="34" charset="0"/>
              </a:rPr>
              <a:t>Source of agricultural and economic growth</a:t>
            </a:r>
          </a:p>
          <a:p>
            <a:pPr marL="800100" lvl="1" indent="-342900" algn="l">
              <a:lnSpc>
                <a:spcPct val="115000"/>
              </a:lnSpc>
              <a:spcBef>
                <a:spcPts val="0"/>
              </a:spcBef>
              <a:spcAft>
                <a:spcPts val="0"/>
              </a:spcAft>
              <a:buFont typeface="Symbol" panose="05050102010706020507" pitchFamily="18" charset="2"/>
              <a:buChar char=""/>
            </a:pPr>
            <a:r>
              <a:rPr lang="en-US" sz="1600" b="0" dirty="0">
                <a:latin typeface="Segoe UI" panose="020B0502040204020203" pitchFamily="34" charset="0"/>
                <a:ea typeface="Segoe UI" panose="020B0502040204020203" pitchFamily="34" charset="0"/>
                <a:cs typeface="Segoe UI" panose="020B0502040204020203" pitchFamily="34" charset="0"/>
              </a:rPr>
              <a:t>Active ongoing debate in society</a:t>
            </a:r>
          </a:p>
          <a:p>
            <a:pPr marL="800100" lvl="1" indent="-342900" algn="l">
              <a:lnSpc>
                <a:spcPct val="115000"/>
              </a:lnSpc>
              <a:spcBef>
                <a:spcPts val="0"/>
              </a:spcBef>
              <a:spcAft>
                <a:spcPts val="0"/>
              </a:spcAft>
              <a:buFont typeface="Symbol" panose="05050102010706020507" pitchFamily="18" charset="2"/>
              <a:buChar char=""/>
            </a:pPr>
            <a:endParaRPr lang="en-US" sz="1400" b="0" dirty="0">
              <a:latin typeface="Segoe UI" panose="020B0502040204020203" pitchFamily="34" charset="0"/>
              <a:ea typeface="Segoe UI" panose="020B0502040204020203" pitchFamily="34" charset="0"/>
              <a:cs typeface="Segoe UI" panose="020B0502040204020203" pitchFamily="34" charset="0"/>
            </a:endParaRPr>
          </a:p>
          <a:p>
            <a:pPr marL="114300" lvl="1" algn="l">
              <a:spcBef>
                <a:spcPts val="600"/>
              </a:spcBef>
              <a:spcAft>
                <a:spcPts val="0"/>
              </a:spcAft>
              <a:buClr>
                <a:schemeClr val="accent2"/>
              </a:buClr>
              <a:buSzPct val="100000"/>
            </a:pPr>
            <a:r>
              <a:rPr lang="en-US" sz="1800" dirty="0">
                <a:latin typeface="Segoe UI" pitchFamily="34" charset="0"/>
                <a:ea typeface="Segoe UI" pitchFamily="34" charset="0"/>
                <a:cs typeface="Segoe UI" pitchFamily="34" charset="0"/>
              </a:rPr>
              <a:t>We will use biotechnology to detect genetically engineered foods</a:t>
            </a:r>
            <a:endParaRPr lang="en-US" sz="1600" dirty="0">
              <a:latin typeface="Segoe UI" pitchFamily="34" charset="0"/>
              <a:ea typeface="Segoe UI" pitchFamily="34" charset="0"/>
              <a:cs typeface="Segoe UI" pitchFamily="34" charset="0"/>
            </a:endParaRPr>
          </a:p>
          <a:p>
            <a:pPr marL="800100" lvl="1" indent="-342900" algn="l">
              <a:lnSpc>
                <a:spcPct val="115000"/>
              </a:lnSpc>
              <a:spcBef>
                <a:spcPts val="0"/>
              </a:spcBef>
              <a:spcAft>
                <a:spcPts val="0"/>
              </a:spcAft>
              <a:buFont typeface="Symbol" panose="05050102010706020507" pitchFamily="18" charset="2"/>
              <a:buChar char=""/>
            </a:pPr>
            <a:r>
              <a:rPr lang="en-US" sz="1600" b="0" dirty="0">
                <a:latin typeface="Segoe UI" panose="020B0502040204020203" pitchFamily="34" charset="0"/>
                <a:ea typeface="Segoe UI" panose="020B0502040204020203" pitchFamily="34" charset="0"/>
                <a:cs typeface="Segoe UI" panose="020B0502040204020203" pitchFamily="34" charset="0"/>
              </a:rPr>
              <a:t>PCR for transgenic sequences</a:t>
            </a:r>
          </a:p>
          <a:p>
            <a:pPr marL="800100" lvl="1" indent="-342900" algn="l">
              <a:lnSpc>
                <a:spcPct val="115000"/>
              </a:lnSpc>
              <a:spcBef>
                <a:spcPts val="0"/>
              </a:spcBef>
              <a:spcAft>
                <a:spcPts val="0"/>
              </a:spcAft>
              <a:buFont typeface="Symbol" panose="05050102010706020507" pitchFamily="18" charset="2"/>
              <a:buChar char=""/>
            </a:pPr>
            <a:r>
              <a:rPr lang="en-US" sz="1600" b="0" dirty="0">
                <a:latin typeface="Segoe UI" panose="020B0502040204020203" pitchFamily="34" charset="0"/>
                <a:ea typeface="Segoe UI" panose="020B0502040204020203" pitchFamily="34" charset="0"/>
                <a:cs typeface="Segoe UI" panose="020B0502040204020203" pitchFamily="34" charset="0"/>
              </a:rPr>
              <a:t>DNA electrophoresis and visualization</a:t>
            </a:r>
          </a:p>
          <a:p>
            <a:pPr marL="349250" lvl="1" indent="-234950" algn="l">
              <a:spcBef>
                <a:spcPts val="600"/>
              </a:spcBef>
              <a:spcAft>
                <a:spcPts val="0"/>
              </a:spcAft>
              <a:buClr>
                <a:schemeClr val="accent2"/>
              </a:buClr>
              <a:buSzPct val="100000"/>
              <a:buFont typeface="Wingdings" panose="05000000000000000000" pitchFamily="2" charset="2"/>
              <a:buChar char="§"/>
            </a:pPr>
            <a:endParaRPr lang="en-US" sz="1800" b="0" dirty="0">
              <a:latin typeface="Segoe UI" pitchFamily="34" charset="0"/>
              <a:ea typeface="Segoe UI" pitchFamily="34" charset="0"/>
              <a:cs typeface="Segoe UI" pitchFamily="34" charset="0"/>
            </a:endParaRPr>
          </a:p>
        </p:txBody>
      </p:sp>
      <p:sp>
        <p:nvSpPr>
          <p:cNvPr id="4" name="Title 3"/>
          <p:cNvSpPr>
            <a:spLocks noGrp="1"/>
          </p:cNvSpPr>
          <p:nvPr>
            <p:ph type="title"/>
          </p:nvPr>
        </p:nvSpPr>
        <p:spPr/>
        <p:txBody>
          <a:bodyPr/>
          <a:lstStyle/>
          <a:p>
            <a:r>
              <a:rPr lang="en-US" b="1" dirty="0">
                <a:solidFill>
                  <a:schemeClr val="tx1"/>
                </a:solidFill>
              </a:rPr>
              <a:t>Today’s experiments will help us better understand GMOs</a:t>
            </a:r>
            <a:endParaRPr lang="en-US" b="1" dirty="0">
              <a:solidFill>
                <a:schemeClr val="tx1"/>
              </a:solidFill>
              <a:latin typeface="Segoe UI" panose="020B0502040204020203" pitchFamily="34" charset="0"/>
              <a:ea typeface="Segoe UI" panose="020B0502040204020203" pitchFamily="34" charset="0"/>
              <a:cs typeface="Segoe UI" panose="020B0502040204020203" pitchFamily="34" charset="0"/>
            </a:endParaRPr>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4126" y="1245116"/>
            <a:ext cx="3945828" cy="5044845"/>
          </a:xfrm>
          <a:prstGeom prst="rect">
            <a:avLst/>
          </a:prstGeom>
        </p:spPr>
      </p:pic>
    </p:spTree>
    <p:extLst>
      <p:ext uri="{BB962C8B-B14F-4D97-AF65-F5344CB8AC3E}">
        <p14:creationId xmlns:p14="http://schemas.microsoft.com/office/powerpoint/2010/main" val="2119367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Common challenges in agriculture</a:t>
            </a:r>
            <a:br>
              <a:rPr lang="en-US" b="1" dirty="0"/>
            </a:br>
            <a:endParaRPr lang="en-US" b="1" dirty="0"/>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46308" y="733074"/>
            <a:ext cx="3704413" cy="2888238"/>
          </a:xfrm>
          <a:prstGeom prst="rect">
            <a:avLst/>
          </a:prstGeom>
        </p:spPr>
      </p:pic>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2457" y="733075"/>
            <a:ext cx="3703854" cy="2888238"/>
          </a:xfrm>
          <a:prstGeom prst="rect">
            <a:avLst/>
          </a:prstGeom>
        </p:spPr>
      </p:pic>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69036" y="3840656"/>
            <a:ext cx="3678423" cy="2872587"/>
          </a:xfrm>
          <a:prstGeom prst="rect">
            <a:avLst/>
          </a:prstGeom>
        </p:spPr>
      </p:pic>
      <p:pic>
        <p:nvPicPr>
          <p:cNvPr id="6" name="Picture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45656" y="3840656"/>
            <a:ext cx="3705065" cy="2872587"/>
          </a:xfrm>
          <a:prstGeom prst="rect">
            <a:avLst/>
          </a:prstGeom>
        </p:spPr>
      </p:pic>
      <p:sp>
        <p:nvSpPr>
          <p:cNvPr id="7" name="Rectangle 6"/>
          <p:cNvSpPr/>
          <p:nvPr/>
        </p:nvSpPr>
        <p:spPr>
          <a:xfrm>
            <a:off x="2084925" y="3164620"/>
            <a:ext cx="2467343" cy="369332"/>
          </a:xfrm>
          <a:prstGeom prst="rect">
            <a:avLst/>
          </a:prstGeom>
        </p:spPr>
        <p:txBody>
          <a:bodyPr wrap="none">
            <a:spAutoFit/>
          </a:bodyPr>
          <a:lstStyle/>
          <a:p>
            <a:r>
              <a:rPr lang="en-US" sz="1800" dirty="0"/>
              <a:t>Draught/Compaction</a:t>
            </a:r>
          </a:p>
        </p:txBody>
      </p:sp>
      <p:sp>
        <p:nvSpPr>
          <p:cNvPr id="8" name="Rectangle 7"/>
          <p:cNvSpPr/>
          <p:nvPr/>
        </p:nvSpPr>
        <p:spPr>
          <a:xfrm>
            <a:off x="5235022" y="833356"/>
            <a:ext cx="979756" cy="369332"/>
          </a:xfrm>
          <a:prstGeom prst="rect">
            <a:avLst/>
          </a:prstGeom>
        </p:spPr>
        <p:txBody>
          <a:bodyPr wrap="none">
            <a:spAutoFit/>
          </a:bodyPr>
          <a:lstStyle/>
          <a:p>
            <a:r>
              <a:rPr lang="en-US" sz="1800" dirty="0"/>
              <a:t>Insects</a:t>
            </a:r>
            <a:endParaRPr lang="en-US" sz="1800" b="0" dirty="0"/>
          </a:p>
        </p:txBody>
      </p:sp>
      <p:sp>
        <p:nvSpPr>
          <p:cNvPr id="9" name="Rectangle 8"/>
          <p:cNvSpPr/>
          <p:nvPr/>
        </p:nvSpPr>
        <p:spPr>
          <a:xfrm>
            <a:off x="1120558" y="3881868"/>
            <a:ext cx="1928733" cy="369332"/>
          </a:xfrm>
          <a:prstGeom prst="rect">
            <a:avLst/>
          </a:prstGeom>
        </p:spPr>
        <p:txBody>
          <a:bodyPr wrap="none">
            <a:spAutoFit/>
          </a:bodyPr>
          <a:lstStyle/>
          <a:p>
            <a:r>
              <a:rPr lang="en-US" sz="1800" dirty="0"/>
              <a:t>Fungus/disease</a:t>
            </a:r>
          </a:p>
        </p:txBody>
      </p:sp>
      <p:sp>
        <p:nvSpPr>
          <p:cNvPr id="10" name="Rectangle 9"/>
          <p:cNvSpPr/>
          <p:nvPr/>
        </p:nvSpPr>
        <p:spPr>
          <a:xfrm>
            <a:off x="5262755" y="6309541"/>
            <a:ext cx="924292" cy="369332"/>
          </a:xfrm>
          <a:prstGeom prst="rect">
            <a:avLst/>
          </a:prstGeom>
        </p:spPr>
        <p:txBody>
          <a:bodyPr wrap="none">
            <a:spAutoFit/>
          </a:bodyPr>
          <a:lstStyle/>
          <a:p>
            <a:r>
              <a:rPr lang="en-US" sz="1800" dirty="0"/>
              <a:t>Weeds</a:t>
            </a:r>
          </a:p>
        </p:txBody>
      </p:sp>
    </p:spTree>
    <p:extLst>
      <p:ext uri="{BB962C8B-B14F-4D97-AF65-F5344CB8AC3E}">
        <p14:creationId xmlns:p14="http://schemas.microsoft.com/office/powerpoint/2010/main" val="1367914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p:cNvSpPr>
            <a:spLocks noGrp="1"/>
          </p:cNvSpPr>
          <p:nvPr>
            <p:ph type="title"/>
          </p:nvPr>
        </p:nvSpPr>
        <p:spPr/>
        <p:txBody>
          <a:bodyPr/>
          <a:lstStyle/>
          <a:p>
            <a:r>
              <a:rPr lang="en-US" b="1" dirty="0">
                <a:solidFill>
                  <a:schemeClr val="tx1"/>
                </a:solidFill>
                <a:latin typeface="Segoe UI" panose="020B0502040204020203" pitchFamily="34" charset="0"/>
                <a:ea typeface="Segoe UI" panose="020B0502040204020203" pitchFamily="34" charset="0"/>
                <a:cs typeface="Segoe UI" panose="020B0502040204020203" pitchFamily="34" charset="0"/>
              </a:rPr>
              <a:t>Agricultural crops have diverged from their wild ancestors</a:t>
            </a:r>
          </a:p>
        </p:txBody>
      </p:sp>
      <p:sp>
        <p:nvSpPr>
          <p:cNvPr id="5" name="Rectangle 4"/>
          <p:cNvSpPr/>
          <p:nvPr/>
        </p:nvSpPr>
        <p:spPr>
          <a:xfrm>
            <a:off x="360276" y="1404612"/>
            <a:ext cx="3321963" cy="5078313"/>
          </a:xfrm>
          <a:prstGeom prst="rect">
            <a:avLst/>
          </a:prstGeom>
        </p:spPr>
        <p:txBody>
          <a:bodyPr wrap="square">
            <a:spAutoFit/>
          </a:bodyPr>
          <a:lstStyle/>
          <a:p>
            <a:pPr marL="285750" indent="-285750" algn="l">
              <a:buFont typeface="Arial" panose="020B0604020202020204" pitchFamily="34" charset="0"/>
              <a:buChar char="•"/>
            </a:pPr>
            <a:r>
              <a:rPr lang="en-US" sz="1800" b="0" dirty="0">
                <a:latin typeface="Segoe UI" panose="020B0502040204020203" pitchFamily="34" charset="0"/>
                <a:ea typeface="Segoe UI" panose="020B0502040204020203" pitchFamily="34" charset="0"/>
                <a:cs typeface="Segoe UI" panose="020B0502040204020203" pitchFamily="34" charset="0"/>
              </a:rPr>
              <a:t>Over last 4,000 years all major crop species have been domesticated: e.g., rice, wheat, and maize</a:t>
            </a:r>
          </a:p>
          <a:p>
            <a:pPr marL="285750" indent="-285750" algn="l">
              <a:buFont typeface="Arial" panose="020B0604020202020204" pitchFamily="34" charset="0"/>
              <a:buChar char="•"/>
            </a:pPr>
            <a:endParaRPr lang="en-US" sz="1800" b="0" dirty="0">
              <a:latin typeface="Segoe UI" panose="020B0502040204020203" pitchFamily="34" charset="0"/>
              <a:ea typeface="Segoe UI" panose="020B0502040204020203" pitchFamily="34" charset="0"/>
              <a:cs typeface="Segoe UI" panose="020B0502040204020203" pitchFamily="34" charset="0"/>
            </a:endParaRPr>
          </a:p>
          <a:p>
            <a:pPr marL="285750" indent="-285750" algn="l">
              <a:buFont typeface="Arial" panose="020B0604020202020204" pitchFamily="34" charset="0"/>
              <a:buChar char="•"/>
            </a:pPr>
            <a:r>
              <a:rPr lang="en-US" sz="1800" b="0" dirty="0">
                <a:latin typeface="Segoe UI" panose="020B0502040204020203" pitchFamily="34" charset="0"/>
                <a:ea typeface="Segoe UI" panose="020B0502040204020203" pitchFamily="34" charset="0"/>
                <a:cs typeface="Segoe UI" panose="020B0502040204020203" pitchFamily="34" charset="0"/>
              </a:rPr>
              <a:t>Classical genetics: selective breeding for plants with  </a:t>
            </a:r>
            <a:br>
              <a:rPr lang="en-US" sz="1800" b="0" dirty="0">
                <a:latin typeface="Segoe UI" panose="020B0502040204020203" pitchFamily="34" charset="0"/>
                <a:ea typeface="Segoe UI" panose="020B0502040204020203" pitchFamily="34" charset="0"/>
                <a:cs typeface="Segoe UI" panose="020B0502040204020203" pitchFamily="34" charset="0"/>
              </a:rPr>
            </a:br>
            <a:r>
              <a:rPr lang="en-US" sz="1800" b="0" dirty="0">
                <a:latin typeface="Segoe UI" panose="020B0502040204020203" pitchFamily="34" charset="0"/>
                <a:ea typeface="Segoe UI" panose="020B0502040204020203" pitchFamily="34" charset="0"/>
                <a:cs typeface="Segoe UI" panose="020B0502040204020203" pitchFamily="34" charset="0"/>
              </a:rPr>
              <a:t>desired traits</a:t>
            </a:r>
          </a:p>
          <a:p>
            <a:pPr marL="285750" indent="-285750" algn="l">
              <a:buFont typeface="Arial" panose="020B0604020202020204" pitchFamily="34" charset="0"/>
              <a:buChar char="•"/>
            </a:pPr>
            <a:endParaRPr lang="en-US" sz="1800" b="0" dirty="0">
              <a:latin typeface="Segoe UI" panose="020B0502040204020203" pitchFamily="34" charset="0"/>
              <a:ea typeface="Segoe UI" panose="020B0502040204020203" pitchFamily="34" charset="0"/>
              <a:cs typeface="Segoe UI" panose="020B0502040204020203" pitchFamily="34" charset="0"/>
            </a:endParaRPr>
          </a:p>
          <a:p>
            <a:pPr marL="285750" indent="-285750" algn="l">
              <a:buFont typeface="Arial" panose="020B0604020202020204" pitchFamily="34" charset="0"/>
              <a:buChar char="•"/>
            </a:pPr>
            <a:r>
              <a:rPr lang="en-US" sz="1800" b="0" dirty="0">
                <a:latin typeface="Segoe UI" panose="020B0502040204020203" pitchFamily="34" charset="0"/>
                <a:ea typeface="Segoe UI" panose="020B0502040204020203" pitchFamily="34" charset="0"/>
                <a:cs typeface="Segoe UI" panose="020B0502040204020203" pitchFamily="34" charset="0"/>
              </a:rPr>
              <a:t>Early biotechnology: cross-breeding and hybrid plants</a:t>
            </a:r>
          </a:p>
          <a:p>
            <a:pPr marL="285750" indent="-285750" algn="l">
              <a:buFont typeface="Arial" panose="020B0604020202020204" pitchFamily="34" charset="0"/>
              <a:buChar char="•"/>
            </a:pPr>
            <a:endParaRPr lang="en-US" sz="1800" b="0" dirty="0">
              <a:latin typeface="Segoe UI" panose="020B0502040204020203" pitchFamily="34" charset="0"/>
              <a:ea typeface="Segoe UI" panose="020B0502040204020203" pitchFamily="34" charset="0"/>
              <a:cs typeface="Segoe UI" panose="020B0502040204020203" pitchFamily="34" charset="0"/>
            </a:endParaRPr>
          </a:p>
          <a:p>
            <a:pPr marL="285750" indent="-285750" algn="l">
              <a:buFont typeface="Arial" panose="020B0604020202020204" pitchFamily="34" charset="0"/>
              <a:buChar char="•"/>
            </a:pPr>
            <a:r>
              <a:rPr lang="en-US" sz="1800" dirty="0">
                <a:latin typeface="Segoe UI" panose="020B0502040204020203" pitchFamily="34" charset="0"/>
                <a:ea typeface="Segoe UI" panose="020B0502040204020203" pitchFamily="34" charset="0"/>
                <a:cs typeface="Segoe UI" panose="020B0502040204020203" pitchFamily="34" charset="0"/>
              </a:rPr>
              <a:t>Genetic engineering</a:t>
            </a:r>
            <a:r>
              <a:rPr lang="en-US" sz="1800" b="0" dirty="0">
                <a:latin typeface="Segoe UI" panose="020B0502040204020203" pitchFamily="34" charset="0"/>
                <a:ea typeface="Segoe UI" panose="020B0502040204020203" pitchFamily="34" charset="0"/>
                <a:cs typeface="Segoe UI" panose="020B0502040204020203" pitchFamily="34" charset="0"/>
              </a:rPr>
              <a:t>: ability to confer very specific traits rapidly by introducing particular genes directly into plants</a:t>
            </a:r>
          </a:p>
          <a:p>
            <a:pPr marL="285750" indent="-285750" algn="l">
              <a:buFont typeface="Arial" panose="020B0604020202020204" pitchFamily="34" charset="0"/>
              <a:buChar char="•"/>
            </a:pPr>
            <a:endParaRPr lang="en-US" sz="1800" b="0" dirty="0">
              <a:latin typeface="Segoe UI" panose="020B0502040204020203" pitchFamily="34" charset="0"/>
              <a:ea typeface="Segoe UI" panose="020B0502040204020203" pitchFamily="34" charset="0"/>
              <a:cs typeface="Segoe UI" panose="020B0502040204020203" pitchFamily="34" charset="0"/>
            </a:endParaRPr>
          </a:p>
        </p:txBody>
      </p:sp>
      <p:pic>
        <p:nvPicPr>
          <p:cNvPr id="6" name="Picture 5" descr="http://blog.uvm.edu/cgoodnig/files/2013/09/corn-and-teosinte_h1.jpg"/>
          <p:cNvPicPr/>
          <p:nvPr/>
        </p:nvPicPr>
        <p:blipFill>
          <a:blip r:embed="rId2" cstate="email">
            <a:extLst>
              <a:ext uri="{28A0092B-C50C-407E-A947-70E740481C1C}">
                <a14:useLocalDpi xmlns:a14="http://schemas.microsoft.com/office/drawing/2010/main"/>
              </a:ext>
            </a:extLst>
          </a:blip>
          <a:srcRect/>
          <a:stretch>
            <a:fillRect/>
          </a:stretch>
        </p:blipFill>
        <p:spPr bwMode="auto">
          <a:xfrm>
            <a:off x="3596005" y="1917229"/>
            <a:ext cx="5573395" cy="3621405"/>
          </a:xfrm>
          <a:prstGeom prst="rect">
            <a:avLst/>
          </a:prstGeom>
          <a:noFill/>
          <a:ln>
            <a:noFill/>
          </a:ln>
        </p:spPr>
      </p:pic>
      <p:sp>
        <p:nvSpPr>
          <p:cNvPr id="2" name="Rectangle 1"/>
          <p:cNvSpPr/>
          <p:nvPr/>
        </p:nvSpPr>
        <p:spPr>
          <a:xfrm>
            <a:off x="3823843" y="1400315"/>
            <a:ext cx="5170054" cy="5062668"/>
          </a:xfrm>
          <a:prstGeom prst="rect">
            <a:avLst/>
          </a:prstGeom>
        </p:spPr>
        <p:txBody>
          <a:bodyPr wrap="square">
            <a:spAutoFit/>
          </a:bodyPr>
          <a:lstStyle/>
          <a:p>
            <a:r>
              <a:rPr lang="en-US" sz="1800" dirty="0">
                <a:latin typeface="Calibri" panose="020F0502020204030204" pitchFamily="34" charset="0"/>
                <a:ea typeface="MS Mincho" panose="02020609040205080304" pitchFamily="49" charset="-128"/>
              </a:rPr>
              <a:t>Teosinte: ancestor of modern corn</a:t>
            </a:r>
          </a:p>
          <a:p>
            <a:endParaRPr lang="en-US" sz="1800" b="0" dirty="0">
              <a:latin typeface="Calibri" panose="020F0502020204030204" pitchFamily="34" charset="0"/>
              <a:ea typeface="MS Mincho" panose="02020609040205080304" pitchFamily="49" charset="-128"/>
            </a:endParaRPr>
          </a:p>
          <a:p>
            <a:endParaRPr lang="en-US" sz="1800" b="0" dirty="0">
              <a:latin typeface="Calibri" panose="020F0502020204030204" pitchFamily="34" charset="0"/>
              <a:ea typeface="MS Mincho" panose="02020609040205080304" pitchFamily="49" charset="-128"/>
            </a:endParaRPr>
          </a:p>
          <a:p>
            <a:endParaRPr lang="en-US" sz="1800" b="0" dirty="0">
              <a:latin typeface="Calibri" panose="020F0502020204030204" pitchFamily="34" charset="0"/>
              <a:ea typeface="MS Mincho" panose="02020609040205080304" pitchFamily="49" charset="-128"/>
            </a:endParaRPr>
          </a:p>
          <a:p>
            <a:endParaRPr lang="en-US" sz="1800" b="0" dirty="0">
              <a:latin typeface="Calibri" panose="020F0502020204030204" pitchFamily="34" charset="0"/>
              <a:ea typeface="MS Mincho" panose="02020609040205080304" pitchFamily="49" charset="-128"/>
            </a:endParaRPr>
          </a:p>
          <a:p>
            <a:endParaRPr lang="en-US" sz="1800" b="0" dirty="0">
              <a:latin typeface="Calibri" panose="020F0502020204030204" pitchFamily="34" charset="0"/>
              <a:ea typeface="MS Mincho" panose="02020609040205080304" pitchFamily="49" charset="-128"/>
            </a:endParaRPr>
          </a:p>
          <a:p>
            <a:endParaRPr lang="en-US" sz="1800" b="0" dirty="0">
              <a:latin typeface="Calibri" panose="020F0502020204030204" pitchFamily="34" charset="0"/>
              <a:ea typeface="MS Mincho" panose="02020609040205080304" pitchFamily="49" charset="-128"/>
            </a:endParaRPr>
          </a:p>
          <a:p>
            <a:endParaRPr lang="en-US" sz="1800" b="0" dirty="0">
              <a:latin typeface="Calibri" panose="020F0502020204030204" pitchFamily="34" charset="0"/>
              <a:ea typeface="MS Mincho" panose="02020609040205080304" pitchFamily="49" charset="-128"/>
            </a:endParaRPr>
          </a:p>
          <a:p>
            <a:endParaRPr lang="en-US" sz="1800" b="0" dirty="0">
              <a:latin typeface="Calibri" panose="020F0502020204030204" pitchFamily="34" charset="0"/>
              <a:ea typeface="MS Mincho" panose="02020609040205080304" pitchFamily="49" charset="-128"/>
            </a:endParaRPr>
          </a:p>
          <a:p>
            <a:endParaRPr lang="en-US" sz="1800" b="0" dirty="0">
              <a:latin typeface="Calibri" panose="020F0502020204030204" pitchFamily="34" charset="0"/>
              <a:ea typeface="MS Mincho" panose="02020609040205080304" pitchFamily="49" charset="-128"/>
            </a:endParaRPr>
          </a:p>
          <a:p>
            <a:endParaRPr lang="en-US" sz="1800" b="0" dirty="0">
              <a:latin typeface="Calibri" panose="020F0502020204030204" pitchFamily="34" charset="0"/>
              <a:ea typeface="MS Mincho" panose="02020609040205080304" pitchFamily="49" charset="-128"/>
            </a:endParaRPr>
          </a:p>
          <a:p>
            <a:endParaRPr lang="en-US" sz="1800" b="0" dirty="0">
              <a:latin typeface="Calibri" panose="020F0502020204030204" pitchFamily="34" charset="0"/>
              <a:ea typeface="MS Mincho" panose="02020609040205080304" pitchFamily="49" charset="-128"/>
            </a:endParaRPr>
          </a:p>
          <a:p>
            <a:endParaRPr lang="en-US" sz="1800" b="0" dirty="0">
              <a:latin typeface="Calibri" panose="020F0502020204030204" pitchFamily="34" charset="0"/>
              <a:ea typeface="MS Mincho" panose="02020609040205080304" pitchFamily="49" charset="-128"/>
            </a:endParaRPr>
          </a:p>
          <a:p>
            <a:endParaRPr lang="en-US" sz="1800" b="0" dirty="0">
              <a:latin typeface="Calibri" panose="020F0502020204030204" pitchFamily="34" charset="0"/>
              <a:ea typeface="MS Mincho" panose="02020609040205080304" pitchFamily="49" charset="-128"/>
            </a:endParaRPr>
          </a:p>
          <a:p>
            <a:endParaRPr lang="en-US" sz="1800" b="0" dirty="0">
              <a:latin typeface="Calibri" panose="020F0502020204030204" pitchFamily="34" charset="0"/>
              <a:ea typeface="MS Mincho" panose="02020609040205080304" pitchFamily="49" charset="-128"/>
            </a:endParaRPr>
          </a:p>
          <a:p>
            <a:endParaRPr lang="en-US" sz="1800" b="0" dirty="0">
              <a:latin typeface="Calibri" panose="020F0502020204030204" pitchFamily="34" charset="0"/>
              <a:ea typeface="MS Mincho" panose="02020609040205080304" pitchFamily="49" charset="-128"/>
            </a:endParaRPr>
          </a:p>
          <a:p>
            <a:pPr marL="0" marR="0">
              <a:lnSpc>
                <a:spcPct val="115000"/>
              </a:lnSpc>
              <a:spcBef>
                <a:spcPts val="0"/>
              </a:spcBef>
              <a:spcAft>
                <a:spcPts val="1000"/>
              </a:spcAft>
            </a:pPr>
            <a:r>
              <a:rPr lang="en-US" sz="1100" b="0" i="1" dirty="0">
                <a:latin typeface="Calibri" panose="020F0502020204030204" pitchFamily="34" charset="0"/>
                <a:ea typeface="MS Mincho" panose="02020609040205080304" pitchFamily="49" charset="-128"/>
                <a:cs typeface="Times New Roman" panose="02020603050405020304" pitchFamily="18" charset="0"/>
              </a:rPr>
              <a:t>http://nrm101-summer2010.community.uaf.edu/2010/07/12/a-history-of-corn/</a:t>
            </a:r>
            <a:endParaRPr lang="en-US" sz="1400" b="0" dirty="0">
              <a:latin typeface="Calibri" panose="020F0502020204030204" pitchFamily="34" charset="0"/>
              <a:ea typeface="MS Mincho" panose="02020609040205080304" pitchFamily="49" charset="-128"/>
              <a:cs typeface="Times New Roman" panose="02020603050405020304" pitchFamily="18" charset="0"/>
            </a:endParaRPr>
          </a:p>
          <a:p>
            <a:endParaRPr lang="en-US" sz="1400" i="1" dirty="0">
              <a:latin typeface="Calibri" panose="020F0502020204030204" pitchFamily="34" charset="0"/>
            </a:endParaRPr>
          </a:p>
        </p:txBody>
      </p:sp>
    </p:spTree>
    <p:extLst>
      <p:ext uri="{BB962C8B-B14F-4D97-AF65-F5344CB8AC3E}">
        <p14:creationId xmlns:p14="http://schemas.microsoft.com/office/powerpoint/2010/main" val="257475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clipart_hex"/>
          <p:cNvSpPr>
            <a:spLocks noChangeArrowheads="1"/>
          </p:cNvSpPr>
          <p:nvPr/>
        </p:nvSpPr>
        <p:spPr bwMode="gray">
          <a:xfrm>
            <a:off x="3922678" y="3302596"/>
            <a:ext cx="1737427" cy="1343025"/>
          </a:xfrm>
          <a:prstGeom prst="hexagon">
            <a:avLst>
              <a:gd name="adj" fmla="val 24583"/>
              <a:gd name="vf" fmla="val 115470"/>
            </a:avLst>
          </a:prstGeom>
          <a:solidFill>
            <a:schemeClr val="accent2"/>
          </a:solidFill>
          <a:ln w="9525" algn="ctr">
            <a:solidFill>
              <a:schemeClr val="accent2"/>
            </a:solidFill>
            <a:miter lim="800000"/>
            <a:headEnd type="none" w="lg" len="lg"/>
            <a:tailEnd type="none" w="lg" len="lg"/>
          </a:ln>
        </p:spPr>
        <p:txBody>
          <a:bodyPr wrap="none" tIns="91440" bIns="91440" anchor="ctr"/>
          <a:lstStyle/>
          <a:p>
            <a:pPr algn="ctr"/>
            <a:r>
              <a:rPr lang="en-US" sz="2400" dirty="0" err="1">
                <a:solidFill>
                  <a:srgbClr val="000000"/>
                </a:solidFill>
                <a:latin typeface="Trebuchet MS" panose="020B0603020202020204" pitchFamily="34" charset="0"/>
                <a:ea typeface="Segoe UI" pitchFamily="34" charset="0"/>
                <a:cs typeface="Segoe UI" pitchFamily="34" charset="0"/>
              </a:rPr>
              <a:t>PCR</a:t>
            </a:r>
            <a:endParaRPr lang="en-US" sz="2400" dirty="0">
              <a:solidFill>
                <a:srgbClr val="000000"/>
              </a:solidFill>
              <a:latin typeface="Trebuchet MS" panose="020B0603020202020204" pitchFamily="34" charset="0"/>
              <a:ea typeface="Segoe UI" pitchFamily="34" charset="0"/>
              <a:cs typeface="Segoe UI" pitchFamily="34" charset="0"/>
            </a:endParaRPr>
          </a:p>
        </p:txBody>
      </p:sp>
      <p:pic>
        <p:nvPicPr>
          <p:cNvPr id="27" name="Picture 4" descr="A schematic shows three double-stranded DNA molecules against a white background. The sugar-phosphate backbone of the molecule in the middle of the frame is represented as a segmented grey cylinder coiled into a double helical shape. Base pairs are represented as twisted rectangular prisms connecting the two strands and resemble rungs on a ladder, each half of the rungs being a different color, either blue-orange or green-red. The different colors represent the different nucleotide bases that make up each pair. DNA molecules on the lower left and upper right resemble the molecule shown in the center, but are shown only in grey scale."/>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296696" y="3487411"/>
            <a:ext cx="992915" cy="992916"/>
          </a:xfrm>
          <a:prstGeom prst="rect">
            <a:avLst/>
          </a:prstGeom>
          <a:noFill/>
          <a:extLst>
            <a:ext uri="{909E8E84-426E-40dd-AFC4-6F175D3DCCD1}">
              <a14:hiddenFill xmlns="" xmlns:a14="http://schemas.microsoft.com/office/drawing/2010/main">
                <a:solidFill>
                  <a:srgbClr val="FFFFFF"/>
                </a:solidFill>
              </a14:hiddenFill>
            </a:ext>
          </a:extLst>
        </p:spPr>
      </p:pic>
      <p:graphicFrame>
        <p:nvGraphicFramePr>
          <p:cNvPr id="26" name="Object 25"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2353206" name="think-cell Slide" r:id="rId6" imgW="270" imgH="270" progId="TCLayout.ActiveDocument.1">
                  <p:embed/>
                </p:oleObj>
              </mc:Choice>
              <mc:Fallback>
                <p:oleObj name="think-cell Slide" r:id="rId6" imgW="270" imgH="270" progId="TCLayout.ActiveDocument.1">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22" name="clipart_hex"/>
          <p:cNvSpPr>
            <a:spLocks noChangeArrowheads="1"/>
          </p:cNvSpPr>
          <p:nvPr/>
        </p:nvSpPr>
        <p:spPr bwMode="gray">
          <a:xfrm>
            <a:off x="3922678" y="4810721"/>
            <a:ext cx="1737427" cy="1343025"/>
          </a:xfrm>
          <a:prstGeom prst="hexagon">
            <a:avLst>
              <a:gd name="adj" fmla="val 24583"/>
              <a:gd name="vf" fmla="val 115470"/>
            </a:avLst>
          </a:prstGeom>
          <a:solidFill>
            <a:schemeClr val="tx2"/>
          </a:solidFill>
          <a:ln w="9525" algn="ctr">
            <a:solidFill>
              <a:schemeClr val="tx2"/>
            </a:solidFill>
            <a:miter lim="800000"/>
            <a:headEnd type="none" w="lg" len="lg"/>
            <a:tailEnd type="none" w="lg" len="lg"/>
          </a:ln>
        </p:spPr>
        <p:txBody>
          <a:bodyPr wrap="none" tIns="91440" bIns="91440" anchor="ctr"/>
          <a:lstStyle/>
          <a:p>
            <a:pPr algn="ctr"/>
            <a:r>
              <a:rPr lang="en-US">
                <a:solidFill>
                  <a:srgbClr val="000000"/>
                </a:solidFill>
                <a:latin typeface="Trebuchet MS" panose="020B0603020202020204" pitchFamily="34" charset="0"/>
                <a:cs typeface="Arial" pitchFamily="34" charset="0"/>
              </a:rPr>
              <a:t>Text</a:t>
            </a:r>
          </a:p>
        </p:txBody>
      </p:sp>
      <p:sp>
        <p:nvSpPr>
          <p:cNvPr id="21" name="clipart_hex"/>
          <p:cNvSpPr>
            <a:spLocks noChangeArrowheads="1"/>
          </p:cNvSpPr>
          <p:nvPr/>
        </p:nvSpPr>
        <p:spPr bwMode="gray">
          <a:xfrm>
            <a:off x="2359147" y="4034433"/>
            <a:ext cx="1737427" cy="1343025"/>
          </a:xfrm>
          <a:prstGeom prst="hexagon">
            <a:avLst>
              <a:gd name="adj" fmla="val 24583"/>
              <a:gd name="vf" fmla="val 115470"/>
            </a:avLst>
          </a:prstGeom>
          <a:solidFill>
            <a:schemeClr val="tx2"/>
          </a:solidFill>
          <a:ln w="9525" algn="ctr">
            <a:solidFill>
              <a:schemeClr val="tx2"/>
            </a:solidFill>
            <a:miter lim="800000"/>
            <a:headEnd type="none" w="lg" len="lg"/>
            <a:tailEnd type="none" w="lg" len="lg"/>
          </a:ln>
        </p:spPr>
        <p:txBody>
          <a:bodyPr wrap="none" tIns="91440" bIns="91440" anchor="ctr"/>
          <a:lstStyle/>
          <a:p>
            <a:pPr algn="ctr"/>
            <a:r>
              <a:rPr lang="en-US">
                <a:solidFill>
                  <a:srgbClr val="000000"/>
                </a:solidFill>
                <a:latin typeface="Trebuchet MS" panose="020B0603020202020204" pitchFamily="34" charset="0"/>
                <a:cs typeface="Arial" pitchFamily="34" charset="0"/>
              </a:rPr>
              <a:t>Text</a:t>
            </a:r>
          </a:p>
        </p:txBody>
      </p:sp>
      <p:sp>
        <p:nvSpPr>
          <p:cNvPr id="2" name="Title 1"/>
          <p:cNvSpPr>
            <a:spLocks noGrp="1"/>
          </p:cNvSpPr>
          <p:nvPr>
            <p:ph type="title"/>
          </p:nvPr>
        </p:nvSpPr>
        <p:spPr/>
        <p:txBody>
          <a:bodyPr/>
          <a:lstStyle/>
          <a:p>
            <a:r>
              <a:rPr lang="en-US" b="1" dirty="0">
                <a:solidFill>
                  <a:srgbClr val="FFFFFF"/>
                </a:solidFill>
              </a:rPr>
              <a:t>DNA technology has transformed food production</a:t>
            </a:r>
            <a:br>
              <a:rPr lang="en-US" b="1" dirty="0">
                <a:solidFill>
                  <a:srgbClr val="FFFFFF"/>
                </a:solidFill>
              </a:rPr>
            </a:br>
            <a:r>
              <a:rPr lang="en-US" sz="2000" dirty="0">
                <a:solidFill>
                  <a:srgbClr val="FFFFFF"/>
                </a:solidFill>
              </a:rPr>
              <a:t>And many other aspects of society</a:t>
            </a:r>
            <a:endParaRPr lang="en-US" sz="1800" dirty="0">
              <a:solidFill>
                <a:schemeClr val="tx1"/>
              </a:solidFill>
            </a:endParaRPr>
          </a:p>
        </p:txBody>
      </p:sp>
      <p:sp>
        <p:nvSpPr>
          <p:cNvPr id="14" name="Text Box 2567"/>
          <p:cNvSpPr txBox="1">
            <a:spLocks noChangeArrowheads="1"/>
          </p:cNvSpPr>
          <p:nvPr/>
        </p:nvSpPr>
        <p:spPr bwMode="auto">
          <a:xfrm>
            <a:off x="3622752" y="6233718"/>
            <a:ext cx="2334465" cy="369332"/>
          </a:xfrm>
          <a:prstGeom prst="rect">
            <a:avLst/>
          </a:prstGeom>
          <a:noFill/>
          <a:ln w="9525">
            <a:noFill/>
            <a:miter lim="800000"/>
            <a:headEnd/>
            <a:tailEnd/>
          </a:ln>
        </p:spPr>
        <p:txBody>
          <a:bodyPr wrap="square">
            <a:spAutoFit/>
          </a:bodyPr>
          <a:lstStyle/>
          <a:p>
            <a:pPr>
              <a:spcBef>
                <a:spcPct val="50000"/>
              </a:spcBef>
            </a:pPr>
            <a:r>
              <a:rPr lang="en-US" sz="1800" dirty="0">
                <a:latin typeface="Trebuchet MS" panose="020B0603020202020204" pitchFamily="34" charset="0"/>
                <a:ea typeface="Segoe UI" pitchFamily="34" charset="0"/>
                <a:cs typeface="Segoe UI" pitchFamily="34" charset="0"/>
              </a:rPr>
              <a:t>Forensics</a:t>
            </a:r>
          </a:p>
        </p:txBody>
      </p:sp>
      <p:sp>
        <p:nvSpPr>
          <p:cNvPr id="40" name="Text Box 2567"/>
          <p:cNvSpPr txBox="1">
            <a:spLocks noChangeArrowheads="1"/>
          </p:cNvSpPr>
          <p:nvPr/>
        </p:nvSpPr>
        <p:spPr bwMode="auto">
          <a:xfrm>
            <a:off x="973124" y="4064312"/>
            <a:ext cx="2334465" cy="646331"/>
          </a:xfrm>
          <a:prstGeom prst="rect">
            <a:avLst/>
          </a:prstGeom>
          <a:noFill/>
          <a:ln w="9525">
            <a:noFill/>
            <a:miter lim="800000"/>
            <a:headEnd/>
            <a:tailEnd/>
          </a:ln>
        </p:spPr>
        <p:txBody>
          <a:bodyPr wrap="square">
            <a:spAutoFit/>
          </a:bodyPr>
          <a:lstStyle/>
          <a:p>
            <a:pPr algn="l">
              <a:spcBef>
                <a:spcPct val="50000"/>
              </a:spcBef>
            </a:pPr>
            <a:r>
              <a:rPr lang="en-US" sz="1800" dirty="0">
                <a:latin typeface="Trebuchet MS" panose="020B0603020202020204" pitchFamily="34" charset="0"/>
                <a:ea typeface="Segoe UI" pitchFamily="34" charset="0"/>
                <a:cs typeface="Segoe UI" pitchFamily="34" charset="0"/>
              </a:rPr>
              <a:t>Food and </a:t>
            </a:r>
            <a:br>
              <a:rPr lang="en-US" sz="1800" dirty="0">
                <a:latin typeface="Trebuchet MS" panose="020B0603020202020204" pitchFamily="34" charset="0"/>
                <a:ea typeface="Segoe UI" pitchFamily="34" charset="0"/>
                <a:cs typeface="Segoe UI" pitchFamily="34" charset="0"/>
              </a:rPr>
            </a:br>
            <a:r>
              <a:rPr lang="en-US" sz="1800" dirty="0">
                <a:latin typeface="Trebuchet MS" panose="020B0603020202020204" pitchFamily="34" charset="0"/>
                <a:ea typeface="Segoe UI" pitchFamily="34" charset="0"/>
                <a:cs typeface="Segoe UI" pitchFamily="34" charset="0"/>
              </a:rPr>
              <a:t>agriculture</a:t>
            </a:r>
          </a:p>
        </p:txBody>
      </p:sp>
      <p:sp>
        <p:nvSpPr>
          <p:cNvPr id="41" name="Text Box 2567"/>
          <p:cNvSpPr txBox="1">
            <a:spLocks noChangeArrowheads="1"/>
          </p:cNvSpPr>
          <p:nvPr/>
        </p:nvSpPr>
        <p:spPr bwMode="auto">
          <a:xfrm>
            <a:off x="951229" y="2570060"/>
            <a:ext cx="2334465" cy="646331"/>
          </a:xfrm>
          <a:prstGeom prst="rect">
            <a:avLst/>
          </a:prstGeom>
          <a:noFill/>
          <a:ln w="9525">
            <a:noFill/>
            <a:miter lim="800000"/>
            <a:headEnd/>
            <a:tailEnd/>
          </a:ln>
        </p:spPr>
        <p:txBody>
          <a:bodyPr wrap="square">
            <a:spAutoFit/>
          </a:bodyPr>
          <a:lstStyle/>
          <a:p>
            <a:pPr algn="l">
              <a:spcBef>
                <a:spcPct val="50000"/>
              </a:spcBef>
            </a:pPr>
            <a:r>
              <a:rPr lang="en-US" sz="1800" dirty="0">
                <a:latin typeface="Trebuchet MS" panose="020B0603020202020204" pitchFamily="34" charset="0"/>
                <a:ea typeface="Segoe UI" pitchFamily="34" charset="0"/>
                <a:cs typeface="Segoe UI" pitchFamily="34" charset="0"/>
              </a:rPr>
              <a:t>Consumer </a:t>
            </a:r>
            <a:br>
              <a:rPr lang="en-US" sz="1800" dirty="0">
                <a:latin typeface="Trebuchet MS" panose="020B0603020202020204" pitchFamily="34" charset="0"/>
                <a:ea typeface="Segoe UI" pitchFamily="34" charset="0"/>
                <a:cs typeface="Segoe UI" pitchFamily="34" charset="0"/>
              </a:rPr>
            </a:br>
            <a:r>
              <a:rPr lang="en-US" sz="1800" dirty="0">
                <a:latin typeface="Trebuchet MS" panose="020B0603020202020204" pitchFamily="34" charset="0"/>
                <a:ea typeface="Segoe UI" pitchFamily="34" charset="0"/>
                <a:cs typeface="Segoe UI" pitchFamily="34" charset="0"/>
              </a:rPr>
              <a:t>genomics</a:t>
            </a:r>
          </a:p>
        </p:txBody>
      </p:sp>
      <p:sp>
        <p:nvSpPr>
          <p:cNvPr id="42" name="Text Box 2567"/>
          <p:cNvSpPr txBox="1">
            <a:spLocks noChangeArrowheads="1"/>
          </p:cNvSpPr>
          <p:nvPr/>
        </p:nvSpPr>
        <p:spPr bwMode="auto">
          <a:xfrm>
            <a:off x="3077945" y="1170306"/>
            <a:ext cx="3424078" cy="646331"/>
          </a:xfrm>
          <a:prstGeom prst="rect">
            <a:avLst/>
          </a:prstGeom>
          <a:noFill/>
          <a:ln w="9525">
            <a:noFill/>
            <a:miter lim="800000"/>
            <a:headEnd/>
            <a:tailEnd/>
          </a:ln>
        </p:spPr>
        <p:txBody>
          <a:bodyPr wrap="square">
            <a:spAutoFit/>
          </a:bodyPr>
          <a:lstStyle/>
          <a:p>
            <a:pPr>
              <a:spcBef>
                <a:spcPct val="50000"/>
              </a:spcBef>
            </a:pPr>
            <a:r>
              <a:rPr lang="en-US" sz="1800" dirty="0">
                <a:latin typeface="Trebuchet MS" panose="020B0603020202020204" pitchFamily="34" charset="0"/>
                <a:ea typeface="Segoe UI" pitchFamily="34" charset="0"/>
                <a:cs typeface="Segoe UI" pitchFamily="34" charset="0"/>
              </a:rPr>
              <a:t>Molecular </a:t>
            </a:r>
            <a:br>
              <a:rPr lang="en-US" sz="1800" dirty="0">
                <a:latin typeface="Trebuchet MS" panose="020B0603020202020204" pitchFamily="34" charset="0"/>
                <a:ea typeface="Segoe UI" pitchFamily="34" charset="0"/>
                <a:cs typeface="Segoe UI" pitchFamily="34" charset="0"/>
              </a:rPr>
            </a:br>
            <a:r>
              <a:rPr lang="en-US" sz="1800" dirty="0">
                <a:latin typeface="Trebuchet MS" panose="020B0603020202020204" pitchFamily="34" charset="0"/>
                <a:ea typeface="Segoe UI" pitchFamily="34" charset="0"/>
                <a:cs typeface="Segoe UI" pitchFamily="34" charset="0"/>
              </a:rPr>
              <a:t>diagnostics</a:t>
            </a:r>
          </a:p>
        </p:txBody>
      </p:sp>
      <p:sp>
        <p:nvSpPr>
          <p:cNvPr id="43" name="Text Box 2567"/>
          <p:cNvSpPr txBox="1">
            <a:spLocks noChangeArrowheads="1"/>
          </p:cNvSpPr>
          <p:nvPr/>
        </p:nvSpPr>
        <p:spPr bwMode="auto">
          <a:xfrm>
            <a:off x="7266736" y="2570059"/>
            <a:ext cx="2068994" cy="646331"/>
          </a:xfrm>
          <a:prstGeom prst="rect">
            <a:avLst/>
          </a:prstGeom>
          <a:noFill/>
          <a:ln w="9525">
            <a:noFill/>
            <a:miter lim="800000"/>
            <a:headEnd/>
            <a:tailEnd/>
          </a:ln>
        </p:spPr>
        <p:txBody>
          <a:bodyPr wrap="square">
            <a:spAutoFit/>
          </a:bodyPr>
          <a:lstStyle/>
          <a:p>
            <a:pPr algn="l">
              <a:spcBef>
                <a:spcPct val="50000"/>
              </a:spcBef>
            </a:pPr>
            <a:r>
              <a:rPr lang="en-US" sz="1800" dirty="0">
                <a:latin typeface="Trebuchet MS" panose="020B0603020202020204" pitchFamily="34" charset="0"/>
                <a:ea typeface="Segoe UI" pitchFamily="34" charset="0"/>
                <a:cs typeface="Segoe UI" pitchFamily="34" charset="0"/>
              </a:rPr>
              <a:t>Personalized medicine</a:t>
            </a:r>
          </a:p>
        </p:txBody>
      </p:sp>
      <p:sp>
        <p:nvSpPr>
          <p:cNvPr id="51" name="Text Box 2567"/>
          <p:cNvSpPr txBox="1">
            <a:spLocks noChangeArrowheads="1"/>
          </p:cNvSpPr>
          <p:nvPr/>
        </p:nvSpPr>
        <p:spPr bwMode="auto">
          <a:xfrm>
            <a:off x="7266736" y="4064311"/>
            <a:ext cx="1597046" cy="646331"/>
          </a:xfrm>
          <a:prstGeom prst="rect">
            <a:avLst/>
          </a:prstGeom>
          <a:noFill/>
          <a:ln w="9525">
            <a:noFill/>
            <a:miter lim="800000"/>
            <a:headEnd/>
            <a:tailEnd/>
          </a:ln>
        </p:spPr>
        <p:txBody>
          <a:bodyPr wrap="square">
            <a:spAutoFit/>
          </a:bodyPr>
          <a:lstStyle/>
          <a:p>
            <a:pPr algn="l">
              <a:spcBef>
                <a:spcPct val="50000"/>
              </a:spcBef>
            </a:pPr>
            <a:r>
              <a:rPr lang="en-US" sz="1800" dirty="0">
                <a:latin typeface="Trebuchet MS" panose="020B0603020202020204" pitchFamily="34" charset="0"/>
                <a:ea typeface="Segoe UI" pitchFamily="34" charset="0"/>
                <a:cs typeface="Segoe UI" pitchFamily="34" charset="0"/>
              </a:rPr>
              <a:t>Human evolution</a:t>
            </a:r>
          </a:p>
        </p:txBody>
      </p:sp>
      <p:sp>
        <p:nvSpPr>
          <p:cNvPr id="19" name="clipart_hex"/>
          <p:cNvSpPr>
            <a:spLocks noChangeArrowheads="1"/>
          </p:cNvSpPr>
          <p:nvPr/>
        </p:nvSpPr>
        <p:spPr bwMode="gray">
          <a:xfrm>
            <a:off x="2359147" y="2572346"/>
            <a:ext cx="1737427" cy="1343025"/>
          </a:xfrm>
          <a:prstGeom prst="hexagon">
            <a:avLst>
              <a:gd name="adj" fmla="val 24583"/>
              <a:gd name="vf" fmla="val 115470"/>
            </a:avLst>
          </a:prstGeom>
          <a:solidFill>
            <a:schemeClr val="tx2"/>
          </a:solidFill>
          <a:ln w="9525" algn="ctr">
            <a:solidFill>
              <a:schemeClr val="tx2"/>
            </a:solidFill>
            <a:miter lim="800000"/>
            <a:headEnd type="none" w="lg" len="lg"/>
            <a:tailEnd type="none" w="lg" len="lg"/>
          </a:ln>
        </p:spPr>
        <p:txBody>
          <a:bodyPr wrap="none" tIns="91440" bIns="91440" anchor="ctr"/>
          <a:lstStyle/>
          <a:p>
            <a:pPr algn="ctr"/>
            <a:r>
              <a:rPr lang="en-US" dirty="0">
                <a:solidFill>
                  <a:srgbClr val="000000"/>
                </a:solidFill>
                <a:latin typeface="Trebuchet MS" panose="020B0603020202020204" pitchFamily="34" charset="0"/>
                <a:cs typeface="Arial" pitchFamily="34" charset="0"/>
              </a:rPr>
              <a:t>Text</a:t>
            </a:r>
          </a:p>
        </p:txBody>
      </p:sp>
      <p:sp>
        <p:nvSpPr>
          <p:cNvPr id="23" name="clipart_hex"/>
          <p:cNvSpPr>
            <a:spLocks noChangeArrowheads="1"/>
          </p:cNvSpPr>
          <p:nvPr/>
        </p:nvSpPr>
        <p:spPr bwMode="gray">
          <a:xfrm>
            <a:off x="5490825" y="2572346"/>
            <a:ext cx="1737428" cy="1343025"/>
          </a:xfrm>
          <a:prstGeom prst="hexagon">
            <a:avLst>
              <a:gd name="adj" fmla="val 24584"/>
              <a:gd name="vf" fmla="val 115470"/>
            </a:avLst>
          </a:prstGeom>
          <a:solidFill>
            <a:schemeClr val="tx2"/>
          </a:solidFill>
          <a:ln w="9525" algn="ctr">
            <a:solidFill>
              <a:schemeClr val="tx2"/>
            </a:solidFill>
            <a:miter lim="800000"/>
            <a:headEnd type="none" w="lg" len="lg"/>
            <a:tailEnd type="none" w="lg" len="lg"/>
          </a:ln>
        </p:spPr>
        <p:txBody>
          <a:bodyPr wrap="none" tIns="91440" bIns="91440" anchor="ctr"/>
          <a:lstStyle/>
          <a:p>
            <a:pPr algn="ctr"/>
            <a:r>
              <a:rPr lang="en-US">
                <a:solidFill>
                  <a:srgbClr val="000000"/>
                </a:solidFill>
                <a:latin typeface="Trebuchet MS" panose="020B0603020202020204" pitchFamily="34" charset="0"/>
                <a:cs typeface="Arial" pitchFamily="34" charset="0"/>
              </a:rPr>
              <a:t>Text</a:t>
            </a:r>
          </a:p>
        </p:txBody>
      </p:sp>
      <p:sp>
        <p:nvSpPr>
          <p:cNvPr id="24" name="clipart_hex"/>
          <p:cNvSpPr>
            <a:spLocks noChangeArrowheads="1"/>
          </p:cNvSpPr>
          <p:nvPr/>
        </p:nvSpPr>
        <p:spPr bwMode="gray">
          <a:xfrm>
            <a:off x="5490825" y="4034433"/>
            <a:ext cx="1737428" cy="1343025"/>
          </a:xfrm>
          <a:prstGeom prst="hexagon">
            <a:avLst>
              <a:gd name="adj" fmla="val 24584"/>
              <a:gd name="vf" fmla="val 115470"/>
            </a:avLst>
          </a:prstGeom>
          <a:solidFill>
            <a:schemeClr val="tx2"/>
          </a:solidFill>
          <a:ln w="9525" algn="ctr">
            <a:solidFill>
              <a:schemeClr val="tx2"/>
            </a:solidFill>
            <a:miter lim="800000"/>
            <a:headEnd type="none" w="lg" len="lg"/>
            <a:tailEnd type="none" w="lg" len="lg"/>
          </a:ln>
        </p:spPr>
        <p:txBody>
          <a:bodyPr wrap="none" tIns="91440" bIns="91440" anchor="ctr"/>
          <a:lstStyle/>
          <a:p>
            <a:pPr algn="ctr"/>
            <a:r>
              <a:rPr lang="en-US">
                <a:solidFill>
                  <a:srgbClr val="000000"/>
                </a:solidFill>
                <a:latin typeface="Trebuchet MS" panose="020B0603020202020204" pitchFamily="34" charset="0"/>
                <a:cs typeface="Arial" pitchFamily="34" charset="0"/>
              </a:rPr>
              <a:t>Text</a:t>
            </a:r>
          </a:p>
        </p:txBody>
      </p:sp>
      <p:sp>
        <p:nvSpPr>
          <p:cNvPr id="25" name="clipart_hex"/>
          <p:cNvSpPr>
            <a:spLocks noChangeArrowheads="1"/>
          </p:cNvSpPr>
          <p:nvPr/>
        </p:nvSpPr>
        <p:spPr bwMode="gray">
          <a:xfrm>
            <a:off x="3922678" y="1794471"/>
            <a:ext cx="1737427" cy="1343025"/>
          </a:xfrm>
          <a:prstGeom prst="hexagon">
            <a:avLst>
              <a:gd name="adj" fmla="val 24583"/>
              <a:gd name="vf" fmla="val 115470"/>
            </a:avLst>
          </a:prstGeom>
          <a:solidFill>
            <a:schemeClr val="tx2"/>
          </a:solidFill>
          <a:ln w="9525" algn="ctr">
            <a:solidFill>
              <a:schemeClr val="tx2"/>
            </a:solidFill>
            <a:miter lim="800000"/>
            <a:headEnd type="none" w="lg" len="lg"/>
            <a:tailEnd type="none" w="lg" len="lg"/>
          </a:ln>
        </p:spPr>
        <p:txBody>
          <a:bodyPr wrap="none" tIns="91440" bIns="91440" anchor="ctr"/>
          <a:lstStyle/>
          <a:p>
            <a:pPr algn="ctr"/>
            <a:r>
              <a:rPr lang="en-US">
                <a:solidFill>
                  <a:srgbClr val="000000"/>
                </a:solidFill>
                <a:latin typeface="Trebuchet MS" panose="020B0603020202020204" pitchFamily="34" charset="0"/>
                <a:cs typeface="Arial" pitchFamily="34" charset="0"/>
              </a:rPr>
              <a:t>Text</a:t>
            </a:r>
          </a:p>
        </p:txBody>
      </p:sp>
      <p:pic>
        <p:nvPicPr>
          <p:cNvPr id="2208776" name="Picture 8" descr="https://encrypted-tbn1.gstatic.com/images?q=tbn:ANd9GcQ5_ycGApVV1I_77-eNd-sTKkmtmMq2rhpqpZJwpIHToEeM2-Vx"/>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4208959" y="1905570"/>
            <a:ext cx="1162053" cy="1162053"/>
          </a:xfrm>
          <a:prstGeom prst="rect">
            <a:avLst/>
          </a:prstGeom>
          <a:noFill/>
        </p:spPr>
      </p:pic>
      <p:pic>
        <p:nvPicPr>
          <p:cNvPr id="2208778" name="Picture 10" descr="https://encrypted-tbn1.gstatic.com/images?q=tbn:ANd9GcSg5ejDS140fe6zx29or-Z7nKBETA-N_85u9UE6PNDvBxzk1Xc8x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4267200" y="4885899"/>
            <a:ext cx="1050026" cy="1187355"/>
          </a:xfrm>
          <a:prstGeom prst="rect">
            <a:avLst/>
          </a:prstGeom>
          <a:noFill/>
        </p:spPr>
      </p:pic>
      <p:pic>
        <p:nvPicPr>
          <p:cNvPr id="2291714" name="Picture 2" descr="http://images.nationalgeographic.com/wpf/media-live/photos/000/178/cache/human-genome-ten-years-in_17889_600x450.jpg"/>
          <p:cNvPicPr>
            <a:picLocks noChangeAspect="1" noChangeArrowheads="1"/>
          </p:cNvPicPr>
          <p:nvPr/>
        </p:nvPicPr>
        <p:blipFill rotWithShape="1">
          <a:blip r:embed="rId10" cstate="email">
            <a:extLst>
              <a:ext uri="{28A0092B-C50C-407E-A947-70E740481C1C}">
                <a14:useLocalDpi xmlns:a14="http://schemas.microsoft.com/office/drawing/2010/main"/>
              </a:ext>
            </a:extLst>
          </a:blip>
          <a:srcRect/>
          <a:stretch/>
        </p:blipFill>
        <p:spPr bwMode="auto">
          <a:xfrm>
            <a:off x="2688945" y="2801279"/>
            <a:ext cx="1127652" cy="945118"/>
          </a:xfrm>
          <a:prstGeom prst="rect">
            <a:avLst/>
          </a:prstGeom>
          <a:noFill/>
          <a:extLst>
            <a:ext uri="{909E8E84-426E-40dd-AFC4-6F175D3DCCD1}">
              <a14:hiddenFill xmlns="" xmlns:a14="http://schemas.microsoft.com/office/drawing/2010/main">
                <a:solidFill>
                  <a:srgbClr val="FFFFFF"/>
                </a:solidFill>
              </a14:hiddenFill>
            </a:ext>
          </a:extLst>
        </p:spPr>
      </p:pic>
      <p:pic>
        <p:nvPicPr>
          <p:cNvPr id="2291732" name="Picture 20" descr="http://venturebeat.files.wordpress.com/2013/01/time2012.jpeg"/>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5909246" y="2647126"/>
            <a:ext cx="919979" cy="1222038"/>
          </a:xfrm>
          <a:prstGeom prst="rect">
            <a:avLst/>
          </a:prstGeom>
          <a:noFill/>
          <a:extLst>
            <a:ext uri="{909E8E84-426E-40dd-AFC4-6F175D3DCCD1}">
              <a14:hiddenFill xmlns="" xmlns:a14="http://schemas.microsoft.com/office/drawing/2010/main">
                <a:solidFill>
                  <a:srgbClr val="FFFFFF"/>
                </a:solidFill>
              </a14:hiddenFill>
            </a:ext>
          </a:extLst>
        </p:spPr>
      </p:pic>
      <p:pic>
        <p:nvPicPr>
          <p:cNvPr id="2291736" name="Picture 24" descr="http://media.npr.org/assets/img/2012/06/01/human-evolution_wide-23e1b8e7a3d02eeb594a58edb14e21f5bdc817bd-s6-c30.jpg"/>
          <p:cNvPicPr>
            <a:picLocks noChangeAspect="1" noChangeArrowheads="1"/>
          </p:cNvPicPr>
          <p:nvPr/>
        </p:nvPicPr>
        <p:blipFill rotWithShape="1">
          <a:blip r:embed="rId12" cstate="email">
            <a:extLst>
              <a:ext uri="{BEBA8EAE-BF5A-486C-A8C5-ECC9F3942E4B}">
                <a14:imgProps xmlns:a14="http://schemas.microsoft.com/office/drawing/2010/main">
                  <a14:imgLayer r:embed="rId13">
                    <a14:imgEffect>
                      <a14:saturation sat="400000"/>
                    </a14:imgEffect>
                  </a14:imgLayer>
                </a14:imgProps>
              </a:ext>
              <a:ext uri="{28A0092B-C50C-407E-A947-70E740481C1C}">
                <a14:useLocalDpi xmlns:a14="http://schemas.microsoft.com/office/drawing/2010/main"/>
              </a:ext>
            </a:extLst>
          </a:blip>
          <a:srcRect/>
          <a:stretch/>
        </p:blipFill>
        <p:spPr bwMode="auto">
          <a:xfrm>
            <a:off x="5825614" y="4247534"/>
            <a:ext cx="1076633" cy="958645"/>
          </a:xfrm>
          <a:prstGeom prst="rect">
            <a:avLst/>
          </a:prstGeom>
          <a:noFill/>
          <a:extLst>
            <a:ext uri="{909E8E84-426E-40dd-AFC4-6F175D3DCCD1}">
              <a14:hiddenFill xmlns="" xmlns:a14="http://schemas.microsoft.com/office/drawing/2010/main">
                <a:solidFill>
                  <a:srgbClr val="FFFFFF"/>
                </a:solidFill>
              </a14:hiddenFill>
            </a:ext>
          </a:extLst>
        </p:spPr>
      </p:pic>
      <p:pic>
        <p:nvPicPr>
          <p:cNvPr id="29" name="Picture 28"/>
          <p:cNvPicPr>
            <a:picLocks noChangeAspect="1"/>
          </p:cNvPicPr>
          <p:nvPr/>
        </p:nvPicPr>
        <p:blipFill rotWithShape="1">
          <a:blip r:embed="rId14" cstate="email">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a:ext>
            </a:extLst>
          </a:blip>
          <a:srcRect l="13574" t="6586" r="26989" b="17740"/>
          <a:stretch/>
        </p:blipFill>
        <p:spPr>
          <a:xfrm>
            <a:off x="2654036" y="4231177"/>
            <a:ext cx="1163710" cy="988254"/>
          </a:xfrm>
          <a:prstGeom prst="rect">
            <a:avLst/>
          </a:prstGeom>
        </p:spPr>
      </p:pic>
    </p:spTree>
    <p:extLst>
      <p:ext uri="{BB962C8B-B14F-4D97-AF65-F5344CB8AC3E}">
        <p14:creationId xmlns:p14="http://schemas.microsoft.com/office/powerpoint/2010/main" val="27473323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Typical components of a transgenic cassette</a:t>
            </a:r>
          </a:p>
        </p:txBody>
      </p:sp>
      <p:sp>
        <p:nvSpPr>
          <p:cNvPr id="6" name="Rectangle 5"/>
          <p:cNvSpPr/>
          <p:nvPr/>
        </p:nvSpPr>
        <p:spPr>
          <a:xfrm>
            <a:off x="1927841" y="6426131"/>
            <a:ext cx="4632577" cy="230832"/>
          </a:xfrm>
          <a:prstGeom prst="rect">
            <a:avLst/>
          </a:prstGeom>
        </p:spPr>
        <p:txBody>
          <a:bodyPr wrap="square">
            <a:spAutoFit/>
          </a:bodyPr>
          <a:lstStyle/>
          <a:p>
            <a:pPr algn="l"/>
            <a:r>
              <a:rPr lang="en-US" sz="900" b="0" dirty="0"/>
              <a:t>Source: McBride and </a:t>
            </a:r>
            <a:r>
              <a:rPr lang="en-US" sz="900" b="0" dirty="0" err="1"/>
              <a:t>Summerfelt</a:t>
            </a:r>
            <a:r>
              <a:rPr lang="en-US" sz="900" b="0" dirty="0"/>
              <a:t>, 1990</a:t>
            </a:r>
          </a:p>
        </p:txBody>
      </p:sp>
      <p:grpSp>
        <p:nvGrpSpPr>
          <p:cNvPr id="14" name="Group 17"/>
          <p:cNvGrpSpPr>
            <a:grpSpLocks/>
          </p:cNvGrpSpPr>
          <p:nvPr/>
        </p:nvGrpSpPr>
        <p:grpSpPr bwMode="auto">
          <a:xfrm>
            <a:off x="1549256" y="1693301"/>
            <a:ext cx="6624926" cy="1049598"/>
            <a:chOff x="731837" y="3897312"/>
            <a:chExt cx="5943600" cy="762000"/>
          </a:xfrm>
        </p:grpSpPr>
        <p:sp>
          <p:nvSpPr>
            <p:cNvPr id="15" name="Rectangle 14"/>
            <p:cNvSpPr/>
            <p:nvPr/>
          </p:nvSpPr>
          <p:spPr bwMode="auto">
            <a:xfrm>
              <a:off x="731837" y="4125912"/>
              <a:ext cx="1447800" cy="533400"/>
            </a:xfrm>
            <a:prstGeom prst="rect">
              <a:avLst/>
            </a:prstGeom>
            <a:solidFill>
              <a:srgbClr val="3333CC">
                <a:lumMod val="20000"/>
                <a:lumOff val="80000"/>
              </a:srgbClr>
            </a:solidFill>
            <a:ln w="9525" cap="flat" cmpd="sng" algn="ctr">
              <a:solidFill>
                <a:srgbClr val="FFFFFF">
                  <a:lumMod val="75000"/>
                </a:srgbClr>
              </a:solidFill>
              <a:prstDash val="solid"/>
              <a:round/>
              <a:headEnd type="none" w="med" len="med"/>
              <a:tailEnd type="none" w="med" len="med"/>
            </a:ln>
            <a:effectLst/>
          </p:spPr>
          <p:txBody>
            <a:bodyPr tIns="0" bIns="0" anchor="ctr"/>
            <a:lstStyle/>
            <a:p>
              <a:pPr marL="0" marR="0" lvl="0" indent="0" defTabSz="457200" eaLnBrk="1" fontAlgn="auto" latinLnBrk="0" hangingPunct="0">
                <a:lnSpc>
                  <a:spcPct val="80000"/>
                </a:lnSpc>
                <a:spcBef>
                  <a:spcPts val="0"/>
                </a:spcBef>
                <a:spcAft>
                  <a:spcPts val="0"/>
                </a:spcAft>
                <a:buClr>
                  <a:srgbClr val="000000"/>
                </a:buClr>
                <a:buSzPct val="100000"/>
                <a:buFont typeface="Times New Roman" pitchFamily="68" charset="0"/>
                <a:buNone/>
                <a:tabLst/>
                <a:defRPr/>
              </a:pPr>
              <a:r>
                <a:rPr kumimoji="0" lang="en-US" sz="2000" i="0" u="none" strike="noStrike" kern="0" cap="none" spc="0" normalizeH="0" baseline="0" noProof="0" dirty="0">
                  <a:ln>
                    <a:noFill/>
                  </a:ln>
                  <a:solidFill>
                    <a:srgbClr val="000000"/>
                  </a:solidFill>
                  <a:effectLst/>
                  <a:uLnTx/>
                  <a:uFillTx/>
                  <a:latin typeface="Calibri" panose="020F0502020204030204" pitchFamily="34" charset="0"/>
                  <a:ea typeface="Microsoft YaHei" charset="-122"/>
                </a:rPr>
                <a:t>CaMV35S Promoter</a:t>
              </a:r>
            </a:p>
          </p:txBody>
        </p:sp>
        <p:sp>
          <p:nvSpPr>
            <p:cNvPr id="16" name="Rectangle 15"/>
            <p:cNvSpPr/>
            <p:nvPr/>
          </p:nvSpPr>
          <p:spPr bwMode="auto">
            <a:xfrm>
              <a:off x="5227637" y="4125912"/>
              <a:ext cx="1447800" cy="533400"/>
            </a:xfrm>
            <a:prstGeom prst="rect">
              <a:avLst/>
            </a:prstGeom>
            <a:solidFill>
              <a:srgbClr val="3333CC">
                <a:lumMod val="20000"/>
                <a:lumOff val="80000"/>
              </a:srgbClr>
            </a:solidFill>
            <a:ln w="9525" cap="flat" cmpd="sng" algn="ctr">
              <a:solidFill>
                <a:srgbClr val="FFFFFF">
                  <a:lumMod val="75000"/>
                </a:srgbClr>
              </a:solidFill>
              <a:prstDash val="solid"/>
              <a:round/>
              <a:headEnd type="none" w="med" len="med"/>
              <a:tailEnd type="none" w="med" len="med"/>
            </a:ln>
            <a:effectLst/>
          </p:spPr>
          <p:txBody>
            <a:bodyPr tIns="0" bIns="0" anchor="ctr"/>
            <a:lstStyle/>
            <a:p>
              <a:pPr marL="0" marR="0" lvl="0" indent="0" defTabSz="457200" eaLnBrk="1" fontAlgn="auto" latinLnBrk="0" hangingPunct="0">
                <a:lnSpc>
                  <a:spcPct val="80000"/>
                </a:lnSpc>
                <a:spcBef>
                  <a:spcPts val="0"/>
                </a:spcBef>
                <a:spcAft>
                  <a:spcPts val="0"/>
                </a:spcAft>
                <a:buClr>
                  <a:srgbClr val="000000"/>
                </a:buClr>
                <a:buSzPct val="100000"/>
                <a:buFontTx/>
                <a:buNone/>
                <a:tabLst/>
                <a:defRPr/>
              </a:pPr>
              <a:r>
                <a:rPr kumimoji="0" lang="en-US" sz="2000" i="0" u="none" strike="noStrike" kern="0" cap="none" spc="0" normalizeH="0" baseline="0" noProof="0" dirty="0">
                  <a:ln>
                    <a:noFill/>
                  </a:ln>
                  <a:solidFill>
                    <a:srgbClr val="000000"/>
                  </a:solidFill>
                  <a:effectLst/>
                  <a:uLnTx/>
                  <a:uFillTx/>
                  <a:latin typeface="Calibri" panose="020F0502020204030204" pitchFamily="34" charset="0"/>
                  <a:ea typeface="Microsoft YaHei" charset="-122"/>
                </a:rPr>
                <a:t>NOS Terminator</a:t>
              </a:r>
            </a:p>
          </p:txBody>
        </p:sp>
        <p:cxnSp>
          <p:nvCxnSpPr>
            <p:cNvPr id="17" name="Straight Connector 16"/>
            <p:cNvCxnSpPr>
              <a:stCxn id="15" idx="3"/>
              <a:endCxn id="16" idx="1"/>
            </p:cNvCxnSpPr>
            <p:nvPr/>
          </p:nvCxnSpPr>
          <p:spPr bwMode="auto">
            <a:xfrm>
              <a:off x="2179637" y="4392612"/>
              <a:ext cx="3048000" cy="0"/>
            </a:xfrm>
            <a:prstGeom prst="line">
              <a:avLst/>
            </a:prstGeom>
            <a:solidFill>
              <a:srgbClr val="00B8FF"/>
            </a:solidFill>
            <a:ln w="19050" cap="flat" cmpd="sng" algn="ctr">
              <a:solidFill>
                <a:schemeClr val="tx1">
                  <a:lumMod val="85000"/>
                </a:schemeClr>
              </a:solidFill>
              <a:prstDash val="solid"/>
              <a:round/>
              <a:headEnd type="none" w="med" len="med"/>
              <a:tailEnd type="none" w="med" len="med"/>
            </a:ln>
            <a:effectLst/>
          </p:spPr>
        </p:cxnSp>
        <p:sp>
          <p:nvSpPr>
            <p:cNvPr id="18" name="Rectangle 17"/>
            <p:cNvSpPr/>
            <p:nvPr/>
          </p:nvSpPr>
          <p:spPr bwMode="auto">
            <a:xfrm>
              <a:off x="2636837" y="4125912"/>
              <a:ext cx="2209800" cy="533400"/>
            </a:xfrm>
            <a:prstGeom prst="rect">
              <a:avLst/>
            </a:prstGeom>
            <a:solidFill>
              <a:srgbClr val="00CC99">
                <a:lumMod val="20000"/>
                <a:lumOff val="80000"/>
              </a:srgbClr>
            </a:solidFill>
            <a:ln w="9525" cap="flat" cmpd="sng" algn="ctr">
              <a:solidFill>
                <a:srgbClr val="FFFFFF">
                  <a:lumMod val="75000"/>
                </a:srgbClr>
              </a:solidFill>
              <a:prstDash val="dash"/>
              <a:round/>
              <a:headEnd type="none" w="med" len="med"/>
              <a:tailEnd type="none" w="med" len="med"/>
            </a:ln>
            <a:effectLst/>
          </p:spPr>
          <p:txBody>
            <a:bodyPr anchor="ctr"/>
            <a:lstStyle/>
            <a:p>
              <a:pPr marL="0" marR="0" lvl="0" indent="0" defTabSz="457200" eaLnBrk="1" fontAlgn="auto" latinLnBrk="0" hangingPunct="0">
                <a:lnSpc>
                  <a:spcPct val="93000"/>
                </a:lnSpc>
                <a:spcBef>
                  <a:spcPts val="0"/>
                </a:spcBef>
                <a:spcAft>
                  <a:spcPts val="0"/>
                </a:spcAft>
                <a:buClr>
                  <a:srgbClr val="000000"/>
                </a:buClr>
                <a:buSzPct val="100000"/>
                <a:buFont typeface="Times New Roman" pitchFamily="68" charset="0"/>
                <a:buNone/>
                <a:tabLst/>
                <a:defRPr/>
              </a:pPr>
              <a:r>
                <a:rPr kumimoji="0" lang="en-US" sz="2000" i="0" u="none" strike="noStrike" kern="0" cap="none" spc="0" normalizeH="0" baseline="0" noProof="0" dirty="0">
                  <a:ln>
                    <a:noFill/>
                  </a:ln>
                  <a:solidFill>
                    <a:srgbClr val="000000"/>
                  </a:solidFill>
                  <a:effectLst/>
                  <a:uLnTx/>
                  <a:uFillTx/>
                  <a:latin typeface="Calibri" panose="020F0502020204030204" pitchFamily="34" charset="0"/>
                  <a:ea typeface="Microsoft YaHei" charset="-122"/>
                </a:rPr>
                <a:t>Transgene</a:t>
              </a:r>
            </a:p>
          </p:txBody>
        </p:sp>
        <p:cxnSp>
          <p:nvCxnSpPr>
            <p:cNvPr id="19" name="Elbow Connector 18"/>
            <p:cNvCxnSpPr/>
            <p:nvPr/>
          </p:nvCxnSpPr>
          <p:spPr bwMode="auto">
            <a:xfrm flipV="1">
              <a:off x="2408237" y="3897312"/>
              <a:ext cx="838200" cy="495300"/>
            </a:xfrm>
            <a:prstGeom prst="bentConnector3">
              <a:avLst>
                <a:gd name="adj1" fmla="val 2273"/>
              </a:avLst>
            </a:prstGeom>
            <a:solidFill>
              <a:srgbClr val="00B8FF"/>
            </a:solidFill>
            <a:ln w="28575" cap="flat" cmpd="sng" algn="ctr">
              <a:solidFill>
                <a:schemeClr val="tx1">
                  <a:lumMod val="85000"/>
                </a:schemeClr>
              </a:solidFill>
              <a:prstDash val="solid"/>
              <a:round/>
              <a:headEnd type="none" w="lg" len="med"/>
              <a:tailEnd type="triangle" w="lg" len="med"/>
            </a:ln>
            <a:effectLst/>
          </p:spPr>
        </p:cxnSp>
      </p:gr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00599" y="1420338"/>
            <a:ext cx="533401" cy="533401"/>
          </a:xfrm>
          <a:prstGeom prst="rect">
            <a:avLst/>
          </a:prstGeom>
        </p:spPr>
      </p:pic>
      <p:sp>
        <p:nvSpPr>
          <p:cNvPr id="20" name="Line Callout 2 (No Border) 19"/>
          <p:cNvSpPr/>
          <p:nvPr/>
        </p:nvSpPr>
        <p:spPr bwMode="auto">
          <a:xfrm>
            <a:off x="946293" y="3485378"/>
            <a:ext cx="2216728" cy="2705231"/>
          </a:xfrm>
          <a:prstGeom prst="callout2">
            <a:avLst>
              <a:gd name="adj1" fmla="val 18750"/>
              <a:gd name="adj2" fmla="val -8333"/>
              <a:gd name="adj3" fmla="val 18750"/>
              <a:gd name="adj4" fmla="val -16667"/>
              <a:gd name="adj5" fmla="val -40144"/>
              <a:gd name="adj6" fmla="val 20541"/>
            </a:avLst>
          </a:prstGeom>
          <a:noFill/>
          <a:ln w="9525" cap="flat" cmpd="sng" algn="ctr">
            <a:solidFill>
              <a:schemeClr val="accent3">
                <a:lumMod val="50000"/>
              </a:schemeClr>
            </a:solidFill>
            <a:prstDash val="solid"/>
            <a:round/>
            <a:headEnd type="none" w="med" len="med"/>
            <a:tailEnd type="stealth" w="med" len="med"/>
          </a:ln>
          <a:effectLst/>
        </p:spPr>
        <p:txBody>
          <a:bodyPr vert="horz" wrap="square" lIns="91440" tIns="91440" rIns="91440" bIns="91440" numCol="1" rtlCol="0" anchor="ctr" anchorCtr="0" compatLnSpc="1">
            <a:prstTxWarp prst="textNoShape">
              <a:avLst/>
            </a:prstTxWarp>
          </a:bodyPr>
          <a:lstStyle/>
          <a:p>
            <a:r>
              <a:rPr lang="en-US" sz="1400" b="0" dirty="0"/>
              <a:t>The </a:t>
            </a:r>
            <a:r>
              <a:rPr lang="en-US" sz="1400" b="0" i="1" dirty="0"/>
              <a:t>CaMV35S promoter </a:t>
            </a:r>
            <a:r>
              <a:rPr lang="en-US" sz="1400" b="0" dirty="0"/>
              <a:t>from the cauliflower mosaic virus (a virus that infects cauliflower plants) </a:t>
            </a:r>
            <a:r>
              <a:rPr lang="en-US" sz="1400" dirty="0"/>
              <a:t>enables strong and generalized transcription </a:t>
            </a:r>
            <a:r>
              <a:rPr lang="en-US" sz="1400" b="0" dirty="0"/>
              <a:t>of the transgene across all tissues of the host plant</a:t>
            </a:r>
          </a:p>
        </p:txBody>
      </p:sp>
      <p:sp>
        <p:nvSpPr>
          <p:cNvPr id="22" name="Line Callout 2 (No Border) 21"/>
          <p:cNvSpPr/>
          <p:nvPr/>
        </p:nvSpPr>
        <p:spPr bwMode="auto">
          <a:xfrm>
            <a:off x="3753355" y="3485378"/>
            <a:ext cx="2216727" cy="2705231"/>
          </a:xfrm>
          <a:prstGeom prst="callout2">
            <a:avLst>
              <a:gd name="adj1" fmla="val 18750"/>
              <a:gd name="adj2" fmla="val -8333"/>
              <a:gd name="adj3" fmla="val 18750"/>
              <a:gd name="adj4" fmla="val -16667"/>
              <a:gd name="adj5" fmla="val -22731"/>
              <a:gd name="adj6" fmla="val 9916"/>
            </a:avLst>
          </a:prstGeom>
          <a:noFill/>
          <a:ln w="9525" cap="flat" cmpd="sng" algn="ctr">
            <a:solidFill>
              <a:schemeClr val="accent3">
                <a:lumMod val="50000"/>
              </a:schemeClr>
            </a:solidFill>
            <a:prstDash val="solid"/>
            <a:round/>
            <a:headEnd type="none" w="med" len="med"/>
            <a:tailEnd type="stealth" w="med" len="med"/>
          </a:ln>
          <a:effectLst/>
        </p:spPr>
        <p:txBody>
          <a:bodyPr vert="horz" wrap="square" lIns="91440" tIns="91440" rIns="91440" bIns="91440" numCol="1" rtlCol="0" anchor="ctr" anchorCtr="0" compatLnSpc="1">
            <a:prstTxWarp prst="textNoShape">
              <a:avLst/>
            </a:prstTxWarp>
          </a:bodyPr>
          <a:lstStyle/>
          <a:p>
            <a:r>
              <a:rPr lang="en-US" sz="1400" b="0" dirty="0"/>
              <a:t>The </a:t>
            </a:r>
            <a:r>
              <a:rPr lang="en-US" sz="1400" b="0" i="1" dirty="0"/>
              <a:t>transgene</a:t>
            </a:r>
            <a:r>
              <a:rPr lang="en-US" sz="1400" b="0" dirty="0"/>
              <a:t> is the DNA </a:t>
            </a:r>
            <a:r>
              <a:rPr lang="en-US" sz="1400" dirty="0"/>
              <a:t>sequence that we wish to express </a:t>
            </a:r>
            <a:r>
              <a:rPr lang="en-US" sz="1400" b="0" dirty="0"/>
              <a:t>in the host plant to confer it a specific new trait (e.g. production of vitamin A precursor) </a:t>
            </a:r>
          </a:p>
          <a:p>
            <a:endParaRPr lang="en-US" sz="1400" b="0" dirty="0"/>
          </a:p>
          <a:p>
            <a:endParaRPr lang="en-US" sz="1400" b="0" dirty="0"/>
          </a:p>
        </p:txBody>
      </p:sp>
      <p:sp>
        <p:nvSpPr>
          <p:cNvPr id="21" name="Rectangle 20"/>
          <p:cNvSpPr/>
          <p:nvPr/>
        </p:nvSpPr>
        <p:spPr>
          <a:xfrm>
            <a:off x="2319160" y="3015850"/>
            <a:ext cx="5170054" cy="369332"/>
          </a:xfrm>
          <a:prstGeom prst="rect">
            <a:avLst/>
          </a:prstGeom>
          <a:solidFill>
            <a:schemeClr val="bg1"/>
          </a:solidFill>
        </p:spPr>
        <p:txBody>
          <a:bodyPr wrap="square">
            <a:spAutoFit/>
          </a:bodyPr>
          <a:lstStyle/>
          <a:p>
            <a:r>
              <a:rPr lang="en-US" sz="1800" dirty="0">
                <a:latin typeface="Calibri" panose="020F0502020204030204" pitchFamily="34" charset="0"/>
                <a:ea typeface="MS Mincho" panose="02020609040205080304" pitchFamily="49" charset="-128"/>
              </a:rPr>
              <a:t>Elements of a transgenic cassette</a:t>
            </a:r>
            <a:endParaRPr lang="en-US" sz="1400" i="1" dirty="0">
              <a:latin typeface="Calibri" panose="020F0502020204030204" pitchFamily="34" charset="0"/>
            </a:endParaRPr>
          </a:p>
        </p:txBody>
      </p:sp>
      <p:sp>
        <p:nvSpPr>
          <p:cNvPr id="23" name="Line Callout 2 (No Border) 22"/>
          <p:cNvSpPr/>
          <p:nvPr/>
        </p:nvSpPr>
        <p:spPr bwMode="auto">
          <a:xfrm>
            <a:off x="6787501" y="3485378"/>
            <a:ext cx="2216727" cy="2705231"/>
          </a:xfrm>
          <a:prstGeom prst="callout2">
            <a:avLst>
              <a:gd name="adj1" fmla="val 18750"/>
              <a:gd name="adj2" fmla="val -8333"/>
              <a:gd name="adj3" fmla="val 18750"/>
              <a:gd name="adj4" fmla="val -16667"/>
              <a:gd name="adj5" fmla="val -20683"/>
              <a:gd name="adj6" fmla="val 6791"/>
            </a:avLst>
          </a:prstGeom>
          <a:noFill/>
          <a:ln w="9525" cap="flat" cmpd="sng" algn="ctr">
            <a:solidFill>
              <a:schemeClr val="accent3">
                <a:lumMod val="50000"/>
              </a:schemeClr>
            </a:solidFill>
            <a:prstDash val="solid"/>
            <a:round/>
            <a:headEnd type="none" w="med" len="med"/>
            <a:tailEnd type="stealth" w="med" len="med"/>
          </a:ln>
          <a:effectLst/>
        </p:spPr>
        <p:txBody>
          <a:bodyPr vert="horz" wrap="square" lIns="91440" tIns="91440" rIns="91440" bIns="91440" numCol="1" rtlCol="0" anchor="ctr" anchorCtr="0" compatLnSpc="1">
            <a:prstTxWarp prst="textNoShape">
              <a:avLst/>
            </a:prstTxWarp>
          </a:bodyPr>
          <a:lstStyle/>
          <a:p>
            <a:r>
              <a:rPr lang="en-US" sz="1400" b="0" dirty="0"/>
              <a:t>The </a:t>
            </a:r>
            <a:r>
              <a:rPr lang="en-US" sz="1400" b="0" i="1" dirty="0"/>
              <a:t>NOS terminator </a:t>
            </a:r>
            <a:r>
              <a:rPr lang="en-US" sz="1400" b="0" dirty="0"/>
              <a:t>from the </a:t>
            </a:r>
            <a:r>
              <a:rPr lang="en-US" sz="1400" b="0" dirty="0" err="1"/>
              <a:t>Ti</a:t>
            </a:r>
            <a:r>
              <a:rPr lang="en-US" sz="1400" b="0" dirty="0"/>
              <a:t> plasmid in </a:t>
            </a:r>
            <a:r>
              <a:rPr lang="en-US" sz="1400" b="0" i="1" dirty="0"/>
              <a:t>Agrobacterium </a:t>
            </a:r>
            <a:r>
              <a:rPr lang="en-US" sz="1400" b="0" i="1" dirty="0" err="1"/>
              <a:t>tumefaciens</a:t>
            </a:r>
            <a:endParaRPr lang="en-US" sz="1400" b="0" i="1" dirty="0"/>
          </a:p>
          <a:p>
            <a:r>
              <a:rPr lang="en-US" sz="1400" b="0" dirty="0"/>
              <a:t>is the most </a:t>
            </a:r>
            <a:r>
              <a:rPr lang="en-US" sz="1400" dirty="0"/>
              <a:t>commonly used  transcription terminator</a:t>
            </a:r>
            <a:r>
              <a:rPr lang="en-US" sz="1400" b="0" dirty="0"/>
              <a:t> because of its ability to be recognized in most plant species</a:t>
            </a:r>
          </a:p>
        </p:txBody>
      </p:sp>
    </p:spTree>
    <p:extLst>
      <p:ext uri="{BB962C8B-B14F-4D97-AF65-F5344CB8AC3E}">
        <p14:creationId xmlns:p14="http://schemas.microsoft.com/office/powerpoint/2010/main" val="2669304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We produce (and consume) </a:t>
            </a:r>
            <a:br>
              <a:rPr lang="en-US" b="1" dirty="0"/>
            </a:br>
            <a:r>
              <a:rPr lang="en-US" b="1" dirty="0"/>
              <a:t>many genetically engineered crops</a:t>
            </a:r>
          </a:p>
        </p:txBody>
      </p:sp>
      <p:sp>
        <p:nvSpPr>
          <p:cNvPr id="4" name="Rectangle 3"/>
          <p:cNvSpPr/>
          <p:nvPr/>
        </p:nvSpPr>
        <p:spPr>
          <a:xfrm>
            <a:off x="1382279" y="1187049"/>
            <a:ext cx="6833466" cy="338554"/>
          </a:xfrm>
          <a:prstGeom prst="rect">
            <a:avLst/>
          </a:prstGeom>
          <a:solidFill>
            <a:schemeClr val="bg1"/>
          </a:solidFill>
        </p:spPr>
        <p:txBody>
          <a:bodyPr wrap="square">
            <a:spAutoFit/>
          </a:bodyPr>
          <a:lstStyle/>
          <a:p>
            <a:r>
              <a:rPr lang="en-US" sz="1600" dirty="0">
                <a:latin typeface="Calibri" panose="020F0502020204030204" pitchFamily="34" charset="0"/>
                <a:ea typeface="MS Mincho" panose="02020609040205080304" pitchFamily="49" charset="-128"/>
              </a:rPr>
              <a:t>Examples of genetically engineered crops commonly grown in the US</a:t>
            </a:r>
            <a:endParaRPr lang="en-US" sz="1200" i="1" dirty="0">
              <a:latin typeface="Calibri" panose="020F0502020204030204" pitchFamily="34" charset="0"/>
            </a:endParaRPr>
          </a:p>
        </p:txBody>
      </p:sp>
      <p:sp>
        <p:nvSpPr>
          <p:cNvPr id="5" name="Rectangle 4"/>
          <p:cNvSpPr/>
          <p:nvPr/>
        </p:nvSpPr>
        <p:spPr>
          <a:xfrm>
            <a:off x="1927841" y="6426131"/>
            <a:ext cx="4632577" cy="230832"/>
          </a:xfrm>
          <a:prstGeom prst="rect">
            <a:avLst/>
          </a:prstGeom>
        </p:spPr>
        <p:txBody>
          <a:bodyPr wrap="square">
            <a:spAutoFit/>
          </a:bodyPr>
          <a:lstStyle/>
          <a:p>
            <a:pPr algn="l"/>
            <a:r>
              <a:rPr lang="en-US" sz="900" b="0" dirty="0"/>
              <a:t>Source: Wikipedia</a:t>
            </a:r>
          </a:p>
        </p:txBody>
      </p:sp>
      <p:graphicFrame>
        <p:nvGraphicFramePr>
          <p:cNvPr id="6" name="Table 5"/>
          <p:cNvGraphicFramePr>
            <a:graphicFrameLocks noGrp="1"/>
          </p:cNvGraphicFramePr>
          <p:nvPr>
            <p:extLst>
              <p:ext uri="{D42A27DB-BD31-4B8C-83A1-F6EECF244321}">
                <p14:modId xmlns:p14="http://schemas.microsoft.com/office/powerpoint/2010/main" val="3695458813"/>
              </p:ext>
            </p:extLst>
          </p:nvPr>
        </p:nvGraphicFramePr>
        <p:xfrm>
          <a:off x="1022684" y="1560152"/>
          <a:ext cx="7520988" cy="4704851"/>
        </p:xfrm>
        <a:graphic>
          <a:graphicData uri="http://schemas.openxmlformats.org/drawingml/2006/table">
            <a:tbl>
              <a:tblPr firstRow="1" firstCol="1" bandRow="1">
                <a:tableStyleId>{21E4AEA4-8DFA-4A89-87EB-49C32662AFE0}</a:tableStyleId>
              </a:tblPr>
              <a:tblGrid>
                <a:gridCol w="2506996">
                  <a:extLst>
                    <a:ext uri="{9D8B030D-6E8A-4147-A177-3AD203B41FA5}">
                      <a16:colId xmlns:a16="http://schemas.microsoft.com/office/drawing/2014/main" val="20000"/>
                    </a:ext>
                  </a:extLst>
                </a:gridCol>
                <a:gridCol w="2506996">
                  <a:extLst>
                    <a:ext uri="{9D8B030D-6E8A-4147-A177-3AD203B41FA5}">
                      <a16:colId xmlns:a16="http://schemas.microsoft.com/office/drawing/2014/main" val="20001"/>
                    </a:ext>
                  </a:extLst>
                </a:gridCol>
                <a:gridCol w="2506996">
                  <a:extLst>
                    <a:ext uri="{9D8B030D-6E8A-4147-A177-3AD203B41FA5}">
                      <a16:colId xmlns:a16="http://schemas.microsoft.com/office/drawing/2014/main" val="20002"/>
                    </a:ext>
                  </a:extLst>
                </a:gridCol>
              </a:tblGrid>
              <a:tr h="382440">
                <a:tc>
                  <a:txBody>
                    <a:bodyPr/>
                    <a:lstStyle/>
                    <a:p>
                      <a:pPr marL="0" marR="0" algn="ctr">
                        <a:lnSpc>
                          <a:spcPts val="1680"/>
                        </a:lnSpc>
                        <a:spcBef>
                          <a:spcPts val="0"/>
                        </a:spcBef>
                        <a:spcAft>
                          <a:spcPts val="1000"/>
                        </a:spcAft>
                      </a:pPr>
                      <a:r>
                        <a:rPr lang="en-US" sz="1600" b="1" dirty="0">
                          <a:effectLst/>
                          <a:latin typeface="Trebuchet MS" panose="020B0603020202020204" pitchFamily="34" charset="0"/>
                        </a:rPr>
                        <a:t>Crop</a:t>
                      </a:r>
                      <a:endParaRPr lang="en-US" sz="1600" b="1" dirty="0">
                        <a:effectLst/>
                        <a:latin typeface="Trebuchet MS" panose="020B0603020202020204" pitchFamily="34" charset="0"/>
                        <a:ea typeface="MS Mincho" panose="02020609040205080304" pitchFamily="49" charset="-128"/>
                        <a:cs typeface="Times New Roman" panose="02020603050405020304" pitchFamily="18" charset="0"/>
                      </a:endParaRPr>
                    </a:p>
                  </a:txBody>
                  <a:tcPr marL="24195" marR="24195" marT="12098" marB="12098" anchor="ctr">
                    <a:solidFill>
                      <a:srgbClr val="0070C0"/>
                    </a:solidFill>
                  </a:tcPr>
                </a:tc>
                <a:tc>
                  <a:txBody>
                    <a:bodyPr/>
                    <a:lstStyle/>
                    <a:p>
                      <a:pPr marL="0" marR="0" algn="ctr">
                        <a:lnSpc>
                          <a:spcPts val="1680"/>
                        </a:lnSpc>
                        <a:spcBef>
                          <a:spcPts val="0"/>
                        </a:spcBef>
                        <a:spcAft>
                          <a:spcPts val="1000"/>
                        </a:spcAft>
                      </a:pPr>
                      <a:r>
                        <a:rPr lang="en-US" sz="1600" b="1" dirty="0">
                          <a:effectLst/>
                          <a:latin typeface="Trebuchet MS" panose="020B0603020202020204" pitchFamily="34" charset="0"/>
                        </a:rPr>
                        <a:t>Traits</a:t>
                      </a:r>
                      <a:endParaRPr lang="en-US" sz="1600" b="1" dirty="0">
                        <a:effectLst/>
                        <a:latin typeface="Trebuchet MS" panose="020B0603020202020204" pitchFamily="34" charset="0"/>
                        <a:ea typeface="MS Mincho" panose="02020609040205080304" pitchFamily="49" charset="-128"/>
                        <a:cs typeface="Times New Roman" panose="02020603050405020304" pitchFamily="18" charset="0"/>
                      </a:endParaRPr>
                    </a:p>
                  </a:txBody>
                  <a:tcPr marL="24195" marR="24195" marT="12098" marB="12098" anchor="ctr">
                    <a:solidFill>
                      <a:srgbClr val="0070C0"/>
                    </a:solidFill>
                  </a:tcPr>
                </a:tc>
                <a:tc>
                  <a:txBody>
                    <a:bodyPr/>
                    <a:lstStyle/>
                    <a:p>
                      <a:pPr marL="0" marR="0" algn="ctr">
                        <a:lnSpc>
                          <a:spcPts val="1680"/>
                        </a:lnSpc>
                        <a:spcBef>
                          <a:spcPts val="0"/>
                        </a:spcBef>
                        <a:spcAft>
                          <a:spcPts val="1000"/>
                        </a:spcAft>
                      </a:pPr>
                      <a:r>
                        <a:rPr lang="en-US" sz="1600" b="1" dirty="0">
                          <a:effectLst/>
                          <a:latin typeface="Trebuchet MS" panose="020B0603020202020204" pitchFamily="34" charset="0"/>
                        </a:rPr>
                        <a:t>% modified (US)</a:t>
                      </a:r>
                      <a:endParaRPr lang="en-US" sz="1600" b="1" dirty="0">
                        <a:effectLst/>
                        <a:latin typeface="Trebuchet MS" panose="020B0603020202020204" pitchFamily="34" charset="0"/>
                        <a:ea typeface="MS Mincho" panose="02020609040205080304" pitchFamily="49" charset="-128"/>
                        <a:cs typeface="Times New Roman" panose="02020603050405020304" pitchFamily="18" charset="0"/>
                      </a:endParaRPr>
                    </a:p>
                  </a:txBody>
                  <a:tcPr marL="24195" marR="24195" marT="12098" marB="12098" anchor="ctr">
                    <a:solidFill>
                      <a:srgbClr val="0070C0"/>
                    </a:solidFill>
                  </a:tcPr>
                </a:tc>
                <a:extLst>
                  <a:ext uri="{0D108BD9-81ED-4DB2-BD59-A6C34878D82A}">
                    <a16:rowId xmlns:a16="http://schemas.microsoft.com/office/drawing/2014/main" val="10000"/>
                  </a:ext>
                </a:extLst>
              </a:tr>
              <a:tr h="389206">
                <a:tc>
                  <a:txBody>
                    <a:bodyPr/>
                    <a:lstStyle/>
                    <a:p>
                      <a:pPr marL="0" marR="0" algn="ctr">
                        <a:lnSpc>
                          <a:spcPts val="1680"/>
                        </a:lnSpc>
                        <a:spcBef>
                          <a:spcPts val="0"/>
                        </a:spcBef>
                        <a:spcAft>
                          <a:spcPts val="1000"/>
                        </a:spcAft>
                      </a:pPr>
                      <a:r>
                        <a:rPr lang="en-US" sz="1400" b="1" dirty="0">
                          <a:solidFill>
                            <a:schemeClr val="tx2">
                              <a:lumMod val="50000"/>
                            </a:schemeClr>
                          </a:solidFill>
                          <a:effectLst/>
                          <a:latin typeface="Trebuchet MS" panose="020B0603020202020204" pitchFamily="34" charset="0"/>
                        </a:rPr>
                        <a:t>Apples</a:t>
                      </a:r>
                      <a:endParaRPr lang="en-US" sz="1400" b="1" dirty="0">
                        <a:solidFill>
                          <a:schemeClr val="tx2">
                            <a:lumMod val="50000"/>
                          </a:schemeClr>
                        </a:solidFill>
                        <a:effectLst/>
                        <a:latin typeface="Trebuchet MS" panose="020B0603020202020204" pitchFamily="34" charset="0"/>
                        <a:ea typeface="MS Mincho" panose="02020609040205080304" pitchFamily="49" charset="-128"/>
                        <a:cs typeface="Times New Roman" panose="02020603050405020304" pitchFamily="18" charset="0"/>
                      </a:endParaRPr>
                    </a:p>
                  </a:txBody>
                  <a:tcPr marL="24195" marR="24195" marT="12098" marB="12098" anchor="ctr">
                    <a:solidFill>
                      <a:srgbClr val="E2E2E2"/>
                    </a:solidFill>
                  </a:tcPr>
                </a:tc>
                <a:tc>
                  <a:txBody>
                    <a:bodyPr/>
                    <a:lstStyle/>
                    <a:p>
                      <a:pPr marL="0" marR="0" algn="ctr">
                        <a:lnSpc>
                          <a:spcPts val="1680"/>
                        </a:lnSpc>
                        <a:spcBef>
                          <a:spcPts val="0"/>
                        </a:spcBef>
                        <a:spcAft>
                          <a:spcPts val="1000"/>
                        </a:spcAft>
                      </a:pPr>
                      <a:r>
                        <a:rPr lang="en-US" sz="1200" b="0" dirty="0">
                          <a:effectLst/>
                          <a:latin typeface="Trebuchet MS" panose="020B0603020202020204" pitchFamily="34" charset="0"/>
                        </a:rPr>
                        <a:t>Delayed browning</a:t>
                      </a:r>
                      <a:endParaRPr lang="en-US" sz="1200" b="0" dirty="0">
                        <a:effectLst/>
                        <a:latin typeface="Trebuchet MS" panose="020B0603020202020204" pitchFamily="34" charset="0"/>
                        <a:ea typeface="MS Mincho" panose="02020609040205080304" pitchFamily="49" charset="-128"/>
                        <a:cs typeface="Times New Roman" panose="02020603050405020304" pitchFamily="18" charset="0"/>
                      </a:endParaRPr>
                    </a:p>
                  </a:txBody>
                  <a:tcPr marL="24195" marR="24195" marT="12098" marB="12098" anchor="ctr">
                    <a:solidFill>
                      <a:srgbClr val="E2E2E2"/>
                    </a:solidFill>
                  </a:tcPr>
                </a:tc>
                <a:tc>
                  <a:txBody>
                    <a:bodyPr/>
                    <a:lstStyle/>
                    <a:p>
                      <a:pPr marL="0" marR="0" algn="ctr">
                        <a:lnSpc>
                          <a:spcPts val="1680"/>
                        </a:lnSpc>
                        <a:spcBef>
                          <a:spcPts val="0"/>
                        </a:spcBef>
                        <a:spcAft>
                          <a:spcPts val="1000"/>
                        </a:spcAft>
                      </a:pPr>
                      <a:r>
                        <a:rPr lang="en-US" sz="1200" b="0" dirty="0">
                          <a:effectLst/>
                          <a:latin typeface="Trebuchet MS" panose="020B0603020202020204" pitchFamily="34" charset="0"/>
                        </a:rPr>
                        <a:t>Approved 2015</a:t>
                      </a:r>
                      <a:endParaRPr lang="en-US" sz="1200" b="0" dirty="0">
                        <a:effectLst/>
                        <a:latin typeface="Trebuchet MS" panose="020B0603020202020204" pitchFamily="34" charset="0"/>
                        <a:ea typeface="MS Mincho" panose="02020609040205080304" pitchFamily="49" charset="-128"/>
                        <a:cs typeface="Times New Roman" panose="02020603050405020304" pitchFamily="18" charset="0"/>
                      </a:endParaRPr>
                    </a:p>
                  </a:txBody>
                  <a:tcPr marL="24195" marR="24195" marT="12098" marB="12098" anchor="ctr">
                    <a:solidFill>
                      <a:srgbClr val="E2E2E2"/>
                    </a:solidFill>
                  </a:tcPr>
                </a:tc>
                <a:extLst>
                  <a:ext uri="{0D108BD9-81ED-4DB2-BD59-A6C34878D82A}">
                    <a16:rowId xmlns:a16="http://schemas.microsoft.com/office/drawing/2014/main" val="10001"/>
                  </a:ext>
                </a:extLst>
              </a:tr>
              <a:tr h="439583">
                <a:tc>
                  <a:txBody>
                    <a:bodyPr/>
                    <a:lstStyle/>
                    <a:p>
                      <a:pPr marL="0" marR="0" algn="ctr">
                        <a:lnSpc>
                          <a:spcPts val="1680"/>
                        </a:lnSpc>
                        <a:spcBef>
                          <a:spcPts val="0"/>
                        </a:spcBef>
                        <a:spcAft>
                          <a:spcPts val="1000"/>
                        </a:spcAft>
                      </a:pPr>
                      <a:r>
                        <a:rPr lang="en-US" sz="1400" b="1" dirty="0">
                          <a:solidFill>
                            <a:schemeClr val="tx2">
                              <a:lumMod val="50000"/>
                            </a:schemeClr>
                          </a:solidFill>
                          <a:effectLst/>
                          <a:latin typeface="Trebuchet MS" panose="020B0603020202020204" pitchFamily="34" charset="0"/>
                        </a:rPr>
                        <a:t>Canola</a:t>
                      </a:r>
                      <a:endParaRPr lang="en-US" sz="1400" b="1" dirty="0">
                        <a:solidFill>
                          <a:schemeClr val="tx2">
                            <a:lumMod val="50000"/>
                          </a:schemeClr>
                        </a:solidFill>
                        <a:effectLst/>
                        <a:latin typeface="Trebuchet MS" panose="020B0603020202020204" pitchFamily="34" charset="0"/>
                        <a:ea typeface="MS Mincho" panose="02020609040205080304" pitchFamily="49" charset="-128"/>
                        <a:cs typeface="Times New Roman" panose="02020603050405020304" pitchFamily="18" charset="0"/>
                      </a:endParaRPr>
                    </a:p>
                  </a:txBody>
                  <a:tcPr marL="24195" marR="24195" marT="12098" marB="12098" anchor="ctr"/>
                </a:tc>
                <a:tc>
                  <a:txBody>
                    <a:bodyPr/>
                    <a:lstStyle/>
                    <a:p>
                      <a:pPr marL="0" marR="0" algn="ctr">
                        <a:lnSpc>
                          <a:spcPts val="1680"/>
                        </a:lnSpc>
                        <a:spcBef>
                          <a:spcPts val="0"/>
                        </a:spcBef>
                        <a:spcAft>
                          <a:spcPts val="1000"/>
                        </a:spcAft>
                      </a:pPr>
                      <a:r>
                        <a:rPr lang="en-US" sz="1200" b="0" dirty="0">
                          <a:effectLst/>
                          <a:latin typeface="Trebuchet MS" panose="020B0603020202020204" pitchFamily="34" charset="0"/>
                        </a:rPr>
                        <a:t>Tolerance of glyphosate herbicides</a:t>
                      </a:r>
                      <a:endParaRPr lang="en-US" sz="1200" b="0" dirty="0">
                        <a:effectLst/>
                        <a:latin typeface="Trebuchet MS" panose="020B0603020202020204" pitchFamily="34" charset="0"/>
                        <a:ea typeface="MS Mincho" panose="02020609040205080304" pitchFamily="49" charset="-128"/>
                        <a:cs typeface="Times New Roman" panose="02020603050405020304" pitchFamily="18" charset="0"/>
                      </a:endParaRPr>
                    </a:p>
                  </a:txBody>
                  <a:tcPr marL="24195" marR="24195" marT="12098" marB="12098" anchor="ctr"/>
                </a:tc>
                <a:tc>
                  <a:txBody>
                    <a:bodyPr/>
                    <a:lstStyle/>
                    <a:p>
                      <a:pPr marL="0" marR="0" algn="ctr">
                        <a:lnSpc>
                          <a:spcPts val="1680"/>
                        </a:lnSpc>
                        <a:spcBef>
                          <a:spcPts val="0"/>
                        </a:spcBef>
                        <a:spcAft>
                          <a:spcPts val="1000"/>
                        </a:spcAft>
                      </a:pPr>
                      <a:r>
                        <a:rPr lang="en-US" sz="1200" b="0" dirty="0">
                          <a:effectLst/>
                          <a:latin typeface="Trebuchet MS" panose="020B0603020202020204" pitchFamily="34" charset="0"/>
                        </a:rPr>
                        <a:t>87% (2005)</a:t>
                      </a:r>
                      <a:endParaRPr lang="en-US" sz="1200" b="0" dirty="0">
                        <a:effectLst/>
                        <a:latin typeface="Trebuchet MS" panose="020B0603020202020204" pitchFamily="34" charset="0"/>
                        <a:ea typeface="MS Mincho" panose="02020609040205080304" pitchFamily="49" charset="-128"/>
                        <a:cs typeface="Times New Roman" panose="02020603050405020304" pitchFamily="18" charset="0"/>
                      </a:endParaRPr>
                    </a:p>
                  </a:txBody>
                  <a:tcPr marL="24195" marR="24195" marT="12098" marB="12098" anchor="ctr"/>
                </a:tc>
                <a:extLst>
                  <a:ext uri="{0D108BD9-81ED-4DB2-BD59-A6C34878D82A}">
                    <a16:rowId xmlns:a16="http://schemas.microsoft.com/office/drawing/2014/main" val="10002"/>
                  </a:ext>
                </a:extLst>
              </a:tr>
              <a:tr h="658216">
                <a:tc>
                  <a:txBody>
                    <a:bodyPr/>
                    <a:lstStyle/>
                    <a:p>
                      <a:pPr marL="0" marR="0" algn="ctr">
                        <a:lnSpc>
                          <a:spcPts val="1680"/>
                        </a:lnSpc>
                        <a:spcBef>
                          <a:spcPts val="0"/>
                        </a:spcBef>
                        <a:spcAft>
                          <a:spcPts val="1000"/>
                        </a:spcAft>
                      </a:pPr>
                      <a:r>
                        <a:rPr lang="en-US" sz="1400" b="1" dirty="0">
                          <a:solidFill>
                            <a:schemeClr val="tx2">
                              <a:lumMod val="50000"/>
                            </a:schemeClr>
                          </a:solidFill>
                          <a:effectLst/>
                          <a:latin typeface="Trebuchet MS" panose="020B0603020202020204" pitchFamily="34" charset="0"/>
                        </a:rPr>
                        <a:t>Corn</a:t>
                      </a:r>
                      <a:endParaRPr lang="en-US" sz="1400" b="1" dirty="0">
                        <a:solidFill>
                          <a:schemeClr val="tx2">
                            <a:lumMod val="50000"/>
                          </a:schemeClr>
                        </a:solidFill>
                        <a:effectLst/>
                        <a:latin typeface="Trebuchet MS" panose="020B0603020202020204" pitchFamily="34" charset="0"/>
                        <a:ea typeface="MS Mincho" panose="02020609040205080304" pitchFamily="49" charset="-128"/>
                        <a:cs typeface="Times New Roman" panose="02020603050405020304" pitchFamily="18" charset="0"/>
                      </a:endParaRPr>
                    </a:p>
                  </a:txBody>
                  <a:tcPr marL="24195" marR="24195" marT="12098" marB="12098" anchor="ctr">
                    <a:solidFill>
                      <a:srgbClr val="E2E2E2"/>
                    </a:solidFill>
                  </a:tcPr>
                </a:tc>
                <a:tc>
                  <a:txBody>
                    <a:bodyPr/>
                    <a:lstStyle/>
                    <a:p>
                      <a:pPr marL="0" marR="0" algn="ctr">
                        <a:lnSpc>
                          <a:spcPts val="1680"/>
                        </a:lnSpc>
                        <a:spcBef>
                          <a:spcPts val="0"/>
                        </a:spcBef>
                        <a:spcAft>
                          <a:spcPts val="1000"/>
                        </a:spcAft>
                      </a:pPr>
                      <a:r>
                        <a:rPr lang="en-US" sz="1200" b="0" dirty="0">
                          <a:effectLst/>
                          <a:latin typeface="Trebuchet MS" panose="020B0603020202020204" pitchFamily="34" charset="0"/>
                        </a:rPr>
                        <a:t>Tolerance of glyphosate herbicides. Insect resistance. Higher ethanol production</a:t>
                      </a:r>
                      <a:endParaRPr lang="en-US" sz="1200" b="0" dirty="0">
                        <a:effectLst/>
                        <a:latin typeface="Trebuchet MS" panose="020B0603020202020204" pitchFamily="34" charset="0"/>
                        <a:ea typeface="MS Mincho" panose="02020609040205080304" pitchFamily="49" charset="-128"/>
                        <a:cs typeface="Times New Roman" panose="02020603050405020304" pitchFamily="18" charset="0"/>
                      </a:endParaRPr>
                    </a:p>
                  </a:txBody>
                  <a:tcPr marL="24195" marR="24195" marT="12098" marB="12098" anchor="ctr">
                    <a:solidFill>
                      <a:srgbClr val="E2E2E2"/>
                    </a:solidFill>
                  </a:tcPr>
                </a:tc>
                <a:tc>
                  <a:txBody>
                    <a:bodyPr/>
                    <a:lstStyle/>
                    <a:p>
                      <a:pPr marL="0" marR="0" algn="ctr">
                        <a:lnSpc>
                          <a:spcPts val="1680"/>
                        </a:lnSpc>
                        <a:spcBef>
                          <a:spcPts val="0"/>
                        </a:spcBef>
                        <a:spcAft>
                          <a:spcPts val="1000"/>
                        </a:spcAft>
                      </a:pPr>
                      <a:r>
                        <a:rPr lang="en-US" sz="1200" b="0" dirty="0">
                          <a:effectLst/>
                          <a:latin typeface="Trebuchet MS" panose="020B0603020202020204" pitchFamily="34" charset="0"/>
                        </a:rPr>
                        <a:t>85% (2013)</a:t>
                      </a:r>
                      <a:endParaRPr lang="en-US" sz="1200" b="0" dirty="0">
                        <a:effectLst/>
                        <a:latin typeface="Trebuchet MS" panose="020B0603020202020204" pitchFamily="34" charset="0"/>
                        <a:ea typeface="MS Mincho" panose="02020609040205080304" pitchFamily="49" charset="-128"/>
                        <a:cs typeface="Times New Roman" panose="02020603050405020304" pitchFamily="18" charset="0"/>
                      </a:endParaRPr>
                    </a:p>
                  </a:txBody>
                  <a:tcPr marL="24195" marR="24195" marT="12098" marB="12098" anchor="ctr">
                    <a:solidFill>
                      <a:srgbClr val="E2E2E2"/>
                    </a:solidFill>
                  </a:tcPr>
                </a:tc>
                <a:extLst>
                  <a:ext uri="{0D108BD9-81ED-4DB2-BD59-A6C34878D82A}">
                    <a16:rowId xmlns:a16="http://schemas.microsoft.com/office/drawing/2014/main" val="10003"/>
                  </a:ext>
                </a:extLst>
              </a:tr>
              <a:tr h="432826">
                <a:tc>
                  <a:txBody>
                    <a:bodyPr/>
                    <a:lstStyle/>
                    <a:p>
                      <a:pPr marL="0" marR="0" algn="ctr">
                        <a:lnSpc>
                          <a:spcPts val="1680"/>
                        </a:lnSpc>
                        <a:spcBef>
                          <a:spcPts val="0"/>
                        </a:spcBef>
                        <a:spcAft>
                          <a:spcPts val="1000"/>
                        </a:spcAft>
                      </a:pPr>
                      <a:r>
                        <a:rPr lang="en-US" sz="1400" b="1" dirty="0">
                          <a:solidFill>
                            <a:schemeClr val="tx2">
                              <a:lumMod val="50000"/>
                            </a:schemeClr>
                          </a:solidFill>
                          <a:effectLst/>
                          <a:latin typeface="Trebuchet MS" panose="020B0603020202020204" pitchFamily="34" charset="0"/>
                        </a:rPr>
                        <a:t>Cotton</a:t>
                      </a:r>
                      <a:endParaRPr lang="en-US" sz="1400" b="1" dirty="0">
                        <a:solidFill>
                          <a:schemeClr val="tx2">
                            <a:lumMod val="50000"/>
                          </a:schemeClr>
                        </a:solidFill>
                        <a:effectLst/>
                        <a:latin typeface="Trebuchet MS" panose="020B0603020202020204" pitchFamily="34" charset="0"/>
                        <a:ea typeface="MS Mincho" panose="02020609040205080304" pitchFamily="49" charset="-128"/>
                        <a:cs typeface="Times New Roman" panose="02020603050405020304" pitchFamily="18" charset="0"/>
                      </a:endParaRPr>
                    </a:p>
                  </a:txBody>
                  <a:tcPr marL="24195" marR="24195" marT="12098" marB="12098" anchor="ctr"/>
                </a:tc>
                <a:tc>
                  <a:txBody>
                    <a:bodyPr/>
                    <a:lstStyle/>
                    <a:p>
                      <a:pPr marL="0" marR="0" algn="ctr">
                        <a:lnSpc>
                          <a:spcPts val="1680"/>
                        </a:lnSpc>
                        <a:spcBef>
                          <a:spcPts val="0"/>
                        </a:spcBef>
                        <a:spcAft>
                          <a:spcPts val="1000"/>
                        </a:spcAft>
                      </a:pPr>
                      <a:r>
                        <a:rPr lang="en-US" sz="1200" b="0" dirty="0">
                          <a:effectLst/>
                          <a:latin typeface="Trebuchet MS" panose="020B0603020202020204" pitchFamily="34" charset="0"/>
                        </a:rPr>
                        <a:t>Insect resistance</a:t>
                      </a:r>
                      <a:endParaRPr lang="en-US" sz="1200" b="0" dirty="0">
                        <a:effectLst/>
                        <a:latin typeface="Trebuchet MS" panose="020B0603020202020204" pitchFamily="34" charset="0"/>
                        <a:ea typeface="MS Mincho" panose="02020609040205080304" pitchFamily="49" charset="-128"/>
                        <a:cs typeface="Times New Roman" panose="02020603050405020304" pitchFamily="18" charset="0"/>
                      </a:endParaRPr>
                    </a:p>
                  </a:txBody>
                  <a:tcPr marL="24195" marR="24195" marT="12098" marB="12098" anchor="ctr"/>
                </a:tc>
                <a:tc>
                  <a:txBody>
                    <a:bodyPr/>
                    <a:lstStyle/>
                    <a:p>
                      <a:pPr marL="0" marR="0" algn="ctr">
                        <a:lnSpc>
                          <a:spcPts val="1680"/>
                        </a:lnSpc>
                        <a:spcBef>
                          <a:spcPts val="0"/>
                        </a:spcBef>
                        <a:spcAft>
                          <a:spcPts val="1000"/>
                        </a:spcAft>
                      </a:pPr>
                      <a:r>
                        <a:rPr lang="en-US" sz="1200" b="0" dirty="0">
                          <a:effectLst/>
                          <a:latin typeface="Trebuchet MS" panose="020B0603020202020204" pitchFamily="34" charset="0"/>
                        </a:rPr>
                        <a:t>82% (2013) </a:t>
                      </a:r>
                      <a:endParaRPr lang="en-US" sz="1200" b="0" dirty="0">
                        <a:effectLst/>
                        <a:latin typeface="Trebuchet MS" panose="020B0603020202020204" pitchFamily="34" charset="0"/>
                        <a:ea typeface="MS Mincho" panose="02020609040205080304" pitchFamily="49" charset="-128"/>
                        <a:cs typeface="Times New Roman" panose="02020603050405020304" pitchFamily="18" charset="0"/>
                      </a:endParaRPr>
                    </a:p>
                  </a:txBody>
                  <a:tcPr marL="24195" marR="24195" marT="12098" marB="12098" anchor="ctr"/>
                </a:tc>
                <a:extLst>
                  <a:ext uri="{0D108BD9-81ED-4DB2-BD59-A6C34878D82A}">
                    <a16:rowId xmlns:a16="http://schemas.microsoft.com/office/drawing/2014/main" val="10004"/>
                  </a:ext>
                </a:extLst>
              </a:tr>
              <a:tr h="362696">
                <a:tc>
                  <a:txBody>
                    <a:bodyPr/>
                    <a:lstStyle/>
                    <a:p>
                      <a:pPr marL="0" marR="0" algn="ctr">
                        <a:lnSpc>
                          <a:spcPts val="1680"/>
                        </a:lnSpc>
                        <a:spcBef>
                          <a:spcPts val="0"/>
                        </a:spcBef>
                        <a:spcAft>
                          <a:spcPts val="1000"/>
                        </a:spcAft>
                      </a:pPr>
                      <a:r>
                        <a:rPr lang="en-US" sz="1400" b="1" dirty="0">
                          <a:solidFill>
                            <a:schemeClr val="tx2">
                              <a:lumMod val="50000"/>
                            </a:schemeClr>
                          </a:solidFill>
                          <a:effectLst/>
                          <a:latin typeface="Trebuchet MS" panose="020B0603020202020204" pitchFamily="34" charset="0"/>
                        </a:rPr>
                        <a:t>Papaya (Hawaiian)</a:t>
                      </a:r>
                      <a:endParaRPr lang="en-US" sz="1400" b="1" dirty="0">
                        <a:solidFill>
                          <a:schemeClr val="tx2">
                            <a:lumMod val="50000"/>
                          </a:schemeClr>
                        </a:solidFill>
                        <a:effectLst/>
                        <a:latin typeface="Trebuchet MS" panose="020B0603020202020204" pitchFamily="34" charset="0"/>
                        <a:ea typeface="MS Mincho" panose="02020609040205080304" pitchFamily="49" charset="-128"/>
                        <a:cs typeface="Times New Roman" panose="02020603050405020304" pitchFamily="18" charset="0"/>
                      </a:endParaRPr>
                    </a:p>
                  </a:txBody>
                  <a:tcPr marL="24195" marR="24195" marT="12098" marB="12098" anchor="ctr">
                    <a:solidFill>
                      <a:srgbClr val="E2E2E2"/>
                    </a:solidFill>
                  </a:tcPr>
                </a:tc>
                <a:tc>
                  <a:txBody>
                    <a:bodyPr/>
                    <a:lstStyle/>
                    <a:p>
                      <a:pPr marL="0" marR="0" algn="ctr">
                        <a:lnSpc>
                          <a:spcPts val="1680"/>
                        </a:lnSpc>
                        <a:spcBef>
                          <a:spcPts val="0"/>
                        </a:spcBef>
                        <a:spcAft>
                          <a:spcPts val="1000"/>
                        </a:spcAft>
                      </a:pPr>
                      <a:r>
                        <a:rPr lang="en-US" sz="1200" b="0" dirty="0">
                          <a:effectLst/>
                          <a:latin typeface="Trebuchet MS" panose="020B0603020202020204" pitchFamily="34" charset="0"/>
                        </a:rPr>
                        <a:t>Resistance to ringspot virus</a:t>
                      </a:r>
                      <a:endParaRPr lang="en-US" sz="1200" b="0" dirty="0">
                        <a:effectLst/>
                        <a:latin typeface="Trebuchet MS" panose="020B0603020202020204" pitchFamily="34" charset="0"/>
                        <a:ea typeface="MS Mincho" panose="02020609040205080304" pitchFamily="49" charset="-128"/>
                        <a:cs typeface="Times New Roman" panose="02020603050405020304" pitchFamily="18" charset="0"/>
                      </a:endParaRPr>
                    </a:p>
                  </a:txBody>
                  <a:tcPr marL="24195" marR="24195" marT="12098" marB="12098" anchor="ctr">
                    <a:solidFill>
                      <a:srgbClr val="E2E2E2"/>
                    </a:solidFill>
                  </a:tcPr>
                </a:tc>
                <a:tc>
                  <a:txBody>
                    <a:bodyPr/>
                    <a:lstStyle/>
                    <a:p>
                      <a:pPr marL="0" marR="0" algn="ctr">
                        <a:lnSpc>
                          <a:spcPts val="1680"/>
                        </a:lnSpc>
                        <a:spcBef>
                          <a:spcPts val="0"/>
                        </a:spcBef>
                        <a:spcAft>
                          <a:spcPts val="1000"/>
                        </a:spcAft>
                      </a:pPr>
                      <a:r>
                        <a:rPr lang="en-US" sz="1200" b="0" dirty="0">
                          <a:effectLst/>
                          <a:latin typeface="Trebuchet MS" panose="020B0603020202020204" pitchFamily="34" charset="0"/>
                        </a:rPr>
                        <a:t>80%</a:t>
                      </a:r>
                      <a:endParaRPr lang="en-US" sz="1200" b="0" dirty="0">
                        <a:effectLst/>
                        <a:latin typeface="Trebuchet MS" panose="020B0603020202020204" pitchFamily="34" charset="0"/>
                        <a:ea typeface="MS Mincho" panose="02020609040205080304" pitchFamily="49" charset="-128"/>
                        <a:cs typeface="Times New Roman" panose="02020603050405020304" pitchFamily="18" charset="0"/>
                      </a:endParaRPr>
                    </a:p>
                  </a:txBody>
                  <a:tcPr marL="24195" marR="24195" marT="12098" marB="12098" anchor="ctr">
                    <a:solidFill>
                      <a:srgbClr val="E2E2E2"/>
                    </a:solidFill>
                  </a:tcPr>
                </a:tc>
                <a:extLst>
                  <a:ext uri="{0D108BD9-81ED-4DB2-BD59-A6C34878D82A}">
                    <a16:rowId xmlns:a16="http://schemas.microsoft.com/office/drawing/2014/main" val="10005"/>
                  </a:ext>
                </a:extLst>
              </a:tr>
              <a:tr h="439583">
                <a:tc>
                  <a:txBody>
                    <a:bodyPr/>
                    <a:lstStyle/>
                    <a:p>
                      <a:pPr marL="0" marR="0" algn="ctr">
                        <a:lnSpc>
                          <a:spcPts val="1680"/>
                        </a:lnSpc>
                        <a:spcBef>
                          <a:spcPts val="0"/>
                        </a:spcBef>
                        <a:spcAft>
                          <a:spcPts val="1000"/>
                        </a:spcAft>
                      </a:pPr>
                      <a:r>
                        <a:rPr lang="en-US" sz="1400" b="1" dirty="0">
                          <a:solidFill>
                            <a:schemeClr val="tx2">
                              <a:lumMod val="50000"/>
                            </a:schemeClr>
                          </a:solidFill>
                          <a:effectLst/>
                          <a:latin typeface="Trebuchet MS" panose="020B0603020202020204" pitchFamily="34" charset="0"/>
                        </a:rPr>
                        <a:t>Rice</a:t>
                      </a:r>
                      <a:endParaRPr lang="en-US" sz="1400" b="1" dirty="0">
                        <a:solidFill>
                          <a:schemeClr val="tx2">
                            <a:lumMod val="50000"/>
                          </a:schemeClr>
                        </a:solidFill>
                        <a:effectLst/>
                        <a:latin typeface="Trebuchet MS" panose="020B0603020202020204" pitchFamily="34" charset="0"/>
                        <a:ea typeface="MS Mincho" panose="02020609040205080304" pitchFamily="49" charset="-128"/>
                        <a:cs typeface="Times New Roman" panose="02020603050405020304" pitchFamily="18" charset="0"/>
                      </a:endParaRPr>
                    </a:p>
                  </a:txBody>
                  <a:tcPr marL="24195" marR="24195" marT="12098" marB="12098" anchor="ctr"/>
                </a:tc>
                <a:tc>
                  <a:txBody>
                    <a:bodyPr/>
                    <a:lstStyle/>
                    <a:p>
                      <a:pPr marL="0" marR="0" algn="ctr">
                        <a:lnSpc>
                          <a:spcPts val="1680"/>
                        </a:lnSpc>
                        <a:spcBef>
                          <a:spcPts val="0"/>
                        </a:spcBef>
                        <a:spcAft>
                          <a:spcPts val="1000"/>
                        </a:spcAft>
                      </a:pPr>
                      <a:r>
                        <a:rPr lang="en-US" sz="1200" b="0" dirty="0">
                          <a:effectLst/>
                          <a:latin typeface="Trebuchet MS" panose="020B0603020202020204" pitchFamily="34" charset="0"/>
                        </a:rPr>
                        <a:t>Enriched with beta-carotene (a source of vitamin A)</a:t>
                      </a:r>
                      <a:endParaRPr lang="en-US" sz="1200" b="0" dirty="0">
                        <a:effectLst/>
                        <a:latin typeface="Trebuchet MS" panose="020B0603020202020204" pitchFamily="34" charset="0"/>
                        <a:ea typeface="MS Mincho" panose="02020609040205080304" pitchFamily="49" charset="-128"/>
                        <a:cs typeface="Times New Roman" panose="02020603050405020304" pitchFamily="18" charset="0"/>
                      </a:endParaRPr>
                    </a:p>
                  </a:txBody>
                  <a:tcPr marL="24195" marR="24195" marT="12098" marB="12098" anchor="ctr"/>
                </a:tc>
                <a:tc>
                  <a:txBody>
                    <a:bodyPr/>
                    <a:lstStyle/>
                    <a:p>
                      <a:pPr marL="0" marR="0" algn="ctr">
                        <a:lnSpc>
                          <a:spcPts val="1680"/>
                        </a:lnSpc>
                        <a:spcBef>
                          <a:spcPts val="0"/>
                        </a:spcBef>
                        <a:spcAft>
                          <a:spcPts val="1000"/>
                        </a:spcAft>
                      </a:pPr>
                      <a:r>
                        <a:rPr lang="en-US" sz="1200" b="0" dirty="0">
                          <a:effectLst/>
                          <a:latin typeface="Trebuchet MS" panose="020B0603020202020204" pitchFamily="34" charset="0"/>
                        </a:rPr>
                        <a:t>Not yet on the market</a:t>
                      </a:r>
                      <a:endParaRPr lang="en-US" sz="1200" b="0" dirty="0">
                        <a:effectLst/>
                        <a:latin typeface="Trebuchet MS" panose="020B0603020202020204" pitchFamily="34" charset="0"/>
                        <a:ea typeface="MS Mincho" panose="02020609040205080304" pitchFamily="49" charset="-128"/>
                        <a:cs typeface="Times New Roman" panose="02020603050405020304" pitchFamily="18" charset="0"/>
                      </a:endParaRPr>
                    </a:p>
                  </a:txBody>
                  <a:tcPr marL="24195" marR="24195" marT="12098" marB="12098" anchor="ctr"/>
                </a:tc>
                <a:extLst>
                  <a:ext uri="{0D108BD9-81ED-4DB2-BD59-A6C34878D82A}">
                    <a16:rowId xmlns:a16="http://schemas.microsoft.com/office/drawing/2014/main" val="10006"/>
                  </a:ext>
                </a:extLst>
              </a:tr>
              <a:tr h="658216">
                <a:tc>
                  <a:txBody>
                    <a:bodyPr/>
                    <a:lstStyle/>
                    <a:p>
                      <a:pPr marL="0" marR="0" algn="ctr">
                        <a:lnSpc>
                          <a:spcPts val="1680"/>
                        </a:lnSpc>
                        <a:spcBef>
                          <a:spcPts val="0"/>
                        </a:spcBef>
                        <a:spcAft>
                          <a:spcPts val="1000"/>
                        </a:spcAft>
                      </a:pPr>
                      <a:r>
                        <a:rPr lang="en-US" sz="1400" b="1" dirty="0">
                          <a:solidFill>
                            <a:schemeClr val="tx2">
                              <a:lumMod val="50000"/>
                            </a:schemeClr>
                          </a:solidFill>
                          <a:effectLst/>
                          <a:latin typeface="Trebuchet MS" panose="020B0603020202020204" pitchFamily="34" charset="0"/>
                        </a:rPr>
                        <a:t>Soybeans</a:t>
                      </a:r>
                      <a:endParaRPr lang="en-US" sz="1400" b="1" dirty="0">
                        <a:solidFill>
                          <a:schemeClr val="tx2">
                            <a:lumMod val="50000"/>
                          </a:schemeClr>
                        </a:solidFill>
                        <a:effectLst/>
                        <a:latin typeface="Trebuchet MS" panose="020B0603020202020204" pitchFamily="34" charset="0"/>
                        <a:ea typeface="MS Mincho" panose="02020609040205080304" pitchFamily="49" charset="-128"/>
                        <a:cs typeface="Times New Roman" panose="02020603050405020304" pitchFamily="18" charset="0"/>
                      </a:endParaRPr>
                    </a:p>
                  </a:txBody>
                  <a:tcPr marL="24195" marR="24195" marT="12098" marB="12098" anchor="ctr">
                    <a:solidFill>
                      <a:srgbClr val="E2E2E2"/>
                    </a:solidFill>
                  </a:tcPr>
                </a:tc>
                <a:tc>
                  <a:txBody>
                    <a:bodyPr/>
                    <a:lstStyle/>
                    <a:p>
                      <a:pPr marL="0" marR="0" algn="ctr">
                        <a:lnSpc>
                          <a:spcPts val="1680"/>
                        </a:lnSpc>
                        <a:spcBef>
                          <a:spcPts val="0"/>
                        </a:spcBef>
                        <a:spcAft>
                          <a:spcPts val="1000"/>
                        </a:spcAft>
                      </a:pPr>
                      <a:r>
                        <a:rPr lang="en-US" sz="1200" b="0" dirty="0">
                          <a:effectLst/>
                          <a:latin typeface="Trebuchet MS" panose="020B0603020202020204" pitchFamily="34" charset="0"/>
                        </a:rPr>
                        <a:t>Tolerance of glyphosate. Reduced saturated fats. Insect resistance.</a:t>
                      </a:r>
                      <a:endParaRPr lang="en-US" sz="1200" b="0" dirty="0">
                        <a:effectLst/>
                        <a:latin typeface="Trebuchet MS" panose="020B0603020202020204" pitchFamily="34" charset="0"/>
                        <a:ea typeface="MS Mincho" panose="02020609040205080304" pitchFamily="49" charset="-128"/>
                        <a:cs typeface="Times New Roman" panose="02020603050405020304" pitchFamily="18" charset="0"/>
                      </a:endParaRPr>
                    </a:p>
                  </a:txBody>
                  <a:tcPr marL="24195" marR="24195" marT="12098" marB="12098" anchor="ctr">
                    <a:solidFill>
                      <a:srgbClr val="E2E2E2"/>
                    </a:solidFill>
                  </a:tcPr>
                </a:tc>
                <a:tc>
                  <a:txBody>
                    <a:bodyPr/>
                    <a:lstStyle/>
                    <a:p>
                      <a:pPr marL="0" marR="0" algn="ctr">
                        <a:lnSpc>
                          <a:spcPts val="1680"/>
                        </a:lnSpc>
                        <a:spcBef>
                          <a:spcPts val="0"/>
                        </a:spcBef>
                        <a:spcAft>
                          <a:spcPts val="1000"/>
                        </a:spcAft>
                      </a:pPr>
                      <a:r>
                        <a:rPr lang="en-US" sz="1200" b="0" dirty="0">
                          <a:effectLst/>
                          <a:latin typeface="Trebuchet MS" panose="020B0603020202020204" pitchFamily="34" charset="0"/>
                        </a:rPr>
                        <a:t>93% (2013)</a:t>
                      </a:r>
                      <a:endParaRPr lang="en-US" sz="1200" b="0" dirty="0">
                        <a:effectLst/>
                        <a:latin typeface="Trebuchet MS" panose="020B0603020202020204" pitchFamily="34" charset="0"/>
                        <a:ea typeface="MS Mincho" panose="02020609040205080304" pitchFamily="49" charset="-128"/>
                        <a:cs typeface="Times New Roman" panose="02020603050405020304" pitchFamily="18" charset="0"/>
                      </a:endParaRPr>
                    </a:p>
                  </a:txBody>
                  <a:tcPr marL="24195" marR="24195" marT="12098" marB="12098" anchor="ctr">
                    <a:solidFill>
                      <a:srgbClr val="E2E2E2"/>
                    </a:solidFill>
                  </a:tcPr>
                </a:tc>
                <a:extLst>
                  <a:ext uri="{0D108BD9-81ED-4DB2-BD59-A6C34878D82A}">
                    <a16:rowId xmlns:a16="http://schemas.microsoft.com/office/drawing/2014/main" val="10007"/>
                  </a:ext>
                </a:extLst>
              </a:tr>
              <a:tr h="439583">
                <a:tc>
                  <a:txBody>
                    <a:bodyPr/>
                    <a:lstStyle/>
                    <a:p>
                      <a:pPr marL="0" marR="0" algn="ctr">
                        <a:lnSpc>
                          <a:spcPts val="1680"/>
                        </a:lnSpc>
                        <a:spcBef>
                          <a:spcPts val="0"/>
                        </a:spcBef>
                        <a:spcAft>
                          <a:spcPts val="1000"/>
                        </a:spcAft>
                      </a:pPr>
                      <a:r>
                        <a:rPr lang="en-US" sz="1400" b="1" dirty="0">
                          <a:solidFill>
                            <a:schemeClr val="tx2">
                              <a:lumMod val="50000"/>
                            </a:schemeClr>
                          </a:solidFill>
                          <a:effectLst/>
                          <a:latin typeface="Trebuchet MS" panose="020B0603020202020204" pitchFamily="34" charset="0"/>
                        </a:rPr>
                        <a:t>Sugar beet</a:t>
                      </a:r>
                      <a:endParaRPr lang="en-US" sz="1400" b="1" dirty="0">
                        <a:solidFill>
                          <a:schemeClr val="tx2">
                            <a:lumMod val="50000"/>
                          </a:schemeClr>
                        </a:solidFill>
                        <a:effectLst/>
                        <a:latin typeface="Trebuchet MS" panose="020B0603020202020204" pitchFamily="34" charset="0"/>
                        <a:ea typeface="MS Mincho" panose="02020609040205080304" pitchFamily="49" charset="-128"/>
                        <a:cs typeface="Times New Roman" panose="02020603050405020304" pitchFamily="18" charset="0"/>
                      </a:endParaRPr>
                    </a:p>
                  </a:txBody>
                  <a:tcPr marL="24195" marR="24195" marT="12098" marB="12098" anchor="ctr"/>
                </a:tc>
                <a:tc>
                  <a:txBody>
                    <a:bodyPr/>
                    <a:lstStyle/>
                    <a:p>
                      <a:pPr marL="0" marR="0" algn="ctr">
                        <a:lnSpc>
                          <a:spcPts val="1680"/>
                        </a:lnSpc>
                        <a:spcBef>
                          <a:spcPts val="0"/>
                        </a:spcBef>
                        <a:spcAft>
                          <a:spcPts val="1000"/>
                        </a:spcAft>
                      </a:pPr>
                      <a:r>
                        <a:rPr lang="en-US" sz="1200" b="0" dirty="0">
                          <a:effectLst/>
                          <a:latin typeface="Trebuchet MS" panose="020B0603020202020204" pitchFamily="34" charset="0"/>
                        </a:rPr>
                        <a:t>Tolerance of glyphosate, </a:t>
                      </a:r>
                      <a:r>
                        <a:rPr lang="en-US" sz="1200" b="0" dirty="0" err="1">
                          <a:effectLst/>
                          <a:latin typeface="Trebuchet MS" panose="020B0603020202020204" pitchFamily="34" charset="0"/>
                        </a:rPr>
                        <a:t>glufosinate</a:t>
                      </a:r>
                      <a:r>
                        <a:rPr lang="en-US" sz="1200" b="0" dirty="0">
                          <a:effectLst/>
                          <a:latin typeface="Trebuchet MS" panose="020B0603020202020204" pitchFamily="34" charset="0"/>
                        </a:rPr>
                        <a:t>.</a:t>
                      </a:r>
                      <a:endParaRPr lang="en-US" sz="1200" b="0" dirty="0">
                        <a:effectLst/>
                        <a:latin typeface="Trebuchet MS" panose="020B0603020202020204" pitchFamily="34" charset="0"/>
                        <a:ea typeface="MS Mincho" panose="02020609040205080304" pitchFamily="49" charset="-128"/>
                        <a:cs typeface="Times New Roman" panose="02020603050405020304" pitchFamily="18" charset="0"/>
                      </a:endParaRPr>
                    </a:p>
                  </a:txBody>
                  <a:tcPr marL="24195" marR="24195" marT="12098" marB="12098" anchor="ctr"/>
                </a:tc>
                <a:tc>
                  <a:txBody>
                    <a:bodyPr/>
                    <a:lstStyle/>
                    <a:p>
                      <a:pPr marL="0" marR="0" algn="ctr">
                        <a:lnSpc>
                          <a:spcPts val="1680"/>
                        </a:lnSpc>
                        <a:spcBef>
                          <a:spcPts val="0"/>
                        </a:spcBef>
                        <a:spcAft>
                          <a:spcPts val="1000"/>
                        </a:spcAft>
                      </a:pPr>
                      <a:r>
                        <a:rPr lang="en-US" sz="1200" b="0" dirty="0">
                          <a:effectLst/>
                          <a:latin typeface="Trebuchet MS" panose="020B0603020202020204" pitchFamily="34" charset="0"/>
                        </a:rPr>
                        <a:t>95% (2010)</a:t>
                      </a:r>
                      <a:endParaRPr lang="en-US" sz="1200" b="0" dirty="0">
                        <a:effectLst/>
                        <a:latin typeface="Trebuchet MS" panose="020B0603020202020204" pitchFamily="34" charset="0"/>
                        <a:ea typeface="MS Mincho" panose="02020609040205080304" pitchFamily="49" charset="-128"/>
                        <a:cs typeface="Times New Roman" panose="02020603050405020304" pitchFamily="18" charset="0"/>
                      </a:endParaRPr>
                    </a:p>
                  </a:txBody>
                  <a:tcPr marL="24195" marR="24195" marT="12098" marB="12098" anchor="ctr"/>
                </a:tc>
                <a:extLst>
                  <a:ext uri="{0D108BD9-81ED-4DB2-BD59-A6C34878D82A}">
                    <a16:rowId xmlns:a16="http://schemas.microsoft.com/office/drawing/2014/main" val="10008"/>
                  </a:ext>
                </a:extLst>
              </a:tr>
              <a:tr h="431595">
                <a:tc>
                  <a:txBody>
                    <a:bodyPr/>
                    <a:lstStyle/>
                    <a:p>
                      <a:pPr marL="0" marR="0" algn="ctr">
                        <a:lnSpc>
                          <a:spcPts val="1680"/>
                        </a:lnSpc>
                        <a:spcBef>
                          <a:spcPts val="0"/>
                        </a:spcBef>
                        <a:spcAft>
                          <a:spcPts val="1000"/>
                        </a:spcAft>
                      </a:pPr>
                      <a:r>
                        <a:rPr lang="en-US" sz="1400" b="1" dirty="0">
                          <a:solidFill>
                            <a:schemeClr val="tx2">
                              <a:lumMod val="50000"/>
                            </a:schemeClr>
                          </a:solidFill>
                          <a:effectLst/>
                          <a:latin typeface="Trebuchet MS" panose="020B0603020202020204" pitchFamily="34" charset="0"/>
                        </a:rPr>
                        <a:t>Tomatoes</a:t>
                      </a:r>
                      <a:endParaRPr lang="en-US" sz="1400" b="1" dirty="0">
                        <a:solidFill>
                          <a:schemeClr val="tx2">
                            <a:lumMod val="50000"/>
                          </a:schemeClr>
                        </a:solidFill>
                        <a:effectLst/>
                        <a:latin typeface="Trebuchet MS" panose="020B0603020202020204" pitchFamily="34" charset="0"/>
                        <a:ea typeface="MS Mincho" panose="02020609040205080304" pitchFamily="49" charset="-128"/>
                        <a:cs typeface="Times New Roman" panose="02020603050405020304" pitchFamily="18" charset="0"/>
                      </a:endParaRPr>
                    </a:p>
                  </a:txBody>
                  <a:tcPr marL="24195" marR="24195" marT="12098" marB="12098" anchor="ctr">
                    <a:solidFill>
                      <a:srgbClr val="E2E2E2"/>
                    </a:solidFill>
                  </a:tcPr>
                </a:tc>
                <a:tc>
                  <a:txBody>
                    <a:bodyPr/>
                    <a:lstStyle/>
                    <a:p>
                      <a:pPr marL="0" marR="0" algn="ctr">
                        <a:lnSpc>
                          <a:spcPts val="1680"/>
                        </a:lnSpc>
                        <a:spcBef>
                          <a:spcPts val="0"/>
                        </a:spcBef>
                        <a:spcAft>
                          <a:spcPts val="1000"/>
                        </a:spcAft>
                      </a:pPr>
                      <a:r>
                        <a:rPr lang="en-US" sz="1200" b="0" dirty="0">
                          <a:effectLst/>
                          <a:latin typeface="Trebuchet MS" panose="020B0603020202020204" pitchFamily="34" charset="0"/>
                        </a:rPr>
                        <a:t>Suppression of </a:t>
                      </a:r>
                      <a:r>
                        <a:rPr lang="en-US" sz="1200" b="0" dirty="0" err="1">
                          <a:effectLst/>
                          <a:latin typeface="Trebuchet MS" panose="020B0603020202020204" pitchFamily="34" charset="0"/>
                        </a:rPr>
                        <a:t>polygalacturonase</a:t>
                      </a:r>
                      <a:r>
                        <a:rPr lang="en-US" sz="1200" b="0" dirty="0">
                          <a:effectLst/>
                          <a:latin typeface="Trebuchet MS" panose="020B0603020202020204" pitchFamily="34" charset="0"/>
                        </a:rPr>
                        <a:t> (PG), retarding fruit softening</a:t>
                      </a:r>
                      <a:endParaRPr lang="en-US" sz="1200" b="0" dirty="0">
                        <a:effectLst/>
                        <a:latin typeface="Trebuchet MS" panose="020B0603020202020204" pitchFamily="34" charset="0"/>
                        <a:ea typeface="MS Mincho" panose="02020609040205080304" pitchFamily="49" charset="-128"/>
                        <a:cs typeface="Times New Roman" panose="02020603050405020304" pitchFamily="18" charset="0"/>
                      </a:endParaRPr>
                    </a:p>
                  </a:txBody>
                  <a:tcPr marL="24195" marR="24195" marT="12098" marB="12098" anchor="ctr">
                    <a:solidFill>
                      <a:srgbClr val="E2E2E2"/>
                    </a:solidFill>
                  </a:tcPr>
                </a:tc>
                <a:tc>
                  <a:txBody>
                    <a:bodyPr/>
                    <a:lstStyle/>
                    <a:p>
                      <a:pPr marL="0" marR="0" algn="ctr">
                        <a:lnSpc>
                          <a:spcPts val="1680"/>
                        </a:lnSpc>
                        <a:spcBef>
                          <a:spcPts val="0"/>
                        </a:spcBef>
                        <a:spcAft>
                          <a:spcPts val="1000"/>
                        </a:spcAft>
                      </a:pPr>
                      <a:r>
                        <a:rPr lang="en-US" sz="1200" b="0" dirty="0">
                          <a:effectLst/>
                          <a:latin typeface="Trebuchet MS" panose="020B0603020202020204" pitchFamily="34" charset="0"/>
                        </a:rPr>
                        <a:t>Taken off the market (commercial failure)</a:t>
                      </a:r>
                      <a:endParaRPr lang="en-US" sz="1200" b="0" dirty="0">
                        <a:effectLst/>
                        <a:latin typeface="Trebuchet MS" panose="020B0603020202020204" pitchFamily="34" charset="0"/>
                        <a:ea typeface="MS Mincho" panose="02020609040205080304" pitchFamily="49" charset="-128"/>
                        <a:cs typeface="Times New Roman" panose="02020603050405020304" pitchFamily="18" charset="0"/>
                      </a:endParaRPr>
                    </a:p>
                  </a:txBody>
                  <a:tcPr marL="24195" marR="24195" marT="12098" marB="12098" anchor="ctr">
                    <a:solidFill>
                      <a:srgbClr val="E2E2E2"/>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2784097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6270806" y="2877305"/>
            <a:ext cx="2246060" cy="2792774"/>
          </a:xfrm>
          <a:prstGeom prst="rect">
            <a:avLst/>
          </a:prstGeom>
          <a:solidFill>
            <a:schemeClr val="tx1"/>
          </a:solidFill>
          <a:ln w="9525" cap="flat" cmpd="sng" algn="ctr">
            <a:solidFill>
              <a:schemeClr val="tx1"/>
            </a:solidFill>
            <a:prstDash val="solid"/>
            <a:round/>
            <a:headEnd type="none" w="med" len="med"/>
            <a:tailEnd type="stealth" w="med" len="med"/>
          </a:ln>
          <a:effectLst/>
        </p:spPr>
        <p:txBody>
          <a:bodyPr vert="horz" wrap="square" lIns="91440" tIns="91440" rIns="91440" bIns="9144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chemeClr val="tx1"/>
              </a:solidFill>
              <a:effectLst/>
              <a:latin typeface="Arial" charset="0"/>
            </a:endParaRPr>
          </a:p>
        </p:txBody>
      </p:sp>
      <p:sp>
        <p:nvSpPr>
          <p:cNvPr id="78" name="Rectangle 77"/>
          <p:cNvSpPr/>
          <p:nvPr/>
        </p:nvSpPr>
        <p:spPr bwMode="auto">
          <a:xfrm>
            <a:off x="6801623" y="2927751"/>
            <a:ext cx="1621748" cy="2606040"/>
          </a:xfrm>
          <a:prstGeom prst="rect">
            <a:avLst/>
          </a:prstGeom>
          <a:solidFill>
            <a:schemeClr val="bg1"/>
          </a:solidFill>
          <a:ln w="9525" cap="flat" cmpd="sng" algn="ctr">
            <a:solidFill>
              <a:schemeClr val="bg1"/>
            </a:solidFill>
            <a:prstDash val="solid"/>
            <a:round/>
            <a:headEnd type="none" w="med" len="med"/>
            <a:tailEnd type="stealth" w="med" len="med"/>
          </a:ln>
          <a:effectLst/>
        </p:spPr>
        <p:txBody>
          <a:bodyPr vert="horz" wrap="square" lIns="91440" tIns="91440" rIns="91440" bIns="9144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chemeClr val="tx1"/>
              </a:solidFill>
              <a:effectLst/>
              <a:latin typeface="Arial" charset="0"/>
            </a:endParaRPr>
          </a:p>
        </p:txBody>
      </p:sp>
      <p:sp>
        <p:nvSpPr>
          <p:cNvPr id="59" name="Rectangle 58"/>
          <p:cNvSpPr/>
          <p:nvPr/>
        </p:nvSpPr>
        <p:spPr bwMode="auto">
          <a:xfrm>
            <a:off x="2962347" y="5022271"/>
            <a:ext cx="1421623" cy="330427"/>
          </a:xfrm>
          <a:prstGeom prst="rect">
            <a:avLst/>
          </a:prstGeom>
          <a:solidFill>
            <a:schemeClr val="accent1"/>
          </a:solidFill>
          <a:ln w="9525" cap="flat" cmpd="sng" algn="ctr">
            <a:solidFill>
              <a:schemeClr val="bg2"/>
            </a:solidFill>
            <a:prstDash val="solid"/>
            <a:round/>
            <a:headEnd type="none" w="med" len="med"/>
            <a:tailEnd type="stealth" w="med" len="med"/>
          </a:ln>
          <a:effectLst/>
        </p:spPr>
        <p:txBody>
          <a:bodyPr vert="horz" wrap="square" lIns="0" tIns="0" rIns="0" bIns="0" numCol="1" rtlCol="0" anchor="ctr" anchorCtr="0" compatLnSpc="1">
            <a:prstTxWarp prst="textNoShape">
              <a:avLst/>
            </a:prstTxWarp>
          </a:bodyPr>
          <a:lstStyle/>
          <a:p>
            <a:pPr marL="0" marR="0" algn="ctr" fontAlgn="base">
              <a:spcBef>
                <a:spcPts val="0"/>
              </a:spcBef>
              <a:spcAft>
                <a:spcPts val="0"/>
              </a:spcAft>
            </a:pPr>
            <a:r>
              <a:rPr lang="en-US" sz="1600" b="1" i="1" kern="1200" dirty="0">
                <a:solidFill>
                  <a:schemeClr val="bg2">
                    <a:lumMod val="90000"/>
                    <a:lumOff val="10000"/>
                  </a:schemeClr>
                </a:solidFill>
                <a:effectLst/>
                <a:latin typeface="Calibri" panose="020F0502020204030204" pitchFamily="34" charset="0"/>
                <a:ea typeface="Times New Roman" panose="02020603050405020304" pitchFamily="18" charset="0"/>
                <a:cs typeface="Times New Roman" panose="02020603050405020304" pitchFamily="18" charset="0"/>
              </a:rPr>
              <a:t>  CMV35s</a:t>
            </a:r>
            <a:endParaRPr lang="en-US" sz="2400" i="1" dirty="0">
              <a:solidFill>
                <a:schemeClr val="bg2">
                  <a:lumMod val="90000"/>
                  <a:lumOff val="10000"/>
                </a:schemeClr>
              </a:solidFill>
              <a:effectLst/>
              <a:latin typeface="Calibri" panose="020F0502020204030204" pitchFamily="34" charset="0"/>
              <a:ea typeface="Times New Roman" panose="02020603050405020304" pitchFamily="18" charset="0"/>
            </a:endParaRPr>
          </a:p>
        </p:txBody>
      </p:sp>
      <p:sp>
        <p:nvSpPr>
          <p:cNvPr id="2" name="Title 1"/>
          <p:cNvSpPr>
            <a:spLocks noGrp="1"/>
          </p:cNvSpPr>
          <p:nvPr>
            <p:ph type="title"/>
          </p:nvPr>
        </p:nvSpPr>
        <p:spPr/>
        <p:txBody>
          <a:bodyPr/>
          <a:lstStyle/>
          <a:p>
            <a:r>
              <a:rPr lang="en-US" b="1" dirty="0">
                <a:solidFill>
                  <a:schemeClr val="tx1"/>
                </a:solidFill>
              </a:rPr>
              <a:t>Lab plan overview</a:t>
            </a:r>
          </a:p>
        </p:txBody>
      </p:sp>
      <p:sp>
        <p:nvSpPr>
          <p:cNvPr id="13" name="Rectangle 13"/>
          <p:cNvSpPr>
            <a:spLocks noChangeArrowheads="1"/>
          </p:cNvSpPr>
          <p:nvPr/>
        </p:nvSpPr>
        <p:spPr bwMode="auto">
          <a:xfrm>
            <a:off x="0" y="457200"/>
            <a:ext cx="96012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rgbClr val="000000"/>
              </a:solidFill>
              <a:effectLst/>
              <a:latin typeface="Segoe UI" panose="020B0502040204020203" pitchFamily="34" charset="0"/>
              <a:ea typeface="Arial" panose="020B0604020202020204" pitchFamily="34" charset="0"/>
              <a:cs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sz="1400" b="1" i="0" u="none" strike="noStrike" cap="none" normalizeH="0" baseline="0">
                <a:ln>
                  <a:noFill/>
                </a:ln>
                <a:solidFill>
                  <a:srgbClr val="000000"/>
                </a:solidFill>
                <a:effectLst/>
                <a:latin typeface="Segoe UI" panose="020B0502040204020203" pitchFamily="34" charset="0"/>
                <a:ea typeface="Arial" panose="020B0604020202020204" pitchFamily="34" charset="0"/>
                <a:cs typeface="Segoe UI" panose="020B0502040204020203" pitchFamily="34" charset="0"/>
              </a:rPr>
            </a:br>
            <a:endParaRPr kumimoji="0" lang="en-US" sz="1200" b="0" i="0" u="none" strike="noStrike" cap="none" normalizeH="0" baseline="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pic>
        <p:nvPicPr>
          <p:cNvPr id="38" name="Picture 37" descr="C:\Users\SK\Downloads\Food safety gel 2 (1).jpg"/>
          <p:cNvPicPr/>
          <p:nvPr/>
        </p:nvPicPr>
        <p:blipFill rotWithShape="1">
          <a:blip r:embed="rId6" cstate="email">
            <a:extLst>
              <a:ext uri="{28A0092B-C50C-407E-A947-70E740481C1C}">
                <a14:useLocalDpi xmlns:a14="http://schemas.microsoft.com/office/drawing/2010/main"/>
              </a:ext>
            </a:extLst>
          </a:blip>
          <a:srcRect/>
          <a:stretch/>
        </p:blipFill>
        <p:spPr bwMode="auto">
          <a:xfrm>
            <a:off x="6270806" y="2877305"/>
            <a:ext cx="869140" cy="2792774"/>
          </a:xfrm>
          <a:prstGeom prst="rect">
            <a:avLst/>
          </a:prstGeom>
          <a:ln>
            <a:noFill/>
          </a:ln>
          <a:extLst>
            <a:ext uri="{53640926-AAD7-44d8-BBD7-CCE9431645EC}">
              <a14:shadowObscured xmlns="" xmlns:a14="http://schemas.microsoft.com/office/drawing/2010/main"/>
            </a:ext>
          </a:extLst>
        </p:spPr>
        <p:style>
          <a:lnRef idx="1">
            <a:schemeClr val="accent1"/>
          </a:lnRef>
          <a:fillRef idx="2">
            <a:schemeClr val="accent1"/>
          </a:fillRef>
          <a:effectRef idx="1">
            <a:schemeClr val="accent1"/>
          </a:effectRef>
          <a:fontRef idx="minor">
            <a:schemeClr val="dk1"/>
          </a:fontRef>
        </p:style>
      </p:pic>
      <p:sp>
        <p:nvSpPr>
          <p:cNvPr id="55" name="Rectangle 9"/>
          <p:cNvSpPr>
            <a:spLocks noChangeArrowheads="1"/>
          </p:cNvSpPr>
          <p:nvPr/>
        </p:nvSpPr>
        <p:spPr bwMode="auto">
          <a:xfrm>
            <a:off x="2753131" y="3914206"/>
            <a:ext cx="1936248"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eaLnBrk="0" hangingPunct="0">
              <a:defRPr>
                <a:solidFill>
                  <a:schemeClr val="tx1"/>
                </a:solidFill>
                <a:latin typeface="Arial" panose="020B0604020202020204" pitchFamily="34" charset="0"/>
              </a:defRPr>
            </a:lvl1pPr>
            <a:lvl2pPr algn="l" eaLnBrk="0" hangingPunct="0">
              <a:defRPr>
                <a:solidFill>
                  <a:schemeClr val="tx1"/>
                </a:solidFill>
                <a:latin typeface="Arial" panose="020B0604020202020204" pitchFamily="34" charset="0"/>
              </a:defRPr>
            </a:lvl2pPr>
            <a:lvl3pPr algn="l" eaLnBrk="0" hangingPunct="0">
              <a:defRPr>
                <a:solidFill>
                  <a:schemeClr val="tx1"/>
                </a:solidFill>
                <a:latin typeface="Arial" panose="020B0604020202020204" pitchFamily="34" charset="0"/>
              </a:defRPr>
            </a:lvl3pPr>
            <a:lvl4pPr algn="l" eaLnBrk="0" hangingPunct="0">
              <a:defRPr>
                <a:solidFill>
                  <a:schemeClr val="tx1"/>
                </a:solidFill>
                <a:latin typeface="Arial" panose="020B0604020202020204" pitchFamily="34" charset="0"/>
              </a:defRPr>
            </a:lvl4pPr>
            <a:lvl5pPr algn="l"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spcBef>
                <a:spcPts val="1200"/>
              </a:spcBef>
              <a:spcAft>
                <a:spcPts val="600"/>
              </a:spcAft>
              <a:buSzPts val="1800"/>
            </a:pPr>
            <a:r>
              <a:rPr lang="en-US" sz="1600" b="0" dirty="0">
                <a:solidFill>
                  <a:srgbClr val="FFFFFF"/>
                </a:solidFill>
                <a:latin typeface="Segoe UI" panose="020B0502040204020203" pitchFamily="34" charset="0"/>
                <a:cs typeface="Segoe UI" panose="020B0502040204020203" pitchFamily="34" charset="0"/>
              </a:rPr>
              <a:t>~187 </a:t>
            </a:r>
            <a:r>
              <a:rPr lang="en-US" sz="1600" b="0" dirty="0" err="1">
                <a:solidFill>
                  <a:srgbClr val="FFFFFF"/>
                </a:solidFill>
                <a:latin typeface="Segoe UI" panose="020B0502040204020203" pitchFamily="34" charset="0"/>
                <a:cs typeface="Segoe UI" panose="020B0502040204020203" pitchFamily="34" charset="0"/>
              </a:rPr>
              <a:t>bp</a:t>
            </a:r>
            <a:r>
              <a:rPr lang="en-US" sz="1600" b="0" dirty="0">
                <a:solidFill>
                  <a:srgbClr val="FFFFFF"/>
                </a:solidFill>
                <a:latin typeface="Segoe UI" panose="020B0502040204020203" pitchFamily="34" charset="0"/>
                <a:cs typeface="Segoe UI" panose="020B0502040204020203" pitchFamily="34" charset="0"/>
              </a:rPr>
              <a:t> product</a:t>
            </a:r>
            <a:endParaRPr lang="en-US" sz="1600" b="0" dirty="0"/>
          </a:p>
        </p:txBody>
      </p:sp>
      <p:pic>
        <p:nvPicPr>
          <p:cNvPr id="45" name="Picture 44" descr="http://www.clker.com/cliparts/a/U/X/a/a/w/closed-eppendorf-tube-blue-hi.png"/>
          <p:cNvPicPr/>
          <p:nvPr/>
        </p:nvPicPr>
        <p:blipFill>
          <a:blip r:embed="rId7" cstate="email">
            <a:extLst>
              <a:ext uri="{28A0092B-C50C-407E-A947-70E740481C1C}">
                <a14:useLocalDpi xmlns:a14="http://schemas.microsoft.com/office/drawing/2010/main"/>
              </a:ext>
            </a:extLst>
          </a:blip>
          <a:srcRect/>
          <a:stretch>
            <a:fillRect/>
          </a:stretch>
        </p:blipFill>
        <p:spPr bwMode="auto">
          <a:xfrm>
            <a:off x="1838650" y="5129393"/>
            <a:ext cx="397332" cy="863540"/>
          </a:xfrm>
          <a:prstGeom prst="rect">
            <a:avLst/>
          </a:prstGeom>
          <a:noFill/>
          <a:extLst/>
        </p:spPr>
      </p:pic>
      <p:sp>
        <p:nvSpPr>
          <p:cNvPr id="3" name="Curved Right Arrow 2"/>
          <p:cNvSpPr/>
          <p:nvPr/>
        </p:nvSpPr>
        <p:spPr bwMode="auto">
          <a:xfrm rot="19894493">
            <a:off x="649166" y="3783660"/>
            <a:ext cx="285284" cy="582342"/>
          </a:xfrm>
          <a:prstGeom prst="curvedRightArrow">
            <a:avLst>
              <a:gd name="adj1" fmla="val 26738"/>
              <a:gd name="adj2" fmla="val 50000"/>
              <a:gd name="adj3" fmla="val 25000"/>
            </a:avLst>
          </a:prstGeom>
          <a:solidFill>
            <a:schemeClr val="accent1">
              <a:lumMod val="50000"/>
            </a:schemeClr>
          </a:solidFill>
          <a:ln w="9525" cap="flat" cmpd="sng" algn="ctr">
            <a:solidFill>
              <a:schemeClr val="tx2">
                <a:lumMod val="20000"/>
                <a:lumOff val="80000"/>
              </a:schemeClr>
            </a:solidFill>
            <a:prstDash val="solid"/>
            <a:round/>
            <a:headEnd type="none" w="med" len="med"/>
            <a:tailEnd type="stealth" w="med" len="med"/>
          </a:ln>
          <a:effectLst/>
        </p:spPr>
        <p:txBody>
          <a:bodyPr vert="horz" wrap="square" lIns="91440" tIns="91440" rIns="91440" bIns="9144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chemeClr val="tx1"/>
              </a:solidFill>
              <a:effectLst/>
              <a:latin typeface="Arial" charset="0"/>
            </a:endParaRPr>
          </a:p>
        </p:txBody>
      </p:sp>
      <p:sp>
        <p:nvSpPr>
          <p:cNvPr id="65" name="Curved Right Arrow 64"/>
          <p:cNvSpPr/>
          <p:nvPr/>
        </p:nvSpPr>
        <p:spPr bwMode="auto">
          <a:xfrm rot="19894493">
            <a:off x="1326660" y="4979400"/>
            <a:ext cx="285284" cy="582342"/>
          </a:xfrm>
          <a:prstGeom prst="curvedRightArrow">
            <a:avLst>
              <a:gd name="adj1" fmla="val 26738"/>
              <a:gd name="adj2" fmla="val 50000"/>
              <a:gd name="adj3" fmla="val 25000"/>
            </a:avLst>
          </a:prstGeom>
          <a:solidFill>
            <a:schemeClr val="accent1">
              <a:lumMod val="50000"/>
            </a:schemeClr>
          </a:solidFill>
          <a:ln w="9525" cap="flat" cmpd="sng" algn="ctr">
            <a:solidFill>
              <a:schemeClr val="tx2">
                <a:lumMod val="20000"/>
                <a:lumOff val="80000"/>
              </a:schemeClr>
            </a:solidFill>
            <a:prstDash val="solid"/>
            <a:round/>
            <a:headEnd type="none" w="med" len="med"/>
            <a:tailEnd type="stealth" w="med" len="med"/>
          </a:ln>
          <a:effectLst/>
        </p:spPr>
        <p:txBody>
          <a:bodyPr vert="horz" wrap="square" lIns="91440" tIns="91440" rIns="91440" bIns="9144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chemeClr val="tx1"/>
              </a:solidFill>
              <a:effectLst/>
              <a:latin typeface="Arial" charset="0"/>
            </a:endParaRPr>
          </a:p>
        </p:txBody>
      </p:sp>
      <p:sp>
        <p:nvSpPr>
          <p:cNvPr id="66" name="Rectangle 65"/>
          <p:cNvSpPr/>
          <p:nvPr/>
        </p:nvSpPr>
        <p:spPr bwMode="auto">
          <a:xfrm>
            <a:off x="2978224" y="3235018"/>
            <a:ext cx="1191946" cy="330427"/>
          </a:xfrm>
          <a:prstGeom prst="rect">
            <a:avLst/>
          </a:prstGeom>
          <a:solidFill>
            <a:schemeClr val="accent1"/>
          </a:solidFill>
          <a:ln w="9525" cap="flat" cmpd="sng" algn="ctr">
            <a:solidFill>
              <a:schemeClr val="bg2"/>
            </a:solidFill>
            <a:prstDash val="solid"/>
            <a:round/>
            <a:headEnd type="none" w="med" len="med"/>
            <a:tailEnd type="stealth" w="med" len="med"/>
          </a:ln>
          <a:effectLst/>
        </p:spPr>
        <p:txBody>
          <a:bodyPr vert="horz" wrap="square" lIns="0" tIns="0" rIns="0" bIns="0" numCol="1" rtlCol="0" anchor="ctr" anchorCtr="0" compatLnSpc="1">
            <a:prstTxWarp prst="textNoShape">
              <a:avLst/>
            </a:prstTxWarp>
          </a:bodyPr>
          <a:lstStyle/>
          <a:p>
            <a:pPr marL="0" marR="0" algn="ctr" fontAlgn="base">
              <a:spcBef>
                <a:spcPts val="0"/>
              </a:spcBef>
              <a:spcAft>
                <a:spcPts val="0"/>
              </a:spcAft>
            </a:pPr>
            <a:r>
              <a:rPr lang="en-US" sz="1600" b="1" i="1" kern="1200" dirty="0">
                <a:solidFill>
                  <a:schemeClr val="bg2">
                    <a:lumMod val="90000"/>
                    <a:lumOff val="10000"/>
                  </a:schemeClr>
                </a:solidFill>
                <a:effectLst/>
                <a:latin typeface="Calibri" panose="020F0502020204030204" pitchFamily="34" charset="0"/>
                <a:ea typeface="Times New Roman" panose="02020603050405020304" pitchFamily="18" charset="0"/>
                <a:cs typeface="Times New Roman" panose="02020603050405020304" pitchFamily="18" charset="0"/>
              </a:rPr>
              <a:t>Tubulin</a:t>
            </a:r>
            <a:endParaRPr lang="en-US" sz="2400" i="1" dirty="0">
              <a:solidFill>
                <a:schemeClr val="bg2">
                  <a:lumMod val="90000"/>
                  <a:lumOff val="10000"/>
                </a:schemeClr>
              </a:solidFill>
              <a:effectLst/>
              <a:latin typeface="Calibri" panose="020F0502020204030204" pitchFamily="34" charset="0"/>
              <a:ea typeface="Times New Roman" panose="02020603050405020304" pitchFamily="18" charset="0"/>
            </a:endParaRPr>
          </a:p>
        </p:txBody>
      </p:sp>
      <p:cxnSp>
        <p:nvCxnSpPr>
          <p:cNvPr id="67" name="Straight Arrow Connector 66"/>
          <p:cNvCxnSpPr/>
          <p:nvPr/>
        </p:nvCxnSpPr>
        <p:spPr bwMode="auto">
          <a:xfrm>
            <a:off x="2734825" y="4840612"/>
            <a:ext cx="455046" cy="0"/>
          </a:xfrm>
          <a:prstGeom prst="straightConnector1">
            <a:avLst/>
          </a:prstGeom>
          <a:solidFill>
            <a:schemeClr val="accent1"/>
          </a:solidFill>
          <a:ln w="38100" cap="flat" cmpd="sng" algn="ctr">
            <a:solidFill>
              <a:srgbClr val="00B050"/>
            </a:solidFill>
            <a:prstDash val="solid"/>
            <a:round/>
            <a:headEnd type="none" w="med" len="med"/>
            <a:tailEnd type="triangle"/>
          </a:ln>
          <a:effectLst/>
        </p:spPr>
      </p:cxnSp>
      <p:cxnSp>
        <p:nvCxnSpPr>
          <p:cNvPr id="68" name="Straight Arrow Connector 67"/>
          <p:cNvCxnSpPr/>
          <p:nvPr/>
        </p:nvCxnSpPr>
        <p:spPr bwMode="auto">
          <a:xfrm flipH="1">
            <a:off x="4183827" y="5497115"/>
            <a:ext cx="459355" cy="0"/>
          </a:xfrm>
          <a:prstGeom prst="straightConnector1">
            <a:avLst/>
          </a:prstGeom>
          <a:solidFill>
            <a:schemeClr val="accent1"/>
          </a:solidFill>
          <a:ln w="38100" cap="flat" cmpd="sng" algn="ctr">
            <a:solidFill>
              <a:srgbClr val="00B050"/>
            </a:solidFill>
            <a:prstDash val="solid"/>
            <a:round/>
            <a:headEnd type="none" w="med" len="med"/>
            <a:tailEnd type="triangle"/>
          </a:ln>
          <a:effectLst/>
        </p:spPr>
      </p:cxnSp>
      <p:cxnSp>
        <p:nvCxnSpPr>
          <p:cNvPr id="69" name="Straight Arrow Connector 68"/>
          <p:cNvCxnSpPr/>
          <p:nvPr/>
        </p:nvCxnSpPr>
        <p:spPr bwMode="auto">
          <a:xfrm>
            <a:off x="2750701" y="3083322"/>
            <a:ext cx="455046" cy="0"/>
          </a:xfrm>
          <a:prstGeom prst="straightConnector1">
            <a:avLst/>
          </a:prstGeom>
          <a:solidFill>
            <a:schemeClr val="accent1"/>
          </a:solidFill>
          <a:ln w="38100" cap="flat" cmpd="sng" algn="ctr">
            <a:solidFill>
              <a:srgbClr val="FFC000"/>
            </a:solidFill>
            <a:prstDash val="solid"/>
            <a:round/>
            <a:headEnd type="none" w="med" len="med"/>
            <a:tailEnd type="triangle"/>
          </a:ln>
          <a:effectLst/>
        </p:spPr>
      </p:cxnSp>
      <p:cxnSp>
        <p:nvCxnSpPr>
          <p:cNvPr id="70" name="Straight Arrow Connector 69"/>
          <p:cNvCxnSpPr/>
          <p:nvPr/>
        </p:nvCxnSpPr>
        <p:spPr bwMode="auto">
          <a:xfrm flipH="1">
            <a:off x="3967687" y="3739825"/>
            <a:ext cx="459355" cy="0"/>
          </a:xfrm>
          <a:prstGeom prst="straightConnector1">
            <a:avLst/>
          </a:prstGeom>
          <a:solidFill>
            <a:schemeClr val="accent1"/>
          </a:solidFill>
          <a:ln w="38100" cap="flat" cmpd="sng" algn="ctr">
            <a:solidFill>
              <a:srgbClr val="FFC000"/>
            </a:solidFill>
            <a:prstDash val="solid"/>
            <a:round/>
            <a:headEnd type="none" w="med" len="med"/>
            <a:tailEnd type="triangle"/>
          </a:ln>
          <a:effectLst/>
        </p:spPr>
      </p:cxnSp>
      <p:sp>
        <p:nvSpPr>
          <p:cNvPr id="71" name="Rectangle 9"/>
          <p:cNvSpPr>
            <a:spLocks noChangeArrowheads="1"/>
          </p:cNvSpPr>
          <p:nvPr/>
        </p:nvSpPr>
        <p:spPr bwMode="auto">
          <a:xfrm>
            <a:off x="4178505" y="3142803"/>
            <a:ext cx="1936248"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eaLnBrk="0" hangingPunct="0">
              <a:defRPr>
                <a:solidFill>
                  <a:schemeClr val="tx1"/>
                </a:solidFill>
                <a:latin typeface="Arial" panose="020B0604020202020204" pitchFamily="34" charset="0"/>
              </a:defRPr>
            </a:lvl1pPr>
            <a:lvl2pPr algn="l" eaLnBrk="0" hangingPunct="0">
              <a:defRPr>
                <a:solidFill>
                  <a:schemeClr val="tx1"/>
                </a:solidFill>
                <a:latin typeface="Arial" panose="020B0604020202020204" pitchFamily="34" charset="0"/>
              </a:defRPr>
            </a:lvl2pPr>
            <a:lvl3pPr algn="l" eaLnBrk="0" hangingPunct="0">
              <a:defRPr>
                <a:solidFill>
                  <a:schemeClr val="tx1"/>
                </a:solidFill>
                <a:latin typeface="Arial" panose="020B0604020202020204" pitchFamily="34" charset="0"/>
              </a:defRPr>
            </a:lvl3pPr>
            <a:lvl4pPr algn="l" eaLnBrk="0" hangingPunct="0">
              <a:defRPr>
                <a:solidFill>
                  <a:schemeClr val="tx1"/>
                </a:solidFill>
                <a:latin typeface="Arial" panose="020B0604020202020204" pitchFamily="34" charset="0"/>
              </a:defRPr>
            </a:lvl4pPr>
            <a:lvl5pPr algn="l"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spcBef>
                <a:spcPts val="1200"/>
              </a:spcBef>
              <a:spcAft>
                <a:spcPts val="600"/>
              </a:spcAft>
              <a:buSzPts val="1800"/>
            </a:pPr>
            <a:r>
              <a:rPr lang="en-US" sz="1400" i="1" dirty="0">
                <a:solidFill>
                  <a:srgbClr val="FFFFFF"/>
                </a:solidFill>
                <a:latin typeface="Segoe UI" panose="020B0502040204020203" pitchFamily="34" charset="0"/>
                <a:cs typeface="Segoe UI" panose="020B0502040204020203" pitchFamily="34" charset="0"/>
              </a:rPr>
              <a:t>Endogenous </a:t>
            </a:r>
            <a:br>
              <a:rPr lang="en-US" sz="1400" i="1" dirty="0">
                <a:solidFill>
                  <a:srgbClr val="FFFFFF"/>
                </a:solidFill>
                <a:latin typeface="Segoe UI" panose="020B0502040204020203" pitchFamily="34" charset="0"/>
                <a:cs typeface="Segoe UI" panose="020B0502040204020203" pitchFamily="34" charset="0"/>
              </a:rPr>
            </a:br>
            <a:r>
              <a:rPr lang="en-US" sz="1400" i="1" dirty="0">
                <a:solidFill>
                  <a:srgbClr val="FFFFFF"/>
                </a:solidFill>
                <a:latin typeface="Segoe UI" panose="020B0502040204020203" pitchFamily="34" charset="0"/>
                <a:cs typeface="Segoe UI" panose="020B0502040204020203" pitchFamily="34" charset="0"/>
              </a:rPr>
              <a:t>plant gene</a:t>
            </a:r>
            <a:endParaRPr lang="en-US" sz="1400" i="1" dirty="0"/>
          </a:p>
        </p:txBody>
      </p:sp>
      <p:sp>
        <p:nvSpPr>
          <p:cNvPr id="72" name="Rectangle 9"/>
          <p:cNvSpPr>
            <a:spLocks noChangeArrowheads="1"/>
          </p:cNvSpPr>
          <p:nvPr/>
        </p:nvSpPr>
        <p:spPr bwMode="auto">
          <a:xfrm>
            <a:off x="2737255" y="5616809"/>
            <a:ext cx="1936248"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eaLnBrk="0" hangingPunct="0">
              <a:defRPr>
                <a:solidFill>
                  <a:schemeClr val="tx1"/>
                </a:solidFill>
                <a:latin typeface="Arial" panose="020B0604020202020204" pitchFamily="34" charset="0"/>
              </a:defRPr>
            </a:lvl1pPr>
            <a:lvl2pPr algn="l" eaLnBrk="0" hangingPunct="0">
              <a:defRPr>
                <a:solidFill>
                  <a:schemeClr val="tx1"/>
                </a:solidFill>
                <a:latin typeface="Arial" panose="020B0604020202020204" pitchFamily="34" charset="0"/>
              </a:defRPr>
            </a:lvl2pPr>
            <a:lvl3pPr algn="l" eaLnBrk="0" hangingPunct="0">
              <a:defRPr>
                <a:solidFill>
                  <a:schemeClr val="tx1"/>
                </a:solidFill>
                <a:latin typeface="Arial" panose="020B0604020202020204" pitchFamily="34" charset="0"/>
              </a:defRPr>
            </a:lvl3pPr>
            <a:lvl4pPr algn="l" eaLnBrk="0" hangingPunct="0">
              <a:defRPr>
                <a:solidFill>
                  <a:schemeClr val="tx1"/>
                </a:solidFill>
                <a:latin typeface="Arial" panose="020B0604020202020204" pitchFamily="34" charset="0"/>
              </a:defRPr>
            </a:lvl4pPr>
            <a:lvl5pPr algn="l"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spcBef>
                <a:spcPts val="1200"/>
              </a:spcBef>
              <a:spcAft>
                <a:spcPts val="600"/>
              </a:spcAft>
              <a:buSzPts val="1800"/>
            </a:pPr>
            <a:r>
              <a:rPr lang="en-US" sz="1600" b="0" dirty="0">
                <a:solidFill>
                  <a:srgbClr val="FFFFFF"/>
                </a:solidFill>
                <a:latin typeface="Segoe UI" panose="020B0502040204020203" pitchFamily="34" charset="0"/>
                <a:cs typeface="Segoe UI" panose="020B0502040204020203" pitchFamily="34" charset="0"/>
              </a:rPr>
              <a:t>125 </a:t>
            </a:r>
            <a:r>
              <a:rPr lang="en-US" sz="1600" b="0" dirty="0" err="1">
                <a:solidFill>
                  <a:srgbClr val="FFFFFF"/>
                </a:solidFill>
                <a:latin typeface="Segoe UI" panose="020B0502040204020203" pitchFamily="34" charset="0"/>
                <a:cs typeface="Segoe UI" panose="020B0502040204020203" pitchFamily="34" charset="0"/>
              </a:rPr>
              <a:t>bp</a:t>
            </a:r>
            <a:r>
              <a:rPr lang="en-US" sz="1600" b="0" dirty="0">
                <a:solidFill>
                  <a:srgbClr val="FFFFFF"/>
                </a:solidFill>
                <a:latin typeface="Segoe UI" panose="020B0502040204020203" pitchFamily="34" charset="0"/>
                <a:cs typeface="Segoe UI" panose="020B0502040204020203" pitchFamily="34" charset="0"/>
              </a:rPr>
              <a:t> product</a:t>
            </a:r>
            <a:endParaRPr lang="en-US" sz="1600" b="0" dirty="0"/>
          </a:p>
        </p:txBody>
      </p:sp>
      <p:sp>
        <p:nvSpPr>
          <p:cNvPr id="73" name="Rectangle 9"/>
          <p:cNvSpPr>
            <a:spLocks noChangeArrowheads="1"/>
          </p:cNvSpPr>
          <p:nvPr/>
        </p:nvSpPr>
        <p:spPr bwMode="auto">
          <a:xfrm>
            <a:off x="4162629" y="4901687"/>
            <a:ext cx="1936248"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eaLnBrk="0" hangingPunct="0">
              <a:defRPr>
                <a:solidFill>
                  <a:schemeClr val="tx1"/>
                </a:solidFill>
                <a:latin typeface="Arial" panose="020B0604020202020204" pitchFamily="34" charset="0"/>
              </a:defRPr>
            </a:lvl1pPr>
            <a:lvl2pPr algn="l" eaLnBrk="0" hangingPunct="0">
              <a:defRPr>
                <a:solidFill>
                  <a:schemeClr val="tx1"/>
                </a:solidFill>
                <a:latin typeface="Arial" panose="020B0604020202020204" pitchFamily="34" charset="0"/>
              </a:defRPr>
            </a:lvl2pPr>
            <a:lvl3pPr algn="l" eaLnBrk="0" hangingPunct="0">
              <a:defRPr>
                <a:solidFill>
                  <a:schemeClr val="tx1"/>
                </a:solidFill>
                <a:latin typeface="Arial" panose="020B0604020202020204" pitchFamily="34" charset="0"/>
              </a:defRPr>
            </a:lvl3pPr>
            <a:lvl4pPr algn="l" eaLnBrk="0" hangingPunct="0">
              <a:defRPr>
                <a:solidFill>
                  <a:schemeClr val="tx1"/>
                </a:solidFill>
                <a:latin typeface="Arial" panose="020B0604020202020204" pitchFamily="34" charset="0"/>
              </a:defRPr>
            </a:lvl4pPr>
            <a:lvl5pPr algn="l"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spcBef>
                <a:spcPts val="1200"/>
              </a:spcBef>
              <a:spcAft>
                <a:spcPts val="600"/>
              </a:spcAft>
              <a:buSzPts val="1800"/>
            </a:pPr>
            <a:r>
              <a:rPr lang="en-US" sz="1400" i="1" dirty="0">
                <a:solidFill>
                  <a:srgbClr val="FFFFFF"/>
                </a:solidFill>
                <a:latin typeface="Segoe UI" panose="020B0502040204020203" pitchFamily="34" charset="0"/>
                <a:cs typeface="Segoe UI" panose="020B0502040204020203" pitchFamily="34" charset="0"/>
              </a:rPr>
              <a:t>Transgene</a:t>
            </a:r>
            <a:br>
              <a:rPr lang="en-US" sz="1400" i="1" dirty="0">
                <a:solidFill>
                  <a:srgbClr val="FFFFFF"/>
                </a:solidFill>
                <a:latin typeface="Segoe UI" panose="020B0502040204020203" pitchFamily="34" charset="0"/>
                <a:cs typeface="Segoe UI" panose="020B0502040204020203" pitchFamily="34" charset="0"/>
              </a:rPr>
            </a:br>
            <a:r>
              <a:rPr lang="en-US" sz="1400" i="1" dirty="0">
                <a:solidFill>
                  <a:srgbClr val="FFFFFF"/>
                </a:solidFill>
                <a:latin typeface="Segoe UI" panose="020B0502040204020203" pitchFamily="34" charset="0"/>
                <a:cs typeface="Segoe UI" panose="020B0502040204020203" pitchFamily="34" charset="0"/>
              </a:rPr>
              <a:t>(GMO)</a:t>
            </a:r>
            <a:endParaRPr lang="en-US" sz="1400" i="1" dirty="0"/>
          </a:p>
        </p:txBody>
      </p:sp>
      <p:cxnSp>
        <p:nvCxnSpPr>
          <p:cNvPr id="74" name="Straight Connector 73"/>
          <p:cNvCxnSpPr/>
          <p:nvPr/>
        </p:nvCxnSpPr>
        <p:spPr bwMode="auto">
          <a:xfrm>
            <a:off x="7220164" y="5023591"/>
            <a:ext cx="457200" cy="0"/>
          </a:xfrm>
          <a:prstGeom prst="line">
            <a:avLst/>
          </a:prstGeom>
          <a:solidFill>
            <a:srgbClr val="00B8FF"/>
          </a:solidFill>
          <a:ln w="38100" cap="flat" cmpd="sng" algn="ctr">
            <a:solidFill>
              <a:srgbClr val="FFFFFF"/>
            </a:solidFill>
            <a:prstDash val="solid"/>
            <a:round/>
            <a:headEnd type="none" w="med" len="med"/>
            <a:tailEnd type="none" w="med" len="med"/>
          </a:ln>
          <a:effectLst/>
        </p:spPr>
      </p:cxnSp>
      <p:cxnSp>
        <p:nvCxnSpPr>
          <p:cNvPr id="75" name="Straight Connector 74"/>
          <p:cNvCxnSpPr/>
          <p:nvPr/>
        </p:nvCxnSpPr>
        <p:spPr bwMode="auto">
          <a:xfrm>
            <a:off x="7220164" y="5234475"/>
            <a:ext cx="457200" cy="0"/>
          </a:xfrm>
          <a:prstGeom prst="line">
            <a:avLst/>
          </a:prstGeom>
          <a:solidFill>
            <a:srgbClr val="00B8FF"/>
          </a:solidFill>
          <a:ln w="38100" cap="flat" cmpd="sng" algn="ctr">
            <a:solidFill>
              <a:srgbClr val="FFFFFF"/>
            </a:solidFill>
            <a:prstDash val="solid"/>
            <a:round/>
            <a:headEnd type="none" w="med" len="med"/>
            <a:tailEnd type="none" w="med" len="med"/>
          </a:ln>
          <a:effectLst/>
        </p:spPr>
      </p:cxnSp>
      <p:cxnSp>
        <p:nvCxnSpPr>
          <p:cNvPr id="77" name="Straight Connector 76"/>
          <p:cNvCxnSpPr/>
          <p:nvPr/>
        </p:nvCxnSpPr>
        <p:spPr bwMode="auto">
          <a:xfrm>
            <a:off x="7848837" y="5021115"/>
            <a:ext cx="457200" cy="0"/>
          </a:xfrm>
          <a:prstGeom prst="line">
            <a:avLst/>
          </a:prstGeom>
          <a:solidFill>
            <a:srgbClr val="00B8FF"/>
          </a:solidFill>
          <a:ln w="38100" cap="flat" cmpd="sng" algn="ctr">
            <a:solidFill>
              <a:srgbClr val="FFFFFF"/>
            </a:solidFill>
            <a:prstDash val="solid"/>
            <a:round/>
            <a:headEnd type="none" w="med" len="med"/>
            <a:tailEnd type="none" w="med" len="med"/>
          </a:ln>
          <a:effectLst/>
        </p:spPr>
      </p:cxnSp>
      <p:pic>
        <p:nvPicPr>
          <p:cNvPr id="2357252" name="Picture 4" descr="http://i584.photobucket.com/albums/ss281/Dariclacar/Comida-Food/cheetos.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872027" y="2565034"/>
            <a:ext cx="1006043" cy="1426092"/>
          </a:xfrm>
          <a:prstGeom prst="rect">
            <a:avLst/>
          </a:prstGeom>
          <a:noFill/>
          <a:extLst>
            <a:ext uri="{909E8E84-426E-40dd-AFC4-6F175D3DCCD1}">
              <a14:hiddenFill xmlns="" xmlns:a14="http://schemas.microsoft.com/office/drawing/2010/main">
                <a:solidFill>
                  <a:srgbClr val="FFFFFF"/>
                </a:solidFill>
              </a14:hiddenFill>
            </a:ext>
          </a:extLst>
        </p:spPr>
      </p:pic>
      <p:pic>
        <p:nvPicPr>
          <p:cNvPr id="2357254" name="Picture 6" descr="https://www.isneedles.com/images/cheetos.pn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164224" y="4134998"/>
            <a:ext cx="716452" cy="697347"/>
          </a:xfrm>
          <a:prstGeom prst="rect">
            <a:avLst/>
          </a:prstGeom>
          <a:noFill/>
          <a:extLst>
            <a:ext uri="{909E8E84-426E-40dd-AFC4-6F175D3DCCD1}">
              <a14:hiddenFill xmlns="" xmlns:a14="http://schemas.microsoft.com/office/drawing/2010/main">
                <a:solidFill>
                  <a:srgbClr val="FFFFFF"/>
                </a:solidFill>
              </a14:hiddenFill>
            </a:ext>
          </a:extLst>
        </p:spPr>
      </p:pic>
      <p:sp>
        <p:nvSpPr>
          <p:cNvPr id="79" name="AutoShape 22"/>
          <p:cNvSpPr>
            <a:spLocks noChangeArrowheads="1"/>
          </p:cNvSpPr>
          <p:nvPr>
            <p:custDataLst>
              <p:tags r:id="rId1"/>
            </p:custDataLst>
          </p:nvPr>
        </p:nvSpPr>
        <p:spPr bwMode="auto">
          <a:xfrm>
            <a:off x="619516" y="1535621"/>
            <a:ext cx="2586309" cy="786098"/>
          </a:xfrm>
          <a:prstGeom prst="homePlate">
            <a:avLst>
              <a:gd name="adj" fmla="val 29660"/>
            </a:avLst>
          </a:prstGeom>
          <a:solidFill>
            <a:srgbClr val="2913AD"/>
          </a:solidFill>
          <a:ln w="28575" algn="ctr">
            <a:solidFill>
              <a:schemeClr val="bg1"/>
            </a:solidFill>
            <a:miter lim="800000"/>
            <a:headEnd/>
            <a:tailEnd/>
          </a:ln>
        </p:spPr>
        <p:txBody>
          <a:bodyPr lIns="182880" tIns="91440" bIns="91440" anchor="ctr"/>
          <a:lstStyle>
            <a:lvl1pPr eaLnBrk="0" hangingPunct="0">
              <a:defRPr sz="1400" b="1">
                <a:solidFill>
                  <a:schemeClr val="tx1"/>
                </a:solidFill>
                <a:latin typeface="Arial" panose="020B0604020202020204" pitchFamily="34" charset="0"/>
                <a:cs typeface="Arial" panose="020B0604020202020204" pitchFamily="34" charset="0"/>
              </a:defRPr>
            </a:lvl1pPr>
            <a:lvl2pPr marL="742950" indent="-285750" eaLnBrk="0" hangingPunct="0">
              <a:defRPr sz="1400" b="1">
                <a:solidFill>
                  <a:schemeClr val="tx1"/>
                </a:solidFill>
                <a:latin typeface="Arial" panose="020B0604020202020204" pitchFamily="34" charset="0"/>
                <a:cs typeface="Arial" panose="020B0604020202020204" pitchFamily="34" charset="0"/>
              </a:defRPr>
            </a:lvl2pPr>
            <a:lvl3pPr marL="1143000" indent="-228600" eaLnBrk="0" hangingPunct="0">
              <a:defRPr sz="1400" b="1">
                <a:solidFill>
                  <a:schemeClr val="tx1"/>
                </a:solidFill>
                <a:latin typeface="Arial" panose="020B0604020202020204" pitchFamily="34" charset="0"/>
                <a:cs typeface="Arial" panose="020B0604020202020204" pitchFamily="34" charset="0"/>
              </a:defRPr>
            </a:lvl3pPr>
            <a:lvl4pPr marL="1600200" indent="-228600" eaLnBrk="0" hangingPunct="0">
              <a:defRPr sz="1400" b="1">
                <a:solidFill>
                  <a:schemeClr val="tx1"/>
                </a:solidFill>
                <a:latin typeface="Arial" panose="020B0604020202020204" pitchFamily="34" charset="0"/>
                <a:cs typeface="Arial" panose="020B0604020202020204" pitchFamily="34" charset="0"/>
              </a:defRPr>
            </a:lvl4pPr>
            <a:lvl5pPr marL="2057400" indent="-228600" eaLnBrk="0" hangingPunct="0">
              <a:defRPr sz="1400" b="1">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9pPr>
          </a:lstStyle>
          <a:p>
            <a:r>
              <a:rPr lang="en-US" sz="1800" dirty="0">
                <a:latin typeface="Segoe UI" panose="020B0502040204020203" pitchFamily="34" charset="0"/>
                <a:ea typeface="Segoe UI" panose="020B0502040204020203" pitchFamily="34" charset="0"/>
                <a:cs typeface="Segoe UI" panose="020B0502040204020203" pitchFamily="34" charset="0"/>
              </a:rPr>
              <a:t>DNA Extraction</a:t>
            </a:r>
          </a:p>
        </p:txBody>
      </p:sp>
      <p:sp>
        <p:nvSpPr>
          <p:cNvPr id="80" name="Oval 2"/>
          <p:cNvSpPr>
            <a:spLocks noChangeArrowheads="1"/>
          </p:cNvSpPr>
          <p:nvPr/>
        </p:nvSpPr>
        <p:spPr bwMode="gray">
          <a:xfrm>
            <a:off x="462538" y="1289220"/>
            <a:ext cx="411480" cy="411480"/>
          </a:xfrm>
          <a:prstGeom prst="ellipse">
            <a:avLst/>
          </a:prstGeom>
          <a:solidFill>
            <a:schemeClr val="bg2">
              <a:lumMod val="75000"/>
              <a:lumOff val="25000"/>
            </a:schemeClr>
          </a:solidFill>
          <a:ln w="28575" algn="ctr">
            <a:solidFill>
              <a:schemeClr val="tx1"/>
            </a:solidFill>
            <a:round/>
            <a:headEnd/>
            <a:tailEnd/>
          </a:ln>
        </p:spPr>
        <p:txBody>
          <a:bodyPr wrap="none" lIns="0" tIns="0" rIns="0" bIns="0" anchor="ctr"/>
          <a:lstStyle/>
          <a:p>
            <a:pPr algn="ctr">
              <a:defRPr/>
            </a:pPr>
            <a:r>
              <a:rPr lang="en-US" sz="2000" b="1" dirty="0">
                <a:solidFill>
                  <a:srgbClr val="FFFFFF"/>
                </a:solidFill>
                <a:latin typeface="+mn-lt"/>
              </a:rPr>
              <a:t>1</a:t>
            </a:r>
          </a:p>
        </p:txBody>
      </p:sp>
      <p:sp>
        <p:nvSpPr>
          <p:cNvPr id="81" name="AutoShape 25"/>
          <p:cNvSpPr>
            <a:spLocks noChangeArrowheads="1"/>
          </p:cNvSpPr>
          <p:nvPr>
            <p:custDataLst>
              <p:tags r:id="rId2"/>
            </p:custDataLst>
          </p:nvPr>
        </p:nvSpPr>
        <p:spPr bwMode="auto">
          <a:xfrm>
            <a:off x="3081496" y="1544181"/>
            <a:ext cx="2926469" cy="786098"/>
          </a:xfrm>
          <a:prstGeom prst="chevron">
            <a:avLst>
              <a:gd name="adj" fmla="val 29974"/>
            </a:avLst>
          </a:prstGeom>
          <a:solidFill>
            <a:srgbClr val="2913AD"/>
          </a:solidFill>
          <a:ln w="28575" algn="ctr">
            <a:solidFill>
              <a:schemeClr val="bg1"/>
            </a:solidFill>
            <a:miter lim="800000"/>
            <a:headEnd/>
            <a:tailEnd/>
          </a:ln>
        </p:spPr>
        <p:txBody>
          <a:bodyPr lIns="182880" tIns="91440" bIns="91440" anchor="ctr"/>
          <a:lstStyle>
            <a:lvl1pPr eaLnBrk="0" hangingPunct="0">
              <a:defRPr sz="1400" b="1">
                <a:solidFill>
                  <a:schemeClr val="tx1"/>
                </a:solidFill>
                <a:latin typeface="Arial" panose="020B0604020202020204" pitchFamily="34" charset="0"/>
                <a:cs typeface="Arial" panose="020B0604020202020204" pitchFamily="34" charset="0"/>
              </a:defRPr>
            </a:lvl1pPr>
            <a:lvl2pPr marL="742950" indent="-285750" eaLnBrk="0" hangingPunct="0">
              <a:defRPr sz="1400" b="1">
                <a:solidFill>
                  <a:schemeClr val="tx1"/>
                </a:solidFill>
                <a:latin typeface="Arial" panose="020B0604020202020204" pitchFamily="34" charset="0"/>
                <a:cs typeface="Arial" panose="020B0604020202020204" pitchFamily="34" charset="0"/>
              </a:defRPr>
            </a:lvl2pPr>
            <a:lvl3pPr marL="1143000" indent="-228600" eaLnBrk="0" hangingPunct="0">
              <a:defRPr sz="1400" b="1">
                <a:solidFill>
                  <a:schemeClr val="tx1"/>
                </a:solidFill>
                <a:latin typeface="Arial" panose="020B0604020202020204" pitchFamily="34" charset="0"/>
                <a:cs typeface="Arial" panose="020B0604020202020204" pitchFamily="34" charset="0"/>
              </a:defRPr>
            </a:lvl3pPr>
            <a:lvl4pPr marL="1600200" indent="-228600" eaLnBrk="0" hangingPunct="0">
              <a:defRPr sz="1400" b="1">
                <a:solidFill>
                  <a:schemeClr val="tx1"/>
                </a:solidFill>
                <a:latin typeface="Arial" panose="020B0604020202020204" pitchFamily="34" charset="0"/>
                <a:cs typeface="Arial" panose="020B0604020202020204" pitchFamily="34" charset="0"/>
              </a:defRPr>
            </a:lvl4pPr>
            <a:lvl5pPr marL="2057400" indent="-228600" eaLnBrk="0" hangingPunct="0">
              <a:defRPr sz="1400" b="1">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9pPr>
          </a:lstStyle>
          <a:p>
            <a:r>
              <a:rPr lang="en-US" sz="1800" dirty="0">
                <a:latin typeface="Segoe UI" panose="020B0502040204020203" pitchFamily="34" charset="0"/>
                <a:ea typeface="Segoe UI" panose="020B0502040204020203" pitchFamily="34" charset="0"/>
                <a:cs typeface="Segoe UI" panose="020B0502040204020203" pitchFamily="34" charset="0"/>
              </a:rPr>
              <a:t>PCR Amplification</a:t>
            </a:r>
          </a:p>
        </p:txBody>
      </p:sp>
      <p:sp>
        <p:nvSpPr>
          <p:cNvPr id="82" name="Oval 2"/>
          <p:cNvSpPr>
            <a:spLocks noChangeArrowheads="1"/>
          </p:cNvSpPr>
          <p:nvPr/>
        </p:nvSpPr>
        <p:spPr bwMode="gray">
          <a:xfrm>
            <a:off x="3140348" y="1289220"/>
            <a:ext cx="411480" cy="411480"/>
          </a:xfrm>
          <a:prstGeom prst="ellipse">
            <a:avLst/>
          </a:prstGeom>
          <a:solidFill>
            <a:schemeClr val="bg2">
              <a:lumMod val="75000"/>
              <a:lumOff val="25000"/>
            </a:schemeClr>
          </a:solidFill>
          <a:ln w="28575" algn="ctr">
            <a:solidFill>
              <a:schemeClr val="tx1"/>
            </a:solidFill>
            <a:round/>
            <a:headEnd/>
            <a:tailEnd/>
          </a:ln>
        </p:spPr>
        <p:txBody>
          <a:bodyPr wrap="none" lIns="0" tIns="0" rIns="0" bIns="0" anchor="ctr"/>
          <a:lstStyle/>
          <a:p>
            <a:pPr algn="ctr">
              <a:defRPr/>
            </a:pPr>
            <a:r>
              <a:rPr lang="en-US" sz="2000" b="1" dirty="0">
                <a:solidFill>
                  <a:srgbClr val="FFFFFF"/>
                </a:solidFill>
                <a:latin typeface="+mn-lt"/>
              </a:rPr>
              <a:t>2</a:t>
            </a:r>
          </a:p>
        </p:txBody>
      </p:sp>
      <p:sp>
        <p:nvSpPr>
          <p:cNvPr id="83" name="AutoShape 25"/>
          <p:cNvSpPr>
            <a:spLocks noChangeArrowheads="1"/>
          </p:cNvSpPr>
          <p:nvPr>
            <p:custDataLst>
              <p:tags r:id="rId3"/>
            </p:custDataLst>
          </p:nvPr>
        </p:nvSpPr>
        <p:spPr bwMode="auto">
          <a:xfrm>
            <a:off x="5883635" y="1544181"/>
            <a:ext cx="2926469" cy="786098"/>
          </a:xfrm>
          <a:prstGeom prst="chevron">
            <a:avLst>
              <a:gd name="adj" fmla="val 29974"/>
            </a:avLst>
          </a:prstGeom>
          <a:solidFill>
            <a:srgbClr val="2913AD"/>
          </a:solidFill>
          <a:ln w="28575" algn="ctr">
            <a:solidFill>
              <a:schemeClr val="bg1"/>
            </a:solidFill>
            <a:miter lim="800000"/>
            <a:headEnd/>
            <a:tailEnd/>
          </a:ln>
        </p:spPr>
        <p:txBody>
          <a:bodyPr lIns="182880" tIns="91440" bIns="91440" anchor="ctr"/>
          <a:lstStyle>
            <a:lvl1pPr eaLnBrk="0" hangingPunct="0">
              <a:defRPr sz="1400" b="1">
                <a:solidFill>
                  <a:schemeClr val="tx1"/>
                </a:solidFill>
                <a:latin typeface="Arial" panose="020B0604020202020204" pitchFamily="34" charset="0"/>
                <a:cs typeface="Arial" panose="020B0604020202020204" pitchFamily="34" charset="0"/>
              </a:defRPr>
            </a:lvl1pPr>
            <a:lvl2pPr marL="742950" indent="-285750" eaLnBrk="0" hangingPunct="0">
              <a:defRPr sz="1400" b="1">
                <a:solidFill>
                  <a:schemeClr val="tx1"/>
                </a:solidFill>
                <a:latin typeface="Arial" panose="020B0604020202020204" pitchFamily="34" charset="0"/>
                <a:cs typeface="Arial" panose="020B0604020202020204" pitchFamily="34" charset="0"/>
              </a:defRPr>
            </a:lvl2pPr>
            <a:lvl3pPr marL="1143000" indent="-228600" eaLnBrk="0" hangingPunct="0">
              <a:defRPr sz="1400" b="1">
                <a:solidFill>
                  <a:schemeClr val="tx1"/>
                </a:solidFill>
                <a:latin typeface="Arial" panose="020B0604020202020204" pitchFamily="34" charset="0"/>
                <a:cs typeface="Arial" panose="020B0604020202020204" pitchFamily="34" charset="0"/>
              </a:defRPr>
            </a:lvl3pPr>
            <a:lvl4pPr marL="1600200" indent="-228600" eaLnBrk="0" hangingPunct="0">
              <a:defRPr sz="1400" b="1">
                <a:solidFill>
                  <a:schemeClr val="tx1"/>
                </a:solidFill>
                <a:latin typeface="Arial" panose="020B0604020202020204" pitchFamily="34" charset="0"/>
                <a:cs typeface="Arial" panose="020B0604020202020204" pitchFamily="34" charset="0"/>
              </a:defRPr>
            </a:lvl4pPr>
            <a:lvl5pPr marL="2057400" indent="-228600" eaLnBrk="0" hangingPunct="0">
              <a:defRPr sz="1400" b="1">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9pPr>
          </a:lstStyle>
          <a:p>
            <a:r>
              <a:rPr lang="en-US" sz="1800" dirty="0">
                <a:latin typeface="Segoe UI" panose="020B0502040204020203" pitchFamily="34" charset="0"/>
                <a:ea typeface="Segoe UI" panose="020B0502040204020203" pitchFamily="34" charset="0"/>
                <a:cs typeface="Segoe UI" panose="020B0502040204020203" pitchFamily="34" charset="0"/>
              </a:rPr>
              <a:t>Gel Electrophoresis</a:t>
            </a:r>
          </a:p>
        </p:txBody>
      </p:sp>
      <p:sp>
        <p:nvSpPr>
          <p:cNvPr id="84" name="Oval 2"/>
          <p:cNvSpPr>
            <a:spLocks noChangeArrowheads="1"/>
          </p:cNvSpPr>
          <p:nvPr/>
        </p:nvSpPr>
        <p:spPr bwMode="gray">
          <a:xfrm>
            <a:off x="5942487" y="1289220"/>
            <a:ext cx="411480" cy="411480"/>
          </a:xfrm>
          <a:prstGeom prst="ellipse">
            <a:avLst/>
          </a:prstGeom>
          <a:solidFill>
            <a:schemeClr val="bg2">
              <a:lumMod val="75000"/>
              <a:lumOff val="25000"/>
            </a:schemeClr>
          </a:solidFill>
          <a:ln w="28575" algn="ctr">
            <a:solidFill>
              <a:schemeClr val="tx1"/>
            </a:solidFill>
            <a:round/>
            <a:headEnd/>
            <a:tailEnd/>
          </a:ln>
        </p:spPr>
        <p:txBody>
          <a:bodyPr wrap="none" lIns="0" tIns="0" rIns="0" bIns="0" anchor="ctr"/>
          <a:lstStyle/>
          <a:p>
            <a:pPr algn="ctr">
              <a:defRPr/>
            </a:pPr>
            <a:r>
              <a:rPr lang="en-US" sz="2000" b="1" dirty="0">
                <a:solidFill>
                  <a:srgbClr val="FFFFFF"/>
                </a:solidFill>
                <a:latin typeface="+mn-lt"/>
              </a:rPr>
              <a:t>3</a:t>
            </a:r>
          </a:p>
        </p:txBody>
      </p:sp>
    </p:spTree>
    <p:extLst>
      <p:ext uri="{BB962C8B-B14F-4D97-AF65-F5344CB8AC3E}">
        <p14:creationId xmlns:p14="http://schemas.microsoft.com/office/powerpoint/2010/main" val="1719241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6" name="Object 135"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2359340" name="think-cell Slide" r:id="rId4" imgW="270" imgH="270" progId="TCLayout.ActiveDocument.1">
                  <p:embed/>
                </p:oleObj>
              </mc:Choice>
              <mc:Fallback>
                <p:oleObj name="think-cell Slide" r:id="rId4" imgW="270" imgH="27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135" name="Rectangle 3"/>
          <p:cNvSpPr txBox="1">
            <a:spLocks noChangeArrowheads="1"/>
          </p:cNvSpPr>
          <p:nvPr/>
        </p:nvSpPr>
        <p:spPr bwMode="gray">
          <a:xfrm>
            <a:off x="344697" y="1613525"/>
            <a:ext cx="5001634" cy="457200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lvl="1" indent="-342900" algn="l">
              <a:lnSpc>
                <a:spcPct val="90000"/>
              </a:lnSpc>
              <a:buClr>
                <a:schemeClr val="tx2"/>
              </a:buClr>
              <a:buFont typeface="+mj-lt"/>
              <a:buAutoNum type="arabicPeriod"/>
              <a:defRPr/>
            </a:pPr>
            <a:r>
              <a:rPr kumimoji="0" lang="en-US" sz="22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rPr>
              <a:t>Place a </a:t>
            </a:r>
            <a:r>
              <a:rPr lang="en-US" sz="2200" b="0" kern="0" dirty="0">
                <a:latin typeface="Segoe UI" pitchFamily="34" charset="0"/>
                <a:ea typeface="Segoe UI" pitchFamily="34" charset="0"/>
                <a:cs typeface="Segoe UI" pitchFamily="34" charset="0"/>
              </a:rPr>
              <a:t>small piece of test food or plant tissue on a clean surface. </a:t>
            </a:r>
            <a:r>
              <a:rPr kumimoji="0" lang="en-US" sz="22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rPr>
              <a:t>Crush the food</a:t>
            </a:r>
            <a:r>
              <a:rPr kumimoji="0" lang="en-US" sz="2200" b="0" i="0" u="none" strike="noStrike" kern="0" cap="none" spc="0" normalizeH="0" noProof="0" dirty="0">
                <a:ln>
                  <a:noFill/>
                </a:ln>
                <a:solidFill>
                  <a:schemeClr val="tx1"/>
                </a:solidFill>
                <a:effectLst/>
                <a:uLnTx/>
                <a:uFillTx/>
                <a:latin typeface="Segoe UI" pitchFamily="34" charset="0"/>
                <a:ea typeface="Segoe UI" pitchFamily="34" charset="0"/>
                <a:cs typeface="Segoe UI" pitchFamily="34" charset="0"/>
              </a:rPr>
              <a:t> into small crumbs (</a:t>
            </a:r>
            <a:r>
              <a:rPr lang="en-US" sz="2200" b="0" kern="0" dirty="0">
                <a:latin typeface="Segoe UI" pitchFamily="34" charset="0"/>
                <a:ea typeface="Segoe UI" pitchFamily="34" charset="0"/>
                <a:cs typeface="Segoe UI" pitchFamily="34" charset="0"/>
              </a:rPr>
              <a:t>1-2mm)</a:t>
            </a:r>
            <a:endParaRPr kumimoji="0" lang="en-US" sz="22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endParaRPr>
          </a:p>
          <a:p>
            <a:pPr lvl="1" indent="-342900" algn="l">
              <a:lnSpc>
                <a:spcPct val="90000"/>
              </a:lnSpc>
              <a:buClr>
                <a:schemeClr val="tx2"/>
              </a:buClr>
              <a:buFont typeface="+mj-lt"/>
              <a:buAutoNum type="arabicPeriod"/>
              <a:defRPr/>
            </a:pPr>
            <a:endParaRPr lang="en-US" sz="2200" b="0" kern="0" dirty="0">
              <a:latin typeface="Segoe UI" pitchFamily="34" charset="0"/>
              <a:ea typeface="Segoe UI" pitchFamily="34" charset="0"/>
              <a:cs typeface="Segoe UI" pitchFamily="34" charset="0"/>
            </a:endParaRPr>
          </a:p>
          <a:p>
            <a:pPr lvl="1" indent="-342900" algn="l">
              <a:lnSpc>
                <a:spcPct val="90000"/>
              </a:lnSpc>
              <a:buClr>
                <a:schemeClr val="tx2"/>
              </a:buClr>
              <a:buFont typeface="+mj-lt"/>
              <a:buAutoNum type="arabicPeriod"/>
              <a:defRPr/>
            </a:pPr>
            <a:r>
              <a:rPr kumimoji="0" lang="en-US" sz="220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rPr>
              <a:t>Move 1-2 mm food crumb </a:t>
            </a:r>
            <a:r>
              <a:rPr lang="en-US" sz="2200" b="0" kern="0" noProof="0" dirty="0">
                <a:latin typeface="Segoe UI" pitchFamily="34" charset="0"/>
                <a:ea typeface="Segoe UI" pitchFamily="34" charset="0"/>
                <a:cs typeface="Segoe UI" pitchFamily="34" charset="0"/>
              </a:rPr>
              <a:t>into PCR tube and add 50 µL of Lysis buffer</a:t>
            </a:r>
            <a:endParaRPr lang="en-US" sz="2200" b="0" kern="0" dirty="0">
              <a:latin typeface="Segoe UI" pitchFamily="34" charset="0"/>
              <a:ea typeface="Segoe UI" pitchFamily="34" charset="0"/>
              <a:cs typeface="Segoe UI" pitchFamily="34" charset="0"/>
            </a:endParaRPr>
          </a:p>
          <a:p>
            <a:pPr lvl="1" indent="-342900" algn="l">
              <a:lnSpc>
                <a:spcPct val="90000"/>
              </a:lnSpc>
              <a:buClr>
                <a:schemeClr val="tx2"/>
              </a:buClr>
              <a:buFont typeface="+mj-lt"/>
              <a:buAutoNum type="arabicPeriod"/>
              <a:defRPr/>
            </a:pPr>
            <a:endParaRPr kumimoji="0" lang="en-US" sz="22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r>
              <a:rPr kumimoji="0" lang="en-US" sz="220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rPr>
              <a:t>Incubate 5 min. at 95C </a:t>
            </a:r>
            <a:r>
              <a:rPr kumimoji="0" lang="en-US" sz="22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rPr>
              <a:t>in </a:t>
            </a:r>
            <a:r>
              <a:rPr kumimoji="0" lang="en-US" sz="2200" b="0" i="0" u="none" strike="noStrike" kern="0" cap="none" spc="0" normalizeH="0" baseline="0" noProof="0" dirty="0" err="1">
                <a:ln>
                  <a:noFill/>
                </a:ln>
                <a:solidFill>
                  <a:schemeClr val="tx1"/>
                </a:solidFill>
                <a:effectLst/>
                <a:uLnTx/>
                <a:uFillTx/>
                <a:latin typeface="Segoe UI" pitchFamily="34" charset="0"/>
                <a:ea typeface="Segoe UI" pitchFamily="34" charset="0"/>
                <a:cs typeface="Segoe UI" pitchFamily="34" charset="0"/>
              </a:rPr>
              <a:t>miniPCR</a:t>
            </a:r>
            <a:r>
              <a:rPr kumimoji="0" lang="en-US" sz="22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rPr>
              <a:t> using </a:t>
            </a:r>
            <a:r>
              <a:rPr kumimoji="0" lang="en-US" sz="2200" b="0" i="0" u="none" strike="noStrike" kern="0" cap="none" spc="0" normalizeH="0" baseline="0" noProof="0" dirty="0" err="1">
                <a:ln>
                  <a:noFill/>
                </a:ln>
                <a:solidFill>
                  <a:schemeClr val="tx1"/>
                </a:solidFill>
                <a:effectLst/>
                <a:uLnTx/>
                <a:uFillTx/>
                <a:latin typeface="Segoe UI" pitchFamily="34" charset="0"/>
                <a:ea typeface="Segoe UI" pitchFamily="34" charset="0"/>
                <a:cs typeface="Segoe UI" pitchFamily="34" charset="0"/>
              </a:rPr>
              <a:t>miniPCR</a:t>
            </a:r>
            <a:r>
              <a:rPr kumimoji="0" lang="en-US" sz="22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rPr>
              <a:t> in Heat Block Mode</a:t>
            </a: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lang="en-US" sz="2200" b="0" kern="0" dirty="0">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r>
              <a:rPr lang="en-US" sz="2200" u="sng" kern="0" dirty="0">
                <a:latin typeface="Segoe UI" pitchFamily="34" charset="0"/>
                <a:ea typeface="Segoe UI" pitchFamily="34" charset="0"/>
                <a:cs typeface="Segoe UI" pitchFamily="34" charset="0"/>
              </a:rPr>
              <a:t>After removal from heat</a:t>
            </a:r>
            <a:r>
              <a:rPr lang="en-US" sz="2200" b="0" kern="0" dirty="0">
                <a:latin typeface="Segoe UI" pitchFamily="34" charset="0"/>
                <a:ea typeface="Segoe UI" pitchFamily="34" charset="0"/>
                <a:cs typeface="Segoe UI" pitchFamily="34" charset="0"/>
              </a:rPr>
              <a:t>, add </a:t>
            </a:r>
            <a:br>
              <a:rPr lang="en-US" sz="2200" b="0" kern="0" dirty="0">
                <a:latin typeface="Segoe UI" pitchFamily="34" charset="0"/>
                <a:ea typeface="Segoe UI" pitchFamily="34" charset="0"/>
                <a:cs typeface="Segoe UI" pitchFamily="34" charset="0"/>
              </a:rPr>
            </a:br>
            <a:r>
              <a:rPr lang="en-US" sz="2200" b="0" kern="0" dirty="0">
                <a:latin typeface="Segoe UI" pitchFamily="34" charset="0"/>
                <a:ea typeface="Segoe UI" pitchFamily="34" charset="0"/>
                <a:cs typeface="Segoe UI" pitchFamily="34" charset="0"/>
              </a:rPr>
              <a:t>5 µl of neutralization buffer. Mix. </a:t>
            </a:r>
            <a:endParaRPr kumimoji="0" lang="en-US" sz="22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22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22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endParaRPr>
          </a:p>
        </p:txBody>
      </p:sp>
      <p:sp>
        <p:nvSpPr>
          <p:cNvPr id="2" name="Title 1"/>
          <p:cNvSpPr>
            <a:spLocks noGrp="1"/>
          </p:cNvSpPr>
          <p:nvPr>
            <p:ph type="title"/>
          </p:nvPr>
        </p:nvSpPr>
        <p:spPr/>
        <p:txBody>
          <a:bodyPr/>
          <a:lstStyle/>
          <a:p>
            <a:r>
              <a:rPr lang="en-US" b="1" dirty="0">
                <a:solidFill>
                  <a:schemeClr val="tx1"/>
                </a:solidFill>
              </a:rPr>
              <a:t>Setting up DNA extraction from foods</a:t>
            </a:r>
          </a:p>
        </p:txBody>
      </p:sp>
      <p:pic>
        <p:nvPicPr>
          <p:cNvPr id="10" name="Picture 9" descr="C:\Users\SK\Google Drive\Pecera\New Products and Catalog\miniPCR lab protocols\GMO Lab\GMO lab tissue size image.jpg"/>
          <p:cNvPicPr/>
          <p:nvPr/>
        </p:nvPicPr>
        <p:blipFill rotWithShape="1">
          <a:blip r:embed="rId6" cstate="email">
            <a:extLst>
              <a:ext uri="{28A0092B-C50C-407E-A947-70E740481C1C}">
                <a14:useLocalDpi xmlns:a14="http://schemas.microsoft.com/office/drawing/2010/main"/>
              </a:ext>
            </a:extLst>
          </a:blip>
          <a:srcRect/>
          <a:stretch/>
        </p:blipFill>
        <p:spPr bwMode="auto">
          <a:xfrm>
            <a:off x="5415915" y="1613525"/>
            <a:ext cx="3753485" cy="3057525"/>
          </a:xfrm>
          <a:prstGeom prst="rect">
            <a:avLst/>
          </a:prstGeom>
          <a:noFill/>
          <a:ln>
            <a:noFill/>
          </a:ln>
          <a:extLst>
            <a:ext uri="{53640926-AAD7-44D8-BBD7-CCE9431645EC}">
              <a14:shadowObscured xmlns:a14="http://schemas.microsoft.com/office/drawing/2010/main"/>
            </a:ext>
          </a:extLst>
        </p:spPr>
      </p:pic>
      <p:cxnSp>
        <p:nvCxnSpPr>
          <p:cNvPr id="11" name="Straight Arrow Connector 10"/>
          <p:cNvCxnSpPr>
            <a:cxnSpLocks/>
          </p:cNvCxnSpPr>
          <p:nvPr/>
        </p:nvCxnSpPr>
        <p:spPr>
          <a:xfrm>
            <a:off x="5050971" y="2380343"/>
            <a:ext cx="1530169" cy="470797"/>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2055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Incubate 5 minutes at 95°C</a:t>
            </a:r>
          </a:p>
        </p:txBody>
      </p:sp>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542198" y="1337481"/>
            <a:ext cx="6919415" cy="5158854"/>
          </a:xfrm>
          <a:prstGeom prst="rect">
            <a:avLst/>
          </a:prstGeom>
        </p:spPr>
      </p:pic>
      <p:sp>
        <p:nvSpPr>
          <p:cNvPr id="5" name="Freeform 31"/>
          <p:cNvSpPr>
            <a:spLocks/>
          </p:cNvSpPr>
          <p:nvPr/>
        </p:nvSpPr>
        <p:spPr bwMode="gray">
          <a:xfrm>
            <a:off x="4787153" y="2245659"/>
            <a:ext cx="1882588" cy="712694"/>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06C245"/>
          </a:solidFill>
          <a:ln w="9525">
            <a:solidFill>
              <a:srgbClr val="06C245"/>
            </a:solidFill>
            <a:round/>
            <a:headEnd/>
            <a:tailEnd/>
          </a:ln>
        </p:spPr>
        <p:txBody>
          <a:bodyPr tIns="91440" bIns="91440" anchor="ctr"/>
          <a:lstStyle/>
          <a:p>
            <a:pPr algn="ctr"/>
            <a:endParaRPr lang="en-US" sz="1400" b="1" dirty="0">
              <a:solidFill>
                <a:srgbClr val="000000"/>
              </a:solidFill>
            </a:endParaRPr>
          </a:p>
        </p:txBody>
      </p:sp>
      <p:sp>
        <p:nvSpPr>
          <p:cNvPr id="6" name="Freeform 31"/>
          <p:cNvSpPr>
            <a:spLocks/>
          </p:cNvSpPr>
          <p:nvPr/>
        </p:nvSpPr>
        <p:spPr bwMode="gray">
          <a:xfrm>
            <a:off x="4799012" y="2940949"/>
            <a:ext cx="1063906" cy="595627"/>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06C245"/>
          </a:solidFill>
          <a:ln w="9525">
            <a:solidFill>
              <a:srgbClr val="06C245"/>
            </a:solidFill>
            <a:round/>
            <a:headEnd/>
            <a:tailEnd/>
          </a:ln>
        </p:spPr>
        <p:txBody>
          <a:bodyPr tIns="91440" bIns="91440" anchor="ctr"/>
          <a:lstStyle/>
          <a:p>
            <a:pPr algn="ctr"/>
            <a:endParaRPr lang="en-US" sz="1400" b="1" dirty="0">
              <a:solidFill>
                <a:srgbClr val="000000"/>
              </a:solidFill>
            </a:endParaRPr>
          </a:p>
        </p:txBody>
      </p:sp>
      <p:sp>
        <p:nvSpPr>
          <p:cNvPr id="7" name="Freeform 31"/>
          <p:cNvSpPr>
            <a:spLocks/>
          </p:cNvSpPr>
          <p:nvPr/>
        </p:nvSpPr>
        <p:spPr bwMode="gray">
          <a:xfrm>
            <a:off x="7192587" y="5900708"/>
            <a:ext cx="1400083" cy="595627"/>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06C245"/>
          </a:solidFill>
          <a:ln w="9525">
            <a:solidFill>
              <a:srgbClr val="06C245"/>
            </a:solidFill>
            <a:round/>
            <a:headEnd/>
            <a:tailEnd/>
          </a:ln>
        </p:spPr>
        <p:txBody>
          <a:bodyPr tIns="91440" bIns="91440" anchor="ctr"/>
          <a:lstStyle/>
          <a:p>
            <a:pPr algn="ctr"/>
            <a:endParaRPr lang="en-US" sz="1400" b="1" dirty="0">
              <a:solidFill>
                <a:srgbClr val="000000"/>
              </a:solidFill>
            </a:endParaRPr>
          </a:p>
        </p:txBody>
      </p:sp>
    </p:spTree>
    <p:extLst>
      <p:ext uri="{BB962C8B-B14F-4D97-AF65-F5344CB8AC3E}">
        <p14:creationId xmlns:p14="http://schemas.microsoft.com/office/powerpoint/2010/main" val="22063492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Detecting plant transgenes by PCR</a:t>
            </a:r>
            <a:br>
              <a:rPr lang="en-US" b="1" dirty="0"/>
            </a:br>
            <a:r>
              <a:rPr lang="en-US" sz="2000" dirty="0"/>
              <a:t>Duplex PCR: internal control and transgene</a:t>
            </a:r>
            <a:endParaRPr lang="en-US" dirty="0"/>
          </a:p>
        </p:txBody>
      </p:sp>
      <p:grpSp>
        <p:nvGrpSpPr>
          <p:cNvPr id="14" name="Group 17"/>
          <p:cNvGrpSpPr>
            <a:grpSpLocks/>
          </p:cNvGrpSpPr>
          <p:nvPr/>
        </p:nvGrpSpPr>
        <p:grpSpPr bwMode="auto">
          <a:xfrm>
            <a:off x="1181569" y="4044616"/>
            <a:ext cx="6309453" cy="1049598"/>
            <a:chOff x="731837" y="3897312"/>
            <a:chExt cx="5943600" cy="762000"/>
          </a:xfrm>
        </p:grpSpPr>
        <p:sp>
          <p:nvSpPr>
            <p:cNvPr id="15" name="Rectangle 14"/>
            <p:cNvSpPr/>
            <p:nvPr/>
          </p:nvSpPr>
          <p:spPr bwMode="auto">
            <a:xfrm>
              <a:off x="731837" y="4125912"/>
              <a:ext cx="1447800" cy="533400"/>
            </a:xfrm>
            <a:prstGeom prst="rect">
              <a:avLst/>
            </a:prstGeom>
            <a:solidFill>
              <a:srgbClr val="3333CC">
                <a:lumMod val="20000"/>
                <a:lumOff val="80000"/>
              </a:srgbClr>
            </a:solidFill>
            <a:ln w="9525" cap="flat" cmpd="sng" algn="ctr">
              <a:solidFill>
                <a:srgbClr val="FFFFFF">
                  <a:lumMod val="75000"/>
                </a:srgbClr>
              </a:solidFill>
              <a:prstDash val="solid"/>
              <a:round/>
              <a:headEnd type="none" w="med" len="med"/>
              <a:tailEnd type="none" w="med" len="med"/>
            </a:ln>
            <a:effectLst/>
          </p:spPr>
          <p:txBody>
            <a:bodyPr tIns="0" bIns="0" anchor="ctr"/>
            <a:lstStyle/>
            <a:p>
              <a:pPr defTabSz="457200" fontAlgn="auto" hangingPunct="0">
                <a:lnSpc>
                  <a:spcPct val="80000"/>
                </a:lnSpc>
                <a:spcBef>
                  <a:spcPts val="0"/>
                </a:spcBef>
                <a:spcAft>
                  <a:spcPts val="0"/>
                </a:spcAft>
                <a:buClr>
                  <a:srgbClr val="000000"/>
                </a:buClr>
                <a:buSzPct val="100000"/>
                <a:defRPr/>
              </a:pPr>
              <a:r>
                <a:rPr lang="en-US" sz="2000" kern="0" dirty="0">
                  <a:solidFill>
                    <a:srgbClr val="000000"/>
                  </a:solidFill>
                  <a:latin typeface="Calibri" panose="020F0502020204030204" pitchFamily="34" charset="0"/>
                  <a:ea typeface="Microsoft YaHei" charset="-122"/>
                </a:rPr>
                <a:t>CaMV35S Promoter</a:t>
              </a:r>
            </a:p>
          </p:txBody>
        </p:sp>
        <p:sp>
          <p:nvSpPr>
            <p:cNvPr id="16" name="Rectangle 15"/>
            <p:cNvSpPr/>
            <p:nvPr/>
          </p:nvSpPr>
          <p:spPr bwMode="auto">
            <a:xfrm>
              <a:off x="5227637" y="4125912"/>
              <a:ext cx="1447800" cy="533400"/>
            </a:xfrm>
            <a:prstGeom prst="rect">
              <a:avLst/>
            </a:prstGeom>
            <a:solidFill>
              <a:srgbClr val="3333CC">
                <a:lumMod val="20000"/>
                <a:lumOff val="80000"/>
              </a:srgbClr>
            </a:solidFill>
            <a:ln w="9525" cap="flat" cmpd="sng" algn="ctr">
              <a:solidFill>
                <a:srgbClr val="FFFFFF">
                  <a:lumMod val="75000"/>
                </a:srgbClr>
              </a:solidFill>
              <a:prstDash val="solid"/>
              <a:round/>
              <a:headEnd type="none" w="med" len="med"/>
              <a:tailEnd type="none" w="med" len="med"/>
            </a:ln>
            <a:effectLst/>
          </p:spPr>
          <p:txBody>
            <a:bodyPr tIns="0" bIns="0" anchor="ctr"/>
            <a:lstStyle/>
            <a:p>
              <a:pPr defTabSz="457200" fontAlgn="auto" hangingPunct="0">
                <a:lnSpc>
                  <a:spcPct val="80000"/>
                </a:lnSpc>
                <a:spcBef>
                  <a:spcPts val="0"/>
                </a:spcBef>
                <a:spcAft>
                  <a:spcPts val="0"/>
                </a:spcAft>
                <a:buClr>
                  <a:srgbClr val="000000"/>
                </a:buClr>
                <a:buSzPct val="100000"/>
                <a:defRPr/>
              </a:pPr>
              <a:r>
                <a:rPr lang="en-US" sz="2000" kern="0" dirty="0">
                  <a:solidFill>
                    <a:srgbClr val="000000"/>
                  </a:solidFill>
                  <a:latin typeface="Calibri" panose="020F0502020204030204" pitchFamily="34" charset="0"/>
                  <a:ea typeface="Microsoft YaHei" charset="-122"/>
                </a:rPr>
                <a:t>NOS Terminator</a:t>
              </a:r>
            </a:p>
          </p:txBody>
        </p:sp>
        <p:cxnSp>
          <p:nvCxnSpPr>
            <p:cNvPr id="17" name="Straight Connector 16"/>
            <p:cNvCxnSpPr>
              <a:stCxn id="15" idx="3"/>
              <a:endCxn id="16" idx="1"/>
            </p:cNvCxnSpPr>
            <p:nvPr/>
          </p:nvCxnSpPr>
          <p:spPr bwMode="auto">
            <a:xfrm>
              <a:off x="2179637" y="4392612"/>
              <a:ext cx="3048000" cy="0"/>
            </a:xfrm>
            <a:prstGeom prst="line">
              <a:avLst/>
            </a:prstGeom>
            <a:solidFill>
              <a:srgbClr val="00B8FF"/>
            </a:solidFill>
            <a:ln w="19050" cap="flat" cmpd="sng" algn="ctr">
              <a:solidFill>
                <a:schemeClr val="tx1">
                  <a:lumMod val="85000"/>
                </a:schemeClr>
              </a:solidFill>
              <a:prstDash val="solid"/>
              <a:round/>
              <a:headEnd type="none" w="med" len="med"/>
              <a:tailEnd type="none" w="med" len="med"/>
            </a:ln>
            <a:effectLst/>
          </p:spPr>
        </p:cxnSp>
        <p:sp>
          <p:nvSpPr>
            <p:cNvPr id="18" name="Rectangle 17"/>
            <p:cNvSpPr/>
            <p:nvPr/>
          </p:nvSpPr>
          <p:spPr bwMode="auto">
            <a:xfrm>
              <a:off x="2636837" y="4125912"/>
              <a:ext cx="2209800" cy="533400"/>
            </a:xfrm>
            <a:prstGeom prst="rect">
              <a:avLst/>
            </a:prstGeom>
            <a:solidFill>
              <a:srgbClr val="00CC99">
                <a:lumMod val="20000"/>
                <a:lumOff val="80000"/>
              </a:srgbClr>
            </a:solidFill>
            <a:ln w="9525" cap="flat" cmpd="sng" algn="ctr">
              <a:solidFill>
                <a:srgbClr val="FFFFFF">
                  <a:lumMod val="75000"/>
                </a:srgbClr>
              </a:solidFill>
              <a:prstDash val="dash"/>
              <a:round/>
              <a:headEnd type="none" w="med" len="med"/>
              <a:tailEnd type="none" w="med" len="med"/>
            </a:ln>
            <a:effectLst/>
          </p:spPr>
          <p:txBody>
            <a:bodyPr anchor="ctr"/>
            <a:lstStyle/>
            <a:p>
              <a:pPr defTabSz="457200" fontAlgn="auto" hangingPunct="0">
                <a:lnSpc>
                  <a:spcPct val="93000"/>
                </a:lnSpc>
                <a:spcBef>
                  <a:spcPts val="0"/>
                </a:spcBef>
                <a:spcAft>
                  <a:spcPts val="0"/>
                </a:spcAft>
                <a:buClr>
                  <a:srgbClr val="000000"/>
                </a:buClr>
                <a:buSzPct val="100000"/>
                <a:defRPr/>
              </a:pPr>
              <a:r>
                <a:rPr lang="en-US" sz="2000" kern="0" dirty="0">
                  <a:solidFill>
                    <a:srgbClr val="000000"/>
                  </a:solidFill>
                  <a:latin typeface="Calibri" panose="020F0502020204030204" pitchFamily="34" charset="0"/>
                  <a:ea typeface="Microsoft YaHei" charset="-122"/>
                </a:rPr>
                <a:t>Transgene</a:t>
              </a:r>
            </a:p>
          </p:txBody>
        </p:sp>
        <p:cxnSp>
          <p:nvCxnSpPr>
            <p:cNvPr id="19" name="Elbow Connector 18"/>
            <p:cNvCxnSpPr/>
            <p:nvPr/>
          </p:nvCxnSpPr>
          <p:spPr bwMode="auto">
            <a:xfrm flipV="1">
              <a:off x="2408237" y="3897312"/>
              <a:ext cx="838200" cy="495300"/>
            </a:xfrm>
            <a:prstGeom prst="bentConnector3">
              <a:avLst>
                <a:gd name="adj1" fmla="val 2273"/>
              </a:avLst>
            </a:prstGeom>
            <a:solidFill>
              <a:srgbClr val="00B8FF"/>
            </a:solidFill>
            <a:ln w="28575" cap="flat" cmpd="sng" algn="ctr">
              <a:solidFill>
                <a:schemeClr val="tx1">
                  <a:lumMod val="85000"/>
                </a:schemeClr>
              </a:solidFill>
              <a:prstDash val="solid"/>
              <a:round/>
              <a:headEnd type="none" w="lg" len="med"/>
              <a:tailEnd type="triangle" w="lg" len="med"/>
            </a:ln>
            <a:effectLst/>
          </p:spPr>
        </p:cxnSp>
      </p:gr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68563" y="3771655"/>
            <a:ext cx="508001" cy="533401"/>
          </a:xfrm>
          <a:prstGeom prst="rect">
            <a:avLst/>
          </a:prstGeom>
        </p:spPr>
      </p:pic>
      <p:cxnSp>
        <p:nvCxnSpPr>
          <p:cNvPr id="25" name="Straight Arrow Connector 24"/>
          <p:cNvCxnSpPr/>
          <p:nvPr/>
        </p:nvCxnSpPr>
        <p:spPr bwMode="auto">
          <a:xfrm>
            <a:off x="1144396" y="5222318"/>
            <a:ext cx="433377" cy="0"/>
          </a:xfrm>
          <a:prstGeom prst="straightConnector1">
            <a:avLst/>
          </a:prstGeom>
          <a:solidFill>
            <a:schemeClr val="accent1"/>
          </a:solidFill>
          <a:ln w="76200" cap="flat" cmpd="sng" algn="ctr">
            <a:solidFill>
              <a:srgbClr val="00B050"/>
            </a:solidFill>
            <a:prstDash val="solid"/>
            <a:round/>
            <a:headEnd type="none" w="med" len="med"/>
            <a:tailEnd type="triangle"/>
          </a:ln>
          <a:effectLst/>
        </p:spPr>
      </p:cxnSp>
      <p:cxnSp>
        <p:nvCxnSpPr>
          <p:cNvPr id="26" name="Straight Arrow Connector 25"/>
          <p:cNvCxnSpPr/>
          <p:nvPr/>
        </p:nvCxnSpPr>
        <p:spPr bwMode="auto">
          <a:xfrm flipH="1">
            <a:off x="2226349" y="4246118"/>
            <a:ext cx="437481" cy="0"/>
          </a:xfrm>
          <a:prstGeom prst="straightConnector1">
            <a:avLst/>
          </a:prstGeom>
          <a:solidFill>
            <a:schemeClr val="accent1"/>
          </a:solidFill>
          <a:ln w="76200" cap="flat" cmpd="sng" algn="ctr">
            <a:solidFill>
              <a:srgbClr val="00B050"/>
            </a:solidFill>
            <a:prstDash val="solid"/>
            <a:round/>
            <a:headEnd type="none" w="med" len="med"/>
            <a:tailEnd type="triangle"/>
          </a:ln>
          <a:effectLst/>
        </p:spPr>
      </p:cxnSp>
      <p:sp>
        <p:nvSpPr>
          <p:cNvPr id="27" name="Rectangle 9"/>
          <p:cNvSpPr>
            <a:spLocks noChangeArrowheads="1"/>
          </p:cNvSpPr>
          <p:nvPr/>
        </p:nvSpPr>
        <p:spPr bwMode="auto">
          <a:xfrm>
            <a:off x="1055998" y="5285827"/>
            <a:ext cx="1844046"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eaLnBrk="0" hangingPunct="0">
              <a:defRPr>
                <a:solidFill>
                  <a:schemeClr val="tx1"/>
                </a:solidFill>
                <a:latin typeface="Arial" panose="020B0604020202020204" pitchFamily="34" charset="0"/>
              </a:defRPr>
            </a:lvl1pPr>
            <a:lvl2pPr algn="l" eaLnBrk="0" hangingPunct="0">
              <a:defRPr>
                <a:solidFill>
                  <a:schemeClr val="tx1"/>
                </a:solidFill>
                <a:latin typeface="Arial" panose="020B0604020202020204" pitchFamily="34" charset="0"/>
              </a:defRPr>
            </a:lvl2pPr>
            <a:lvl3pPr algn="l" eaLnBrk="0" hangingPunct="0">
              <a:defRPr>
                <a:solidFill>
                  <a:schemeClr val="tx1"/>
                </a:solidFill>
                <a:latin typeface="Arial" panose="020B0604020202020204" pitchFamily="34" charset="0"/>
              </a:defRPr>
            </a:lvl3pPr>
            <a:lvl4pPr algn="l" eaLnBrk="0" hangingPunct="0">
              <a:defRPr>
                <a:solidFill>
                  <a:schemeClr val="tx1"/>
                </a:solidFill>
                <a:latin typeface="Arial" panose="020B0604020202020204" pitchFamily="34" charset="0"/>
              </a:defRPr>
            </a:lvl4pPr>
            <a:lvl5pPr algn="l"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spcBef>
                <a:spcPts val="1200"/>
              </a:spcBef>
              <a:spcAft>
                <a:spcPts val="600"/>
              </a:spcAft>
              <a:buSzPts val="1800"/>
            </a:pPr>
            <a:r>
              <a:rPr lang="en-US" sz="1600" b="0" dirty="0">
                <a:latin typeface="Segoe UI" panose="020B0502040204020203" pitchFamily="34" charset="0"/>
                <a:cs typeface="Segoe UI" panose="020B0502040204020203" pitchFamily="34" charset="0"/>
              </a:rPr>
              <a:t>125 </a:t>
            </a:r>
            <a:r>
              <a:rPr lang="en-US" sz="1600" b="0" dirty="0" err="1">
                <a:latin typeface="Segoe UI" panose="020B0502040204020203" pitchFamily="34" charset="0"/>
                <a:cs typeface="Segoe UI" panose="020B0502040204020203" pitchFamily="34" charset="0"/>
              </a:rPr>
              <a:t>bp</a:t>
            </a:r>
            <a:r>
              <a:rPr lang="en-US" sz="1600" b="0" dirty="0">
                <a:latin typeface="Segoe UI" panose="020B0502040204020203" pitchFamily="34" charset="0"/>
                <a:cs typeface="Segoe UI" panose="020B0502040204020203" pitchFamily="34" charset="0"/>
              </a:rPr>
              <a:t> product</a:t>
            </a:r>
            <a:endParaRPr lang="en-US" sz="1600" b="0" dirty="0"/>
          </a:p>
        </p:txBody>
      </p:sp>
      <p:sp>
        <p:nvSpPr>
          <p:cNvPr id="21" name="Rectangle 9"/>
          <p:cNvSpPr>
            <a:spLocks noChangeArrowheads="1"/>
          </p:cNvSpPr>
          <p:nvPr/>
        </p:nvSpPr>
        <p:spPr bwMode="auto">
          <a:xfrm>
            <a:off x="1031988" y="2859313"/>
            <a:ext cx="1844046"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eaLnBrk="0" hangingPunct="0">
              <a:defRPr>
                <a:solidFill>
                  <a:schemeClr val="tx1"/>
                </a:solidFill>
                <a:latin typeface="Arial" panose="020B0604020202020204" pitchFamily="34" charset="0"/>
              </a:defRPr>
            </a:lvl1pPr>
            <a:lvl2pPr algn="l" eaLnBrk="0" hangingPunct="0">
              <a:defRPr>
                <a:solidFill>
                  <a:schemeClr val="tx1"/>
                </a:solidFill>
                <a:latin typeface="Arial" panose="020B0604020202020204" pitchFamily="34" charset="0"/>
              </a:defRPr>
            </a:lvl2pPr>
            <a:lvl3pPr algn="l" eaLnBrk="0" hangingPunct="0">
              <a:defRPr>
                <a:solidFill>
                  <a:schemeClr val="tx1"/>
                </a:solidFill>
                <a:latin typeface="Arial" panose="020B0604020202020204" pitchFamily="34" charset="0"/>
              </a:defRPr>
            </a:lvl3pPr>
            <a:lvl4pPr algn="l" eaLnBrk="0" hangingPunct="0">
              <a:defRPr>
                <a:solidFill>
                  <a:schemeClr val="tx1"/>
                </a:solidFill>
                <a:latin typeface="Arial" panose="020B0604020202020204" pitchFamily="34" charset="0"/>
              </a:defRPr>
            </a:lvl4pPr>
            <a:lvl5pPr algn="l"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spcBef>
                <a:spcPts val="1200"/>
              </a:spcBef>
              <a:spcAft>
                <a:spcPts val="600"/>
              </a:spcAft>
              <a:buSzPts val="1800"/>
            </a:pPr>
            <a:r>
              <a:rPr lang="en-US" sz="1600" b="0" dirty="0">
                <a:latin typeface="Segoe UI" panose="020B0502040204020203" pitchFamily="34" charset="0"/>
                <a:cs typeface="Segoe UI" panose="020B0502040204020203" pitchFamily="34" charset="0"/>
              </a:rPr>
              <a:t>~187 </a:t>
            </a:r>
            <a:r>
              <a:rPr lang="en-US" sz="1600" b="0" dirty="0" err="1">
                <a:latin typeface="Segoe UI" panose="020B0502040204020203" pitchFamily="34" charset="0"/>
                <a:cs typeface="Segoe UI" panose="020B0502040204020203" pitchFamily="34" charset="0"/>
              </a:rPr>
              <a:t>bp</a:t>
            </a:r>
            <a:r>
              <a:rPr lang="en-US" sz="1600" b="0" dirty="0">
                <a:latin typeface="Segoe UI" panose="020B0502040204020203" pitchFamily="34" charset="0"/>
                <a:cs typeface="Segoe UI" panose="020B0502040204020203" pitchFamily="34" charset="0"/>
              </a:rPr>
              <a:t> product</a:t>
            </a:r>
            <a:endParaRPr lang="en-US" sz="1600" b="0" dirty="0"/>
          </a:p>
        </p:txBody>
      </p:sp>
      <p:sp>
        <p:nvSpPr>
          <p:cNvPr id="22" name="Rectangle 21"/>
          <p:cNvSpPr/>
          <p:nvPr/>
        </p:nvSpPr>
        <p:spPr bwMode="auto">
          <a:xfrm>
            <a:off x="1181569" y="2180127"/>
            <a:ext cx="1997201" cy="330427"/>
          </a:xfrm>
          <a:prstGeom prst="rect">
            <a:avLst/>
          </a:prstGeom>
          <a:solidFill>
            <a:schemeClr val="accent1"/>
          </a:solidFill>
          <a:ln w="9525" cap="flat" cmpd="sng" algn="ctr">
            <a:solidFill>
              <a:schemeClr val="bg2"/>
            </a:solidFill>
            <a:prstDash val="solid"/>
            <a:round/>
            <a:headEnd type="none" w="med" len="med"/>
            <a:tailEnd type="stealth" w="med" len="med"/>
          </a:ln>
          <a:effectLst/>
        </p:spPr>
        <p:txBody>
          <a:bodyPr vert="horz" wrap="square" lIns="0" tIns="0" rIns="0" bIns="0" numCol="1" rtlCol="0" anchor="ctr" anchorCtr="0" compatLnSpc="1">
            <a:prstTxWarp prst="textNoShape">
              <a:avLst/>
            </a:prstTxWarp>
          </a:bodyPr>
          <a:lstStyle/>
          <a:p>
            <a:pPr>
              <a:spcBef>
                <a:spcPts val="0"/>
              </a:spcBef>
              <a:spcAft>
                <a:spcPts val="0"/>
              </a:spcAft>
            </a:pPr>
            <a:r>
              <a:rPr lang="en-US" sz="1800" i="1"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Tubulin</a:t>
            </a:r>
            <a:endParaRPr lang="en-US" sz="2800" i="1" dirty="0">
              <a:solidFill>
                <a:schemeClr val="bg2"/>
              </a:solidFill>
              <a:latin typeface="Calibri" panose="020F0502020204030204" pitchFamily="34" charset="0"/>
              <a:ea typeface="Times New Roman" panose="02020603050405020304" pitchFamily="18" charset="0"/>
            </a:endParaRPr>
          </a:p>
        </p:txBody>
      </p:sp>
      <p:cxnSp>
        <p:nvCxnSpPr>
          <p:cNvPr id="23" name="Straight Arrow Connector 22"/>
          <p:cNvCxnSpPr/>
          <p:nvPr/>
        </p:nvCxnSpPr>
        <p:spPr bwMode="auto">
          <a:xfrm>
            <a:off x="1198142" y="2028429"/>
            <a:ext cx="433377" cy="0"/>
          </a:xfrm>
          <a:prstGeom prst="straightConnector1">
            <a:avLst/>
          </a:prstGeom>
          <a:solidFill>
            <a:schemeClr val="accent1"/>
          </a:solidFill>
          <a:ln w="76200" cap="flat" cmpd="sng" algn="ctr">
            <a:solidFill>
              <a:srgbClr val="FFC000"/>
            </a:solidFill>
            <a:prstDash val="solid"/>
            <a:round/>
            <a:headEnd type="none" w="med" len="med"/>
            <a:tailEnd type="triangle"/>
          </a:ln>
          <a:effectLst/>
        </p:spPr>
      </p:cxnSp>
      <p:cxnSp>
        <p:nvCxnSpPr>
          <p:cNvPr id="24" name="Straight Arrow Connector 23"/>
          <p:cNvCxnSpPr/>
          <p:nvPr/>
        </p:nvCxnSpPr>
        <p:spPr bwMode="auto">
          <a:xfrm flipH="1">
            <a:off x="2681141" y="2684932"/>
            <a:ext cx="437481" cy="0"/>
          </a:xfrm>
          <a:prstGeom prst="straightConnector1">
            <a:avLst/>
          </a:prstGeom>
          <a:solidFill>
            <a:schemeClr val="accent1"/>
          </a:solidFill>
          <a:ln w="76200" cap="flat" cmpd="sng" algn="ctr">
            <a:solidFill>
              <a:srgbClr val="FFC000"/>
            </a:solidFill>
            <a:prstDash val="solid"/>
            <a:round/>
            <a:headEnd type="none" w="med" len="med"/>
            <a:tailEnd type="triangle"/>
          </a:ln>
          <a:effectLst/>
        </p:spPr>
      </p:cxnSp>
      <p:sp>
        <p:nvSpPr>
          <p:cNvPr id="34" name="Rectangle 9"/>
          <p:cNvSpPr>
            <a:spLocks noChangeArrowheads="1"/>
          </p:cNvSpPr>
          <p:nvPr/>
        </p:nvSpPr>
        <p:spPr bwMode="auto">
          <a:xfrm>
            <a:off x="3478020" y="1946981"/>
            <a:ext cx="1844046" cy="83099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eaLnBrk="0" hangingPunct="0">
              <a:defRPr>
                <a:solidFill>
                  <a:schemeClr val="tx1"/>
                </a:solidFill>
                <a:latin typeface="Arial" panose="020B0604020202020204" pitchFamily="34" charset="0"/>
              </a:defRPr>
            </a:lvl1pPr>
            <a:lvl2pPr algn="l" eaLnBrk="0" hangingPunct="0">
              <a:defRPr>
                <a:solidFill>
                  <a:schemeClr val="tx1"/>
                </a:solidFill>
                <a:latin typeface="Arial" panose="020B0604020202020204" pitchFamily="34" charset="0"/>
              </a:defRPr>
            </a:lvl2pPr>
            <a:lvl3pPr algn="l" eaLnBrk="0" hangingPunct="0">
              <a:defRPr>
                <a:solidFill>
                  <a:schemeClr val="tx1"/>
                </a:solidFill>
                <a:latin typeface="Arial" panose="020B0604020202020204" pitchFamily="34" charset="0"/>
              </a:defRPr>
            </a:lvl3pPr>
            <a:lvl4pPr algn="l" eaLnBrk="0" hangingPunct="0">
              <a:defRPr>
                <a:solidFill>
                  <a:schemeClr val="tx1"/>
                </a:solidFill>
                <a:latin typeface="Arial" panose="020B0604020202020204" pitchFamily="34" charset="0"/>
              </a:defRPr>
            </a:lvl4pPr>
            <a:lvl5pPr algn="l"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spcBef>
                <a:spcPts val="1200"/>
              </a:spcBef>
              <a:spcAft>
                <a:spcPts val="600"/>
              </a:spcAft>
              <a:buSzPts val="1800"/>
            </a:pPr>
            <a:r>
              <a:rPr lang="en-US" sz="1600" i="1" dirty="0">
                <a:latin typeface="Segoe UI" panose="020B0502040204020203" pitchFamily="34" charset="0"/>
                <a:cs typeface="Segoe UI" panose="020B0502040204020203" pitchFamily="34" charset="0"/>
              </a:rPr>
              <a:t>Endogenous </a:t>
            </a:r>
            <a:br>
              <a:rPr lang="en-US" sz="1600" i="1" dirty="0">
                <a:latin typeface="Segoe UI" panose="020B0502040204020203" pitchFamily="34" charset="0"/>
                <a:cs typeface="Segoe UI" panose="020B0502040204020203" pitchFamily="34" charset="0"/>
              </a:rPr>
            </a:br>
            <a:r>
              <a:rPr lang="en-US" sz="1600" i="1" dirty="0">
                <a:latin typeface="Segoe UI" panose="020B0502040204020203" pitchFamily="34" charset="0"/>
                <a:cs typeface="Segoe UI" panose="020B0502040204020203" pitchFamily="34" charset="0"/>
              </a:rPr>
              <a:t>plant gene</a:t>
            </a:r>
            <a:br>
              <a:rPr lang="en-US" sz="1600" i="1" dirty="0">
                <a:latin typeface="Segoe UI" panose="020B0502040204020203" pitchFamily="34" charset="0"/>
                <a:cs typeface="Segoe UI" panose="020B0502040204020203" pitchFamily="34" charset="0"/>
              </a:rPr>
            </a:br>
            <a:r>
              <a:rPr lang="en-US" sz="1600" i="1" dirty="0">
                <a:latin typeface="Segoe UI" panose="020B0502040204020203" pitchFamily="34" charset="0"/>
                <a:cs typeface="Segoe UI" panose="020B0502040204020203" pitchFamily="34" charset="0"/>
              </a:rPr>
              <a:t>(internal control)</a:t>
            </a:r>
            <a:endParaRPr lang="en-US" sz="1600" i="1" dirty="0"/>
          </a:p>
        </p:txBody>
      </p:sp>
      <p:sp>
        <p:nvSpPr>
          <p:cNvPr id="35" name="Rectangle 9"/>
          <p:cNvSpPr>
            <a:spLocks noChangeArrowheads="1"/>
          </p:cNvSpPr>
          <p:nvPr/>
        </p:nvSpPr>
        <p:spPr bwMode="auto">
          <a:xfrm>
            <a:off x="7491022" y="4434467"/>
            <a:ext cx="1844046"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eaLnBrk="0" hangingPunct="0">
              <a:defRPr>
                <a:solidFill>
                  <a:schemeClr val="tx1"/>
                </a:solidFill>
                <a:latin typeface="Arial" panose="020B0604020202020204" pitchFamily="34" charset="0"/>
              </a:defRPr>
            </a:lvl1pPr>
            <a:lvl2pPr algn="l" eaLnBrk="0" hangingPunct="0">
              <a:defRPr>
                <a:solidFill>
                  <a:schemeClr val="tx1"/>
                </a:solidFill>
                <a:latin typeface="Arial" panose="020B0604020202020204" pitchFamily="34" charset="0"/>
              </a:defRPr>
            </a:lvl2pPr>
            <a:lvl3pPr algn="l" eaLnBrk="0" hangingPunct="0">
              <a:defRPr>
                <a:solidFill>
                  <a:schemeClr val="tx1"/>
                </a:solidFill>
                <a:latin typeface="Arial" panose="020B0604020202020204" pitchFamily="34" charset="0"/>
              </a:defRPr>
            </a:lvl3pPr>
            <a:lvl4pPr algn="l" eaLnBrk="0" hangingPunct="0">
              <a:defRPr>
                <a:solidFill>
                  <a:schemeClr val="tx1"/>
                </a:solidFill>
                <a:latin typeface="Arial" panose="020B0604020202020204" pitchFamily="34" charset="0"/>
              </a:defRPr>
            </a:lvl4pPr>
            <a:lvl5pPr algn="l"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spcBef>
                <a:spcPts val="1200"/>
              </a:spcBef>
              <a:spcAft>
                <a:spcPts val="600"/>
              </a:spcAft>
              <a:buSzPts val="1800"/>
            </a:pPr>
            <a:r>
              <a:rPr lang="en-US" sz="1600" i="1" dirty="0">
                <a:latin typeface="Segoe UI" panose="020B0502040204020203" pitchFamily="34" charset="0"/>
                <a:cs typeface="Segoe UI" panose="020B0502040204020203" pitchFamily="34" charset="0"/>
              </a:rPr>
              <a:t>GMO </a:t>
            </a:r>
            <a:br>
              <a:rPr lang="en-US" sz="1600" i="1" dirty="0">
                <a:latin typeface="Segoe UI" panose="020B0502040204020203" pitchFamily="34" charset="0"/>
                <a:cs typeface="Segoe UI" panose="020B0502040204020203" pitchFamily="34" charset="0"/>
              </a:rPr>
            </a:br>
            <a:r>
              <a:rPr lang="en-US" sz="1600" i="1" dirty="0">
                <a:latin typeface="Segoe UI" panose="020B0502040204020203" pitchFamily="34" charset="0"/>
                <a:cs typeface="Segoe UI" panose="020B0502040204020203" pitchFamily="34" charset="0"/>
              </a:rPr>
              <a:t>transgene</a:t>
            </a:r>
            <a:endParaRPr lang="en-US" sz="1600" i="1" dirty="0"/>
          </a:p>
        </p:txBody>
      </p:sp>
      <p:sp>
        <p:nvSpPr>
          <p:cNvPr id="36" name="Rectangle 35"/>
          <p:cNvSpPr/>
          <p:nvPr/>
        </p:nvSpPr>
        <p:spPr>
          <a:xfrm>
            <a:off x="1927841" y="6426131"/>
            <a:ext cx="4632577" cy="230832"/>
          </a:xfrm>
          <a:prstGeom prst="rect">
            <a:avLst/>
          </a:prstGeom>
        </p:spPr>
        <p:txBody>
          <a:bodyPr wrap="square">
            <a:spAutoFit/>
          </a:bodyPr>
          <a:lstStyle/>
          <a:p>
            <a:pPr algn="l"/>
            <a:r>
              <a:rPr lang="en-US" sz="900" b="0" dirty="0"/>
              <a:t>Source: McBride and </a:t>
            </a:r>
            <a:r>
              <a:rPr lang="en-US" sz="900" b="0" dirty="0" err="1"/>
              <a:t>Summerfelt</a:t>
            </a:r>
            <a:r>
              <a:rPr lang="en-US" sz="900" b="0" dirty="0"/>
              <a:t>, 1990</a:t>
            </a:r>
          </a:p>
        </p:txBody>
      </p:sp>
    </p:spTree>
    <p:extLst>
      <p:ext uri="{BB962C8B-B14F-4D97-AF65-F5344CB8AC3E}">
        <p14:creationId xmlns:p14="http://schemas.microsoft.com/office/powerpoint/2010/main" val="190084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6" name="Object 135"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1053" name="think-cell Slide" r:id="rId4" imgW="270" imgH="270" progId="TCLayout.ActiveDocument.1">
                  <p:embed/>
                </p:oleObj>
              </mc:Choice>
              <mc:Fallback>
                <p:oleObj name="think-cell Slide" r:id="rId4" imgW="270" imgH="27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135" name="Rectangle 3"/>
          <p:cNvSpPr txBox="1">
            <a:spLocks noChangeArrowheads="1"/>
          </p:cNvSpPr>
          <p:nvPr/>
        </p:nvSpPr>
        <p:spPr bwMode="gray">
          <a:xfrm>
            <a:off x="1043566" y="2243105"/>
            <a:ext cx="4549821" cy="457200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r>
              <a:rPr kumimoji="0" lang="en-US" sz="24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rPr>
              <a:t>Template DNA </a:t>
            </a: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24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24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r>
              <a:rPr lang="en-US" sz="2400" b="0" kern="0" dirty="0">
                <a:latin typeface="Segoe UI" pitchFamily="34" charset="0"/>
                <a:ea typeface="Segoe UI" pitchFamily="34" charset="0"/>
                <a:cs typeface="Segoe UI" pitchFamily="34" charset="0"/>
              </a:rPr>
              <a:t>GMO</a:t>
            </a:r>
            <a:r>
              <a:rPr kumimoji="0" lang="en-US" sz="24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rPr>
              <a:t> Lab</a:t>
            </a:r>
            <a:r>
              <a:rPr kumimoji="0" lang="en-US" sz="2400" b="0" i="0" u="none" strike="noStrike" kern="0" cap="none" spc="0" normalizeH="0" noProof="0" dirty="0">
                <a:ln>
                  <a:noFill/>
                </a:ln>
                <a:solidFill>
                  <a:schemeClr val="tx1"/>
                </a:solidFill>
                <a:effectLst/>
                <a:uLnTx/>
                <a:uFillTx/>
                <a:latin typeface="Segoe UI" pitchFamily="34" charset="0"/>
                <a:ea typeface="Segoe UI" pitchFamily="34" charset="0"/>
                <a:cs typeface="Segoe UI" pitchFamily="34" charset="0"/>
              </a:rPr>
              <a:t> </a:t>
            </a:r>
            <a:r>
              <a:rPr kumimoji="0" lang="en-US" sz="24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rPr>
              <a:t>primers</a:t>
            </a: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24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24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r>
              <a:rPr kumimoji="0" lang="en-US" sz="24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rPr>
              <a:t>DNA Polymerase Mix </a:t>
            </a:r>
          </a:p>
          <a:p>
            <a:pPr lvl="2" indent="-342900" algn="l">
              <a:lnSpc>
                <a:spcPct val="90000"/>
              </a:lnSpc>
              <a:spcBef>
                <a:spcPts val="1200"/>
              </a:spcBef>
              <a:buClr>
                <a:schemeClr val="tx2"/>
              </a:buClr>
              <a:buFont typeface="Arial" panose="020B0604020202020204" pitchFamily="34" charset="0"/>
              <a:buChar char="•"/>
              <a:defRPr/>
            </a:pPr>
            <a:r>
              <a:rPr kumimoji="0" lang="en-US" sz="20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rPr>
              <a:t>Buffer</a:t>
            </a:r>
            <a:r>
              <a:rPr kumimoji="0" lang="en-US" sz="2000" b="0" i="0" u="none" strike="noStrike" kern="0" cap="none" spc="0" normalizeH="0" noProof="0" dirty="0">
                <a:ln>
                  <a:noFill/>
                </a:ln>
                <a:solidFill>
                  <a:schemeClr val="tx1"/>
                </a:solidFill>
                <a:effectLst/>
                <a:uLnTx/>
                <a:uFillTx/>
                <a:latin typeface="Segoe UI" pitchFamily="34" charset="0"/>
                <a:ea typeface="Segoe UI" pitchFamily="34" charset="0"/>
                <a:cs typeface="Segoe UI" pitchFamily="34" charset="0"/>
              </a:rPr>
              <a:t> containing Mg</a:t>
            </a:r>
            <a:r>
              <a:rPr kumimoji="0" lang="en-US" sz="2000" b="0" i="0" u="none" strike="noStrike" kern="0" cap="none" spc="0" normalizeH="0" baseline="30000" noProof="0" dirty="0">
                <a:ln>
                  <a:noFill/>
                </a:ln>
                <a:solidFill>
                  <a:schemeClr val="tx1"/>
                </a:solidFill>
                <a:effectLst/>
                <a:uLnTx/>
                <a:uFillTx/>
                <a:latin typeface="Segoe UI" pitchFamily="34" charset="0"/>
                <a:ea typeface="Segoe UI" pitchFamily="34" charset="0"/>
                <a:cs typeface="Segoe UI" pitchFamily="34" charset="0"/>
              </a:rPr>
              <a:t>2+</a:t>
            </a:r>
          </a:p>
          <a:p>
            <a:pPr lvl="2" indent="-342900" algn="l">
              <a:lnSpc>
                <a:spcPct val="90000"/>
              </a:lnSpc>
              <a:spcBef>
                <a:spcPts val="1200"/>
              </a:spcBef>
              <a:buClr>
                <a:schemeClr val="tx2"/>
              </a:buClr>
              <a:buFont typeface="Arial" panose="020B0604020202020204" pitchFamily="34" charset="0"/>
              <a:buChar char="•"/>
              <a:defRPr/>
            </a:pPr>
            <a:r>
              <a:rPr lang="en-US" sz="2000" b="0" kern="0" dirty="0" err="1">
                <a:latin typeface="Segoe UI" pitchFamily="34" charset="0"/>
                <a:ea typeface="Segoe UI" pitchFamily="34" charset="0"/>
                <a:cs typeface="Segoe UI" pitchFamily="34" charset="0"/>
              </a:rPr>
              <a:t>dNTPs</a:t>
            </a:r>
            <a:endParaRPr lang="en-US" sz="2000" b="0" kern="0" dirty="0">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24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24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24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endParaRPr>
          </a:p>
        </p:txBody>
      </p:sp>
      <p:sp>
        <p:nvSpPr>
          <p:cNvPr id="2" name="Title 1"/>
          <p:cNvSpPr>
            <a:spLocks noGrp="1"/>
          </p:cNvSpPr>
          <p:nvPr>
            <p:ph type="title"/>
          </p:nvPr>
        </p:nvSpPr>
        <p:spPr/>
        <p:txBody>
          <a:bodyPr/>
          <a:lstStyle/>
          <a:p>
            <a:r>
              <a:rPr lang="en-US" b="1" dirty="0">
                <a:solidFill>
                  <a:schemeClr val="tx1"/>
                </a:solidFill>
              </a:rPr>
              <a:t>Setting up a PCR experiment</a:t>
            </a:r>
          </a:p>
        </p:txBody>
      </p:sp>
      <p:sp>
        <p:nvSpPr>
          <p:cNvPr id="122" name="Chord 121"/>
          <p:cNvSpPr/>
          <p:nvPr/>
        </p:nvSpPr>
        <p:spPr bwMode="auto">
          <a:xfrm rot="16200000">
            <a:off x="2581082" y="777913"/>
            <a:ext cx="8188658" cy="2811439"/>
          </a:xfrm>
          <a:prstGeom prst="chord">
            <a:avLst>
              <a:gd name="adj1" fmla="val 5850910"/>
              <a:gd name="adj2" fmla="val 15739008"/>
            </a:avLst>
          </a:prstGeom>
          <a:solidFill>
            <a:schemeClr val="accent2"/>
          </a:solidFill>
          <a:ln w="9525" cap="flat" cmpd="sng" algn="ctr">
            <a:solidFill>
              <a:schemeClr val="accent2"/>
            </a:solidFill>
            <a:prstDash val="solid"/>
            <a:round/>
            <a:headEnd type="none" w="med" len="med"/>
            <a:tailEnd type="stealth" w="med" len="med"/>
          </a:ln>
          <a:effectLst/>
        </p:spPr>
        <p:txBody>
          <a:bodyPr vert="horz" wrap="square" lIns="91440" tIns="91440" rIns="91440" bIns="9144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chemeClr val="tx1"/>
              </a:solidFill>
              <a:effectLst/>
              <a:latin typeface="Arial" charset="0"/>
            </a:endParaRPr>
          </a:p>
        </p:txBody>
      </p:sp>
      <p:grpSp>
        <p:nvGrpSpPr>
          <p:cNvPr id="3" name="Group 754"/>
          <p:cNvGrpSpPr>
            <a:grpSpLocks noChangeAspect="1"/>
          </p:cNvGrpSpPr>
          <p:nvPr/>
        </p:nvGrpSpPr>
        <p:grpSpPr bwMode="auto">
          <a:xfrm rot="-2413370">
            <a:off x="5981148" y="3716985"/>
            <a:ext cx="1183768" cy="285860"/>
            <a:chOff x="303" y="2794"/>
            <a:chExt cx="521" cy="138"/>
          </a:xfrm>
        </p:grpSpPr>
        <p:sp>
          <p:nvSpPr>
            <p:cNvPr id="138" name="Freeform 755"/>
            <p:cNvSpPr>
              <a:spLocks noChangeAspect="1"/>
            </p:cNvSpPr>
            <p:nvPr/>
          </p:nvSpPr>
          <p:spPr bwMode="auto">
            <a:xfrm>
              <a:off x="303" y="2794"/>
              <a:ext cx="99" cy="138"/>
            </a:xfrm>
            <a:custGeom>
              <a:avLst/>
              <a:gdLst>
                <a:gd name="T0" fmla="*/ 269 w 269"/>
                <a:gd name="T1" fmla="*/ 0 h 225"/>
                <a:gd name="T2" fmla="*/ 45 w 269"/>
                <a:gd name="T3" fmla="*/ 225 h 225"/>
                <a:gd name="T4" fmla="*/ 0 w 269"/>
                <a:gd name="T5" fmla="*/ 225 h 225"/>
                <a:gd name="T6" fmla="*/ 225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5" y="225"/>
                  </a:cubicBezTo>
                  <a:cubicBezTo>
                    <a:pt x="0" y="225"/>
                    <a:pt x="0" y="225"/>
                    <a:pt x="0" y="225"/>
                  </a:cubicBezTo>
                  <a:cubicBezTo>
                    <a:pt x="131" y="225"/>
                    <a:pt x="97" y="0"/>
                    <a:pt x="225" y="0"/>
                  </a:cubicBezTo>
                  <a:lnTo>
                    <a:pt x="269" y="0"/>
                  </a:lnTo>
                  <a:close/>
                </a:path>
              </a:pathLst>
            </a:custGeom>
            <a:solidFill>
              <a:schemeClr val="tx1"/>
            </a:solidFill>
            <a:ln w="9525">
              <a:noFill/>
              <a:round/>
              <a:headEnd/>
              <a:tailEnd/>
            </a:ln>
          </p:spPr>
          <p:txBody>
            <a:bodyPr/>
            <a:lstStyle/>
            <a:p>
              <a:endParaRPr lang="en-US"/>
            </a:p>
          </p:txBody>
        </p:sp>
        <p:sp>
          <p:nvSpPr>
            <p:cNvPr id="139" name="Freeform 756"/>
            <p:cNvSpPr>
              <a:spLocks noChangeAspect="1"/>
            </p:cNvSpPr>
            <p:nvPr/>
          </p:nvSpPr>
          <p:spPr bwMode="auto">
            <a:xfrm>
              <a:off x="303" y="2794"/>
              <a:ext cx="99" cy="138"/>
            </a:xfrm>
            <a:custGeom>
              <a:avLst/>
              <a:gdLst>
                <a:gd name="T0" fmla="*/ 269 w 269"/>
                <a:gd name="T1" fmla="*/ 0 h 225"/>
                <a:gd name="T2" fmla="*/ 45 w 269"/>
                <a:gd name="T3" fmla="*/ 225 h 225"/>
                <a:gd name="T4" fmla="*/ 0 w 269"/>
                <a:gd name="T5" fmla="*/ 225 h 225"/>
                <a:gd name="T6" fmla="*/ 225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5" y="225"/>
                  </a:cubicBezTo>
                  <a:cubicBezTo>
                    <a:pt x="0" y="225"/>
                    <a:pt x="0" y="225"/>
                    <a:pt x="0" y="225"/>
                  </a:cubicBezTo>
                  <a:cubicBezTo>
                    <a:pt x="131" y="225"/>
                    <a:pt x="97" y="0"/>
                    <a:pt x="225" y="0"/>
                  </a:cubicBezTo>
                  <a:lnTo>
                    <a:pt x="269" y="0"/>
                  </a:lnTo>
                  <a:close/>
                </a:path>
              </a:pathLst>
            </a:custGeom>
            <a:noFill/>
            <a:ln w="7938" cap="flat">
              <a:solidFill>
                <a:schemeClr val="tx1"/>
              </a:solidFill>
              <a:prstDash val="solid"/>
              <a:miter lim="800000"/>
              <a:headEnd/>
              <a:tailEnd/>
            </a:ln>
          </p:spPr>
          <p:txBody>
            <a:bodyPr/>
            <a:lstStyle/>
            <a:p>
              <a:endParaRPr lang="en-US"/>
            </a:p>
          </p:txBody>
        </p:sp>
        <p:sp>
          <p:nvSpPr>
            <p:cNvPr id="140" name="Freeform 757"/>
            <p:cNvSpPr>
              <a:spLocks noChangeAspect="1"/>
            </p:cNvSpPr>
            <p:nvPr/>
          </p:nvSpPr>
          <p:spPr bwMode="auto">
            <a:xfrm>
              <a:off x="381" y="2794"/>
              <a:ext cx="99" cy="138"/>
            </a:xfrm>
            <a:custGeom>
              <a:avLst/>
              <a:gdLst>
                <a:gd name="T0" fmla="*/ 269 w 269"/>
                <a:gd name="T1" fmla="*/ 0 h 225"/>
                <a:gd name="T2" fmla="*/ 45 w 269"/>
                <a:gd name="T3" fmla="*/ 225 h 225"/>
                <a:gd name="T4" fmla="*/ 0 w 269"/>
                <a:gd name="T5" fmla="*/ 225 h 225"/>
                <a:gd name="T6" fmla="*/ 224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5" y="225"/>
                  </a:cubicBezTo>
                  <a:cubicBezTo>
                    <a:pt x="0" y="225"/>
                    <a:pt x="0" y="225"/>
                    <a:pt x="0" y="225"/>
                  </a:cubicBezTo>
                  <a:cubicBezTo>
                    <a:pt x="130" y="225"/>
                    <a:pt x="96" y="0"/>
                    <a:pt x="224" y="0"/>
                  </a:cubicBezTo>
                  <a:lnTo>
                    <a:pt x="269" y="0"/>
                  </a:lnTo>
                  <a:close/>
                </a:path>
              </a:pathLst>
            </a:custGeom>
            <a:solidFill>
              <a:srgbClr val="113A8D"/>
            </a:solidFill>
            <a:ln w="9525">
              <a:noFill/>
              <a:round/>
              <a:headEnd/>
              <a:tailEnd/>
            </a:ln>
          </p:spPr>
          <p:txBody>
            <a:bodyPr/>
            <a:lstStyle/>
            <a:p>
              <a:endParaRPr lang="en-US"/>
            </a:p>
          </p:txBody>
        </p:sp>
        <p:sp>
          <p:nvSpPr>
            <p:cNvPr id="141" name="Freeform 758"/>
            <p:cNvSpPr>
              <a:spLocks noChangeAspect="1"/>
            </p:cNvSpPr>
            <p:nvPr/>
          </p:nvSpPr>
          <p:spPr bwMode="auto">
            <a:xfrm>
              <a:off x="381" y="2794"/>
              <a:ext cx="99" cy="138"/>
            </a:xfrm>
            <a:custGeom>
              <a:avLst/>
              <a:gdLst>
                <a:gd name="T0" fmla="*/ 269 w 269"/>
                <a:gd name="T1" fmla="*/ 0 h 225"/>
                <a:gd name="T2" fmla="*/ 45 w 269"/>
                <a:gd name="T3" fmla="*/ 225 h 225"/>
                <a:gd name="T4" fmla="*/ 0 w 269"/>
                <a:gd name="T5" fmla="*/ 225 h 225"/>
                <a:gd name="T6" fmla="*/ 224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5" y="225"/>
                  </a:cubicBezTo>
                  <a:cubicBezTo>
                    <a:pt x="0" y="225"/>
                    <a:pt x="0" y="225"/>
                    <a:pt x="0" y="225"/>
                  </a:cubicBezTo>
                  <a:cubicBezTo>
                    <a:pt x="130" y="225"/>
                    <a:pt x="96" y="0"/>
                    <a:pt x="224" y="0"/>
                  </a:cubicBezTo>
                  <a:lnTo>
                    <a:pt x="269" y="0"/>
                  </a:lnTo>
                  <a:close/>
                </a:path>
              </a:pathLst>
            </a:custGeom>
            <a:solidFill>
              <a:schemeClr val="tx1"/>
            </a:solidFill>
            <a:ln w="8001" cap="flat">
              <a:solidFill>
                <a:srgbClr val="343434"/>
              </a:solidFill>
              <a:prstDash val="solid"/>
              <a:miter lim="800000"/>
              <a:headEnd/>
              <a:tailEnd/>
            </a:ln>
          </p:spPr>
          <p:txBody>
            <a:bodyPr/>
            <a:lstStyle/>
            <a:p>
              <a:endParaRPr lang="en-US"/>
            </a:p>
          </p:txBody>
        </p:sp>
        <p:sp>
          <p:nvSpPr>
            <p:cNvPr id="142" name="Freeform 759"/>
            <p:cNvSpPr>
              <a:spLocks noChangeAspect="1"/>
            </p:cNvSpPr>
            <p:nvPr/>
          </p:nvSpPr>
          <p:spPr bwMode="auto">
            <a:xfrm>
              <a:off x="471" y="2794"/>
              <a:ext cx="98" cy="137"/>
            </a:xfrm>
            <a:custGeom>
              <a:avLst/>
              <a:gdLst>
                <a:gd name="T0" fmla="*/ 269 w 269"/>
                <a:gd name="T1" fmla="*/ 0 h 225"/>
                <a:gd name="T2" fmla="*/ 44 w 269"/>
                <a:gd name="T3" fmla="*/ 225 h 225"/>
                <a:gd name="T4" fmla="*/ 0 w 269"/>
                <a:gd name="T5" fmla="*/ 225 h 225"/>
                <a:gd name="T6" fmla="*/ 224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4" y="225"/>
                  </a:cubicBezTo>
                  <a:cubicBezTo>
                    <a:pt x="0" y="225"/>
                    <a:pt x="0" y="225"/>
                    <a:pt x="0" y="225"/>
                  </a:cubicBezTo>
                  <a:cubicBezTo>
                    <a:pt x="130" y="225"/>
                    <a:pt x="96" y="0"/>
                    <a:pt x="224" y="0"/>
                  </a:cubicBezTo>
                  <a:lnTo>
                    <a:pt x="269" y="0"/>
                  </a:lnTo>
                  <a:close/>
                </a:path>
              </a:pathLst>
            </a:custGeom>
            <a:solidFill>
              <a:srgbClr val="113A8D"/>
            </a:solidFill>
            <a:ln w="9525">
              <a:noFill/>
              <a:round/>
              <a:headEnd/>
              <a:tailEnd/>
            </a:ln>
          </p:spPr>
          <p:txBody>
            <a:bodyPr/>
            <a:lstStyle/>
            <a:p>
              <a:endParaRPr lang="en-US"/>
            </a:p>
          </p:txBody>
        </p:sp>
        <p:sp>
          <p:nvSpPr>
            <p:cNvPr id="143" name="Freeform 760"/>
            <p:cNvSpPr>
              <a:spLocks noChangeAspect="1"/>
            </p:cNvSpPr>
            <p:nvPr/>
          </p:nvSpPr>
          <p:spPr bwMode="auto">
            <a:xfrm>
              <a:off x="471" y="2794"/>
              <a:ext cx="98" cy="137"/>
            </a:xfrm>
            <a:custGeom>
              <a:avLst/>
              <a:gdLst>
                <a:gd name="T0" fmla="*/ 269 w 269"/>
                <a:gd name="T1" fmla="*/ 0 h 225"/>
                <a:gd name="T2" fmla="*/ 44 w 269"/>
                <a:gd name="T3" fmla="*/ 225 h 225"/>
                <a:gd name="T4" fmla="*/ 0 w 269"/>
                <a:gd name="T5" fmla="*/ 225 h 225"/>
                <a:gd name="T6" fmla="*/ 224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4" y="225"/>
                  </a:cubicBezTo>
                  <a:cubicBezTo>
                    <a:pt x="0" y="225"/>
                    <a:pt x="0" y="225"/>
                    <a:pt x="0" y="225"/>
                  </a:cubicBezTo>
                  <a:cubicBezTo>
                    <a:pt x="130" y="225"/>
                    <a:pt x="96" y="0"/>
                    <a:pt x="224" y="0"/>
                  </a:cubicBezTo>
                  <a:lnTo>
                    <a:pt x="269" y="0"/>
                  </a:lnTo>
                  <a:close/>
                </a:path>
              </a:pathLst>
            </a:custGeom>
            <a:solidFill>
              <a:srgbClr val="0066FF"/>
            </a:solidFill>
            <a:ln w="8001" cap="flat">
              <a:solidFill>
                <a:srgbClr val="0066FF"/>
              </a:solidFill>
              <a:prstDash val="solid"/>
              <a:miter lim="800000"/>
              <a:headEnd/>
              <a:tailEnd/>
            </a:ln>
          </p:spPr>
          <p:txBody>
            <a:bodyPr/>
            <a:lstStyle/>
            <a:p>
              <a:endParaRPr lang="en-US"/>
            </a:p>
          </p:txBody>
        </p:sp>
        <p:sp>
          <p:nvSpPr>
            <p:cNvPr id="144" name="Freeform 761"/>
            <p:cNvSpPr>
              <a:spLocks noChangeAspect="1"/>
            </p:cNvSpPr>
            <p:nvPr/>
          </p:nvSpPr>
          <p:spPr bwMode="auto">
            <a:xfrm>
              <a:off x="556" y="2794"/>
              <a:ext cx="99" cy="137"/>
            </a:xfrm>
            <a:custGeom>
              <a:avLst/>
              <a:gdLst>
                <a:gd name="T0" fmla="*/ 269 w 269"/>
                <a:gd name="T1" fmla="*/ 0 h 225"/>
                <a:gd name="T2" fmla="*/ 45 w 269"/>
                <a:gd name="T3" fmla="*/ 225 h 225"/>
                <a:gd name="T4" fmla="*/ 0 w 269"/>
                <a:gd name="T5" fmla="*/ 225 h 225"/>
                <a:gd name="T6" fmla="*/ 225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5" y="225"/>
                  </a:cubicBezTo>
                  <a:cubicBezTo>
                    <a:pt x="0" y="225"/>
                    <a:pt x="0" y="225"/>
                    <a:pt x="0" y="225"/>
                  </a:cubicBezTo>
                  <a:cubicBezTo>
                    <a:pt x="131" y="225"/>
                    <a:pt x="97" y="0"/>
                    <a:pt x="225" y="0"/>
                  </a:cubicBezTo>
                  <a:lnTo>
                    <a:pt x="269" y="0"/>
                  </a:lnTo>
                  <a:close/>
                </a:path>
              </a:pathLst>
            </a:custGeom>
            <a:solidFill>
              <a:srgbClr val="113A8D"/>
            </a:solidFill>
            <a:ln w="9525">
              <a:noFill/>
              <a:round/>
              <a:headEnd/>
              <a:tailEnd/>
            </a:ln>
          </p:spPr>
          <p:txBody>
            <a:bodyPr/>
            <a:lstStyle/>
            <a:p>
              <a:endParaRPr lang="en-US"/>
            </a:p>
          </p:txBody>
        </p:sp>
        <p:sp>
          <p:nvSpPr>
            <p:cNvPr id="145" name="Freeform 762"/>
            <p:cNvSpPr>
              <a:spLocks noChangeAspect="1"/>
            </p:cNvSpPr>
            <p:nvPr/>
          </p:nvSpPr>
          <p:spPr bwMode="auto">
            <a:xfrm>
              <a:off x="556" y="2794"/>
              <a:ext cx="99" cy="137"/>
            </a:xfrm>
            <a:custGeom>
              <a:avLst/>
              <a:gdLst>
                <a:gd name="T0" fmla="*/ 269 w 269"/>
                <a:gd name="T1" fmla="*/ 0 h 225"/>
                <a:gd name="T2" fmla="*/ 45 w 269"/>
                <a:gd name="T3" fmla="*/ 225 h 225"/>
                <a:gd name="T4" fmla="*/ 0 w 269"/>
                <a:gd name="T5" fmla="*/ 225 h 225"/>
                <a:gd name="T6" fmla="*/ 225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5" y="225"/>
                  </a:cubicBezTo>
                  <a:cubicBezTo>
                    <a:pt x="0" y="225"/>
                    <a:pt x="0" y="225"/>
                    <a:pt x="0" y="225"/>
                  </a:cubicBezTo>
                  <a:cubicBezTo>
                    <a:pt x="131" y="225"/>
                    <a:pt x="97" y="0"/>
                    <a:pt x="225" y="0"/>
                  </a:cubicBezTo>
                  <a:lnTo>
                    <a:pt x="269" y="0"/>
                  </a:lnTo>
                  <a:close/>
                </a:path>
              </a:pathLst>
            </a:custGeom>
            <a:solidFill>
              <a:srgbClr val="FF0000"/>
            </a:solidFill>
            <a:ln w="8001" cap="flat">
              <a:solidFill>
                <a:srgbClr val="FF0000"/>
              </a:solidFill>
              <a:prstDash val="solid"/>
              <a:miter lim="800000"/>
              <a:headEnd/>
              <a:tailEnd/>
            </a:ln>
          </p:spPr>
          <p:txBody>
            <a:bodyPr/>
            <a:lstStyle/>
            <a:p>
              <a:endParaRPr lang="en-US"/>
            </a:p>
          </p:txBody>
        </p:sp>
        <p:sp>
          <p:nvSpPr>
            <p:cNvPr id="146" name="Freeform 763"/>
            <p:cNvSpPr>
              <a:spLocks noChangeAspect="1"/>
            </p:cNvSpPr>
            <p:nvPr/>
          </p:nvSpPr>
          <p:spPr bwMode="auto">
            <a:xfrm>
              <a:off x="640" y="2794"/>
              <a:ext cx="99" cy="137"/>
            </a:xfrm>
            <a:custGeom>
              <a:avLst/>
              <a:gdLst>
                <a:gd name="T0" fmla="*/ 269 w 269"/>
                <a:gd name="T1" fmla="*/ 0 h 225"/>
                <a:gd name="T2" fmla="*/ 44 w 269"/>
                <a:gd name="T3" fmla="*/ 225 h 225"/>
                <a:gd name="T4" fmla="*/ 0 w 269"/>
                <a:gd name="T5" fmla="*/ 225 h 225"/>
                <a:gd name="T6" fmla="*/ 224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4" y="225"/>
                  </a:cubicBezTo>
                  <a:cubicBezTo>
                    <a:pt x="0" y="225"/>
                    <a:pt x="0" y="225"/>
                    <a:pt x="0" y="225"/>
                  </a:cubicBezTo>
                  <a:cubicBezTo>
                    <a:pt x="130" y="225"/>
                    <a:pt x="96" y="0"/>
                    <a:pt x="224" y="0"/>
                  </a:cubicBezTo>
                  <a:lnTo>
                    <a:pt x="269" y="0"/>
                  </a:lnTo>
                  <a:close/>
                </a:path>
              </a:pathLst>
            </a:custGeom>
            <a:solidFill>
              <a:schemeClr val="tx1"/>
            </a:solidFill>
            <a:ln w="9525">
              <a:noFill/>
              <a:round/>
              <a:headEnd/>
              <a:tailEnd/>
            </a:ln>
          </p:spPr>
          <p:txBody>
            <a:bodyPr/>
            <a:lstStyle/>
            <a:p>
              <a:endParaRPr lang="en-US"/>
            </a:p>
          </p:txBody>
        </p:sp>
        <p:sp>
          <p:nvSpPr>
            <p:cNvPr id="147" name="Freeform 764"/>
            <p:cNvSpPr>
              <a:spLocks noChangeAspect="1"/>
            </p:cNvSpPr>
            <p:nvPr/>
          </p:nvSpPr>
          <p:spPr bwMode="auto">
            <a:xfrm>
              <a:off x="640" y="2794"/>
              <a:ext cx="99" cy="137"/>
            </a:xfrm>
            <a:custGeom>
              <a:avLst/>
              <a:gdLst>
                <a:gd name="T0" fmla="*/ 269 w 269"/>
                <a:gd name="T1" fmla="*/ 0 h 225"/>
                <a:gd name="T2" fmla="*/ 44 w 269"/>
                <a:gd name="T3" fmla="*/ 225 h 225"/>
                <a:gd name="T4" fmla="*/ 0 w 269"/>
                <a:gd name="T5" fmla="*/ 225 h 225"/>
                <a:gd name="T6" fmla="*/ 224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4" y="225"/>
                  </a:cubicBezTo>
                  <a:cubicBezTo>
                    <a:pt x="0" y="225"/>
                    <a:pt x="0" y="225"/>
                    <a:pt x="0" y="225"/>
                  </a:cubicBezTo>
                  <a:cubicBezTo>
                    <a:pt x="130" y="225"/>
                    <a:pt x="96" y="0"/>
                    <a:pt x="224" y="0"/>
                  </a:cubicBezTo>
                  <a:lnTo>
                    <a:pt x="269" y="0"/>
                  </a:lnTo>
                  <a:close/>
                </a:path>
              </a:pathLst>
            </a:custGeom>
            <a:noFill/>
            <a:ln w="7938" cap="flat">
              <a:solidFill>
                <a:srgbClr val="343434"/>
              </a:solidFill>
              <a:prstDash val="solid"/>
              <a:miter lim="800000"/>
              <a:headEnd/>
              <a:tailEnd/>
            </a:ln>
          </p:spPr>
          <p:txBody>
            <a:bodyPr/>
            <a:lstStyle/>
            <a:p>
              <a:endParaRPr lang="en-US"/>
            </a:p>
          </p:txBody>
        </p:sp>
        <p:sp>
          <p:nvSpPr>
            <p:cNvPr id="148" name="Freeform 765"/>
            <p:cNvSpPr>
              <a:spLocks noChangeAspect="1"/>
            </p:cNvSpPr>
            <p:nvPr/>
          </p:nvSpPr>
          <p:spPr bwMode="auto">
            <a:xfrm>
              <a:off x="721" y="2794"/>
              <a:ext cx="99" cy="137"/>
            </a:xfrm>
            <a:custGeom>
              <a:avLst/>
              <a:gdLst>
                <a:gd name="T0" fmla="*/ 269 w 269"/>
                <a:gd name="T1" fmla="*/ 0 h 225"/>
                <a:gd name="T2" fmla="*/ 44 w 269"/>
                <a:gd name="T3" fmla="*/ 225 h 225"/>
                <a:gd name="T4" fmla="*/ 0 w 269"/>
                <a:gd name="T5" fmla="*/ 225 h 225"/>
                <a:gd name="T6" fmla="*/ 224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4" y="225"/>
                  </a:cubicBezTo>
                  <a:cubicBezTo>
                    <a:pt x="0" y="225"/>
                    <a:pt x="0" y="225"/>
                    <a:pt x="0" y="225"/>
                  </a:cubicBezTo>
                  <a:cubicBezTo>
                    <a:pt x="130" y="225"/>
                    <a:pt x="96" y="0"/>
                    <a:pt x="224" y="0"/>
                  </a:cubicBezTo>
                  <a:lnTo>
                    <a:pt x="269" y="0"/>
                  </a:lnTo>
                  <a:close/>
                </a:path>
              </a:pathLst>
            </a:custGeom>
            <a:solidFill>
              <a:srgbClr val="113A8D"/>
            </a:solidFill>
            <a:ln w="9525">
              <a:noFill/>
              <a:round/>
              <a:headEnd/>
              <a:tailEnd/>
            </a:ln>
          </p:spPr>
          <p:txBody>
            <a:bodyPr/>
            <a:lstStyle/>
            <a:p>
              <a:endParaRPr lang="en-US"/>
            </a:p>
          </p:txBody>
        </p:sp>
        <p:sp>
          <p:nvSpPr>
            <p:cNvPr id="149" name="Freeform 766"/>
            <p:cNvSpPr>
              <a:spLocks noChangeAspect="1"/>
            </p:cNvSpPr>
            <p:nvPr/>
          </p:nvSpPr>
          <p:spPr bwMode="auto">
            <a:xfrm>
              <a:off x="721" y="2794"/>
              <a:ext cx="99" cy="137"/>
            </a:xfrm>
            <a:custGeom>
              <a:avLst/>
              <a:gdLst>
                <a:gd name="T0" fmla="*/ 269 w 269"/>
                <a:gd name="T1" fmla="*/ 0 h 225"/>
                <a:gd name="T2" fmla="*/ 44 w 269"/>
                <a:gd name="T3" fmla="*/ 225 h 225"/>
                <a:gd name="T4" fmla="*/ 0 w 269"/>
                <a:gd name="T5" fmla="*/ 225 h 225"/>
                <a:gd name="T6" fmla="*/ 224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4" y="225"/>
                  </a:cubicBezTo>
                  <a:cubicBezTo>
                    <a:pt x="0" y="225"/>
                    <a:pt x="0" y="225"/>
                    <a:pt x="0" y="225"/>
                  </a:cubicBezTo>
                  <a:cubicBezTo>
                    <a:pt x="130" y="225"/>
                    <a:pt x="96" y="0"/>
                    <a:pt x="224" y="0"/>
                  </a:cubicBezTo>
                  <a:lnTo>
                    <a:pt x="269" y="0"/>
                  </a:lnTo>
                  <a:close/>
                </a:path>
              </a:pathLst>
            </a:custGeom>
            <a:solidFill>
              <a:schemeClr val="tx1"/>
            </a:solidFill>
            <a:ln w="8001" cap="flat">
              <a:solidFill>
                <a:schemeClr val="tx1"/>
              </a:solidFill>
              <a:prstDash val="solid"/>
              <a:miter lim="800000"/>
              <a:headEnd/>
              <a:tailEnd/>
            </a:ln>
          </p:spPr>
          <p:txBody>
            <a:bodyPr/>
            <a:lstStyle/>
            <a:p>
              <a:endParaRPr lang="en-US"/>
            </a:p>
          </p:txBody>
        </p:sp>
        <p:sp>
          <p:nvSpPr>
            <p:cNvPr id="150" name="Freeform 767"/>
            <p:cNvSpPr>
              <a:spLocks noChangeAspect="1"/>
            </p:cNvSpPr>
            <p:nvPr/>
          </p:nvSpPr>
          <p:spPr bwMode="auto">
            <a:xfrm>
              <a:off x="305" y="2794"/>
              <a:ext cx="99" cy="138"/>
            </a:xfrm>
            <a:custGeom>
              <a:avLst/>
              <a:gdLst>
                <a:gd name="T0" fmla="*/ 269 w 269"/>
                <a:gd name="T1" fmla="*/ 225 h 225"/>
                <a:gd name="T2" fmla="*/ 45 w 269"/>
                <a:gd name="T3" fmla="*/ 0 h 225"/>
                <a:gd name="T4" fmla="*/ 0 w 269"/>
                <a:gd name="T5" fmla="*/ 0 h 225"/>
                <a:gd name="T6" fmla="*/ 225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5" y="0"/>
                  </a:cubicBezTo>
                  <a:cubicBezTo>
                    <a:pt x="0" y="0"/>
                    <a:pt x="0" y="0"/>
                    <a:pt x="0" y="0"/>
                  </a:cubicBezTo>
                  <a:cubicBezTo>
                    <a:pt x="131" y="0"/>
                    <a:pt x="97" y="225"/>
                    <a:pt x="225" y="225"/>
                  </a:cubicBezTo>
                  <a:lnTo>
                    <a:pt x="269" y="225"/>
                  </a:lnTo>
                  <a:close/>
                </a:path>
              </a:pathLst>
            </a:custGeom>
            <a:solidFill>
              <a:srgbClr val="3B59A0"/>
            </a:solidFill>
            <a:ln w="9525">
              <a:noFill/>
              <a:round/>
              <a:headEnd/>
              <a:tailEnd/>
            </a:ln>
          </p:spPr>
          <p:txBody>
            <a:bodyPr/>
            <a:lstStyle/>
            <a:p>
              <a:endParaRPr lang="en-US"/>
            </a:p>
          </p:txBody>
        </p:sp>
        <p:sp>
          <p:nvSpPr>
            <p:cNvPr id="151" name="Freeform 768"/>
            <p:cNvSpPr>
              <a:spLocks noChangeAspect="1"/>
            </p:cNvSpPr>
            <p:nvPr/>
          </p:nvSpPr>
          <p:spPr bwMode="auto">
            <a:xfrm>
              <a:off x="306" y="2794"/>
              <a:ext cx="49" cy="36"/>
            </a:xfrm>
            <a:custGeom>
              <a:avLst/>
              <a:gdLst>
                <a:gd name="T0" fmla="*/ 44 w 133"/>
                <a:gd name="T1" fmla="*/ 0 h 59"/>
                <a:gd name="T2" fmla="*/ 0 w 133"/>
                <a:gd name="T3" fmla="*/ 0 h 59"/>
                <a:gd name="T4" fmla="*/ 88 w 133"/>
                <a:gd name="T5" fmla="*/ 59 h 59"/>
                <a:gd name="T6" fmla="*/ 133 w 133"/>
                <a:gd name="T7" fmla="*/ 59 h 59"/>
                <a:gd name="T8" fmla="*/ 44 w 133"/>
                <a:gd name="T9" fmla="*/ 0 h 59"/>
                <a:gd name="T10" fmla="*/ 0 60000 65536"/>
                <a:gd name="T11" fmla="*/ 0 60000 65536"/>
                <a:gd name="T12" fmla="*/ 0 60000 65536"/>
                <a:gd name="T13" fmla="*/ 0 60000 65536"/>
                <a:gd name="T14" fmla="*/ 0 60000 65536"/>
                <a:gd name="T15" fmla="*/ 0 w 133"/>
                <a:gd name="T16" fmla="*/ 0 h 59"/>
                <a:gd name="T17" fmla="*/ 133 w 133"/>
                <a:gd name="T18" fmla="*/ 59 h 59"/>
              </a:gdLst>
              <a:ahLst/>
              <a:cxnLst>
                <a:cxn ang="T10">
                  <a:pos x="T0" y="T1"/>
                </a:cxn>
                <a:cxn ang="T11">
                  <a:pos x="T2" y="T3"/>
                </a:cxn>
                <a:cxn ang="T12">
                  <a:pos x="T4" y="T5"/>
                </a:cxn>
                <a:cxn ang="T13">
                  <a:pos x="T6" y="T7"/>
                </a:cxn>
                <a:cxn ang="T14">
                  <a:pos x="T8" y="T9"/>
                </a:cxn>
              </a:cxnLst>
              <a:rect l="T15" t="T16" r="T17" b="T18"/>
              <a:pathLst>
                <a:path w="133" h="59">
                  <a:moveTo>
                    <a:pt x="44" y="0"/>
                  </a:moveTo>
                  <a:cubicBezTo>
                    <a:pt x="0" y="0"/>
                    <a:pt x="0" y="0"/>
                    <a:pt x="0" y="0"/>
                  </a:cubicBezTo>
                  <a:cubicBezTo>
                    <a:pt x="44" y="0"/>
                    <a:pt x="69" y="26"/>
                    <a:pt x="88" y="59"/>
                  </a:cubicBezTo>
                  <a:cubicBezTo>
                    <a:pt x="133" y="59"/>
                    <a:pt x="133" y="59"/>
                    <a:pt x="133" y="59"/>
                  </a:cubicBezTo>
                  <a:cubicBezTo>
                    <a:pt x="113" y="26"/>
                    <a:pt x="88" y="0"/>
                    <a:pt x="44" y="0"/>
                  </a:cubicBezTo>
                  <a:close/>
                </a:path>
              </a:pathLst>
            </a:custGeom>
            <a:solidFill>
              <a:srgbClr val="5578B6"/>
            </a:solidFill>
            <a:ln w="9525">
              <a:noFill/>
              <a:round/>
              <a:headEnd/>
              <a:tailEnd/>
            </a:ln>
          </p:spPr>
          <p:txBody>
            <a:bodyPr/>
            <a:lstStyle/>
            <a:p>
              <a:endParaRPr lang="en-US"/>
            </a:p>
          </p:txBody>
        </p:sp>
        <p:sp>
          <p:nvSpPr>
            <p:cNvPr id="152" name="Freeform 769"/>
            <p:cNvSpPr>
              <a:spLocks noChangeAspect="1"/>
            </p:cNvSpPr>
            <p:nvPr/>
          </p:nvSpPr>
          <p:spPr bwMode="auto">
            <a:xfrm>
              <a:off x="305" y="2794"/>
              <a:ext cx="49" cy="36"/>
            </a:xfrm>
            <a:custGeom>
              <a:avLst/>
              <a:gdLst>
                <a:gd name="T0" fmla="*/ 47 w 133"/>
                <a:gd name="T1" fmla="*/ 3 h 59"/>
                <a:gd name="T2" fmla="*/ 133 w 133"/>
                <a:gd name="T3" fmla="*/ 59 h 59"/>
                <a:gd name="T4" fmla="*/ 133 w 133"/>
                <a:gd name="T5" fmla="*/ 59 h 59"/>
                <a:gd name="T6" fmla="*/ 45 w 133"/>
                <a:gd name="T7" fmla="*/ 0 h 59"/>
                <a:gd name="T8" fmla="*/ 0 w 133"/>
                <a:gd name="T9" fmla="*/ 0 h 59"/>
                <a:gd name="T10" fmla="*/ 26 w 133"/>
                <a:gd name="T11" fmla="*/ 3 h 59"/>
                <a:gd name="T12" fmla="*/ 47 w 133"/>
                <a:gd name="T13" fmla="*/ 3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3"/>
                  </a:moveTo>
                  <a:cubicBezTo>
                    <a:pt x="89" y="3"/>
                    <a:pt x="114" y="27"/>
                    <a:pt x="133" y="59"/>
                  </a:cubicBezTo>
                  <a:cubicBezTo>
                    <a:pt x="133" y="59"/>
                    <a:pt x="133" y="59"/>
                    <a:pt x="133" y="59"/>
                  </a:cubicBezTo>
                  <a:cubicBezTo>
                    <a:pt x="114" y="25"/>
                    <a:pt x="89" y="0"/>
                    <a:pt x="45" y="0"/>
                  </a:cubicBezTo>
                  <a:cubicBezTo>
                    <a:pt x="0" y="0"/>
                    <a:pt x="0" y="0"/>
                    <a:pt x="0" y="0"/>
                  </a:cubicBezTo>
                  <a:cubicBezTo>
                    <a:pt x="10" y="0"/>
                    <a:pt x="18" y="1"/>
                    <a:pt x="26" y="3"/>
                  </a:cubicBezTo>
                  <a:lnTo>
                    <a:pt x="47" y="3"/>
                  </a:lnTo>
                  <a:close/>
                </a:path>
              </a:pathLst>
            </a:custGeom>
            <a:solidFill>
              <a:srgbClr val="779DCE"/>
            </a:solidFill>
            <a:ln w="9525">
              <a:noFill/>
              <a:round/>
              <a:headEnd/>
              <a:tailEnd/>
            </a:ln>
          </p:spPr>
          <p:txBody>
            <a:bodyPr/>
            <a:lstStyle/>
            <a:p>
              <a:endParaRPr lang="en-US"/>
            </a:p>
          </p:txBody>
        </p:sp>
        <p:sp>
          <p:nvSpPr>
            <p:cNvPr id="153" name="Freeform 770"/>
            <p:cNvSpPr>
              <a:spLocks noChangeAspect="1"/>
            </p:cNvSpPr>
            <p:nvPr/>
          </p:nvSpPr>
          <p:spPr bwMode="auto">
            <a:xfrm>
              <a:off x="354" y="2886"/>
              <a:ext cx="51" cy="46"/>
            </a:xfrm>
            <a:custGeom>
              <a:avLst/>
              <a:gdLst>
                <a:gd name="T0" fmla="*/ 45 w 140"/>
                <a:gd name="T1" fmla="*/ 0 h 75"/>
                <a:gd name="T2" fmla="*/ 0 w 140"/>
                <a:gd name="T3" fmla="*/ 0 h 75"/>
                <a:gd name="T4" fmla="*/ 95 w 140"/>
                <a:gd name="T5" fmla="*/ 75 h 75"/>
                <a:gd name="T6" fmla="*/ 140 w 140"/>
                <a:gd name="T7" fmla="*/ 75 h 75"/>
                <a:gd name="T8" fmla="*/ 45 w 140"/>
                <a:gd name="T9" fmla="*/ 0 h 75"/>
                <a:gd name="T10" fmla="*/ 0 60000 65536"/>
                <a:gd name="T11" fmla="*/ 0 60000 65536"/>
                <a:gd name="T12" fmla="*/ 0 60000 65536"/>
                <a:gd name="T13" fmla="*/ 0 60000 65536"/>
                <a:gd name="T14" fmla="*/ 0 60000 65536"/>
                <a:gd name="T15" fmla="*/ 0 w 140"/>
                <a:gd name="T16" fmla="*/ 0 h 75"/>
                <a:gd name="T17" fmla="*/ 140 w 140"/>
                <a:gd name="T18" fmla="*/ 75 h 75"/>
              </a:gdLst>
              <a:ahLst/>
              <a:cxnLst>
                <a:cxn ang="T10">
                  <a:pos x="T0" y="T1"/>
                </a:cxn>
                <a:cxn ang="T11">
                  <a:pos x="T2" y="T3"/>
                </a:cxn>
                <a:cxn ang="T12">
                  <a:pos x="T4" y="T5"/>
                </a:cxn>
                <a:cxn ang="T13">
                  <a:pos x="T6" y="T7"/>
                </a:cxn>
                <a:cxn ang="T14">
                  <a:pos x="T8" y="T9"/>
                </a:cxn>
              </a:cxnLst>
              <a:rect l="T15" t="T16" r="T17" b="T18"/>
              <a:pathLst>
                <a:path w="140" h="75">
                  <a:moveTo>
                    <a:pt x="45" y="0"/>
                  </a:moveTo>
                  <a:cubicBezTo>
                    <a:pt x="0" y="0"/>
                    <a:pt x="0" y="0"/>
                    <a:pt x="0" y="0"/>
                  </a:cubicBezTo>
                  <a:cubicBezTo>
                    <a:pt x="20" y="41"/>
                    <a:pt x="46" y="75"/>
                    <a:pt x="95" y="75"/>
                  </a:cubicBezTo>
                  <a:cubicBezTo>
                    <a:pt x="140" y="75"/>
                    <a:pt x="140" y="75"/>
                    <a:pt x="140" y="75"/>
                  </a:cubicBezTo>
                  <a:cubicBezTo>
                    <a:pt x="90" y="75"/>
                    <a:pt x="65" y="41"/>
                    <a:pt x="45" y="0"/>
                  </a:cubicBezTo>
                  <a:close/>
                </a:path>
              </a:pathLst>
            </a:custGeom>
            <a:solidFill>
              <a:schemeClr val="tx1"/>
            </a:solidFill>
            <a:ln w="9525">
              <a:noFill/>
              <a:round/>
              <a:headEnd/>
              <a:tailEnd/>
            </a:ln>
          </p:spPr>
          <p:txBody>
            <a:bodyPr/>
            <a:lstStyle/>
            <a:p>
              <a:endParaRPr lang="en-US"/>
            </a:p>
          </p:txBody>
        </p:sp>
        <p:sp>
          <p:nvSpPr>
            <p:cNvPr id="154" name="Freeform 771"/>
            <p:cNvSpPr>
              <a:spLocks noChangeAspect="1"/>
            </p:cNvSpPr>
            <p:nvPr/>
          </p:nvSpPr>
          <p:spPr bwMode="auto">
            <a:xfrm>
              <a:off x="305" y="2794"/>
              <a:ext cx="99" cy="138"/>
            </a:xfrm>
            <a:custGeom>
              <a:avLst/>
              <a:gdLst>
                <a:gd name="T0" fmla="*/ 269 w 269"/>
                <a:gd name="T1" fmla="*/ 225 h 225"/>
                <a:gd name="T2" fmla="*/ 45 w 269"/>
                <a:gd name="T3" fmla="*/ 0 h 225"/>
                <a:gd name="T4" fmla="*/ 0 w 269"/>
                <a:gd name="T5" fmla="*/ 0 h 225"/>
                <a:gd name="T6" fmla="*/ 225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5" y="0"/>
                  </a:cubicBezTo>
                  <a:cubicBezTo>
                    <a:pt x="0" y="0"/>
                    <a:pt x="0" y="0"/>
                    <a:pt x="0" y="0"/>
                  </a:cubicBezTo>
                  <a:cubicBezTo>
                    <a:pt x="131" y="0"/>
                    <a:pt x="97" y="225"/>
                    <a:pt x="225" y="225"/>
                  </a:cubicBezTo>
                  <a:lnTo>
                    <a:pt x="269" y="225"/>
                  </a:lnTo>
                  <a:close/>
                </a:path>
              </a:pathLst>
            </a:custGeom>
            <a:solidFill>
              <a:schemeClr val="tx1"/>
            </a:solidFill>
            <a:ln w="7938" cap="flat">
              <a:solidFill>
                <a:schemeClr val="tx1"/>
              </a:solidFill>
              <a:prstDash val="solid"/>
              <a:miter lim="800000"/>
              <a:headEnd/>
              <a:tailEnd/>
            </a:ln>
          </p:spPr>
          <p:txBody>
            <a:bodyPr/>
            <a:lstStyle/>
            <a:p>
              <a:endParaRPr lang="en-US"/>
            </a:p>
          </p:txBody>
        </p:sp>
        <p:sp>
          <p:nvSpPr>
            <p:cNvPr id="155" name="Freeform 772"/>
            <p:cNvSpPr>
              <a:spLocks noChangeAspect="1"/>
            </p:cNvSpPr>
            <p:nvPr/>
          </p:nvSpPr>
          <p:spPr bwMode="auto">
            <a:xfrm>
              <a:off x="340" y="2832"/>
              <a:ext cx="16" cy="2"/>
            </a:xfrm>
            <a:custGeom>
              <a:avLst/>
              <a:gdLst>
                <a:gd name="T0" fmla="*/ 0 w 110"/>
                <a:gd name="T1" fmla="*/ 0 h 8"/>
                <a:gd name="T2" fmla="*/ 105 w 110"/>
                <a:gd name="T3" fmla="*/ 0 h 8"/>
                <a:gd name="T4" fmla="*/ 110 w 110"/>
                <a:gd name="T5" fmla="*/ 8 h 8"/>
                <a:gd name="T6" fmla="*/ 5 w 110"/>
                <a:gd name="T7" fmla="*/ 8 h 8"/>
                <a:gd name="T8" fmla="*/ 0 w 110"/>
                <a:gd name="T9" fmla="*/ 0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0" y="0"/>
                  </a:moveTo>
                  <a:lnTo>
                    <a:pt x="105" y="0"/>
                  </a:lnTo>
                  <a:lnTo>
                    <a:pt x="110" y="8"/>
                  </a:lnTo>
                  <a:lnTo>
                    <a:pt x="5" y="8"/>
                  </a:lnTo>
                  <a:lnTo>
                    <a:pt x="0" y="0"/>
                  </a:lnTo>
                  <a:close/>
                </a:path>
              </a:pathLst>
            </a:custGeom>
            <a:solidFill>
              <a:srgbClr val="5578B6"/>
            </a:solidFill>
            <a:ln w="9525">
              <a:solidFill>
                <a:schemeClr val="tx1"/>
              </a:solidFill>
              <a:round/>
              <a:headEnd/>
              <a:tailEnd/>
            </a:ln>
          </p:spPr>
          <p:txBody>
            <a:bodyPr/>
            <a:lstStyle/>
            <a:p>
              <a:endParaRPr lang="en-US"/>
            </a:p>
          </p:txBody>
        </p:sp>
        <p:sp>
          <p:nvSpPr>
            <p:cNvPr id="156" name="Freeform 773"/>
            <p:cNvSpPr>
              <a:spLocks noChangeAspect="1"/>
            </p:cNvSpPr>
            <p:nvPr/>
          </p:nvSpPr>
          <p:spPr bwMode="auto">
            <a:xfrm>
              <a:off x="341" y="2835"/>
              <a:ext cx="16" cy="1"/>
            </a:xfrm>
            <a:custGeom>
              <a:avLst/>
              <a:gdLst>
                <a:gd name="T0" fmla="*/ 0 w 105"/>
                <a:gd name="T1" fmla="*/ 0 h 5"/>
                <a:gd name="T2" fmla="*/ 103 w 105"/>
                <a:gd name="T3" fmla="*/ 0 h 5"/>
                <a:gd name="T4" fmla="*/ 105 w 105"/>
                <a:gd name="T5" fmla="*/ 5 h 5"/>
                <a:gd name="T6" fmla="*/ 0 w 105"/>
                <a:gd name="T7" fmla="*/ 5 h 5"/>
                <a:gd name="T8" fmla="*/ 0 w 105"/>
                <a:gd name="T9" fmla="*/ 0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0" y="0"/>
                  </a:moveTo>
                  <a:lnTo>
                    <a:pt x="103" y="0"/>
                  </a:lnTo>
                  <a:lnTo>
                    <a:pt x="105" y="5"/>
                  </a:lnTo>
                  <a:lnTo>
                    <a:pt x="0" y="5"/>
                  </a:lnTo>
                  <a:lnTo>
                    <a:pt x="0" y="0"/>
                  </a:lnTo>
                  <a:close/>
                </a:path>
              </a:pathLst>
            </a:custGeom>
            <a:solidFill>
              <a:srgbClr val="5578B6"/>
            </a:solidFill>
            <a:ln w="9525">
              <a:noFill/>
              <a:round/>
              <a:headEnd/>
              <a:tailEnd/>
            </a:ln>
          </p:spPr>
          <p:txBody>
            <a:bodyPr/>
            <a:lstStyle/>
            <a:p>
              <a:endParaRPr lang="en-US"/>
            </a:p>
          </p:txBody>
        </p:sp>
        <p:sp>
          <p:nvSpPr>
            <p:cNvPr id="157" name="Freeform 774"/>
            <p:cNvSpPr>
              <a:spLocks noChangeAspect="1"/>
            </p:cNvSpPr>
            <p:nvPr/>
          </p:nvSpPr>
          <p:spPr bwMode="auto">
            <a:xfrm>
              <a:off x="354" y="2883"/>
              <a:ext cx="16" cy="2"/>
            </a:xfrm>
            <a:custGeom>
              <a:avLst/>
              <a:gdLst>
                <a:gd name="T0" fmla="*/ 107 w 107"/>
                <a:gd name="T1" fmla="*/ 8 h 8"/>
                <a:gd name="T2" fmla="*/ 2 w 107"/>
                <a:gd name="T3" fmla="*/ 8 h 8"/>
                <a:gd name="T4" fmla="*/ 0 w 107"/>
                <a:gd name="T5" fmla="*/ 0 h 8"/>
                <a:gd name="T6" fmla="*/ 102 w 107"/>
                <a:gd name="T7" fmla="*/ 0 h 8"/>
                <a:gd name="T8" fmla="*/ 107 w 107"/>
                <a:gd name="T9" fmla="*/ 8 h 8"/>
                <a:gd name="T10" fmla="*/ 0 60000 65536"/>
                <a:gd name="T11" fmla="*/ 0 60000 65536"/>
                <a:gd name="T12" fmla="*/ 0 60000 65536"/>
                <a:gd name="T13" fmla="*/ 0 60000 65536"/>
                <a:gd name="T14" fmla="*/ 0 60000 65536"/>
                <a:gd name="T15" fmla="*/ 0 w 107"/>
                <a:gd name="T16" fmla="*/ 0 h 8"/>
                <a:gd name="T17" fmla="*/ 107 w 107"/>
                <a:gd name="T18" fmla="*/ 8 h 8"/>
              </a:gdLst>
              <a:ahLst/>
              <a:cxnLst>
                <a:cxn ang="T10">
                  <a:pos x="T0" y="T1"/>
                </a:cxn>
                <a:cxn ang="T11">
                  <a:pos x="T2" y="T3"/>
                </a:cxn>
                <a:cxn ang="T12">
                  <a:pos x="T4" y="T5"/>
                </a:cxn>
                <a:cxn ang="T13">
                  <a:pos x="T6" y="T7"/>
                </a:cxn>
                <a:cxn ang="T14">
                  <a:pos x="T8" y="T9"/>
                </a:cxn>
              </a:cxnLst>
              <a:rect l="T15" t="T16" r="T17" b="T18"/>
              <a:pathLst>
                <a:path w="107" h="8">
                  <a:moveTo>
                    <a:pt x="107" y="8"/>
                  </a:moveTo>
                  <a:lnTo>
                    <a:pt x="2" y="8"/>
                  </a:lnTo>
                  <a:lnTo>
                    <a:pt x="0" y="0"/>
                  </a:lnTo>
                  <a:lnTo>
                    <a:pt x="102" y="0"/>
                  </a:lnTo>
                  <a:lnTo>
                    <a:pt x="107" y="8"/>
                  </a:lnTo>
                  <a:close/>
                </a:path>
              </a:pathLst>
            </a:custGeom>
            <a:solidFill>
              <a:srgbClr val="33559E"/>
            </a:solidFill>
            <a:ln w="9525">
              <a:solidFill>
                <a:schemeClr val="tx1"/>
              </a:solidFill>
              <a:round/>
              <a:headEnd/>
              <a:tailEnd/>
            </a:ln>
          </p:spPr>
          <p:txBody>
            <a:bodyPr/>
            <a:lstStyle/>
            <a:p>
              <a:endParaRPr lang="en-US"/>
            </a:p>
          </p:txBody>
        </p:sp>
        <p:sp>
          <p:nvSpPr>
            <p:cNvPr id="158" name="Freeform 775"/>
            <p:cNvSpPr>
              <a:spLocks noChangeAspect="1"/>
            </p:cNvSpPr>
            <p:nvPr/>
          </p:nvSpPr>
          <p:spPr bwMode="auto">
            <a:xfrm>
              <a:off x="353" y="2881"/>
              <a:ext cx="15" cy="1"/>
            </a:xfrm>
            <a:custGeom>
              <a:avLst/>
              <a:gdLst>
                <a:gd name="T0" fmla="*/ 105 w 105"/>
                <a:gd name="T1" fmla="*/ 5 h 5"/>
                <a:gd name="T2" fmla="*/ 2 w 105"/>
                <a:gd name="T3" fmla="*/ 5 h 5"/>
                <a:gd name="T4" fmla="*/ 0 w 105"/>
                <a:gd name="T5" fmla="*/ 0 h 5"/>
                <a:gd name="T6" fmla="*/ 102 w 105"/>
                <a:gd name="T7" fmla="*/ 0 h 5"/>
                <a:gd name="T8" fmla="*/ 105 w 105"/>
                <a:gd name="T9" fmla="*/ 5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105" y="5"/>
                  </a:moveTo>
                  <a:lnTo>
                    <a:pt x="2" y="5"/>
                  </a:lnTo>
                  <a:lnTo>
                    <a:pt x="0" y="0"/>
                  </a:lnTo>
                  <a:lnTo>
                    <a:pt x="102" y="0"/>
                  </a:lnTo>
                  <a:lnTo>
                    <a:pt x="105" y="5"/>
                  </a:lnTo>
                  <a:close/>
                </a:path>
              </a:pathLst>
            </a:custGeom>
            <a:solidFill>
              <a:srgbClr val="33559E"/>
            </a:solidFill>
            <a:ln w="9525">
              <a:noFill/>
              <a:round/>
              <a:headEnd/>
              <a:tailEnd/>
            </a:ln>
          </p:spPr>
          <p:txBody>
            <a:bodyPr/>
            <a:lstStyle/>
            <a:p>
              <a:endParaRPr lang="en-US"/>
            </a:p>
          </p:txBody>
        </p:sp>
        <p:sp>
          <p:nvSpPr>
            <p:cNvPr id="159" name="Freeform 776"/>
            <p:cNvSpPr>
              <a:spLocks noChangeAspect="1"/>
            </p:cNvSpPr>
            <p:nvPr/>
          </p:nvSpPr>
          <p:spPr bwMode="auto">
            <a:xfrm>
              <a:off x="391" y="2794"/>
              <a:ext cx="98" cy="138"/>
            </a:xfrm>
            <a:custGeom>
              <a:avLst/>
              <a:gdLst>
                <a:gd name="T0" fmla="*/ 269 w 269"/>
                <a:gd name="T1" fmla="*/ 225 h 225"/>
                <a:gd name="T2" fmla="*/ 44 w 269"/>
                <a:gd name="T3" fmla="*/ 0 h 225"/>
                <a:gd name="T4" fmla="*/ 0 w 269"/>
                <a:gd name="T5" fmla="*/ 0 h 225"/>
                <a:gd name="T6" fmla="*/ 224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4" y="0"/>
                  </a:cubicBezTo>
                  <a:cubicBezTo>
                    <a:pt x="0" y="0"/>
                    <a:pt x="0" y="0"/>
                    <a:pt x="0" y="0"/>
                  </a:cubicBezTo>
                  <a:cubicBezTo>
                    <a:pt x="130" y="0"/>
                    <a:pt x="96" y="225"/>
                    <a:pt x="224" y="225"/>
                  </a:cubicBezTo>
                  <a:lnTo>
                    <a:pt x="269" y="225"/>
                  </a:lnTo>
                  <a:close/>
                </a:path>
              </a:pathLst>
            </a:custGeom>
            <a:solidFill>
              <a:srgbClr val="3B59A0"/>
            </a:solidFill>
            <a:ln w="9525">
              <a:noFill/>
              <a:round/>
              <a:headEnd/>
              <a:tailEnd/>
            </a:ln>
          </p:spPr>
          <p:txBody>
            <a:bodyPr/>
            <a:lstStyle/>
            <a:p>
              <a:endParaRPr lang="en-US"/>
            </a:p>
          </p:txBody>
        </p:sp>
        <p:sp>
          <p:nvSpPr>
            <p:cNvPr id="160" name="Freeform 777"/>
            <p:cNvSpPr>
              <a:spLocks noChangeAspect="1"/>
            </p:cNvSpPr>
            <p:nvPr/>
          </p:nvSpPr>
          <p:spPr bwMode="auto">
            <a:xfrm>
              <a:off x="390" y="2794"/>
              <a:ext cx="49" cy="36"/>
            </a:xfrm>
            <a:custGeom>
              <a:avLst/>
              <a:gdLst>
                <a:gd name="T0" fmla="*/ 45 w 133"/>
                <a:gd name="T1" fmla="*/ 0 h 59"/>
                <a:gd name="T2" fmla="*/ 0 w 133"/>
                <a:gd name="T3" fmla="*/ 0 h 59"/>
                <a:gd name="T4" fmla="*/ 88 w 133"/>
                <a:gd name="T5" fmla="*/ 59 h 59"/>
                <a:gd name="T6" fmla="*/ 133 w 133"/>
                <a:gd name="T7" fmla="*/ 59 h 59"/>
                <a:gd name="T8" fmla="*/ 45 w 133"/>
                <a:gd name="T9" fmla="*/ 0 h 59"/>
                <a:gd name="T10" fmla="*/ 0 60000 65536"/>
                <a:gd name="T11" fmla="*/ 0 60000 65536"/>
                <a:gd name="T12" fmla="*/ 0 60000 65536"/>
                <a:gd name="T13" fmla="*/ 0 60000 65536"/>
                <a:gd name="T14" fmla="*/ 0 60000 65536"/>
                <a:gd name="T15" fmla="*/ 0 w 133"/>
                <a:gd name="T16" fmla="*/ 0 h 59"/>
                <a:gd name="T17" fmla="*/ 133 w 133"/>
                <a:gd name="T18" fmla="*/ 59 h 59"/>
              </a:gdLst>
              <a:ahLst/>
              <a:cxnLst>
                <a:cxn ang="T10">
                  <a:pos x="T0" y="T1"/>
                </a:cxn>
                <a:cxn ang="T11">
                  <a:pos x="T2" y="T3"/>
                </a:cxn>
                <a:cxn ang="T12">
                  <a:pos x="T4" y="T5"/>
                </a:cxn>
                <a:cxn ang="T13">
                  <a:pos x="T6" y="T7"/>
                </a:cxn>
                <a:cxn ang="T14">
                  <a:pos x="T8" y="T9"/>
                </a:cxn>
              </a:cxnLst>
              <a:rect l="T15" t="T16" r="T17" b="T18"/>
              <a:pathLst>
                <a:path w="133" h="59">
                  <a:moveTo>
                    <a:pt x="45" y="0"/>
                  </a:moveTo>
                  <a:cubicBezTo>
                    <a:pt x="0" y="0"/>
                    <a:pt x="0" y="0"/>
                    <a:pt x="0" y="0"/>
                  </a:cubicBezTo>
                  <a:cubicBezTo>
                    <a:pt x="44" y="0"/>
                    <a:pt x="69" y="26"/>
                    <a:pt x="88" y="59"/>
                  </a:cubicBezTo>
                  <a:cubicBezTo>
                    <a:pt x="133" y="59"/>
                    <a:pt x="133" y="59"/>
                    <a:pt x="133" y="59"/>
                  </a:cubicBezTo>
                  <a:cubicBezTo>
                    <a:pt x="114" y="26"/>
                    <a:pt x="89" y="0"/>
                    <a:pt x="45" y="0"/>
                  </a:cubicBezTo>
                  <a:close/>
                </a:path>
              </a:pathLst>
            </a:custGeom>
            <a:solidFill>
              <a:srgbClr val="5578B6"/>
            </a:solidFill>
            <a:ln w="9525">
              <a:noFill/>
              <a:round/>
              <a:headEnd/>
              <a:tailEnd/>
            </a:ln>
          </p:spPr>
          <p:txBody>
            <a:bodyPr/>
            <a:lstStyle/>
            <a:p>
              <a:endParaRPr lang="en-US"/>
            </a:p>
          </p:txBody>
        </p:sp>
        <p:sp>
          <p:nvSpPr>
            <p:cNvPr id="161" name="Freeform 778"/>
            <p:cNvSpPr>
              <a:spLocks noChangeAspect="1"/>
            </p:cNvSpPr>
            <p:nvPr/>
          </p:nvSpPr>
          <p:spPr bwMode="auto">
            <a:xfrm>
              <a:off x="389" y="2794"/>
              <a:ext cx="49" cy="36"/>
            </a:xfrm>
            <a:custGeom>
              <a:avLst/>
              <a:gdLst>
                <a:gd name="T0" fmla="*/ 46 w 133"/>
                <a:gd name="T1" fmla="*/ 3 h 59"/>
                <a:gd name="T2" fmla="*/ 132 w 133"/>
                <a:gd name="T3" fmla="*/ 59 h 59"/>
                <a:gd name="T4" fmla="*/ 133 w 133"/>
                <a:gd name="T5" fmla="*/ 59 h 59"/>
                <a:gd name="T6" fmla="*/ 44 w 133"/>
                <a:gd name="T7" fmla="*/ 0 h 59"/>
                <a:gd name="T8" fmla="*/ 0 w 133"/>
                <a:gd name="T9" fmla="*/ 0 h 59"/>
                <a:gd name="T10" fmla="*/ 26 w 133"/>
                <a:gd name="T11" fmla="*/ 3 h 59"/>
                <a:gd name="T12" fmla="*/ 46 w 133"/>
                <a:gd name="T13" fmla="*/ 3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6" y="3"/>
                  </a:moveTo>
                  <a:cubicBezTo>
                    <a:pt x="89" y="3"/>
                    <a:pt x="114" y="27"/>
                    <a:pt x="132" y="59"/>
                  </a:cubicBezTo>
                  <a:cubicBezTo>
                    <a:pt x="133" y="59"/>
                    <a:pt x="133" y="59"/>
                    <a:pt x="133" y="59"/>
                  </a:cubicBezTo>
                  <a:cubicBezTo>
                    <a:pt x="114" y="25"/>
                    <a:pt x="88" y="0"/>
                    <a:pt x="44" y="0"/>
                  </a:cubicBezTo>
                  <a:cubicBezTo>
                    <a:pt x="0" y="0"/>
                    <a:pt x="0" y="0"/>
                    <a:pt x="0" y="0"/>
                  </a:cubicBezTo>
                  <a:cubicBezTo>
                    <a:pt x="9" y="0"/>
                    <a:pt x="18" y="1"/>
                    <a:pt x="26" y="3"/>
                  </a:cubicBezTo>
                  <a:lnTo>
                    <a:pt x="46" y="3"/>
                  </a:lnTo>
                  <a:close/>
                </a:path>
              </a:pathLst>
            </a:custGeom>
            <a:solidFill>
              <a:srgbClr val="779DCE"/>
            </a:solidFill>
            <a:ln w="9525">
              <a:noFill/>
              <a:round/>
              <a:headEnd/>
              <a:tailEnd/>
            </a:ln>
          </p:spPr>
          <p:txBody>
            <a:bodyPr/>
            <a:lstStyle/>
            <a:p>
              <a:endParaRPr lang="en-US"/>
            </a:p>
          </p:txBody>
        </p:sp>
        <p:sp>
          <p:nvSpPr>
            <p:cNvPr id="162" name="Freeform 779"/>
            <p:cNvSpPr>
              <a:spLocks noChangeAspect="1"/>
            </p:cNvSpPr>
            <p:nvPr/>
          </p:nvSpPr>
          <p:spPr bwMode="auto">
            <a:xfrm>
              <a:off x="438" y="2886"/>
              <a:ext cx="51" cy="46"/>
            </a:xfrm>
            <a:custGeom>
              <a:avLst/>
              <a:gdLst>
                <a:gd name="T0" fmla="*/ 44 w 139"/>
                <a:gd name="T1" fmla="*/ 0 h 75"/>
                <a:gd name="T2" fmla="*/ 0 w 139"/>
                <a:gd name="T3" fmla="*/ 0 h 75"/>
                <a:gd name="T4" fmla="*/ 95 w 139"/>
                <a:gd name="T5" fmla="*/ 75 h 75"/>
                <a:gd name="T6" fmla="*/ 139 w 139"/>
                <a:gd name="T7" fmla="*/ 75 h 75"/>
                <a:gd name="T8" fmla="*/ 44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4" y="0"/>
                  </a:moveTo>
                  <a:cubicBezTo>
                    <a:pt x="0" y="0"/>
                    <a:pt x="0" y="0"/>
                    <a:pt x="0" y="0"/>
                  </a:cubicBezTo>
                  <a:cubicBezTo>
                    <a:pt x="20" y="41"/>
                    <a:pt x="45" y="75"/>
                    <a:pt x="95" y="75"/>
                  </a:cubicBezTo>
                  <a:cubicBezTo>
                    <a:pt x="139" y="75"/>
                    <a:pt x="139" y="75"/>
                    <a:pt x="139" y="75"/>
                  </a:cubicBezTo>
                  <a:cubicBezTo>
                    <a:pt x="90" y="75"/>
                    <a:pt x="64" y="41"/>
                    <a:pt x="44" y="0"/>
                  </a:cubicBezTo>
                  <a:close/>
                </a:path>
              </a:pathLst>
            </a:custGeom>
            <a:solidFill>
              <a:srgbClr val="33559E"/>
            </a:solidFill>
            <a:ln w="9525">
              <a:noFill/>
              <a:round/>
              <a:headEnd/>
              <a:tailEnd/>
            </a:ln>
          </p:spPr>
          <p:txBody>
            <a:bodyPr/>
            <a:lstStyle/>
            <a:p>
              <a:endParaRPr lang="en-US"/>
            </a:p>
          </p:txBody>
        </p:sp>
        <p:sp>
          <p:nvSpPr>
            <p:cNvPr id="163" name="Freeform 780"/>
            <p:cNvSpPr>
              <a:spLocks noChangeAspect="1"/>
            </p:cNvSpPr>
            <p:nvPr/>
          </p:nvSpPr>
          <p:spPr bwMode="auto">
            <a:xfrm>
              <a:off x="391" y="2794"/>
              <a:ext cx="98" cy="138"/>
            </a:xfrm>
            <a:custGeom>
              <a:avLst/>
              <a:gdLst>
                <a:gd name="T0" fmla="*/ 269 w 269"/>
                <a:gd name="T1" fmla="*/ 225 h 225"/>
                <a:gd name="T2" fmla="*/ 44 w 269"/>
                <a:gd name="T3" fmla="*/ 0 h 225"/>
                <a:gd name="T4" fmla="*/ 0 w 269"/>
                <a:gd name="T5" fmla="*/ 0 h 225"/>
                <a:gd name="T6" fmla="*/ 224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4" y="0"/>
                  </a:cubicBezTo>
                  <a:cubicBezTo>
                    <a:pt x="0" y="0"/>
                    <a:pt x="0" y="0"/>
                    <a:pt x="0" y="0"/>
                  </a:cubicBezTo>
                  <a:cubicBezTo>
                    <a:pt x="130" y="0"/>
                    <a:pt x="96" y="225"/>
                    <a:pt x="224" y="225"/>
                  </a:cubicBezTo>
                  <a:lnTo>
                    <a:pt x="269" y="225"/>
                  </a:lnTo>
                  <a:close/>
                </a:path>
              </a:pathLst>
            </a:custGeom>
            <a:solidFill>
              <a:srgbClr val="0066FF"/>
            </a:solidFill>
            <a:ln w="8001" cap="flat">
              <a:solidFill>
                <a:srgbClr val="0066FF"/>
              </a:solidFill>
              <a:prstDash val="solid"/>
              <a:miter lim="800000"/>
              <a:headEnd/>
              <a:tailEnd/>
            </a:ln>
          </p:spPr>
          <p:txBody>
            <a:bodyPr/>
            <a:lstStyle/>
            <a:p>
              <a:endParaRPr lang="en-US"/>
            </a:p>
          </p:txBody>
        </p:sp>
        <p:sp>
          <p:nvSpPr>
            <p:cNvPr id="164" name="Freeform 781"/>
            <p:cNvSpPr>
              <a:spLocks noChangeAspect="1"/>
            </p:cNvSpPr>
            <p:nvPr/>
          </p:nvSpPr>
          <p:spPr bwMode="auto">
            <a:xfrm>
              <a:off x="424" y="2832"/>
              <a:ext cx="16" cy="2"/>
            </a:xfrm>
            <a:custGeom>
              <a:avLst/>
              <a:gdLst>
                <a:gd name="T0" fmla="*/ 0 w 107"/>
                <a:gd name="T1" fmla="*/ 0 h 8"/>
                <a:gd name="T2" fmla="*/ 102 w 107"/>
                <a:gd name="T3" fmla="*/ 0 h 8"/>
                <a:gd name="T4" fmla="*/ 107 w 107"/>
                <a:gd name="T5" fmla="*/ 8 h 8"/>
                <a:gd name="T6" fmla="*/ 2 w 107"/>
                <a:gd name="T7" fmla="*/ 8 h 8"/>
                <a:gd name="T8" fmla="*/ 0 w 107"/>
                <a:gd name="T9" fmla="*/ 0 h 8"/>
                <a:gd name="T10" fmla="*/ 0 60000 65536"/>
                <a:gd name="T11" fmla="*/ 0 60000 65536"/>
                <a:gd name="T12" fmla="*/ 0 60000 65536"/>
                <a:gd name="T13" fmla="*/ 0 60000 65536"/>
                <a:gd name="T14" fmla="*/ 0 60000 65536"/>
                <a:gd name="T15" fmla="*/ 0 w 107"/>
                <a:gd name="T16" fmla="*/ 0 h 8"/>
                <a:gd name="T17" fmla="*/ 107 w 107"/>
                <a:gd name="T18" fmla="*/ 8 h 8"/>
              </a:gdLst>
              <a:ahLst/>
              <a:cxnLst>
                <a:cxn ang="T10">
                  <a:pos x="T0" y="T1"/>
                </a:cxn>
                <a:cxn ang="T11">
                  <a:pos x="T2" y="T3"/>
                </a:cxn>
                <a:cxn ang="T12">
                  <a:pos x="T4" y="T5"/>
                </a:cxn>
                <a:cxn ang="T13">
                  <a:pos x="T6" y="T7"/>
                </a:cxn>
                <a:cxn ang="T14">
                  <a:pos x="T8" y="T9"/>
                </a:cxn>
              </a:cxnLst>
              <a:rect l="T15" t="T16" r="T17" b="T18"/>
              <a:pathLst>
                <a:path w="107" h="8">
                  <a:moveTo>
                    <a:pt x="0" y="0"/>
                  </a:moveTo>
                  <a:lnTo>
                    <a:pt x="102" y="0"/>
                  </a:lnTo>
                  <a:lnTo>
                    <a:pt x="107" y="8"/>
                  </a:lnTo>
                  <a:lnTo>
                    <a:pt x="2" y="8"/>
                  </a:lnTo>
                  <a:lnTo>
                    <a:pt x="0" y="0"/>
                  </a:lnTo>
                  <a:close/>
                </a:path>
              </a:pathLst>
            </a:custGeom>
            <a:solidFill>
              <a:srgbClr val="0066FF"/>
            </a:solidFill>
            <a:ln w="9525">
              <a:solidFill>
                <a:srgbClr val="0066FF"/>
              </a:solidFill>
              <a:round/>
              <a:headEnd/>
              <a:tailEnd/>
            </a:ln>
          </p:spPr>
          <p:txBody>
            <a:bodyPr/>
            <a:lstStyle/>
            <a:p>
              <a:endParaRPr lang="en-US"/>
            </a:p>
          </p:txBody>
        </p:sp>
        <p:sp>
          <p:nvSpPr>
            <p:cNvPr id="165" name="Freeform 782"/>
            <p:cNvSpPr>
              <a:spLocks noChangeAspect="1"/>
            </p:cNvSpPr>
            <p:nvPr/>
          </p:nvSpPr>
          <p:spPr bwMode="auto">
            <a:xfrm>
              <a:off x="424" y="2835"/>
              <a:ext cx="15" cy="1"/>
            </a:xfrm>
            <a:custGeom>
              <a:avLst/>
              <a:gdLst>
                <a:gd name="T0" fmla="*/ 0 w 105"/>
                <a:gd name="T1" fmla="*/ 0 h 5"/>
                <a:gd name="T2" fmla="*/ 105 w 105"/>
                <a:gd name="T3" fmla="*/ 0 h 5"/>
                <a:gd name="T4" fmla="*/ 105 w 105"/>
                <a:gd name="T5" fmla="*/ 5 h 5"/>
                <a:gd name="T6" fmla="*/ 3 w 105"/>
                <a:gd name="T7" fmla="*/ 5 h 5"/>
                <a:gd name="T8" fmla="*/ 0 w 105"/>
                <a:gd name="T9" fmla="*/ 0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0" y="0"/>
                  </a:moveTo>
                  <a:lnTo>
                    <a:pt x="105" y="0"/>
                  </a:lnTo>
                  <a:lnTo>
                    <a:pt x="105" y="5"/>
                  </a:lnTo>
                  <a:lnTo>
                    <a:pt x="3" y="5"/>
                  </a:lnTo>
                  <a:lnTo>
                    <a:pt x="0" y="0"/>
                  </a:lnTo>
                  <a:close/>
                </a:path>
              </a:pathLst>
            </a:custGeom>
            <a:solidFill>
              <a:srgbClr val="5578B6"/>
            </a:solidFill>
            <a:ln w="9525">
              <a:noFill/>
              <a:round/>
              <a:headEnd/>
              <a:tailEnd/>
            </a:ln>
          </p:spPr>
          <p:txBody>
            <a:bodyPr/>
            <a:lstStyle/>
            <a:p>
              <a:endParaRPr lang="en-US"/>
            </a:p>
          </p:txBody>
        </p:sp>
        <p:sp>
          <p:nvSpPr>
            <p:cNvPr id="166" name="Freeform 783"/>
            <p:cNvSpPr>
              <a:spLocks noChangeAspect="1"/>
            </p:cNvSpPr>
            <p:nvPr/>
          </p:nvSpPr>
          <p:spPr bwMode="auto">
            <a:xfrm>
              <a:off x="438" y="2883"/>
              <a:ext cx="16" cy="2"/>
            </a:xfrm>
            <a:custGeom>
              <a:avLst/>
              <a:gdLst>
                <a:gd name="T0" fmla="*/ 107 w 107"/>
                <a:gd name="T1" fmla="*/ 8 h 8"/>
                <a:gd name="T2" fmla="*/ 5 w 107"/>
                <a:gd name="T3" fmla="*/ 8 h 8"/>
                <a:gd name="T4" fmla="*/ 0 w 107"/>
                <a:gd name="T5" fmla="*/ 0 h 8"/>
                <a:gd name="T6" fmla="*/ 105 w 107"/>
                <a:gd name="T7" fmla="*/ 0 h 8"/>
                <a:gd name="T8" fmla="*/ 107 w 107"/>
                <a:gd name="T9" fmla="*/ 8 h 8"/>
                <a:gd name="T10" fmla="*/ 0 60000 65536"/>
                <a:gd name="T11" fmla="*/ 0 60000 65536"/>
                <a:gd name="T12" fmla="*/ 0 60000 65536"/>
                <a:gd name="T13" fmla="*/ 0 60000 65536"/>
                <a:gd name="T14" fmla="*/ 0 60000 65536"/>
                <a:gd name="T15" fmla="*/ 0 w 107"/>
                <a:gd name="T16" fmla="*/ 0 h 8"/>
                <a:gd name="T17" fmla="*/ 107 w 107"/>
                <a:gd name="T18" fmla="*/ 8 h 8"/>
              </a:gdLst>
              <a:ahLst/>
              <a:cxnLst>
                <a:cxn ang="T10">
                  <a:pos x="T0" y="T1"/>
                </a:cxn>
                <a:cxn ang="T11">
                  <a:pos x="T2" y="T3"/>
                </a:cxn>
                <a:cxn ang="T12">
                  <a:pos x="T4" y="T5"/>
                </a:cxn>
                <a:cxn ang="T13">
                  <a:pos x="T6" y="T7"/>
                </a:cxn>
                <a:cxn ang="T14">
                  <a:pos x="T8" y="T9"/>
                </a:cxn>
              </a:cxnLst>
              <a:rect l="T15" t="T16" r="T17" b="T18"/>
              <a:pathLst>
                <a:path w="107" h="8">
                  <a:moveTo>
                    <a:pt x="107" y="8"/>
                  </a:moveTo>
                  <a:lnTo>
                    <a:pt x="5" y="8"/>
                  </a:lnTo>
                  <a:lnTo>
                    <a:pt x="0" y="0"/>
                  </a:lnTo>
                  <a:lnTo>
                    <a:pt x="105" y="0"/>
                  </a:lnTo>
                  <a:lnTo>
                    <a:pt x="107" y="8"/>
                  </a:lnTo>
                  <a:close/>
                </a:path>
              </a:pathLst>
            </a:custGeom>
            <a:solidFill>
              <a:srgbClr val="0066FF"/>
            </a:solidFill>
            <a:ln w="9525">
              <a:solidFill>
                <a:srgbClr val="0066FF"/>
              </a:solidFill>
              <a:round/>
              <a:headEnd/>
              <a:tailEnd/>
            </a:ln>
          </p:spPr>
          <p:txBody>
            <a:bodyPr/>
            <a:lstStyle/>
            <a:p>
              <a:endParaRPr lang="en-US"/>
            </a:p>
          </p:txBody>
        </p:sp>
        <p:sp>
          <p:nvSpPr>
            <p:cNvPr id="167" name="Freeform 784"/>
            <p:cNvSpPr>
              <a:spLocks noChangeAspect="1"/>
            </p:cNvSpPr>
            <p:nvPr/>
          </p:nvSpPr>
          <p:spPr bwMode="auto">
            <a:xfrm>
              <a:off x="437" y="2881"/>
              <a:ext cx="16" cy="1"/>
            </a:xfrm>
            <a:custGeom>
              <a:avLst/>
              <a:gdLst>
                <a:gd name="T0" fmla="*/ 107 w 107"/>
                <a:gd name="T1" fmla="*/ 5 h 5"/>
                <a:gd name="T2" fmla="*/ 2 w 107"/>
                <a:gd name="T3" fmla="*/ 5 h 5"/>
                <a:gd name="T4" fmla="*/ 0 w 107"/>
                <a:gd name="T5" fmla="*/ 0 h 5"/>
                <a:gd name="T6" fmla="*/ 105 w 107"/>
                <a:gd name="T7" fmla="*/ 0 h 5"/>
                <a:gd name="T8" fmla="*/ 107 w 107"/>
                <a:gd name="T9" fmla="*/ 5 h 5"/>
                <a:gd name="T10" fmla="*/ 0 60000 65536"/>
                <a:gd name="T11" fmla="*/ 0 60000 65536"/>
                <a:gd name="T12" fmla="*/ 0 60000 65536"/>
                <a:gd name="T13" fmla="*/ 0 60000 65536"/>
                <a:gd name="T14" fmla="*/ 0 60000 65536"/>
                <a:gd name="T15" fmla="*/ 0 w 107"/>
                <a:gd name="T16" fmla="*/ 0 h 5"/>
                <a:gd name="T17" fmla="*/ 107 w 107"/>
                <a:gd name="T18" fmla="*/ 5 h 5"/>
              </a:gdLst>
              <a:ahLst/>
              <a:cxnLst>
                <a:cxn ang="T10">
                  <a:pos x="T0" y="T1"/>
                </a:cxn>
                <a:cxn ang="T11">
                  <a:pos x="T2" y="T3"/>
                </a:cxn>
                <a:cxn ang="T12">
                  <a:pos x="T4" y="T5"/>
                </a:cxn>
                <a:cxn ang="T13">
                  <a:pos x="T6" y="T7"/>
                </a:cxn>
                <a:cxn ang="T14">
                  <a:pos x="T8" y="T9"/>
                </a:cxn>
              </a:cxnLst>
              <a:rect l="T15" t="T16" r="T17" b="T18"/>
              <a:pathLst>
                <a:path w="107" h="5">
                  <a:moveTo>
                    <a:pt x="107" y="5"/>
                  </a:moveTo>
                  <a:lnTo>
                    <a:pt x="2" y="5"/>
                  </a:lnTo>
                  <a:lnTo>
                    <a:pt x="0" y="0"/>
                  </a:lnTo>
                  <a:lnTo>
                    <a:pt x="105" y="0"/>
                  </a:lnTo>
                  <a:lnTo>
                    <a:pt x="107" y="5"/>
                  </a:lnTo>
                  <a:close/>
                </a:path>
              </a:pathLst>
            </a:custGeom>
            <a:solidFill>
              <a:srgbClr val="33559E"/>
            </a:solidFill>
            <a:ln w="9525">
              <a:noFill/>
              <a:round/>
              <a:headEnd/>
              <a:tailEnd/>
            </a:ln>
          </p:spPr>
          <p:txBody>
            <a:bodyPr/>
            <a:lstStyle/>
            <a:p>
              <a:endParaRPr lang="en-US"/>
            </a:p>
          </p:txBody>
        </p:sp>
        <p:sp>
          <p:nvSpPr>
            <p:cNvPr id="168" name="Freeform 785"/>
            <p:cNvSpPr>
              <a:spLocks noChangeAspect="1"/>
            </p:cNvSpPr>
            <p:nvPr/>
          </p:nvSpPr>
          <p:spPr bwMode="auto">
            <a:xfrm>
              <a:off x="473" y="2794"/>
              <a:ext cx="99" cy="137"/>
            </a:xfrm>
            <a:custGeom>
              <a:avLst/>
              <a:gdLst>
                <a:gd name="T0" fmla="*/ 269 w 269"/>
                <a:gd name="T1" fmla="*/ 225 h 225"/>
                <a:gd name="T2" fmla="*/ 45 w 269"/>
                <a:gd name="T3" fmla="*/ 0 h 225"/>
                <a:gd name="T4" fmla="*/ 0 w 269"/>
                <a:gd name="T5" fmla="*/ 0 h 225"/>
                <a:gd name="T6" fmla="*/ 225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5" y="0"/>
                  </a:cubicBezTo>
                  <a:cubicBezTo>
                    <a:pt x="0" y="0"/>
                    <a:pt x="0" y="0"/>
                    <a:pt x="0" y="0"/>
                  </a:cubicBezTo>
                  <a:cubicBezTo>
                    <a:pt x="131" y="0"/>
                    <a:pt x="97" y="225"/>
                    <a:pt x="225" y="225"/>
                  </a:cubicBezTo>
                  <a:lnTo>
                    <a:pt x="269" y="225"/>
                  </a:lnTo>
                  <a:close/>
                </a:path>
              </a:pathLst>
            </a:custGeom>
            <a:solidFill>
              <a:srgbClr val="3B59A0"/>
            </a:solidFill>
            <a:ln w="9525">
              <a:noFill/>
              <a:round/>
              <a:headEnd/>
              <a:tailEnd/>
            </a:ln>
          </p:spPr>
          <p:txBody>
            <a:bodyPr/>
            <a:lstStyle/>
            <a:p>
              <a:endParaRPr lang="en-US"/>
            </a:p>
          </p:txBody>
        </p:sp>
        <p:sp>
          <p:nvSpPr>
            <p:cNvPr id="169" name="Freeform 786"/>
            <p:cNvSpPr>
              <a:spLocks noChangeAspect="1"/>
            </p:cNvSpPr>
            <p:nvPr/>
          </p:nvSpPr>
          <p:spPr bwMode="auto">
            <a:xfrm>
              <a:off x="475" y="2794"/>
              <a:ext cx="48" cy="36"/>
            </a:xfrm>
            <a:custGeom>
              <a:avLst/>
              <a:gdLst>
                <a:gd name="T0" fmla="*/ 44 w 133"/>
                <a:gd name="T1" fmla="*/ 0 h 59"/>
                <a:gd name="T2" fmla="*/ 0 w 133"/>
                <a:gd name="T3" fmla="*/ 0 h 59"/>
                <a:gd name="T4" fmla="*/ 88 w 133"/>
                <a:gd name="T5" fmla="*/ 59 h 59"/>
                <a:gd name="T6" fmla="*/ 133 w 133"/>
                <a:gd name="T7" fmla="*/ 59 h 59"/>
                <a:gd name="T8" fmla="*/ 44 w 133"/>
                <a:gd name="T9" fmla="*/ 0 h 59"/>
                <a:gd name="T10" fmla="*/ 0 60000 65536"/>
                <a:gd name="T11" fmla="*/ 0 60000 65536"/>
                <a:gd name="T12" fmla="*/ 0 60000 65536"/>
                <a:gd name="T13" fmla="*/ 0 60000 65536"/>
                <a:gd name="T14" fmla="*/ 0 60000 65536"/>
                <a:gd name="T15" fmla="*/ 0 w 133"/>
                <a:gd name="T16" fmla="*/ 0 h 59"/>
                <a:gd name="T17" fmla="*/ 133 w 133"/>
                <a:gd name="T18" fmla="*/ 59 h 59"/>
              </a:gdLst>
              <a:ahLst/>
              <a:cxnLst>
                <a:cxn ang="T10">
                  <a:pos x="T0" y="T1"/>
                </a:cxn>
                <a:cxn ang="T11">
                  <a:pos x="T2" y="T3"/>
                </a:cxn>
                <a:cxn ang="T12">
                  <a:pos x="T4" y="T5"/>
                </a:cxn>
                <a:cxn ang="T13">
                  <a:pos x="T6" y="T7"/>
                </a:cxn>
                <a:cxn ang="T14">
                  <a:pos x="T8" y="T9"/>
                </a:cxn>
              </a:cxnLst>
              <a:rect l="T15" t="T16" r="T17" b="T18"/>
              <a:pathLst>
                <a:path w="133" h="59">
                  <a:moveTo>
                    <a:pt x="44" y="0"/>
                  </a:moveTo>
                  <a:cubicBezTo>
                    <a:pt x="0" y="0"/>
                    <a:pt x="0" y="0"/>
                    <a:pt x="0" y="0"/>
                  </a:cubicBezTo>
                  <a:cubicBezTo>
                    <a:pt x="44" y="0"/>
                    <a:pt x="69" y="26"/>
                    <a:pt x="88" y="59"/>
                  </a:cubicBezTo>
                  <a:cubicBezTo>
                    <a:pt x="133" y="59"/>
                    <a:pt x="133" y="59"/>
                    <a:pt x="133" y="59"/>
                  </a:cubicBezTo>
                  <a:cubicBezTo>
                    <a:pt x="113" y="26"/>
                    <a:pt x="88" y="0"/>
                    <a:pt x="44" y="0"/>
                  </a:cubicBezTo>
                  <a:close/>
                </a:path>
              </a:pathLst>
            </a:custGeom>
            <a:solidFill>
              <a:srgbClr val="5578B6"/>
            </a:solidFill>
            <a:ln w="9525">
              <a:noFill/>
              <a:round/>
              <a:headEnd/>
              <a:tailEnd/>
            </a:ln>
          </p:spPr>
          <p:txBody>
            <a:bodyPr/>
            <a:lstStyle/>
            <a:p>
              <a:endParaRPr lang="en-US"/>
            </a:p>
          </p:txBody>
        </p:sp>
        <p:sp>
          <p:nvSpPr>
            <p:cNvPr id="170" name="Freeform 787"/>
            <p:cNvSpPr>
              <a:spLocks noChangeAspect="1"/>
            </p:cNvSpPr>
            <p:nvPr/>
          </p:nvSpPr>
          <p:spPr bwMode="auto">
            <a:xfrm>
              <a:off x="473" y="2794"/>
              <a:ext cx="49" cy="36"/>
            </a:xfrm>
            <a:custGeom>
              <a:avLst/>
              <a:gdLst>
                <a:gd name="T0" fmla="*/ 47 w 133"/>
                <a:gd name="T1" fmla="*/ 3 h 59"/>
                <a:gd name="T2" fmla="*/ 133 w 133"/>
                <a:gd name="T3" fmla="*/ 59 h 59"/>
                <a:gd name="T4" fmla="*/ 133 w 133"/>
                <a:gd name="T5" fmla="*/ 59 h 59"/>
                <a:gd name="T6" fmla="*/ 45 w 133"/>
                <a:gd name="T7" fmla="*/ 0 h 59"/>
                <a:gd name="T8" fmla="*/ 0 w 133"/>
                <a:gd name="T9" fmla="*/ 0 h 59"/>
                <a:gd name="T10" fmla="*/ 26 w 133"/>
                <a:gd name="T11" fmla="*/ 3 h 59"/>
                <a:gd name="T12" fmla="*/ 47 w 133"/>
                <a:gd name="T13" fmla="*/ 3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3"/>
                  </a:moveTo>
                  <a:cubicBezTo>
                    <a:pt x="89" y="3"/>
                    <a:pt x="114" y="27"/>
                    <a:pt x="133" y="59"/>
                  </a:cubicBezTo>
                  <a:cubicBezTo>
                    <a:pt x="133" y="59"/>
                    <a:pt x="133" y="59"/>
                    <a:pt x="133" y="59"/>
                  </a:cubicBezTo>
                  <a:cubicBezTo>
                    <a:pt x="114" y="25"/>
                    <a:pt x="89" y="0"/>
                    <a:pt x="45" y="0"/>
                  </a:cubicBezTo>
                  <a:cubicBezTo>
                    <a:pt x="0" y="0"/>
                    <a:pt x="0" y="0"/>
                    <a:pt x="0" y="0"/>
                  </a:cubicBezTo>
                  <a:cubicBezTo>
                    <a:pt x="10" y="0"/>
                    <a:pt x="18" y="1"/>
                    <a:pt x="26" y="3"/>
                  </a:cubicBezTo>
                  <a:lnTo>
                    <a:pt x="47" y="3"/>
                  </a:lnTo>
                  <a:close/>
                </a:path>
              </a:pathLst>
            </a:custGeom>
            <a:solidFill>
              <a:srgbClr val="779DCE"/>
            </a:solidFill>
            <a:ln w="9525">
              <a:noFill/>
              <a:round/>
              <a:headEnd/>
              <a:tailEnd/>
            </a:ln>
          </p:spPr>
          <p:txBody>
            <a:bodyPr/>
            <a:lstStyle/>
            <a:p>
              <a:endParaRPr lang="en-US"/>
            </a:p>
          </p:txBody>
        </p:sp>
        <p:sp>
          <p:nvSpPr>
            <p:cNvPr id="171" name="Freeform 788"/>
            <p:cNvSpPr>
              <a:spLocks noChangeAspect="1"/>
            </p:cNvSpPr>
            <p:nvPr/>
          </p:nvSpPr>
          <p:spPr bwMode="auto">
            <a:xfrm>
              <a:off x="522" y="2886"/>
              <a:ext cx="52" cy="46"/>
            </a:xfrm>
            <a:custGeom>
              <a:avLst/>
              <a:gdLst>
                <a:gd name="T0" fmla="*/ 45 w 140"/>
                <a:gd name="T1" fmla="*/ 0 h 75"/>
                <a:gd name="T2" fmla="*/ 0 w 140"/>
                <a:gd name="T3" fmla="*/ 0 h 75"/>
                <a:gd name="T4" fmla="*/ 95 w 140"/>
                <a:gd name="T5" fmla="*/ 75 h 75"/>
                <a:gd name="T6" fmla="*/ 140 w 140"/>
                <a:gd name="T7" fmla="*/ 75 h 75"/>
                <a:gd name="T8" fmla="*/ 45 w 140"/>
                <a:gd name="T9" fmla="*/ 0 h 75"/>
                <a:gd name="T10" fmla="*/ 0 60000 65536"/>
                <a:gd name="T11" fmla="*/ 0 60000 65536"/>
                <a:gd name="T12" fmla="*/ 0 60000 65536"/>
                <a:gd name="T13" fmla="*/ 0 60000 65536"/>
                <a:gd name="T14" fmla="*/ 0 60000 65536"/>
                <a:gd name="T15" fmla="*/ 0 w 140"/>
                <a:gd name="T16" fmla="*/ 0 h 75"/>
                <a:gd name="T17" fmla="*/ 140 w 140"/>
                <a:gd name="T18" fmla="*/ 75 h 75"/>
              </a:gdLst>
              <a:ahLst/>
              <a:cxnLst>
                <a:cxn ang="T10">
                  <a:pos x="T0" y="T1"/>
                </a:cxn>
                <a:cxn ang="T11">
                  <a:pos x="T2" y="T3"/>
                </a:cxn>
                <a:cxn ang="T12">
                  <a:pos x="T4" y="T5"/>
                </a:cxn>
                <a:cxn ang="T13">
                  <a:pos x="T6" y="T7"/>
                </a:cxn>
                <a:cxn ang="T14">
                  <a:pos x="T8" y="T9"/>
                </a:cxn>
              </a:cxnLst>
              <a:rect l="T15" t="T16" r="T17" b="T18"/>
              <a:pathLst>
                <a:path w="140" h="75">
                  <a:moveTo>
                    <a:pt x="45" y="0"/>
                  </a:moveTo>
                  <a:cubicBezTo>
                    <a:pt x="0" y="0"/>
                    <a:pt x="0" y="0"/>
                    <a:pt x="0" y="0"/>
                  </a:cubicBezTo>
                  <a:cubicBezTo>
                    <a:pt x="20" y="41"/>
                    <a:pt x="46" y="75"/>
                    <a:pt x="95" y="75"/>
                  </a:cubicBezTo>
                  <a:cubicBezTo>
                    <a:pt x="140" y="75"/>
                    <a:pt x="140" y="75"/>
                    <a:pt x="140" y="75"/>
                  </a:cubicBezTo>
                  <a:cubicBezTo>
                    <a:pt x="90" y="75"/>
                    <a:pt x="65" y="41"/>
                    <a:pt x="45" y="0"/>
                  </a:cubicBezTo>
                  <a:close/>
                </a:path>
              </a:pathLst>
            </a:custGeom>
            <a:solidFill>
              <a:srgbClr val="33559E"/>
            </a:solidFill>
            <a:ln w="9525">
              <a:noFill/>
              <a:round/>
              <a:headEnd/>
              <a:tailEnd/>
            </a:ln>
          </p:spPr>
          <p:txBody>
            <a:bodyPr/>
            <a:lstStyle/>
            <a:p>
              <a:endParaRPr lang="en-US"/>
            </a:p>
          </p:txBody>
        </p:sp>
        <p:sp>
          <p:nvSpPr>
            <p:cNvPr id="172" name="Freeform 789"/>
            <p:cNvSpPr>
              <a:spLocks noChangeAspect="1"/>
            </p:cNvSpPr>
            <p:nvPr/>
          </p:nvSpPr>
          <p:spPr bwMode="auto">
            <a:xfrm>
              <a:off x="473" y="2794"/>
              <a:ext cx="99" cy="137"/>
            </a:xfrm>
            <a:custGeom>
              <a:avLst/>
              <a:gdLst>
                <a:gd name="T0" fmla="*/ 269 w 269"/>
                <a:gd name="T1" fmla="*/ 225 h 225"/>
                <a:gd name="T2" fmla="*/ 45 w 269"/>
                <a:gd name="T3" fmla="*/ 0 h 225"/>
                <a:gd name="T4" fmla="*/ 0 w 269"/>
                <a:gd name="T5" fmla="*/ 0 h 225"/>
                <a:gd name="T6" fmla="*/ 225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5" y="0"/>
                  </a:cubicBezTo>
                  <a:cubicBezTo>
                    <a:pt x="0" y="0"/>
                    <a:pt x="0" y="0"/>
                    <a:pt x="0" y="0"/>
                  </a:cubicBezTo>
                  <a:cubicBezTo>
                    <a:pt x="131" y="0"/>
                    <a:pt x="97" y="225"/>
                    <a:pt x="225" y="225"/>
                  </a:cubicBezTo>
                  <a:lnTo>
                    <a:pt x="269" y="225"/>
                  </a:lnTo>
                  <a:close/>
                </a:path>
              </a:pathLst>
            </a:custGeom>
            <a:solidFill>
              <a:srgbClr val="FF0000"/>
            </a:solidFill>
            <a:ln w="8001" cap="flat">
              <a:solidFill>
                <a:srgbClr val="FF0000"/>
              </a:solidFill>
              <a:prstDash val="solid"/>
              <a:miter lim="800000"/>
              <a:headEnd/>
              <a:tailEnd/>
            </a:ln>
          </p:spPr>
          <p:txBody>
            <a:bodyPr/>
            <a:lstStyle/>
            <a:p>
              <a:endParaRPr lang="en-US"/>
            </a:p>
          </p:txBody>
        </p:sp>
        <p:sp>
          <p:nvSpPr>
            <p:cNvPr id="173" name="Freeform 790"/>
            <p:cNvSpPr>
              <a:spLocks noChangeAspect="1"/>
            </p:cNvSpPr>
            <p:nvPr/>
          </p:nvSpPr>
          <p:spPr bwMode="auto">
            <a:xfrm>
              <a:off x="508" y="2832"/>
              <a:ext cx="16" cy="2"/>
            </a:xfrm>
            <a:custGeom>
              <a:avLst/>
              <a:gdLst>
                <a:gd name="T0" fmla="*/ 0 w 110"/>
                <a:gd name="T1" fmla="*/ 0 h 8"/>
                <a:gd name="T2" fmla="*/ 105 w 110"/>
                <a:gd name="T3" fmla="*/ 0 h 8"/>
                <a:gd name="T4" fmla="*/ 110 w 110"/>
                <a:gd name="T5" fmla="*/ 8 h 8"/>
                <a:gd name="T6" fmla="*/ 5 w 110"/>
                <a:gd name="T7" fmla="*/ 8 h 8"/>
                <a:gd name="T8" fmla="*/ 0 w 110"/>
                <a:gd name="T9" fmla="*/ 0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0" y="0"/>
                  </a:moveTo>
                  <a:lnTo>
                    <a:pt x="105" y="0"/>
                  </a:lnTo>
                  <a:lnTo>
                    <a:pt x="110" y="8"/>
                  </a:lnTo>
                  <a:lnTo>
                    <a:pt x="5" y="8"/>
                  </a:lnTo>
                  <a:lnTo>
                    <a:pt x="0" y="0"/>
                  </a:lnTo>
                  <a:close/>
                </a:path>
              </a:pathLst>
            </a:custGeom>
            <a:solidFill>
              <a:srgbClr val="5578B6"/>
            </a:solidFill>
            <a:ln w="9525">
              <a:noFill/>
              <a:round/>
              <a:headEnd/>
              <a:tailEnd/>
            </a:ln>
          </p:spPr>
          <p:txBody>
            <a:bodyPr/>
            <a:lstStyle/>
            <a:p>
              <a:endParaRPr lang="en-US"/>
            </a:p>
          </p:txBody>
        </p:sp>
        <p:sp>
          <p:nvSpPr>
            <p:cNvPr id="174" name="Freeform 791"/>
            <p:cNvSpPr>
              <a:spLocks noChangeAspect="1"/>
            </p:cNvSpPr>
            <p:nvPr/>
          </p:nvSpPr>
          <p:spPr bwMode="auto">
            <a:xfrm>
              <a:off x="509" y="2835"/>
              <a:ext cx="16" cy="1"/>
            </a:xfrm>
            <a:custGeom>
              <a:avLst/>
              <a:gdLst>
                <a:gd name="T0" fmla="*/ 0 w 105"/>
                <a:gd name="T1" fmla="*/ 0 h 5"/>
                <a:gd name="T2" fmla="*/ 102 w 105"/>
                <a:gd name="T3" fmla="*/ 0 h 5"/>
                <a:gd name="T4" fmla="*/ 105 w 105"/>
                <a:gd name="T5" fmla="*/ 5 h 5"/>
                <a:gd name="T6" fmla="*/ 0 w 105"/>
                <a:gd name="T7" fmla="*/ 5 h 5"/>
                <a:gd name="T8" fmla="*/ 0 w 105"/>
                <a:gd name="T9" fmla="*/ 0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0" y="0"/>
                  </a:moveTo>
                  <a:lnTo>
                    <a:pt x="102" y="0"/>
                  </a:lnTo>
                  <a:lnTo>
                    <a:pt x="105" y="5"/>
                  </a:lnTo>
                  <a:lnTo>
                    <a:pt x="0" y="5"/>
                  </a:lnTo>
                  <a:lnTo>
                    <a:pt x="0" y="0"/>
                  </a:lnTo>
                  <a:close/>
                </a:path>
              </a:pathLst>
            </a:custGeom>
            <a:solidFill>
              <a:srgbClr val="FF0000"/>
            </a:solidFill>
            <a:ln w="9525">
              <a:solidFill>
                <a:srgbClr val="FF0000"/>
              </a:solidFill>
              <a:round/>
              <a:headEnd/>
              <a:tailEnd/>
            </a:ln>
          </p:spPr>
          <p:txBody>
            <a:bodyPr/>
            <a:lstStyle/>
            <a:p>
              <a:endParaRPr lang="en-US"/>
            </a:p>
          </p:txBody>
        </p:sp>
        <p:sp>
          <p:nvSpPr>
            <p:cNvPr id="175" name="Freeform 792"/>
            <p:cNvSpPr>
              <a:spLocks noChangeAspect="1"/>
            </p:cNvSpPr>
            <p:nvPr/>
          </p:nvSpPr>
          <p:spPr bwMode="auto">
            <a:xfrm>
              <a:off x="522" y="2883"/>
              <a:ext cx="16" cy="2"/>
            </a:xfrm>
            <a:custGeom>
              <a:avLst/>
              <a:gdLst>
                <a:gd name="T0" fmla="*/ 108 w 108"/>
                <a:gd name="T1" fmla="*/ 8 h 8"/>
                <a:gd name="T2" fmla="*/ 3 w 108"/>
                <a:gd name="T3" fmla="*/ 8 h 8"/>
                <a:gd name="T4" fmla="*/ 0 w 108"/>
                <a:gd name="T5" fmla="*/ 0 h 8"/>
                <a:gd name="T6" fmla="*/ 103 w 108"/>
                <a:gd name="T7" fmla="*/ 0 h 8"/>
                <a:gd name="T8" fmla="*/ 108 w 108"/>
                <a:gd name="T9" fmla="*/ 8 h 8"/>
                <a:gd name="T10" fmla="*/ 0 60000 65536"/>
                <a:gd name="T11" fmla="*/ 0 60000 65536"/>
                <a:gd name="T12" fmla="*/ 0 60000 65536"/>
                <a:gd name="T13" fmla="*/ 0 60000 65536"/>
                <a:gd name="T14" fmla="*/ 0 60000 65536"/>
                <a:gd name="T15" fmla="*/ 0 w 108"/>
                <a:gd name="T16" fmla="*/ 0 h 8"/>
                <a:gd name="T17" fmla="*/ 108 w 108"/>
                <a:gd name="T18" fmla="*/ 8 h 8"/>
              </a:gdLst>
              <a:ahLst/>
              <a:cxnLst>
                <a:cxn ang="T10">
                  <a:pos x="T0" y="T1"/>
                </a:cxn>
                <a:cxn ang="T11">
                  <a:pos x="T2" y="T3"/>
                </a:cxn>
                <a:cxn ang="T12">
                  <a:pos x="T4" y="T5"/>
                </a:cxn>
                <a:cxn ang="T13">
                  <a:pos x="T6" y="T7"/>
                </a:cxn>
                <a:cxn ang="T14">
                  <a:pos x="T8" y="T9"/>
                </a:cxn>
              </a:cxnLst>
              <a:rect l="T15" t="T16" r="T17" b="T18"/>
              <a:pathLst>
                <a:path w="108" h="8">
                  <a:moveTo>
                    <a:pt x="108" y="8"/>
                  </a:moveTo>
                  <a:lnTo>
                    <a:pt x="3" y="8"/>
                  </a:lnTo>
                  <a:lnTo>
                    <a:pt x="0" y="0"/>
                  </a:lnTo>
                  <a:lnTo>
                    <a:pt x="103" y="0"/>
                  </a:lnTo>
                  <a:lnTo>
                    <a:pt x="108" y="8"/>
                  </a:lnTo>
                  <a:close/>
                </a:path>
              </a:pathLst>
            </a:custGeom>
            <a:solidFill>
              <a:srgbClr val="33559E"/>
            </a:solidFill>
            <a:ln w="9525">
              <a:noFill/>
              <a:round/>
              <a:headEnd/>
              <a:tailEnd/>
            </a:ln>
          </p:spPr>
          <p:txBody>
            <a:bodyPr/>
            <a:lstStyle/>
            <a:p>
              <a:endParaRPr lang="en-US"/>
            </a:p>
          </p:txBody>
        </p:sp>
        <p:sp>
          <p:nvSpPr>
            <p:cNvPr id="176" name="Freeform 793"/>
            <p:cNvSpPr>
              <a:spLocks noChangeAspect="1"/>
            </p:cNvSpPr>
            <p:nvPr/>
          </p:nvSpPr>
          <p:spPr bwMode="auto">
            <a:xfrm>
              <a:off x="521" y="2881"/>
              <a:ext cx="16" cy="1"/>
            </a:xfrm>
            <a:custGeom>
              <a:avLst/>
              <a:gdLst>
                <a:gd name="T0" fmla="*/ 105 w 105"/>
                <a:gd name="T1" fmla="*/ 5 h 5"/>
                <a:gd name="T2" fmla="*/ 3 w 105"/>
                <a:gd name="T3" fmla="*/ 5 h 5"/>
                <a:gd name="T4" fmla="*/ 0 w 105"/>
                <a:gd name="T5" fmla="*/ 0 h 5"/>
                <a:gd name="T6" fmla="*/ 103 w 105"/>
                <a:gd name="T7" fmla="*/ 0 h 5"/>
                <a:gd name="T8" fmla="*/ 105 w 105"/>
                <a:gd name="T9" fmla="*/ 5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105" y="5"/>
                  </a:moveTo>
                  <a:lnTo>
                    <a:pt x="3" y="5"/>
                  </a:lnTo>
                  <a:lnTo>
                    <a:pt x="0" y="0"/>
                  </a:lnTo>
                  <a:lnTo>
                    <a:pt x="103" y="0"/>
                  </a:lnTo>
                  <a:lnTo>
                    <a:pt x="105" y="5"/>
                  </a:lnTo>
                  <a:close/>
                </a:path>
              </a:pathLst>
            </a:custGeom>
            <a:solidFill>
              <a:srgbClr val="FF0000"/>
            </a:solidFill>
            <a:ln w="9525">
              <a:solidFill>
                <a:srgbClr val="FF0000"/>
              </a:solidFill>
              <a:round/>
              <a:headEnd/>
              <a:tailEnd/>
            </a:ln>
          </p:spPr>
          <p:txBody>
            <a:bodyPr/>
            <a:lstStyle/>
            <a:p>
              <a:endParaRPr lang="en-US"/>
            </a:p>
          </p:txBody>
        </p:sp>
        <p:sp>
          <p:nvSpPr>
            <p:cNvPr id="177" name="Freeform 794"/>
            <p:cNvSpPr>
              <a:spLocks noChangeAspect="1"/>
            </p:cNvSpPr>
            <p:nvPr/>
          </p:nvSpPr>
          <p:spPr bwMode="auto">
            <a:xfrm>
              <a:off x="557" y="2794"/>
              <a:ext cx="99" cy="137"/>
            </a:xfrm>
            <a:custGeom>
              <a:avLst/>
              <a:gdLst>
                <a:gd name="T0" fmla="*/ 269 w 269"/>
                <a:gd name="T1" fmla="*/ 225 h 225"/>
                <a:gd name="T2" fmla="*/ 44 w 269"/>
                <a:gd name="T3" fmla="*/ 0 h 225"/>
                <a:gd name="T4" fmla="*/ 0 w 269"/>
                <a:gd name="T5" fmla="*/ 0 h 225"/>
                <a:gd name="T6" fmla="*/ 224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4" y="0"/>
                  </a:cubicBezTo>
                  <a:cubicBezTo>
                    <a:pt x="0" y="0"/>
                    <a:pt x="0" y="0"/>
                    <a:pt x="0" y="0"/>
                  </a:cubicBezTo>
                  <a:cubicBezTo>
                    <a:pt x="130" y="0"/>
                    <a:pt x="96" y="225"/>
                    <a:pt x="224" y="225"/>
                  </a:cubicBezTo>
                  <a:lnTo>
                    <a:pt x="269" y="225"/>
                  </a:lnTo>
                  <a:close/>
                </a:path>
              </a:pathLst>
            </a:custGeom>
            <a:solidFill>
              <a:srgbClr val="3B59A0"/>
            </a:solidFill>
            <a:ln w="9525">
              <a:noFill/>
              <a:round/>
              <a:headEnd/>
              <a:tailEnd/>
            </a:ln>
          </p:spPr>
          <p:txBody>
            <a:bodyPr/>
            <a:lstStyle/>
            <a:p>
              <a:endParaRPr lang="en-US"/>
            </a:p>
          </p:txBody>
        </p:sp>
        <p:sp>
          <p:nvSpPr>
            <p:cNvPr id="178" name="Freeform 795"/>
            <p:cNvSpPr>
              <a:spLocks noChangeAspect="1"/>
            </p:cNvSpPr>
            <p:nvPr/>
          </p:nvSpPr>
          <p:spPr bwMode="auto">
            <a:xfrm>
              <a:off x="557" y="2794"/>
              <a:ext cx="49" cy="36"/>
            </a:xfrm>
            <a:custGeom>
              <a:avLst/>
              <a:gdLst>
                <a:gd name="T0" fmla="*/ 45 w 133"/>
                <a:gd name="T1" fmla="*/ 0 h 59"/>
                <a:gd name="T2" fmla="*/ 0 w 133"/>
                <a:gd name="T3" fmla="*/ 0 h 59"/>
                <a:gd name="T4" fmla="*/ 88 w 133"/>
                <a:gd name="T5" fmla="*/ 59 h 59"/>
                <a:gd name="T6" fmla="*/ 133 w 133"/>
                <a:gd name="T7" fmla="*/ 59 h 59"/>
                <a:gd name="T8" fmla="*/ 45 w 133"/>
                <a:gd name="T9" fmla="*/ 0 h 59"/>
                <a:gd name="T10" fmla="*/ 0 60000 65536"/>
                <a:gd name="T11" fmla="*/ 0 60000 65536"/>
                <a:gd name="T12" fmla="*/ 0 60000 65536"/>
                <a:gd name="T13" fmla="*/ 0 60000 65536"/>
                <a:gd name="T14" fmla="*/ 0 60000 65536"/>
                <a:gd name="T15" fmla="*/ 0 w 133"/>
                <a:gd name="T16" fmla="*/ 0 h 59"/>
                <a:gd name="T17" fmla="*/ 133 w 133"/>
                <a:gd name="T18" fmla="*/ 59 h 59"/>
              </a:gdLst>
              <a:ahLst/>
              <a:cxnLst>
                <a:cxn ang="T10">
                  <a:pos x="T0" y="T1"/>
                </a:cxn>
                <a:cxn ang="T11">
                  <a:pos x="T2" y="T3"/>
                </a:cxn>
                <a:cxn ang="T12">
                  <a:pos x="T4" y="T5"/>
                </a:cxn>
                <a:cxn ang="T13">
                  <a:pos x="T6" y="T7"/>
                </a:cxn>
                <a:cxn ang="T14">
                  <a:pos x="T8" y="T9"/>
                </a:cxn>
              </a:cxnLst>
              <a:rect l="T15" t="T16" r="T17" b="T18"/>
              <a:pathLst>
                <a:path w="133" h="59">
                  <a:moveTo>
                    <a:pt x="45" y="0"/>
                  </a:moveTo>
                  <a:cubicBezTo>
                    <a:pt x="0" y="0"/>
                    <a:pt x="0" y="0"/>
                    <a:pt x="0" y="0"/>
                  </a:cubicBezTo>
                  <a:cubicBezTo>
                    <a:pt x="44" y="0"/>
                    <a:pt x="69" y="26"/>
                    <a:pt x="88" y="59"/>
                  </a:cubicBezTo>
                  <a:cubicBezTo>
                    <a:pt x="133" y="59"/>
                    <a:pt x="133" y="59"/>
                    <a:pt x="133" y="59"/>
                  </a:cubicBezTo>
                  <a:cubicBezTo>
                    <a:pt x="114" y="26"/>
                    <a:pt x="89" y="0"/>
                    <a:pt x="45" y="0"/>
                  </a:cubicBezTo>
                  <a:close/>
                </a:path>
              </a:pathLst>
            </a:custGeom>
            <a:solidFill>
              <a:srgbClr val="0066FF"/>
            </a:solidFill>
            <a:ln w="9525">
              <a:solidFill>
                <a:srgbClr val="0066FF"/>
              </a:solidFill>
              <a:round/>
              <a:headEnd/>
              <a:tailEnd/>
            </a:ln>
          </p:spPr>
          <p:txBody>
            <a:bodyPr/>
            <a:lstStyle/>
            <a:p>
              <a:endParaRPr lang="en-US"/>
            </a:p>
          </p:txBody>
        </p:sp>
        <p:sp>
          <p:nvSpPr>
            <p:cNvPr id="179" name="Freeform 796"/>
            <p:cNvSpPr>
              <a:spLocks noChangeAspect="1"/>
            </p:cNvSpPr>
            <p:nvPr/>
          </p:nvSpPr>
          <p:spPr bwMode="auto">
            <a:xfrm>
              <a:off x="557" y="2794"/>
              <a:ext cx="49" cy="36"/>
            </a:xfrm>
            <a:custGeom>
              <a:avLst/>
              <a:gdLst>
                <a:gd name="T0" fmla="*/ 46 w 133"/>
                <a:gd name="T1" fmla="*/ 3 h 59"/>
                <a:gd name="T2" fmla="*/ 132 w 133"/>
                <a:gd name="T3" fmla="*/ 59 h 59"/>
                <a:gd name="T4" fmla="*/ 133 w 133"/>
                <a:gd name="T5" fmla="*/ 59 h 59"/>
                <a:gd name="T6" fmla="*/ 44 w 133"/>
                <a:gd name="T7" fmla="*/ 0 h 59"/>
                <a:gd name="T8" fmla="*/ 0 w 133"/>
                <a:gd name="T9" fmla="*/ 0 h 59"/>
                <a:gd name="T10" fmla="*/ 26 w 133"/>
                <a:gd name="T11" fmla="*/ 3 h 59"/>
                <a:gd name="T12" fmla="*/ 46 w 133"/>
                <a:gd name="T13" fmla="*/ 3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6" y="3"/>
                  </a:moveTo>
                  <a:cubicBezTo>
                    <a:pt x="89" y="3"/>
                    <a:pt x="114" y="27"/>
                    <a:pt x="132" y="59"/>
                  </a:cubicBezTo>
                  <a:cubicBezTo>
                    <a:pt x="133" y="59"/>
                    <a:pt x="133" y="59"/>
                    <a:pt x="133" y="59"/>
                  </a:cubicBezTo>
                  <a:cubicBezTo>
                    <a:pt x="114" y="25"/>
                    <a:pt x="88" y="0"/>
                    <a:pt x="44" y="0"/>
                  </a:cubicBezTo>
                  <a:cubicBezTo>
                    <a:pt x="0" y="0"/>
                    <a:pt x="0" y="0"/>
                    <a:pt x="0" y="0"/>
                  </a:cubicBezTo>
                  <a:cubicBezTo>
                    <a:pt x="9" y="0"/>
                    <a:pt x="18" y="1"/>
                    <a:pt x="26" y="3"/>
                  </a:cubicBezTo>
                  <a:lnTo>
                    <a:pt x="46" y="3"/>
                  </a:lnTo>
                  <a:close/>
                </a:path>
              </a:pathLst>
            </a:custGeom>
            <a:solidFill>
              <a:srgbClr val="779DCE"/>
            </a:solidFill>
            <a:ln w="9525">
              <a:noFill/>
              <a:round/>
              <a:headEnd/>
              <a:tailEnd/>
            </a:ln>
          </p:spPr>
          <p:txBody>
            <a:bodyPr/>
            <a:lstStyle/>
            <a:p>
              <a:endParaRPr lang="en-US"/>
            </a:p>
          </p:txBody>
        </p:sp>
        <p:sp>
          <p:nvSpPr>
            <p:cNvPr id="180" name="Freeform 797"/>
            <p:cNvSpPr>
              <a:spLocks noChangeAspect="1"/>
            </p:cNvSpPr>
            <p:nvPr/>
          </p:nvSpPr>
          <p:spPr bwMode="auto">
            <a:xfrm>
              <a:off x="605" y="2886"/>
              <a:ext cx="51" cy="46"/>
            </a:xfrm>
            <a:custGeom>
              <a:avLst/>
              <a:gdLst>
                <a:gd name="T0" fmla="*/ 44 w 139"/>
                <a:gd name="T1" fmla="*/ 0 h 75"/>
                <a:gd name="T2" fmla="*/ 0 w 139"/>
                <a:gd name="T3" fmla="*/ 0 h 75"/>
                <a:gd name="T4" fmla="*/ 95 w 139"/>
                <a:gd name="T5" fmla="*/ 75 h 75"/>
                <a:gd name="T6" fmla="*/ 139 w 139"/>
                <a:gd name="T7" fmla="*/ 75 h 75"/>
                <a:gd name="T8" fmla="*/ 44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4" y="0"/>
                  </a:moveTo>
                  <a:cubicBezTo>
                    <a:pt x="0" y="0"/>
                    <a:pt x="0" y="0"/>
                    <a:pt x="0" y="0"/>
                  </a:cubicBezTo>
                  <a:cubicBezTo>
                    <a:pt x="20" y="41"/>
                    <a:pt x="45" y="75"/>
                    <a:pt x="95" y="75"/>
                  </a:cubicBezTo>
                  <a:cubicBezTo>
                    <a:pt x="139" y="75"/>
                    <a:pt x="139" y="75"/>
                    <a:pt x="139" y="75"/>
                  </a:cubicBezTo>
                  <a:cubicBezTo>
                    <a:pt x="90" y="75"/>
                    <a:pt x="64" y="41"/>
                    <a:pt x="44" y="0"/>
                  </a:cubicBezTo>
                  <a:close/>
                </a:path>
              </a:pathLst>
            </a:custGeom>
            <a:solidFill>
              <a:srgbClr val="33559E"/>
            </a:solidFill>
            <a:ln w="9525">
              <a:noFill/>
              <a:round/>
              <a:headEnd/>
              <a:tailEnd/>
            </a:ln>
          </p:spPr>
          <p:txBody>
            <a:bodyPr/>
            <a:lstStyle/>
            <a:p>
              <a:endParaRPr lang="en-US"/>
            </a:p>
          </p:txBody>
        </p:sp>
        <p:sp>
          <p:nvSpPr>
            <p:cNvPr id="181" name="Freeform 798"/>
            <p:cNvSpPr>
              <a:spLocks noChangeAspect="1"/>
            </p:cNvSpPr>
            <p:nvPr/>
          </p:nvSpPr>
          <p:spPr bwMode="auto">
            <a:xfrm>
              <a:off x="557" y="2794"/>
              <a:ext cx="99" cy="137"/>
            </a:xfrm>
            <a:custGeom>
              <a:avLst/>
              <a:gdLst>
                <a:gd name="T0" fmla="*/ 269 w 269"/>
                <a:gd name="T1" fmla="*/ 225 h 225"/>
                <a:gd name="T2" fmla="*/ 44 w 269"/>
                <a:gd name="T3" fmla="*/ 0 h 225"/>
                <a:gd name="T4" fmla="*/ 0 w 269"/>
                <a:gd name="T5" fmla="*/ 0 h 225"/>
                <a:gd name="T6" fmla="*/ 224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4" y="0"/>
                  </a:cubicBezTo>
                  <a:cubicBezTo>
                    <a:pt x="0" y="0"/>
                    <a:pt x="0" y="0"/>
                    <a:pt x="0" y="0"/>
                  </a:cubicBezTo>
                  <a:cubicBezTo>
                    <a:pt x="130" y="0"/>
                    <a:pt x="96" y="225"/>
                    <a:pt x="224" y="225"/>
                  </a:cubicBezTo>
                  <a:lnTo>
                    <a:pt x="269" y="225"/>
                  </a:lnTo>
                  <a:close/>
                </a:path>
              </a:pathLst>
            </a:custGeom>
            <a:solidFill>
              <a:srgbClr val="0066FF"/>
            </a:solidFill>
            <a:ln w="8001" cap="flat">
              <a:solidFill>
                <a:srgbClr val="0066FF"/>
              </a:solidFill>
              <a:prstDash val="solid"/>
              <a:miter lim="800000"/>
              <a:headEnd/>
              <a:tailEnd/>
            </a:ln>
          </p:spPr>
          <p:txBody>
            <a:bodyPr/>
            <a:lstStyle/>
            <a:p>
              <a:endParaRPr lang="en-US"/>
            </a:p>
          </p:txBody>
        </p:sp>
        <p:sp>
          <p:nvSpPr>
            <p:cNvPr id="182" name="Freeform 799"/>
            <p:cNvSpPr>
              <a:spLocks noChangeAspect="1"/>
            </p:cNvSpPr>
            <p:nvPr/>
          </p:nvSpPr>
          <p:spPr bwMode="auto">
            <a:xfrm>
              <a:off x="591" y="2832"/>
              <a:ext cx="15" cy="2"/>
            </a:xfrm>
            <a:custGeom>
              <a:avLst/>
              <a:gdLst>
                <a:gd name="T0" fmla="*/ 0 w 108"/>
                <a:gd name="T1" fmla="*/ 0 h 8"/>
                <a:gd name="T2" fmla="*/ 103 w 108"/>
                <a:gd name="T3" fmla="*/ 0 h 8"/>
                <a:gd name="T4" fmla="*/ 108 w 108"/>
                <a:gd name="T5" fmla="*/ 8 h 8"/>
                <a:gd name="T6" fmla="*/ 3 w 108"/>
                <a:gd name="T7" fmla="*/ 8 h 8"/>
                <a:gd name="T8" fmla="*/ 0 w 108"/>
                <a:gd name="T9" fmla="*/ 0 h 8"/>
                <a:gd name="T10" fmla="*/ 0 60000 65536"/>
                <a:gd name="T11" fmla="*/ 0 60000 65536"/>
                <a:gd name="T12" fmla="*/ 0 60000 65536"/>
                <a:gd name="T13" fmla="*/ 0 60000 65536"/>
                <a:gd name="T14" fmla="*/ 0 60000 65536"/>
                <a:gd name="T15" fmla="*/ 0 w 108"/>
                <a:gd name="T16" fmla="*/ 0 h 8"/>
                <a:gd name="T17" fmla="*/ 108 w 108"/>
                <a:gd name="T18" fmla="*/ 8 h 8"/>
              </a:gdLst>
              <a:ahLst/>
              <a:cxnLst>
                <a:cxn ang="T10">
                  <a:pos x="T0" y="T1"/>
                </a:cxn>
                <a:cxn ang="T11">
                  <a:pos x="T2" y="T3"/>
                </a:cxn>
                <a:cxn ang="T12">
                  <a:pos x="T4" y="T5"/>
                </a:cxn>
                <a:cxn ang="T13">
                  <a:pos x="T6" y="T7"/>
                </a:cxn>
                <a:cxn ang="T14">
                  <a:pos x="T8" y="T9"/>
                </a:cxn>
              </a:cxnLst>
              <a:rect l="T15" t="T16" r="T17" b="T18"/>
              <a:pathLst>
                <a:path w="108" h="8">
                  <a:moveTo>
                    <a:pt x="0" y="0"/>
                  </a:moveTo>
                  <a:lnTo>
                    <a:pt x="103" y="0"/>
                  </a:lnTo>
                  <a:lnTo>
                    <a:pt x="108" y="8"/>
                  </a:lnTo>
                  <a:lnTo>
                    <a:pt x="3" y="8"/>
                  </a:lnTo>
                  <a:lnTo>
                    <a:pt x="0" y="0"/>
                  </a:lnTo>
                  <a:close/>
                </a:path>
              </a:pathLst>
            </a:custGeom>
            <a:solidFill>
              <a:srgbClr val="0066FF"/>
            </a:solidFill>
            <a:ln w="9525">
              <a:solidFill>
                <a:srgbClr val="0066FF"/>
              </a:solidFill>
              <a:round/>
              <a:headEnd/>
              <a:tailEnd/>
            </a:ln>
          </p:spPr>
          <p:txBody>
            <a:bodyPr/>
            <a:lstStyle/>
            <a:p>
              <a:endParaRPr lang="en-US"/>
            </a:p>
          </p:txBody>
        </p:sp>
        <p:sp>
          <p:nvSpPr>
            <p:cNvPr id="183" name="Freeform 800"/>
            <p:cNvSpPr>
              <a:spLocks noChangeAspect="1"/>
            </p:cNvSpPr>
            <p:nvPr/>
          </p:nvSpPr>
          <p:spPr bwMode="auto">
            <a:xfrm>
              <a:off x="592" y="2835"/>
              <a:ext cx="15" cy="1"/>
            </a:xfrm>
            <a:custGeom>
              <a:avLst/>
              <a:gdLst>
                <a:gd name="T0" fmla="*/ 0 w 105"/>
                <a:gd name="T1" fmla="*/ 0 h 5"/>
                <a:gd name="T2" fmla="*/ 105 w 105"/>
                <a:gd name="T3" fmla="*/ 0 h 5"/>
                <a:gd name="T4" fmla="*/ 105 w 105"/>
                <a:gd name="T5" fmla="*/ 5 h 5"/>
                <a:gd name="T6" fmla="*/ 2 w 105"/>
                <a:gd name="T7" fmla="*/ 5 h 5"/>
                <a:gd name="T8" fmla="*/ 0 w 105"/>
                <a:gd name="T9" fmla="*/ 0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0" y="0"/>
                  </a:moveTo>
                  <a:lnTo>
                    <a:pt x="105" y="0"/>
                  </a:lnTo>
                  <a:lnTo>
                    <a:pt x="105" y="5"/>
                  </a:lnTo>
                  <a:lnTo>
                    <a:pt x="2" y="5"/>
                  </a:lnTo>
                  <a:lnTo>
                    <a:pt x="0" y="0"/>
                  </a:lnTo>
                  <a:close/>
                </a:path>
              </a:pathLst>
            </a:custGeom>
            <a:solidFill>
              <a:srgbClr val="5578B6"/>
            </a:solidFill>
            <a:ln w="9525">
              <a:noFill/>
              <a:round/>
              <a:headEnd/>
              <a:tailEnd/>
            </a:ln>
          </p:spPr>
          <p:txBody>
            <a:bodyPr/>
            <a:lstStyle/>
            <a:p>
              <a:endParaRPr lang="en-US"/>
            </a:p>
          </p:txBody>
        </p:sp>
        <p:sp>
          <p:nvSpPr>
            <p:cNvPr id="184" name="Freeform 801"/>
            <p:cNvSpPr>
              <a:spLocks noChangeAspect="1"/>
            </p:cNvSpPr>
            <p:nvPr/>
          </p:nvSpPr>
          <p:spPr bwMode="auto">
            <a:xfrm>
              <a:off x="604" y="2883"/>
              <a:ext cx="17" cy="2"/>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85" name="Freeform 802"/>
            <p:cNvSpPr>
              <a:spLocks noChangeAspect="1"/>
            </p:cNvSpPr>
            <p:nvPr/>
          </p:nvSpPr>
          <p:spPr bwMode="auto">
            <a:xfrm>
              <a:off x="605" y="2881"/>
              <a:ext cx="16" cy="1"/>
            </a:xfrm>
            <a:custGeom>
              <a:avLst/>
              <a:gdLst>
                <a:gd name="T0" fmla="*/ 108 w 108"/>
                <a:gd name="T1" fmla="*/ 5 h 5"/>
                <a:gd name="T2" fmla="*/ 3 w 108"/>
                <a:gd name="T3" fmla="*/ 5 h 5"/>
                <a:gd name="T4" fmla="*/ 0 w 108"/>
                <a:gd name="T5" fmla="*/ 0 h 5"/>
                <a:gd name="T6" fmla="*/ 105 w 108"/>
                <a:gd name="T7" fmla="*/ 0 h 5"/>
                <a:gd name="T8" fmla="*/ 108 w 108"/>
                <a:gd name="T9" fmla="*/ 5 h 5"/>
                <a:gd name="T10" fmla="*/ 0 60000 65536"/>
                <a:gd name="T11" fmla="*/ 0 60000 65536"/>
                <a:gd name="T12" fmla="*/ 0 60000 65536"/>
                <a:gd name="T13" fmla="*/ 0 60000 65536"/>
                <a:gd name="T14" fmla="*/ 0 60000 65536"/>
                <a:gd name="T15" fmla="*/ 0 w 108"/>
                <a:gd name="T16" fmla="*/ 0 h 5"/>
                <a:gd name="T17" fmla="*/ 108 w 108"/>
                <a:gd name="T18" fmla="*/ 5 h 5"/>
              </a:gdLst>
              <a:ahLst/>
              <a:cxnLst>
                <a:cxn ang="T10">
                  <a:pos x="T0" y="T1"/>
                </a:cxn>
                <a:cxn ang="T11">
                  <a:pos x="T2" y="T3"/>
                </a:cxn>
                <a:cxn ang="T12">
                  <a:pos x="T4" y="T5"/>
                </a:cxn>
                <a:cxn ang="T13">
                  <a:pos x="T6" y="T7"/>
                </a:cxn>
                <a:cxn ang="T14">
                  <a:pos x="T8" y="T9"/>
                </a:cxn>
              </a:cxnLst>
              <a:rect l="T15" t="T16" r="T17" b="T18"/>
              <a:pathLst>
                <a:path w="108" h="5">
                  <a:moveTo>
                    <a:pt x="108" y="5"/>
                  </a:moveTo>
                  <a:lnTo>
                    <a:pt x="3" y="5"/>
                  </a:lnTo>
                  <a:lnTo>
                    <a:pt x="0" y="0"/>
                  </a:lnTo>
                  <a:lnTo>
                    <a:pt x="105" y="0"/>
                  </a:lnTo>
                  <a:lnTo>
                    <a:pt x="108" y="5"/>
                  </a:lnTo>
                  <a:close/>
                </a:path>
              </a:pathLst>
            </a:custGeom>
            <a:solidFill>
              <a:srgbClr val="33559E"/>
            </a:solidFill>
            <a:ln w="9525">
              <a:noFill/>
              <a:round/>
              <a:headEnd/>
              <a:tailEnd/>
            </a:ln>
          </p:spPr>
          <p:txBody>
            <a:bodyPr/>
            <a:lstStyle/>
            <a:p>
              <a:endParaRPr lang="en-US"/>
            </a:p>
          </p:txBody>
        </p:sp>
        <p:sp>
          <p:nvSpPr>
            <p:cNvPr id="186" name="Freeform 803"/>
            <p:cNvSpPr>
              <a:spLocks noChangeAspect="1"/>
            </p:cNvSpPr>
            <p:nvPr/>
          </p:nvSpPr>
          <p:spPr bwMode="auto">
            <a:xfrm>
              <a:off x="641" y="2794"/>
              <a:ext cx="99" cy="137"/>
            </a:xfrm>
            <a:custGeom>
              <a:avLst/>
              <a:gdLst>
                <a:gd name="T0" fmla="*/ 269 w 269"/>
                <a:gd name="T1" fmla="*/ 225 h 225"/>
                <a:gd name="T2" fmla="*/ 45 w 269"/>
                <a:gd name="T3" fmla="*/ 0 h 225"/>
                <a:gd name="T4" fmla="*/ 0 w 269"/>
                <a:gd name="T5" fmla="*/ 0 h 225"/>
                <a:gd name="T6" fmla="*/ 225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5" y="0"/>
                  </a:cubicBezTo>
                  <a:cubicBezTo>
                    <a:pt x="0" y="0"/>
                    <a:pt x="0" y="0"/>
                    <a:pt x="0" y="0"/>
                  </a:cubicBezTo>
                  <a:cubicBezTo>
                    <a:pt x="131" y="0"/>
                    <a:pt x="97" y="225"/>
                    <a:pt x="225" y="225"/>
                  </a:cubicBezTo>
                  <a:lnTo>
                    <a:pt x="269" y="225"/>
                  </a:lnTo>
                  <a:close/>
                </a:path>
              </a:pathLst>
            </a:custGeom>
            <a:solidFill>
              <a:srgbClr val="3B59A0"/>
            </a:solidFill>
            <a:ln w="9525">
              <a:noFill/>
              <a:round/>
              <a:headEnd/>
              <a:tailEnd/>
            </a:ln>
          </p:spPr>
          <p:txBody>
            <a:bodyPr/>
            <a:lstStyle/>
            <a:p>
              <a:endParaRPr lang="en-US"/>
            </a:p>
          </p:txBody>
        </p:sp>
        <p:sp>
          <p:nvSpPr>
            <p:cNvPr id="187" name="Freeform 804"/>
            <p:cNvSpPr>
              <a:spLocks noChangeAspect="1"/>
            </p:cNvSpPr>
            <p:nvPr/>
          </p:nvSpPr>
          <p:spPr bwMode="auto">
            <a:xfrm>
              <a:off x="641" y="2794"/>
              <a:ext cx="49" cy="36"/>
            </a:xfrm>
            <a:custGeom>
              <a:avLst/>
              <a:gdLst>
                <a:gd name="T0" fmla="*/ 44 w 133"/>
                <a:gd name="T1" fmla="*/ 0 h 59"/>
                <a:gd name="T2" fmla="*/ 0 w 133"/>
                <a:gd name="T3" fmla="*/ 0 h 59"/>
                <a:gd name="T4" fmla="*/ 88 w 133"/>
                <a:gd name="T5" fmla="*/ 59 h 59"/>
                <a:gd name="T6" fmla="*/ 133 w 133"/>
                <a:gd name="T7" fmla="*/ 59 h 59"/>
                <a:gd name="T8" fmla="*/ 44 w 133"/>
                <a:gd name="T9" fmla="*/ 0 h 59"/>
                <a:gd name="T10" fmla="*/ 0 60000 65536"/>
                <a:gd name="T11" fmla="*/ 0 60000 65536"/>
                <a:gd name="T12" fmla="*/ 0 60000 65536"/>
                <a:gd name="T13" fmla="*/ 0 60000 65536"/>
                <a:gd name="T14" fmla="*/ 0 60000 65536"/>
                <a:gd name="T15" fmla="*/ 0 w 133"/>
                <a:gd name="T16" fmla="*/ 0 h 59"/>
                <a:gd name="T17" fmla="*/ 133 w 133"/>
                <a:gd name="T18" fmla="*/ 59 h 59"/>
              </a:gdLst>
              <a:ahLst/>
              <a:cxnLst>
                <a:cxn ang="T10">
                  <a:pos x="T0" y="T1"/>
                </a:cxn>
                <a:cxn ang="T11">
                  <a:pos x="T2" y="T3"/>
                </a:cxn>
                <a:cxn ang="T12">
                  <a:pos x="T4" y="T5"/>
                </a:cxn>
                <a:cxn ang="T13">
                  <a:pos x="T6" y="T7"/>
                </a:cxn>
                <a:cxn ang="T14">
                  <a:pos x="T8" y="T9"/>
                </a:cxn>
              </a:cxnLst>
              <a:rect l="T15" t="T16" r="T17" b="T18"/>
              <a:pathLst>
                <a:path w="133" h="59">
                  <a:moveTo>
                    <a:pt x="44" y="0"/>
                  </a:moveTo>
                  <a:cubicBezTo>
                    <a:pt x="0" y="0"/>
                    <a:pt x="0" y="0"/>
                    <a:pt x="0" y="0"/>
                  </a:cubicBezTo>
                  <a:cubicBezTo>
                    <a:pt x="44" y="0"/>
                    <a:pt x="69" y="26"/>
                    <a:pt x="88" y="59"/>
                  </a:cubicBezTo>
                  <a:cubicBezTo>
                    <a:pt x="133" y="59"/>
                    <a:pt x="133" y="59"/>
                    <a:pt x="133" y="59"/>
                  </a:cubicBezTo>
                  <a:cubicBezTo>
                    <a:pt x="113" y="26"/>
                    <a:pt x="88" y="0"/>
                    <a:pt x="44" y="0"/>
                  </a:cubicBezTo>
                  <a:close/>
                </a:path>
              </a:pathLst>
            </a:custGeom>
            <a:solidFill>
              <a:srgbClr val="5578B6"/>
            </a:solidFill>
            <a:ln w="9525">
              <a:noFill/>
              <a:round/>
              <a:headEnd/>
              <a:tailEnd/>
            </a:ln>
          </p:spPr>
          <p:txBody>
            <a:bodyPr/>
            <a:lstStyle/>
            <a:p>
              <a:endParaRPr lang="en-US"/>
            </a:p>
          </p:txBody>
        </p:sp>
        <p:sp>
          <p:nvSpPr>
            <p:cNvPr id="188" name="Freeform 805"/>
            <p:cNvSpPr>
              <a:spLocks noChangeAspect="1"/>
            </p:cNvSpPr>
            <p:nvPr/>
          </p:nvSpPr>
          <p:spPr bwMode="auto">
            <a:xfrm>
              <a:off x="642" y="2794"/>
              <a:ext cx="48" cy="36"/>
            </a:xfrm>
            <a:custGeom>
              <a:avLst/>
              <a:gdLst>
                <a:gd name="T0" fmla="*/ 47 w 133"/>
                <a:gd name="T1" fmla="*/ 3 h 59"/>
                <a:gd name="T2" fmla="*/ 133 w 133"/>
                <a:gd name="T3" fmla="*/ 59 h 59"/>
                <a:gd name="T4" fmla="*/ 133 w 133"/>
                <a:gd name="T5" fmla="*/ 59 h 59"/>
                <a:gd name="T6" fmla="*/ 45 w 133"/>
                <a:gd name="T7" fmla="*/ 0 h 59"/>
                <a:gd name="T8" fmla="*/ 0 w 133"/>
                <a:gd name="T9" fmla="*/ 0 h 59"/>
                <a:gd name="T10" fmla="*/ 26 w 133"/>
                <a:gd name="T11" fmla="*/ 3 h 59"/>
                <a:gd name="T12" fmla="*/ 47 w 133"/>
                <a:gd name="T13" fmla="*/ 3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3"/>
                  </a:moveTo>
                  <a:cubicBezTo>
                    <a:pt x="89" y="3"/>
                    <a:pt x="114" y="27"/>
                    <a:pt x="133" y="59"/>
                  </a:cubicBezTo>
                  <a:cubicBezTo>
                    <a:pt x="133" y="59"/>
                    <a:pt x="133" y="59"/>
                    <a:pt x="133" y="59"/>
                  </a:cubicBezTo>
                  <a:cubicBezTo>
                    <a:pt x="114" y="25"/>
                    <a:pt x="89" y="0"/>
                    <a:pt x="45" y="0"/>
                  </a:cubicBezTo>
                  <a:cubicBezTo>
                    <a:pt x="0" y="0"/>
                    <a:pt x="0" y="0"/>
                    <a:pt x="0" y="0"/>
                  </a:cubicBezTo>
                  <a:cubicBezTo>
                    <a:pt x="10" y="0"/>
                    <a:pt x="18" y="1"/>
                    <a:pt x="26" y="3"/>
                  </a:cubicBezTo>
                  <a:lnTo>
                    <a:pt x="47" y="3"/>
                  </a:lnTo>
                  <a:close/>
                </a:path>
              </a:pathLst>
            </a:custGeom>
            <a:solidFill>
              <a:srgbClr val="779DCE"/>
            </a:solidFill>
            <a:ln w="9525">
              <a:noFill/>
              <a:round/>
              <a:headEnd/>
              <a:tailEnd/>
            </a:ln>
          </p:spPr>
          <p:txBody>
            <a:bodyPr/>
            <a:lstStyle/>
            <a:p>
              <a:endParaRPr lang="en-US"/>
            </a:p>
          </p:txBody>
        </p:sp>
        <p:sp>
          <p:nvSpPr>
            <p:cNvPr id="189" name="Freeform 806"/>
            <p:cNvSpPr>
              <a:spLocks noChangeAspect="1"/>
            </p:cNvSpPr>
            <p:nvPr/>
          </p:nvSpPr>
          <p:spPr bwMode="auto">
            <a:xfrm>
              <a:off x="689" y="2886"/>
              <a:ext cx="51" cy="46"/>
            </a:xfrm>
            <a:custGeom>
              <a:avLst/>
              <a:gdLst>
                <a:gd name="T0" fmla="*/ 45 w 140"/>
                <a:gd name="T1" fmla="*/ 0 h 75"/>
                <a:gd name="T2" fmla="*/ 0 w 140"/>
                <a:gd name="T3" fmla="*/ 0 h 75"/>
                <a:gd name="T4" fmla="*/ 95 w 140"/>
                <a:gd name="T5" fmla="*/ 75 h 75"/>
                <a:gd name="T6" fmla="*/ 140 w 140"/>
                <a:gd name="T7" fmla="*/ 75 h 75"/>
                <a:gd name="T8" fmla="*/ 45 w 140"/>
                <a:gd name="T9" fmla="*/ 0 h 75"/>
                <a:gd name="T10" fmla="*/ 0 60000 65536"/>
                <a:gd name="T11" fmla="*/ 0 60000 65536"/>
                <a:gd name="T12" fmla="*/ 0 60000 65536"/>
                <a:gd name="T13" fmla="*/ 0 60000 65536"/>
                <a:gd name="T14" fmla="*/ 0 60000 65536"/>
                <a:gd name="T15" fmla="*/ 0 w 140"/>
                <a:gd name="T16" fmla="*/ 0 h 75"/>
                <a:gd name="T17" fmla="*/ 140 w 140"/>
                <a:gd name="T18" fmla="*/ 75 h 75"/>
              </a:gdLst>
              <a:ahLst/>
              <a:cxnLst>
                <a:cxn ang="T10">
                  <a:pos x="T0" y="T1"/>
                </a:cxn>
                <a:cxn ang="T11">
                  <a:pos x="T2" y="T3"/>
                </a:cxn>
                <a:cxn ang="T12">
                  <a:pos x="T4" y="T5"/>
                </a:cxn>
                <a:cxn ang="T13">
                  <a:pos x="T6" y="T7"/>
                </a:cxn>
                <a:cxn ang="T14">
                  <a:pos x="T8" y="T9"/>
                </a:cxn>
              </a:cxnLst>
              <a:rect l="T15" t="T16" r="T17" b="T18"/>
              <a:pathLst>
                <a:path w="140" h="75">
                  <a:moveTo>
                    <a:pt x="45" y="0"/>
                  </a:moveTo>
                  <a:cubicBezTo>
                    <a:pt x="0" y="0"/>
                    <a:pt x="0" y="0"/>
                    <a:pt x="0" y="0"/>
                  </a:cubicBezTo>
                  <a:cubicBezTo>
                    <a:pt x="20" y="41"/>
                    <a:pt x="46" y="75"/>
                    <a:pt x="95" y="75"/>
                  </a:cubicBezTo>
                  <a:cubicBezTo>
                    <a:pt x="140" y="75"/>
                    <a:pt x="140" y="75"/>
                    <a:pt x="140" y="75"/>
                  </a:cubicBezTo>
                  <a:cubicBezTo>
                    <a:pt x="90" y="75"/>
                    <a:pt x="65" y="41"/>
                    <a:pt x="45" y="0"/>
                  </a:cubicBezTo>
                  <a:close/>
                </a:path>
              </a:pathLst>
            </a:custGeom>
            <a:solidFill>
              <a:srgbClr val="33559E"/>
            </a:solidFill>
            <a:ln w="9525">
              <a:noFill/>
              <a:round/>
              <a:headEnd/>
              <a:tailEnd/>
            </a:ln>
          </p:spPr>
          <p:txBody>
            <a:bodyPr/>
            <a:lstStyle/>
            <a:p>
              <a:endParaRPr lang="en-US"/>
            </a:p>
          </p:txBody>
        </p:sp>
        <p:sp>
          <p:nvSpPr>
            <p:cNvPr id="190" name="Freeform 807"/>
            <p:cNvSpPr>
              <a:spLocks noChangeAspect="1"/>
            </p:cNvSpPr>
            <p:nvPr/>
          </p:nvSpPr>
          <p:spPr bwMode="auto">
            <a:xfrm>
              <a:off x="641" y="2794"/>
              <a:ext cx="99" cy="137"/>
            </a:xfrm>
            <a:custGeom>
              <a:avLst/>
              <a:gdLst>
                <a:gd name="T0" fmla="*/ 269 w 269"/>
                <a:gd name="T1" fmla="*/ 225 h 225"/>
                <a:gd name="T2" fmla="*/ 45 w 269"/>
                <a:gd name="T3" fmla="*/ 0 h 225"/>
                <a:gd name="T4" fmla="*/ 0 w 269"/>
                <a:gd name="T5" fmla="*/ 0 h 225"/>
                <a:gd name="T6" fmla="*/ 225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5" y="0"/>
                  </a:cubicBezTo>
                  <a:cubicBezTo>
                    <a:pt x="0" y="0"/>
                    <a:pt x="0" y="0"/>
                    <a:pt x="0" y="0"/>
                  </a:cubicBezTo>
                  <a:cubicBezTo>
                    <a:pt x="131" y="0"/>
                    <a:pt x="97" y="225"/>
                    <a:pt x="225" y="225"/>
                  </a:cubicBezTo>
                  <a:lnTo>
                    <a:pt x="269" y="225"/>
                  </a:lnTo>
                  <a:close/>
                </a:path>
              </a:pathLst>
            </a:custGeom>
            <a:solidFill>
              <a:srgbClr val="FF0000"/>
            </a:solidFill>
            <a:ln w="8001" cap="flat">
              <a:solidFill>
                <a:srgbClr val="FF0000"/>
              </a:solidFill>
              <a:prstDash val="solid"/>
              <a:miter lim="800000"/>
              <a:headEnd/>
              <a:tailEnd/>
            </a:ln>
          </p:spPr>
          <p:txBody>
            <a:bodyPr/>
            <a:lstStyle/>
            <a:p>
              <a:endParaRPr lang="en-US"/>
            </a:p>
          </p:txBody>
        </p:sp>
        <p:sp>
          <p:nvSpPr>
            <p:cNvPr id="191" name="Freeform 808"/>
            <p:cNvSpPr>
              <a:spLocks noChangeAspect="1"/>
            </p:cNvSpPr>
            <p:nvPr/>
          </p:nvSpPr>
          <p:spPr bwMode="auto">
            <a:xfrm>
              <a:off x="675" y="2832"/>
              <a:ext cx="16" cy="2"/>
            </a:xfrm>
            <a:custGeom>
              <a:avLst/>
              <a:gdLst>
                <a:gd name="T0" fmla="*/ 0 w 110"/>
                <a:gd name="T1" fmla="*/ 0 h 8"/>
                <a:gd name="T2" fmla="*/ 105 w 110"/>
                <a:gd name="T3" fmla="*/ 0 h 8"/>
                <a:gd name="T4" fmla="*/ 110 w 110"/>
                <a:gd name="T5" fmla="*/ 8 h 8"/>
                <a:gd name="T6" fmla="*/ 5 w 110"/>
                <a:gd name="T7" fmla="*/ 8 h 8"/>
                <a:gd name="T8" fmla="*/ 0 w 110"/>
                <a:gd name="T9" fmla="*/ 0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0" y="0"/>
                  </a:moveTo>
                  <a:lnTo>
                    <a:pt x="105" y="0"/>
                  </a:lnTo>
                  <a:lnTo>
                    <a:pt x="110" y="8"/>
                  </a:lnTo>
                  <a:lnTo>
                    <a:pt x="5" y="8"/>
                  </a:lnTo>
                  <a:lnTo>
                    <a:pt x="0" y="0"/>
                  </a:lnTo>
                  <a:close/>
                </a:path>
              </a:pathLst>
            </a:custGeom>
            <a:solidFill>
              <a:srgbClr val="5578B6"/>
            </a:solidFill>
            <a:ln w="9525">
              <a:noFill/>
              <a:round/>
              <a:headEnd/>
              <a:tailEnd/>
            </a:ln>
          </p:spPr>
          <p:txBody>
            <a:bodyPr/>
            <a:lstStyle/>
            <a:p>
              <a:endParaRPr lang="en-US"/>
            </a:p>
          </p:txBody>
        </p:sp>
        <p:sp>
          <p:nvSpPr>
            <p:cNvPr id="192" name="Freeform 809"/>
            <p:cNvSpPr>
              <a:spLocks noChangeAspect="1"/>
            </p:cNvSpPr>
            <p:nvPr/>
          </p:nvSpPr>
          <p:spPr bwMode="auto">
            <a:xfrm>
              <a:off x="676" y="2835"/>
              <a:ext cx="15" cy="1"/>
            </a:xfrm>
            <a:custGeom>
              <a:avLst/>
              <a:gdLst>
                <a:gd name="T0" fmla="*/ 0 w 105"/>
                <a:gd name="T1" fmla="*/ 0 h 5"/>
                <a:gd name="T2" fmla="*/ 103 w 105"/>
                <a:gd name="T3" fmla="*/ 0 h 5"/>
                <a:gd name="T4" fmla="*/ 105 w 105"/>
                <a:gd name="T5" fmla="*/ 5 h 5"/>
                <a:gd name="T6" fmla="*/ 0 w 105"/>
                <a:gd name="T7" fmla="*/ 5 h 5"/>
                <a:gd name="T8" fmla="*/ 0 w 105"/>
                <a:gd name="T9" fmla="*/ 0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0" y="0"/>
                  </a:moveTo>
                  <a:lnTo>
                    <a:pt x="103" y="0"/>
                  </a:lnTo>
                  <a:lnTo>
                    <a:pt x="105" y="5"/>
                  </a:lnTo>
                  <a:lnTo>
                    <a:pt x="0" y="5"/>
                  </a:lnTo>
                  <a:lnTo>
                    <a:pt x="0" y="0"/>
                  </a:lnTo>
                  <a:close/>
                </a:path>
              </a:pathLst>
            </a:custGeom>
            <a:solidFill>
              <a:srgbClr val="FF0000"/>
            </a:solidFill>
            <a:ln w="9525">
              <a:solidFill>
                <a:srgbClr val="FF0000"/>
              </a:solidFill>
              <a:round/>
              <a:headEnd/>
              <a:tailEnd/>
            </a:ln>
          </p:spPr>
          <p:txBody>
            <a:bodyPr/>
            <a:lstStyle/>
            <a:p>
              <a:endParaRPr lang="en-US"/>
            </a:p>
          </p:txBody>
        </p:sp>
        <p:sp>
          <p:nvSpPr>
            <p:cNvPr id="193" name="Freeform 810"/>
            <p:cNvSpPr>
              <a:spLocks noChangeAspect="1"/>
            </p:cNvSpPr>
            <p:nvPr/>
          </p:nvSpPr>
          <p:spPr bwMode="auto">
            <a:xfrm>
              <a:off x="689" y="2883"/>
              <a:ext cx="15" cy="2"/>
            </a:xfrm>
            <a:custGeom>
              <a:avLst/>
              <a:gdLst>
                <a:gd name="T0" fmla="*/ 107 w 107"/>
                <a:gd name="T1" fmla="*/ 8 h 8"/>
                <a:gd name="T2" fmla="*/ 2 w 107"/>
                <a:gd name="T3" fmla="*/ 8 h 8"/>
                <a:gd name="T4" fmla="*/ 0 w 107"/>
                <a:gd name="T5" fmla="*/ 0 h 8"/>
                <a:gd name="T6" fmla="*/ 102 w 107"/>
                <a:gd name="T7" fmla="*/ 0 h 8"/>
                <a:gd name="T8" fmla="*/ 107 w 107"/>
                <a:gd name="T9" fmla="*/ 8 h 8"/>
                <a:gd name="T10" fmla="*/ 0 60000 65536"/>
                <a:gd name="T11" fmla="*/ 0 60000 65536"/>
                <a:gd name="T12" fmla="*/ 0 60000 65536"/>
                <a:gd name="T13" fmla="*/ 0 60000 65536"/>
                <a:gd name="T14" fmla="*/ 0 60000 65536"/>
                <a:gd name="T15" fmla="*/ 0 w 107"/>
                <a:gd name="T16" fmla="*/ 0 h 8"/>
                <a:gd name="T17" fmla="*/ 107 w 107"/>
                <a:gd name="T18" fmla="*/ 8 h 8"/>
              </a:gdLst>
              <a:ahLst/>
              <a:cxnLst>
                <a:cxn ang="T10">
                  <a:pos x="T0" y="T1"/>
                </a:cxn>
                <a:cxn ang="T11">
                  <a:pos x="T2" y="T3"/>
                </a:cxn>
                <a:cxn ang="T12">
                  <a:pos x="T4" y="T5"/>
                </a:cxn>
                <a:cxn ang="T13">
                  <a:pos x="T6" y="T7"/>
                </a:cxn>
                <a:cxn ang="T14">
                  <a:pos x="T8" y="T9"/>
                </a:cxn>
              </a:cxnLst>
              <a:rect l="T15" t="T16" r="T17" b="T18"/>
              <a:pathLst>
                <a:path w="107" h="8">
                  <a:moveTo>
                    <a:pt x="107" y="8"/>
                  </a:moveTo>
                  <a:lnTo>
                    <a:pt x="2" y="8"/>
                  </a:lnTo>
                  <a:lnTo>
                    <a:pt x="0" y="0"/>
                  </a:lnTo>
                  <a:lnTo>
                    <a:pt x="102" y="0"/>
                  </a:lnTo>
                  <a:lnTo>
                    <a:pt x="107" y="8"/>
                  </a:lnTo>
                  <a:close/>
                </a:path>
              </a:pathLst>
            </a:custGeom>
            <a:solidFill>
              <a:srgbClr val="FF0000"/>
            </a:solidFill>
            <a:ln w="9525">
              <a:solidFill>
                <a:srgbClr val="FF0000"/>
              </a:solidFill>
              <a:round/>
              <a:headEnd/>
              <a:tailEnd/>
            </a:ln>
          </p:spPr>
          <p:txBody>
            <a:bodyPr/>
            <a:lstStyle/>
            <a:p>
              <a:endParaRPr lang="en-US"/>
            </a:p>
          </p:txBody>
        </p:sp>
        <p:sp>
          <p:nvSpPr>
            <p:cNvPr id="194" name="Freeform 811"/>
            <p:cNvSpPr>
              <a:spLocks noChangeAspect="1"/>
            </p:cNvSpPr>
            <p:nvPr/>
          </p:nvSpPr>
          <p:spPr bwMode="auto">
            <a:xfrm>
              <a:off x="688" y="2881"/>
              <a:ext cx="15" cy="1"/>
            </a:xfrm>
            <a:custGeom>
              <a:avLst/>
              <a:gdLst>
                <a:gd name="T0" fmla="*/ 105 w 105"/>
                <a:gd name="T1" fmla="*/ 5 h 5"/>
                <a:gd name="T2" fmla="*/ 2 w 105"/>
                <a:gd name="T3" fmla="*/ 5 h 5"/>
                <a:gd name="T4" fmla="*/ 0 w 105"/>
                <a:gd name="T5" fmla="*/ 0 h 5"/>
                <a:gd name="T6" fmla="*/ 102 w 105"/>
                <a:gd name="T7" fmla="*/ 0 h 5"/>
                <a:gd name="T8" fmla="*/ 105 w 105"/>
                <a:gd name="T9" fmla="*/ 5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105" y="5"/>
                  </a:moveTo>
                  <a:lnTo>
                    <a:pt x="2" y="5"/>
                  </a:lnTo>
                  <a:lnTo>
                    <a:pt x="0" y="0"/>
                  </a:lnTo>
                  <a:lnTo>
                    <a:pt x="102" y="0"/>
                  </a:lnTo>
                  <a:lnTo>
                    <a:pt x="105" y="5"/>
                  </a:lnTo>
                  <a:close/>
                </a:path>
              </a:pathLst>
            </a:custGeom>
            <a:solidFill>
              <a:srgbClr val="33559E"/>
            </a:solidFill>
            <a:ln w="9525">
              <a:noFill/>
              <a:round/>
              <a:headEnd/>
              <a:tailEnd/>
            </a:ln>
          </p:spPr>
          <p:txBody>
            <a:bodyPr/>
            <a:lstStyle/>
            <a:p>
              <a:endParaRPr lang="en-US"/>
            </a:p>
          </p:txBody>
        </p:sp>
        <p:sp>
          <p:nvSpPr>
            <p:cNvPr id="195" name="Freeform 812"/>
            <p:cNvSpPr>
              <a:spLocks noChangeAspect="1"/>
            </p:cNvSpPr>
            <p:nvPr/>
          </p:nvSpPr>
          <p:spPr bwMode="auto">
            <a:xfrm>
              <a:off x="725" y="2794"/>
              <a:ext cx="99" cy="137"/>
            </a:xfrm>
            <a:custGeom>
              <a:avLst/>
              <a:gdLst>
                <a:gd name="T0" fmla="*/ 269 w 269"/>
                <a:gd name="T1" fmla="*/ 225 h 225"/>
                <a:gd name="T2" fmla="*/ 44 w 269"/>
                <a:gd name="T3" fmla="*/ 0 h 225"/>
                <a:gd name="T4" fmla="*/ 0 w 269"/>
                <a:gd name="T5" fmla="*/ 0 h 225"/>
                <a:gd name="T6" fmla="*/ 224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4" y="0"/>
                  </a:cubicBezTo>
                  <a:cubicBezTo>
                    <a:pt x="0" y="0"/>
                    <a:pt x="0" y="0"/>
                    <a:pt x="0" y="0"/>
                  </a:cubicBezTo>
                  <a:cubicBezTo>
                    <a:pt x="130" y="0"/>
                    <a:pt x="96" y="225"/>
                    <a:pt x="224" y="225"/>
                  </a:cubicBezTo>
                  <a:lnTo>
                    <a:pt x="269" y="225"/>
                  </a:lnTo>
                  <a:close/>
                </a:path>
              </a:pathLst>
            </a:custGeom>
            <a:solidFill>
              <a:srgbClr val="3B59A0"/>
            </a:solidFill>
            <a:ln w="9525">
              <a:noFill/>
              <a:round/>
              <a:headEnd/>
              <a:tailEnd/>
            </a:ln>
          </p:spPr>
          <p:txBody>
            <a:bodyPr/>
            <a:lstStyle/>
            <a:p>
              <a:endParaRPr lang="en-US"/>
            </a:p>
          </p:txBody>
        </p:sp>
        <p:sp>
          <p:nvSpPr>
            <p:cNvPr id="196" name="Freeform 813"/>
            <p:cNvSpPr>
              <a:spLocks noChangeAspect="1"/>
            </p:cNvSpPr>
            <p:nvPr/>
          </p:nvSpPr>
          <p:spPr bwMode="auto">
            <a:xfrm>
              <a:off x="725" y="2794"/>
              <a:ext cx="49" cy="36"/>
            </a:xfrm>
            <a:custGeom>
              <a:avLst/>
              <a:gdLst>
                <a:gd name="T0" fmla="*/ 45 w 133"/>
                <a:gd name="T1" fmla="*/ 0 h 59"/>
                <a:gd name="T2" fmla="*/ 0 w 133"/>
                <a:gd name="T3" fmla="*/ 0 h 59"/>
                <a:gd name="T4" fmla="*/ 88 w 133"/>
                <a:gd name="T5" fmla="*/ 59 h 59"/>
                <a:gd name="T6" fmla="*/ 133 w 133"/>
                <a:gd name="T7" fmla="*/ 59 h 59"/>
                <a:gd name="T8" fmla="*/ 45 w 133"/>
                <a:gd name="T9" fmla="*/ 0 h 59"/>
                <a:gd name="T10" fmla="*/ 0 60000 65536"/>
                <a:gd name="T11" fmla="*/ 0 60000 65536"/>
                <a:gd name="T12" fmla="*/ 0 60000 65536"/>
                <a:gd name="T13" fmla="*/ 0 60000 65536"/>
                <a:gd name="T14" fmla="*/ 0 60000 65536"/>
                <a:gd name="T15" fmla="*/ 0 w 133"/>
                <a:gd name="T16" fmla="*/ 0 h 59"/>
                <a:gd name="T17" fmla="*/ 133 w 133"/>
                <a:gd name="T18" fmla="*/ 59 h 59"/>
              </a:gdLst>
              <a:ahLst/>
              <a:cxnLst>
                <a:cxn ang="T10">
                  <a:pos x="T0" y="T1"/>
                </a:cxn>
                <a:cxn ang="T11">
                  <a:pos x="T2" y="T3"/>
                </a:cxn>
                <a:cxn ang="T12">
                  <a:pos x="T4" y="T5"/>
                </a:cxn>
                <a:cxn ang="T13">
                  <a:pos x="T6" y="T7"/>
                </a:cxn>
                <a:cxn ang="T14">
                  <a:pos x="T8" y="T9"/>
                </a:cxn>
              </a:cxnLst>
              <a:rect l="T15" t="T16" r="T17" b="T18"/>
              <a:pathLst>
                <a:path w="133" h="59">
                  <a:moveTo>
                    <a:pt x="45" y="0"/>
                  </a:moveTo>
                  <a:cubicBezTo>
                    <a:pt x="0" y="0"/>
                    <a:pt x="0" y="0"/>
                    <a:pt x="0" y="0"/>
                  </a:cubicBezTo>
                  <a:cubicBezTo>
                    <a:pt x="44" y="0"/>
                    <a:pt x="69" y="26"/>
                    <a:pt x="88" y="59"/>
                  </a:cubicBezTo>
                  <a:cubicBezTo>
                    <a:pt x="133" y="59"/>
                    <a:pt x="133" y="59"/>
                    <a:pt x="133" y="59"/>
                  </a:cubicBezTo>
                  <a:cubicBezTo>
                    <a:pt x="114" y="26"/>
                    <a:pt x="89" y="0"/>
                    <a:pt x="45" y="0"/>
                  </a:cubicBezTo>
                  <a:close/>
                </a:path>
              </a:pathLst>
            </a:custGeom>
            <a:solidFill>
              <a:srgbClr val="5578B6"/>
            </a:solidFill>
            <a:ln w="9525">
              <a:noFill/>
              <a:round/>
              <a:headEnd/>
              <a:tailEnd/>
            </a:ln>
          </p:spPr>
          <p:txBody>
            <a:bodyPr/>
            <a:lstStyle/>
            <a:p>
              <a:endParaRPr lang="en-US"/>
            </a:p>
          </p:txBody>
        </p:sp>
        <p:sp>
          <p:nvSpPr>
            <p:cNvPr id="197" name="Freeform 814"/>
            <p:cNvSpPr>
              <a:spLocks noChangeAspect="1"/>
            </p:cNvSpPr>
            <p:nvPr/>
          </p:nvSpPr>
          <p:spPr bwMode="auto">
            <a:xfrm>
              <a:off x="725" y="2794"/>
              <a:ext cx="49" cy="36"/>
            </a:xfrm>
            <a:custGeom>
              <a:avLst/>
              <a:gdLst>
                <a:gd name="T0" fmla="*/ 46 w 133"/>
                <a:gd name="T1" fmla="*/ 3 h 59"/>
                <a:gd name="T2" fmla="*/ 132 w 133"/>
                <a:gd name="T3" fmla="*/ 59 h 59"/>
                <a:gd name="T4" fmla="*/ 133 w 133"/>
                <a:gd name="T5" fmla="*/ 59 h 59"/>
                <a:gd name="T6" fmla="*/ 44 w 133"/>
                <a:gd name="T7" fmla="*/ 0 h 59"/>
                <a:gd name="T8" fmla="*/ 0 w 133"/>
                <a:gd name="T9" fmla="*/ 0 h 59"/>
                <a:gd name="T10" fmla="*/ 26 w 133"/>
                <a:gd name="T11" fmla="*/ 3 h 59"/>
                <a:gd name="T12" fmla="*/ 46 w 133"/>
                <a:gd name="T13" fmla="*/ 3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6" y="3"/>
                  </a:moveTo>
                  <a:cubicBezTo>
                    <a:pt x="89" y="3"/>
                    <a:pt x="114" y="27"/>
                    <a:pt x="132" y="59"/>
                  </a:cubicBezTo>
                  <a:cubicBezTo>
                    <a:pt x="133" y="59"/>
                    <a:pt x="133" y="59"/>
                    <a:pt x="133" y="59"/>
                  </a:cubicBezTo>
                  <a:cubicBezTo>
                    <a:pt x="114" y="25"/>
                    <a:pt x="88" y="0"/>
                    <a:pt x="44" y="0"/>
                  </a:cubicBezTo>
                  <a:cubicBezTo>
                    <a:pt x="0" y="0"/>
                    <a:pt x="0" y="0"/>
                    <a:pt x="0" y="0"/>
                  </a:cubicBezTo>
                  <a:cubicBezTo>
                    <a:pt x="9" y="0"/>
                    <a:pt x="18" y="1"/>
                    <a:pt x="26" y="3"/>
                  </a:cubicBezTo>
                  <a:lnTo>
                    <a:pt x="46" y="3"/>
                  </a:lnTo>
                  <a:close/>
                </a:path>
              </a:pathLst>
            </a:custGeom>
            <a:solidFill>
              <a:srgbClr val="779DCE"/>
            </a:solidFill>
            <a:ln w="9525">
              <a:noFill/>
              <a:round/>
              <a:headEnd/>
              <a:tailEnd/>
            </a:ln>
          </p:spPr>
          <p:txBody>
            <a:bodyPr/>
            <a:lstStyle/>
            <a:p>
              <a:endParaRPr lang="en-US"/>
            </a:p>
          </p:txBody>
        </p:sp>
        <p:sp>
          <p:nvSpPr>
            <p:cNvPr id="198" name="Freeform 815"/>
            <p:cNvSpPr>
              <a:spLocks noChangeAspect="1"/>
            </p:cNvSpPr>
            <p:nvPr/>
          </p:nvSpPr>
          <p:spPr bwMode="auto">
            <a:xfrm>
              <a:off x="773" y="2886"/>
              <a:ext cx="51" cy="46"/>
            </a:xfrm>
            <a:custGeom>
              <a:avLst/>
              <a:gdLst>
                <a:gd name="T0" fmla="*/ 44 w 139"/>
                <a:gd name="T1" fmla="*/ 0 h 75"/>
                <a:gd name="T2" fmla="*/ 0 w 139"/>
                <a:gd name="T3" fmla="*/ 0 h 75"/>
                <a:gd name="T4" fmla="*/ 95 w 139"/>
                <a:gd name="T5" fmla="*/ 75 h 75"/>
                <a:gd name="T6" fmla="*/ 139 w 139"/>
                <a:gd name="T7" fmla="*/ 75 h 75"/>
                <a:gd name="T8" fmla="*/ 44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4" y="0"/>
                  </a:moveTo>
                  <a:cubicBezTo>
                    <a:pt x="0" y="0"/>
                    <a:pt x="0" y="0"/>
                    <a:pt x="0" y="0"/>
                  </a:cubicBezTo>
                  <a:cubicBezTo>
                    <a:pt x="20" y="41"/>
                    <a:pt x="45" y="75"/>
                    <a:pt x="95" y="75"/>
                  </a:cubicBezTo>
                  <a:cubicBezTo>
                    <a:pt x="139" y="75"/>
                    <a:pt x="139" y="75"/>
                    <a:pt x="139" y="75"/>
                  </a:cubicBezTo>
                  <a:cubicBezTo>
                    <a:pt x="90" y="75"/>
                    <a:pt x="64" y="41"/>
                    <a:pt x="44" y="0"/>
                  </a:cubicBezTo>
                  <a:close/>
                </a:path>
              </a:pathLst>
            </a:custGeom>
            <a:solidFill>
              <a:srgbClr val="33559E"/>
            </a:solidFill>
            <a:ln w="9525">
              <a:noFill/>
              <a:round/>
              <a:headEnd/>
              <a:tailEnd/>
            </a:ln>
          </p:spPr>
          <p:txBody>
            <a:bodyPr/>
            <a:lstStyle/>
            <a:p>
              <a:endParaRPr lang="en-US"/>
            </a:p>
          </p:txBody>
        </p:sp>
        <p:sp>
          <p:nvSpPr>
            <p:cNvPr id="199" name="Freeform 816"/>
            <p:cNvSpPr>
              <a:spLocks noChangeAspect="1"/>
            </p:cNvSpPr>
            <p:nvPr/>
          </p:nvSpPr>
          <p:spPr bwMode="auto">
            <a:xfrm>
              <a:off x="725" y="2794"/>
              <a:ext cx="99" cy="137"/>
            </a:xfrm>
            <a:custGeom>
              <a:avLst/>
              <a:gdLst>
                <a:gd name="T0" fmla="*/ 269 w 269"/>
                <a:gd name="T1" fmla="*/ 225 h 225"/>
                <a:gd name="T2" fmla="*/ 44 w 269"/>
                <a:gd name="T3" fmla="*/ 0 h 225"/>
                <a:gd name="T4" fmla="*/ 0 w 269"/>
                <a:gd name="T5" fmla="*/ 0 h 225"/>
                <a:gd name="T6" fmla="*/ 224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4" y="0"/>
                  </a:cubicBezTo>
                  <a:cubicBezTo>
                    <a:pt x="0" y="0"/>
                    <a:pt x="0" y="0"/>
                    <a:pt x="0" y="0"/>
                  </a:cubicBezTo>
                  <a:cubicBezTo>
                    <a:pt x="130" y="0"/>
                    <a:pt x="96" y="225"/>
                    <a:pt x="224" y="225"/>
                  </a:cubicBezTo>
                  <a:lnTo>
                    <a:pt x="269" y="225"/>
                  </a:lnTo>
                  <a:close/>
                </a:path>
              </a:pathLst>
            </a:custGeom>
            <a:solidFill>
              <a:schemeClr val="tx1"/>
            </a:solidFill>
            <a:ln w="8001" cap="flat">
              <a:solidFill>
                <a:schemeClr val="tx1"/>
              </a:solidFill>
              <a:prstDash val="solid"/>
              <a:miter lim="800000"/>
              <a:headEnd/>
              <a:tailEnd/>
            </a:ln>
          </p:spPr>
          <p:txBody>
            <a:bodyPr/>
            <a:lstStyle/>
            <a:p>
              <a:endParaRPr lang="en-US"/>
            </a:p>
          </p:txBody>
        </p:sp>
        <p:sp>
          <p:nvSpPr>
            <p:cNvPr id="200" name="Freeform 817"/>
            <p:cNvSpPr>
              <a:spLocks noChangeAspect="1"/>
            </p:cNvSpPr>
            <p:nvPr/>
          </p:nvSpPr>
          <p:spPr bwMode="auto">
            <a:xfrm>
              <a:off x="759" y="2832"/>
              <a:ext cx="16" cy="2"/>
            </a:xfrm>
            <a:custGeom>
              <a:avLst/>
              <a:gdLst>
                <a:gd name="T0" fmla="*/ 0 w 108"/>
                <a:gd name="T1" fmla="*/ 0 h 8"/>
                <a:gd name="T2" fmla="*/ 103 w 108"/>
                <a:gd name="T3" fmla="*/ 0 h 8"/>
                <a:gd name="T4" fmla="*/ 108 w 108"/>
                <a:gd name="T5" fmla="*/ 8 h 8"/>
                <a:gd name="T6" fmla="*/ 3 w 108"/>
                <a:gd name="T7" fmla="*/ 8 h 8"/>
                <a:gd name="T8" fmla="*/ 0 w 108"/>
                <a:gd name="T9" fmla="*/ 0 h 8"/>
                <a:gd name="T10" fmla="*/ 0 60000 65536"/>
                <a:gd name="T11" fmla="*/ 0 60000 65536"/>
                <a:gd name="T12" fmla="*/ 0 60000 65536"/>
                <a:gd name="T13" fmla="*/ 0 60000 65536"/>
                <a:gd name="T14" fmla="*/ 0 60000 65536"/>
                <a:gd name="T15" fmla="*/ 0 w 108"/>
                <a:gd name="T16" fmla="*/ 0 h 8"/>
                <a:gd name="T17" fmla="*/ 108 w 108"/>
                <a:gd name="T18" fmla="*/ 8 h 8"/>
              </a:gdLst>
              <a:ahLst/>
              <a:cxnLst>
                <a:cxn ang="T10">
                  <a:pos x="T0" y="T1"/>
                </a:cxn>
                <a:cxn ang="T11">
                  <a:pos x="T2" y="T3"/>
                </a:cxn>
                <a:cxn ang="T12">
                  <a:pos x="T4" y="T5"/>
                </a:cxn>
                <a:cxn ang="T13">
                  <a:pos x="T6" y="T7"/>
                </a:cxn>
                <a:cxn ang="T14">
                  <a:pos x="T8" y="T9"/>
                </a:cxn>
              </a:cxnLst>
              <a:rect l="T15" t="T16" r="T17" b="T18"/>
              <a:pathLst>
                <a:path w="108" h="8">
                  <a:moveTo>
                    <a:pt x="0" y="0"/>
                  </a:moveTo>
                  <a:lnTo>
                    <a:pt x="103" y="0"/>
                  </a:lnTo>
                  <a:lnTo>
                    <a:pt x="108" y="8"/>
                  </a:lnTo>
                  <a:lnTo>
                    <a:pt x="3" y="8"/>
                  </a:lnTo>
                  <a:lnTo>
                    <a:pt x="0" y="0"/>
                  </a:lnTo>
                  <a:close/>
                </a:path>
              </a:pathLst>
            </a:custGeom>
            <a:solidFill>
              <a:srgbClr val="5578B6"/>
            </a:solidFill>
            <a:ln w="9525">
              <a:solidFill>
                <a:schemeClr val="tx1"/>
              </a:solidFill>
              <a:round/>
              <a:headEnd/>
              <a:tailEnd/>
            </a:ln>
          </p:spPr>
          <p:txBody>
            <a:bodyPr/>
            <a:lstStyle/>
            <a:p>
              <a:endParaRPr lang="en-US"/>
            </a:p>
          </p:txBody>
        </p:sp>
        <p:sp>
          <p:nvSpPr>
            <p:cNvPr id="201" name="Freeform 818"/>
            <p:cNvSpPr>
              <a:spLocks noChangeAspect="1"/>
            </p:cNvSpPr>
            <p:nvPr/>
          </p:nvSpPr>
          <p:spPr bwMode="auto">
            <a:xfrm>
              <a:off x="760" y="2835"/>
              <a:ext cx="15" cy="1"/>
            </a:xfrm>
            <a:custGeom>
              <a:avLst/>
              <a:gdLst>
                <a:gd name="T0" fmla="*/ 0 w 105"/>
                <a:gd name="T1" fmla="*/ 0 h 5"/>
                <a:gd name="T2" fmla="*/ 105 w 105"/>
                <a:gd name="T3" fmla="*/ 0 h 5"/>
                <a:gd name="T4" fmla="*/ 105 w 105"/>
                <a:gd name="T5" fmla="*/ 5 h 5"/>
                <a:gd name="T6" fmla="*/ 2 w 105"/>
                <a:gd name="T7" fmla="*/ 5 h 5"/>
                <a:gd name="T8" fmla="*/ 0 w 105"/>
                <a:gd name="T9" fmla="*/ 0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0" y="0"/>
                  </a:moveTo>
                  <a:lnTo>
                    <a:pt x="105" y="0"/>
                  </a:lnTo>
                  <a:lnTo>
                    <a:pt x="105" y="5"/>
                  </a:lnTo>
                  <a:lnTo>
                    <a:pt x="2" y="5"/>
                  </a:lnTo>
                  <a:lnTo>
                    <a:pt x="0" y="0"/>
                  </a:lnTo>
                  <a:close/>
                </a:path>
              </a:pathLst>
            </a:custGeom>
            <a:solidFill>
              <a:srgbClr val="5578B6"/>
            </a:solidFill>
            <a:ln w="9525">
              <a:noFill/>
              <a:round/>
              <a:headEnd/>
              <a:tailEnd/>
            </a:ln>
          </p:spPr>
          <p:txBody>
            <a:bodyPr/>
            <a:lstStyle/>
            <a:p>
              <a:endParaRPr lang="en-US"/>
            </a:p>
          </p:txBody>
        </p:sp>
        <p:sp>
          <p:nvSpPr>
            <p:cNvPr id="202" name="Freeform 819"/>
            <p:cNvSpPr>
              <a:spLocks noChangeAspect="1"/>
            </p:cNvSpPr>
            <p:nvPr/>
          </p:nvSpPr>
          <p:spPr bwMode="auto">
            <a:xfrm>
              <a:off x="773" y="2883"/>
              <a:ext cx="16" cy="2"/>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33559E"/>
            </a:solidFill>
            <a:ln w="9525">
              <a:solidFill>
                <a:schemeClr val="tx1"/>
              </a:solidFill>
              <a:round/>
              <a:headEnd/>
              <a:tailEnd/>
            </a:ln>
          </p:spPr>
          <p:txBody>
            <a:bodyPr/>
            <a:lstStyle/>
            <a:p>
              <a:endParaRPr lang="en-US"/>
            </a:p>
          </p:txBody>
        </p:sp>
        <p:sp>
          <p:nvSpPr>
            <p:cNvPr id="203" name="Freeform 820"/>
            <p:cNvSpPr>
              <a:spLocks noChangeAspect="1"/>
            </p:cNvSpPr>
            <p:nvPr/>
          </p:nvSpPr>
          <p:spPr bwMode="auto">
            <a:xfrm>
              <a:off x="772" y="2881"/>
              <a:ext cx="16" cy="1"/>
            </a:xfrm>
            <a:custGeom>
              <a:avLst/>
              <a:gdLst>
                <a:gd name="T0" fmla="*/ 108 w 108"/>
                <a:gd name="T1" fmla="*/ 5 h 5"/>
                <a:gd name="T2" fmla="*/ 3 w 108"/>
                <a:gd name="T3" fmla="*/ 5 h 5"/>
                <a:gd name="T4" fmla="*/ 0 w 108"/>
                <a:gd name="T5" fmla="*/ 0 h 5"/>
                <a:gd name="T6" fmla="*/ 105 w 108"/>
                <a:gd name="T7" fmla="*/ 0 h 5"/>
                <a:gd name="T8" fmla="*/ 108 w 108"/>
                <a:gd name="T9" fmla="*/ 5 h 5"/>
                <a:gd name="T10" fmla="*/ 0 60000 65536"/>
                <a:gd name="T11" fmla="*/ 0 60000 65536"/>
                <a:gd name="T12" fmla="*/ 0 60000 65536"/>
                <a:gd name="T13" fmla="*/ 0 60000 65536"/>
                <a:gd name="T14" fmla="*/ 0 60000 65536"/>
                <a:gd name="T15" fmla="*/ 0 w 108"/>
                <a:gd name="T16" fmla="*/ 0 h 5"/>
                <a:gd name="T17" fmla="*/ 108 w 108"/>
                <a:gd name="T18" fmla="*/ 5 h 5"/>
              </a:gdLst>
              <a:ahLst/>
              <a:cxnLst>
                <a:cxn ang="T10">
                  <a:pos x="T0" y="T1"/>
                </a:cxn>
                <a:cxn ang="T11">
                  <a:pos x="T2" y="T3"/>
                </a:cxn>
                <a:cxn ang="T12">
                  <a:pos x="T4" y="T5"/>
                </a:cxn>
                <a:cxn ang="T13">
                  <a:pos x="T6" y="T7"/>
                </a:cxn>
                <a:cxn ang="T14">
                  <a:pos x="T8" y="T9"/>
                </a:cxn>
              </a:cxnLst>
              <a:rect l="T15" t="T16" r="T17" b="T18"/>
              <a:pathLst>
                <a:path w="108" h="5">
                  <a:moveTo>
                    <a:pt x="108" y="5"/>
                  </a:moveTo>
                  <a:lnTo>
                    <a:pt x="3" y="5"/>
                  </a:lnTo>
                  <a:lnTo>
                    <a:pt x="0" y="0"/>
                  </a:lnTo>
                  <a:lnTo>
                    <a:pt x="105" y="0"/>
                  </a:lnTo>
                  <a:lnTo>
                    <a:pt x="108" y="5"/>
                  </a:lnTo>
                  <a:close/>
                </a:path>
              </a:pathLst>
            </a:custGeom>
            <a:solidFill>
              <a:srgbClr val="33559E"/>
            </a:solidFill>
            <a:ln w="9525">
              <a:noFill/>
              <a:round/>
              <a:headEnd/>
              <a:tailEnd/>
            </a:ln>
          </p:spPr>
          <p:txBody>
            <a:bodyPr/>
            <a:lstStyle/>
            <a:p>
              <a:endParaRPr lang="en-US"/>
            </a:p>
          </p:txBody>
        </p:sp>
      </p:grpSp>
      <p:grpSp>
        <p:nvGrpSpPr>
          <p:cNvPr id="4" name="Group 203"/>
          <p:cNvGrpSpPr/>
          <p:nvPr/>
        </p:nvGrpSpPr>
        <p:grpSpPr>
          <a:xfrm>
            <a:off x="5613681" y="3319549"/>
            <a:ext cx="2226661" cy="723887"/>
            <a:chOff x="6417246" y="2364189"/>
            <a:chExt cx="2226661" cy="723887"/>
          </a:xfrm>
        </p:grpSpPr>
        <p:cxnSp>
          <p:nvCxnSpPr>
            <p:cNvPr id="205" name="Straight Connector 204"/>
            <p:cNvCxnSpPr/>
            <p:nvPr/>
          </p:nvCxnSpPr>
          <p:spPr bwMode="auto">
            <a:xfrm>
              <a:off x="6926242" y="2674957"/>
              <a:ext cx="365760" cy="0"/>
            </a:xfrm>
            <a:prstGeom prst="line">
              <a:avLst/>
            </a:prstGeom>
            <a:solidFill>
              <a:schemeClr val="accent1"/>
            </a:solidFill>
            <a:ln w="25400" cap="flat" cmpd="sng" algn="ctr">
              <a:solidFill>
                <a:srgbClr val="FCAF2D"/>
              </a:solidFill>
              <a:prstDash val="solid"/>
              <a:round/>
              <a:headEnd type="none" w="med" len="med"/>
              <a:tailEnd type="triangle" w="lg" len="med"/>
            </a:ln>
            <a:effectLst/>
          </p:spPr>
        </p:cxnSp>
        <p:cxnSp>
          <p:nvCxnSpPr>
            <p:cNvPr id="206" name="Straight Connector 205"/>
            <p:cNvCxnSpPr/>
            <p:nvPr/>
          </p:nvCxnSpPr>
          <p:spPr bwMode="auto">
            <a:xfrm flipH="1">
              <a:off x="7813338" y="2797781"/>
              <a:ext cx="365760" cy="0"/>
            </a:xfrm>
            <a:prstGeom prst="line">
              <a:avLst/>
            </a:prstGeom>
            <a:solidFill>
              <a:schemeClr val="accent1"/>
            </a:solidFill>
            <a:ln w="25400" cap="flat" cmpd="sng" algn="ctr">
              <a:solidFill>
                <a:srgbClr val="06C245"/>
              </a:solidFill>
              <a:prstDash val="solid"/>
              <a:round/>
              <a:headEnd type="none" w="med" len="med"/>
              <a:tailEnd type="triangle" w="lg" len="med"/>
            </a:ln>
            <a:effectLst/>
          </p:spPr>
        </p:cxnSp>
        <p:sp>
          <p:nvSpPr>
            <p:cNvPr id="207" name="Rectangle 206"/>
            <p:cNvSpPr/>
            <p:nvPr/>
          </p:nvSpPr>
          <p:spPr>
            <a:xfrm>
              <a:off x="6417246" y="2364189"/>
              <a:ext cx="915635" cy="246221"/>
            </a:xfrm>
            <a:prstGeom prst="rect">
              <a:avLst/>
            </a:prstGeom>
          </p:spPr>
          <p:txBody>
            <a:bodyPr wrap="none">
              <a:spAutoFit/>
            </a:bodyPr>
            <a:lstStyle/>
            <a:p>
              <a:r>
                <a:rPr lang="en-US" dirty="0">
                  <a:solidFill>
                    <a:srgbClr val="86A9D1"/>
                  </a:solidFill>
                  <a:latin typeface="Segoe UI" pitchFamily="34" charset="0"/>
                  <a:ea typeface="Segoe UI" pitchFamily="34" charset="0"/>
                  <a:cs typeface="Segoe UI" pitchFamily="34" charset="0"/>
                </a:rPr>
                <a:t>FWD primer</a:t>
              </a:r>
            </a:p>
          </p:txBody>
        </p:sp>
        <p:sp>
          <p:nvSpPr>
            <p:cNvPr id="208" name="Rectangle 207"/>
            <p:cNvSpPr/>
            <p:nvPr/>
          </p:nvSpPr>
          <p:spPr>
            <a:xfrm>
              <a:off x="7781170" y="2841855"/>
              <a:ext cx="862737" cy="246221"/>
            </a:xfrm>
            <a:prstGeom prst="rect">
              <a:avLst/>
            </a:prstGeom>
          </p:spPr>
          <p:txBody>
            <a:bodyPr wrap="none">
              <a:spAutoFit/>
            </a:bodyPr>
            <a:lstStyle/>
            <a:p>
              <a:r>
                <a:rPr lang="en-US" dirty="0">
                  <a:solidFill>
                    <a:srgbClr val="86A9D1"/>
                  </a:solidFill>
                  <a:latin typeface="Segoe UI" pitchFamily="34" charset="0"/>
                  <a:ea typeface="Segoe UI" pitchFamily="34" charset="0"/>
                  <a:cs typeface="Segoe UI" pitchFamily="34" charset="0"/>
                </a:rPr>
                <a:t>REV primer</a:t>
              </a:r>
            </a:p>
          </p:txBody>
        </p:sp>
      </p:grpSp>
      <p:sp>
        <p:nvSpPr>
          <p:cNvPr id="209" name="Oval 111"/>
          <p:cNvSpPr>
            <a:spLocks noChangeArrowheads="1"/>
          </p:cNvSpPr>
          <p:nvPr/>
        </p:nvSpPr>
        <p:spPr bwMode="auto">
          <a:xfrm>
            <a:off x="6524137" y="2870578"/>
            <a:ext cx="656241" cy="514066"/>
          </a:xfrm>
          <a:prstGeom prst="ellipse">
            <a:avLst/>
          </a:prstGeom>
          <a:solidFill>
            <a:schemeClr val="hlink"/>
          </a:solidFill>
          <a:ln w="9525">
            <a:solidFill>
              <a:schemeClr val="hlink"/>
            </a:solidFill>
            <a:round/>
            <a:headEnd/>
            <a:tailEnd/>
          </a:ln>
        </p:spPr>
        <p:txBody>
          <a:bodyPr wrap="none" anchor="ctr"/>
          <a:lstStyle/>
          <a:p>
            <a:r>
              <a:rPr lang="en-US" sz="1200" dirty="0" err="1"/>
              <a:t>Taq</a:t>
            </a:r>
            <a:endParaRPr lang="en-US" sz="1200" dirty="0"/>
          </a:p>
        </p:txBody>
      </p:sp>
      <p:grpSp>
        <p:nvGrpSpPr>
          <p:cNvPr id="5" name="Group 2"/>
          <p:cNvGrpSpPr>
            <a:grpSpLocks/>
          </p:cNvGrpSpPr>
          <p:nvPr/>
        </p:nvGrpSpPr>
        <p:grpSpPr bwMode="auto">
          <a:xfrm>
            <a:off x="5687101" y="4299921"/>
            <a:ext cx="2063329" cy="1007970"/>
            <a:chOff x="-31" y="2474"/>
            <a:chExt cx="5821" cy="2609"/>
          </a:xfrm>
        </p:grpSpPr>
        <p:sp>
          <p:nvSpPr>
            <p:cNvPr id="214" name="Text Box 7"/>
            <p:cNvSpPr txBox="1">
              <a:spLocks noChangeArrowheads="1"/>
            </p:cNvSpPr>
            <p:nvPr/>
          </p:nvSpPr>
          <p:spPr bwMode="auto">
            <a:xfrm>
              <a:off x="1296" y="3552"/>
              <a:ext cx="336" cy="717"/>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A</a:t>
              </a:r>
            </a:p>
          </p:txBody>
        </p:sp>
        <p:sp>
          <p:nvSpPr>
            <p:cNvPr id="215" name="Text Box 8"/>
            <p:cNvSpPr txBox="1">
              <a:spLocks noChangeArrowheads="1"/>
            </p:cNvSpPr>
            <p:nvPr/>
          </p:nvSpPr>
          <p:spPr bwMode="auto">
            <a:xfrm>
              <a:off x="528" y="3840"/>
              <a:ext cx="336" cy="717"/>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A</a:t>
              </a:r>
            </a:p>
          </p:txBody>
        </p:sp>
        <p:sp>
          <p:nvSpPr>
            <p:cNvPr id="216" name="Text Box 9"/>
            <p:cNvSpPr txBox="1">
              <a:spLocks noChangeArrowheads="1"/>
            </p:cNvSpPr>
            <p:nvPr/>
          </p:nvSpPr>
          <p:spPr bwMode="auto">
            <a:xfrm rot="3862757">
              <a:off x="3024" y="3113"/>
              <a:ext cx="336" cy="781"/>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A</a:t>
              </a:r>
            </a:p>
          </p:txBody>
        </p:sp>
        <p:sp>
          <p:nvSpPr>
            <p:cNvPr id="217" name="Text Box 10"/>
            <p:cNvSpPr txBox="1">
              <a:spLocks noChangeArrowheads="1"/>
            </p:cNvSpPr>
            <p:nvPr/>
          </p:nvSpPr>
          <p:spPr bwMode="auto">
            <a:xfrm rot="20681752">
              <a:off x="3504" y="3578"/>
              <a:ext cx="336" cy="717"/>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A</a:t>
              </a:r>
            </a:p>
          </p:txBody>
        </p:sp>
        <p:sp>
          <p:nvSpPr>
            <p:cNvPr id="218" name="Text Box 11"/>
            <p:cNvSpPr txBox="1">
              <a:spLocks noChangeArrowheads="1"/>
            </p:cNvSpPr>
            <p:nvPr/>
          </p:nvSpPr>
          <p:spPr bwMode="auto">
            <a:xfrm>
              <a:off x="4944" y="3456"/>
              <a:ext cx="336" cy="717"/>
            </a:xfrm>
            <a:prstGeom prst="rect">
              <a:avLst/>
            </a:prstGeom>
            <a:noFill/>
            <a:ln w="9525">
              <a:noFill/>
              <a:miter lim="800000"/>
              <a:headEnd/>
              <a:tailEnd/>
            </a:ln>
          </p:spPr>
          <p:txBody>
            <a:bodyPr>
              <a:spAutoFit/>
            </a:bodyPr>
            <a:lstStyle/>
            <a:p>
              <a:pPr>
                <a:spcBef>
                  <a:spcPct val="50000"/>
                </a:spcBef>
              </a:pPr>
              <a:r>
                <a:rPr lang="en-US" sz="1200" b="0" dirty="0">
                  <a:solidFill>
                    <a:srgbClr val="000000"/>
                  </a:solidFill>
                  <a:latin typeface="Arial" charset="0"/>
                </a:rPr>
                <a:t>A</a:t>
              </a:r>
            </a:p>
          </p:txBody>
        </p:sp>
        <p:sp>
          <p:nvSpPr>
            <p:cNvPr id="219" name="Text Box 12"/>
            <p:cNvSpPr txBox="1">
              <a:spLocks noChangeArrowheads="1"/>
            </p:cNvSpPr>
            <p:nvPr/>
          </p:nvSpPr>
          <p:spPr bwMode="auto">
            <a:xfrm rot="1635410">
              <a:off x="5232" y="3098"/>
              <a:ext cx="336" cy="717"/>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A</a:t>
              </a:r>
            </a:p>
          </p:txBody>
        </p:sp>
        <p:sp>
          <p:nvSpPr>
            <p:cNvPr id="220" name="Text Box 13"/>
            <p:cNvSpPr txBox="1">
              <a:spLocks noChangeArrowheads="1"/>
            </p:cNvSpPr>
            <p:nvPr/>
          </p:nvSpPr>
          <p:spPr bwMode="auto">
            <a:xfrm rot="12072224">
              <a:off x="1776" y="3626"/>
              <a:ext cx="336" cy="717"/>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A</a:t>
              </a:r>
            </a:p>
          </p:txBody>
        </p:sp>
        <p:sp>
          <p:nvSpPr>
            <p:cNvPr id="221" name="Text Box 14"/>
            <p:cNvSpPr txBox="1">
              <a:spLocks noChangeArrowheads="1"/>
            </p:cNvSpPr>
            <p:nvPr/>
          </p:nvSpPr>
          <p:spPr bwMode="auto">
            <a:xfrm>
              <a:off x="2544" y="3792"/>
              <a:ext cx="336" cy="717"/>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T</a:t>
              </a:r>
            </a:p>
          </p:txBody>
        </p:sp>
        <p:sp>
          <p:nvSpPr>
            <p:cNvPr id="222" name="Text Box 15"/>
            <p:cNvSpPr txBox="1">
              <a:spLocks noChangeArrowheads="1"/>
            </p:cNvSpPr>
            <p:nvPr/>
          </p:nvSpPr>
          <p:spPr bwMode="auto">
            <a:xfrm rot="19945924">
              <a:off x="4752" y="3530"/>
              <a:ext cx="336" cy="717"/>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T</a:t>
              </a:r>
            </a:p>
          </p:txBody>
        </p:sp>
        <p:sp>
          <p:nvSpPr>
            <p:cNvPr id="223" name="Text Box 16"/>
            <p:cNvSpPr txBox="1">
              <a:spLocks noChangeArrowheads="1"/>
            </p:cNvSpPr>
            <p:nvPr/>
          </p:nvSpPr>
          <p:spPr bwMode="auto">
            <a:xfrm rot="17284779">
              <a:off x="2064" y="3065"/>
              <a:ext cx="336" cy="781"/>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T</a:t>
              </a:r>
            </a:p>
          </p:txBody>
        </p:sp>
        <p:sp>
          <p:nvSpPr>
            <p:cNvPr id="224" name="Text Box 17"/>
            <p:cNvSpPr txBox="1">
              <a:spLocks noChangeArrowheads="1"/>
            </p:cNvSpPr>
            <p:nvPr/>
          </p:nvSpPr>
          <p:spPr bwMode="auto">
            <a:xfrm rot="20750909">
              <a:off x="288" y="2762"/>
              <a:ext cx="336" cy="717"/>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T</a:t>
              </a:r>
            </a:p>
          </p:txBody>
        </p:sp>
        <p:sp>
          <p:nvSpPr>
            <p:cNvPr id="225" name="Text Box 18"/>
            <p:cNvSpPr txBox="1">
              <a:spLocks noChangeArrowheads="1"/>
            </p:cNvSpPr>
            <p:nvPr/>
          </p:nvSpPr>
          <p:spPr bwMode="auto">
            <a:xfrm rot="2747743">
              <a:off x="192" y="3401"/>
              <a:ext cx="336" cy="781"/>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G</a:t>
              </a:r>
            </a:p>
          </p:txBody>
        </p:sp>
        <p:sp>
          <p:nvSpPr>
            <p:cNvPr id="226" name="Text Box 19"/>
            <p:cNvSpPr txBox="1">
              <a:spLocks noChangeArrowheads="1"/>
            </p:cNvSpPr>
            <p:nvPr/>
          </p:nvSpPr>
          <p:spPr bwMode="auto">
            <a:xfrm rot="16452938">
              <a:off x="3984" y="3113"/>
              <a:ext cx="336" cy="781"/>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T</a:t>
              </a:r>
            </a:p>
          </p:txBody>
        </p:sp>
        <p:sp>
          <p:nvSpPr>
            <p:cNvPr id="227" name="Text Box 21"/>
            <p:cNvSpPr txBox="1">
              <a:spLocks noChangeArrowheads="1"/>
            </p:cNvSpPr>
            <p:nvPr/>
          </p:nvSpPr>
          <p:spPr bwMode="auto">
            <a:xfrm>
              <a:off x="4560" y="3312"/>
              <a:ext cx="336" cy="717"/>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T</a:t>
              </a:r>
            </a:p>
          </p:txBody>
        </p:sp>
        <p:sp>
          <p:nvSpPr>
            <p:cNvPr id="228" name="Text Box 22"/>
            <p:cNvSpPr txBox="1">
              <a:spLocks noChangeArrowheads="1"/>
            </p:cNvSpPr>
            <p:nvPr/>
          </p:nvSpPr>
          <p:spPr bwMode="auto">
            <a:xfrm rot="2888671">
              <a:off x="3168" y="3525"/>
              <a:ext cx="336" cy="1302"/>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C </a:t>
              </a:r>
            </a:p>
          </p:txBody>
        </p:sp>
        <p:sp>
          <p:nvSpPr>
            <p:cNvPr id="229" name="Text Box 37"/>
            <p:cNvSpPr txBox="1">
              <a:spLocks noChangeArrowheads="1"/>
            </p:cNvSpPr>
            <p:nvPr/>
          </p:nvSpPr>
          <p:spPr bwMode="auto">
            <a:xfrm rot="21202516">
              <a:off x="1632" y="2859"/>
              <a:ext cx="336" cy="1195"/>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C </a:t>
              </a:r>
            </a:p>
          </p:txBody>
        </p:sp>
        <p:sp>
          <p:nvSpPr>
            <p:cNvPr id="230" name="Text Box 38"/>
            <p:cNvSpPr txBox="1">
              <a:spLocks noChangeArrowheads="1"/>
            </p:cNvSpPr>
            <p:nvPr/>
          </p:nvSpPr>
          <p:spPr bwMode="auto">
            <a:xfrm>
              <a:off x="5280" y="3792"/>
              <a:ext cx="336" cy="1195"/>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C </a:t>
              </a:r>
            </a:p>
          </p:txBody>
        </p:sp>
        <p:sp>
          <p:nvSpPr>
            <p:cNvPr id="231" name="Text Box 40"/>
            <p:cNvSpPr txBox="1">
              <a:spLocks noChangeArrowheads="1"/>
            </p:cNvSpPr>
            <p:nvPr/>
          </p:nvSpPr>
          <p:spPr bwMode="auto">
            <a:xfrm>
              <a:off x="4224" y="3888"/>
              <a:ext cx="336" cy="1195"/>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C </a:t>
              </a:r>
            </a:p>
          </p:txBody>
        </p:sp>
        <p:sp>
          <p:nvSpPr>
            <p:cNvPr id="232" name="Text Box 41"/>
            <p:cNvSpPr txBox="1">
              <a:spLocks noChangeArrowheads="1"/>
            </p:cNvSpPr>
            <p:nvPr/>
          </p:nvSpPr>
          <p:spPr bwMode="auto">
            <a:xfrm rot="6591755">
              <a:off x="3408" y="2853"/>
              <a:ext cx="336" cy="1302"/>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C </a:t>
              </a:r>
            </a:p>
          </p:txBody>
        </p:sp>
        <p:sp>
          <p:nvSpPr>
            <p:cNvPr id="233" name="Text Box 42"/>
            <p:cNvSpPr txBox="1">
              <a:spLocks noChangeArrowheads="1"/>
            </p:cNvSpPr>
            <p:nvPr/>
          </p:nvSpPr>
          <p:spPr bwMode="auto">
            <a:xfrm>
              <a:off x="2160" y="3600"/>
              <a:ext cx="336" cy="1195"/>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C </a:t>
              </a:r>
            </a:p>
          </p:txBody>
        </p:sp>
        <p:sp>
          <p:nvSpPr>
            <p:cNvPr id="234" name="Text Box 43"/>
            <p:cNvSpPr txBox="1">
              <a:spLocks noChangeArrowheads="1"/>
            </p:cNvSpPr>
            <p:nvPr/>
          </p:nvSpPr>
          <p:spPr bwMode="auto">
            <a:xfrm rot="1029880">
              <a:off x="912" y="3147"/>
              <a:ext cx="336" cy="1195"/>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C </a:t>
              </a:r>
            </a:p>
          </p:txBody>
        </p:sp>
        <p:sp>
          <p:nvSpPr>
            <p:cNvPr id="235" name="Text Box 44"/>
            <p:cNvSpPr txBox="1">
              <a:spLocks noChangeArrowheads="1"/>
            </p:cNvSpPr>
            <p:nvPr/>
          </p:nvSpPr>
          <p:spPr bwMode="auto">
            <a:xfrm rot="2623405">
              <a:off x="3936" y="3482"/>
              <a:ext cx="336" cy="717"/>
            </a:xfrm>
            <a:prstGeom prst="rect">
              <a:avLst/>
            </a:prstGeom>
            <a:noFill/>
            <a:ln w="9525">
              <a:noFill/>
              <a:miter lim="800000"/>
              <a:headEnd/>
              <a:tailEnd/>
            </a:ln>
          </p:spPr>
          <p:txBody>
            <a:bodyPr>
              <a:spAutoFit/>
            </a:bodyPr>
            <a:lstStyle/>
            <a:p>
              <a:pPr>
                <a:spcBef>
                  <a:spcPct val="50000"/>
                </a:spcBef>
              </a:pPr>
              <a:r>
                <a:rPr lang="en-US" sz="1200" b="0" dirty="0">
                  <a:solidFill>
                    <a:srgbClr val="000000"/>
                  </a:solidFill>
                  <a:latin typeface="Arial" charset="0"/>
                </a:rPr>
                <a:t>G</a:t>
              </a:r>
            </a:p>
          </p:txBody>
        </p:sp>
        <p:sp>
          <p:nvSpPr>
            <p:cNvPr id="236" name="Text Box 45"/>
            <p:cNvSpPr txBox="1">
              <a:spLocks noChangeArrowheads="1"/>
            </p:cNvSpPr>
            <p:nvPr/>
          </p:nvSpPr>
          <p:spPr bwMode="auto">
            <a:xfrm rot="13997953">
              <a:off x="5232" y="2393"/>
              <a:ext cx="336" cy="781"/>
            </a:xfrm>
            <a:prstGeom prst="rect">
              <a:avLst/>
            </a:prstGeom>
            <a:noFill/>
            <a:ln w="9525">
              <a:noFill/>
              <a:miter lim="800000"/>
              <a:headEnd/>
              <a:tailEnd/>
            </a:ln>
          </p:spPr>
          <p:txBody>
            <a:bodyPr>
              <a:spAutoFit/>
            </a:bodyPr>
            <a:lstStyle/>
            <a:p>
              <a:pPr>
                <a:spcBef>
                  <a:spcPct val="50000"/>
                </a:spcBef>
              </a:pPr>
              <a:r>
                <a:rPr lang="en-US" sz="1200" b="0" dirty="0">
                  <a:solidFill>
                    <a:srgbClr val="000000"/>
                  </a:solidFill>
                  <a:latin typeface="Arial" charset="0"/>
                </a:rPr>
                <a:t>G</a:t>
              </a:r>
            </a:p>
          </p:txBody>
        </p:sp>
        <p:sp>
          <p:nvSpPr>
            <p:cNvPr id="237" name="Text Box 46"/>
            <p:cNvSpPr txBox="1">
              <a:spLocks noChangeArrowheads="1"/>
            </p:cNvSpPr>
            <p:nvPr/>
          </p:nvSpPr>
          <p:spPr bwMode="auto">
            <a:xfrm rot="2000777">
              <a:off x="384" y="2474"/>
              <a:ext cx="336" cy="717"/>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G</a:t>
              </a:r>
            </a:p>
          </p:txBody>
        </p:sp>
        <p:sp>
          <p:nvSpPr>
            <p:cNvPr id="238" name="Text Box 47"/>
            <p:cNvSpPr txBox="1">
              <a:spLocks noChangeArrowheads="1"/>
            </p:cNvSpPr>
            <p:nvPr/>
          </p:nvSpPr>
          <p:spPr bwMode="auto">
            <a:xfrm>
              <a:off x="2784" y="3696"/>
              <a:ext cx="336" cy="717"/>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G</a:t>
              </a:r>
            </a:p>
          </p:txBody>
        </p:sp>
        <p:sp>
          <p:nvSpPr>
            <p:cNvPr id="239" name="Text Box 48"/>
            <p:cNvSpPr txBox="1">
              <a:spLocks noChangeArrowheads="1"/>
            </p:cNvSpPr>
            <p:nvPr/>
          </p:nvSpPr>
          <p:spPr bwMode="auto">
            <a:xfrm>
              <a:off x="2112" y="4032"/>
              <a:ext cx="336" cy="717"/>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G</a:t>
              </a:r>
            </a:p>
          </p:txBody>
        </p:sp>
        <p:sp>
          <p:nvSpPr>
            <p:cNvPr id="240" name="Text Box 49"/>
            <p:cNvSpPr txBox="1">
              <a:spLocks noChangeArrowheads="1"/>
            </p:cNvSpPr>
            <p:nvPr/>
          </p:nvSpPr>
          <p:spPr bwMode="auto">
            <a:xfrm>
              <a:off x="768" y="3216"/>
              <a:ext cx="336" cy="717"/>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G</a:t>
              </a:r>
            </a:p>
          </p:txBody>
        </p:sp>
        <p:sp>
          <p:nvSpPr>
            <p:cNvPr id="241" name="Text Box 50"/>
            <p:cNvSpPr txBox="1">
              <a:spLocks noChangeArrowheads="1"/>
            </p:cNvSpPr>
            <p:nvPr/>
          </p:nvSpPr>
          <p:spPr bwMode="auto">
            <a:xfrm rot="1729980">
              <a:off x="2544" y="3098"/>
              <a:ext cx="336" cy="717"/>
            </a:xfrm>
            <a:prstGeom prst="rect">
              <a:avLst/>
            </a:prstGeom>
            <a:noFill/>
            <a:ln w="9525">
              <a:noFill/>
              <a:miter lim="800000"/>
              <a:headEnd/>
              <a:tailEnd/>
            </a:ln>
          </p:spPr>
          <p:txBody>
            <a:bodyPr>
              <a:spAutoFit/>
            </a:bodyPr>
            <a:lstStyle/>
            <a:p>
              <a:pPr>
                <a:spcBef>
                  <a:spcPct val="50000"/>
                </a:spcBef>
              </a:pPr>
              <a:r>
                <a:rPr lang="en-US" sz="1200" b="0">
                  <a:solidFill>
                    <a:srgbClr val="000000"/>
                  </a:solidFill>
                  <a:latin typeface="Arial" charset="0"/>
                </a:rPr>
                <a:t>G</a:t>
              </a:r>
            </a:p>
          </p:txBody>
        </p:sp>
      </p:grpSp>
      <p:sp>
        <p:nvSpPr>
          <p:cNvPr id="242" name="Chord 241"/>
          <p:cNvSpPr/>
          <p:nvPr/>
        </p:nvSpPr>
        <p:spPr bwMode="auto">
          <a:xfrm rot="16200000">
            <a:off x="2580653" y="777913"/>
            <a:ext cx="8188658" cy="2811439"/>
          </a:xfrm>
          <a:prstGeom prst="chord">
            <a:avLst>
              <a:gd name="adj1" fmla="val 4465531"/>
              <a:gd name="adj2" fmla="val 17132173"/>
            </a:avLst>
          </a:prstGeom>
          <a:noFill/>
          <a:ln w="25400" cap="flat" cmpd="sng" algn="ctr">
            <a:solidFill>
              <a:srgbClr val="B2B2B2"/>
            </a:solidFill>
            <a:prstDash val="solid"/>
            <a:round/>
            <a:headEnd type="none" w="med" len="med"/>
            <a:tailEnd type="stealth" w="med" len="med"/>
          </a:ln>
          <a:effectLst/>
        </p:spPr>
        <p:txBody>
          <a:bodyPr vert="horz" wrap="square" lIns="91440" tIns="91440" rIns="91440" bIns="9144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2981159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5">
                                            <p:txEl>
                                              <p:pRg st="0" end="0"/>
                                            </p:txEl>
                                          </p:spTgt>
                                        </p:tgtEl>
                                        <p:attrNameLst>
                                          <p:attrName>style.visibility</p:attrName>
                                        </p:attrNameLst>
                                      </p:cBhvr>
                                      <p:to>
                                        <p:strVal val="visible"/>
                                      </p:to>
                                    </p:set>
                                  </p:childTnLst>
                                </p:cTn>
                              </p:par>
                            </p:childTnLst>
                          </p:cTn>
                        </p:par>
                        <p:par>
                          <p:cTn id="7" fill="hold">
                            <p:stCondLst>
                              <p:cond delay="0"/>
                            </p:stCondLst>
                            <p:childTnLst>
                              <p:par>
                                <p:cTn id="8" presetID="2" presetClass="entr" presetSubtype="1"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2000" fill="hold"/>
                                        <p:tgtEl>
                                          <p:spTgt spid="3"/>
                                        </p:tgtEl>
                                        <p:attrNameLst>
                                          <p:attrName>ppt_x</p:attrName>
                                        </p:attrNameLst>
                                      </p:cBhvr>
                                      <p:tavLst>
                                        <p:tav tm="0">
                                          <p:val>
                                            <p:strVal val="#ppt_x"/>
                                          </p:val>
                                        </p:tav>
                                        <p:tav tm="100000">
                                          <p:val>
                                            <p:strVal val="#ppt_x"/>
                                          </p:val>
                                        </p:tav>
                                      </p:tavLst>
                                    </p:anim>
                                    <p:anim calcmode="lin" valueType="num">
                                      <p:cBhvr additive="base">
                                        <p:cTn id="11" dur="20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35">
                                            <p:txEl>
                                              <p:pRg st="3" end="3"/>
                                            </p:txEl>
                                          </p:spTgt>
                                        </p:tgtEl>
                                        <p:attrNameLst>
                                          <p:attrName>style.visibility</p:attrName>
                                        </p:attrNameLst>
                                      </p:cBhvr>
                                      <p:to>
                                        <p:strVal val="visible"/>
                                      </p:to>
                                    </p:set>
                                  </p:childTnLst>
                                </p:cTn>
                              </p:par>
                            </p:childTnLst>
                          </p:cTn>
                        </p:par>
                        <p:par>
                          <p:cTn id="16" fill="hold">
                            <p:stCondLst>
                              <p:cond delay="0"/>
                            </p:stCondLst>
                            <p:childTnLst>
                              <p:par>
                                <p:cTn id="17" presetID="2" presetClass="entr" presetSubtype="1"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2000" fill="hold"/>
                                        <p:tgtEl>
                                          <p:spTgt spid="4"/>
                                        </p:tgtEl>
                                        <p:attrNameLst>
                                          <p:attrName>ppt_x</p:attrName>
                                        </p:attrNameLst>
                                      </p:cBhvr>
                                      <p:tavLst>
                                        <p:tav tm="0">
                                          <p:val>
                                            <p:strVal val="#ppt_x"/>
                                          </p:val>
                                        </p:tav>
                                        <p:tav tm="100000">
                                          <p:val>
                                            <p:strVal val="#ppt_x"/>
                                          </p:val>
                                        </p:tav>
                                      </p:tavLst>
                                    </p:anim>
                                    <p:anim calcmode="lin" valueType="num">
                                      <p:cBhvr additive="base">
                                        <p:cTn id="20" dur="20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5">
                                            <p:txEl>
                                              <p:pRg st="6" end="6"/>
                                            </p:txEl>
                                          </p:spTgt>
                                        </p:tgtEl>
                                        <p:attrNameLst>
                                          <p:attrName>style.visibility</p:attrName>
                                        </p:attrNameLst>
                                      </p:cBhvr>
                                      <p:to>
                                        <p:strVal val="visible"/>
                                      </p:to>
                                    </p:set>
                                  </p:childTnLst>
                                </p:cTn>
                              </p:par>
                            </p:childTnLst>
                          </p:cTn>
                        </p:par>
                        <p:par>
                          <p:cTn id="25" fill="hold">
                            <p:stCondLst>
                              <p:cond delay="0"/>
                            </p:stCondLst>
                            <p:childTnLst>
                              <p:par>
                                <p:cTn id="26" presetID="2" presetClass="entr" presetSubtype="1" fill="hold" grpId="0" nodeType="afterEffect">
                                  <p:stCondLst>
                                    <p:cond delay="0"/>
                                  </p:stCondLst>
                                  <p:childTnLst>
                                    <p:set>
                                      <p:cBhvr>
                                        <p:cTn id="27" dur="1" fill="hold">
                                          <p:stCondLst>
                                            <p:cond delay="0"/>
                                          </p:stCondLst>
                                        </p:cTn>
                                        <p:tgtEl>
                                          <p:spTgt spid="209"/>
                                        </p:tgtEl>
                                        <p:attrNameLst>
                                          <p:attrName>style.visibility</p:attrName>
                                        </p:attrNameLst>
                                      </p:cBhvr>
                                      <p:to>
                                        <p:strVal val="visible"/>
                                      </p:to>
                                    </p:set>
                                    <p:anim calcmode="lin" valueType="num">
                                      <p:cBhvr additive="base">
                                        <p:cTn id="28" dur="1000" fill="hold"/>
                                        <p:tgtEl>
                                          <p:spTgt spid="209"/>
                                        </p:tgtEl>
                                        <p:attrNameLst>
                                          <p:attrName>ppt_x</p:attrName>
                                        </p:attrNameLst>
                                      </p:cBhvr>
                                      <p:tavLst>
                                        <p:tav tm="0">
                                          <p:val>
                                            <p:strVal val="#ppt_x"/>
                                          </p:val>
                                        </p:tav>
                                        <p:tav tm="100000">
                                          <p:val>
                                            <p:strVal val="#ppt_x"/>
                                          </p:val>
                                        </p:tav>
                                      </p:tavLst>
                                    </p:anim>
                                    <p:anim calcmode="lin" valueType="num">
                                      <p:cBhvr additive="base">
                                        <p:cTn id="29" dur="1000" fill="hold"/>
                                        <p:tgtEl>
                                          <p:spTgt spid="209"/>
                                        </p:tgtEl>
                                        <p:attrNameLst>
                                          <p:attrName>ppt_y</p:attrName>
                                        </p:attrNameLst>
                                      </p:cBhvr>
                                      <p:tavLst>
                                        <p:tav tm="0">
                                          <p:val>
                                            <p:strVal val="0-#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35">
                                            <p:txEl>
                                              <p:pRg st="7" end="7"/>
                                            </p:txEl>
                                          </p:spTgt>
                                        </p:tgtEl>
                                        <p:attrNameLst>
                                          <p:attrName>style.visibility</p:attrName>
                                        </p:attrNameLst>
                                      </p:cBhvr>
                                      <p:to>
                                        <p:strVal val="visible"/>
                                      </p:to>
                                    </p:set>
                                  </p:childTnLst>
                                </p:cTn>
                              </p:par>
                            </p:childTnLst>
                          </p:cTn>
                        </p:par>
                        <p:par>
                          <p:cTn id="34" fill="hold">
                            <p:stCondLst>
                              <p:cond delay="0"/>
                            </p:stCondLst>
                            <p:childTnLst>
                              <p:par>
                                <p:cTn id="35" presetID="5" presetClass="entr" presetSubtype="10" fill="hold" grpId="0" nodeType="afterEffect">
                                  <p:stCondLst>
                                    <p:cond delay="0"/>
                                  </p:stCondLst>
                                  <p:childTnLst>
                                    <p:set>
                                      <p:cBhvr>
                                        <p:cTn id="36" dur="1" fill="hold">
                                          <p:stCondLst>
                                            <p:cond delay="0"/>
                                          </p:stCondLst>
                                        </p:cTn>
                                        <p:tgtEl>
                                          <p:spTgt spid="122"/>
                                        </p:tgtEl>
                                        <p:attrNameLst>
                                          <p:attrName>style.visibility</p:attrName>
                                        </p:attrNameLst>
                                      </p:cBhvr>
                                      <p:to>
                                        <p:strVal val="visible"/>
                                      </p:to>
                                    </p:set>
                                    <p:animEffect transition="in" filter="checkerboard(across)">
                                      <p:cBhvr>
                                        <p:cTn id="37" dur="500"/>
                                        <p:tgtEl>
                                          <p:spTgt spid="122"/>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135">
                                            <p:txEl>
                                              <p:pRg st="8" end="8"/>
                                            </p:txEl>
                                          </p:spTgt>
                                        </p:tgtEl>
                                        <p:attrNameLst>
                                          <p:attrName>style.visibility</p:attrName>
                                        </p:attrNameLst>
                                      </p:cBhvr>
                                      <p:to>
                                        <p:strVal val="visible"/>
                                      </p:to>
                                    </p:set>
                                  </p:childTnLst>
                                </p:cTn>
                              </p:par>
                            </p:childTnLst>
                          </p:cTn>
                        </p:par>
                        <p:par>
                          <p:cTn id="42" fill="hold">
                            <p:stCondLst>
                              <p:cond delay="0"/>
                            </p:stCondLst>
                            <p:childTnLst>
                              <p:par>
                                <p:cTn id="43" presetID="2" presetClass="entr" presetSubtype="1" fill="hold" nodeType="after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additive="base">
                                        <p:cTn id="45" dur="1000" fill="hold"/>
                                        <p:tgtEl>
                                          <p:spTgt spid="5"/>
                                        </p:tgtEl>
                                        <p:attrNameLst>
                                          <p:attrName>ppt_x</p:attrName>
                                        </p:attrNameLst>
                                      </p:cBhvr>
                                      <p:tavLst>
                                        <p:tav tm="0">
                                          <p:val>
                                            <p:strVal val="#ppt_x"/>
                                          </p:val>
                                        </p:tav>
                                        <p:tav tm="100000">
                                          <p:val>
                                            <p:strVal val="#ppt_x"/>
                                          </p:val>
                                        </p:tav>
                                      </p:tavLst>
                                    </p:anim>
                                    <p:anim calcmode="lin" valueType="num">
                                      <p:cBhvr additive="base">
                                        <p:cTn id="46" dur="10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animBg="1"/>
      <p:bldP spid="20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1"/>
                </a:solidFill>
              </a:rPr>
              <a:t>Prepare 4 new tubes for PCR (200µL tubes)</a:t>
            </a:r>
            <a:endParaRPr lang="en-US" sz="1600" b="1" dirty="0">
              <a:solidFill>
                <a:schemeClr val="tx1"/>
              </a:solidFill>
            </a:endParaRPr>
          </a:p>
        </p:txBody>
      </p:sp>
      <p:grpSp>
        <p:nvGrpSpPr>
          <p:cNvPr id="83" name="Group 3"/>
          <p:cNvGrpSpPr>
            <a:grpSpLocks/>
          </p:cNvGrpSpPr>
          <p:nvPr/>
        </p:nvGrpSpPr>
        <p:grpSpPr bwMode="auto">
          <a:xfrm>
            <a:off x="2031394" y="4588868"/>
            <a:ext cx="1037611" cy="1406761"/>
            <a:chOff x="3403" y="2549"/>
            <a:chExt cx="490" cy="814"/>
          </a:xfrm>
        </p:grpSpPr>
        <p:sp>
          <p:nvSpPr>
            <p:cNvPr id="84" name="Oval 4"/>
            <p:cNvSpPr>
              <a:spLocks noChangeArrowheads="1"/>
            </p:cNvSpPr>
            <p:nvPr/>
          </p:nvSpPr>
          <p:spPr bwMode="auto">
            <a:xfrm>
              <a:off x="3495" y="2579"/>
              <a:ext cx="290" cy="64"/>
            </a:xfrm>
            <a:prstGeom prst="ellipse">
              <a:avLst/>
            </a:prstGeom>
            <a:solidFill>
              <a:srgbClr val="B7D3E6"/>
            </a:solidFill>
            <a:ln w="9525">
              <a:noFill/>
              <a:round/>
              <a:headEnd/>
              <a:tailEnd/>
            </a:ln>
          </p:spPr>
          <p:txBody>
            <a:bodyPr/>
            <a:lstStyle/>
            <a:p>
              <a:endParaRPr lang="en-US"/>
            </a:p>
          </p:txBody>
        </p:sp>
        <p:sp>
          <p:nvSpPr>
            <p:cNvPr id="85" name="Freeform 5"/>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6BA8CF"/>
            </a:solidFill>
            <a:ln w="9525">
              <a:noFill/>
              <a:round/>
              <a:headEnd/>
              <a:tailEnd/>
            </a:ln>
          </p:spPr>
          <p:txBody>
            <a:bodyPr/>
            <a:lstStyle/>
            <a:p>
              <a:endParaRPr lang="en-US"/>
            </a:p>
          </p:txBody>
        </p:sp>
        <p:sp>
          <p:nvSpPr>
            <p:cNvPr id="86" name="Oval 6"/>
            <p:cNvSpPr>
              <a:spLocks noChangeArrowheads="1"/>
            </p:cNvSpPr>
            <p:nvPr/>
          </p:nvSpPr>
          <p:spPr bwMode="auto">
            <a:xfrm>
              <a:off x="3530" y="2595"/>
              <a:ext cx="223" cy="34"/>
            </a:xfrm>
            <a:prstGeom prst="ellipse">
              <a:avLst/>
            </a:prstGeom>
            <a:solidFill>
              <a:srgbClr val="4F9AC7"/>
            </a:solidFill>
            <a:ln w="9525">
              <a:noFill/>
              <a:round/>
              <a:headEnd/>
              <a:tailEnd/>
            </a:ln>
          </p:spPr>
          <p:txBody>
            <a:bodyPr/>
            <a:lstStyle/>
            <a:p>
              <a:endParaRPr lang="en-US"/>
            </a:p>
          </p:txBody>
        </p:sp>
        <p:sp>
          <p:nvSpPr>
            <p:cNvPr id="87" name="Freeform 7"/>
            <p:cNvSpPr>
              <a:spLocks/>
            </p:cNvSpPr>
            <p:nvPr/>
          </p:nvSpPr>
          <p:spPr bwMode="auto">
            <a:xfrm>
              <a:off x="3540" y="2608"/>
              <a:ext cx="203" cy="21"/>
            </a:xfrm>
            <a:custGeom>
              <a:avLst/>
              <a:gdLst>
                <a:gd name="T0" fmla="*/ 0 w 81"/>
                <a:gd name="T1" fmla="*/ 11 h 8"/>
                <a:gd name="T2" fmla="*/ 100 w 81"/>
                <a:gd name="T3" fmla="*/ 21 h 8"/>
                <a:gd name="T4" fmla="*/ 203 w 81"/>
                <a:gd name="T5" fmla="*/ 11 h 8"/>
                <a:gd name="T6" fmla="*/ 100 w 81"/>
                <a:gd name="T7" fmla="*/ 0 h 8"/>
                <a:gd name="T8" fmla="*/ 0 w 81"/>
                <a:gd name="T9" fmla="*/ 11 h 8"/>
                <a:gd name="T10" fmla="*/ 0 60000 65536"/>
                <a:gd name="T11" fmla="*/ 0 60000 65536"/>
                <a:gd name="T12" fmla="*/ 0 60000 65536"/>
                <a:gd name="T13" fmla="*/ 0 60000 65536"/>
                <a:gd name="T14" fmla="*/ 0 60000 65536"/>
                <a:gd name="T15" fmla="*/ 0 w 81"/>
                <a:gd name="T16" fmla="*/ 0 h 8"/>
                <a:gd name="T17" fmla="*/ 81 w 81"/>
                <a:gd name="T18" fmla="*/ 8 h 8"/>
              </a:gdLst>
              <a:ahLst/>
              <a:cxnLst>
                <a:cxn ang="T10">
                  <a:pos x="T0" y="T1"/>
                </a:cxn>
                <a:cxn ang="T11">
                  <a:pos x="T2" y="T3"/>
                </a:cxn>
                <a:cxn ang="T12">
                  <a:pos x="T4" y="T5"/>
                </a:cxn>
                <a:cxn ang="T13">
                  <a:pos x="T6" y="T7"/>
                </a:cxn>
                <a:cxn ang="T14">
                  <a:pos x="T8" y="T9"/>
                </a:cxn>
              </a:cxnLst>
              <a:rect l="T15" t="T16" r="T17" b="T18"/>
              <a:pathLst>
                <a:path w="81" h="8">
                  <a:moveTo>
                    <a:pt x="0" y="4"/>
                  </a:moveTo>
                  <a:cubicBezTo>
                    <a:pt x="7" y="6"/>
                    <a:pt x="22" y="8"/>
                    <a:pt x="40" y="8"/>
                  </a:cubicBezTo>
                  <a:cubicBezTo>
                    <a:pt x="58" y="8"/>
                    <a:pt x="74" y="6"/>
                    <a:pt x="81" y="4"/>
                  </a:cubicBezTo>
                  <a:cubicBezTo>
                    <a:pt x="74" y="2"/>
                    <a:pt x="58" y="0"/>
                    <a:pt x="40" y="0"/>
                  </a:cubicBezTo>
                  <a:cubicBezTo>
                    <a:pt x="22" y="0"/>
                    <a:pt x="7" y="2"/>
                    <a:pt x="0" y="4"/>
                  </a:cubicBezTo>
                  <a:close/>
                </a:path>
              </a:pathLst>
            </a:custGeom>
            <a:solidFill>
              <a:srgbClr val="1873A7"/>
            </a:solidFill>
            <a:ln w="9525">
              <a:noFill/>
              <a:round/>
              <a:headEnd/>
              <a:tailEnd/>
            </a:ln>
          </p:spPr>
          <p:txBody>
            <a:bodyPr/>
            <a:lstStyle/>
            <a:p>
              <a:endParaRPr lang="en-US"/>
            </a:p>
          </p:txBody>
        </p:sp>
        <p:sp>
          <p:nvSpPr>
            <p:cNvPr id="88" name="Freeform 8"/>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67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7"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solidFill>
              <a:srgbClr val="FFFFFF"/>
            </a:solidFill>
            <a:ln w="9525">
              <a:noFill/>
              <a:round/>
              <a:headEnd/>
              <a:tailEnd/>
            </a:ln>
          </p:spPr>
          <p:txBody>
            <a:bodyPr/>
            <a:lstStyle/>
            <a:p>
              <a:endParaRPr lang="en-US"/>
            </a:p>
          </p:txBody>
        </p:sp>
        <p:sp>
          <p:nvSpPr>
            <p:cNvPr id="89" name="Freeform 9"/>
            <p:cNvSpPr>
              <a:spLocks/>
            </p:cNvSpPr>
            <p:nvPr/>
          </p:nvSpPr>
          <p:spPr bwMode="auto">
            <a:xfrm>
              <a:off x="3543" y="2627"/>
              <a:ext cx="200" cy="93"/>
            </a:xfrm>
            <a:custGeom>
              <a:avLst/>
              <a:gdLst>
                <a:gd name="T0" fmla="*/ 98 w 80"/>
                <a:gd name="T1" fmla="*/ 11 h 35"/>
                <a:gd name="T2" fmla="*/ 0 w 80"/>
                <a:gd name="T3" fmla="*/ 3 h 35"/>
                <a:gd name="T4" fmla="*/ 0 w 80"/>
                <a:gd name="T5" fmla="*/ 80 h 35"/>
                <a:gd name="T6" fmla="*/ 100 w 80"/>
                <a:gd name="T7" fmla="*/ 93 h 35"/>
                <a:gd name="T8" fmla="*/ 200 w 80"/>
                <a:gd name="T9" fmla="*/ 80 h 35"/>
                <a:gd name="T10" fmla="*/ 200 w 80"/>
                <a:gd name="T11" fmla="*/ 0 h 35"/>
                <a:gd name="T12" fmla="*/ 98 w 80"/>
                <a:gd name="T13" fmla="*/ 11 h 35"/>
                <a:gd name="T14" fmla="*/ 0 60000 65536"/>
                <a:gd name="T15" fmla="*/ 0 60000 65536"/>
                <a:gd name="T16" fmla="*/ 0 60000 65536"/>
                <a:gd name="T17" fmla="*/ 0 60000 65536"/>
                <a:gd name="T18" fmla="*/ 0 60000 65536"/>
                <a:gd name="T19" fmla="*/ 0 60000 65536"/>
                <a:gd name="T20" fmla="*/ 0 60000 65536"/>
                <a:gd name="T21" fmla="*/ 0 w 80"/>
                <a:gd name="T22" fmla="*/ 0 h 35"/>
                <a:gd name="T23" fmla="*/ 80 w 80"/>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35">
                  <a:moveTo>
                    <a:pt x="39" y="4"/>
                  </a:moveTo>
                  <a:cubicBezTo>
                    <a:pt x="24" y="4"/>
                    <a:pt x="11" y="3"/>
                    <a:pt x="0" y="1"/>
                  </a:cubicBezTo>
                  <a:cubicBezTo>
                    <a:pt x="0" y="30"/>
                    <a:pt x="0" y="30"/>
                    <a:pt x="0" y="30"/>
                  </a:cubicBezTo>
                  <a:cubicBezTo>
                    <a:pt x="0" y="33"/>
                    <a:pt x="18" y="35"/>
                    <a:pt x="40" y="35"/>
                  </a:cubicBezTo>
                  <a:cubicBezTo>
                    <a:pt x="62" y="35"/>
                    <a:pt x="80" y="33"/>
                    <a:pt x="80" y="30"/>
                  </a:cubicBezTo>
                  <a:cubicBezTo>
                    <a:pt x="80" y="0"/>
                    <a:pt x="80" y="0"/>
                    <a:pt x="80" y="0"/>
                  </a:cubicBezTo>
                  <a:cubicBezTo>
                    <a:pt x="69" y="2"/>
                    <a:pt x="55" y="4"/>
                    <a:pt x="39" y="4"/>
                  </a:cubicBezTo>
                  <a:close/>
                </a:path>
              </a:pathLst>
            </a:custGeom>
            <a:solidFill>
              <a:srgbClr val="E8E8E8"/>
            </a:solidFill>
            <a:ln w="9525">
              <a:noFill/>
              <a:round/>
              <a:headEnd/>
              <a:tailEnd/>
            </a:ln>
          </p:spPr>
          <p:txBody>
            <a:bodyPr/>
            <a:lstStyle/>
            <a:p>
              <a:endParaRPr lang="en-US"/>
            </a:p>
          </p:txBody>
        </p:sp>
        <p:sp>
          <p:nvSpPr>
            <p:cNvPr id="90" name="Freeform 10"/>
            <p:cNvSpPr>
              <a:spLocks/>
            </p:cNvSpPr>
            <p:nvPr/>
          </p:nvSpPr>
          <p:spPr bwMode="auto">
            <a:xfrm>
              <a:off x="3543" y="2669"/>
              <a:ext cx="162" cy="51"/>
            </a:xfrm>
            <a:custGeom>
              <a:avLst/>
              <a:gdLst>
                <a:gd name="T0" fmla="*/ 0 w 65"/>
                <a:gd name="T1" fmla="*/ 0 h 19"/>
                <a:gd name="T2" fmla="*/ 0 w 65"/>
                <a:gd name="T3" fmla="*/ 38 h 19"/>
                <a:gd name="T4" fmla="*/ 100 w 65"/>
                <a:gd name="T5" fmla="*/ 51 h 19"/>
                <a:gd name="T6" fmla="*/ 162 w 65"/>
                <a:gd name="T7" fmla="*/ 48 h 19"/>
                <a:gd name="T8" fmla="*/ 0 60000 65536"/>
                <a:gd name="T9" fmla="*/ 0 60000 65536"/>
                <a:gd name="T10" fmla="*/ 0 60000 65536"/>
                <a:gd name="T11" fmla="*/ 0 60000 65536"/>
                <a:gd name="T12" fmla="*/ 0 w 65"/>
                <a:gd name="T13" fmla="*/ 0 h 19"/>
                <a:gd name="T14" fmla="*/ 65 w 65"/>
                <a:gd name="T15" fmla="*/ 19 h 19"/>
              </a:gdLst>
              <a:ahLst/>
              <a:cxnLst>
                <a:cxn ang="T8">
                  <a:pos x="T0" y="T1"/>
                </a:cxn>
                <a:cxn ang="T9">
                  <a:pos x="T2" y="T3"/>
                </a:cxn>
                <a:cxn ang="T10">
                  <a:pos x="T4" y="T5"/>
                </a:cxn>
                <a:cxn ang="T11">
                  <a:pos x="T6" y="T7"/>
                </a:cxn>
              </a:cxnLst>
              <a:rect l="T12" t="T13" r="T14" b="T15"/>
              <a:pathLst>
                <a:path w="65" h="19">
                  <a:moveTo>
                    <a:pt x="0" y="0"/>
                  </a:moveTo>
                  <a:cubicBezTo>
                    <a:pt x="0" y="14"/>
                    <a:pt x="0" y="14"/>
                    <a:pt x="0" y="14"/>
                  </a:cubicBezTo>
                  <a:cubicBezTo>
                    <a:pt x="0" y="17"/>
                    <a:pt x="18" y="19"/>
                    <a:pt x="40" y="19"/>
                  </a:cubicBezTo>
                  <a:cubicBezTo>
                    <a:pt x="49" y="19"/>
                    <a:pt x="58" y="19"/>
                    <a:pt x="65" y="18"/>
                  </a:cubicBezTo>
                </a:path>
              </a:pathLst>
            </a:custGeom>
            <a:noFill/>
            <a:ln w="3175" cap="rnd">
              <a:solidFill>
                <a:srgbClr val="FFFFFF"/>
              </a:solidFill>
              <a:prstDash val="solid"/>
              <a:round/>
              <a:headEnd/>
              <a:tailEnd/>
            </a:ln>
          </p:spPr>
          <p:txBody>
            <a:bodyPr/>
            <a:lstStyle/>
            <a:p>
              <a:endParaRPr lang="en-US"/>
            </a:p>
          </p:txBody>
        </p:sp>
        <p:sp>
          <p:nvSpPr>
            <p:cNvPr id="91" name="Oval 11"/>
            <p:cNvSpPr>
              <a:spLocks noChangeArrowheads="1"/>
            </p:cNvSpPr>
            <p:nvPr/>
          </p:nvSpPr>
          <p:spPr bwMode="auto">
            <a:xfrm>
              <a:off x="3530" y="2869"/>
              <a:ext cx="223" cy="35"/>
            </a:xfrm>
            <a:prstGeom prst="ellipse">
              <a:avLst/>
            </a:prstGeom>
            <a:solidFill>
              <a:srgbClr val="D4C8E2"/>
            </a:solidFill>
            <a:ln w="9525">
              <a:noFill/>
              <a:round/>
              <a:headEnd/>
              <a:tailEnd/>
            </a:ln>
          </p:spPr>
          <p:txBody>
            <a:bodyPr/>
            <a:lstStyle/>
            <a:p>
              <a:endParaRPr lang="en-US"/>
            </a:p>
          </p:txBody>
        </p:sp>
        <p:sp>
          <p:nvSpPr>
            <p:cNvPr id="92" name="Oval 12"/>
            <p:cNvSpPr>
              <a:spLocks noChangeArrowheads="1"/>
            </p:cNvSpPr>
            <p:nvPr/>
          </p:nvSpPr>
          <p:spPr bwMode="auto">
            <a:xfrm>
              <a:off x="3530" y="2869"/>
              <a:ext cx="223" cy="35"/>
            </a:xfrm>
            <a:prstGeom prst="ellipse">
              <a:avLst/>
            </a:prstGeom>
            <a:solidFill>
              <a:srgbClr val="F4FBD6"/>
            </a:solidFill>
            <a:ln w="9525">
              <a:noFill/>
              <a:round/>
              <a:headEnd/>
              <a:tailEnd/>
            </a:ln>
          </p:spPr>
          <p:txBody>
            <a:bodyPr/>
            <a:lstStyle/>
            <a:p>
              <a:endParaRPr lang="en-US"/>
            </a:p>
          </p:txBody>
        </p:sp>
        <p:sp>
          <p:nvSpPr>
            <p:cNvPr id="93" name="Freeform 13"/>
            <p:cNvSpPr>
              <a:spLocks/>
            </p:cNvSpPr>
            <p:nvPr/>
          </p:nvSpPr>
          <p:spPr bwMode="auto">
            <a:xfrm>
              <a:off x="3525" y="2885"/>
              <a:ext cx="233" cy="478"/>
            </a:xfrm>
            <a:custGeom>
              <a:avLst/>
              <a:gdLst>
                <a:gd name="T0" fmla="*/ 228 w 93"/>
                <a:gd name="T1" fmla="*/ 0 h 179"/>
                <a:gd name="T2" fmla="*/ 115 w 93"/>
                <a:gd name="T3" fmla="*/ 19 h 179"/>
                <a:gd name="T4" fmla="*/ 5 w 93"/>
                <a:gd name="T5" fmla="*/ 0 h 179"/>
                <a:gd name="T6" fmla="*/ 0 w 93"/>
                <a:gd name="T7" fmla="*/ 0 h 179"/>
                <a:gd name="T8" fmla="*/ 3 w 93"/>
                <a:gd name="T9" fmla="*/ 109 h 179"/>
                <a:gd name="T10" fmla="*/ 65 w 93"/>
                <a:gd name="T11" fmla="*/ 454 h 179"/>
                <a:gd name="T12" fmla="*/ 115 w 93"/>
                <a:gd name="T13" fmla="*/ 478 h 179"/>
                <a:gd name="T14" fmla="*/ 165 w 93"/>
                <a:gd name="T15" fmla="*/ 454 h 179"/>
                <a:gd name="T16" fmla="*/ 230 w 93"/>
                <a:gd name="T17" fmla="*/ 109 h 179"/>
                <a:gd name="T18" fmla="*/ 233 w 93"/>
                <a:gd name="T19" fmla="*/ 0 h 179"/>
                <a:gd name="T20" fmla="*/ 228 w 93"/>
                <a:gd name="T21" fmla="*/ 0 h 1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3"/>
                <a:gd name="T34" fmla="*/ 0 h 179"/>
                <a:gd name="T35" fmla="*/ 93 w 93"/>
                <a:gd name="T36" fmla="*/ 179 h 17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3" h="179">
                  <a:moveTo>
                    <a:pt x="91" y="0"/>
                  </a:moveTo>
                  <a:cubicBezTo>
                    <a:pt x="91" y="4"/>
                    <a:pt x="71" y="7"/>
                    <a:pt x="46" y="7"/>
                  </a:cubicBezTo>
                  <a:cubicBezTo>
                    <a:pt x="22" y="7"/>
                    <a:pt x="2" y="4"/>
                    <a:pt x="2" y="0"/>
                  </a:cubicBezTo>
                  <a:cubicBezTo>
                    <a:pt x="0" y="0"/>
                    <a:pt x="0" y="0"/>
                    <a:pt x="0" y="0"/>
                  </a:cubicBezTo>
                  <a:cubicBezTo>
                    <a:pt x="1" y="41"/>
                    <a:pt x="1" y="41"/>
                    <a:pt x="1" y="41"/>
                  </a:cubicBezTo>
                  <a:cubicBezTo>
                    <a:pt x="1" y="41"/>
                    <a:pt x="25" y="168"/>
                    <a:pt x="26" y="170"/>
                  </a:cubicBezTo>
                  <a:cubicBezTo>
                    <a:pt x="30" y="175"/>
                    <a:pt x="38" y="179"/>
                    <a:pt x="46" y="179"/>
                  </a:cubicBezTo>
                  <a:cubicBezTo>
                    <a:pt x="55" y="179"/>
                    <a:pt x="63" y="175"/>
                    <a:pt x="66" y="170"/>
                  </a:cubicBezTo>
                  <a:cubicBezTo>
                    <a:pt x="68" y="168"/>
                    <a:pt x="92" y="41"/>
                    <a:pt x="92" y="41"/>
                  </a:cubicBezTo>
                  <a:cubicBezTo>
                    <a:pt x="93" y="0"/>
                    <a:pt x="93" y="0"/>
                    <a:pt x="93" y="0"/>
                  </a:cubicBezTo>
                  <a:lnTo>
                    <a:pt x="91" y="0"/>
                  </a:lnTo>
                  <a:close/>
                </a:path>
              </a:pathLst>
            </a:custGeom>
            <a:solidFill>
              <a:srgbClr val="E8F6AB"/>
            </a:solidFill>
            <a:ln w="9525">
              <a:noFill/>
              <a:round/>
              <a:headEnd/>
              <a:tailEnd/>
            </a:ln>
          </p:spPr>
          <p:txBody>
            <a:bodyPr/>
            <a:lstStyle/>
            <a:p>
              <a:endParaRPr lang="en-US"/>
            </a:p>
          </p:txBody>
        </p:sp>
        <p:sp>
          <p:nvSpPr>
            <p:cNvPr id="94" name="Freeform 14"/>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DAE8F2"/>
            </a:solidFill>
            <a:ln w="9525">
              <a:noFill/>
              <a:round/>
              <a:headEnd/>
              <a:tailEnd/>
            </a:ln>
          </p:spPr>
          <p:txBody>
            <a:bodyPr/>
            <a:lstStyle/>
            <a:p>
              <a:endParaRPr lang="en-US"/>
            </a:p>
          </p:txBody>
        </p:sp>
        <p:sp>
          <p:nvSpPr>
            <p:cNvPr id="95" name="Freeform 15"/>
            <p:cNvSpPr>
              <a:spLocks/>
            </p:cNvSpPr>
            <p:nvPr/>
          </p:nvSpPr>
          <p:spPr bwMode="auto">
            <a:xfrm>
              <a:off x="3538" y="2717"/>
              <a:ext cx="75" cy="598"/>
            </a:xfrm>
            <a:custGeom>
              <a:avLst/>
              <a:gdLst>
                <a:gd name="T0" fmla="*/ 75 w 30"/>
                <a:gd name="T1" fmla="*/ 598 h 224"/>
                <a:gd name="T2" fmla="*/ 18 w 30"/>
                <a:gd name="T3" fmla="*/ 272 h 224"/>
                <a:gd name="T4" fmla="*/ 0 w 30"/>
                <a:gd name="T5" fmla="*/ 0 h 224"/>
                <a:gd name="T6" fmla="*/ 25 w 30"/>
                <a:gd name="T7" fmla="*/ 267 h 224"/>
                <a:gd name="T8" fmla="*/ 75 w 30"/>
                <a:gd name="T9" fmla="*/ 598 h 224"/>
                <a:gd name="T10" fmla="*/ 0 60000 65536"/>
                <a:gd name="T11" fmla="*/ 0 60000 65536"/>
                <a:gd name="T12" fmla="*/ 0 60000 65536"/>
                <a:gd name="T13" fmla="*/ 0 60000 65536"/>
                <a:gd name="T14" fmla="*/ 0 60000 65536"/>
                <a:gd name="T15" fmla="*/ 0 w 30"/>
                <a:gd name="T16" fmla="*/ 0 h 224"/>
                <a:gd name="T17" fmla="*/ 30 w 30"/>
                <a:gd name="T18" fmla="*/ 224 h 224"/>
              </a:gdLst>
              <a:ahLst/>
              <a:cxnLst>
                <a:cxn ang="T10">
                  <a:pos x="T0" y="T1"/>
                </a:cxn>
                <a:cxn ang="T11">
                  <a:pos x="T2" y="T3"/>
                </a:cxn>
                <a:cxn ang="T12">
                  <a:pos x="T4" y="T5"/>
                </a:cxn>
                <a:cxn ang="T13">
                  <a:pos x="T6" y="T7"/>
                </a:cxn>
                <a:cxn ang="T14">
                  <a:pos x="T8" y="T9"/>
                </a:cxn>
              </a:cxnLst>
              <a:rect l="T15" t="T16" r="T17" b="T18"/>
              <a:pathLst>
                <a:path w="30" h="224">
                  <a:moveTo>
                    <a:pt x="30" y="224"/>
                  </a:moveTo>
                  <a:cubicBezTo>
                    <a:pt x="28" y="222"/>
                    <a:pt x="7" y="102"/>
                    <a:pt x="7" y="102"/>
                  </a:cubicBezTo>
                  <a:cubicBezTo>
                    <a:pt x="0" y="0"/>
                    <a:pt x="0" y="0"/>
                    <a:pt x="0" y="0"/>
                  </a:cubicBezTo>
                  <a:cubicBezTo>
                    <a:pt x="2" y="24"/>
                    <a:pt x="8" y="88"/>
                    <a:pt x="10" y="100"/>
                  </a:cubicBezTo>
                  <a:cubicBezTo>
                    <a:pt x="11" y="112"/>
                    <a:pt x="30" y="224"/>
                    <a:pt x="30" y="224"/>
                  </a:cubicBezTo>
                  <a:close/>
                </a:path>
              </a:pathLst>
            </a:custGeom>
            <a:solidFill>
              <a:srgbClr val="EBEBEB"/>
            </a:solidFill>
            <a:ln w="9525">
              <a:noFill/>
              <a:round/>
              <a:headEnd/>
              <a:tailEnd/>
            </a:ln>
          </p:spPr>
          <p:txBody>
            <a:bodyPr/>
            <a:lstStyle/>
            <a:p>
              <a:endParaRPr lang="en-US"/>
            </a:p>
          </p:txBody>
        </p:sp>
        <p:sp>
          <p:nvSpPr>
            <p:cNvPr id="96" name="Freeform 16"/>
            <p:cNvSpPr>
              <a:spLocks/>
            </p:cNvSpPr>
            <p:nvPr/>
          </p:nvSpPr>
          <p:spPr bwMode="auto">
            <a:xfrm>
              <a:off x="3533" y="2760"/>
              <a:ext cx="50" cy="491"/>
            </a:xfrm>
            <a:custGeom>
              <a:avLst/>
              <a:gdLst>
                <a:gd name="T0" fmla="*/ 3 w 20"/>
                <a:gd name="T1" fmla="*/ 0 h 184"/>
                <a:gd name="T2" fmla="*/ 0 w 20"/>
                <a:gd name="T3" fmla="*/ 216 h 184"/>
                <a:gd name="T4" fmla="*/ 3 w 20"/>
                <a:gd name="T5" fmla="*/ 240 h 184"/>
                <a:gd name="T6" fmla="*/ 13 w 20"/>
                <a:gd name="T7" fmla="*/ 294 h 184"/>
                <a:gd name="T8" fmla="*/ 50 w 20"/>
                <a:gd name="T9" fmla="*/ 491 h 184"/>
                <a:gd name="T10" fmla="*/ 50 w 20"/>
                <a:gd name="T11" fmla="*/ 491 h 184"/>
                <a:gd name="T12" fmla="*/ 23 w 20"/>
                <a:gd name="T13" fmla="*/ 291 h 184"/>
                <a:gd name="T14" fmla="*/ 13 w 20"/>
                <a:gd name="T15" fmla="*/ 237 h 184"/>
                <a:gd name="T16" fmla="*/ 10 w 20"/>
                <a:gd name="T17" fmla="*/ 216 h 184"/>
                <a:gd name="T18" fmla="*/ 3 w 20"/>
                <a:gd name="T19" fmla="*/ 0 h 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84"/>
                <a:gd name="T32" fmla="*/ 20 w 20"/>
                <a:gd name="T33" fmla="*/ 184 h 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84">
                  <a:moveTo>
                    <a:pt x="1" y="0"/>
                  </a:moveTo>
                  <a:cubicBezTo>
                    <a:pt x="0" y="81"/>
                    <a:pt x="0" y="81"/>
                    <a:pt x="0" y="81"/>
                  </a:cubicBezTo>
                  <a:cubicBezTo>
                    <a:pt x="0" y="81"/>
                    <a:pt x="1" y="90"/>
                    <a:pt x="1" y="90"/>
                  </a:cubicBezTo>
                  <a:cubicBezTo>
                    <a:pt x="5" y="110"/>
                    <a:pt x="5" y="110"/>
                    <a:pt x="5" y="110"/>
                  </a:cubicBezTo>
                  <a:cubicBezTo>
                    <a:pt x="20" y="184"/>
                    <a:pt x="20" y="184"/>
                    <a:pt x="20" y="184"/>
                  </a:cubicBezTo>
                  <a:cubicBezTo>
                    <a:pt x="20" y="184"/>
                    <a:pt x="20" y="184"/>
                    <a:pt x="20" y="184"/>
                  </a:cubicBezTo>
                  <a:cubicBezTo>
                    <a:pt x="9" y="109"/>
                    <a:pt x="9" y="109"/>
                    <a:pt x="9" y="109"/>
                  </a:cubicBezTo>
                  <a:cubicBezTo>
                    <a:pt x="5" y="89"/>
                    <a:pt x="5" y="89"/>
                    <a:pt x="5" y="89"/>
                  </a:cubicBezTo>
                  <a:cubicBezTo>
                    <a:pt x="5" y="89"/>
                    <a:pt x="4" y="81"/>
                    <a:pt x="4" y="81"/>
                  </a:cubicBezTo>
                  <a:cubicBezTo>
                    <a:pt x="1" y="0"/>
                    <a:pt x="1" y="0"/>
                    <a:pt x="1" y="0"/>
                  </a:cubicBezTo>
                  <a:close/>
                </a:path>
              </a:pathLst>
            </a:custGeom>
            <a:solidFill>
              <a:srgbClr val="FFFFFF"/>
            </a:solidFill>
            <a:ln w="9525">
              <a:noFill/>
              <a:round/>
              <a:headEnd/>
              <a:tailEnd/>
            </a:ln>
          </p:spPr>
          <p:txBody>
            <a:bodyPr/>
            <a:lstStyle/>
            <a:p>
              <a:endParaRPr lang="en-US"/>
            </a:p>
          </p:txBody>
        </p:sp>
        <p:sp>
          <p:nvSpPr>
            <p:cNvPr id="97" name="Freeform 17"/>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C2C2C2"/>
            </a:solidFill>
            <a:ln w="9525">
              <a:noFill/>
              <a:round/>
              <a:headEnd/>
              <a:tailEnd/>
            </a:ln>
          </p:spPr>
          <p:txBody>
            <a:bodyPr/>
            <a:lstStyle/>
            <a:p>
              <a:endParaRPr lang="en-US"/>
            </a:p>
          </p:txBody>
        </p:sp>
        <p:sp>
          <p:nvSpPr>
            <p:cNvPr id="98" name="Freeform 18"/>
            <p:cNvSpPr>
              <a:spLocks/>
            </p:cNvSpPr>
            <p:nvPr/>
          </p:nvSpPr>
          <p:spPr bwMode="auto">
            <a:xfrm>
              <a:off x="3538" y="2893"/>
              <a:ext cx="112" cy="446"/>
            </a:xfrm>
            <a:custGeom>
              <a:avLst/>
              <a:gdLst>
                <a:gd name="T0" fmla="*/ 75 w 45"/>
                <a:gd name="T1" fmla="*/ 422 h 167"/>
                <a:gd name="T2" fmla="*/ 17 w 45"/>
                <a:gd name="T3" fmla="*/ 96 h 167"/>
                <a:gd name="T4" fmla="*/ 10 w 45"/>
                <a:gd name="T5" fmla="*/ 3 h 167"/>
                <a:gd name="T6" fmla="*/ 0 w 45"/>
                <a:gd name="T7" fmla="*/ 0 h 167"/>
                <a:gd name="T8" fmla="*/ 0 w 45"/>
                <a:gd name="T9" fmla="*/ 83 h 167"/>
                <a:gd name="T10" fmla="*/ 2 w 45"/>
                <a:gd name="T11" fmla="*/ 104 h 167"/>
                <a:gd name="T12" fmla="*/ 57 w 45"/>
                <a:gd name="T13" fmla="*/ 422 h 167"/>
                <a:gd name="T14" fmla="*/ 95 w 45"/>
                <a:gd name="T15" fmla="*/ 446 h 167"/>
                <a:gd name="T16" fmla="*/ 112 w 45"/>
                <a:gd name="T17" fmla="*/ 446 h 167"/>
                <a:gd name="T18" fmla="*/ 75 w 45"/>
                <a:gd name="T19" fmla="*/ 422 h 1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167"/>
                <a:gd name="T32" fmla="*/ 45 w 45"/>
                <a:gd name="T33" fmla="*/ 167 h 1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167">
                  <a:moveTo>
                    <a:pt x="30" y="158"/>
                  </a:moveTo>
                  <a:cubicBezTo>
                    <a:pt x="28" y="156"/>
                    <a:pt x="7" y="36"/>
                    <a:pt x="7" y="36"/>
                  </a:cubicBezTo>
                  <a:cubicBezTo>
                    <a:pt x="4" y="1"/>
                    <a:pt x="4" y="1"/>
                    <a:pt x="4" y="1"/>
                  </a:cubicBezTo>
                  <a:cubicBezTo>
                    <a:pt x="2" y="0"/>
                    <a:pt x="1" y="0"/>
                    <a:pt x="0" y="0"/>
                  </a:cubicBezTo>
                  <a:cubicBezTo>
                    <a:pt x="0" y="31"/>
                    <a:pt x="0" y="31"/>
                    <a:pt x="0" y="31"/>
                  </a:cubicBezTo>
                  <a:cubicBezTo>
                    <a:pt x="0" y="31"/>
                    <a:pt x="1" y="37"/>
                    <a:pt x="1" y="39"/>
                  </a:cubicBezTo>
                  <a:cubicBezTo>
                    <a:pt x="5" y="61"/>
                    <a:pt x="22" y="157"/>
                    <a:pt x="23" y="158"/>
                  </a:cubicBezTo>
                  <a:cubicBezTo>
                    <a:pt x="25" y="162"/>
                    <a:pt x="29" y="167"/>
                    <a:pt x="38" y="167"/>
                  </a:cubicBezTo>
                  <a:cubicBezTo>
                    <a:pt x="45" y="167"/>
                    <a:pt x="45" y="167"/>
                    <a:pt x="45" y="167"/>
                  </a:cubicBezTo>
                  <a:cubicBezTo>
                    <a:pt x="38" y="166"/>
                    <a:pt x="33" y="163"/>
                    <a:pt x="30" y="158"/>
                  </a:cubicBezTo>
                  <a:close/>
                </a:path>
              </a:pathLst>
            </a:custGeom>
            <a:solidFill>
              <a:srgbClr val="C0D26D"/>
            </a:solidFill>
            <a:ln w="9525">
              <a:noFill/>
              <a:round/>
              <a:headEnd/>
              <a:tailEnd/>
            </a:ln>
          </p:spPr>
          <p:txBody>
            <a:bodyPr/>
            <a:lstStyle/>
            <a:p>
              <a:endParaRPr lang="en-US"/>
            </a:p>
          </p:txBody>
        </p:sp>
        <p:sp>
          <p:nvSpPr>
            <p:cNvPr id="99" name="Freeform 19"/>
            <p:cNvSpPr>
              <a:spLocks/>
            </p:cNvSpPr>
            <p:nvPr/>
          </p:nvSpPr>
          <p:spPr bwMode="auto">
            <a:xfrm>
              <a:off x="3548" y="2875"/>
              <a:ext cx="5" cy="21"/>
            </a:xfrm>
            <a:custGeom>
              <a:avLst/>
              <a:gdLst>
                <a:gd name="T0" fmla="*/ 5 w 2"/>
                <a:gd name="T1" fmla="*/ 21 h 8"/>
                <a:gd name="T2" fmla="*/ 3 w 2"/>
                <a:gd name="T3" fmla="*/ 0 h 8"/>
                <a:gd name="T4" fmla="*/ 0 w 2"/>
                <a:gd name="T5" fmla="*/ 3 h 8"/>
                <a:gd name="T6" fmla="*/ 0 w 2"/>
                <a:gd name="T7" fmla="*/ 21 h 8"/>
                <a:gd name="T8" fmla="*/ 5 w 2"/>
                <a:gd name="T9" fmla="*/ 21 h 8"/>
                <a:gd name="T10" fmla="*/ 0 60000 65536"/>
                <a:gd name="T11" fmla="*/ 0 60000 65536"/>
                <a:gd name="T12" fmla="*/ 0 60000 65536"/>
                <a:gd name="T13" fmla="*/ 0 60000 65536"/>
                <a:gd name="T14" fmla="*/ 0 60000 65536"/>
                <a:gd name="T15" fmla="*/ 0 w 2"/>
                <a:gd name="T16" fmla="*/ 0 h 8"/>
                <a:gd name="T17" fmla="*/ 2 w 2"/>
                <a:gd name="T18" fmla="*/ 8 h 8"/>
              </a:gdLst>
              <a:ahLst/>
              <a:cxnLst>
                <a:cxn ang="T10">
                  <a:pos x="T0" y="T1"/>
                </a:cxn>
                <a:cxn ang="T11">
                  <a:pos x="T2" y="T3"/>
                </a:cxn>
                <a:cxn ang="T12">
                  <a:pos x="T4" y="T5"/>
                </a:cxn>
                <a:cxn ang="T13">
                  <a:pos x="T6" y="T7"/>
                </a:cxn>
                <a:cxn ang="T14">
                  <a:pos x="T8" y="T9"/>
                </a:cxn>
              </a:cxnLst>
              <a:rect l="T15" t="T16" r="T17" b="T18"/>
              <a:pathLst>
                <a:path w="2" h="8">
                  <a:moveTo>
                    <a:pt x="2" y="8"/>
                  </a:moveTo>
                  <a:cubicBezTo>
                    <a:pt x="2" y="6"/>
                    <a:pt x="2" y="3"/>
                    <a:pt x="1" y="0"/>
                  </a:cubicBezTo>
                  <a:cubicBezTo>
                    <a:pt x="1" y="0"/>
                    <a:pt x="0" y="1"/>
                    <a:pt x="0" y="1"/>
                  </a:cubicBezTo>
                  <a:cubicBezTo>
                    <a:pt x="0" y="8"/>
                    <a:pt x="0" y="8"/>
                    <a:pt x="0" y="8"/>
                  </a:cubicBezTo>
                  <a:cubicBezTo>
                    <a:pt x="1" y="8"/>
                    <a:pt x="2" y="8"/>
                    <a:pt x="2" y="8"/>
                  </a:cubicBezTo>
                  <a:close/>
                </a:path>
              </a:pathLst>
            </a:custGeom>
            <a:solidFill>
              <a:srgbClr val="D7E691"/>
            </a:solidFill>
            <a:ln w="9525">
              <a:noFill/>
              <a:round/>
              <a:headEnd/>
              <a:tailEnd/>
            </a:ln>
          </p:spPr>
          <p:txBody>
            <a:bodyPr/>
            <a:lstStyle/>
            <a:p>
              <a:endParaRPr lang="en-US"/>
            </a:p>
          </p:txBody>
        </p:sp>
        <p:sp>
          <p:nvSpPr>
            <p:cNvPr id="100" name="Freeform 20"/>
            <p:cNvSpPr>
              <a:spLocks/>
            </p:cNvSpPr>
            <p:nvPr/>
          </p:nvSpPr>
          <p:spPr bwMode="auto">
            <a:xfrm>
              <a:off x="3548" y="2896"/>
              <a:ext cx="65" cy="419"/>
            </a:xfrm>
            <a:custGeom>
              <a:avLst/>
              <a:gdLst>
                <a:gd name="T0" fmla="*/ 8 w 26"/>
                <a:gd name="T1" fmla="*/ 93 h 157"/>
                <a:gd name="T2" fmla="*/ 65 w 26"/>
                <a:gd name="T3" fmla="*/ 419 h 157"/>
                <a:gd name="T4" fmla="*/ 15 w 26"/>
                <a:gd name="T5" fmla="*/ 88 h 157"/>
                <a:gd name="T6" fmla="*/ 5 w 26"/>
                <a:gd name="T7" fmla="*/ 0 h 157"/>
                <a:gd name="T8" fmla="*/ 0 w 26"/>
                <a:gd name="T9" fmla="*/ 0 h 157"/>
                <a:gd name="T10" fmla="*/ 8 w 26"/>
                <a:gd name="T11" fmla="*/ 93 h 157"/>
                <a:gd name="T12" fmla="*/ 0 60000 65536"/>
                <a:gd name="T13" fmla="*/ 0 60000 65536"/>
                <a:gd name="T14" fmla="*/ 0 60000 65536"/>
                <a:gd name="T15" fmla="*/ 0 60000 65536"/>
                <a:gd name="T16" fmla="*/ 0 60000 65536"/>
                <a:gd name="T17" fmla="*/ 0 60000 65536"/>
                <a:gd name="T18" fmla="*/ 0 w 26"/>
                <a:gd name="T19" fmla="*/ 0 h 157"/>
                <a:gd name="T20" fmla="*/ 26 w 26"/>
                <a:gd name="T21" fmla="*/ 157 h 157"/>
              </a:gdLst>
              <a:ahLst/>
              <a:cxnLst>
                <a:cxn ang="T12">
                  <a:pos x="T0" y="T1"/>
                </a:cxn>
                <a:cxn ang="T13">
                  <a:pos x="T2" y="T3"/>
                </a:cxn>
                <a:cxn ang="T14">
                  <a:pos x="T4" y="T5"/>
                </a:cxn>
                <a:cxn ang="T15">
                  <a:pos x="T6" y="T7"/>
                </a:cxn>
                <a:cxn ang="T16">
                  <a:pos x="T8" y="T9"/>
                </a:cxn>
                <a:cxn ang="T17">
                  <a:pos x="T10" y="T11"/>
                </a:cxn>
              </a:cxnLst>
              <a:rect l="T18" t="T19" r="T20" b="T21"/>
              <a:pathLst>
                <a:path w="26" h="157">
                  <a:moveTo>
                    <a:pt x="3" y="35"/>
                  </a:moveTo>
                  <a:cubicBezTo>
                    <a:pt x="3" y="35"/>
                    <a:pt x="24" y="155"/>
                    <a:pt x="26" y="157"/>
                  </a:cubicBezTo>
                  <a:cubicBezTo>
                    <a:pt x="26" y="157"/>
                    <a:pt x="7" y="45"/>
                    <a:pt x="6" y="33"/>
                  </a:cubicBezTo>
                  <a:cubicBezTo>
                    <a:pt x="5" y="28"/>
                    <a:pt x="4" y="15"/>
                    <a:pt x="2" y="0"/>
                  </a:cubicBezTo>
                  <a:cubicBezTo>
                    <a:pt x="2" y="0"/>
                    <a:pt x="1" y="0"/>
                    <a:pt x="0" y="0"/>
                  </a:cubicBezTo>
                  <a:lnTo>
                    <a:pt x="3" y="35"/>
                  </a:lnTo>
                  <a:close/>
                </a:path>
              </a:pathLst>
            </a:custGeom>
            <a:solidFill>
              <a:srgbClr val="CCDF75"/>
            </a:solidFill>
            <a:ln w="9525">
              <a:noFill/>
              <a:round/>
              <a:headEnd/>
              <a:tailEnd/>
            </a:ln>
          </p:spPr>
          <p:txBody>
            <a:bodyPr/>
            <a:lstStyle/>
            <a:p>
              <a:endParaRPr lang="en-US"/>
            </a:p>
          </p:txBody>
        </p:sp>
        <p:sp>
          <p:nvSpPr>
            <p:cNvPr id="101" name="Freeform 21"/>
            <p:cNvSpPr>
              <a:spLocks noEditPoints="1"/>
            </p:cNvSpPr>
            <p:nvPr/>
          </p:nvSpPr>
          <p:spPr bwMode="auto">
            <a:xfrm>
              <a:off x="3645" y="2680"/>
              <a:ext cx="103" cy="669"/>
            </a:xfrm>
            <a:custGeom>
              <a:avLst/>
              <a:gdLst>
                <a:gd name="T0" fmla="*/ 103 w 41"/>
                <a:gd name="T1" fmla="*/ 0 h 251"/>
                <a:gd name="T2" fmla="*/ 93 w 41"/>
                <a:gd name="T3" fmla="*/ 296 h 251"/>
                <a:gd name="T4" fmla="*/ 90 w 41"/>
                <a:gd name="T5" fmla="*/ 317 h 251"/>
                <a:gd name="T6" fmla="*/ 33 w 41"/>
                <a:gd name="T7" fmla="*/ 645 h 251"/>
                <a:gd name="T8" fmla="*/ 0 w 41"/>
                <a:gd name="T9" fmla="*/ 669 h 251"/>
                <a:gd name="T10" fmla="*/ 0 w 41"/>
                <a:gd name="T11" fmla="*/ 669 h 251"/>
                <a:gd name="T12" fmla="*/ 43 w 41"/>
                <a:gd name="T13" fmla="*/ 648 h 251"/>
                <a:gd name="T14" fmla="*/ 100 w 41"/>
                <a:gd name="T15" fmla="*/ 320 h 251"/>
                <a:gd name="T16" fmla="*/ 103 w 41"/>
                <a:gd name="T17" fmla="*/ 296 h 251"/>
                <a:gd name="T18" fmla="*/ 103 w 41"/>
                <a:gd name="T19" fmla="*/ 0 h 251"/>
                <a:gd name="T20" fmla="*/ 43 w 41"/>
                <a:gd name="T21" fmla="*/ 648 h 251"/>
                <a:gd name="T22" fmla="*/ 43 w 41"/>
                <a:gd name="T23" fmla="*/ 648 h 251"/>
                <a:gd name="T24" fmla="*/ 43 w 41"/>
                <a:gd name="T25" fmla="*/ 648 h 251"/>
                <a:gd name="T26" fmla="*/ 43 w 41"/>
                <a:gd name="T27" fmla="*/ 648 h 251"/>
                <a:gd name="T28" fmla="*/ 43 w 41"/>
                <a:gd name="T29" fmla="*/ 650 h 251"/>
                <a:gd name="T30" fmla="*/ 43 w 41"/>
                <a:gd name="T31" fmla="*/ 648 h 251"/>
                <a:gd name="T32" fmla="*/ 43 w 41"/>
                <a:gd name="T33" fmla="*/ 650 h 2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
                <a:gd name="T52" fmla="*/ 0 h 251"/>
                <a:gd name="T53" fmla="*/ 41 w 41"/>
                <a:gd name="T54" fmla="*/ 251 h 25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 h="251">
                  <a:moveTo>
                    <a:pt x="41" y="0"/>
                  </a:moveTo>
                  <a:cubicBezTo>
                    <a:pt x="41" y="4"/>
                    <a:pt x="37" y="110"/>
                    <a:pt x="37" y="111"/>
                  </a:cubicBezTo>
                  <a:cubicBezTo>
                    <a:pt x="37" y="111"/>
                    <a:pt x="36" y="119"/>
                    <a:pt x="36" y="119"/>
                  </a:cubicBezTo>
                  <a:cubicBezTo>
                    <a:pt x="26" y="178"/>
                    <a:pt x="14" y="238"/>
                    <a:pt x="13" y="242"/>
                  </a:cubicBezTo>
                  <a:cubicBezTo>
                    <a:pt x="12" y="245"/>
                    <a:pt x="8" y="251"/>
                    <a:pt x="0" y="251"/>
                  </a:cubicBezTo>
                  <a:cubicBezTo>
                    <a:pt x="0" y="251"/>
                    <a:pt x="0" y="251"/>
                    <a:pt x="0" y="251"/>
                  </a:cubicBezTo>
                  <a:cubicBezTo>
                    <a:pt x="10" y="251"/>
                    <a:pt x="15" y="248"/>
                    <a:pt x="17" y="243"/>
                  </a:cubicBezTo>
                  <a:cubicBezTo>
                    <a:pt x="17" y="242"/>
                    <a:pt x="20" y="231"/>
                    <a:pt x="40" y="120"/>
                  </a:cubicBezTo>
                  <a:cubicBezTo>
                    <a:pt x="41" y="111"/>
                    <a:pt x="41" y="111"/>
                    <a:pt x="41" y="111"/>
                  </a:cubicBezTo>
                  <a:cubicBezTo>
                    <a:pt x="41" y="107"/>
                    <a:pt x="41" y="4"/>
                    <a:pt x="41" y="0"/>
                  </a:cubicBezTo>
                  <a:close/>
                  <a:moveTo>
                    <a:pt x="17" y="243"/>
                  </a:moveTo>
                  <a:cubicBezTo>
                    <a:pt x="17" y="243"/>
                    <a:pt x="17" y="243"/>
                    <a:pt x="17" y="243"/>
                  </a:cubicBezTo>
                  <a:cubicBezTo>
                    <a:pt x="17" y="243"/>
                    <a:pt x="17" y="243"/>
                    <a:pt x="17" y="243"/>
                  </a:cubicBezTo>
                  <a:cubicBezTo>
                    <a:pt x="17" y="243"/>
                    <a:pt x="17" y="243"/>
                    <a:pt x="17" y="243"/>
                  </a:cubicBezTo>
                  <a:close/>
                  <a:moveTo>
                    <a:pt x="17" y="244"/>
                  </a:moveTo>
                  <a:cubicBezTo>
                    <a:pt x="17" y="244"/>
                    <a:pt x="17" y="243"/>
                    <a:pt x="17" y="243"/>
                  </a:cubicBezTo>
                  <a:cubicBezTo>
                    <a:pt x="17" y="243"/>
                    <a:pt x="17" y="244"/>
                    <a:pt x="17" y="244"/>
                  </a:cubicBezTo>
                  <a:close/>
                </a:path>
              </a:pathLst>
            </a:custGeom>
            <a:solidFill>
              <a:srgbClr val="FFFFFF"/>
            </a:solidFill>
            <a:ln w="9525">
              <a:noFill/>
              <a:round/>
              <a:headEnd/>
              <a:tailEnd/>
            </a:ln>
          </p:spPr>
          <p:txBody>
            <a:bodyPr/>
            <a:lstStyle/>
            <a:p>
              <a:endParaRPr lang="en-US"/>
            </a:p>
          </p:txBody>
        </p:sp>
        <p:sp>
          <p:nvSpPr>
            <p:cNvPr id="102" name="Freeform 22"/>
            <p:cNvSpPr>
              <a:spLocks/>
            </p:cNvSpPr>
            <p:nvPr/>
          </p:nvSpPr>
          <p:spPr bwMode="auto">
            <a:xfrm>
              <a:off x="3585" y="2667"/>
              <a:ext cx="163" cy="682"/>
            </a:xfrm>
            <a:custGeom>
              <a:avLst/>
              <a:gdLst>
                <a:gd name="T0" fmla="*/ 158 w 65"/>
                <a:gd name="T1" fmla="*/ 3 h 256"/>
                <a:gd name="T2" fmla="*/ 55 w 65"/>
                <a:gd name="T3" fmla="*/ 11 h 256"/>
                <a:gd name="T4" fmla="*/ 0 w 65"/>
                <a:gd name="T5" fmla="*/ 8 h 256"/>
                <a:gd name="T6" fmla="*/ 80 w 65"/>
                <a:gd name="T7" fmla="*/ 21 h 256"/>
                <a:gd name="T8" fmla="*/ 133 w 65"/>
                <a:gd name="T9" fmla="*/ 75 h 256"/>
                <a:gd name="T10" fmla="*/ 133 w 65"/>
                <a:gd name="T11" fmla="*/ 296 h 256"/>
                <a:gd name="T12" fmla="*/ 130 w 65"/>
                <a:gd name="T13" fmla="*/ 322 h 256"/>
                <a:gd name="T14" fmla="*/ 80 w 65"/>
                <a:gd name="T15" fmla="*/ 658 h 256"/>
                <a:gd name="T16" fmla="*/ 43 w 65"/>
                <a:gd name="T17" fmla="*/ 682 h 256"/>
                <a:gd name="T18" fmla="*/ 60 w 65"/>
                <a:gd name="T19" fmla="*/ 682 h 256"/>
                <a:gd name="T20" fmla="*/ 98 w 65"/>
                <a:gd name="T21" fmla="*/ 658 h 256"/>
                <a:gd name="T22" fmla="*/ 155 w 65"/>
                <a:gd name="T23" fmla="*/ 330 h 256"/>
                <a:gd name="T24" fmla="*/ 158 w 65"/>
                <a:gd name="T25" fmla="*/ 309 h 256"/>
                <a:gd name="T26" fmla="*/ 163 w 65"/>
                <a:gd name="T27" fmla="*/ 13 h 256"/>
                <a:gd name="T28" fmla="*/ 158 w 65"/>
                <a:gd name="T29" fmla="*/ 3 h 25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5"/>
                <a:gd name="T46" fmla="*/ 0 h 256"/>
                <a:gd name="T47" fmla="*/ 65 w 65"/>
                <a:gd name="T48" fmla="*/ 256 h 25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5" h="256">
                  <a:moveTo>
                    <a:pt x="63" y="1"/>
                  </a:moveTo>
                  <a:cubicBezTo>
                    <a:pt x="52" y="3"/>
                    <a:pt x="38" y="4"/>
                    <a:pt x="22" y="4"/>
                  </a:cubicBezTo>
                  <a:cubicBezTo>
                    <a:pt x="14" y="4"/>
                    <a:pt x="7" y="4"/>
                    <a:pt x="0" y="3"/>
                  </a:cubicBezTo>
                  <a:cubicBezTo>
                    <a:pt x="9" y="6"/>
                    <a:pt x="24" y="8"/>
                    <a:pt x="32" y="8"/>
                  </a:cubicBezTo>
                  <a:cubicBezTo>
                    <a:pt x="40" y="9"/>
                    <a:pt x="52" y="10"/>
                    <a:pt x="53" y="28"/>
                  </a:cubicBezTo>
                  <a:cubicBezTo>
                    <a:pt x="54" y="42"/>
                    <a:pt x="54" y="89"/>
                    <a:pt x="53" y="111"/>
                  </a:cubicBezTo>
                  <a:cubicBezTo>
                    <a:pt x="52" y="121"/>
                    <a:pt x="52" y="121"/>
                    <a:pt x="52" y="121"/>
                  </a:cubicBezTo>
                  <a:cubicBezTo>
                    <a:pt x="52" y="121"/>
                    <a:pt x="34" y="245"/>
                    <a:pt x="32" y="247"/>
                  </a:cubicBezTo>
                  <a:cubicBezTo>
                    <a:pt x="29" y="252"/>
                    <a:pt x="24" y="255"/>
                    <a:pt x="17" y="256"/>
                  </a:cubicBezTo>
                  <a:cubicBezTo>
                    <a:pt x="24" y="256"/>
                    <a:pt x="24" y="256"/>
                    <a:pt x="24" y="256"/>
                  </a:cubicBezTo>
                  <a:cubicBezTo>
                    <a:pt x="33" y="256"/>
                    <a:pt x="37" y="251"/>
                    <a:pt x="39" y="247"/>
                  </a:cubicBezTo>
                  <a:cubicBezTo>
                    <a:pt x="40" y="246"/>
                    <a:pt x="59" y="146"/>
                    <a:pt x="62" y="124"/>
                  </a:cubicBezTo>
                  <a:cubicBezTo>
                    <a:pt x="63" y="122"/>
                    <a:pt x="63" y="116"/>
                    <a:pt x="63" y="116"/>
                  </a:cubicBezTo>
                  <a:cubicBezTo>
                    <a:pt x="63" y="116"/>
                    <a:pt x="65" y="9"/>
                    <a:pt x="65" y="5"/>
                  </a:cubicBezTo>
                  <a:cubicBezTo>
                    <a:pt x="65" y="2"/>
                    <a:pt x="65" y="0"/>
                    <a:pt x="63" y="1"/>
                  </a:cubicBezTo>
                  <a:close/>
                </a:path>
              </a:pathLst>
            </a:custGeom>
            <a:solidFill>
              <a:srgbClr val="E0E0E0"/>
            </a:solidFill>
            <a:ln w="9525">
              <a:noFill/>
              <a:round/>
              <a:headEnd/>
              <a:tailEnd/>
            </a:ln>
          </p:spPr>
          <p:txBody>
            <a:bodyPr/>
            <a:lstStyle/>
            <a:p>
              <a:endParaRPr lang="en-US"/>
            </a:p>
          </p:txBody>
        </p:sp>
        <p:sp>
          <p:nvSpPr>
            <p:cNvPr id="103" name="Freeform 23"/>
            <p:cNvSpPr>
              <a:spLocks/>
            </p:cNvSpPr>
            <p:nvPr/>
          </p:nvSpPr>
          <p:spPr bwMode="auto">
            <a:xfrm>
              <a:off x="3585" y="2669"/>
              <a:ext cx="158" cy="48"/>
            </a:xfrm>
            <a:custGeom>
              <a:avLst/>
              <a:gdLst>
                <a:gd name="T0" fmla="*/ 158 w 63"/>
                <a:gd name="T1" fmla="*/ 37 h 18"/>
                <a:gd name="T2" fmla="*/ 158 w 63"/>
                <a:gd name="T3" fmla="*/ 0 h 18"/>
                <a:gd name="T4" fmla="*/ 55 w 63"/>
                <a:gd name="T5" fmla="*/ 8 h 18"/>
                <a:gd name="T6" fmla="*/ 0 w 63"/>
                <a:gd name="T7" fmla="*/ 5 h 18"/>
                <a:gd name="T8" fmla="*/ 80 w 63"/>
                <a:gd name="T9" fmla="*/ 19 h 18"/>
                <a:gd name="T10" fmla="*/ 128 w 63"/>
                <a:gd name="T11" fmla="*/ 48 h 18"/>
                <a:gd name="T12" fmla="*/ 158 w 63"/>
                <a:gd name="T13" fmla="*/ 37 h 18"/>
                <a:gd name="T14" fmla="*/ 0 60000 65536"/>
                <a:gd name="T15" fmla="*/ 0 60000 65536"/>
                <a:gd name="T16" fmla="*/ 0 60000 65536"/>
                <a:gd name="T17" fmla="*/ 0 60000 65536"/>
                <a:gd name="T18" fmla="*/ 0 60000 65536"/>
                <a:gd name="T19" fmla="*/ 0 60000 65536"/>
                <a:gd name="T20" fmla="*/ 0 60000 65536"/>
                <a:gd name="T21" fmla="*/ 0 w 63"/>
                <a:gd name="T22" fmla="*/ 0 h 18"/>
                <a:gd name="T23" fmla="*/ 63 w 63"/>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8">
                  <a:moveTo>
                    <a:pt x="63" y="14"/>
                  </a:moveTo>
                  <a:cubicBezTo>
                    <a:pt x="63" y="0"/>
                    <a:pt x="63" y="0"/>
                    <a:pt x="63" y="0"/>
                  </a:cubicBezTo>
                  <a:cubicBezTo>
                    <a:pt x="52" y="2"/>
                    <a:pt x="38" y="3"/>
                    <a:pt x="22" y="3"/>
                  </a:cubicBezTo>
                  <a:cubicBezTo>
                    <a:pt x="14" y="3"/>
                    <a:pt x="7" y="3"/>
                    <a:pt x="0" y="2"/>
                  </a:cubicBezTo>
                  <a:cubicBezTo>
                    <a:pt x="9" y="5"/>
                    <a:pt x="24" y="7"/>
                    <a:pt x="32" y="7"/>
                  </a:cubicBezTo>
                  <a:cubicBezTo>
                    <a:pt x="38" y="8"/>
                    <a:pt x="47" y="9"/>
                    <a:pt x="51" y="18"/>
                  </a:cubicBezTo>
                  <a:cubicBezTo>
                    <a:pt x="58" y="17"/>
                    <a:pt x="63" y="15"/>
                    <a:pt x="63" y="14"/>
                  </a:cubicBezTo>
                  <a:close/>
                </a:path>
              </a:pathLst>
            </a:custGeom>
            <a:solidFill>
              <a:srgbClr val="BFBFBF"/>
            </a:solidFill>
            <a:ln w="9525">
              <a:noFill/>
              <a:round/>
              <a:headEnd/>
              <a:tailEnd/>
            </a:ln>
          </p:spPr>
          <p:txBody>
            <a:bodyPr/>
            <a:lstStyle/>
            <a:p>
              <a:endParaRPr lang="en-US"/>
            </a:p>
          </p:txBody>
        </p:sp>
        <p:sp>
          <p:nvSpPr>
            <p:cNvPr id="104" name="Freeform 24"/>
            <p:cNvSpPr>
              <a:spLocks/>
            </p:cNvSpPr>
            <p:nvPr/>
          </p:nvSpPr>
          <p:spPr bwMode="auto">
            <a:xfrm>
              <a:off x="3720" y="2875"/>
              <a:ext cx="25" cy="24"/>
            </a:xfrm>
            <a:custGeom>
              <a:avLst/>
              <a:gdLst>
                <a:gd name="T0" fmla="*/ 25 w 10"/>
                <a:gd name="T1" fmla="*/ 5 h 9"/>
                <a:gd name="T2" fmla="*/ 0 w 10"/>
                <a:gd name="T3" fmla="*/ 0 h 9"/>
                <a:gd name="T4" fmla="*/ 0 w 10"/>
                <a:gd name="T5" fmla="*/ 24 h 9"/>
                <a:gd name="T6" fmla="*/ 25 w 10"/>
                <a:gd name="T7" fmla="*/ 19 h 9"/>
                <a:gd name="T8" fmla="*/ 25 w 10"/>
                <a:gd name="T9" fmla="*/ 5 h 9"/>
                <a:gd name="T10" fmla="*/ 0 60000 65536"/>
                <a:gd name="T11" fmla="*/ 0 60000 65536"/>
                <a:gd name="T12" fmla="*/ 0 60000 65536"/>
                <a:gd name="T13" fmla="*/ 0 60000 65536"/>
                <a:gd name="T14" fmla="*/ 0 60000 65536"/>
                <a:gd name="T15" fmla="*/ 0 w 10"/>
                <a:gd name="T16" fmla="*/ 0 h 9"/>
                <a:gd name="T17" fmla="*/ 10 w 10"/>
                <a:gd name="T18" fmla="*/ 9 h 9"/>
              </a:gdLst>
              <a:ahLst/>
              <a:cxnLst>
                <a:cxn ang="T10">
                  <a:pos x="T0" y="T1"/>
                </a:cxn>
                <a:cxn ang="T11">
                  <a:pos x="T2" y="T3"/>
                </a:cxn>
                <a:cxn ang="T12">
                  <a:pos x="T4" y="T5"/>
                </a:cxn>
                <a:cxn ang="T13">
                  <a:pos x="T6" y="T7"/>
                </a:cxn>
                <a:cxn ang="T14">
                  <a:pos x="T8" y="T9"/>
                </a:cxn>
              </a:cxnLst>
              <a:rect l="T15" t="T16" r="T17" b="T18"/>
              <a:pathLst>
                <a:path w="10" h="9">
                  <a:moveTo>
                    <a:pt x="10" y="2"/>
                  </a:moveTo>
                  <a:cubicBezTo>
                    <a:pt x="7" y="1"/>
                    <a:pt x="4" y="0"/>
                    <a:pt x="0" y="0"/>
                  </a:cubicBezTo>
                  <a:cubicBezTo>
                    <a:pt x="0" y="3"/>
                    <a:pt x="0" y="6"/>
                    <a:pt x="0" y="9"/>
                  </a:cubicBezTo>
                  <a:cubicBezTo>
                    <a:pt x="4" y="8"/>
                    <a:pt x="7" y="8"/>
                    <a:pt x="10" y="7"/>
                  </a:cubicBezTo>
                  <a:cubicBezTo>
                    <a:pt x="10" y="5"/>
                    <a:pt x="10" y="3"/>
                    <a:pt x="10" y="2"/>
                  </a:cubicBezTo>
                  <a:close/>
                </a:path>
              </a:pathLst>
            </a:custGeom>
            <a:solidFill>
              <a:srgbClr val="D7E691"/>
            </a:solidFill>
            <a:ln w="9525">
              <a:noFill/>
              <a:round/>
              <a:headEnd/>
              <a:tailEnd/>
            </a:ln>
          </p:spPr>
          <p:txBody>
            <a:bodyPr/>
            <a:lstStyle/>
            <a:p>
              <a:endParaRPr lang="en-US"/>
            </a:p>
          </p:txBody>
        </p:sp>
        <p:sp>
          <p:nvSpPr>
            <p:cNvPr id="105" name="Freeform 25"/>
            <p:cNvSpPr>
              <a:spLocks/>
            </p:cNvSpPr>
            <p:nvPr/>
          </p:nvSpPr>
          <p:spPr bwMode="auto">
            <a:xfrm>
              <a:off x="3628" y="2893"/>
              <a:ext cx="117" cy="456"/>
            </a:xfrm>
            <a:custGeom>
              <a:avLst/>
              <a:gdLst>
                <a:gd name="T0" fmla="*/ 115 w 47"/>
                <a:gd name="T1" fmla="*/ 83 h 171"/>
                <a:gd name="T2" fmla="*/ 117 w 47"/>
                <a:gd name="T3" fmla="*/ 0 h 171"/>
                <a:gd name="T4" fmla="*/ 92 w 47"/>
                <a:gd name="T5" fmla="*/ 5 h 171"/>
                <a:gd name="T6" fmla="*/ 90 w 47"/>
                <a:gd name="T7" fmla="*/ 69 h 171"/>
                <a:gd name="T8" fmla="*/ 87 w 47"/>
                <a:gd name="T9" fmla="*/ 96 h 171"/>
                <a:gd name="T10" fmla="*/ 37 w 47"/>
                <a:gd name="T11" fmla="*/ 432 h 171"/>
                <a:gd name="T12" fmla="*/ 0 w 47"/>
                <a:gd name="T13" fmla="*/ 456 h 171"/>
                <a:gd name="T14" fmla="*/ 17 w 47"/>
                <a:gd name="T15" fmla="*/ 456 h 171"/>
                <a:gd name="T16" fmla="*/ 55 w 47"/>
                <a:gd name="T17" fmla="*/ 432 h 171"/>
                <a:gd name="T18" fmla="*/ 112 w 47"/>
                <a:gd name="T19" fmla="*/ 104 h 171"/>
                <a:gd name="T20" fmla="*/ 115 w 47"/>
                <a:gd name="T21" fmla="*/ 83 h 1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7"/>
                <a:gd name="T34" fmla="*/ 0 h 171"/>
                <a:gd name="T35" fmla="*/ 47 w 47"/>
                <a:gd name="T36" fmla="*/ 171 h 17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7" h="171">
                  <a:moveTo>
                    <a:pt x="46" y="31"/>
                  </a:moveTo>
                  <a:cubicBezTo>
                    <a:pt x="46" y="31"/>
                    <a:pt x="46" y="17"/>
                    <a:pt x="47" y="0"/>
                  </a:cubicBezTo>
                  <a:cubicBezTo>
                    <a:pt x="44" y="1"/>
                    <a:pt x="41" y="1"/>
                    <a:pt x="37" y="2"/>
                  </a:cubicBezTo>
                  <a:cubicBezTo>
                    <a:pt x="36" y="11"/>
                    <a:pt x="36" y="20"/>
                    <a:pt x="36" y="26"/>
                  </a:cubicBezTo>
                  <a:cubicBezTo>
                    <a:pt x="35" y="36"/>
                    <a:pt x="35" y="36"/>
                    <a:pt x="35" y="36"/>
                  </a:cubicBezTo>
                  <a:cubicBezTo>
                    <a:pt x="35" y="36"/>
                    <a:pt x="17" y="160"/>
                    <a:pt x="15" y="162"/>
                  </a:cubicBezTo>
                  <a:cubicBezTo>
                    <a:pt x="12" y="167"/>
                    <a:pt x="7" y="170"/>
                    <a:pt x="0" y="171"/>
                  </a:cubicBezTo>
                  <a:cubicBezTo>
                    <a:pt x="7" y="171"/>
                    <a:pt x="7" y="171"/>
                    <a:pt x="7" y="171"/>
                  </a:cubicBezTo>
                  <a:cubicBezTo>
                    <a:pt x="16" y="171"/>
                    <a:pt x="20" y="166"/>
                    <a:pt x="22" y="162"/>
                  </a:cubicBezTo>
                  <a:cubicBezTo>
                    <a:pt x="23" y="161"/>
                    <a:pt x="42" y="61"/>
                    <a:pt x="45" y="39"/>
                  </a:cubicBezTo>
                  <a:cubicBezTo>
                    <a:pt x="46" y="37"/>
                    <a:pt x="46" y="31"/>
                    <a:pt x="46" y="31"/>
                  </a:cubicBezTo>
                  <a:close/>
                </a:path>
              </a:pathLst>
            </a:custGeom>
            <a:solidFill>
              <a:srgbClr val="CCDF75"/>
            </a:solidFill>
            <a:ln w="9525">
              <a:noFill/>
              <a:round/>
              <a:headEnd/>
              <a:tailEnd/>
            </a:ln>
          </p:spPr>
          <p:txBody>
            <a:bodyPr/>
            <a:lstStyle/>
            <a:p>
              <a:endParaRPr lang="en-US"/>
            </a:p>
          </p:txBody>
        </p:sp>
        <p:sp>
          <p:nvSpPr>
            <p:cNvPr id="106" name="Freeform 26"/>
            <p:cNvSpPr>
              <a:spLocks/>
            </p:cNvSpPr>
            <p:nvPr/>
          </p:nvSpPr>
          <p:spPr bwMode="auto">
            <a:xfrm>
              <a:off x="3665" y="2741"/>
              <a:ext cx="55" cy="584"/>
            </a:xfrm>
            <a:custGeom>
              <a:avLst/>
              <a:gdLst>
                <a:gd name="T0" fmla="*/ 43 w 22"/>
                <a:gd name="T1" fmla="*/ 251 h 219"/>
                <a:gd name="T2" fmla="*/ 53 w 22"/>
                <a:gd name="T3" fmla="*/ 0 h 219"/>
                <a:gd name="T4" fmla="*/ 53 w 22"/>
                <a:gd name="T5" fmla="*/ 221 h 219"/>
                <a:gd name="T6" fmla="*/ 50 w 22"/>
                <a:gd name="T7" fmla="*/ 248 h 219"/>
                <a:gd name="T8" fmla="*/ 0 w 22"/>
                <a:gd name="T9" fmla="*/ 584 h 219"/>
                <a:gd name="T10" fmla="*/ 43 w 22"/>
                <a:gd name="T11" fmla="*/ 251 h 219"/>
                <a:gd name="T12" fmla="*/ 0 60000 65536"/>
                <a:gd name="T13" fmla="*/ 0 60000 65536"/>
                <a:gd name="T14" fmla="*/ 0 60000 65536"/>
                <a:gd name="T15" fmla="*/ 0 60000 65536"/>
                <a:gd name="T16" fmla="*/ 0 60000 65536"/>
                <a:gd name="T17" fmla="*/ 0 60000 65536"/>
                <a:gd name="T18" fmla="*/ 0 w 22"/>
                <a:gd name="T19" fmla="*/ 0 h 219"/>
                <a:gd name="T20" fmla="*/ 22 w 22"/>
                <a:gd name="T21" fmla="*/ 219 h 219"/>
              </a:gdLst>
              <a:ahLst/>
              <a:cxnLst>
                <a:cxn ang="T12">
                  <a:pos x="T0" y="T1"/>
                </a:cxn>
                <a:cxn ang="T13">
                  <a:pos x="T2" y="T3"/>
                </a:cxn>
                <a:cxn ang="T14">
                  <a:pos x="T4" y="T5"/>
                </a:cxn>
                <a:cxn ang="T15">
                  <a:pos x="T6" y="T7"/>
                </a:cxn>
                <a:cxn ang="T16">
                  <a:pos x="T8" y="T9"/>
                </a:cxn>
                <a:cxn ang="T17">
                  <a:pos x="T10" y="T11"/>
                </a:cxn>
              </a:cxnLst>
              <a:rect l="T18" t="T19" r="T20" b="T21"/>
              <a:pathLst>
                <a:path w="22" h="219">
                  <a:moveTo>
                    <a:pt x="17" y="94"/>
                  </a:moveTo>
                  <a:cubicBezTo>
                    <a:pt x="19" y="79"/>
                    <a:pt x="20" y="17"/>
                    <a:pt x="21" y="0"/>
                  </a:cubicBezTo>
                  <a:cubicBezTo>
                    <a:pt x="22" y="14"/>
                    <a:pt x="22" y="61"/>
                    <a:pt x="21" y="83"/>
                  </a:cubicBezTo>
                  <a:cubicBezTo>
                    <a:pt x="20" y="93"/>
                    <a:pt x="20" y="93"/>
                    <a:pt x="20" y="93"/>
                  </a:cubicBezTo>
                  <a:cubicBezTo>
                    <a:pt x="20" y="93"/>
                    <a:pt x="2" y="217"/>
                    <a:pt x="0" y="219"/>
                  </a:cubicBezTo>
                  <a:cubicBezTo>
                    <a:pt x="0" y="219"/>
                    <a:pt x="15" y="109"/>
                    <a:pt x="17" y="94"/>
                  </a:cubicBezTo>
                  <a:close/>
                </a:path>
              </a:pathLst>
            </a:custGeom>
            <a:solidFill>
              <a:srgbClr val="C2C2C2"/>
            </a:solidFill>
            <a:ln w="9525">
              <a:noFill/>
              <a:round/>
              <a:headEnd/>
              <a:tailEnd/>
            </a:ln>
          </p:spPr>
          <p:txBody>
            <a:bodyPr/>
            <a:lstStyle/>
            <a:p>
              <a:endParaRPr lang="en-US"/>
            </a:p>
          </p:txBody>
        </p:sp>
        <p:sp>
          <p:nvSpPr>
            <p:cNvPr id="107" name="Freeform 27"/>
            <p:cNvSpPr>
              <a:spLocks/>
            </p:cNvSpPr>
            <p:nvPr/>
          </p:nvSpPr>
          <p:spPr bwMode="auto">
            <a:xfrm>
              <a:off x="3713" y="2872"/>
              <a:ext cx="7" cy="27"/>
            </a:xfrm>
            <a:custGeom>
              <a:avLst/>
              <a:gdLst>
                <a:gd name="T0" fmla="*/ 0 w 3"/>
                <a:gd name="T1" fmla="*/ 27 h 10"/>
                <a:gd name="T2" fmla="*/ 7 w 3"/>
                <a:gd name="T3" fmla="*/ 27 h 10"/>
                <a:gd name="T4" fmla="*/ 7 w 3"/>
                <a:gd name="T5" fmla="*/ 3 h 10"/>
                <a:gd name="T6" fmla="*/ 0 w 3"/>
                <a:gd name="T7" fmla="*/ 0 h 10"/>
                <a:gd name="T8" fmla="*/ 0 w 3"/>
                <a:gd name="T9" fmla="*/ 27 h 10"/>
                <a:gd name="T10" fmla="*/ 0 60000 65536"/>
                <a:gd name="T11" fmla="*/ 0 60000 65536"/>
                <a:gd name="T12" fmla="*/ 0 60000 65536"/>
                <a:gd name="T13" fmla="*/ 0 60000 65536"/>
                <a:gd name="T14" fmla="*/ 0 60000 65536"/>
                <a:gd name="T15" fmla="*/ 0 w 3"/>
                <a:gd name="T16" fmla="*/ 0 h 10"/>
                <a:gd name="T17" fmla="*/ 3 w 3"/>
                <a:gd name="T18" fmla="*/ 10 h 10"/>
              </a:gdLst>
              <a:ahLst/>
              <a:cxnLst>
                <a:cxn ang="T10">
                  <a:pos x="T0" y="T1"/>
                </a:cxn>
                <a:cxn ang="T11">
                  <a:pos x="T2" y="T3"/>
                </a:cxn>
                <a:cxn ang="T12">
                  <a:pos x="T4" y="T5"/>
                </a:cxn>
                <a:cxn ang="T13">
                  <a:pos x="T6" y="T7"/>
                </a:cxn>
                <a:cxn ang="T14">
                  <a:pos x="T8" y="T9"/>
                </a:cxn>
              </a:cxnLst>
              <a:rect l="T15" t="T16" r="T17" b="T18"/>
              <a:pathLst>
                <a:path w="3" h="10">
                  <a:moveTo>
                    <a:pt x="0" y="10"/>
                  </a:moveTo>
                  <a:cubicBezTo>
                    <a:pt x="1" y="10"/>
                    <a:pt x="2" y="10"/>
                    <a:pt x="3" y="10"/>
                  </a:cubicBezTo>
                  <a:cubicBezTo>
                    <a:pt x="3" y="7"/>
                    <a:pt x="3" y="4"/>
                    <a:pt x="3" y="1"/>
                  </a:cubicBezTo>
                  <a:cubicBezTo>
                    <a:pt x="2" y="0"/>
                    <a:pt x="1" y="0"/>
                    <a:pt x="0" y="0"/>
                  </a:cubicBezTo>
                  <a:cubicBezTo>
                    <a:pt x="0" y="4"/>
                    <a:pt x="0" y="7"/>
                    <a:pt x="0" y="10"/>
                  </a:cubicBezTo>
                  <a:close/>
                </a:path>
              </a:pathLst>
            </a:custGeom>
            <a:solidFill>
              <a:srgbClr val="C0D26D"/>
            </a:solidFill>
            <a:ln w="9525">
              <a:noFill/>
              <a:round/>
              <a:headEnd/>
              <a:tailEnd/>
            </a:ln>
          </p:spPr>
          <p:txBody>
            <a:bodyPr/>
            <a:lstStyle/>
            <a:p>
              <a:endParaRPr lang="en-US"/>
            </a:p>
          </p:txBody>
        </p:sp>
        <p:sp>
          <p:nvSpPr>
            <p:cNvPr id="108" name="Freeform 28"/>
            <p:cNvSpPr>
              <a:spLocks/>
            </p:cNvSpPr>
            <p:nvPr/>
          </p:nvSpPr>
          <p:spPr bwMode="auto">
            <a:xfrm>
              <a:off x="3665" y="2899"/>
              <a:ext cx="55" cy="426"/>
            </a:xfrm>
            <a:custGeom>
              <a:avLst/>
              <a:gdLst>
                <a:gd name="T0" fmla="*/ 53 w 22"/>
                <a:gd name="T1" fmla="*/ 64 h 160"/>
                <a:gd name="T2" fmla="*/ 55 w 22"/>
                <a:gd name="T3" fmla="*/ 0 h 160"/>
                <a:gd name="T4" fmla="*/ 48 w 22"/>
                <a:gd name="T5" fmla="*/ 0 h 160"/>
                <a:gd name="T6" fmla="*/ 43 w 22"/>
                <a:gd name="T7" fmla="*/ 93 h 160"/>
                <a:gd name="T8" fmla="*/ 0 w 22"/>
                <a:gd name="T9" fmla="*/ 426 h 160"/>
                <a:gd name="T10" fmla="*/ 50 w 22"/>
                <a:gd name="T11" fmla="*/ 91 h 160"/>
                <a:gd name="T12" fmla="*/ 53 w 22"/>
                <a:gd name="T13" fmla="*/ 64 h 160"/>
                <a:gd name="T14" fmla="*/ 0 60000 65536"/>
                <a:gd name="T15" fmla="*/ 0 60000 65536"/>
                <a:gd name="T16" fmla="*/ 0 60000 65536"/>
                <a:gd name="T17" fmla="*/ 0 60000 65536"/>
                <a:gd name="T18" fmla="*/ 0 60000 65536"/>
                <a:gd name="T19" fmla="*/ 0 60000 65536"/>
                <a:gd name="T20" fmla="*/ 0 60000 65536"/>
                <a:gd name="T21" fmla="*/ 0 w 22"/>
                <a:gd name="T22" fmla="*/ 0 h 160"/>
                <a:gd name="T23" fmla="*/ 22 w 22"/>
                <a:gd name="T24" fmla="*/ 160 h 1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160">
                  <a:moveTo>
                    <a:pt x="21" y="24"/>
                  </a:moveTo>
                  <a:cubicBezTo>
                    <a:pt x="21" y="18"/>
                    <a:pt x="21" y="9"/>
                    <a:pt x="22" y="0"/>
                  </a:cubicBezTo>
                  <a:cubicBezTo>
                    <a:pt x="21" y="0"/>
                    <a:pt x="20" y="0"/>
                    <a:pt x="19" y="0"/>
                  </a:cubicBezTo>
                  <a:cubicBezTo>
                    <a:pt x="18" y="16"/>
                    <a:pt x="18" y="29"/>
                    <a:pt x="17" y="35"/>
                  </a:cubicBezTo>
                  <a:cubicBezTo>
                    <a:pt x="15" y="50"/>
                    <a:pt x="0" y="160"/>
                    <a:pt x="0" y="160"/>
                  </a:cubicBezTo>
                  <a:cubicBezTo>
                    <a:pt x="2" y="158"/>
                    <a:pt x="20" y="34"/>
                    <a:pt x="20" y="34"/>
                  </a:cubicBezTo>
                  <a:lnTo>
                    <a:pt x="21" y="24"/>
                  </a:lnTo>
                  <a:close/>
                </a:path>
              </a:pathLst>
            </a:custGeom>
            <a:solidFill>
              <a:srgbClr val="AABB61"/>
            </a:solidFill>
            <a:ln w="9525">
              <a:noFill/>
              <a:round/>
              <a:headEnd/>
              <a:tailEnd/>
            </a:ln>
          </p:spPr>
          <p:txBody>
            <a:bodyPr/>
            <a:lstStyle/>
            <a:p>
              <a:endParaRPr lang="en-US"/>
            </a:p>
          </p:txBody>
        </p:sp>
        <p:sp>
          <p:nvSpPr>
            <p:cNvPr id="109" name="Freeform 29"/>
            <p:cNvSpPr>
              <a:spLocks/>
            </p:cNvSpPr>
            <p:nvPr/>
          </p:nvSpPr>
          <p:spPr bwMode="auto">
            <a:xfrm>
              <a:off x="3680"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5" y="19"/>
                    <a:pt x="42" y="14"/>
                    <a:pt x="42" y="9"/>
                  </a:cubicBezTo>
                  <a:cubicBezTo>
                    <a:pt x="42" y="0"/>
                    <a:pt x="42" y="0"/>
                    <a:pt x="42" y="0"/>
                  </a:cubicBezTo>
                  <a:cubicBezTo>
                    <a:pt x="42" y="6"/>
                    <a:pt x="25" y="10"/>
                    <a:pt x="0" y="12"/>
                  </a:cubicBezTo>
                  <a:cubicBezTo>
                    <a:pt x="1" y="15"/>
                    <a:pt x="1" y="18"/>
                    <a:pt x="0" y="20"/>
                  </a:cubicBezTo>
                  <a:close/>
                </a:path>
              </a:pathLst>
            </a:custGeom>
            <a:solidFill>
              <a:srgbClr val="2F89BD"/>
            </a:solidFill>
            <a:ln w="9525">
              <a:noFill/>
              <a:round/>
              <a:headEnd/>
              <a:tailEnd/>
            </a:ln>
          </p:spPr>
          <p:txBody>
            <a:bodyPr/>
            <a:lstStyle/>
            <a:p>
              <a:endParaRPr lang="en-US"/>
            </a:p>
          </p:txBody>
        </p:sp>
        <p:sp>
          <p:nvSpPr>
            <p:cNvPr id="110" name="Freeform 30"/>
            <p:cNvSpPr>
              <a:spLocks/>
            </p:cNvSpPr>
            <p:nvPr/>
          </p:nvSpPr>
          <p:spPr bwMode="auto">
            <a:xfrm>
              <a:off x="3518" y="2629"/>
              <a:ext cx="57" cy="32"/>
            </a:xfrm>
            <a:custGeom>
              <a:avLst/>
              <a:gdLst>
                <a:gd name="T0" fmla="*/ 0 w 23"/>
                <a:gd name="T1" fmla="*/ 21 h 12"/>
                <a:gd name="T2" fmla="*/ 57 w 23"/>
                <a:gd name="T3" fmla="*/ 32 h 12"/>
                <a:gd name="T4" fmla="*/ 57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A8CBE2"/>
            </a:solidFill>
            <a:ln w="9525">
              <a:noFill/>
              <a:round/>
              <a:headEnd/>
              <a:tailEnd/>
            </a:ln>
          </p:spPr>
          <p:txBody>
            <a:bodyPr/>
            <a:lstStyle/>
            <a:p>
              <a:endParaRPr lang="en-US"/>
            </a:p>
          </p:txBody>
        </p:sp>
        <p:sp>
          <p:nvSpPr>
            <p:cNvPr id="111" name="Freeform 31"/>
            <p:cNvSpPr>
              <a:spLocks/>
            </p:cNvSpPr>
            <p:nvPr/>
          </p:nvSpPr>
          <p:spPr bwMode="auto">
            <a:xfrm>
              <a:off x="3553"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E3EDF5"/>
            </a:solidFill>
            <a:ln w="9525">
              <a:noFill/>
              <a:round/>
              <a:headEnd/>
              <a:tailEnd/>
            </a:ln>
          </p:spPr>
          <p:txBody>
            <a:bodyPr/>
            <a:lstStyle/>
            <a:p>
              <a:endParaRPr lang="en-US"/>
            </a:p>
          </p:txBody>
        </p:sp>
        <p:sp>
          <p:nvSpPr>
            <p:cNvPr id="112" name="Freeform 32"/>
            <p:cNvSpPr>
              <a:spLocks/>
            </p:cNvSpPr>
            <p:nvPr/>
          </p:nvSpPr>
          <p:spPr bwMode="auto">
            <a:xfrm>
              <a:off x="3758" y="2621"/>
              <a:ext cx="20" cy="32"/>
            </a:xfrm>
            <a:custGeom>
              <a:avLst/>
              <a:gdLst>
                <a:gd name="T0" fmla="*/ 20 w 8"/>
                <a:gd name="T1" fmla="*/ 0 h 12"/>
                <a:gd name="T2" fmla="*/ 0 w 8"/>
                <a:gd name="T3" fmla="*/ 11 h 12"/>
                <a:gd name="T4" fmla="*/ 0 w 8"/>
                <a:gd name="T5" fmla="*/ 32 h 12"/>
                <a:gd name="T6" fmla="*/ 20 w 8"/>
                <a:gd name="T7" fmla="*/ 24 h 12"/>
                <a:gd name="T8" fmla="*/ 20 w 8"/>
                <a:gd name="T9" fmla="*/ 0 h 12"/>
                <a:gd name="T10" fmla="*/ 0 60000 65536"/>
                <a:gd name="T11" fmla="*/ 0 60000 65536"/>
                <a:gd name="T12" fmla="*/ 0 60000 65536"/>
                <a:gd name="T13" fmla="*/ 0 60000 65536"/>
                <a:gd name="T14" fmla="*/ 0 60000 65536"/>
                <a:gd name="T15" fmla="*/ 0 w 8"/>
                <a:gd name="T16" fmla="*/ 0 h 12"/>
                <a:gd name="T17" fmla="*/ 8 w 8"/>
                <a:gd name="T18" fmla="*/ 12 h 12"/>
              </a:gdLst>
              <a:ahLst/>
              <a:cxnLst>
                <a:cxn ang="T10">
                  <a:pos x="T0" y="T1"/>
                </a:cxn>
                <a:cxn ang="T11">
                  <a:pos x="T2" y="T3"/>
                </a:cxn>
                <a:cxn ang="T12">
                  <a:pos x="T4" y="T5"/>
                </a:cxn>
                <a:cxn ang="T13">
                  <a:pos x="T6" y="T7"/>
                </a:cxn>
                <a:cxn ang="T14">
                  <a:pos x="T8" y="T9"/>
                </a:cxn>
              </a:cxnLst>
              <a:rect l="T15" t="T16" r="T17" b="T18"/>
              <a:pathLst>
                <a:path w="8" h="12">
                  <a:moveTo>
                    <a:pt x="8" y="0"/>
                  </a:moveTo>
                  <a:cubicBezTo>
                    <a:pt x="6" y="2"/>
                    <a:pt x="3" y="3"/>
                    <a:pt x="0" y="4"/>
                  </a:cubicBezTo>
                  <a:cubicBezTo>
                    <a:pt x="0" y="12"/>
                    <a:pt x="0" y="12"/>
                    <a:pt x="0" y="12"/>
                  </a:cubicBezTo>
                  <a:cubicBezTo>
                    <a:pt x="3" y="11"/>
                    <a:pt x="6" y="10"/>
                    <a:pt x="8" y="9"/>
                  </a:cubicBezTo>
                  <a:lnTo>
                    <a:pt x="8" y="0"/>
                  </a:lnTo>
                  <a:close/>
                </a:path>
              </a:pathLst>
            </a:custGeom>
            <a:solidFill>
              <a:srgbClr val="056498"/>
            </a:solidFill>
            <a:ln w="9525">
              <a:noFill/>
              <a:round/>
              <a:headEnd/>
              <a:tailEnd/>
            </a:ln>
          </p:spPr>
          <p:txBody>
            <a:bodyPr/>
            <a:lstStyle/>
            <a:p>
              <a:endParaRPr lang="en-US"/>
            </a:p>
          </p:txBody>
        </p:sp>
        <p:sp>
          <p:nvSpPr>
            <p:cNvPr id="113" name="Freeform 33"/>
            <p:cNvSpPr>
              <a:spLocks/>
            </p:cNvSpPr>
            <p:nvPr/>
          </p:nvSpPr>
          <p:spPr bwMode="auto">
            <a:xfrm>
              <a:off x="3538" y="2877"/>
              <a:ext cx="10" cy="19"/>
            </a:xfrm>
            <a:custGeom>
              <a:avLst/>
              <a:gdLst>
                <a:gd name="T0" fmla="*/ 10 w 4"/>
                <a:gd name="T1" fmla="*/ 19 h 7"/>
                <a:gd name="T2" fmla="*/ 10 w 4"/>
                <a:gd name="T3" fmla="*/ 0 h 7"/>
                <a:gd name="T4" fmla="*/ 0 w 4"/>
                <a:gd name="T5" fmla="*/ 3 h 7"/>
                <a:gd name="T6" fmla="*/ 0 w 4"/>
                <a:gd name="T7" fmla="*/ 16 h 7"/>
                <a:gd name="T8" fmla="*/ 10 w 4"/>
                <a:gd name="T9" fmla="*/ 19 h 7"/>
                <a:gd name="T10" fmla="*/ 0 60000 65536"/>
                <a:gd name="T11" fmla="*/ 0 60000 65536"/>
                <a:gd name="T12" fmla="*/ 0 60000 65536"/>
                <a:gd name="T13" fmla="*/ 0 60000 65536"/>
                <a:gd name="T14" fmla="*/ 0 60000 65536"/>
                <a:gd name="T15" fmla="*/ 0 w 4"/>
                <a:gd name="T16" fmla="*/ 0 h 7"/>
                <a:gd name="T17" fmla="*/ 4 w 4"/>
                <a:gd name="T18" fmla="*/ 7 h 7"/>
              </a:gdLst>
              <a:ahLst/>
              <a:cxnLst>
                <a:cxn ang="T10">
                  <a:pos x="T0" y="T1"/>
                </a:cxn>
                <a:cxn ang="T11">
                  <a:pos x="T2" y="T3"/>
                </a:cxn>
                <a:cxn ang="T12">
                  <a:pos x="T4" y="T5"/>
                </a:cxn>
                <a:cxn ang="T13">
                  <a:pos x="T6" y="T7"/>
                </a:cxn>
                <a:cxn ang="T14">
                  <a:pos x="T8" y="T9"/>
                </a:cxn>
              </a:cxnLst>
              <a:rect l="T15" t="T16" r="T17" b="T18"/>
              <a:pathLst>
                <a:path w="4" h="7">
                  <a:moveTo>
                    <a:pt x="4" y="7"/>
                  </a:moveTo>
                  <a:cubicBezTo>
                    <a:pt x="4" y="0"/>
                    <a:pt x="4" y="0"/>
                    <a:pt x="4" y="0"/>
                  </a:cubicBezTo>
                  <a:cubicBezTo>
                    <a:pt x="2" y="0"/>
                    <a:pt x="1" y="0"/>
                    <a:pt x="0" y="1"/>
                  </a:cubicBezTo>
                  <a:cubicBezTo>
                    <a:pt x="0" y="6"/>
                    <a:pt x="0" y="6"/>
                    <a:pt x="0" y="6"/>
                  </a:cubicBezTo>
                  <a:cubicBezTo>
                    <a:pt x="1" y="6"/>
                    <a:pt x="2" y="6"/>
                    <a:pt x="4" y="7"/>
                  </a:cubicBezTo>
                  <a:close/>
                </a:path>
              </a:pathLst>
            </a:custGeom>
            <a:solidFill>
              <a:srgbClr val="C0D26D"/>
            </a:solidFill>
            <a:ln w="9525">
              <a:noFill/>
              <a:round/>
              <a:headEnd/>
              <a:tailEnd/>
            </a:ln>
          </p:spPr>
          <p:txBody>
            <a:bodyPr/>
            <a:lstStyle/>
            <a:p>
              <a:endParaRPr lang="en-US"/>
            </a:p>
          </p:txBody>
        </p:sp>
        <p:sp>
          <p:nvSpPr>
            <p:cNvPr id="114" name="Freeform 34"/>
            <p:cNvSpPr>
              <a:spLocks/>
            </p:cNvSpPr>
            <p:nvPr/>
          </p:nvSpPr>
          <p:spPr bwMode="auto">
            <a:xfrm>
              <a:off x="3535" y="2891"/>
              <a:ext cx="213" cy="13"/>
            </a:xfrm>
            <a:custGeom>
              <a:avLst/>
              <a:gdLst>
                <a:gd name="T0" fmla="*/ 213 w 85"/>
                <a:gd name="T1" fmla="*/ 0 h 5"/>
                <a:gd name="T2" fmla="*/ 105 w 85"/>
                <a:gd name="T3" fmla="*/ 13 h 5"/>
                <a:gd name="T4" fmla="*/ 0 w 85"/>
                <a:gd name="T5" fmla="*/ 0 h 5"/>
                <a:gd name="T6" fmla="*/ 0 60000 65536"/>
                <a:gd name="T7" fmla="*/ 0 60000 65536"/>
                <a:gd name="T8" fmla="*/ 0 60000 65536"/>
                <a:gd name="T9" fmla="*/ 0 w 85"/>
                <a:gd name="T10" fmla="*/ 0 h 5"/>
                <a:gd name="T11" fmla="*/ 85 w 85"/>
                <a:gd name="T12" fmla="*/ 5 h 5"/>
              </a:gdLst>
              <a:ahLst/>
              <a:cxnLst>
                <a:cxn ang="T6">
                  <a:pos x="T0" y="T1"/>
                </a:cxn>
                <a:cxn ang="T7">
                  <a:pos x="T2" y="T3"/>
                </a:cxn>
                <a:cxn ang="T8">
                  <a:pos x="T4" y="T5"/>
                </a:cxn>
              </a:cxnLst>
              <a:rect l="T9" t="T10" r="T11" b="T12"/>
              <a:pathLst>
                <a:path w="85" h="5">
                  <a:moveTo>
                    <a:pt x="85" y="0"/>
                  </a:moveTo>
                  <a:cubicBezTo>
                    <a:pt x="80" y="3"/>
                    <a:pt x="63" y="5"/>
                    <a:pt x="42" y="5"/>
                  </a:cubicBezTo>
                  <a:cubicBezTo>
                    <a:pt x="22" y="5"/>
                    <a:pt x="5" y="3"/>
                    <a:pt x="0" y="0"/>
                  </a:cubicBezTo>
                </a:path>
              </a:pathLst>
            </a:custGeom>
            <a:noFill/>
            <a:ln w="3175" cap="rnd">
              <a:solidFill>
                <a:srgbClr val="333333"/>
              </a:solidFill>
              <a:prstDash val="solid"/>
              <a:round/>
              <a:headEnd/>
              <a:tailEnd/>
            </a:ln>
          </p:spPr>
          <p:txBody>
            <a:bodyPr/>
            <a:lstStyle/>
            <a:p>
              <a:endParaRPr lang="en-US"/>
            </a:p>
          </p:txBody>
        </p:sp>
        <p:sp>
          <p:nvSpPr>
            <p:cNvPr id="115" name="Freeform 35"/>
            <p:cNvSpPr>
              <a:spLocks/>
            </p:cNvSpPr>
            <p:nvPr/>
          </p:nvSpPr>
          <p:spPr bwMode="auto">
            <a:xfrm>
              <a:off x="3565" y="2867"/>
              <a:ext cx="140" cy="5"/>
            </a:xfrm>
            <a:custGeom>
              <a:avLst/>
              <a:gdLst>
                <a:gd name="T0" fmla="*/ 0 w 56"/>
                <a:gd name="T1" fmla="*/ 5 h 2"/>
                <a:gd name="T2" fmla="*/ 0 w 56"/>
                <a:gd name="T3" fmla="*/ 5 h 2"/>
                <a:gd name="T4" fmla="*/ 75 w 56"/>
                <a:gd name="T5" fmla="*/ 3 h 2"/>
                <a:gd name="T6" fmla="*/ 140 w 56"/>
                <a:gd name="T7" fmla="*/ 5 h 2"/>
                <a:gd name="T8" fmla="*/ 140 w 56"/>
                <a:gd name="T9" fmla="*/ 5 h 2"/>
                <a:gd name="T10" fmla="*/ 75 w 56"/>
                <a:gd name="T11" fmla="*/ 0 h 2"/>
                <a:gd name="T12" fmla="*/ 0 w 56"/>
                <a:gd name="T13" fmla="*/ 5 h 2"/>
                <a:gd name="T14" fmla="*/ 0 60000 65536"/>
                <a:gd name="T15" fmla="*/ 0 60000 65536"/>
                <a:gd name="T16" fmla="*/ 0 60000 65536"/>
                <a:gd name="T17" fmla="*/ 0 60000 65536"/>
                <a:gd name="T18" fmla="*/ 0 60000 65536"/>
                <a:gd name="T19" fmla="*/ 0 60000 65536"/>
                <a:gd name="T20" fmla="*/ 0 60000 65536"/>
                <a:gd name="T21" fmla="*/ 0 w 56"/>
                <a:gd name="T22" fmla="*/ 0 h 2"/>
                <a:gd name="T23" fmla="*/ 56 w 56"/>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2">
                  <a:moveTo>
                    <a:pt x="0" y="2"/>
                  </a:moveTo>
                  <a:cubicBezTo>
                    <a:pt x="0" y="2"/>
                    <a:pt x="0" y="2"/>
                    <a:pt x="0" y="2"/>
                  </a:cubicBezTo>
                  <a:cubicBezTo>
                    <a:pt x="8" y="1"/>
                    <a:pt x="19" y="1"/>
                    <a:pt x="30" y="1"/>
                  </a:cubicBezTo>
                  <a:cubicBezTo>
                    <a:pt x="39" y="1"/>
                    <a:pt x="48" y="1"/>
                    <a:pt x="56" y="2"/>
                  </a:cubicBezTo>
                  <a:cubicBezTo>
                    <a:pt x="56" y="2"/>
                    <a:pt x="56" y="2"/>
                    <a:pt x="56" y="2"/>
                  </a:cubicBezTo>
                  <a:cubicBezTo>
                    <a:pt x="48" y="1"/>
                    <a:pt x="39" y="0"/>
                    <a:pt x="30" y="0"/>
                  </a:cubicBezTo>
                  <a:cubicBezTo>
                    <a:pt x="19" y="0"/>
                    <a:pt x="8" y="1"/>
                    <a:pt x="0" y="2"/>
                  </a:cubicBezTo>
                  <a:close/>
                </a:path>
              </a:pathLst>
            </a:custGeom>
            <a:solidFill>
              <a:srgbClr val="AABB61"/>
            </a:solidFill>
            <a:ln w="9525">
              <a:noFill/>
              <a:round/>
              <a:headEnd/>
              <a:tailEnd/>
            </a:ln>
          </p:spPr>
          <p:txBody>
            <a:bodyPr/>
            <a:lstStyle/>
            <a:p>
              <a:endParaRPr lang="en-US"/>
            </a:p>
          </p:txBody>
        </p:sp>
        <p:sp>
          <p:nvSpPr>
            <p:cNvPr id="116" name="Oval 36"/>
            <p:cNvSpPr>
              <a:spLocks noChangeArrowheads="1"/>
            </p:cNvSpPr>
            <p:nvPr/>
          </p:nvSpPr>
          <p:spPr bwMode="auto">
            <a:xfrm>
              <a:off x="3565" y="2893"/>
              <a:ext cx="15" cy="14"/>
            </a:xfrm>
            <a:prstGeom prst="ellipse">
              <a:avLst/>
            </a:prstGeom>
            <a:solidFill>
              <a:srgbClr val="FFFFFF"/>
            </a:solidFill>
            <a:ln w="9525">
              <a:noFill/>
              <a:round/>
              <a:headEnd/>
              <a:tailEnd/>
            </a:ln>
          </p:spPr>
          <p:txBody>
            <a:bodyPr/>
            <a:lstStyle/>
            <a:p>
              <a:endParaRPr lang="en-US"/>
            </a:p>
          </p:txBody>
        </p:sp>
        <p:sp>
          <p:nvSpPr>
            <p:cNvPr id="117" name="Oval 37"/>
            <p:cNvSpPr>
              <a:spLocks noChangeArrowheads="1"/>
            </p:cNvSpPr>
            <p:nvPr/>
          </p:nvSpPr>
          <p:spPr bwMode="auto">
            <a:xfrm>
              <a:off x="3613" y="2896"/>
              <a:ext cx="15" cy="16"/>
            </a:xfrm>
            <a:prstGeom prst="ellipse">
              <a:avLst/>
            </a:prstGeom>
            <a:solidFill>
              <a:srgbClr val="FFFFFF"/>
            </a:solidFill>
            <a:ln w="9525">
              <a:noFill/>
              <a:round/>
              <a:headEnd/>
              <a:tailEnd/>
            </a:ln>
          </p:spPr>
          <p:txBody>
            <a:bodyPr/>
            <a:lstStyle/>
            <a:p>
              <a:endParaRPr lang="en-US"/>
            </a:p>
          </p:txBody>
        </p:sp>
        <p:sp>
          <p:nvSpPr>
            <p:cNvPr id="118" name="Oval 38"/>
            <p:cNvSpPr>
              <a:spLocks noChangeArrowheads="1"/>
            </p:cNvSpPr>
            <p:nvPr/>
          </p:nvSpPr>
          <p:spPr bwMode="auto">
            <a:xfrm>
              <a:off x="3585" y="2888"/>
              <a:ext cx="23" cy="27"/>
            </a:xfrm>
            <a:prstGeom prst="ellipse">
              <a:avLst/>
            </a:prstGeom>
            <a:solidFill>
              <a:srgbClr val="FFFFFF"/>
            </a:solidFill>
            <a:ln w="9525">
              <a:noFill/>
              <a:round/>
              <a:headEnd/>
              <a:tailEnd/>
            </a:ln>
          </p:spPr>
          <p:txBody>
            <a:bodyPr/>
            <a:lstStyle/>
            <a:p>
              <a:endParaRPr lang="en-US"/>
            </a:p>
          </p:txBody>
        </p:sp>
        <p:sp>
          <p:nvSpPr>
            <p:cNvPr id="119" name="Oval 39"/>
            <p:cNvSpPr>
              <a:spLocks noChangeArrowheads="1"/>
            </p:cNvSpPr>
            <p:nvPr/>
          </p:nvSpPr>
          <p:spPr bwMode="auto">
            <a:xfrm>
              <a:off x="3495" y="2579"/>
              <a:ext cx="290" cy="64"/>
            </a:xfrm>
            <a:prstGeom prst="ellipse">
              <a:avLst/>
            </a:prstGeom>
            <a:noFill/>
            <a:ln w="7938" cap="rnd">
              <a:solidFill>
                <a:srgbClr val="333333"/>
              </a:solidFill>
              <a:round/>
              <a:headEnd/>
              <a:tailEnd/>
            </a:ln>
          </p:spPr>
          <p:txBody>
            <a:bodyPr/>
            <a:lstStyle/>
            <a:p>
              <a:endParaRPr lang="en-US"/>
            </a:p>
          </p:txBody>
        </p:sp>
        <p:sp>
          <p:nvSpPr>
            <p:cNvPr id="120" name="Freeform 40"/>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121" name="Oval 41"/>
            <p:cNvSpPr>
              <a:spLocks noChangeArrowheads="1"/>
            </p:cNvSpPr>
            <p:nvPr/>
          </p:nvSpPr>
          <p:spPr bwMode="auto">
            <a:xfrm>
              <a:off x="3530" y="2595"/>
              <a:ext cx="223" cy="34"/>
            </a:xfrm>
            <a:prstGeom prst="ellipse">
              <a:avLst/>
            </a:prstGeom>
            <a:noFill/>
            <a:ln w="7938" cap="rnd">
              <a:solidFill>
                <a:srgbClr val="333333"/>
              </a:solidFill>
              <a:round/>
              <a:headEnd/>
              <a:tailEnd/>
            </a:ln>
          </p:spPr>
          <p:txBody>
            <a:bodyPr/>
            <a:lstStyle/>
            <a:p>
              <a:endParaRPr lang="en-US"/>
            </a:p>
          </p:txBody>
        </p:sp>
        <p:sp>
          <p:nvSpPr>
            <p:cNvPr id="122" name="Freeform 42"/>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70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8"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noFill/>
            <a:ln w="7938" cap="rnd">
              <a:solidFill>
                <a:srgbClr val="333333"/>
              </a:solidFill>
              <a:prstDash val="solid"/>
              <a:round/>
              <a:headEnd/>
              <a:tailEnd/>
            </a:ln>
          </p:spPr>
          <p:txBody>
            <a:bodyPr/>
            <a:lstStyle/>
            <a:p>
              <a:endParaRPr lang="en-US"/>
            </a:p>
          </p:txBody>
        </p:sp>
        <p:sp>
          <p:nvSpPr>
            <p:cNvPr id="123" name="Freeform 43"/>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solidFill>
              <a:srgbClr val="DEDEDE"/>
            </a:solidFill>
            <a:ln w="9525">
              <a:noFill/>
              <a:round/>
              <a:headEnd/>
              <a:tailEnd/>
            </a:ln>
          </p:spPr>
          <p:txBody>
            <a:bodyPr/>
            <a:lstStyle/>
            <a:p>
              <a:endParaRPr lang="en-US"/>
            </a:p>
          </p:txBody>
        </p:sp>
        <p:sp>
          <p:nvSpPr>
            <p:cNvPr id="124" name="Freeform 44"/>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noFill/>
            <a:ln w="7938" cap="rnd">
              <a:solidFill>
                <a:srgbClr val="333333"/>
              </a:solidFill>
              <a:prstDash val="solid"/>
              <a:round/>
              <a:headEnd/>
              <a:tailEnd/>
            </a:ln>
          </p:spPr>
          <p:txBody>
            <a:bodyPr/>
            <a:lstStyle/>
            <a:p>
              <a:endParaRPr lang="en-US"/>
            </a:p>
          </p:txBody>
        </p:sp>
        <p:sp>
          <p:nvSpPr>
            <p:cNvPr id="125" name="Freeform 45"/>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solidFill>
              <a:srgbClr val="FFFFFF"/>
            </a:solidFill>
            <a:ln w="9525">
              <a:noFill/>
              <a:round/>
              <a:headEnd/>
              <a:tailEnd/>
            </a:ln>
          </p:spPr>
          <p:txBody>
            <a:bodyPr/>
            <a:lstStyle/>
            <a:p>
              <a:endParaRPr lang="en-US"/>
            </a:p>
          </p:txBody>
        </p:sp>
        <p:sp>
          <p:nvSpPr>
            <p:cNvPr id="126" name="Freeform 46"/>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B7D3E6"/>
            </a:solidFill>
            <a:ln w="9525">
              <a:noFill/>
              <a:round/>
              <a:headEnd/>
              <a:tailEnd/>
            </a:ln>
          </p:spPr>
          <p:txBody>
            <a:bodyPr/>
            <a:lstStyle/>
            <a:p>
              <a:endParaRPr lang="en-US"/>
            </a:p>
          </p:txBody>
        </p:sp>
        <p:sp>
          <p:nvSpPr>
            <p:cNvPr id="127" name="Freeform 47"/>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noFill/>
            <a:ln w="3175" cap="rnd">
              <a:solidFill>
                <a:srgbClr val="333333"/>
              </a:solidFill>
              <a:prstDash val="solid"/>
              <a:round/>
              <a:headEnd/>
              <a:tailEnd/>
            </a:ln>
          </p:spPr>
          <p:txBody>
            <a:bodyPr/>
            <a:lstStyle/>
            <a:p>
              <a:endParaRPr lang="en-US"/>
            </a:p>
          </p:txBody>
        </p:sp>
        <p:sp>
          <p:nvSpPr>
            <p:cNvPr id="128" name="Freeform 48"/>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FFFFFF"/>
            </a:solidFill>
            <a:ln w="3175" cap="rnd">
              <a:solidFill>
                <a:srgbClr val="333333"/>
              </a:solidFill>
              <a:prstDash val="solid"/>
              <a:round/>
              <a:headEnd/>
              <a:tailEnd/>
            </a:ln>
          </p:spPr>
          <p:txBody>
            <a:bodyPr/>
            <a:lstStyle/>
            <a:p>
              <a:endParaRPr lang="en-US"/>
            </a:p>
          </p:txBody>
        </p:sp>
        <p:sp>
          <p:nvSpPr>
            <p:cNvPr id="129" name="Oval 49"/>
            <p:cNvSpPr>
              <a:spLocks noChangeArrowheads="1"/>
            </p:cNvSpPr>
            <p:nvPr/>
          </p:nvSpPr>
          <p:spPr bwMode="auto">
            <a:xfrm>
              <a:off x="3495" y="2549"/>
              <a:ext cx="290" cy="64"/>
            </a:xfrm>
            <a:prstGeom prst="ellipse">
              <a:avLst/>
            </a:prstGeom>
            <a:solidFill>
              <a:srgbClr val="FFFFFF"/>
            </a:solidFill>
            <a:ln w="9525">
              <a:noFill/>
              <a:round/>
              <a:headEnd/>
              <a:tailEnd/>
            </a:ln>
          </p:spPr>
          <p:txBody>
            <a:bodyPr/>
            <a:lstStyle/>
            <a:p>
              <a:endParaRPr lang="en-US"/>
            </a:p>
          </p:txBody>
        </p:sp>
        <p:sp>
          <p:nvSpPr>
            <p:cNvPr id="130" name="Freeform 50"/>
            <p:cNvSpPr>
              <a:spLocks/>
            </p:cNvSpPr>
            <p:nvPr/>
          </p:nvSpPr>
          <p:spPr bwMode="auto">
            <a:xfrm>
              <a:off x="3543" y="2565"/>
              <a:ext cx="200" cy="48"/>
            </a:xfrm>
            <a:custGeom>
              <a:avLst/>
              <a:gdLst>
                <a:gd name="T0" fmla="*/ 100 w 80"/>
                <a:gd name="T1" fmla="*/ 0 h 18"/>
                <a:gd name="T2" fmla="*/ 0 w 80"/>
                <a:gd name="T3" fmla="*/ 16 h 18"/>
                <a:gd name="T4" fmla="*/ 0 w 80"/>
                <a:gd name="T5" fmla="*/ 40 h 18"/>
                <a:gd name="T6" fmla="*/ 98 w 80"/>
                <a:gd name="T7" fmla="*/ 48 h 18"/>
                <a:gd name="T8" fmla="*/ 200 w 80"/>
                <a:gd name="T9" fmla="*/ 40 h 18"/>
                <a:gd name="T10" fmla="*/ 200 w 80"/>
                <a:gd name="T11" fmla="*/ 16 h 18"/>
                <a:gd name="T12" fmla="*/ 100 w 80"/>
                <a:gd name="T13" fmla="*/ 0 h 18"/>
                <a:gd name="T14" fmla="*/ 0 60000 65536"/>
                <a:gd name="T15" fmla="*/ 0 60000 65536"/>
                <a:gd name="T16" fmla="*/ 0 60000 65536"/>
                <a:gd name="T17" fmla="*/ 0 60000 65536"/>
                <a:gd name="T18" fmla="*/ 0 60000 65536"/>
                <a:gd name="T19" fmla="*/ 0 60000 65536"/>
                <a:gd name="T20" fmla="*/ 0 60000 65536"/>
                <a:gd name="T21" fmla="*/ 0 w 80"/>
                <a:gd name="T22" fmla="*/ 0 h 18"/>
                <a:gd name="T23" fmla="*/ 80 w 80"/>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18">
                  <a:moveTo>
                    <a:pt x="40" y="0"/>
                  </a:moveTo>
                  <a:cubicBezTo>
                    <a:pt x="18" y="0"/>
                    <a:pt x="0" y="3"/>
                    <a:pt x="0" y="6"/>
                  </a:cubicBezTo>
                  <a:cubicBezTo>
                    <a:pt x="0" y="15"/>
                    <a:pt x="0" y="15"/>
                    <a:pt x="0" y="15"/>
                  </a:cubicBezTo>
                  <a:cubicBezTo>
                    <a:pt x="11" y="17"/>
                    <a:pt x="24" y="18"/>
                    <a:pt x="39" y="18"/>
                  </a:cubicBezTo>
                  <a:cubicBezTo>
                    <a:pt x="55" y="18"/>
                    <a:pt x="69" y="17"/>
                    <a:pt x="80" y="15"/>
                  </a:cubicBezTo>
                  <a:cubicBezTo>
                    <a:pt x="80" y="6"/>
                    <a:pt x="80" y="6"/>
                    <a:pt x="80" y="6"/>
                  </a:cubicBezTo>
                  <a:cubicBezTo>
                    <a:pt x="80" y="3"/>
                    <a:pt x="62" y="0"/>
                    <a:pt x="40" y="0"/>
                  </a:cubicBezTo>
                  <a:close/>
                </a:path>
              </a:pathLst>
            </a:custGeom>
            <a:solidFill>
              <a:srgbClr val="EBEBEB"/>
            </a:solidFill>
            <a:ln w="9525">
              <a:noFill/>
              <a:round/>
              <a:headEnd/>
              <a:tailEnd/>
            </a:ln>
          </p:spPr>
          <p:txBody>
            <a:bodyPr/>
            <a:lstStyle/>
            <a:p>
              <a:endParaRPr lang="en-US"/>
            </a:p>
          </p:txBody>
        </p:sp>
        <p:sp>
          <p:nvSpPr>
            <p:cNvPr id="131" name="Freeform 51"/>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solidFill>
              <a:srgbClr val="EBEBEB"/>
            </a:solidFill>
            <a:ln w="9525">
              <a:noFill/>
              <a:round/>
              <a:headEnd/>
              <a:tailEnd/>
            </a:ln>
          </p:spPr>
          <p:txBody>
            <a:bodyPr/>
            <a:lstStyle/>
            <a:p>
              <a:endParaRPr lang="en-US"/>
            </a:p>
          </p:txBody>
        </p:sp>
        <p:sp>
          <p:nvSpPr>
            <p:cNvPr id="132" name="Freeform 52"/>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133" name="Freeform 53"/>
            <p:cNvSpPr>
              <a:spLocks/>
            </p:cNvSpPr>
            <p:nvPr/>
          </p:nvSpPr>
          <p:spPr bwMode="auto">
            <a:xfrm>
              <a:off x="3515" y="2597"/>
              <a:ext cx="58" cy="35"/>
            </a:xfrm>
            <a:custGeom>
              <a:avLst/>
              <a:gdLst>
                <a:gd name="T0" fmla="*/ 0 w 23"/>
                <a:gd name="T1" fmla="*/ 24 h 13"/>
                <a:gd name="T2" fmla="*/ 58 w 23"/>
                <a:gd name="T3" fmla="*/ 35 h 13"/>
                <a:gd name="T4" fmla="*/ 58 w 23"/>
                <a:gd name="T5" fmla="*/ 13 h 13"/>
                <a:gd name="T6" fmla="*/ 0 w 23"/>
                <a:gd name="T7" fmla="*/ 0 h 13"/>
                <a:gd name="T8" fmla="*/ 0 w 23"/>
                <a:gd name="T9" fmla="*/ 24 h 13"/>
                <a:gd name="T10" fmla="*/ 0 60000 65536"/>
                <a:gd name="T11" fmla="*/ 0 60000 65536"/>
                <a:gd name="T12" fmla="*/ 0 60000 65536"/>
                <a:gd name="T13" fmla="*/ 0 60000 65536"/>
                <a:gd name="T14" fmla="*/ 0 60000 65536"/>
                <a:gd name="T15" fmla="*/ 0 w 23"/>
                <a:gd name="T16" fmla="*/ 0 h 13"/>
                <a:gd name="T17" fmla="*/ 23 w 23"/>
                <a:gd name="T18" fmla="*/ 13 h 13"/>
              </a:gdLst>
              <a:ahLst/>
              <a:cxnLst>
                <a:cxn ang="T10">
                  <a:pos x="T0" y="T1"/>
                </a:cxn>
                <a:cxn ang="T11">
                  <a:pos x="T2" y="T3"/>
                </a:cxn>
                <a:cxn ang="T12">
                  <a:pos x="T4" y="T5"/>
                </a:cxn>
                <a:cxn ang="T13">
                  <a:pos x="T6" y="T7"/>
                </a:cxn>
                <a:cxn ang="T14">
                  <a:pos x="T8" y="T9"/>
                </a:cxn>
              </a:cxnLst>
              <a:rect l="T15" t="T16" r="T17" b="T18"/>
              <a:pathLst>
                <a:path w="23" h="13">
                  <a:moveTo>
                    <a:pt x="0" y="9"/>
                  </a:moveTo>
                  <a:cubicBezTo>
                    <a:pt x="6" y="11"/>
                    <a:pt x="14" y="12"/>
                    <a:pt x="23" y="13"/>
                  </a:cubicBezTo>
                  <a:cubicBezTo>
                    <a:pt x="23" y="5"/>
                    <a:pt x="23" y="5"/>
                    <a:pt x="23" y="5"/>
                  </a:cubicBezTo>
                  <a:cubicBezTo>
                    <a:pt x="14" y="4"/>
                    <a:pt x="6" y="2"/>
                    <a:pt x="0" y="0"/>
                  </a:cubicBezTo>
                  <a:lnTo>
                    <a:pt x="0" y="9"/>
                  </a:lnTo>
                  <a:close/>
                </a:path>
              </a:pathLst>
            </a:custGeom>
            <a:solidFill>
              <a:srgbClr val="C2C2C2"/>
            </a:solidFill>
            <a:ln w="9525">
              <a:noFill/>
              <a:round/>
              <a:headEnd/>
              <a:tailEnd/>
            </a:ln>
          </p:spPr>
          <p:txBody>
            <a:bodyPr/>
            <a:lstStyle/>
            <a:p>
              <a:endParaRPr lang="en-US"/>
            </a:p>
          </p:txBody>
        </p:sp>
        <p:sp>
          <p:nvSpPr>
            <p:cNvPr id="134" name="Freeform 54"/>
            <p:cNvSpPr>
              <a:spLocks/>
            </p:cNvSpPr>
            <p:nvPr/>
          </p:nvSpPr>
          <p:spPr bwMode="auto">
            <a:xfrm>
              <a:off x="3550" y="2608"/>
              <a:ext cx="15" cy="24"/>
            </a:xfrm>
            <a:custGeom>
              <a:avLst/>
              <a:gdLst>
                <a:gd name="T0" fmla="*/ 0 w 6"/>
                <a:gd name="T1" fmla="*/ 21 h 9"/>
                <a:gd name="T2" fmla="*/ 15 w 6"/>
                <a:gd name="T3" fmla="*/ 24 h 9"/>
                <a:gd name="T4" fmla="*/ 15 w 6"/>
                <a:gd name="T5" fmla="*/ 0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8"/>
                    <a:pt x="4" y="9"/>
                    <a:pt x="6" y="9"/>
                  </a:cubicBezTo>
                  <a:cubicBezTo>
                    <a:pt x="6" y="0"/>
                    <a:pt x="6" y="0"/>
                    <a:pt x="6" y="0"/>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135" name="Freeform 55"/>
            <p:cNvSpPr>
              <a:spLocks/>
            </p:cNvSpPr>
            <p:nvPr/>
          </p:nvSpPr>
          <p:spPr bwMode="auto">
            <a:xfrm>
              <a:off x="3753" y="2592"/>
              <a:ext cx="22" cy="32"/>
            </a:xfrm>
            <a:custGeom>
              <a:avLst/>
              <a:gdLst>
                <a:gd name="T0" fmla="*/ 22 w 9"/>
                <a:gd name="T1" fmla="*/ 0 h 12"/>
                <a:gd name="T2" fmla="*/ 0 w 9"/>
                <a:gd name="T3" fmla="*/ 8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1"/>
                    <a:pt x="4" y="2"/>
                    <a:pt x="0" y="3"/>
                  </a:cubicBezTo>
                  <a:cubicBezTo>
                    <a:pt x="0" y="12"/>
                    <a:pt x="0" y="12"/>
                    <a:pt x="0" y="12"/>
                  </a:cubicBezTo>
                  <a:cubicBezTo>
                    <a:pt x="4" y="11"/>
                    <a:pt x="7" y="10"/>
                    <a:pt x="9" y="9"/>
                  </a:cubicBezTo>
                  <a:lnTo>
                    <a:pt x="9" y="0"/>
                  </a:lnTo>
                  <a:close/>
                </a:path>
              </a:pathLst>
            </a:custGeom>
            <a:solidFill>
              <a:srgbClr val="056498"/>
            </a:solidFill>
            <a:ln w="9525">
              <a:noFill/>
              <a:round/>
              <a:headEnd/>
              <a:tailEnd/>
            </a:ln>
          </p:spPr>
          <p:txBody>
            <a:bodyPr/>
            <a:lstStyle/>
            <a:p>
              <a:endParaRPr lang="en-US"/>
            </a:p>
          </p:txBody>
        </p:sp>
        <p:sp>
          <p:nvSpPr>
            <p:cNvPr id="136" name="Freeform 56"/>
            <p:cNvSpPr>
              <a:spLocks/>
            </p:cNvSpPr>
            <p:nvPr/>
          </p:nvSpPr>
          <p:spPr bwMode="auto">
            <a:xfrm>
              <a:off x="3575" y="2576"/>
              <a:ext cx="133" cy="11"/>
            </a:xfrm>
            <a:custGeom>
              <a:avLst/>
              <a:gdLst>
                <a:gd name="T0" fmla="*/ 3 w 53"/>
                <a:gd name="T1" fmla="*/ 6 h 4"/>
                <a:gd name="T2" fmla="*/ 68 w 53"/>
                <a:gd name="T3" fmla="*/ 0 h 4"/>
                <a:gd name="T4" fmla="*/ 128 w 53"/>
                <a:gd name="T5" fmla="*/ 3 h 4"/>
                <a:gd name="T6" fmla="*/ 128 w 53"/>
                <a:gd name="T7" fmla="*/ 8 h 4"/>
                <a:gd name="T8" fmla="*/ 68 w 53"/>
                <a:gd name="T9" fmla="*/ 11 h 4"/>
                <a:gd name="T10" fmla="*/ 5 w 53"/>
                <a:gd name="T11" fmla="*/ 6 h 4"/>
                <a:gd name="T12" fmla="*/ 3 w 53"/>
                <a:gd name="T13" fmla="*/ 6 h 4"/>
                <a:gd name="T14" fmla="*/ 0 60000 65536"/>
                <a:gd name="T15" fmla="*/ 0 60000 65536"/>
                <a:gd name="T16" fmla="*/ 0 60000 65536"/>
                <a:gd name="T17" fmla="*/ 0 60000 65536"/>
                <a:gd name="T18" fmla="*/ 0 60000 65536"/>
                <a:gd name="T19" fmla="*/ 0 60000 65536"/>
                <a:gd name="T20" fmla="*/ 0 60000 65536"/>
                <a:gd name="T21" fmla="*/ 0 w 53"/>
                <a:gd name="T22" fmla="*/ 0 h 4"/>
                <a:gd name="T23" fmla="*/ 53 w 53"/>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
                  <a:moveTo>
                    <a:pt x="1" y="2"/>
                  </a:moveTo>
                  <a:cubicBezTo>
                    <a:pt x="8" y="1"/>
                    <a:pt x="16" y="0"/>
                    <a:pt x="27" y="0"/>
                  </a:cubicBezTo>
                  <a:cubicBezTo>
                    <a:pt x="37" y="0"/>
                    <a:pt x="45" y="1"/>
                    <a:pt x="51" y="1"/>
                  </a:cubicBezTo>
                  <a:cubicBezTo>
                    <a:pt x="53" y="2"/>
                    <a:pt x="53" y="2"/>
                    <a:pt x="51" y="3"/>
                  </a:cubicBezTo>
                  <a:cubicBezTo>
                    <a:pt x="45" y="3"/>
                    <a:pt x="37" y="4"/>
                    <a:pt x="27" y="4"/>
                  </a:cubicBezTo>
                  <a:cubicBezTo>
                    <a:pt x="16" y="4"/>
                    <a:pt x="8" y="3"/>
                    <a:pt x="2" y="2"/>
                  </a:cubicBezTo>
                  <a:cubicBezTo>
                    <a:pt x="1" y="2"/>
                    <a:pt x="0" y="2"/>
                    <a:pt x="1" y="2"/>
                  </a:cubicBezTo>
                  <a:close/>
                </a:path>
              </a:pathLst>
            </a:custGeom>
            <a:solidFill>
              <a:srgbClr val="C2C2C2"/>
            </a:solidFill>
            <a:ln w="9525">
              <a:noFill/>
              <a:round/>
              <a:headEnd/>
              <a:tailEnd/>
            </a:ln>
          </p:spPr>
          <p:txBody>
            <a:bodyPr/>
            <a:lstStyle/>
            <a:p>
              <a:endParaRPr lang="en-US"/>
            </a:p>
          </p:txBody>
        </p:sp>
        <p:sp>
          <p:nvSpPr>
            <p:cNvPr id="137" name="Freeform 57"/>
            <p:cNvSpPr>
              <a:spLocks/>
            </p:cNvSpPr>
            <p:nvPr/>
          </p:nvSpPr>
          <p:spPr bwMode="auto">
            <a:xfrm>
              <a:off x="3585" y="2611"/>
              <a:ext cx="18" cy="24"/>
            </a:xfrm>
            <a:custGeom>
              <a:avLst/>
              <a:gdLst>
                <a:gd name="T0" fmla="*/ 18 w 7"/>
                <a:gd name="T1" fmla="*/ 24 h 9"/>
                <a:gd name="T2" fmla="*/ 18 w 7"/>
                <a:gd name="T3" fmla="*/ 3 h 9"/>
                <a:gd name="T4" fmla="*/ 0 w 7"/>
                <a:gd name="T5" fmla="*/ 0 h 9"/>
                <a:gd name="T6" fmla="*/ 0 w 7"/>
                <a:gd name="T7" fmla="*/ 0 h 9"/>
                <a:gd name="T8" fmla="*/ 0 w 7"/>
                <a:gd name="T9" fmla="*/ 24 h 9"/>
                <a:gd name="T10" fmla="*/ 18 w 7"/>
                <a:gd name="T11" fmla="*/ 24 h 9"/>
                <a:gd name="T12" fmla="*/ 0 60000 65536"/>
                <a:gd name="T13" fmla="*/ 0 60000 65536"/>
                <a:gd name="T14" fmla="*/ 0 60000 65536"/>
                <a:gd name="T15" fmla="*/ 0 60000 65536"/>
                <a:gd name="T16" fmla="*/ 0 60000 65536"/>
                <a:gd name="T17" fmla="*/ 0 60000 65536"/>
                <a:gd name="T18" fmla="*/ 0 w 7"/>
                <a:gd name="T19" fmla="*/ 0 h 9"/>
                <a:gd name="T20" fmla="*/ 7 w 7"/>
                <a:gd name="T21" fmla="*/ 9 h 9"/>
              </a:gdLst>
              <a:ahLst/>
              <a:cxnLst>
                <a:cxn ang="T12">
                  <a:pos x="T0" y="T1"/>
                </a:cxn>
                <a:cxn ang="T13">
                  <a:pos x="T2" y="T3"/>
                </a:cxn>
                <a:cxn ang="T14">
                  <a:pos x="T4" y="T5"/>
                </a:cxn>
                <a:cxn ang="T15">
                  <a:pos x="T6" y="T7"/>
                </a:cxn>
                <a:cxn ang="T16">
                  <a:pos x="T8" y="T9"/>
                </a:cxn>
                <a:cxn ang="T17">
                  <a:pos x="T10" y="T11"/>
                </a:cxn>
              </a:cxnLst>
              <a:rect l="T18" t="T19" r="T20" b="T21"/>
              <a:pathLst>
                <a:path w="7" h="9">
                  <a:moveTo>
                    <a:pt x="7" y="9"/>
                  </a:moveTo>
                  <a:cubicBezTo>
                    <a:pt x="7" y="1"/>
                    <a:pt x="7" y="1"/>
                    <a:pt x="7" y="1"/>
                  </a:cubicBezTo>
                  <a:cubicBezTo>
                    <a:pt x="5" y="1"/>
                    <a:pt x="2" y="0"/>
                    <a:pt x="0" y="0"/>
                  </a:cubicBezTo>
                  <a:cubicBezTo>
                    <a:pt x="0" y="0"/>
                    <a:pt x="0" y="0"/>
                    <a:pt x="0" y="0"/>
                  </a:cubicBezTo>
                  <a:cubicBezTo>
                    <a:pt x="0" y="9"/>
                    <a:pt x="0" y="9"/>
                    <a:pt x="0" y="9"/>
                  </a:cubicBezTo>
                  <a:cubicBezTo>
                    <a:pt x="2" y="9"/>
                    <a:pt x="5" y="9"/>
                    <a:pt x="7" y="9"/>
                  </a:cubicBezTo>
                  <a:close/>
                </a:path>
              </a:pathLst>
            </a:custGeom>
            <a:solidFill>
              <a:srgbClr val="E3EDF5"/>
            </a:solidFill>
            <a:ln w="9525">
              <a:noFill/>
              <a:round/>
              <a:headEnd/>
              <a:tailEnd/>
            </a:ln>
          </p:spPr>
          <p:txBody>
            <a:bodyPr/>
            <a:lstStyle/>
            <a:p>
              <a:endParaRPr lang="en-US"/>
            </a:p>
          </p:txBody>
        </p:sp>
        <p:sp>
          <p:nvSpPr>
            <p:cNvPr id="138" name="Freeform 58"/>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w 8"/>
                <a:gd name="T9" fmla="*/ 0 h 24"/>
                <a:gd name="T10" fmla="*/ 0 60000 65536"/>
                <a:gd name="T11" fmla="*/ 0 60000 65536"/>
                <a:gd name="T12" fmla="*/ 0 60000 65536"/>
                <a:gd name="T13" fmla="*/ 0 60000 65536"/>
                <a:gd name="T14" fmla="*/ 0 60000 65536"/>
                <a:gd name="T15" fmla="*/ 0 w 8"/>
                <a:gd name="T16" fmla="*/ 0 h 24"/>
                <a:gd name="T17" fmla="*/ 8 w 8"/>
                <a:gd name="T18" fmla="*/ 24 h 24"/>
              </a:gdLst>
              <a:ahLst/>
              <a:cxnLst>
                <a:cxn ang="T10">
                  <a:pos x="T0" y="T1"/>
                </a:cxn>
                <a:cxn ang="T11">
                  <a:pos x="T2" y="T3"/>
                </a:cxn>
                <a:cxn ang="T12">
                  <a:pos x="T4" y="T5"/>
                </a:cxn>
                <a:cxn ang="T13">
                  <a:pos x="T6" y="T7"/>
                </a:cxn>
                <a:cxn ang="T14">
                  <a:pos x="T8" y="T9"/>
                </a:cxn>
              </a:cxnLst>
              <a:rect l="T15" t="T16" r="T17" b="T18"/>
              <a:pathLst>
                <a:path w="8" h="24">
                  <a:moveTo>
                    <a:pt x="0" y="0"/>
                  </a:moveTo>
                  <a:lnTo>
                    <a:pt x="0" y="24"/>
                  </a:lnTo>
                  <a:lnTo>
                    <a:pt x="8" y="24"/>
                  </a:lnTo>
                  <a:lnTo>
                    <a:pt x="8" y="5"/>
                  </a:lnTo>
                  <a:lnTo>
                    <a:pt x="0" y="0"/>
                  </a:lnTo>
                  <a:close/>
                </a:path>
              </a:pathLst>
            </a:custGeom>
            <a:solidFill>
              <a:srgbClr val="FFFFFF"/>
            </a:solidFill>
            <a:ln w="9525">
              <a:noFill/>
              <a:round/>
              <a:headEnd/>
              <a:tailEnd/>
            </a:ln>
          </p:spPr>
          <p:txBody>
            <a:bodyPr/>
            <a:lstStyle/>
            <a:p>
              <a:endParaRPr lang="en-US"/>
            </a:p>
          </p:txBody>
        </p:sp>
        <p:sp>
          <p:nvSpPr>
            <p:cNvPr id="139" name="Freeform 59"/>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60000 65536"/>
                <a:gd name="T9" fmla="*/ 0 60000 65536"/>
                <a:gd name="T10" fmla="*/ 0 60000 65536"/>
                <a:gd name="T11" fmla="*/ 0 60000 65536"/>
                <a:gd name="T12" fmla="*/ 0 w 8"/>
                <a:gd name="T13" fmla="*/ 0 h 24"/>
                <a:gd name="T14" fmla="*/ 8 w 8"/>
                <a:gd name="T15" fmla="*/ 24 h 24"/>
              </a:gdLst>
              <a:ahLst/>
              <a:cxnLst>
                <a:cxn ang="T8">
                  <a:pos x="T0" y="T1"/>
                </a:cxn>
                <a:cxn ang="T9">
                  <a:pos x="T2" y="T3"/>
                </a:cxn>
                <a:cxn ang="T10">
                  <a:pos x="T4" y="T5"/>
                </a:cxn>
                <a:cxn ang="T11">
                  <a:pos x="T6" y="T7"/>
                </a:cxn>
              </a:cxnLst>
              <a:rect l="T12" t="T13" r="T14" b="T15"/>
              <a:pathLst>
                <a:path w="8" h="24">
                  <a:moveTo>
                    <a:pt x="0" y="0"/>
                  </a:moveTo>
                  <a:lnTo>
                    <a:pt x="0" y="24"/>
                  </a:lnTo>
                  <a:lnTo>
                    <a:pt x="8" y="24"/>
                  </a:lnTo>
                  <a:lnTo>
                    <a:pt x="8" y="5"/>
                  </a:lnTo>
                </a:path>
              </a:pathLst>
            </a:custGeom>
            <a:noFill/>
            <a:ln w="9525">
              <a:noFill/>
              <a:round/>
              <a:headEnd/>
              <a:tailEnd/>
            </a:ln>
          </p:spPr>
          <p:txBody>
            <a:bodyPr/>
            <a:lstStyle/>
            <a:p>
              <a:endParaRPr lang="en-US"/>
            </a:p>
          </p:txBody>
        </p:sp>
        <p:sp>
          <p:nvSpPr>
            <p:cNvPr id="140" name="Freeform 60"/>
            <p:cNvSpPr>
              <a:spLocks/>
            </p:cNvSpPr>
            <p:nvPr/>
          </p:nvSpPr>
          <p:spPr bwMode="auto">
            <a:xfrm>
              <a:off x="3708" y="2581"/>
              <a:ext cx="75" cy="51"/>
            </a:xfrm>
            <a:custGeom>
              <a:avLst/>
              <a:gdLst>
                <a:gd name="T0" fmla="*/ 0 w 30"/>
                <a:gd name="T1" fmla="*/ 27 h 19"/>
                <a:gd name="T2" fmla="*/ 0 w 30"/>
                <a:gd name="T3" fmla="*/ 51 h 19"/>
                <a:gd name="T4" fmla="*/ 75 w 30"/>
                <a:gd name="T5" fmla="*/ 24 h 19"/>
                <a:gd name="T6" fmla="*/ 75 w 30"/>
                <a:gd name="T7" fmla="*/ 0 h 19"/>
                <a:gd name="T8" fmla="*/ 0 w 30"/>
                <a:gd name="T9" fmla="*/ 27 h 19"/>
                <a:gd name="T10" fmla="*/ 0 60000 65536"/>
                <a:gd name="T11" fmla="*/ 0 60000 65536"/>
                <a:gd name="T12" fmla="*/ 0 60000 65536"/>
                <a:gd name="T13" fmla="*/ 0 60000 65536"/>
                <a:gd name="T14" fmla="*/ 0 60000 65536"/>
                <a:gd name="T15" fmla="*/ 0 w 30"/>
                <a:gd name="T16" fmla="*/ 0 h 19"/>
                <a:gd name="T17" fmla="*/ 30 w 30"/>
                <a:gd name="T18" fmla="*/ 19 h 19"/>
              </a:gdLst>
              <a:ahLst/>
              <a:cxnLst>
                <a:cxn ang="T10">
                  <a:pos x="T0" y="T1"/>
                </a:cxn>
                <a:cxn ang="T11">
                  <a:pos x="T2" y="T3"/>
                </a:cxn>
                <a:cxn ang="T12">
                  <a:pos x="T4" y="T5"/>
                </a:cxn>
                <a:cxn ang="T13">
                  <a:pos x="T6" y="T7"/>
                </a:cxn>
                <a:cxn ang="T14">
                  <a:pos x="T8" y="T9"/>
                </a:cxn>
              </a:cxnLst>
              <a:rect l="T15" t="T16" r="T17" b="T18"/>
              <a:pathLst>
                <a:path w="30" h="19">
                  <a:moveTo>
                    <a:pt x="0" y="10"/>
                  </a:moveTo>
                  <a:cubicBezTo>
                    <a:pt x="0" y="19"/>
                    <a:pt x="0" y="19"/>
                    <a:pt x="0" y="19"/>
                  </a:cubicBezTo>
                  <a:cubicBezTo>
                    <a:pt x="18" y="17"/>
                    <a:pt x="30" y="13"/>
                    <a:pt x="30" y="9"/>
                  </a:cubicBezTo>
                  <a:cubicBezTo>
                    <a:pt x="30" y="0"/>
                    <a:pt x="30" y="0"/>
                    <a:pt x="30" y="0"/>
                  </a:cubicBezTo>
                  <a:cubicBezTo>
                    <a:pt x="30" y="5"/>
                    <a:pt x="18" y="8"/>
                    <a:pt x="0" y="10"/>
                  </a:cubicBezTo>
                  <a:close/>
                </a:path>
              </a:pathLst>
            </a:custGeom>
            <a:solidFill>
              <a:srgbClr val="DEDEDE"/>
            </a:solidFill>
            <a:ln w="9525">
              <a:noFill/>
              <a:round/>
              <a:headEnd/>
              <a:tailEnd/>
            </a:ln>
          </p:spPr>
          <p:txBody>
            <a:bodyPr/>
            <a:lstStyle/>
            <a:p>
              <a:endParaRPr lang="en-US"/>
            </a:p>
          </p:txBody>
        </p:sp>
        <p:sp>
          <p:nvSpPr>
            <p:cNvPr id="141" name="Freeform 61"/>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w 18"/>
                <a:gd name="T9" fmla="*/ 5 h 24"/>
                <a:gd name="T10" fmla="*/ 0 60000 65536"/>
                <a:gd name="T11" fmla="*/ 0 60000 65536"/>
                <a:gd name="T12" fmla="*/ 0 60000 65536"/>
                <a:gd name="T13" fmla="*/ 0 60000 65536"/>
                <a:gd name="T14" fmla="*/ 0 60000 65536"/>
                <a:gd name="T15" fmla="*/ 0 w 18"/>
                <a:gd name="T16" fmla="*/ 0 h 24"/>
                <a:gd name="T17" fmla="*/ 18 w 18"/>
                <a:gd name="T18" fmla="*/ 24 h 24"/>
              </a:gdLst>
              <a:ahLst/>
              <a:cxnLst>
                <a:cxn ang="T10">
                  <a:pos x="T0" y="T1"/>
                </a:cxn>
                <a:cxn ang="T11">
                  <a:pos x="T2" y="T3"/>
                </a:cxn>
                <a:cxn ang="T12">
                  <a:pos x="T4" y="T5"/>
                </a:cxn>
                <a:cxn ang="T13">
                  <a:pos x="T6" y="T7"/>
                </a:cxn>
                <a:cxn ang="T14">
                  <a:pos x="T8" y="T9"/>
                </a:cxn>
              </a:cxnLst>
              <a:rect l="T15" t="T16" r="T17" b="T18"/>
              <a:pathLst>
                <a:path w="18" h="24">
                  <a:moveTo>
                    <a:pt x="0" y="5"/>
                  </a:moveTo>
                  <a:lnTo>
                    <a:pt x="0" y="24"/>
                  </a:lnTo>
                  <a:lnTo>
                    <a:pt x="18" y="21"/>
                  </a:lnTo>
                  <a:lnTo>
                    <a:pt x="18" y="0"/>
                  </a:lnTo>
                  <a:lnTo>
                    <a:pt x="0" y="5"/>
                  </a:lnTo>
                  <a:close/>
                </a:path>
              </a:pathLst>
            </a:custGeom>
            <a:solidFill>
              <a:srgbClr val="C2C2C2"/>
            </a:solidFill>
            <a:ln w="9525">
              <a:noFill/>
              <a:round/>
              <a:headEnd/>
              <a:tailEnd/>
            </a:ln>
          </p:spPr>
          <p:txBody>
            <a:bodyPr/>
            <a:lstStyle/>
            <a:p>
              <a:endParaRPr lang="en-US"/>
            </a:p>
          </p:txBody>
        </p:sp>
        <p:sp>
          <p:nvSpPr>
            <p:cNvPr id="142" name="Freeform 62"/>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60000 65536"/>
                <a:gd name="T9" fmla="*/ 0 60000 65536"/>
                <a:gd name="T10" fmla="*/ 0 60000 65536"/>
                <a:gd name="T11" fmla="*/ 0 60000 65536"/>
                <a:gd name="T12" fmla="*/ 0 w 18"/>
                <a:gd name="T13" fmla="*/ 0 h 24"/>
                <a:gd name="T14" fmla="*/ 18 w 18"/>
                <a:gd name="T15" fmla="*/ 24 h 24"/>
              </a:gdLst>
              <a:ahLst/>
              <a:cxnLst>
                <a:cxn ang="T8">
                  <a:pos x="T0" y="T1"/>
                </a:cxn>
                <a:cxn ang="T9">
                  <a:pos x="T2" y="T3"/>
                </a:cxn>
                <a:cxn ang="T10">
                  <a:pos x="T4" y="T5"/>
                </a:cxn>
                <a:cxn ang="T11">
                  <a:pos x="T6" y="T7"/>
                </a:cxn>
              </a:cxnLst>
              <a:rect l="T12" t="T13" r="T14" b="T15"/>
              <a:pathLst>
                <a:path w="18" h="24">
                  <a:moveTo>
                    <a:pt x="0" y="5"/>
                  </a:moveTo>
                  <a:lnTo>
                    <a:pt x="0" y="24"/>
                  </a:lnTo>
                  <a:lnTo>
                    <a:pt x="18" y="21"/>
                  </a:lnTo>
                  <a:lnTo>
                    <a:pt x="18" y="0"/>
                  </a:lnTo>
                </a:path>
              </a:pathLst>
            </a:custGeom>
            <a:noFill/>
            <a:ln w="9525">
              <a:noFill/>
              <a:round/>
              <a:headEnd/>
              <a:tailEnd/>
            </a:ln>
          </p:spPr>
          <p:txBody>
            <a:bodyPr/>
            <a:lstStyle/>
            <a:p>
              <a:endParaRPr lang="en-US"/>
            </a:p>
          </p:txBody>
        </p:sp>
        <p:sp>
          <p:nvSpPr>
            <p:cNvPr id="143" name="Freeform 63"/>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noFill/>
            <a:ln w="3175" cap="rnd">
              <a:solidFill>
                <a:srgbClr val="FFFFFF"/>
              </a:solidFill>
              <a:prstDash val="solid"/>
              <a:round/>
              <a:headEnd/>
              <a:tailEnd/>
            </a:ln>
          </p:spPr>
          <p:txBody>
            <a:bodyPr/>
            <a:lstStyle/>
            <a:p>
              <a:endParaRPr lang="en-US"/>
            </a:p>
          </p:txBody>
        </p:sp>
        <p:sp>
          <p:nvSpPr>
            <p:cNvPr id="144" name="Freeform 64"/>
            <p:cNvSpPr>
              <a:spLocks/>
            </p:cNvSpPr>
            <p:nvPr/>
          </p:nvSpPr>
          <p:spPr bwMode="auto">
            <a:xfrm>
              <a:off x="3543" y="2579"/>
              <a:ext cx="200" cy="16"/>
            </a:xfrm>
            <a:custGeom>
              <a:avLst/>
              <a:gdLst>
                <a:gd name="T0" fmla="*/ 0 w 80"/>
                <a:gd name="T1" fmla="*/ 0 h 6"/>
                <a:gd name="T2" fmla="*/ 100 w 80"/>
                <a:gd name="T3" fmla="*/ 16 h 6"/>
                <a:gd name="T4" fmla="*/ 200 w 80"/>
                <a:gd name="T5" fmla="*/ 0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0" y="0"/>
                  </a:moveTo>
                  <a:cubicBezTo>
                    <a:pt x="0" y="4"/>
                    <a:pt x="18" y="6"/>
                    <a:pt x="40" y="6"/>
                  </a:cubicBezTo>
                  <a:cubicBezTo>
                    <a:pt x="62" y="6"/>
                    <a:pt x="80" y="4"/>
                    <a:pt x="80" y="0"/>
                  </a:cubicBezTo>
                </a:path>
              </a:pathLst>
            </a:custGeom>
            <a:noFill/>
            <a:ln w="3175" cap="rnd">
              <a:solidFill>
                <a:srgbClr val="FFFFFF"/>
              </a:solidFill>
              <a:prstDash val="solid"/>
              <a:round/>
              <a:headEnd/>
              <a:tailEnd/>
            </a:ln>
          </p:spPr>
          <p:txBody>
            <a:bodyPr/>
            <a:lstStyle/>
            <a:p>
              <a:endParaRPr lang="en-US"/>
            </a:p>
          </p:txBody>
        </p:sp>
        <p:sp>
          <p:nvSpPr>
            <p:cNvPr id="145" name="Oval 65"/>
            <p:cNvSpPr>
              <a:spLocks noChangeArrowheads="1"/>
            </p:cNvSpPr>
            <p:nvPr/>
          </p:nvSpPr>
          <p:spPr bwMode="auto">
            <a:xfrm>
              <a:off x="3495" y="2549"/>
              <a:ext cx="290" cy="64"/>
            </a:xfrm>
            <a:prstGeom prst="ellipse">
              <a:avLst/>
            </a:prstGeom>
            <a:noFill/>
            <a:ln w="7938" cap="rnd">
              <a:solidFill>
                <a:srgbClr val="333333"/>
              </a:solidFill>
              <a:round/>
              <a:headEnd/>
              <a:tailEnd/>
            </a:ln>
          </p:spPr>
          <p:txBody>
            <a:bodyPr/>
            <a:lstStyle/>
            <a:p>
              <a:endParaRPr lang="en-US"/>
            </a:p>
          </p:txBody>
        </p:sp>
        <p:sp>
          <p:nvSpPr>
            <p:cNvPr id="146" name="Freeform 66"/>
            <p:cNvSpPr>
              <a:spLocks/>
            </p:cNvSpPr>
            <p:nvPr/>
          </p:nvSpPr>
          <p:spPr bwMode="auto">
            <a:xfrm>
              <a:off x="3533" y="2589"/>
              <a:ext cx="220" cy="19"/>
            </a:xfrm>
            <a:custGeom>
              <a:avLst/>
              <a:gdLst>
                <a:gd name="T0" fmla="*/ 220 w 88"/>
                <a:gd name="T1" fmla="*/ 0 h 7"/>
                <a:gd name="T2" fmla="*/ 108 w 88"/>
                <a:gd name="T3" fmla="*/ 19 h 7"/>
                <a:gd name="T4" fmla="*/ 0 w 88"/>
                <a:gd name="T5" fmla="*/ 5 h 7"/>
                <a:gd name="T6" fmla="*/ 0 60000 65536"/>
                <a:gd name="T7" fmla="*/ 0 60000 65536"/>
                <a:gd name="T8" fmla="*/ 0 60000 65536"/>
                <a:gd name="T9" fmla="*/ 0 w 88"/>
                <a:gd name="T10" fmla="*/ 0 h 7"/>
                <a:gd name="T11" fmla="*/ 88 w 88"/>
                <a:gd name="T12" fmla="*/ 7 h 7"/>
              </a:gdLst>
              <a:ahLst/>
              <a:cxnLst>
                <a:cxn ang="T6">
                  <a:pos x="T0" y="T1"/>
                </a:cxn>
                <a:cxn ang="T7">
                  <a:pos x="T2" y="T3"/>
                </a:cxn>
                <a:cxn ang="T8">
                  <a:pos x="T4" y="T5"/>
                </a:cxn>
              </a:cxnLst>
              <a:rect l="T9" t="T10" r="T11" b="T12"/>
              <a:pathLst>
                <a:path w="88" h="7">
                  <a:moveTo>
                    <a:pt x="88" y="0"/>
                  </a:moveTo>
                  <a:cubicBezTo>
                    <a:pt x="85" y="6"/>
                    <a:pt x="61" y="7"/>
                    <a:pt x="43" y="7"/>
                  </a:cubicBezTo>
                  <a:cubicBezTo>
                    <a:pt x="27" y="7"/>
                    <a:pt x="8" y="6"/>
                    <a:pt x="0" y="2"/>
                  </a:cubicBezTo>
                </a:path>
              </a:pathLst>
            </a:custGeom>
            <a:noFill/>
            <a:ln w="15875" cap="flat">
              <a:solidFill>
                <a:srgbClr val="FFFFFF"/>
              </a:solidFill>
              <a:prstDash val="solid"/>
              <a:miter lim="800000"/>
              <a:headEnd/>
              <a:tailEnd/>
            </a:ln>
          </p:spPr>
          <p:txBody>
            <a:bodyPr/>
            <a:lstStyle/>
            <a:p>
              <a:endParaRPr lang="en-US"/>
            </a:p>
          </p:txBody>
        </p:sp>
        <p:sp>
          <p:nvSpPr>
            <p:cNvPr id="147" name="Freeform 67"/>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148" name="Freeform 68"/>
            <p:cNvSpPr>
              <a:spLocks/>
            </p:cNvSpPr>
            <p:nvPr/>
          </p:nvSpPr>
          <p:spPr bwMode="auto">
            <a:xfrm>
              <a:off x="3888" y="2603"/>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0" y="0"/>
                  </a:cubicBezTo>
                  <a:cubicBezTo>
                    <a:pt x="0" y="0"/>
                    <a:pt x="0" y="0"/>
                    <a:pt x="0" y="0"/>
                  </a:cubicBezTo>
                  <a:close/>
                </a:path>
              </a:pathLst>
            </a:custGeom>
            <a:noFill/>
            <a:ln w="7938" cap="rnd">
              <a:solidFill>
                <a:srgbClr val="333333"/>
              </a:solidFill>
              <a:prstDash val="solid"/>
              <a:round/>
              <a:headEnd/>
              <a:tailEnd/>
            </a:ln>
          </p:spPr>
          <p:txBody>
            <a:bodyPr/>
            <a:lstStyle/>
            <a:p>
              <a:endParaRPr lang="en-US"/>
            </a:p>
          </p:txBody>
        </p:sp>
        <p:sp>
          <p:nvSpPr>
            <p:cNvPr id="149" name="Freeform 69"/>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solidFill>
              <a:srgbClr val="DEDEDE"/>
            </a:solidFill>
            <a:ln w="9525">
              <a:noFill/>
              <a:round/>
              <a:headEnd/>
              <a:tailEnd/>
            </a:ln>
          </p:spPr>
          <p:txBody>
            <a:bodyPr/>
            <a:lstStyle/>
            <a:p>
              <a:endParaRPr lang="en-US"/>
            </a:p>
          </p:txBody>
        </p:sp>
        <p:sp>
          <p:nvSpPr>
            <p:cNvPr id="150" name="Freeform 70"/>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solidFill>
              <a:srgbClr val="EBEBEB"/>
            </a:solidFill>
            <a:ln w="9525">
              <a:noFill/>
              <a:round/>
              <a:headEnd/>
              <a:tailEnd/>
            </a:ln>
          </p:spPr>
          <p:txBody>
            <a:bodyPr/>
            <a:lstStyle/>
            <a:p>
              <a:endParaRPr lang="en-US"/>
            </a:p>
          </p:txBody>
        </p:sp>
        <p:sp>
          <p:nvSpPr>
            <p:cNvPr id="151" name="Freeform 71"/>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noFill/>
            <a:ln w="7938" cap="rnd">
              <a:solidFill>
                <a:srgbClr val="333333"/>
              </a:solidFill>
              <a:prstDash val="solid"/>
              <a:round/>
              <a:headEnd/>
              <a:tailEnd/>
            </a:ln>
          </p:spPr>
          <p:txBody>
            <a:bodyPr/>
            <a:lstStyle/>
            <a:p>
              <a:endParaRPr lang="en-US"/>
            </a:p>
          </p:txBody>
        </p:sp>
        <p:sp>
          <p:nvSpPr>
            <p:cNvPr id="152" name="Freeform 72"/>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noFill/>
            <a:ln w="7938" cap="rnd">
              <a:solidFill>
                <a:srgbClr val="333333"/>
              </a:solidFill>
              <a:prstDash val="solid"/>
              <a:round/>
              <a:headEnd/>
              <a:tailEnd/>
            </a:ln>
          </p:spPr>
          <p:txBody>
            <a:bodyPr/>
            <a:lstStyle/>
            <a:p>
              <a:endParaRPr lang="en-US"/>
            </a:p>
          </p:txBody>
        </p:sp>
        <p:sp>
          <p:nvSpPr>
            <p:cNvPr id="153" name="Freeform 73"/>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154" name="Freeform 74"/>
            <p:cNvSpPr>
              <a:spLocks/>
            </p:cNvSpPr>
            <p:nvPr/>
          </p:nvSpPr>
          <p:spPr bwMode="auto">
            <a:xfrm>
              <a:off x="3678"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4" y="19"/>
                    <a:pt x="42" y="14"/>
                    <a:pt x="42" y="9"/>
                  </a:cubicBezTo>
                  <a:cubicBezTo>
                    <a:pt x="42" y="0"/>
                    <a:pt x="42" y="0"/>
                    <a:pt x="42" y="0"/>
                  </a:cubicBezTo>
                  <a:cubicBezTo>
                    <a:pt x="42" y="6"/>
                    <a:pt x="24" y="10"/>
                    <a:pt x="0" y="12"/>
                  </a:cubicBezTo>
                  <a:cubicBezTo>
                    <a:pt x="1" y="15"/>
                    <a:pt x="1" y="18"/>
                    <a:pt x="0" y="20"/>
                  </a:cubicBezTo>
                  <a:close/>
                </a:path>
              </a:pathLst>
            </a:custGeom>
            <a:solidFill>
              <a:srgbClr val="DEDEDE"/>
            </a:solidFill>
            <a:ln w="9525">
              <a:noFill/>
              <a:round/>
              <a:headEnd/>
              <a:tailEnd/>
            </a:ln>
          </p:spPr>
          <p:txBody>
            <a:bodyPr/>
            <a:lstStyle/>
            <a:p>
              <a:endParaRPr lang="en-US"/>
            </a:p>
          </p:txBody>
        </p:sp>
        <p:sp>
          <p:nvSpPr>
            <p:cNvPr id="155" name="Freeform 75"/>
            <p:cNvSpPr>
              <a:spLocks/>
            </p:cNvSpPr>
            <p:nvPr/>
          </p:nvSpPr>
          <p:spPr bwMode="auto">
            <a:xfrm>
              <a:off x="3515" y="2629"/>
              <a:ext cx="58" cy="32"/>
            </a:xfrm>
            <a:custGeom>
              <a:avLst/>
              <a:gdLst>
                <a:gd name="T0" fmla="*/ 0 w 23"/>
                <a:gd name="T1" fmla="*/ 21 h 12"/>
                <a:gd name="T2" fmla="*/ 58 w 23"/>
                <a:gd name="T3" fmla="*/ 32 h 12"/>
                <a:gd name="T4" fmla="*/ 58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C2C2C2"/>
            </a:solidFill>
            <a:ln w="9525">
              <a:noFill/>
              <a:round/>
              <a:headEnd/>
              <a:tailEnd/>
            </a:ln>
          </p:spPr>
          <p:txBody>
            <a:bodyPr/>
            <a:lstStyle/>
            <a:p>
              <a:endParaRPr lang="en-US"/>
            </a:p>
          </p:txBody>
        </p:sp>
        <p:sp>
          <p:nvSpPr>
            <p:cNvPr id="156" name="Freeform 76"/>
            <p:cNvSpPr>
              <a:spLocks/>
            </p:cNvSpPr>
            <p:nvPr/>
          </p:nvSpPr>
          <p:spPr bwMode="auto">
            <a:xfrm>
              <a:off x="3550"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157" name="Freeform 77"/>
            <p:cNvSpPr>
              <a:spLocks/>
            </p:cNvSpPr>
            <p:nvPr/>
          </p:nvSpPr>
          <p:spPr bwMode="auto">
            <a:xfrm>
              <a:off x="3753" y="2621"/>
              <a:ext cx="22" cy="32"/>
            </a:xfrm>
            <a:custGeom>
              <a:avLst/>
              <a:gdLst>
                <a:gd name="T0" fmla="*/ 22 w 9"/>
                <a:gd name="T1" fmla="*/ 0 h 12"/>
                <a:gd name="T2" fmla="*/ 0 w 9"/>
                <a:gd name="T3" fmla="*/ 11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2"/>
                    <a:pt x="4" y="3"/>
                    <a:pt x="0" y="4"/>
                  </a:cubicBezTo>
                  <a:cubicBezTo>
                    <a:pt x="0" y="12"/>
                    <a:pt x="0" y="12"/>
                    <a:pt x="0" y="12"/>
                  </a:cubicBezTo>
                  <a:cubicBezTo>
                    <a:pt x="4" y="11"/>
                    <a:pt x="7" y="10"/>
                    <a:pt x="9" y="9"/>
                  </a:cubicBezTo>
                  <a:lnTo>
                    <a:pt x="9" y="0"/>
                  </a:lnTo>
                  <a:close/>
                </a:path>
              </a:pathLst>
            </a:custGeom>
            <a:solidFill>
              <a:srgbClr val="C2C2C2"/>
            </a:solidFill>
            <a:ln w="9525">
              <a:noFill/>
              <a:round/>
              <a:headEnd/>
              <a:tailEnd/>
            </a:ln>
          </p:spPr>
          <p:txBody>
            <a:bodyPr/>
            <a:lstStyle/>
            <a:p>
              <a:endParaRPr lang="en-US"/>
            </a:p>
          </p:txBody>
        </p:sp>
        <p:sp>
          <p:nvSpPr>
            <p:cNvPr id="158" name="Freeform 78"/>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159" name="Freeform 79"/>
            <p:cNvSpPr>
              <a:spLocks/>
            </p:cNvSpPr>
            <p:nvPr/>
          </p:nvSpPr>
          <p:spPr bwMode="auto">
            <a:xfrm>
              <a:off x="3710" y="2565"/>
              <a:ext cx="48" cy="32"/>
            </a:xfrm>
            <a:custGeom>
              <a:avLst/>
              <a:gdLst>
                <a:gd name="T0" fmla="*/ 13 w 19"/>
                <a:gd name="T1" fmla="*/ 0 h 12"/>
                <a:gd name="T2" fmla="*/ 38 w 19"/>
                <a:gd name="T3" fmla="*/ 16 h 12"/>
                <a:gd name="T4" fmla="*/ 0 w 19"/>
                <a:gd name="T5" fmla="*/ 32 h 12"/>
                <a:gd name="T6" fmla="*/ 48 w 19"/>
                <a:gd name="T7" fmla="*/ 16 h 12"/>
                <a:gd name="T8" fmla="*/ 13 w 19"/>
                <a:gd name="T9" fmla="*/ 0 h 12"/>
                <a:gd name="T10" fmla="*/ 0 60000 65536"/>
                <a:gd name="T11" fmla="*/ 0 60000 65536"/>
                <a:gd name="T12" fmla="*/ 0 60000 65536"/>
                <a:gd name="T13" fmla="*/ 0 60000 65536"/>
                <a:gd name="T14" fmla="*/ 0 60000 65536"/>
                <a:gd name="T15" fmla="*/ 0 w 19"/>
                <a:gd name="T16" fmla="*/ 0 h 12"/>
                <a:gd name="T17" fmla="*/ 19 w 19"/>
                <a:gd name="T18" fmla="*/ 12 h 12"/>
              </a:gdLst>
              <a:ahLst/>
              <a:cxnLst>
                <a:cxn ang="T10">
                  <a:pos x="T0" y="T1"/>
                </a:cxn>
                <a:cxn ang="T11">
                  <a:pos x="T2" y="T3"/>
                </a:cxn>
                <a:cxn ang="T12">
                  <a:pos x="T4" y="T5"/>
                </a:cxn>
                <a:cxn ang="T13">
                  <a:pos x="T6" y="T7"/>
                </a:cxn>
                <a:cxn ang="T14">
                  <a:pos x="T8" y="T9"/>
                </a:cxn>
              </a:cxnLst>
              <a:rect l="T15" t="T16" r="T17" b="T18"/>
              <a:pathLst>
                <a:path w="19" h="12">
                  <a:moveTo>
                    <a:pt x="5" y="0"/>
                  </a:moveTo>
                  <a:cubicBezTo>
                    <a:pt x="12" y="2"/>
                    <a:pt x="15" y="4"/>
                    <a:pt x="15" y="6"/>
                  </a:cubicBezTo>
                  <a:cubicBezTo>
                    <a:pt x="15" y="9"/>
                    <a:pt x="5" y="12"/>
                    <a:pt x="0" y="12"/>
                  </a:cubicBezTo>
                  <a:cubicBezTo>
                    <a:pt x="12" y="11"/>
                    <a:pt x="19" y="9"/>
                    <a:pt x="19" y="6"/>
                  </a:cubicBezTo>
                  <a:cubicBezTo>
                    <a:pt x="18" y="2"/>
                    <a:pt x="11" y="1"/>
                    <a:pt x="5" y="0"/>
                  </a:cubicBezTo>
                  <a:close/>
                </a:path>
              </a:pathLst>
            </a:custGeom>
            <a:solidFill>
              <a:srgbClr val="FFFFFF"/>
            </a:solidFill>
            <a:ln w="9525">
              <a:noFill/>
              <a:round/>
              <a:headEnd/>
              <a:tailEnd/>
            </a:ln>
          </p:spPr>
          <p:txBody>
            <a:bodyPr/>
            <a:lstStyle/>
            <a:p>
              <a:endParaRPr lang="en-US"/>
            </a:p>
          </p:txBody>
        </p:sp>
        <p:sp>
          <p:nvSpPr>
            <p:cNvPr id="160" name="Freeform 80"/>
            <p:cNvSpPr>
              <a:spLocks/>
            </p:cNvSpPr>
            <p:nvPr/>
          </p:nvSpPr>
          <p:spPr bwMode="auto">
            <a:xfrm>
              <a:off x="3800" y="2579"/>
              <a:ext cx="83" cy="5"/>
            </a:xfrm>
            <a:custGeom>
              <a:avLst/>
              <a:gdLst>
                <a:gd name="T0" fmla="*/ 0 w 33"/>
                <a:gd name="T1" fmla="*/ 0 h 2"/>
                <a:gd name="T2" fmla="*/ 73 w 33"/>
                <a:gd name="T3" fmla="*/ 0 h 2"/>
                <a:gd name="T4" fmla="*/ 83 w 33"/>
                <a:gd name="T5" fmla="*/ 5 h 2"/>
                <a:gd name="T6" fmla="*/ 0 60000 65536"/>
                <a:gd name="T7" fmla="*/ 0 60000 65536"/>
                <a:gd name="T8" fmla="*/ 0 60000 65536"/>
                <a:gd name="T9" fmla="*/ 0 w 33"/>
                <a:gd name="T10" fmla="*/ 0 h 2"/>
                <a:gd name="T11" fmla="*/ 33 w 33"/>
                <a:gd name="T12" fmla="*/ 2 h 2"/>
              </a:gdLst>
              <a:ahLst/>
              <a:cxnLst>
                <a:cxn ang="T6">
                  <a:pos x="T0" y="T1"/>
                </a:cxn>
                <a:cxn ang="T7">
                  <a:pos x="T2" y="T3"/>
                </a:cxn>
                <a:cxn ang="T8">
                  <a:pos x="T4" y="T5"/>
                </a:cxn>
              </a:cxnLst>
              <a:rect l="T9" t="T10" r="T11" b="T12"/>
              <a:pathLst>
                <a:path w="33" h="2">
                  <a:moveTo>
                    <a:pt x="0" y="0"/>
                  </a:moveTo>
                  <a:cubicBezTo>
                    <a:pt x="6" y="0"/>
                    <a:pt x="25" y="0"/>
                    <a:pt x="29" y="0"/>
                  </a:cubicBezTo>
                  <a:cubicBezTo>
                    <a:pt x="32" y="0"/>
                    <a:pt x="33" y="2"/>
                    <a:pt x="33" y="2"/>
                  </a:cubicBezTo>
                </a:path>
              </a:pathLst>
            </a:custGeom>
            <a:solidFill>
              <a:srgbClr val="FFFFFF"/>
            </a:solidFill>
            <a:ln w="9525">
              <a:noFill/>
              <a:round/>
              <a:headEnd/>
              <a:tailEnd/>
            </a:ln>
          </p:spPr>
          <p:txBody>
            <a:bodyPr/>
            <a:lstStyle/>
            <a:p>
              <a:endParaRPr lang="en-US"/>
            </a:p>
          </p:txBody>
        </p:sp>
      </p:grpSp>
      <p:sp>
        <p:nvSpPr>
          <p:cNvPr id="239" name="Rectangle 3"/>
          <p:cNvSpPr txBox="1">
            <a:spLocks noChangeArrowheads="1"/>
          </p:cNvSpPr>
          <p:nvPr/>
        </p:nvSpPr>
        <p:spPr bwMode="gray">
          <a:xfrm>
            <a:off x="1706272" y="3198119"/>
            <a:ext cx="1660326"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defTabSz="914400" rtl="0" eaLnBrk="1" fontAlgn="base" latinLnBrk="0" hangingPunct="1">
              <a:lnSpc>
                <a:spcPct val="90000"/>
              </a:lnSpc>
              <a:spcBef>
                <a:spcPct val="0"/>
              </a:spcBef>
              <a:spcAft>
                <a:spcPct val="0"/>
              </a:spcAft>
              <a:buClr>
                <a:schemeClr val="tx1"/>
              </a:buClr>
              <a:buSzTx/>
              <a:tabLst/>
              <a:defRPr/>
            </a:pPr>
            <a:r>
              <a:rPr kumimoji="0" lang="en-US" sz="18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rPr>
              <a:t>DNA sample from </a:t>
            </a:r>
            <a:r>
              <a:rPr lang="en-US" sz="1800" b="0" kern="0" dirty="0">
                <a:latin typeface="Segoe UI" pitchFamily="34" charset="0"/>
                <a:ea typeface="Segoe UI" pitchFamily="34" charset="0"/>
                <a:cs typeface="Segoe UI" pitchFamily="34" charset="0"/>
              </a:rPr>
              <a:t>food</a:t>
            </a:r>
            <a:r>
              <a:rPr kumimoji="0" lang="en-US" sz="18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rPr>
              <a:t> A</a:t>
            </a: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18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18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endParaRPr>
          </a:p>
        </p:txBody>
      </p:sp>
      <p:sp>
        <p:nvSpPr>
          <p:cNvPr id="564" name="Rectangle 3"/>
          <p:cNvSpPr txBox="1">
            <a:spLocks noChangeArrowheads="1"/>
          </p:cNvSpPr>
          <p:nvPr/>
        </p:nvSpPr>
        <p:spPr bwMode="gray">
          <a:xfrm>
            <a:off x="231138" y="1468086"/>
            <a:ext cx="1300332"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algn="l" defTabSz="914400" rtl="0" eaLnBrk="1" fontAlgn="base" latinLnBrk="0" hangingPunct="1">
              <a:lnSpc>
                <a:spcPct val="90000"/>
              </a:lnSpc>
              <a:spcBef>
                <a:spcPct val="0"/>
              </a:spcBef>
              <a:spcAft>
                <a:spcPct val="0"/>
              </a:spcAft>
              <a:buClr>
                <a:schemeClr val="tx1"/>
              </a:buClr>
              <a:buSzTx/>
              <a:tabLst/>
              <a:defRPr/>
            </a:pPr>
            <a:r>
              <a:rPr lang="en-US" sz="2400" kern="0" dirty="0">
                <a:latin typeface="Segoe UI" pitchFamily="34" charset="0"/>
                <a:ea typeface="Segoe UI" pitchFamily="34" charset="0"/>
                <a:cs typeface="Segoe UI" pitchFamily="34" charset="0"/>
              </a:rPr>
              <a:t>5</a:t>
            </a:r>
            <a:r>
              <a:rPr kumimoji="0" lang="en-US" sz="240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rPr>
              <a:t> µL</a:t>
            </a: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240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240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endParaRPr>
          </a:p>
        </p:txBody>
      </p:sp>
      <p:sp>
        <p:nvSpPr>
          <p:cNvPr id="565" name="Rectangle 3"/>
          <p:cNvSpPr txBox="1">
            <a:spLocks noChangeArrowheads="1"/>
          </p:cNvSpPr>
          <p:nvPr/>
        </p:nvSpPr>
        <p:spPr bwMode="gray">
          <a:xfrm>
            <a:off x="231138" y="2339866"/>
            <a:ext cx="1300332"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algn="l" defTabSz="914400" rtl="0" eaLnBrk="1" fontAlgn="base" latinLnBrk="0" hangingPunct="1">
              <a:lnSpc>
                <a:spcPct val="90000"/>
              </a:lnSpc>
              <a:spcBef>
                <a:spcPct val="0"/>
              </a:spcBef>
              <a:spcAft>
                <a:spcPct val="0"/>
              </a:spcAft>
              <a:buClr>
                <a:schemeClr val="tx1"/>
              </a:buClr>
              <a:buSzTx/>
              <a:tabLst/>
              <a:defRPr/>
            </a:pPr>
            <a:r>
              <a:rPr lang="en-US" sz="2400" kern="0" dirty="0">
                <a:latin typeface="Segoe UI" pitchFamily="34" charset="0"/>
                <a:ea typeface="Segoe UI" pitchFamily="34" charset="0"/>
                <a:cs typeface="Segoe UI" pitchFamily="34" charset="0"/>
              </a:rPr>
              <a:t>20</a:t>
            </a:r>
            <a:r>
              <a:rPr kumimoji="0" lang="en-US" sz="240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rPr>
              <a:t> µL</a:t>
            </a: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240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240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endParaRPr>
          </a:p>
        </p:txBody>
      </p:sp>
      <p:sp>
        <p:nvSpPr>
          <p:cNvPr id="566" name="Rectangle 3"/>
          <p:cNvSpPr txBox="1">
            <a:spLocks noChangeArrowheads="1"/>
          </p:cNvSpPr>
          <p:nvPr/>
        </p:nvSpPr>
        <p:spPr bwMode="gray">
          <a:xfrm>
            <a:off x="302539" y="3286269"/>
            <a:ext cx="1300332"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lvl="1" algn="l">
              <a:lnSpc>
                <a:spcPct val="90000"/>
              </a:lnSpc>
              <a:buClr>
                <a:schemeClr val="tx1"/>
              </a:buClr>
              <a:defRPr/>
            </a:pPr>
            <a:r>
              <a:rPr lang="en-US" sz="2400" kern="0" dirty="0">
                <a:latin typeface="Segoe UI" pitchFamily="34" charset="0"/>
                <a:ea typeface="Segoe UI" pitchFamily="34" charset="0"/>
                <a:cs typeface="Segoe UI" pitchFamily="34" charset="0"/>
              </a:rPr>
              <a:t>2 µL</a:t>
            </a:r>
          </a:p>
        </p:txBody>
      </p:sp>
      <p:sp>
        <p:nvSpPr>
          <p:cNvPr id="803" name="Rectangle 3"/>
          <p:cNvSpPr txBox="1">
            <a:spLocks noChangeArrowheads="1"/>
          </p:cNvSpPr>
          <p:nvPr/>
        </p:nvSpPr>
        <p:spPr bwMode="gray">
          <a:xfrm>
            <a:off x="2039053" y="4799936"/>
            <a:ext cx="891890"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defTabSz="914400" rtl="0" eaLnBrk="1" fontAlgn="base" latinLnBrk="0" hangingPunct="1">
              <a:lnSpc>
                <a:spcPct val="90000"/>
              </a:lnSpc>
              <a:spcBef>
                <a:spcPct val="0"/>
              </a:spcBef>
              <a:spcAft>
                <a:spcPct val="0"/>
              </a:spcAft>
              <a:buClr>
                <a:schemeClr val="tx1"/>
              </a:buClr>
              <a:buSzTx/>
              <a:tabLst/>
              <a:defRPr/>
            </a:pPr>
            <a:r>
              <a:rPr kumimoji="0" lang="en-US" sz="1800" i="0" u="none" strike="noStrike" kern="0" cap="none" spc="0" normalizeH="0" baseline="0" noProof="0" dirty="0">
                <a:ln>
                  <a:noFill/>
                </a:ln>
                <a:solidFill>
                  <a:schemeClr val="bg1"/>
                </a:solidFill>
                <a:effectLst/>
                <a:uLnTx/>
                <a:uFillTx/>
                <a:latin typeface="Segoe UI" pitchFamily="34" charset="0"/>
                <a:ea typeface="Segoe UI" pitchFamily="34" charset="0"/>
                <a:cs typeface="Segoe UI" pitchFamily="34" charset="0"/>
              </a:rPr>
              <a:t>A</a:t>
            </a: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1800" i="0" u="none" strike="noStrike" kern="0" cap="none" spc="0" normalizeH="0" baseline="0" noProof="0" dirty="0">
              <a:ln>
                <a:noFill/>
              </a:ln>
              <a:solidFill>
                <a:schemeClr val="bg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1800" i="0" u="none" strike="noStrike" kern="0" cap="none" spc="0" normalizeH="0" baseline="0" noProof="0" dirty="0">
              <a:ln>
                <a:noFill/>
              </a:ln>
              <a:solidFill>
                <a:schemeClr val="bg1"/>
              </a:solidFill>
              <a:effectLst/>
              <a:uLnTx/>
              <a:uFillTx/>
              <a:latin typeface="Segoe UI" pitchFamily="34" charset="0"/>
              <a:ea typeface="Segoe UI" pitchFamily="34" charset="0"/>
              <a:cs typeface="Segoe UI" pitchFamily="34" charset="0"/>
            </a:endParaRPr>
          </a:p>
        </p:txBody>
      </p:sp>
      <p:cxnSp>
        <p:nvCxnSpPr>
          <p:cNvPr id="4" name="Straight Arrow Connector 3"/>
          <p:cNvCxnSpPr/>
          <p:nvPr/>
        </p:nvCxnSpPr>
        <p:spPr bwMode="auto">
          <a:xfrm flipH="1">
            <a:off x="2541922" y="3943028"/>
            <a:ext cx="1862" cy="542317"/>
          </a:xfrm>
          <a:prstGeom prst="straightConnector1">
            <a:avLst/>
          </a:prstGeom>
          <a:solidFill>
            <a:schemeClr val="accent1"/>
          </a:solidFill>
          <a:ln w="57150" cap="flat" cmpd="sng" algn="ctr">
            <a:solidFill>
              <a:schemeClr val="tx1"/>
            </a:solidFill>
            <a:prstDash val="solid"/>
            <a:round/>
            <a:headEnd type="none" w="med" len="med"/>
            <a:tailEnd type="triangle"/>
          </a:ln>
          <a:effectLst/>
        </p:spPr>
      </p:cxnSp>
      <p:grpSp>
        <p:nvGrpSpPr>
          <p:cNvPr id="807" name="Group 3"/>
          <p:cNvGrpSpPr>
            <a:grpSpLocks/>
          </p:cNvGrpSpPr>
          <p:nvPr/>
        </p:nvGrpSpPr>
        <p:grpSpPr bwMode="auto">
          <a:xfrm>
            <a:off x="3943038" y="4588868"/>
            <a:ext cx="1037611" cy="1406761"/>
            <a:chOff x="3403" y="2549"/>
            <a:chExt cx="490" cy="814"/>
          </a:xfrm>
        </p:grpSpPr>
        <p:sp>
          <p:nvSpPr>
            <p:cNvPr id="808" name="Oval 4"/>
            <p:cNvSpPr>
              <a:spLocks noChangeArrowheads="1"/>
            </p:cNvSpPr>
            <p:nvPr/>
          </p:nvSpPr>
          <p:spPr bwMode="auto">
            <a:xfrm>
              <a:off x="3495" y="2579"/>
              <a:ext cx="290" cy="64"/>
            </a:xfrm>
            <a:prstGeom prst="ellipse">
              <a:avLst/>
            </a:prstGeom>
            <a:solidFill>
              <a:srgbClr val="B7D3E6"/>
            </a:solidFill>
            <a:ln w="9525">
              <a:noFill/>
              <a:round/>
              <a:headEnd/>
              <a:tailEnd/>
            </a:ln>
          </p:spPr>
          <p:txBody>
            <a:bodyPr/>
            <a:lstStyle/>
            <a:p>
              <a:endParaRPr lang="en-US"/>
            </a:p>
          </p:txBody>
        </p:sp>
        <p:sp>
          <p:nvSpPr>
            <p:cNvPr id="809" name="Freeform 5"/>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6BA8CF"/>
            </a:solidFill>
            <a:ln w="9525">
              <a:noFill/>
              <a:round/>
              <a:headEnd/>
              <a:tailEnd/>
            </a:ln>
          </p:spPr>
          <p:txBody>
            <a:bodyPr/>
            <a:lstStyle/>
            <a:p>
              <a:endParaRPr lang="en-US"/>
            </a:p>
          </p:txBody>
        </p:sp>
        <p:sp>
          <p:nvSpPr>
            <p:cNvPr id="810" name="Oval 6"/>
            <p:cNvSpPr>
              <a:spLocks noChangeArrowheads="1"/>
            </p:cNvSpPr>
            <p:nvPr/>
          </p:nvSpPr>
          <p:spPr bwMode="auto">
            <a:xfrm>
              <a:off x="3530" y="2595"/>
              <a:ext cx="223" cy="34"/>
            </a:xfrm>
            <a:prstGeom prst="ellipse">
              <a:avLst/>
            </a:prstGeom>
            <a:solidFill>
              <a:srgbClr val="4F9AC7"/>
            </a:solidFill>
            <a:ln w="9525">
              <a:noFill/>
              <a:round/>
              <a:headEnd/>
              <a:tailEnd/>
            </a:ln>
          </p:spPr>
          <p:txBody>
            <a:bodyPr/>
            <a:lstStyle/>
            <a:p>
              <a:endParaRPr lang="en-US"/>
            </a:p>
          </p:txBody>
        </p:sp>
        <p:sp>
          <p:nvSpPr>
            <p:cNvPr id="811" name="Freeform 7"/>
            <p:cNvSpPr>
              <a:spLocks/>
            </p:cNvSpPr>
            <p:nvPr/>
          </p:nvSpPr>
          <p:spPr bwMode="auto">
            <a:xfrm>
              <a:off x="3540" y="2608"/>
              <a:ext cx="203" cy="21"/>
            </a:xfrm>
            <a:custGeom>
              <a:avLst/>
              <a:gdLst>
                <a:gd name="T0" fmla="*/ 0 w 81"/>
                <a:gd name="T1" fmla="*/ 11 h 8"/>
                <a:gd name="T2" fmla="*/ 100 w 81"/>
                <a:gd name="T3" fmla="*/ 21 h 8"/>
                <a:gd name="T4" fmla="*/ 203 w 81"/>
                <a:gd name="T5" fmla="*/ 11 h 8"/>
                <a:gd name="T6" fmla="*/ 100 w 81"/>
                <a:gd name="T7" fmla="*/ 0 h 8"/>
                <a:gd name="T8" fmla="*/ 0 w 81"/>
                <a:gd name="T9" fmla="*/ 11 h 8"/>
                <a:gd name="T10" fmla="*/ 0 60000 65536"/>
                <a:gd name="T11" fmla="*/ 0 60000 65536"/>
                <a:gd name="T12" fmla="*/ 0 60000 65536"/>
                <a:gd name="T13" fmla="*/ 0 60000 65536"/>
                <a:gd name="T14" fmla="*/ 0 60000 65536"/>
                <a:gd name="T15" fmla="*/ 0 w 81"/>
                <a:gd name="T16" fmla="*/ 0 h 8"/>
                <a:gd name="T17" fmla="*/ 81 w 81"/>
                <a:gd name="T18" fmla="*/ 8 h 8"/>
              </a:gdLst>
              <a:ahLst/>
              <a:cxnLst>
                <a:cxn ang="T10">
                  <a:pos x="T0" y="T1"/>
                </a:cxn>
                <a:cxn ang="T11">
                  <a:pos x="T2" y="T3"/>
                </a:cxn>
                <a:cxn ang="T12">
                  <a:pos x="T4" y="T5"/>
                </a:cxn>
                <a:cxn ang="T13">
                  <a:pos x="T6" y="T7"/>
                </a:cxn>
                <a:cxn ang="T14">
                  <a:pos x="T8" y="T9"/>
                </a:cxn>
              </a:cxnLst>
              <a:rect l="T15" t="T16" r="T17" b="T18"/>
              <a:pathLst>
                <a:path w="81" h="8">
                  <a:moveTo>
                    <a:pt x="0" y="4"/>
                  </a:moveTo>
                  <a:cubicBezTo>
                    <a:pt x="7" y="6"/>
                    <a:pt x="22" y="8"/>
                    <a:pt x="40" y="8"/>
                  </a:cubicBezTo>
                  <a:cubicBezTo>
                    <a:pt x="58" y="8"/>
                    <a:pt x="74" y="6"/>
                    <a:pt x="81" y="4"/>
                  </a:cubicBezTo>
                  <a:cubicBezTo>
                    <a:pt x="74" y="2"/>
                    <a:pt x="58" y="0"/>
                    <a:pt x="40" y="0"/>
                  </a:cubicBezTo>
                  <a:cubicBezTo>
                    <a:pt x="22" y="0"/>
                    <a:pt x="7" y="2"/>
                    <a:pt x="0" y="4"/>
                  </a:cubicBezTo>
                  <a:close/>
                </a:path>
              </a:pathLst>
            </a:custGeom>
            <a:solidFill>
              <a:srgbClr val="1873A7"/>
            </a:solidFill>
            <a:ln w="9525">
              <a:noFill/>
              <a:round/>
              <a:headEnd/>
              <a:tailEnd/>
            </a:ln>
          </p:spPr>
          <p:txBody>
            <a:bodyPr/>
            <a:lstStyle/>
            <a:p>
              <a:endParaRPr lang="en-US"/>
            </a:p>
          </p:txBody>
        </p:sp>
        <p:sp>
          <p:nvSpPr>
            <p:cNvPr id="812" name="Freeform 8"/>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67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7"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solidFill>
              <a:srgbClr val="FFFFFF"/>
            </a:solidFill>
            <a:ln w="9525">
              <a:noFill/>
              <a:round/>
              <a:headEnd/>
              <a:tailEnd/>
            </a:ln>
          </p:spPr>
          <p:txBody>
            <a:bodyPr/>
            <a:lstStyle/>
            <a:p>
              <a:endParaRPr lang="en-US"/>
            </a:p>
          </p:txBody>
        </p:sp>
        <p:sp>
          <p:nvSpPr>
            <p:cNvPr id="813" name="Freeform 9"/>
            <p:cNvSpPr>
              <a:spLocks/>
            </p:cNvSpPr>
            <p:nvPr/>
          </p:nvSpPr>
          <p:spPr bwMode="auto">
            <a:xfrm>
              <a:off x="3543" y="2627"/>
              <a:ext cx="200" cy="93"/>
            </a:xfrm>
            <a:custGeom>
              <a:avLst/>
              <a:gdLst>
                <a:gd name="T0" fmla="*/ 98 w 80"/>
                <a:gd name="T1" fmla="*/ 11 h 35"/>
                <a:gd name="T2" fmla="*/ 0 w 80"/>
                <a:gd name="T3" fmla="*/ 3 h 35"/>
                <a:gd name="T4" fmla="*/ 0 w 80"/>
                <a:gd name="T5" fmla="*/ 80 h 35"/>
                <a:gd name="T6" fmla="*/ 100 w 80"/>
                <a:gd name="T7" fmla="*/ 93 h 35"/>
                <a:gd name="T8" fmla="*/ 200 w 80"/>
                <a:gd name="T9" fmla="*/ 80 h 35"/>
                <a:gd name="T10" fmla="*/ 200 w 80"/>
                <a:gd name="T11" fmla="*/ 0 h 35"/>
                <a:gd name="T12" fmla="*/ 98 w 80"/>
                <a:gd name="T13" fmla="*/ 11 h 35"/>
                <a:gd name="T14" fmla="*/ 0 60000 65536"/>
                <a:gd name="T15" fmla="*/ 0 60000 65536"/>
                <a:gd name="T16" fmla="*/ 0 60000 65536"/>
                <a:gd name="T17" fmla="*/ 0 60000 65536"/>
                <a:gd name="T18" fmla="*/ 0 60000 65536"/>
                <a:gd name="T19" fmla="*/ 0 60000 65536"/>
                <a:gd name="T20" fmla="*/ 0 60000 65536"/>
                <a:gd name="T21" fmla="*/ 0 w 80"/>
                <a:gd name="T22" fmla="*/ 0 h 35"/>
                <a:gd name="T23" fmla="*/ 80 w 80"/>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35">
                  <a:moveTo>
                    <a:pt x="39" y="4"/>
                  </a:moveTo>
                  <a:cubicBezTo>
                    <a:pt x="24" y="4"/>
                    <a:pt x="11" y="3"/>
                    <a:pt x="0" y="1"/>
                  </a:cubicBezTo>
                  <a:cubicBezTo>
                    <a:pt x="0" y="30"/>
                    <a:pt x="0" y="30"/>
                    <a:pt x="0" y="30"/>
                  </a:cubicBezTo>
                  <a:cubicBezTo>
                    <a:pt x="0" y="33"/>
                    <a:pt x="18" y="35"/>
                    <a:pt x="40" y="35"/>
                  </a:cubicBezTo>
                  <a:cubicBezTo>
                    <a:pt x="62" y="35"/>
                    <a:pt x="80" y="33"/>
                    <a:pt x="80" y="30"/>
                  </a:cubicBezTo>
                  <a:cubicBezTo>
                    <a:pt x="80" y="0"/>
                    <a:pt x="80" y="0"/>
                    <a:pt x="80" y="0"/>
                  </a:cubicBezTo>
                  <a:cubicBezTo>
                    <a:pt x="69" y="2"/>
                    <a:pt x="55" y="4"/>
                    <a:pt x="39" y="4"/>
                  </a:cubicBezTo>
                  <a:close/>
                </a:path>
              </a:pathLst>
            </a:custGeom>
            <a:solidFill>
              <a:srgbClr val="E8E8E8"/>
            </a:solidFill>
            <a:ln w="9525">
              <a:noFill/>
              <a:round/>
              <a:headEnd/>
              <a:tailEnd/>
            </a:ln>
          </p:spPr>
          <p:txBody>
            <a:bodyPr/>
            <a:lstStyle/>
            <a:p>
              <a:endParaRPr lang="en-US"/>
            </a:p>
          </p:txBody>
        </p:sp>
        <p:sp>
          <p:nvSpPr>
            <p:cNvPr id="814" name="Freeform 10"/>
            <p:cNvSpPr>
              <a:spLocks/>
            </p:cNvSpPr>
            <p:nvPr/>
          </p:nvSpPr>
          <p:spPr bwMode="auto">
            <a:xfrm>
              <a:off x="3543" y="2669"/>
              <a:ext cx="162" cy="51"/>
            </a:xfrm>
            <a:custGeom>
              <a:avLst/>
              <a:gdLst>
                <a:gd name="T0" fmla="*/ 0 w 65"/>
                <a:gd name="T1" fmla="*/ 0 h 19"/>
                <a:gd name="T2" fmla="*/ 0 w 65"/>
                <a:gd name="T3" fmla="*/ 38 h 19"/>
                <a:gd name="T4" fmla="*/ 100 w 65"/>
                <a:gd name="T5" fmla="*/ 51 h 19"/>
                <a:gd name="T6" fmla="*/ 162 w 65"/>
                <a:gd name="T7" fmla="*/ 48 h 19"/>
                <a:gd name="T8" fmla="*/ 0 60000 65536"/>
                <a:gd name="T9" fmla="*/ 0 60000 65536"/>
                <a:gd name="T10" fmla="*/ 0 60000 65536"/>
                <a:gd name="T11" fmla="*/ 0 60000 65536"/>
                <a:gd name="T12" fmla="*/ 0 w 65"/>
                <a:gd name="T13" fmla="*/ 0 h 19"/>
                <a:gd name="T14" fmla="*/ 65 w 65"/>
                <a:gd name="T15" fmla="*/ 19 h 19"/>
              </a:gdLst>
              <a:ahLst/>
              <a:cxnLst>
                <a:cxn ang="T8">
                  <a:pos x="T0" y="T1"/>
                </a:cxn>
                <a:cxn ang="T9">
                  <a:pos x="T2" y="T3"/>
                </a:cxn>
                <a:cxn ang="T10">
                  <a:pos x="T4" y="T5"/>
                </a:cxn>
                <a:cxn ang="T11">
                  <a:pos x="T6" y="T7"/>
                </a:cxn>
              </a:cxnLst>
              <a:rect l="T12" t="T13" r="T14" b="T15"/>
              <a:pathLst>
                <a:path w="65" h="19">
                  <a:moveTo>
                    <a:pt x="0" y="0"/>
                  </a:moveTo>
                  <a:cubicBezTo>
                    <a:pt x="0" y="14"/>
                    <a:pt x="0" y="14"/>
                    <a:pt x="0" y="14"/>
                  </a:cubicBezTo>
                  <a:cubicBezTo>
                    <a:pt x="0" y="17"/>
                    <a:pt x="18" y="19"/>
                    <a:pt x="40" y="19"/>
                  </a:cubicBezTo>
                  <a:cubicBezTo>
                    <a:pt x="49" y="19"/>
                    <a:pt x="58" y="19"/>
                    <a:pt x="65" y="18"/>
                  </a:cubicBezTo>
                </a:path>
              </a:pathLst>
            </a:custGeom>
            <a:noFill/>
            <a:ln w="3175" cap="rnd">
              <a:solidFill>
                <a:srgbClr val="FFFFFF"/>
              </a:solidFill>
              <a:prstDash val="solid"/>
              <a:round/>
              <a:headEnd/>
              <a:tailEnd/>
            </a:ln>
          </p:spPr>
          <p:txBody>
            <a:bodyPr/>
            <a:lstStyle/>
            <a:p>
              <a:endParaRPr lang="en-US"/>
            </a:p>
          </p:txBody>
        </p:sp>
        <p:sp>
          <p:nvSpPr>
            <p:cNvPr id="815" name="Oval 11"/>
            <p:cNvSpPr>
              <a:spLocks noChangeArrowheads="1"/>
            </p:cNvSpPr>
            <p:nvPr/>
          </p:nvSpPr>
          <p:spPr bwMode="auto">
            <a:xfrm>
              <a:off x="3530" y="2869"/>
              <a:ext cx="223" cy="35"/>
            </a:xfrm>
            <a:prstGeom prst="ellipse">
              <a:avLst/>
            </a:prstGeom>
            <a:solidFill>
              <a:srgbClr val="D4C8E2"/>
            </a:solidFill>
            <a:ln w="9525">
              <a:noFill/>
              <a:round/>
              <a:headEnd/>
              <a:tailEnd/>
            </a:ln>
          </p:spPr>
          <p:txBody>
            <a:bodyPr/>
            <a:lstStyle/>
            <a:p>
              <a:endParaRPr lang="en-US"/>
            </a:p>
          </p:txBody>
        </p:sp>
        <p:sp>
          <p:nvSpPr>
            <p:cNvPr id="816" name="Oval 12"/>
            <p:cNvSpPr>
              <a:spLocks noChangeArrowheads="1"/>
            </p:cNvSpPr>
            <p:nvPr/>
          </p:nvSpPr>
          <p:spPr bwMode="auto">
            <a:xfrm>
              <a:off x="3530" y="2869"/>
              <a:ext cx="223" cy="35"/>
            </a:xfrm>
            <a:prstGeom prst="ellipse">
              <a:avLst/>
            </a:prstGeom>
            <a:solidFill>
              <a:srgbClr val="F4FBD6"/>
            </a:solidFill>
            <a:ln w="9525">
              <a:noFill/>
              <a:round/>
              <a:headEnd/>
              <a:tailEnd/>
            </a:ln>
          </p:spPr>
          <p:txBody>
            <a:bodyPr/>
            <a:lstStyle/>
            <a:p>
              <a:endParaRPr lang="en-US"/>
            </a:p>
          </p:txBody>
        </p:sp>
        <p:sp>
          <p:nvSpPr>
            <p:cNvPr id="817" name="Freeform 13"/>
            <p:cNvSpPr>
              <a:spLocks/>
            </p:cNvSpPr>
            <p:nvPr/>
          </p:nvSpPr>
          <p:spPr bwMode="auto">
            <a:xfrm>
              <a:off x="3525" y="2885"/>
              <a:ext cx="233" cy="478"/>
            </a:xfrm>
            <a:custGeom>
              <a:avLst/>
              <a:gdLst>
                <a:gd name="T0" fmla="*/ 228 w 93"/>
                <a:gd name="T1" fmla="*/ 0 h 179"/>
                <a:gd name="T2" fmla="*/ 115 w 93"/>
                <a:gd name="T3" fmla="*/ 19 h 179"/>
                <a:gd name="T4" fmla="*/ 5 w 93"/>
                <a:gd name="T5" fmla="*/ 0 h 179"/>
                <a:gd name="T6" fmla="*/ 0 w 93"/>
                <a:gd name="T7" fmla="*/ 0 h 179"/>
                <a:gd name="T8" fmla="*/ 3 w 93"/>
                <a:gd name="T9" fmla="*/ 109 h 179"/>
                <a:gd name="T10" fmla="*/ 65 w 93"/>
                <a:gd name="T11" fmla="*/ 454 h 179"/>
                <a:gd name="T12" fmla="*/ 115 w 93"/>
                <a:gd name="T13" fmla="*/ 478 h 179"/>
                <a:gd name="T14" fmla="*/ 165 w 93"/>
                <a:gd name="T15" fmla="*/ 454 h 179"/>
                <a:gd name="T16" fmla="*/ 230 w 93"/>
                <a:gd name="T17" fmla="*/ 109 h 179"/>
                <a:gd name="T18" fmla="*/ 233 w 93"/>
                <a:gd name="T19" fmla="*/ 0 h 179"/>
                <a:gd name="T20" fmla="*/ 228 w 93"/>
                <a:gd name="T21" fmla="*/ 0 h 1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3"/>
                <a:gd name="T34" fmla="*/ 0 h 179"/>
                <a:gd name="T35" fmla="*/ 93 w 93"/>
                <a:gd name="T36" fmla="*/ 179 h 17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3" h="179">
                  <a:moveTo>
                    <a:pt x="91" y="0"/>
                  </a:moveTo>
                  <a:cubicBezTo>
                    <a:pt x="91" y="4"/>
                    <a:pt x="71" y="7"/>
                    <a:pt x="46" y="7"/>
                  </a:cubicBezTo>
                  <a:cubicBezTo>
                    <a:pt x="22" y="7"/>
                    <a:pt x="2" y="4"/>
                    <a:pt x="2" y="0"/>
                  </a:cubicBezTo>
                  <a:cubicBezTo>
                    <a:pt x="0" y="0"/>
                    <a:pt x="0" y="0"/>
                    <a:pt x="0" y="0"/>
                  </a:cubicBezTo>
                  <a:cubicBezTo>
                    <a:pt x="1" y="41"/>
                    <a:pt x="1" y="41"/>
                    <a:pt x="1" y="41"/>
                  </a:cubicBezTo>
                  <a:cubicBezTo>
                    <a:pt x="1" y="41"/>
                    <a:pt x="25" y="168"/>
                    <a:pt x="26" y="170"/>
                  </a:cubicBezTo>
                  <a:cubicBezTo>
                    <a:pt x="30" y="175"/>
                    <a:pt x="38" y="179"/>
                    <a:pt x="46" y="179"/>
                  </a:cubicBezTo>
                  <a:cubicBezTo>
                    <a:pt x="55" y="179"/>
                    <a:pt x="63" y="175"/>
                    <a:pt x="66" y="170"/>
                  </a:cubicBezTo>
                  <a:cubicBezTo>
                    <a:pt x="68" y="168"/>
                    <a:pt x="92" y="41"/>
                    <a:pt x="92" y="41"/>
                  </a:cubicBezTo>
                  <a:cubicBezTo>
                    <a:pt x="93" y="0"/>
                    <a:pt x="93" y="0"/>
                    <a:pt x="93" y="0"/>
                  </a:cubicBezTo>
                  <a:lnTo>
                    <a:pt x="91" y="0"/>
                  </a:lnTo>
                  <a:close/>
                </a:path>
              </a:pathLst>
            </a:custGeom>
            <a:solidFill>
              <a:srgbClr val="E8F6AB"/>
            </a:solidFill>
            <a:ln w="9525">
              <a:noFill/>
              <a:round/>
              <a:headEnd/>
              <a:tailEnd/>
            </a:ln>
          </p:spPr>
          <p:txBody>
            <a:bodyPr/>
            <a:lstStyle/>
            <a:p>
              <a:endParaRPr lang="en-US"/>
            </a:p>
          </p:txBody>
        </p:sp>
        <p:sp>
          <p:nvSpPr>
            <p:cNvPr id="818" name="Freeform 14"/>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DAE8F2"/>
            </a:solidFill>
            <a:ln w="9525">
              <a:noFill/>
              <a:round/>
              <a:headEnd/>
              <a:tailEnd/>
            </a:ln>
          </p:spPr>
          <p:txBody>
            <a:bodyPr/>
            <a:lstStyle/>
            <a:p>
              <a:endParaRPr lang="en-US"/>
            </a:p>
          </p:txBody>
        </p:sp>
        <p:sp>
          <p:nvSpPr>
            <p:cNvPr id="819" name="Freeform 15"/>
            <p:cNvSpPr>
              <a:spLocks/>
            </p:cNvSpPr>
            <p:nvPr/>
          </p:nvSpPr>
          <p:spPr bwMode="auto">
            <a:xfrm>
              <a:off x="3538" y="2717"/>
              <a:ext cx="75" cy="598"/>
            </a:xfrm>
            <a:custGeom>
              <a:avLst/>
              <a:gdLst>
                <a:gd name="T0" fmla="*/ 75 w 30"/>
                <a:gd name="T1" fmla="*/ 598 h 224"/>
                <a:gd name="T2" fmla="*/ 18 w 30"/>
                <a:gd name="T3" fmla="*/ 272 h 224"/>
                <a:gd name="T4" fmla="*/ 0 w 30"/>
                <a:gd name="T5" fmla="*/ 0 h 224"/>
                <a:gd name="T6" fmla="*/ 25 w 30"/>
                <a:gd name="T7" fmla="*/ 267 h 224"/>
                <a:gd name="T8" fmla="*/ 75 w 30"/>
                <a:gd name="T9" fmla="*/ 598 h 224"/>
                <a:gd name="T10" fmla="*/ 0 60000 65536"/>
                <a:gd name="T11" fmla="*/ 0 60000 65536"/>
                <a:gd name="T12" fmla="*/ 0 60000 65536"/>
                <a:gd name="T13" fmla="*/ 0 60000 65536"/>
                <a:gd name="T14" fmla="*/ 0 60000 65536"/>
                <a:gd name="T15" fmla="*/ 0 w 30"/>
                <a:gd name="T16" fmla="*/ 0 h 224"/>
                <a:gd name="T17" fmla="*/ 30 w 30"/>
                <a:gd name="T18" fmla="*/ 224 h 224"/>
              </a:gdLst>
              <a:ahLst/>
              <a:cxnLst>
                <a:cxn ang="T10">
                  <a:pos x="T0" y="T1"/>
                </a:cxn>
                <a:cxn ang="T11">
                  <a:pos x="T2" y="T3"/>
                </a:cxn>
                <a:cxn ang="T12">
                  <a:pos x="T4" y="T5"/>
                </a:cxn>
                <a:cxn ang="T13">
                  <a:pos x="T6" y="T7"/>
                </a:cxn>
                <a:cxn ang="T14">
                  <a:pos x="T8" y="T9"/>
                </a:cxn>
              </a:cxnLst>
              <a:rect l="T15" t="T16" r="T17" b="T18"/>
              <a:pathLst>
                <a:path w="30" h="224">
                  <a:moveTo>
                    <a:pt x="30" y="224"/>
                  </a:moveTo>
                  <a:cubicBezTo>
                    <a:pt x="28" y="222"/>
                    <a:pt x="7" y="102"/>
                    <a:pt x="7" y="102"/>
                  </a:cubicBezTo>
                  <a:cubicBezTo>
                    <a:pt x="0" y="0"/>
                    <a:pt x="0" y="0"/>
                    <a:pt x="0" y="0"/>
                  </a:cubicBezTo>
                  <a:cubicBezTo>
                    <a:pt x="2" y="24"/>
                    <a:pt x="8" y="88"/>
                    <a:pt x="10" y="100"/>
                  </a:cubicBezTo>
                  <a:cubicBezTo>
                    <a:pt x="11" y="112"/>
                    <a:pt x="30" y="224"/>
                    <a:pt x="30" y="224"/>
                  </a:cubicBezTo>
                  <a:close/>
                </a:path>
              </a:pathLst>
            </a:custGeom>
            <a:solidFill>
              <a:srgbClr val="EBEBEB"/>
            </a:solidFill>
            <a:ln w="9525">
              <a:noFill/>
              <a:round/>
              <a:headEnd/>
              <a:tailEnd/>
            </a:ln>
          </p:spPr>
          <p:txBody>
            <a:bodyPr/>
            <a:lstStyle/>
            <a:p>
              <a:endParaRPr lang="en-US"/>
            </a:p>
          </p:txBody>
        </p:sp>
        <p:sp>
          <p:nvSpPr>
            <p:cNvPr id="820" name="Freeform 16"/>
            <p:cNvSpPr>
              <a:spLocks/>
            </p:cNvSpPr>
            <p:nvPr/>
          </p:nvSpPr>
          <p:spPr bwMode="auto">
            <a:xfrm>
              <a:off x="3533" y="2760"/>
              <a:ext cx="50" cy="491"/>
            </a:xfrm>
            <a:custGeom>
              <a:avLst/>
              <a:gdLst>
                <a:gd name="T0" fmla="*/ 3 w 20"/>
                <a:gd name="T1" fmla="*/ 0 h 184"/>
                <a:gd name="T2" fmla="*/ 0 w 20"/>
                <a:gd name="T3" fmla="*/ 216 h 184"/>
                <a:gd name="T4" fmla="*/ 3 w 20"/>
                <a:gd name="T5" fmla="*/ 240 h 184"/>
                <a:gd name="T6" fmla="*/ 13 w 20"/>
                <a:gd name="T7" fmla="*/ 294 h 184"/>
                <a:gd name="T8" fmla="*/ 50 w 20"/>
                <a:gd name="T9" fmla="*/ 491 h 184"/>
                <a:gd name="T10" fmla="*/ 50 w 20"/>
                <a:gd name="T11" fmla="*/ 491 h 184"/>
                <a:gd name="T12" fmla="*/ 23 w 20"/>
                <a:gd name="T13" fmla="*/ 291 h 184"/>
                <a:gd name="T14" fmla="*/ 13 w 20"/>
                <a:gd name="T15" fmla="*/ 237 h 184"/>
                <a:gd name="T16" fmla="*/ 10 w 20"/>
                <a:gd name="T17" fmla="*/ 216 h 184"/>
                <a:gd name="T18" fmla="*/ 3 w 20"/>
                <a:gd name="T19" fmla="*/ 0 h 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84"/>
                <a:gd name="T32" fmla="*/ 20 w 20"/>
                <a:gd name="T33" fmla="*/ 184 h 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84">
                  <a:moveTo>
                    <a:pt x="1" y="0"/>
                  </a:moveTo>
                  <a:cubicBezTo>
                    <a:pt x="0" y="81"/>
                    <a:pt x="0" y="81"/>
                    <a:pt x="0" y="81"/>
                  </a:cubicBezTo>
                  <a:cubicBezTo>
                    <a:pt x="0" y="81"/>
                    <a:pt x="1" y="90"/>
                    <a:pt x="1" y="90"/>
                  </a:cubicBezTo>
                  <a:cubicBezTo>
                    <a:pt x="5" y="110"/>
                    <a:pt x="5" y="110"/>
                    <a:pt x="5" y="110"/>
                  </a:cubicBezTo>
                  <a:cubicBezTo>
                    <a:pt x="20" y="184"/>
                    <a:pt x="20" y="184"/>
                    <a:pt x="20" y="184"/>
                  </a:cubicBezTo>
                  <a:cubicBezTo>
                    <a:pt x="20" y="184"/>
                    <a:pt x="20" y="184"/>
                    <a:pt x="20" y="184"/>
                  </a:cubicBezTo>
                  <a:cubicBezTo>
                    <a:pt x="9" y="109"/>
                    <a:pt x="9" y="109"/>
                    <a:pt x="9" y="109"/>
                  </a:cubicBezTo>
                  <a:cubicBezTo>
                    <a:pt x="5" y="89"/>
                    <a:pt x="5" y="89"/>
                    <a:pt x="5" y="89"/>
                  </a:cubicBezTo>
                  <a:cubicBezTo>
                    <a:pt x="5" y="89"/>
                    <a:pt x="4" y="81"/>
                    <a:pt x="4" y="81"/>
                  </a:cubicBezTo>
                  <a:cubicBezTo>
                    <a:pt x="1" y="0"/>
                    <a:pt x="1" y="0"/>
                    <a:pt x="1" y="0"/>
                  </a:cubicBezTo>
                  <a:close/>
                </a:path>
              </a:pathLst>
            </a:custGeom>
            <a:solidFill>
              <a:srgbClr val="FFFFFF"/>
            </a:solidFill>
            <a:ln w="9525">
              <a:noFill/>
              <a:round/>
              <a:headEnd/>
              <a:tailEnd/>
            </a:ln>
          </p:spPr>
          <p:txBody>
            <a:bodyPr/>
            <a:lstStyle/>
            <a:p>
              <a:endParaRPr lang="en-US"/>
            </a:p>
          </p:txBody>
        </p:sp>
        <p:sp>
          <p:nvSpPr>
            <p:cNvPr id="821" name="Freeform 17"/>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C2C2C2"/>
            </a:solidFill>
            <a:ln w="9525">
              <a:noFill/>
              <a:round/>
              <a:headEnd/>
              <a:tailEnd/>
            </a:ln>
          </p:spPr>
          <p:txBody>
            <a:bodyPr/>
            <a:lstStyle/>
            <a:p>
              <a:endParaRPr lang="en-US"/>
            </a:p>
          </p:txBody>
        </p:sp>
        <p:sp>
          <p:nvSpPr>
            <p:cNvPr id="822" name="Freeform 18"/>
            <p:cNvSpPr>
              <a:spLocks/>
            </p:cNvSpPr>
            <p:nvPr/>
          </p:nvSpPr>
          <p:spPr bwMode="auto">
            <a:xfrm>
              <a:off x="3538" y="2893"/>
              <a:ext cx="112" cy="446"/>
            </a:xfrm>
            <a:custGeom>
              <a:avLst/>
              <a:gdLst>
                <a:gd name="T0" fmla="*/ 75 w 45"/>
                <a:gd name="T1" fmla="*/ 422 h 167"/>
                <a:gd name="T2" fmla="*/ 17 w 45"/>
                <a:gd name="T3" fmla="*/ 96 h 167"/>
                <a:gd name="T4" fmla="*/ 10 w 45"/>
                <a:gd name="T5" fmla="*/ 3 h 167"/>
                <a:gd name="T6" fmla="*/ 0 w 45"/>
                <a:gd name="T7" fmla="*/ 0 h 167"/>
                <a:gd name="T8" fmla="*/ 0 w 45"/>
                <a:gd name="T9" fmla="*/ 83 h 167"/>
                <a:gd name="T10" fmla="*/ 2 w 45"/>
                <a:gd name="T11" fmla="*/ 104 h 167"/>
                <a:gd name="T12" fmla="*/ 57 w 45"/>
                <a:gd name="T13" fmla="*/ 422 h 167"/>
                <a:gd name="T14" fmla="*/ 95 w 45"/>
                <a:gd name="T15" fmla="*/ 446 h 167"/>
                <a:gd name="T16" fmla="*/ 112 w 45"/>
                <a:gd name="T17" fmla="*/ 446 h 167"/>
                <a:gd name="T18" fmla="*/ 75 w 45"/>
                <a:gd name="T19" fmla="*/ 422 h 1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167"/>
                <a:gd name="T32" fmla="*/ 45 w 45"/>
                <a:gd name="T33" fmla="*/ 167 h 1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167">
                  <a:moveTo>
                    <a:pt x="30" y="158"/>
                  </a:moveTo>
                  <a:cubicBezTo>
                    <a:pt x="28" y="156"/>
                    <a:pt x="7" y="36"/>
                    <a:pt x="7" y="36"/>
                  </a:cubicBezTo>
                  <a:cubicBezTo>
                    <a:pt x="4" y="1"/>
                    <a:pt x="4" y="1"/>
                    <a:pt x="4" y="1"/>
                  </a:cubicBezTo>
                  <a:cubicBezTo>
                    <a:pt x="2" y="0"/>
                    <a:pt x="1" y="0"/>
                    <a:pt x="0" y="0"/>
                  </a:cubicBezTo>
                  <a:cubicBezTo>
                    <a:pt x="0" y="31"/>
                    <a:pt x="0" y="31"/>
                    <a:pt x="0" y="31"/>
                  </a:cubicBezTo>
                  <a:cubicBezTo>
                    <a:pt x="0" y="31"/>
                    <a:pt x="1" y="37"/>
                    <a:pt x="1" y="39"/>
                  </a:cubicBezTo>
                  <a:cubicBezTo>
                    <a:pt x="5" y="61"/>
                    <a:pt x="22" y="157"/>
                    <a:pt x="23" y="158"/>
                  </a:cubicBezTo>
                  <a:cubicBezTo>
                    <a:pt x="25" y="162"/>
                    <a:pt x="29" y="167"/>
                    <a:pt x="38" y="167"/>
                  </a:cubicBezTo>
                  <a:cubicBezTo>
                    <a:pt x="45" y="167"/>
                    <a:pt x="45" y="167"/>
                    <a:pt x="45" y="167"/>
                  </a:cubicBezTo>
                  <a:cubicBezTo>
                    <a:pt x="38" y="166"/>
                    <a:pt x="33" y="163"/>
                    <a:pt x="30" y="158"/>
                  </a:cubicBezTo>
                  <a:close/>
                </a:path>
              </a:pathLst>
            </a:custGeom>
            <a:solidFill>
              <a:srgbClr val="C0D26D"/>
            </a:solidFill>
            <a:ln w="9525">
              <a:noFill/>
              <a:round/>
              <a:headEnd/>
              <a:tailEnd/>
            </a:ln>
          </p:spPr>
          <p:txBody>
            <a:bodyPr/>
            <a:lstStyle/>
            <a:p>
              <a:endParaRPr lang="en-US"/>
            </a:p>
          </p:txBody>
        </p:sp>
        <p:sp>
          <p:nvSpPr>
            <p:cNvPr id="823" name="Freeform 19"/>
            <p:cNvSpPr>
              <a:spLocks/>
            </p:cNvSpPr>
            <p:nvPr/>
          </p:nvSpPr>
          <p:spPr bwMode="auto">
            <a:xfrm>
              <a:off x="3548" y="2875"/>
              <a:ext cx="5" cy="21"/>
            </a:xfrm>
            <a:custGeom>
              <a:avLst/>
              <a:gdLst>
                <a:gd name="T0" fmla="*/ 5 w 2"/>
                <a:gd name="T1" fmla="*/ 21 h 8"/>
                <a:gd name="T2" fmla="*/ 3 w 2"/>
                <a:gd name="T3" fmla="*/ 0 h 8"/>
                <a:gd name="T4" fmla="*/ 0 w 2"/>
                <a:gd name="T5" fmla="*/ 3 h 8"/>
                <a:gd name="T6" fmla="*/ 0 w 2"/>
                <a:gd name="T7" fmla="*/ 21 h 8"/>
                <a:gd name="T8" fmla="*/ 5 w 2"/>
                <a:gd name="T9" fmla="*/ 21 h 8"/>
                <a:gd name="T10" fmla="*/ 0 60000 65536"/>
                <a:gd name="T11" fmla="*/ 0 60000 65536"/>
                <a:gd name="T12" fmla="*/ 0 60000 65536"/>
                <a:gd name="T13" fmla="*/ 0 60000 65536"/>
                <a:gd name="T14" fmla="*/ 0 60000 65536"/>
                <a:gd name="T15" fmla="*/ 0 w 2"/>
                <a:gd name="T16" fmla="*/ 0 h 8"/>
                <a:gd name="T17" fmla="*/ 2 w 2"/>
                <a:gd name="T18" fmla="*/ 8 h 8"/>
              </a:gdLst>
              <a:ahLst/>
              <a:cxnLst>
                <a:cxn ang="T10">
                  <a:pos x="T0" y="T1"/>
                </a:cxn>
                <a:cxn ang="T11">
                  <a:pos x="T2" y="T3"/>
                </a:cxn>
                <a:cxn ang="T12">
                  <a:pos x="T4" y="T5"/>
                </a:cxn>
                <a:cxn ang="T13">
                  <a:pos x="T6" y="T7"/>
                </a:cxn>
                <a:cxn ang="T14">
                  <a:pos x="T8" y="T9"/>
                </a:cxn>
              </a:cxnLst>
              <a:rect l="T15" t="T16" r="T17" b="T18"/>
              <a:pathLst>
                <a:path w="2" h="8">
                  <a:moveTo>
                    <a:pt x="2" y="8"/>
                  </a:moveTo>
                  <a:cubicBezTo>
                    <a:pt x="2" y="6"/>
                    <a:pt x="2" y="3"/>
                    <a:pt x="1" y="0"/>
                  </a:cubicBezTo>
                  <a:cubicBezTo>
                    <a:pt x="1" y="0"/>
                    <a:pt x="0" y="1"/>
                    <a:pt x="0" y="1"/>
                  </a:cubicBezTo>
                  <a:cubicBezTo>
                    <a:pt x="0" y="8"/>
                    <a:pt x="0" y="8"/>
                    <a:pt x="0" y="8"/>
                  </a:cubicBezTo>
                  <a:cubicBezTo>
                    <a:pt x="1" y="8"/>
                    <a:pt x="2" y="8"/>
                    <a:pt x="2" y="8"/>
                  </a:cubicBezTo>
                  <a:close/>
                </a:path>
              </a:pathLst>
            </a:custGeom>
            <a:solidFill>
              <a:srgbClr val="D7E691"/>
            </a:solidFill>
            <a:ln w="9525">
              <a:noFill/>
              <a:round/>
              <a:headEnd/>
              <a:tailEnd/>
            </a:ln>
          </p:spPr>
          <p:txBody>
            <a:bodyPr/>
            <a:lstStyle/>
            <a:p>
              <a:endParaRPr lang="en-US"/>
            </a:p>
          </p:txBody>
        </p:sp>
        <p:sp>
          <p:nvSpPr>
            <p:cNvPr id="824" name="Freeform 20"/>
            <p:cNvSpPr>
              <a:spLocks/>
            </p:cNvSpPr>
            <p:nvPr/>
          </p:nvSpPr>
          <p:spPr bwMode="auto">
            <a:xfrm>
              <a:off x="3548" y="2896"/>
              <a:ext cx="65" cy="419"/>
            </a:xfrm>
            <a:custGeom>
              <a:avLst/>
              <a:gdLst>
                <a:gd name="T0" fmla="*/ 8 w 26"/>
                <a:gd name="T1" fmla="*/ 93 h 157"/>
                <a:gd name="T2" fmla="*/ 65 w 26"/>
                <a:gd name="T3" fmla="*/ 419 h 157"/>
                <a:gd name="T4" fmla="*/ 15 w 26"/>
                <a:gd name="T5" fmla="*/ 88 h 157"/>
                <a:gd name="T6" fmla="*/ 5 w 26"/>
                <a:gd name="T7" fmla="*/ 0 h 157"/>
                <a:gd name="T8" fmla="*/ 0 w 26"/>
                <a:gd name="T9" fmla="*/ 0 h 157"/>
                <a:gd name="T10" fmla="*/ 8 w 26"/>
                <a:gd name="T11" fmla="*/ 93 h 157"/>
                <a:gd name="T12" fmla="*/ 0 60000 65536"/>
                <a:gd name="T13" fmla="*/ 0 60000 65536"/>
                <a:gd name="T14" fmla="*/ 0 60000 65536"/>
                <a:gd name="T15" fmla="*/ 0 60000 65536"/>
                <a:gd name="T16" fmla="*/ 0 60000 65536"/>
                <a:gd name="T17" fmla="*/ 0 60000 65536"/>
                <a:gd name="T18" fmla="*/ 0 w 26"/>
                <a:gd name="T19" fmla="*/ 0 h 157"/>
                <a:gd name="T20" fmla="*/ 26 w 26"/>
                <a:gd name="T21" fmla="*/ 157 h 157"/>
              </a:gdLst>
              <a:ahLst/>
              <a:cxnLst>
                <a:cxn ang="T12">
                  <a:pos x="T0" y="T1"/>
                </a:cxn>
                <a:cxn ang="T13">
                  <a:pos x="T2" y="T3"/>
                </a:cxn>
                <a:cxn ang="T14">
                  <a:pos x="T4" y="T5"/>
                </a:cxn>
                <a:cxn ang="T15">
                  <a:pos x="T6" y="T7"/>
                </a:cxn>
                <a:cxn ang="T16">
                  <a:pos x="T8" y="T9"/>
                </a:cxn>
                <a:cxn ang="T17">
                  <a:pos x="T10" y="T11"/>
                </a:cxn>
              </a:cxnLst>
              <a:rect l="T18" t="T19" r="T20" b="T21"/>
              <a:pathLst>
                <a:path w="26" h="157">
                  <a:moveTo>
                    <a:pt x="3" y="35"/>
                  </a:moveTo>
                  <a:cubicBezTo>
                    <a:pt x="3" y="35"/>
                    <a:pt x="24" y="155"/>
                    <a:pt x="26" y="157"/>
                  </a:cubicBezTo>
                  <a:cubicBezTo>
                    <a:pt x="26" y="157"/>
                    <a:pt x="7" y="45"/>
                    <a:pt x="6" y="33"/>
                  </a:cubicBezTo>
                  <a:cubicBezTo>
                    <a:pt x="5" y="28"/>
                    <a:pt x="4" y="15"/>
                    <a:pt x="2" y="0"/>
                  </a:cubicBezTo>
                  <a:cubicBezTo>
                    <a:pt x="2" y="0"/>
                    <a:pt x="1" y="0"/>
                    <a:pt x="0" y="0"/>
                  </a:cubicBezTo>
                  <a:lnTo>
                    <a:pt x="3" y="35"/>
                  </a:lnTo>
                  <a:close/>
                </a:path>
              </a:pathLst>
            </a:custGeom>
            <a:solidFill>
              <a:srgbClr val="CCDF75"/>
            </a:solidFill>
            <a:ln w="9525">
              <a:noFill/>
              <a:round/>
              <a:headEnd/>
              <a:tailEnd/>
            </a:ln>
          </p:spPr>
          <p:txBody>
            <a:bodyPr/>
            <a:lstStyle/>
            <a:p>
              <a:endParaRPr lang="en-US"/>
            </a:p>
          </p:txBody>
        </p:sp>
        <p:sp>
          <p:nvSpPr>
            <p:cNvPr id="825" name="Freeform 21"/>
            <p:cNvSpPr>
              <a:spLocks noEditPoints="1"/>
            </p:cNvSpPr>
            <p:nvPr/>
          </p:nvSpPr>
          <p:spPr bwMode="auto">
            <a:xfrm>
              <a:off x="3645" y="2680"/>
              <a:ext cx="103" cy="669"/>
            </a:xfrm>
            <a:custGeom>
              <a:avLst/>
              <a:gdLst>
                <a:gd name="T0" fmla="*/ 103 w 41"/>
                <a:gd name="T1" fmla="*/ 0 h 251"/>
                <a:gd name="T2" fmla="*/ 93 w 41"/>
                <a:gd name="T3" fmla="*/ 296 h 251"/>
                <a:gd name="T4" fmla="*/ 90 w 41"/>
                <a:gd name="T5" fmla="*/ 317 h 251"/>
                <a:gd name="T6" fmla="*/ 33 w 41"/>
                <a:gd name="T7" fmla="*/ 645 h 251"/>
                <a:gd name="T8" fmla="*/ 0 w 41"/>
                <a:gd name="T9" fmla="*/ 669 h 251"/>
                <a:gd name="T10" fmla="*/ 0 w 41"/>
                <a:gd name="T11" fmla="*/ 669 h 251"/>
                <a:gd name="T12" fmla="*/ 43 w 41"/>
                <a:gd name="T13" fmla="*/ 648 h 251"/>
                <a:gd name="T14" fmla="*/ 100 w 41"/>
                <a:gd name="T15" fmla="*/ 320 h 251"/>
                <a:gd name="T16" fmla="*/ 103 w 41"/>
                <a:gd name="T17" fmla="*/ 296 h 251"/>
                <a:gd name="T18" fmla="*/ 103 w 41"/>
                <a:gd name="T19" fmla="*/ 0 h 251"/>
                <a:gd name="T20" fmla="*/ 43 w 41"/>
                <a:gd name="T21" fmla="*/ 648 h 251"/>
                <a:gd name="T22" fmla="*/ 43 w 41"/>
                <a:gd name="T23" fmla="*/ 648 h 251"/>
                <a:gd name="T24" fmla="*/ 43 w 41"/>
                <a:gd name="T25" fmla="*/ 648 h 251"/>
                <a:gd name="T26" fmla="*/ 43 w 41"/>
                <a:gd name="T27" fmla="*/ 648 h 251"/>
                <a:gd name="T28" fmla="*/ 43 w 41"/>
                <a:gd name="T29" fmla="*/ 650 h 251"/>
                <a:gd name="T30" fmla="*/ 43 w 41"/>
                <a:gd name="T31" fmla="*/ 648 h 251"/>
                <a:gd name="T32" fmla="*/ 43 w 41"/>
                <a:gd name="T33" fmla="*/ 650 h 2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
                <a:gd name="T52" fmla="*/ 0 h 251"/>
                <a:gd name="T53" fmla="*/ 41 w 41"/>
                <a:gd name="T54" fmla="*/ 251 h 25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 h="251">
                  <a:moveTo>
                    <a:pt x="41" y="0"/>
                  </a:moveTo>
                  <a:cubicBezTo>
                    <a:pt x="41" y="4"/>
                    <a:pt x="37" y="110"/>
                    <a:pt x="37" y="111"/>
                  </a:cubicBezTo>
                  <a:cubicBezTo>
                    <a:pt x="37" y="111"/>
                    <a:pt x="36" y="119"/>
                    <a:pt x="36" y="119"/>
                  </a:cubicBezTo>
                  <a:cubicBezTo>
                    <a:pt x="26" y="178"/>
                    <a:pt x="14" y="238"/>
                    <a:pt x="13" y="242"/>
                  </a:cubicBezTo>
                  <a:cubicBezTo>
                    <a:pt x="12" y="245"/>
                    <a:pt x="8" y="251"/>
                    <a:pt x="0" y="251"/>
                  </a:cubicBezTo>
                  <a:cubicBezTo>
                    <a:pt x="0" y="251"/>
                    <a:pt x="0" y="251"/>
                    <a:pt x="0" y="251"/>
                  </a:cubicBezTo>
                  <a:cubicBezTo>
                    <a:pt x="10" y="251"/>
                    <a:pt x="15" y="248"/>
                    <a:pt x="17" y="243"/>
                  </a:cubicBezTo>
                  <a:cubicBezTo>
                    <a:pt x="17" y="242"/>
                    <a:pt x="20" y="231"/>
                    <a:pt x="40" y="120"/>
                  </a:cubicBezTo>
                  <a:cubicBezTo>
                    <a:pt x="41" y="111"/>
                    <a:pt x="41" y="111"/>
                    <a:pt x="41" y="111"/>
                  </a:cubicBezTo>
                  <a:cubicBezTo>
                    <a:pt x="41" y="107"/>
                    <a:pt x="41" y="4"/>
                    <a:pt x="41" y="0"/>
                  </a:cubicBezTo>
                  <a:close/>
                  <a:moveTo>
                    <a:pt x="17" y="243"/>
                  </a:moveTo>
                  <a:cubicBezTo>
                    <a:pt x="17" y="243"/>
                    <a:pt x="17" y="243"/>
                    <a:pt x="17" y="243"/>
                  </a:cubicBezTo>
                  <a:cubicBezTo>
                    <a:pt x="17" y="243"/>
                    <a:pt x="17" y="243"/>
                    <a:pt x="17" y="243"/>
                  </a:cubicBezTo>
                  <a:cubicBezTo>
                    <a:pt x="17" y="243"/>
                    <a:pt x="17" y="243"/>
                    <a:pt x="17" y="243"/>
                  </a:cubicBezTo>
                  <a:close/>
                  <a:moveTo>
                    <a:pt x="17" y="244"/>
                  </a:moveTo>
                  <a:cubicBezTo>
                    <a:pt x="17" y="244"/>
                    <a:pt x="17" y="243"/>
                    <a:pt x="17" y="243"/>
                  </a:cubicBezTo>
                  <a:cubicBezTo>
                    <a:pt x="17" y="243"/>
                    <a:pt x="17" y="244"/>
                    <a:pt x="17" y="244"/>
                  </a:cubicBezTo>
                  <a:close/>
                </a:path>
              </a:pathLst>
            </a:custGeom>
            <a:solidFill>
              <a:srgbClr val="FFFFFF"/>
            </a:solidFill>
            <a:ln w="9525">
              <a:noFill/>
              <a:round/>
              <a:headEnd/>
              <a:tailEnd/>
            </a:ln>
          </p:spPr>
          <p:txBody>
            <a:bodyPr/>
            <a:lstStyle/>
            <a:p>
              <a:endParaRPr lang="en-US"/>
            </a:p>
          </p:txBody>
        </p:sp>
        <p:sp>
          <p:nvSpPr>
            <p:cNvPr id="826" name="Freeform 22"/>
            <p:cNvSpPr>
              <a:spLocks/>
            </p:cNvSpPr>
            <p:nvPr/>
          </p:nvSpPr>
          <p:spPr bwMode="auto">
            <a:xfrm>
              <a:off x="3585" y="2667"/>
              <a:ext cx="163" cy="682"/>
            </a:xfrm>
            <a:custGeom>
              <a:avLst/>
              <a:gdLst>
                <a:gd name="T0" fmla="*/ 158 w 65"/>
                <a:gd name="T1" fmla="*/ 3 h 256"/>
                <a:gd name="T2" fmla="*/ 55 w 65"/>
                <a:gd name="T3" fmla="*/ 11 h 256"/>
                <a:gd name="T4" fmla="*/ 0 w 65"/>
                <a:gd name="T5" fmla="*/ 8 h 256"/>
                <a:gd name="T6" fmla="*/ 80 w 65"/>
                <a:gd name="T7" fmla="*/ 21 h 256"/>
                <a:gd name="T8" fmla="*/ 133 w 65"/>
                <a:gd name="T9" fmla="*/ 75 h 256"/>
                <a:gd name="T10" fmla="*/ 133 w 65"/>
                <a:gd name="T11" fmla="*/ 296 h 256"/>
                <a:gd name="T12" fmla="*/ 130 w 65"/>
                <a:gd name="T13" fmla="*/ 322 h 256"/>
                <a:gd name="T14" fmla="*/ 80 w 65"/>
                <a:gd name="T15" fmla="*/ 658 h 256"/>
                <a:gd name="T16" fmla="*/ 43 w 65"/>
                <a:gd name="T17" fmla="*/ 682 h 256"/>
                <a:gd name="T18" fmla="*/ 60 w 65"/>
                <a:gd name="T19" fmla="*/ 682 h 256"/>
                <a:gd name="T20" fmla="*/ 98 w 65"/>
                <a:gd name="T21" fmla="*/ 658 h 256"/>
                <a:gd name="T22" fmla="*/ 155 w 65"/>
                <a:gd name="T23" fmla="*/ 330 h 256"/>
                <a:gd name="T24" fmla="*/ 158 w 65"/>
                <a:gd name="T25" fmla="*/ 309 h 256"/>
                <a:gd name="T26" fmla="*/ 163 w 65"/>
                <a:gd name="T27" fmla="*/ 13 h 256"/>
                <a:gd name="T28" fmla="*/ 158 w 65"/>
                <a:gd name="T29" fmla="*/ 3 h 25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5"/>
                <a:gd name="T46" fmla="*/ 0 h 256"/>
                <a:gd name="T47" fmla="*/ 65 w 65"/>
                <a:gd name="T48" fmla="*/ 256 h 25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5" h="256">
                  <a:moveTo>
                    <a:pt x="63" y="1"/>
                  </a:moveTo>
                  <a:cubicBezTo>
                    <a:pt x="52" y="3"/>
                    <a:pt x="38" y="4"/>
                    <a:pt x="22" y="4"/>
                  </a:cubicBezTo>
                  <a:cubicBezTo>
                    <a:pt x="14" y="4"/>
                    <a:pt x="7" y="4"/>
                    <a:pt x="0" y="3"/>
                  </a:cubicBezTo>
                  <a:cubicBezTo>
                    <a:pt x="9" y="6"/>
                    <a:pt x="24" y="8"/>
                    <a:pt x="32" y="8"/>
                  </a:cubicBezTo>
                  <a:cubicBezTo>
                    <a:pt x="40" y="9"/>
                    <a:pt x="52" y="10"/>
                    <a:pt x="53" y="28"/>
                  </a:cubicBezTo>
                  <a:cubicBezTo>
                    <a:pt x="54" y="42"/>
                    <a:pt x="54" y="89"/>
                    <a:pt x="53" y="111"/>
                  </a:cubicBezTo>
                  <a:cubicBezTo>
                    <a:pt x="52" y="121"/>
                    <a:pt x="52" y="121"/>
                    <a:pt x="52" y="121"/>
                  </a:cubicBezTo>
                  <a:cubicBezTo>
                    <a:pt x="52" y="121"/>
                    <a:pt x="34" y="245"/>
                    <a:pt x="32" y="247"/>
                  </a:cubicBezTo>
                  <a:cubicBezTo>
                    <a:pt x="29" y="252"/>
                    <a:pt x="24" y="255"/>
                    <a:pt x="17" y="256"/>
                  </a:cubicBezTo>
                  <a:cubicBezTo>
                    <a:pt x="24" y="256"/>
                    <a:pt x="24" y="256"/>
                    <a:pt x="24" y="256"/>
                  </a:cubicBezTo>
                  <a:cubicBezTo>
                    <a:pt x="33" y="256"/>
                    <a:pt x="37" y="251"/>
                    <a:pt x="39" y="247"/>
                  </a:cubicBezTo>
                  <a:cubicBezTo>
                    <a:pt x="40" y="246"/>
                    <a:pt x="59" y="146"/>
                    <a:pt x="62" y="124"/>
                  </a:cubicBezTo>
                  <a:cubicBezTo>
                    <a:pt x="63" y="122"/>
                    <a:pt x="63" y="116"/>
                    <a:pt x="63" y="116"/>
                  </a:cubicBezTo>
                  <a:cubicBezTo>
                    <a:pt x="63" y="116"/>
                    <a:pt x="65" y="9"/>
                    <a:pt x="65" y="5"/>
                  </a:cubicBezTo>
                  <a:cubicBezTo>
                    <a:pt x="65" y="2"/>
                    <a:pt x="65" y="0"/>
                    <a:pt x="63" y="1"/>
                  </a:cubicBezTo>
                  <a:close/>
                </a:path>
              </a:pathLst>
            </a:custGeom>
            <a:solidFill>
              <a:srgbClr val="E0E0E0"/>
            </a:solidFill>
            <a:ln w="9525">
              <a:noFill/>
              <a:round/>
              <a:headEnd/>
              <a:tailEnd/>
            </a:ln>
          </p:spPr>
          <p:txBody>
            <a:bodyPr/>
            <a:lstStyle/>
            <a:p>
              <a:endParaRPr lang="en-US"/>
            </a:p>
          </p:txBody>
        </p:sp>
        <p:sp>
          <p:nvSpPr>
            <p:cNvPr id="827" name="Freeform 23"/>
            <p:cNvSpPr>
              <a:spLocks/>
            </p:cNvSpPr>
            <p:nvPr/>
          </p:nvSpPr>
          <p:spPr bwMode="auto">
            <a:xfrm>
              <a:off x="3585" y="2669"/>
              <a:ext cx="158" cy="48"/>
            </a:xfrm>
            <a:custGeom>
              <a:avLst/>
              <a:gdLst>
                <a:gd name="T0" fmla="*/ 158 w 63"/>
                <a:gd name="T1" fmla="*/ 37 h 18"/>
                <a:gd name="T2" fmla="*/ 158 w 63"/>
                <a:gd name="T3" fmla="*/ 0 h 18"/>
                <a:gd name="T4" fmla="*/ 55 w 63"/>
                <a:gd name="T5" fmla="*/ 8 h 18"/>
                <a:gd name="T6" fmla="*/ 0 w 63"/>
                <a:gd name="T7" fmla="*/ 5 h 18"/>
                <a:gd name="T8" fmla="*/ 80 w 63"/>
                <a:gd name="T9" fmla="*/ 19 h 18"/>
                <a:gd name="T10" fmla="*/ 128 w 63"/>
                <a:gd name="T11" fmla="*/ 48 h 18"/>
                <a:gd name="T12" fmla="*/ 158 w 63"/>
                <a:gd name="T13" fmla="*/ 37 h 18"/>
                <a:gd name="T14" fmla="*/ 0 60000 65536"/>
                <a:gd name="T15" fmla="*/ 0 60000 65536"/>
                <a:gd name="T16" fmla="*/ 0 60000 65536"/>
                <a:gd name="T17" fmla="*/ 0 60000 65536"/>
                <a:gd name="T18" fmla="*/ 0 60000 65536"/>
                <a:gd name="T19" fmla="*/ 0 60000 65536"/>
                <a:gd name="T20" fmla="*/ 0 60000 65536"/>
                <a:gd name="T21" fmla="*/ 0 w 63"/>
                <a:gd name="T22" fmla="*/ 0 h 18"/>
                <a:gd name="T23" fmla="*/ 63 w 63"/>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8">
                  <a:moveTo>
                    <a:pt x="63" y="14"/>
                  </a:moveTo>
                  <a:cubicBezTo>
                    <a:pt x="63" y="0"/>
                    <a:pt x="63" y="0"/>
                    <a:pt x="63" y="0"/>
                  </a:cubicBezTo>
                  <a:cubicBezTo>
                    <a:pt x="52" y="2"/>
                    <a:pt x="38" y="3"/>
                    <a:pt x="22" y="3"/>
                  </a:cubicBezTo>
                  <a:cubicBezTo>
                    <a:pt x="14" y="3"/>
                    <a:pt x="7" y="3"/>
                    <a:pt x="0" y="2"/>
                  </a:cubicBezTo>
                  <a:cubicBezTo>
                    <a:pt x="9" y="5"/>
                    <a:pt x="24" y="7"/>
                    <a:pt x="32" y="7"/>
                  </a:cubicBezTo>
                  <a:cubicBezTo>
                    <a:pt x="38" y="8"/>
                    <a:pt x="47" y="9"/>
                    <a:pt x="51" y="18"/>
                  </a:cubicBezTo>
                  <a:cubicBezTo>
                    <a:pt x="58" y="17"/>
                    <a:pt x="63" y="15"/>
                    <a:pt x="63" y="14"/>
                  </a:cubicBezTo>
                  <a:close/>
                </a:path>
              </a:pathLst>
            </a:custGeom>
            <a:solidFill>
              <a:srgbClr val="BFBFBF"/>
            </a:solidFill>
            <a:ln w="9525">
              <a:noFill/>
              <a:round/>
              <a:headEnd/>
              <a:tailEnd/>
            </a:ln>
          </p:spPr>
          <p:txBody>
            <a:bodyPr/>
            <a:lstStyle/>
            <a:p>
              <a:endParaRPr lang="en-US"/>
            </a:p>
          </p:txBody>
        </p:sp>
        <p:sp>
          <p:nvSpPr>
            <p:cNvPr id="828" name="Freeform 24"/>
            <p:cNvSpPr>
              <a:spLocks/>
            </p:cNvSpPr>
            <p:nvPr/>
          </p:nvSpPr>
          <p:spPr bwMode="auto">
            <a:xfrm>
              <a:off x="3720" y="2875"/>
              <a:ext cx="25" cy="24"/>
            </a:xfrm>
            <a:custGeom>
              <a:avLst/>
              <a:gdLst>
                <a:gd name="T0" fmla="*/ 25 w 10"/>
                <a:gd name="T1" fmla="*/ 5 h 9"/>
                <a:gd name="T2" fmla="*/ 0 w 10"/>
                <a:gd name="T3" fmla="*/ 0 h 9"/>
                <a:gd name="T4" fmla="*/ 0 w 10"/>
                <a:gd name="T5" fmla="*/ 24 h 9"/>
                <a:gd name="T6" fmla="*/ 25 w 10"/>
                <a:gd name="T7" fmla="*/ 19 h 9"/>
                <a:gd name="T8" fmla="*/ 25 w 10"/>
                <a:gd name="T9" fmla="*/ 5 h 9"/>
                <a:gd name="T10" fmla="*/ 0 60000 65536"/>
                <a:gd name="T11" fmla="*/ 0 60000 65536"/>
                <a:gd name="T12" fmla="*/ 0 60000 65536"/>
                <a:gd name="T13" fmla="*/ 0 60000 65536"/>
                <a:gd name="T14" fmla="*/ 0 60000 65536"/>
                <a:gd name="T15" fmla="*/ 0 w 10"/>
                <a:gd name="T16" fmla="*/ 0 h 9"/>
                <a:gd name="T17" fmla="*/ 10 w 10"/>
                <a:gd name="T18" fmla="*/ 9 h 9"/>
              </a:gdLst>
              <a:ahLst/>
              <a:cxnLst>
                <a:cxn ang="T10">
                  <a:pos x="T0" y="T1"/>
                </a:cxn>
                <a:cxn ang="T11">
                  <a:pos x="T2" y="T3"/>
                </a:cxn>
                <a:cxn ang="T12">
                  <a:pos x="T4" y="T5"/>
                </a:cxn>
                <a:cxn ang="T13">
                  <a:pos x="T6" y="T7"/>
                </a:cxn>
                <a:cxn ang="T14">
                  <a:pos x="T8" y="T9"/>
                </a:cxn>
              </a:cxnLst>
              <a:rect l="T15" t="T16" r="T17" b="T18"/>
              <a:pathLst>
                <a:path w="10" h="9">
                  <a:moveTo>
                    <a:pt x="10" y="2"/>
                  </a:moveTo>
                  <a:cubicBezTo>
                    <a:pt x="7" y="1"/>
                    <a:pt x="4" y="0"/>
                    <a:pt x="0" y="0"/>
                  </a:cubicBezTo>
                  <a:cubicBezTo>
                    <a:pt x="0" y="3"/>
                    <a:pt x="0" y="6"/>
                    <a:pt x="0" y="9"/>
                  </a:cubicBezTo>
                  <a:cubicBezTo>
                    <a:pt x="4" y="8"/>
                    <a:pt x="7" y="8"/>
                    <a:pt x="10" y="7"/>
                  </a:cubicBezTo>
                  <a:cubicBezTo>
                    <a:pt x="10" y="5"/>
                    <a:pt x="10" y="3"/>
                    <a:pt x="10" y="2"/>
                  </a:cubicBezTo>
                  <a:close/>
                </a:path>
              </a:pathLst>
            </a:custGeom>
            <a:solidFill>
              <a:srgbClr val="D7E691"/>
            </a:solidFill>
            <a:ln w="9525">
              <a:noFill/>
              <a:round/>
              <a:headEnd/>
              <a:tailEnd/>
            </a:ln>
          </p:spPr>
          <p:txBody>
            <a:bodyPr/>
            <a:lstStyle/>
            <a:p>
              <a:endParaRPr lang="en-US"/>
            </a:p>
          </p:txBody>
        </p:sp>
        <p:sp>
          <p:nvSpPr>
            <p:cNvPr id="829" name="Freeform 25"/>
            <p:cNvSpPr>
              <a:spLocks/>
            </p:cNvSpPr>
            <p:nvPr/>
          </p:nvSpPr>
          <p:spPr bwMode="auto">
            <a:xfrm>
              <a:off x="3628" y="2893"/>
              <a:ext cx="117" cy="456"/>
            </a:xfrm>
            <a:custGeom>
              <a:avLst/>
              <a:gdLst>
                <a:gd name="T0" fmla="*/ 115 w 47"/>
                <a:gd name="T1" fmla="*/ 83 h 171"/>
                <a:gd name="T2" fmla="*/ 117 w 47"/>
                <a:gd name="T3" fmla="*/ 0 h 171"/>
                <a:gd name="T4" fmla="*/ 92 w 47"/>
                <a:gd name="T5" fmla="*/ 5 h 171"/>
                <a:gd name="T6" fmla="*/ 90 w 47"/>
                <a:gd name="T7" fmla="*/ 69 h 171"/>
                <a:gd name="T8" fmla="*/ 87 w 47"/>
                <a:gd name="T9" fmla="*/ 96 h 171"/>
                <a:gd name="T10" fmla="*/ 37 w 47"/>
                <a:gd name="T11" fmla="*/ 432 h 171"/>
                <a:gd name="T12" fmla="*/ 0 w 47"/>
                <a:gd name="T13" fmla="*/ 456 h 171"/>
                <a:gd name="T14" fmla="*/ 17 w 47"/>
                <a:gd name="T15" fmla="*/ 456 h 171"/>
                <a:gd name="T16" fmla="*/ 55 w 47"/>
                <a:gd name="T17" fmla="*/ 432 h 171"/>
                <a:gd name="T18" fmla="*/ 112 w 47"/>
                <a:gd name="T19" fmla="*/ 104 h 171"/>
                <a:gd name="T20" fmla="*/ 115 w 47"/>
                <a:gd name="T21" fmla="*/ 83 h 1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7"/>
                <a:gd name="T34" fmla="*/ 0 h 171"/>
                <a:gd name="T35" fmla="*/ 47 w 47"/>
                <a:gd name="T36" fmla="*/ 171 h 17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7" h="171">
                  <a:moveTo>
                    <a:pt x="46" y="31"/>
                  </a:moveTo>
                  <a:cubicBezTo>
                    <a:pt x="46" y="31"/>
                    <a:pt x="46" y="17"/>
                    <a:pt x="47" y="0"/>
                  </a:cubicBezTo>
                  <a:cubicBezTo>
                    <a:pt x="44" y="1"/>
                    <a:pt x="41" y="1"/>
                    <a:pt x="37" y="2"/>
                  </a:cubicBezTo>
                  <a:cubicBezTo>
                    <a:pt x="36" y="11"/>
                    <a:pt x="36" y="20"/>
                    <a:pt x="36" y="26"/>
                  </a:cubicBezTo>
                  <a:cubicBezTo>
                    <a:pt x="35" y="36"/>
                    <a:pt x="35" y="36"/>
                    <a:pt x="35" y="36"/>
                  </a:cubicBezTo>
                  <a:cubicBezTo>
                    <a:pt x="35" y="36"/>
                    <a:pt x="17" y="160"/>
                    <a:pt x="15" y="162"/>
                  </a:cubicBezTo>
                  <a:cubicBezTo>
                    <a:pt x="12" y="167"/>
                    <a:pt x="7" y="170"/>
                    <a:pt x="0" y="171"/>
                  </a:cubicBezTo>
                  <a:cubicBezTo>
                    <a:pt x="7" y="171"/>
                    <a:pt x="7" y="171"/>
                    <a:pt x="7" y="171"/>
                  </a:cubicBezTo>
                  <a:cubicBezTo>
                    <a:pt x="16" y="171"/>
                    <a:pt x="20" y="166"/>
                    <a:pt x="22" y="162"/>
                  </a:cubicBezTo>
                  <a:cubicBezTo>
                    <a:pt x="23" y="161"/>
                    <a:pt x="42" y="61"/>
                    <a:pt x="45" y="39"/>
                  </a:cubicBezTo>
                  <a:cubicBezTo>
                    <a:pt x="46" y="37"/>
                    <a:pt x="46" y="31"/>
                    <a:pt x="46" y="31"/>
                  </a:cubicBezTo>
                  <a:close/>
                </a:path>
              </a:pathLst>
            </a:custGeom>
            <a:solidFill>
              <a:srgbClr val="CCDF75"/>
            </a:solidFill>
            <a:ln w="9525">
              <a:noFill/>
              <a:round/>
              <a:headEnd/>
              <a:tailEnd/>
            </a:ln>
          </p:spPr>
          <p:txBody>
            <a:bodyPr/>
            <a:lstStyle/>
            <a:p>
              <a:endParaRPr lang="en-US"/>
            </a:p>
          </p:txBody>
        </p:sp>
        <p:sp>
          <p:nvSpPr>
            <p:cNvPr id="830" name="Freeform 26"/>
            <p:cNvSpPr>
              <a:spLocks/>
            </p:cNvSpPr>
            <p:nvPr/>
          </p:nvSpPr>
          <p:spPr bwMode="auto">
            <a:xfrm>
              <a:off x="3665" y="2741"/>
              <a:ext cx="55" cy="584"/>
            </a:xfrm>
            <a:custGeom>
              <a:avLst/>
              <a:gdLst>
                <a:gd name="T0" fmla="*/ 43 w 22"/>
                <a:gd name="T1" fmla="*/ 251 h 219"/>
                <a:gd name="T2" fmla="*/ 53 w 22"/>
                <a:gd name="T3" fmla="*/ 0 h 219"/>
                <a:gd name="T4" fmla="*/ 53 w 22"/>
                <a:gd name="T5" fmla="*/ 221 h 219"/>
                <a:gd name="T6" fmla="*/ 50 w 22"/>
                <a:gd name="T7" fmla="*/ 248 h 219"/>
                <a:gd name="T8" fmla="*/ 0 w 22"/>
                <a:gd name="T9" fmla="*/ 584 h 219"/>
                <a:gd name="T10" fmla="*/ 43 w 22"/>
                <a:gd name="T11" fmla="*/ 251 h 219"/>
                <a:gd name="T12" fmla="*/ 0 60000 65536"/>
                <a:gd name="T13" fmla="*/ 0 60000 65536"/>
                <a:gd name="T14" fmla="*/ 0 60000 65536"/>
                <a:gd name="T15" fmla="*/ 0 60000 65536"/>
                <a:gd name="T16" fmla="*/ 0 60000 65536"/>
                <a:gd name="T17" fmla="*/ 0 60000 65536"/>
                <a:gd name="T18" fmla="*/ 0 w 22"/>
                <a:gd name="T19" fmla="*/ 0 h 219"/>
                <a:gd name="T20" fmla="*/ 22 w 22"/>
                <a:gd name="T21" fmla="*/ 219 h 219"/>
              </a:gdLst>
              <a:ahLst/>
              <a:cxnLst>
                <a:cxn ang="T12">
                  <a:pos x="T0" y="T1"/>
                </a:cxn>
                <a:cxn ang="T13">
                  <a:pos x="T2" y="T3"/>
                </a:cxn>
                <a:cxn ang="T14">
                  <a:pos x="T4" y="T5"/>
                </a:cxn>
                <a:cxn ang="T15">
                  <a:pos x="T6" y="T7"/>
                </a:cxn>
                <a:cxn ang="T16">
                  <a:pos x="T8" y="T9"/>
                </a:cxn>
                <a:cxn ang="T17">
                  <a:pos x="T10" y="T11"/>
                </a:cxn>
              </a:cxnLst>
              <a:rect l="T18" t="T19" r="T20" b="T21"/>
              <a:pathLst>
                <a:path w="22" h="219">
                  <a:moveTo>
                    <a:pt x="17" y="94"/>
                  </a:moveTo>
                  <a:cubicBezTo>
                    <a:pt x="19" y="79"/>
                    <a:pt x="20" y="17"/>
                    <a:pt x="21" y="0"/>
                  </a:cubicBezTo>
                  <a:cubicBezTo>
                    <a:pt x="22" y="14"/>
                    <a:pt x="22" y="61"/>
                    <a:pt x="21" y="83"/>
                  </a:cubicBezTo>
                  <a:cubicBezTo>
                    <a:pt x="20" y="93"/>
                    <a:pt x="20" y="93"/>
                    <a:pt x="20" y="93"/>
                  </a:cubicBezTo>
                  <a:cubicBezTo>
                    <a:pt x="20" y="93"/>
                    <a:pt x="2" y="217"/>
                    <a:pt x="0" y="219"/>
                  </a:cubicBezTo>
                  <a:cubicBezTo>
                    <a:pt x="0" y="219"/>
                    <a:pt x="15" y="109"/>
                    <a:pt x="17" y="94"/>
                  </a:cubicBezTo>
                  <a:close/>
                </a:path>
              </a:pathLst>
            </a:custGeom>
            <a:solidFill>
              <a:srgbClr val="C2C2C2"/>
            </a:solidFill>
            <a:ln w="9525">
              <a:noFill/>
              <a:round/>
              <a:headEnd/>
              <a:tailEnd/>
            </a:ln>
          </p:spPr>
          <p:txBody>
            <a:bodyPr/>
            <a:lstStyle/>
            <a:p>
              <a:endParaRPr lang="en-US"/>
            </a:p>
          </p:txBody>
        </p:sp>
        <p:sp>
          <p:nvSpPr>
            <p:cNvPr id="831" name="Freeform 27"/>
            <p:cNvSpPr>
              <a:spLocks/>
            </p:cNvSpPr>
            <p:nvPr/>
          </p:nvSpPr>
          <p:spPr bwMode="auto">
            <a:xfrm>
              <a:off x="3713" y="2872"/>
              <a:ext cx="7" cy="27"/>
            </a:xfrm>
            <a:custGeom>
              <a:avLst/>
              <a:gdLst>
                <a:gd name="T0" fmla="*/ 0 w 3"/>
                <a:gd name="T1" fmla="*/ 27 h 10"/>
                <a:gd name="T2" fmla="*/ 7 w 3"/>
                <a:gd name="T3" fmla="*/ 27 h 10"/>
                <a:gd name="T4" fmla="*/ 7 w 3"/>
                <a:gd name="T5" fmla="*/ 3 h 10"/>
                <a:gd name="T6" fmla="*/ 0 w 3"/>
                <a:gd name="T7" fmla="*/ 0 h 10"/>
                <a:gd name="T8" fmla="*/ 0 w 3"/>
                <a:gd name="T9" fmla="*/ 27 h 10"/>
                <a:gd name="T10" fmla="*/ 0 60000 65536"/>
                <a:gd name="T11" fmla="*/ 0 60000 65536"/>
                <a:gd name="T12" fmla="*/ 0 60000 65536"/>
                <a:gd name="T13" fmla="*/ 0 60000 65536"/>
                <a:gd name="T14" fmla="*/ 0 60000 65536"/>
                <a:gd name="T15" fmla="*/ 0 w 3"/>
                <a:gd name="T16" fmla="*/ 0 h 10"/>
                <a:gd name="T17" fmla="*/ 3 w 3"/>
                <a:gd name="T18" fmla="*/ 10 h 10"/>
              </a:gdLst>
              <a:ahLst/>
              <a:cxnLst>
                <a:cxn ang="T10">
                  <a:pos x="T0" y="T1"/>
                </a:cxn>
                <a:cxn ang="T11">
                  <a:pos x="T2" y="T3"/>
                </a:cxn>
                <a:cxn ang="T12">
                  <a:pos x="T4" y="T5"/>
                </a:cxn>
                <a:cxn ang="T13">
                  <a:pos x="T6" y="T7"/>
                </a:cxn>
                <a:cxn ang="T14">
                  <a:pos x="T8" y="T9"/>
                </a:cxn>
              </a:cxnLst>
              <a:rect l="T15" t="T16" r="T17" b="T18"/>
              <a:pathLst>
                <a:path w="3" h="10">
                  <a:moveTo>
                    <a:pt x="0" y="10"/>
                  </a:moveTo>
                  <a:cubicBezTo>
                    <a:pt x="1" y="10"/>
                    <a:pt x="2" y="10"/>
                    <a:pt x="3" y="10"/>
                  </a:cubicBezTo>
                  <a:cubicBezTo>
                    <a:pt x="3" y="7"/>
                    <a:pt x="3" y="4"/>
                    <a:pt x="3" y="1"/>
                  </a:cubicBezTo>
                  <a:cubicBezTo>
                    <a:pt x="2" y="0"/>
                    <a:pt x="1" y="0"/>
                    <a:pt x="0" y="0"/>
                  </a:cubicBezTo>
                  <a:cubicBezTo>
                    <a:pt x="0" y="4"/>
                    <a:pt x="0" y="7"/>
                    <a:pt x="0" y="10"/>
                  </a:cubicBezTo>
                  <a:close/>
                </a:path>
              </a:pathLst>
            </a:custGeom>
            <a:solidFill>
              <a:srgbClr val="C0D26D"/>
            </a:solidFill>
            <a:ln w="9525">
              <a:noFill/>
              <a:round/>
              <a:headEnd/>
              <a:tailEnd/>
            </a:ln>
          </p:spPr>
          <p:txBody>
            <a:bodyPr/>
            <a:lstStyle/>
            <a:p>
              <a:endParaRPr lang="en-US"/>
            </a:p>
          </p:txBody>
        </p:sp>
        <p:sp>
          <p:nvSpPr>
            <p:cNvPr id="832" name="Freeform 28"/>
            <p:cNvSpPr>
              <a:spLocks/>
            </p:cNvSpPr>
            <p:nvPr/>
          </p:nvSpPr>
          <p:spPr bwMode="auto">
            <a:xfrm>
              <a:off x="3665" y="2899"/>
              <a:ext cx="55" cy="426"/>
            </a:xfrm>
            <a:custGeom>
              <a:avLst/>
              <a:gdLst>
                <a:gd name="T0" fmla="*/ 53 w 22"/>
                <a:gd name="T1" fmla="*/ 64 h 160"/>
                <a:gd name="T2" fmla="*/ 55 w 22"/>
                <a:gd name="T3" fmla="*/ 0 h 160"/>
                <a:gd name="T4" fmla="*/ 48 w 22"/>
                <a:gd name="T5" fmla="*/ 0 h 160"/>
                <a:gd name="T6" fmla="*/ 43 w 22"/>
                <a:gd name="T7" fmla="*/ 93 h 160"/>
                <a:gd name="T8" fmla="*/ 0 w 22"/>
                <a:gd name="T9" fmla="*/ 426 h 160"/>
                <a:gd name="T10" fmla="*/ 50 w 22"/>
                <a:gd name="T11" fmla="*/ 91 h 160"/>
                <a:gd name="T12" fmla="*/ 53 w 22"/>
                <a:gd name="T13" fmla="*/ 64 h 160"/>
                <a:gd name="T14" fmla="*/ 0 60000 65536"/>
                <a:gd name="T15" fmla="*/ 0 60000 65536"/>
                <a:gd name="T16" fmla="*/ 0 60000 65536"/>
                <a:gd name="T17" fmla="*/ 0 60000 65536"/>
                <a:gd name="T18" fmla="*/ 0 60000 65536"/>
                <a:gd name="T19" fmla="*/ 0 60000 65536"/>
                <a:gd name="T20" fmla="*/ 0 60000 65536"/>
                <a:gd name="T21" fmla="*/ 0 w 22"/>
                <a:gd name="T22" fmla="*/ 0 h 160"/>
                <a:gd name="T23" fmla="*/ 22 w 22"/>
                <a:gd name="T24" fmla="*/ 160 h 1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160">
                  <a:moveTo>
                    <a:pt x="21" y="24"/>
                  </a:moveTo>
                  <a:cubicBezTo>
                    <a:pt x="21" y="18"/>
                    <a:pt x="21" y="9"/>
                    <a:pt x="22" y="0"/>
                  </a:cubicBezTo>
                  <a:cubicBezTo>
                    <a:pt x="21" y="0"/>
                    <a:pt x="20" y="0"/>
                    <a:pt x="19" y="0"/>
                  </a:cubicBezTo>
                  <a:cubicBezTo>
                    <a:pt x="18" y="16"/>
                    <a:pt x="18" y="29"/>
                    <a:pt x="17" y="35"/>
                  </a:cubicBezTo>
                  <a:cubicBezTo>
                    <a:pt x="15" y="50"/>
                    <a:pt x="0" y="160"/>
                    <a:pt x="0" y="160"/>
                  </a:cubicBezTo>
                  <a:cubicBezTo>
                    <a:pt x="2" y="158"/>
                    <a:pt x="20" y="34"/>
                    <a:pt x="20" y="34"/>
                  </a:cubicBezTo>
                  <a:lnTo>
                    <a:pt x="21" y="24"/>
                  </a:lnTo>
                  <a:close/>
                </a:path>
              </a:pathLst>
            </a:custGeom>
            <a:solidFill>
              <a:srgbClr val="AABB61"/>
            </a:solidFill>
            <a:ln w="9525">
              <a:noFill/>
              <a:round/>
              <a:headEnd/>
              <a:tailEnd/>
            </a:ln>
          </p:spPr>
          <p:txBody>
            <a:bodyPr/>
            <a:lstStyle/>
            <a:p>
              <a:endParaRPr lang="en-US"/>
            </a:p>
          </p:txBody>
        </p:sp>
        <p:sp>
          <p:nvSpPr>
            <p:cNvPr id="833" name="Freeform 29"/>
            <p:cNvSpPr>
              <a:spLocks/>
            </p:cNvSpPr>
            <p:nvPr/>
          </p:nvSpPr>
          <p:spPr bwMode="auto">
            <a:xfrm>
              <a:off x="3680"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5" y="19"/>
                    <a:pt x="42" y="14"/>
                    <a:pt x="42" y="9"/>
                  </a:cubicBezTo>
                  <a:cubicBezTo>
                    <a:pt x="42" y="0"/>
                    <a:pt x="42" y="0"/>
                    <a:pt x="42" y="0"/>
                  </a:cubicBezTo>
                  <a:cubicBezTo>
                    <a:pt x="42" y="6"/>
                    <a:pt x="25" y="10"/>
                    <a:pt x="0" y="12"/>
                  </a:cubicBezTo>
                  <a:cubicBezTo>
                    <a:pt x="1" y="15"/>
                    <a:pt x="1" y="18"/>
                    <a:pt x="0" y="20"/>
                  </a:cubicBezTo>
                  <a:close/>
                </a:path>
              </a:pathLst>
            </a:custGeom>
            <a:solidFill>
              <a:srgbClr val="2F89BD"/>
            </a:solidFill>
            <a:ln w="9525">
              <a:noFill/>
              <a:round/>
              <a:headEnd/>
              <a:tailEnd/>
            </a:ln>
          </p:spPr>
          <p:txBody>
            <a:bodyPr/>
            <a:lstStyle/>
            <a:p>
              <a:endParaRPr lang="en-US"/>
            </a:p>
          </p:txBody>
        </p:sp>
        <p:sp>
          <p:nvSpPr>
            <p:cNvPr id="834" name="Freeform 30"/>
            <p:cNvSpPr>
              <a:spLocks/>
            </p:cNvSpPr>
            <p:nvPr/>
          </p:nvSpPr>
          <p:spPr bwMode="auto">
            <a:xfrm>
              <a:off x="3518" y="2629"/>
              <a:ext cx="57" cy="32"/>
            </a:xfrm>
            <a:custGeom>
              <a:avLst/>
              <a:gdLst>
                <a:gd name="T0" fmla="*/ 0 w 23"/>
                <a:gd name="T1" fmla="*/ 21 h 12"/>
                <a:gd name="T2" fmla="*/ 57 w 23"/>
                <a:gd name="T3" fmla="*/ 32 h 12"/>
                <a:gd name="T4" fmla="*/ 57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A8CBE2"/>
            </a:solidFill>
            <a:ln w="9525">
              <a:noFill/>
              <a:round/>
              <a:headEnd/>
              <a:tailEnd/>
            </a:ln>
          </p:spPr>
          <p:txBody>
            <a:bodyPr/>
            <a:lstStyle/>
            <a:p>
              <a:endParaRPr lang="en-US"/>
            </a:p>
          </p:txBody>
        </p:sp>
        <p:sp>
          <p:nvSpPr>
            <p:cNvPr id="835" name="Freeform 31"/>
            <p:cNvSpPr>
              <a:spLocks/>
            </p:cNvSpPr>
            <p:nvPr/>
          </p:nvSpPr>
          <p:spPr bwMode="auto">
            <a:xfrm>
              <a:off x="3553"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E3EDF5"/>
            </a:solidFill>
            <a:ln w="9525">
              <a:noFill/>
              <a:round/>
              <a:headEnd/>
              <a:tailEnd/>
            </a:ln>
          </p:spPr>
          <p:txBody>
            <a:bodyPr/>
            <a:lstStyle/>
            <a:p>
              <a:endParaRPr lang="en-US"/>
            </a:p>
          </p:txBody>
        </p:sp>
        <p:sp>
          <p:nvSpPr>
            <p:cNvPr id="836" name="Freeform 32"/>
            <p:cNvSpPr>
              <a:spLocks/>
            </p:cNvSpPr>
            <p:nvPr/>
          </p:nvSpPr>
          <p:spPr bwMode="auto">
            <a:xfrm>
              <a:off x="3758" y="2621"/>
              <a:ext cx="20" cy="32"/>
            </a:xfrm>
            <a:custGeom>
              <a:avLst/>
              <a:gdLst>
                <a:gd name="T0" fmla="*/ 20 w 8"/>
                <a:gd name="T1" fmla="*/ 0 h 12"/>
                <a:gd name="T2" fmla="*/ 0 w 8"/>
                <a:gd name="T3" fmla="*/ 11 h 12"/>
                <a:gd name="T4" fmla="*/ 0 w 8"/>
                <a:gd name="T5" fmla="*/ 32 h 12"/>
                <a:gd name="T6" fmla="*/ 20 w 8"/>
                <a:gd name="T7" fmla="*/ 24 h 12"/>
                <a:gd name="T8" fmla="*/ 20 w 8"/>
                <a:gd name="T9" fmla="*/ 0 h 12"/>
                <a:gd name="T10" fmla="*/ 0 60000 65536"/>
                <a:gd name="T11" fmla="*/ 0 60000 65536"/>
                <a:gd name="T12" fmla="*/ 0 60000 65536"/>
                <a:gd name="T13" fmla="*/ 0 60000 65536"/>
                <a:gd name="T14" fmla="*/ 0 60000 65536"/>
                <a:gd name="T15" fmla="*/ 0 w 8"/>
                <a:gd name="T16" fmla="*/ 0 h 12"/>
                <a:gd name="T17" fmla="*/ 8 w 8"/>
                <a:gd name="T18" fmla="*/ 12 h 12"/>
              </a:gdLst>
              <a:ahLst/>
              <a:cxnLst>
                <a:cxn ang="T10">
                  <a:pos x="T0" y="T1"/>
                </a:cxn>
                <a:cxn ang="T11">
                  <a:pos x="T2" y="T3"/>
                </a:cxn>
                <a:cxn ang="T12">
                  <a:pos x="T4" y="T5"/>
                </a:cxn>
                <a:cxn ang="T13">
                  <a:pos x="T6" y="T7"/>
                </a:cxn>
                <a:cxn ang="T14">
                  <a:pos x="T8" y="T9"/>
                </a:cxn>
              </a:cxnLst>
              <a:rect l="T15" t="T16" r="T17" b="T18"/>
              <a:pathLst>
                <a:path w="8" h="12">
                  <a:moveTo>
                    <a:pt x="8" y="0"/>
                  </a:moveTo>
                  <a:cubicBezTo>
                    <a:pt x="6" y="2"/>
                    <a:pt x="3" y="3"/>
                    <a:pt x="0" y="4"/>
                  </a:cubicBezTo>
                  <a:cubicBezTo>
                    <a:pt x="0" y="12"/>
                    <a:pt x="0" y="12"/>
                    <a:pt x="0" y="12"/>
                  </a:cubicBezTo>
                  <a:cubicBezTo>
                    <a:pt x="3" y="11"/>
                    <a:pt x="6" y="10"/>
                    <a:pt x="8" y="9"/>
                  </a:cubicBezTo>
                  <a:lnTo>
                    <a:pt x="8" y="0"/>
                  </a:lnTo>
                  <a:close/>
                </a:path>
              </a:pathLst>
            </a:custGeom>
            <a:solidFill>
              <a:srgbClr val="056498"/>
            </a:solidFill>
            <a:ln w="9525">
              <a:noFill/>
              <a:round/>
              <a:headEnd/>
              <a:tailEnd/>
            </a:ln>
          </p:spPr>
          <p:txBody>
            <a:bodyPr/>
            <a:lstStyle/>
            <a:p>
              <a:endParaRPr lang="en-US"/>
            </a:p>
          </p:txBody>
        </p:sp>
        <p:sp>
          <p:nvSpPr>
            <p:cNvPr id="837" name="Freeform 33"/>
            <p:cNvSpPr>
              <a:spLocks/>
            </p:cNvSpPr>
            <p:nvPr/>
          </p:nvSpPr>
          <p:spPr bwMode="auto">
            <a:xfrm>
              <a:off x="3538" y="2877"/>
              <a:ext cx="10" cy="19"/>
            </a:xfrm>
            <a:custGeom>
              <a:avLst/>
              <a:gdLst>
                <a:gd name="T0" fmla="*/ 10 w 4"/>
                <a:gd name="T1" fmla="*/ 19 h 7"/>
                <a:gd name="T2" fmla="*/ 10 w 4"/>
                <a:gd name="T3" fmla="*/ 0 h 7"/>
                <a:gd name="T4" fmla="*/ 0 w 4"/>
                <a:gd name="T5" fmla="*/ 3 h 7"/>
                <a:gd name="T6" fmla="*/ 0 w 4"/>
                <a:gd name="T7" fmla="*/ 16 h 7"/>
                <a:gd name="T8" fmla="*/ 10 w 4"/>
                <a:gd name="T9" fmla="*/ 19 h 7"/>
                <a:gd name="T10" fmla="*/ 0 60000 65536"/>
                <a:gd name="T11" fmla="*/ 0 60000 65536"/>
                <a:gd name="T12" fmla="*/ 0 60000 65536"/>
                <a:gd name="T13" fmla="*/ 0 60000 65536"/>
                <a:gd name="T14" fmla="*/ 0 60000 65536"/>
                <a:gd name="T15" fmla="*/ 0 w 4"/>
                <a:gd name="T16" fmla="*/ 0 h 7"/>
                <a:gd name="T17" fmla="*/ 4 w 4"/>
                <a:gd name="T18" fmla="*/ 7 h 7"/>
              </a:gdLst>
              <a:ahLst/>
              <a:cxnLst>
                <a:cxn ang="T10">
                  <a:pos x="T0" y="T1"/>
                </a:cxn>
                <a:cxn ang="T11">
                  <a:pos x="T2" y="T3"/>
                </a:cxn>
                <a:cxn ang="T12">
                  <a:pos x="T4" y="T5"/>
                </a:cxn>
                <a:cxn ang="T13">
                  <a:pos x="T6" y="T7"/>
                </a:cxn>
                <a:cxn ang="T14">
                  <a:pos x="T8" y="T9"/>
                </a:cxn>
              </a:cxnLst>
              <a:rect l="T15" t="T16" r="T17" b="T18"/>
              <a:pathLst>
                <a:path w="4" h="7">
                  <a:moveTo>
                    <a:pt x="4" y="7"/>
                  </a:moveTo>
                  <a:cubicBezTo>
                    <a:pt x="4" y="0"/>
                    <a:pt x="4" y="0"/>
                    <a:pt x="4" y="0"/>
                  </a:cubicBezTo>
                  <a:cubicBezTo>
                    <a:pt x="2" y="0"/>
                    <a:pt x="1" y="0"/>
                    <a:pt x="0" y="1"/>
                  </a:cubicBezTo>
                  <a:cubicBezTo>
                    <a:pt x="0" y="6"/>
                    <a:pt x="0" y="6"/>
                    <a:pt x="0" y="6"/>
                  </a:cubicBezTo>
                  <a:cubicBezTo>
                    <a:pt x="1" y="6"/>
                    <a:pt x="2" y="6"/>
                    <a:pt x="4" y="7"/>
                  </a:cubicBezTo>
                  <a:close/>
                </a:path>
              </a:pathLst>
            </a:custGeom>
            <a:solidFill>
              <a:srgbClr val="C0D26D"/>
            </a:solidFill>
            <a:ln w="9525">
              <a:noFill/>
              <a:round/>
              <a:headEnd/>
              <a:tailEnd/>
            </a:ln>
          </p:spPr>
          <p:txBody>
            <a:bodyPr/>
            <a:lstStyle/>
            <a:p>
              <a:endParaRPr lang="en-US"/>
            </a:p>
          </p:txBody>
        </p:sp>
        <p:sp>
          <p:nvSpPr>
            <p:cNvPr id="838" name="Freeform 34"/>
            <p:cNvSpPr>
              <a:spLocks/>
            </p:cNvSpPr>
            <p:nvPr/>
          </p:nvSpPr>
          <p:spPr bwMode="auto">
            <a:xfrm>
              <a:off x="3535" y="2891"/>
              <a:ext cx="213" cy="13"/>
            </a:xfrm>
            <a:custGeom>
              <a:avLst/>
              <a:gdLst>
                <a:gd name="T0" fmla="*/ 213 w 85"/>
                <a:gd name="T1" fmla="*/ 0 h 5"/>
                <a:gd name="T2" fmla="*/ 105 w 85"/>
                <a:gd name="T3" fmla="*/ 13 h 5"/>
                <a:gd name="T4" fmla="*/ 0 w 85"/>
                <a:gd name="T5" fmla="*/ 0 h 5"/>
                <a:gd name="T6" fmla="*/ 0 60000 65536"/>
                <a:gd name="T7" fmla="*/ 0 60000 65536"/>
                <a:gd name="T8" fmla="*/ 0 60000 65536"/>
                <a:gd name="T9" fmla="*/ 0 w 85"/>
                <a:gd name="T10" fmla="*/ 0 h 5"/>
                <a:gd name="T11" fmla="*/ 85 w 85"/>
                <a:gd name="T12" fmla="*/ 5 h 5"/>
              </a:gdLst>
              <a:ahLst/>
              <a:cxnLst>
                <a:cxn ang="T6">
                  <a:pos x="T0" y="T1"/>
                </a:cxn>
                <a:cxn ang="T7">
                  <a:pos x="T2" y="T3"/>
                </a:cxn>
                <a:cxn ang="T8">
                  <a:pos x="T4" y="T5"/>
                </a:cxn>
              </a:cxnLst>
              <a:rect l="T9" t="T10" r="T11" b="T12"/>
              <a:pathLst>
                <a:path w="85" h="5">
                  <a:moveTo>
                    <a:pt x="85" y="0"/>
                  </a:moveTo>
                  <a:cubicBezTo>
                    <a:pt x="80" y="3"/>
                    <a:pt x="63" y="5"/>
                    <a:pt x="42" y="5"/>
                  </a:cubicBezTo>
                  <a:cubicBezTo>
                    <a:pt x="22" y="5"/>
                    <a:pt x="5" y="3"/>
                    <a:pt x="0" y="0"/>
                  </a:cubicBezTo>
                </a:path>
              </a:pathLst>
            </a:custGeom>
            <a:noFill/>
            <a:ln w="3175" cap="rnd">
              <a:solidFill>
                <a:srgbClr val="333333"/>
              </a:solidFill>
              <a:prstDash val="solid"/>
              <a:round/>
              <a:headEnd/>
              <a:tailEnd/>
            </a:ln>
          </p:spPr>
          <p:txBody>
            <a:bodyPr/>
            <a:lstStyle/>
            <a:p>
              <a:endParaRPr lang="en-US"/>
            </a:p>
          </p:txBody>
        </p:sp>
        <p:sp>
          <p:nvSpPr>
            <p:cNvPr id="839" name="Freeform 35"/>
            <p:cNvSpPr>
              <a:spLocks/>
            </p:cNvSpPr>
            <p:nvPr/>
          </p:nvSpPr>
          <p:spPr bwMode="auto">
            <a:xfrm>
              <a:off x="3565" y="2867"/>
              <a:ext cx="140" cy="5"/>
            </a:xfrm>
            <a:custGeom>
              <a:avLst/>
              <a:gdLst>
                <a:gd name="T0" fmla="*/ 0 w 56"/>
                <a:gd name="T1" fmla="*/ 5 h 2"/>
                <a:gd name="T2" fmla="*/ 0 w 56"/>
                <a:gd name="T3" fmla="*/ 5 h 2"/>
                <a:gd name="T4" fmla="*/ 75 w 56"/>
                <a:gd name="T5" fmla="*/ 3 h 2"/>
                <a:gd name="T6" fmla="*/ 140 w 56"/>
                <a:gd name="T7" fmla="*/ 5 h 2"/>
                <a:gd name="T8" fmla="*/ 140 w 56"/>
                <a:gd name="T9" fmla="*/ 5 h 2"/>
                <a:gd name="T10" fmla="*/ 75 w 56"/>
                <a:gd name="T11" fmla="*/ 0 h 2"/>
                <a:gd name="T12" fmla="*/ 0 w 56"/>
                <a:gd name="T13" fmla="*/ 5 h 2"/>
                <a:gd name="T14" fmla="*/ 0 60000 65536"/>
                <a:gd name="T15" fmla="*/ 0 60000 65536"/>
                <a:gd name="T16" fmla="*/ 0 60000 65536"/>
                <a:gd name="T17" fmla="*/ 0 60000 65536"/>
                <a:gd name="T18" fmla="*/ 0 60000 65536"/>
                <a:gd name="T19" fmla="*/ 0 60000 65536"/>
                <a:gd name="T20" fmla="*/ 0 60000 65536"/>
                <a:gd name="T21" fmla="*/ 0 w 56"/>
                <a:gd name="T22" fmla="*/ 0 h 2"/>
                <a:gd name="T23" fmla="*/ 56 w 56"/>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2">
                  <a:moveTo>
                    <a:pt x="0" y="2"/>
                  </a:moveTo>
                  <a:cubicBezTo>
                    <a:pt x="0" y="2"/>
                    <a:pt x="0" y="2"/>
                    <a:pt x="0" y="2"/>
                  </a:cubicBezTo>
                  <a:cubicBezTo>
                    <a:pt x="8" y="1"/>
                    <a:pt x="19" y="1"/>
                    <a:pt x="30" y="1"/>
                  </a:cubicBezTo>
                  <a:cubicBezTo>
                    <a:pt x="39" y="1"/>
                    <a:pt x="48" y="1"/>
                    <a:pt x="56" y="2"/>
                  </a:cubicBezTo>
                  <a:cubicBezTo>
                    <a:pt x="56" y="2"/>
                    <a:pt x="56" y="2"/>
                    <a:pt x="56" y="2"/>
                  </a:cubicBezTo>
                  <a:cubicBezTo>
                    <a:pt x="48" y="1"/>
                    <a:pt x="39" y="0"/>
                    <a:pt x="30" y="0"/>
                  </a:cubicBezTo>
                  <a:cubicBezTo>
                    <a:pt x="19" y="0"/>
                    <a:pt x="8" y="1"/>
                    <a:pt x="0" y="2"/>
                  </a:cubicBezTo>
                  <a:close/>
                </a:path>
              </a:pathLst>
            </a:custGeom>
            <a:solidFill>
              <a:srgbClr val="AABB61"/>
            </a:solidFill>
            <a:ln w="9525">
              <a:noFill/>
              <a:round/>
              <a:headEnd/>
              <a:tailEnd/>
            </a:ln>
          </p:spPr>
          <p:txBody>
            <a:bodyPr/>
            <a:lstStyle/>
            <a:p>
              <a:endParaRPr lang="en-US"/>
            </a:p>
          </p:txBody>
        </p:sp>
        <p:sp>
          <p:nvSpPr>
            <p:cNvPr id="840" name="Oval 36"/>
            <p:cNvSpPr>
              <a:spLocks noChangeArrowheads="1"/>
            </p:cNvSpPr>
            <p:nvPr/>
          </p:nvSpPr>
          <p:spPr bwMode="auto">
            <a:xfrm>
              <a:off x="3565" y="2893"/>
              <a:ext cx="15" cy="14"/>
            </a:xfrm>
            <a:prstGeom prst="ellipse">
              <a:avLst/>
            </a:prstGeom>
            <a:solidFill>
              <a:srgbClr val="FFFFFF"/>
            </a:solidFill>
            <a:ln w="9525">
              <a:noFill/>
              <a:round/>
              <a:headEnd/>
              <a:tailEnd/>
            </a:ln>
          </p:spPr>
          <p:txBody>
            <a:bodyPr/>
            <a:lstStyle/>
            <a:p>
              <a:endParaRPr lang="en-US"/>
            </a:p>
          </p:txBody>
        </p:sp>
        <p:sp>
          <p:nvSpPr>
            <p:cNvPr id="841" name="Oval 37"/>
            <p:cNvSpPr>
              <a:spLocks noChangeArrowheads="1"/>
            </p:cNvSpPr>
            <p:nvPr/>
          </p:nvSpPr>
          <p:spPr bwMode="auto">
            <a:xfrm>
              <a:off x="3613" y="2896"/>
              <a:ext cx="15" cy="16"/>
            </a:xfrm>
            <a:prstGeom prst="ellipse">
              <a:avLst/>
            </a:prstGeom>
            <a:solidFill>
              <a:srgbClr val="FFFFFF"/>
            </a:solidFill>
            <a:ln w="9525">
              <a:noFill/>
              <a:round/>
              <a:headEnd/>
              <a:tailEnd/>
            </a:ln>
          </p:spPr>
          <p:txBody>
            <a:bodyPr/>
            <a:lstStyle/>
            <a:p>
              <a:endParaRPr lang="en-US"/>
            </a:p>
          </p:txBody>
        </p:sp>
        <p:sp>
          <p:nvSpPr>
            <p:cNvPr id="842" name="Oval 38"/>
            <p:cNvSpPr>
              <a:spLocks noChangeArrowheads="1"/>
            </p:cNvSpPr>
            <p:nvPr/>
          </p:nvSpPr>
          <p:spPr bwMode="auto">
            <a:xfrm>
              <a:off x="3585" y="2888"/>
              <a:ext cx="23" cy="27"/>
            </a:xfrm>
            <a:prstGeom prst="ellipse">
              <a:avLst/>
            </a:prstGeom>
            <a:solidFill>
              <a:srgbClr val="FFFFFF"/>
            </a:solidFill>
            <a:ln w="9525">
              <a:noFill/>
              <a:round/>
              <a:headEnd/>
              <a:tailEnd/>
            </a:ln>
          </p:spPr>
          <p:txBody>
            <a:bodyPr/>
            <a:lstStyle/>
            <a:p>
              <a:endParaRPr lang="en-US"/>
            </a:p>
          </p:txBody>
        </p:sp>
        <p:sp>
          <p:nvSpPr>
            <p:cNvPr id="843" name="Oval 39"/>
            <p:cNvSpPr>
              <a:spLocks noChangeArrowheads="1"/>
            </p:cNvSpPr>
            <p:nvPr/>
          </p:nvSpPr>
          <p:spPr bwMode="auto">
            <a:xfrm>
              <a:off x="3495" y="2579"/>
              <a:ext cx="290" cy="64"/>
            </a:xfrm>
            <a:prstGeom prst="ellipse">
              <a:avLst/>
            </a:prstGeom>
            <a:noFill/>
            <a:ln w="7938" cap="rnd">
              <a:solidFill>
                <a:srgbClr val="333333"/>
              </a:solidFill>
              <a:round/>
              <a:headEnd/>
              <a:tailEnd/>
            </a:ln>
          </p:spPr>
          <p:txBody>
            <a:bodyPr/>
            <a:lstStyle/>
            <a:p>
              <a:endParaRPr lang="en-US"/>
            </a:p>
          </p:txBody>
        </p:sp>
        <p:sp>
          <p:nvSpPr>
            <p:cNvPr id="844" name="Freeform 40"/>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845" name="Oval 41"/>
            <p:cNvSpPr>
              <a:spLocks noChangeArrowheads="1"/>
            </p:cNvSpPr>
            <p:nvPr/>
          </p:nvSpPr>
          <p:spPr bwMode="auto">
            <a:xfrm>
              <a:off x="3530" y="2595"/>
              <a:ext cx="223" cy="34"/>
            </a:xfrm>
            <a:prstGeom prst="ellipse">
              <a:avLst/>
            </a:prstGeom>
            <a:noFill/>
            <a:ln w="7938" cap="rnd">
              <a:solidFill>
                <a:srgbClr val="333333"/>
              </a:solidFill>
              <a:round/>
              <a:headEnd/>
              <a:tailEnd/>
            </a:ln>
          </p:spPr>
          <p:txBody>
            <a:bodyPr/>
            <a:lstStyle/>
            <a:p>
              <a:endParaRPr lang="en-US"/>
            </a:p>
          </p:txBody>
        </p:sp>
        <p:sp>
          <p:nvSpPr>
            <p:cNvPr id="846" name="Freeform 42"/>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70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8"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noFill/>
            <a:ln w="7938" cap="rnd">
              <a:solidFill>
                <a:srgbClr val="333333"/>
              </a:solidFill>
              <a:prstDash val="solid"/>
              <a:round/>
              <a:headEnd/>
              <a:tailEnd/>
            </a:ln>
          </p:spPr>
          <p:txBody>
            <a:bodyPr/>
            <a:lstStyle/>
            <a:p>
              <a:endParaRPr lang="en-US"/>
            </a:p>
          </p:txBody>
        </p:sp>
        <p:sp>
          <p:nvSpPr>
            <p:cNvPr id="847" name="Freeform 43"/>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solidFill>
              <a:srgbClr val="DEDEDE"/>
            </a:solidFill>
            <a:ln w="9525">
              <a:noFill/>
              <a:round/>
              <a:headEnd/>
              <a:tailEnd/>
            </a:ln>
          </p:spPr>
          <p:txBody>
            <a:bodyPr/>
            <a:lstStyle/>
            <a:p>
              <a:endParaRPr lang="en-US"/>
            </a:p>
          </p:txBody>
        </p:sp>
        <p:sp>
          <p:nvSpPr>
            <p:cNvPr id="848" name="Freeform 44"/>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noFill/>
            <a:ln w="7938" cap="rnd">
              <a:solidFill>
                <a:srgbClr val="333333"/>
              </a:solidFill>
              <a:prstDash val="solid"/>
              <a:round/>
              <a:headEnd/>
              <a:tailEnd/>
            </a:ln>
          </p:spPr>
          <p:txBody>
            <a:bodyPr/>
            <a:lstStyle/>
            <a:p>
              <a:endParaRPr lang="en-US"/>
            </a:p>
          </p:txBody>
        </p:sp>
        <p:sp>
          <p:nvSpPr>
            <p:cNvPr id="849" name="Freeform 45"/>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solidFill>
              <a:srgbClr val="FFFFFF"/>
            </a:solidFill>
            <a:ln w="9525">
              <a:noFill/>
              <a:round/>
              <a:headEnd/>
              <a:tailEnd/>
            </a:ln>
          </p:spPr>
          <p:txBody>
            <a:bodyPr/>
            <a:lstStyle/>
            <a:p>
              <a:endParaRPr lang="en-US"/>
            </a:p>
          </p:txBody>
        </p:sp>
        <p:sp>
          <p:nvSpPr>
            <p:cNvPr id="850" name="Freeform 46"/>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B7D3E6"/>
            </a:solidFill>
            <a:ln w="9525">
              <a:noFill/>
              <a:round/>
              <a:headEnd/>
              <a:tailEnd/>
            </a:ln>
          </p:spPr>
          <p:txBody>
            <a:bodyPr/>
            <a:lstStyle/>
            <a:p>
              <a:endParaRPr lang="en-US"/>
            </a:p>
          </p:txBody>
        </p:sp>
        <p:sp>
          <p:nvSpPr>
            <p:cNvPr id="851" name="Freeform 47"/>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noFill/>
            <a:ln w="3175" cap="rnd">
              <a:solidFill>
                <a:srgbClr val="333333"/>
              </a:solidFill>
              <a:prstDash val="solid"/>
              <a:round/>
              <a:headEnd/>
              <a:tailEnd/>
            </a:ln>
          </p:spPr>
          <p:txBody>
            <a:bodyPr/>
            <a:lstStyle/>
            <a:p>
              <a:endParaRPr lang="en-US"/>
            </a:p>
          </p:txBody>
        </p:sp>
        <p:sp>
          <p:nvSpPr>
            <p:cNvPr id="852" name="Freeform 48"/>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FFFFFF"/>
            </a:solidFill>
            <a:ln w="3175" cap="rnd">
              <a:solidFill>
                <a:srgbClr val="333333"/>
              </a:solidFill>
              <a:prstDash val="solid"/>
              <a:round/>
              <a:headEnd/>
              <a:tailEnd/>
            </a:ln>
          </p:spPr>
          <p:txBody>
            <a:bodyPr/>
            <a:lstStyle/>
            <a:p>
              <a:endParaRPr lang="en-US"/>
            </a:p>
          </p:txBody>
        </p:sp>
        <p:sp>
          <p:nvSpPr>
            <p:cNvPr id="853" name="Oval 49"/>
            <p:cNvSpPr>
              <a:spLocks noChangeArrowheads="1"/>
            </p:cNvSpPr>
            <p:nvPr/>
          </p:nvSpPr>
          <p:spPr bwMode="auto">
            <a:xfrm>
              <a:off x="3495" y="2549"/>
              <a:ext cx="290" cy="64"/>
            </a:xfrm>
            <a:prstGeom prst="ellipse">
              <a:avLst/>
            </a:prstGeom>
            <a:solidFill>
              <a:srgbClr val="FFFFFF"/>
            </a:solidFill>
            <a:ln w="9525">
              <a:noFill/>
              <a:round/>
              <a:headEnd/>
              <a:tailEnd/>
            </a:ln>
          </p:spPr>
          <p:txBody>
            <a:bodyPr/>
            <a:lstStyle/>
            <a:p>
              <a:endParaRPr lang="en-US"/>
            </a:p>
          </p:txBody>
        </p:sp>
        <p:sp>
          <p:nvSpPr>
            <p:cNvPr id="854" name="Freeform 50"/>
            <p:cNvSpPr>
              <a:spLocks/>
            </p:cNvSpPr>
            <p:nvPr/>
          </p:nvSpPr>
          <p:spPr bwMode="auto">
            <a:xfrm>
              <a:off x="3543" y="2565"/>
              <a:ext cx="200" cy="48"/>
            </a:xfrm>
            <a:custGeom>
              <a:avLst/>
              <a:gdLst>
                <a:gd name="T0" fmla="*/ 100 w 80"/>
                <a:gd name="T1" fmla="*/ 0 h 18"/>
                <a:gd name="T2" fmla="*/ 0 w 80"/>
                <a:gd name="T3" fmla="*/ 16 h 18"/>
                <a:gd name="T4" fmla="*/ 0 w 80"/>
                <a:gd name="T5" fmla="*/ 40 h 18"/>
                <a:gd name="T6" fmla="*/ 98 w 80"/>
                <a:gd name="T7" fmla="*/ 48 h 18"/>
                <a:gd name="T8" fmla="*/ 200 w 80"/>
                <a:gd name="T9" fmla="*/ 40 h 18"/>
                <a:gd name="T10" fmla="*/ 200 w 80"/>
                <a:gd name="T11" fmla="*/ 16 h 18"/>
                <a:gd name="T12" fmla="*/ 100 w 80"/>
                <a:gd name="T13" fmla="*/ 0 h 18"/>
                <a:gd name="T14" fmla="*/ 0 60000 65536"/>
                <a:gd name="T15" fmla="*/ 0 60000 65536"/>
                <a:gd name="T16" fmla="*/ 0 60000 65536"/>
                <a:gd name="T17" fmla="*/ 0 60000 65536"/>
                <a:gd name="T18" fmla="*/ 0 60000 65536"/>
                <a:gd name="T19" fmla="*/ 0 60000 65536"/>
                <a:gd name="T20" fmla="*/ 0 60000 65536"/>
                <a:gd name="T21" fmla="*/ 0 w 80"/>
                <a:gd name="T22" fmla="*/ 0 h 18"/>
                <a:gd name="T23" fmla="*/ 80 w 80"/>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18">
                  <a:moveTo>
                    <a:pt x="40" y="0"/>
                  </a:moveTo>
                  <a:cubicBezTo>
                    <a:pt x="18" y="0"/>
                    <a:pt x="0" y="3"/>
                    <a:pt x="0" y="6"/>
                  </a:cubicBezTo>
                  <a:cubicBezTo>
                    <a:pt x="0" y="15"/>
                    <a:pt x="0" y="15"/>
                    <a:pt x="0" y="15"/>
                  </a:cubicBezTo>
                  <a:cubicBezTo>
                    <a:pt x="11" y="17"/>
                    <a:pt x="24" y="18"/>
                    <a:pt x="39" y="18"/>
                  </a:cubicBezTo>
                  <a:cubicBezTo>
                    <a:pt x="55" y="18"/>
                    <a:pt x="69" y="17"/>
                    <a:pt x="80" y="15"/>
                  </a:cubicBezTo>
                  <a:cubicBezTo>
                    <a:pt x="80" y="6"/>
                    <a:pt x="80" y="6"/>
                    <a:pt x="80" y="6"/>
                  </a:cubicBezTo>
                  <a:cubicBezTo>
                    <a:pt x="80" y="3"/>
                    <a:pt x="62" y="0"/>
                    <a:pt x="40" y="0"/>
                  </a:cubicBezTo>
                  <a:close/>
                </a:path>
              </a:pathLst>
            </a:custGeom>
            <a:solidFill>
              <a:srgbClr val="EBEBEB"/>
            </a:solidFill>
            <a:ln w="9525">
              <a:noFill/>
              <a:round/>
              <a:headEnd/>
              <a:tailEnd/>
            </a:ln>
          </p:spPr>
          <p:txBody>
            <a:bodyPr/>
            <a:lstStyle/>
            <a:p>
              <a:endParaRPr lang="en-US"/>
            </a:p>
          </p:txBody>
        </p:sp>
        <p:sp>
          <p:nvSpPr>
            <p:cNvPr id="855" name="Freeform 51"/>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solidFill>
              <a:srgbClr val="EBEBEB"/>
            </a:solidFill>
            <a:ln w="9525">
              <a:noFill/>
              <a:round/>
              <a:headEnd/>
              <a:tailEnd/>
            </a:ln>
          </p:spPr>
          <p:txBody>
            <a:bodyPr/>
            <a:lstStyle/>
            <a:p>
              <a:endParaRPr lang="en-US"/>
            </a:p>
          </p:txBody>
        </p:sp>
        <p:sp>
          <p:nvSpPr>
            <p:cNvPr id="856" name="Freeform 52"/>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857" name="Freeform 53"/>
            <p:cNvSpPr>
              <a:spLocks/>
            </p:cNvSpPr>
            <p:nvPr/>
          </p:nvSpPr>
          <p:spPr bwMode="auto">
            <a:xfrm>
              <a:off x="3515" y="2597"/>
              <a:ext cx="58" cy="35"/>
            </a:xfrm>
            <a:custGeom>
              <a:avLst/>
              <a:gdLst>
                <a:gd name="T0" fmla="*/ 0 w 23"/>
                <a:gd name="T1" fmla="*/ 24 h 13"/>
                <a:gd name="T2" fmla="*/ 58 w 23"/>
                <a:gd name="T3" fmla="*/ 35 h 13"/>
                <a:gd name="T4" fmla="*/ 58 w 23"/>
                <a:gd name="T5" fmla="*/ 13 h 13"/>
                <a:gd name="T6" fmla="*/ 0 w 23"/>
                <a:gd name="T7" fmla="*/ 0 h 13"/>
                <a:gd name="T8" fmla="*/ 0 w 23"/>
                <a:gd name="T9" fmla="*/ 24 h 13"/>
                <a:gd name="T10" fmla="*/ 0 60000 65536"/>
                <a:gd name="T11" fmla="*/ 0 60000 65536"/>
                <a:gd name="T12" fmla="*/ 0 60000 65536"/>
                <a:gd name="T13" fmla="*/ 0 60000 65536"/>
                <a:gd name="T14" fmla="*/ 0 60000 65536"/>
                <a:gd name="T15" fmla="*/ 0 w 23"/>
                <a:gd name="T16" fmla="*/ 0 h 13"/>
                <a:gd name="T17" fmla="*/ 23 w 23"/>
                <a:gd name="T18" fmla="*/ 13 h 13"/>
              </a:gdLst>
              <a:ahLst/>
              <a:cxnLst>
                <a:cxn ang="T10">
                  <a:pos x="T0" y="T1"/>
                </a:cxn>
                <a:cxn ang="T11">
                  <a:pos x="T2" y="T3"/>
                </a:cxn>
                <a:cxn ang="T12">
                  <a:pos x="T4" y="T5"/>
                </a:cxn>
                <a:cxn ang="T13">
                  <a:pos x="T6" y="T7"/>
                </a:cxn>
                <a:cxn ang="T14">
                  <a:pos x="T8" y="T9"/>
                </a:cxn>
              </a:cxnLst>
              <a:rect l="T15" t="T16" r="T17" b="T18"/>
              <a:pathLst>
                <a:path w="23" h="13">
                  <a:moveTo>
                    <a:pt x="0" y="9"/>
                  </a:moveTo>
                  <a:cubicBezTo>
                    <a:pt x="6" y="11"/>
                    <a:pt x="14" y="12"/>
                    <a:pt x="23" y="13"/>
                  </a:cubicBezTo>
                  <a:cubicBezTo>
                    <a:pt x="23" y="5"/>
                    <a:pt x="23" y="5"/>
                    <a:pt x="23" y="5"/>
                  </a:cubicBezTo>
                  <a:cubicBezTo>
                    <a:pt x="14" y="4"/>
                    <a:pt x="6" y="2"/>
                    <a:pt x="0" y="0"/>
                  </a:cubicBezTo>
                  <a:lnTo>
                    <a:pt x="0" y="9"/>
                  </a:lnTo>
                  <a:close/>
                </a:path>
              </a:pathLst>
            </a:custGeom>
            <a:solidFill>
              <a:srgbClr val="C2C2C2"/>
            </a:solidFill>
            <a:ln w="9525">
              <a:noFill/>
              <a:round/>
              <a:headEnd/>
              <a:tailEnd/>
            </a:ln>
          </p:spPr>
          <p:txBody>
            <a:bodyPr/>
            <a:lstStyle/>
            <a:p>
              <a:endParaRPr lang="en-US"/>
            </a:p>
          </p:txBody>
        </p:sp>
        <p:sp>
          <p:nvSpPr>
            <p:cNvPr id="858" name="Freeform 54"/>
            <p:cNvSpPr>
              <a:spLocks/>
            </p:cNvSpPr>
            <p:nvPr/>
          </p:nvSpPr>
          <p:spPr bwMode="auto">
            <a:xfrm>
              <a:off x="3550" y="2608"/>
              <a:ext cx="15" cy="24"/>
            </a:xfrm>
            <a:custGeom>
              <a:avLst/>
              <a:gdLst>
                <a:gd name="T0" fmla="*/ 0 w 6"/>
                <a:gd name="T1" fmla="*/ 21 h 9"/>
                <a:gd name="T2" fmla="*/ 15 w 6"/>
                <a:gd name="T3" fmla="*/ 24 h 9"/>
                <a:gd name="T4" fmla="*/ 15 w 6"/>
                <a:gd name="T5" fmla="*/ 0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8"/>
                    <a:pt x="4" y="9"/>
                    <a:pt x="6" y="9"/>
                  </a:cubicBezTo>
                  <a:cubicBezTo>
                    <a:pt x="6" y="0"/>
                    <a:pt x="6" y="0"/>
                    <a:pt x="6" y="0"/>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859" name="Freeform 55"/>
            <p:cNvSpPr>
              <a:spLocks/>
            </p:cNvSpPr>
            <p:nvPr/>
          </p:nvSpPr>
          <p:spPr bwMode="auto">
            <a:xfrm>
              <a:off x="3753" y="2592"/>
              <a:ext cx="22" cy="32"/>
            </a:xfrm>
            <a:custGeom>
              <a:avLst/>
              <a:gdLst>
                <a:gd name="T0" fmla="*/ 22 w 9"/>
                <a:gd name="T1" fmla="*/ 0 h 12"/>
                <a:gd name="T2" fmla="*/ 0 w 9"/>
                <a:gd name="T3" fmla="*/ 8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1"/>
                    <a:pt x="4" y="2"/>
                    <a:pt x="0" y="3"/>
                  </a:cubicBezTo>
                  <a:cubicBezTo>
                    <a:pt x="0" y="12"/>
                    <a:pt x="0" y="12"/>
                    <a:pt x="0" y="12"/>
                  </a:cubicBezTo>
                  <a:cubicBezTo>
                    <a:pt x="4" y="11"/>
                    <a:pt x="7" y="10"/>
                    <a:pt x="9" y="9"/>
                  </a:cubicBezTo>
                  <a:lnTo>
                    <a:pt x="9" y="0"/>
                  </a:lnTo>
                  <a:close/>
                </a:path>
              </a:pathLst>
            </a:custGeom>
            <a:solidFill>
              <a:srgbClr val="056498"/>
            </a:solidFill>
            <a:ln w="9525">
              <a:noFill/>
              <a:round/>
              <a:headEnd/>
              <a:tailEnd/>
            </a:ln>
          </p:spPr>
          <p:txBody>
            <a:bodyPr/>
            <a:lstStyle/>
            <a:p>
              <a:endParaRPr lang="en-US"/>
            </a:p>
          </p:txBody>
        </p:sp>
        <p:sp>
          <p:nvSpPr>
            <p:cNvPr id="860" name="Freeform 56"/>
            <p:cNvSpPr>
              <a:spLocks/>
            </p:cNvSpPr>
            <p:nvPr/>
          </p:nvSpPr>
          <p:spPr bwMode="auto">
            <a:xfrm>
              <a:off x="3575" y="2576"/>
              <a:ext cx="133" cy="11"/>
            </a:xfrm>
            <a:custGeom>
              <a:avLst/>
              <a:gdLst>
                <a:gd name="T0" fmla="*/ 3 w 53"/>
                <a:gd name="T1" fmla="*/ 6 h 4"/>
                <a:gd name="T2" fmla="*/ 68 w 53"/>
                <a:gd name="T3" fmla="*/ 0 h 4"/>
                <a:gd name="T4" fmla="*/ 128 w 53"/>
                <a:gd name="T5" fmla="*/ 3 h 4"/>
                <a:gd name="T6" fmla="*/ 128 w 53"/>
                <a:gd name="T7" fmla="*/ 8 h 4"/>
                <a:gd name="T8" fmla="*/ 68 w 53"/>
                <a:gd name="T9" fmla="*/ 11 h 4"/>
                <a:gd name="T10" fmla="*/ 5 w 53"/>
                <a:gd name="T11" fmla="*/ 6 h 4"/>
                <a:gd name="T12" fmla="*/ 3 w 53"/>
                <a:gd name="T13" fmla="*/ 6 h 4"/>
                <a:gd name="T14" fmla="*/ 0 60000 65536"/>
                <a:gd name="T15" fmla="*/ 0 60000 65536"/>
                <a:gd name="T16" fmla="*/ 0 60000 65536"/>
                <a:gd name="T17" fmla="*/ 0 60000 65536"/>
                <a:gd name="T18" fmla="*/ 0 60000 65536"/>
                <a:gd name="T19" fmla="*/ 0 60000 65536"/>
                <a:gd name="T20" fmla="*/ 0 60000 65536"/>
                <a:gd name="T21" fmla="*/ 0 w 53"/>
                <a:gd name="T22" fmla="*/ 0 h 4"/>
                <a:gd name="T23" fmla="*/ 53 w 53"/>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
                  <a:moveTo>
                    <a:pt x="1" y="2"/>
                  </a:moveTo>
                  <a:cubicBezTo>
                    <a:pt x="8" y="1"/>
                    <a:pt x="16" y="0"/>
                    <a:pt x="27" y="0"/>
                  </a:cubicBezTo>
                  <a:cubicBezTo>
                    <a:pt x="37" y="0"/>
                    <a:pt x="45" y="1"/>
                    <a:pt x="51" y="1"/>
                  </a:cubicBezTo>
                  <a:cubicBezTo>
                    <a:pt x="53" y="2"/>
                    <a:pt x="53" y="2"/>
                    <a:pt x="51" y="3"/>
                  </a:cubicBezTo>
                  <a:cubicBezTo>
                    <a:pt x="45" y="3"/>
                    <a:pt x="37" y="4"/>
                    <a:pt x="27" y="4"/>
                  </a:cubicBezTo>
                  <a:cubicBezTo>
                    <a:pt x="16" y="4"/>
                    <a:pt x="8" y="3"/>
                    <a:pt x="2" y="2"/>
                  </a:cubicBezTo>
                  <a:cubicBezTo>
                    <a:pt x="1" y="2"/>
                    <a:pt x="0" y="2"/>
                    <a:pt x="1" y="2"/>
                  </a:cubicBezTo>
                  <a:close/>
                </a:path>
              </a:pathLst>
            </a:custGeom>
            <a:solidFill>
              <a:srgbClr val="C2C2C2"/>
            </a:solidFill>
            <a:ln w="9525">
              <a:noFill/>
              <a:round/>
              <a:headEnd/>
              <a:tailEnd/>
            </a:ln>
          </p:spPr>
          <p:txBody>
            <a:bodyPr/>
            <a:lstStyle/>
            <a:p>
              <a:endParaRPr lang="en-US"/>
            </a:p>
          </p:txBody>
        </p:sp>
        <p:sp>
          <p:nvSpPr>
            <p:cNvPr id="861" name="Freeform 57"/>
            <p:cNvSpPr>
              <a:spLocks/>
            </p:cNvSpPr>
            <p:nvPr/>
          </p:nvSpPr>
          <p:spPr bwMode="auto">
            <a:xfrm>
              <a:off x="3585" y="2611"/>
              <a:ext cx="18" cy="24"/>
            </a:xfrm>
            <a:custGeom>
              <a:avLst/>
              <a:gdLst>
                <a:gd name="T0" fmla="*/ 18 w 7"/>
                <a:gd name="T1" fmla="*/ 24 h 9"/>
                <a:gd name="T2" fmla="*/ 18 w 7"/>
                <a:gd name="T3" fmla="*/ 3 h 9"/>
                <a:gd name="T4" fmla="*/ 0 w 7"/>
                <a:gd name="T5" fmla="*/ 0 h 9"/>
                <a:gd name="T6" fmla="*/ 0 w 7"/>
                <a:gd name="T7" fmla="*/ 0 h 9"/>
                <a:gd name="T8" fmla="*/ 0 w 7"/>
                <a:gd name="T9" fmla="*/ 24 h 9"/>
                <a:gd name="T10" fmla="*/ 18 w 7"/>
                <a:gd name="T11" fmla="*/ 24 h 9"/>
                <a:gd name="T12" fmla="*/ 0 60000 65536"/>
                <a:gd name="T13" fmla="*/ 0 60000 65536"/>
                <a:gd name="T14" fmla="*/ 0 60000 65536"/>
                <a:gd name="T15" fmla="*/ 0 60000 65536"/>
                <a:gd name="T16" fmla="*/ 0 60000 65536"/>
                <a:gd name="T17" fmla="*/ 0 60000 65536"/>
                <a:gd name="T18" fmla="*/ 0 w 7"/>
                <a:gd name="T19" fmla="*/ 0 h 9"/>
                <a:gd name="T20" fmla="*/ 7 w 7"/>
                <a:gd name="T21" fmla="*/ 9 h 9"/>
              </a:gdLst>
              <a:ahLst/>
              <a:cxnLst>
                <a:cxn ang="T12">
                  <a:pos x="T0" y="T1"/>
                </a:cxn>
                <a:cxn ang="T13">
                  <a:pos x="T2" y="T3"/>
                </a:cxn>
                <a:cxn ang="T14">
                  <a:pos x="T4" y="T5"/>
                </a:cxn>
                <a:cxn ang="T15">
                  <a:pos x="T6" y="T7"/>
                </a:cxn>
                <a:cxn ang="T16">
                  <a:pos x="T8" y="T9"/>
                </a:cxn>
                <a:cxn ang="T17">
                  <a:pos x="T10" y="T11"/>
                </a:cxn>
              </a:cxnLst>
              <a:rect l="T18" t="T19" r="T20" b="T21"/>
              <a:pathLst>
                <a:path w="7" h="9">
                  <a:moveTo>
                    <a:pt x="7" y="9"/>
                  </a:moveTo>
                  <a:cubicBezTo>
                    <a:pt x="7" y="1"/>
                    <a:pt x="7" y="1"/>
                    <a:pt x="7" y="1"/>
                  </a:cubicBezTo>
                  <a:cubicBezTo>
                    <a:pt x="5" y="1"/>
                    <a:pt x="2" y="0"/>
                    <a:pt x="0" y="0"/>
                  </a:cubicBezTo>
                  <a:cubicBezTo>
                    <a:pt x="0" y="0"/>
                    <a:pt x="0" y="0"/>
                    <a:pt x="0" y="0"/>
                  </a:cubicBezTo>
                  <a:cubicBezTo>
                    <a:pt x="0" y="9"/>
                    <a:pt x="0" y="9"/>
                    <a:pt x="0" y="9"/>
                  </a:cubicBezTo>
                  <a:cubicBezTo>
                    <a:pt x="2" y="9"/>
                    <a:pt x="5" y="9"/>
                    <a:pt x="7" y="9"/>
                  </a:cubicBezTo>
                  <a:close/>
                </a:path>
              </a:pathLst>
            </a:custGeom>
            <a:solidFill>
              <a:srgbClr val="E3EDF5"/>
            </a:solidFill>
            <a:ln w="9525">
              <a:noFill/>
              <a:round/>
              <a:headEnd/>
              <a:tailEnd/>
            </a:ln>
          </p:spPr>
          <p:txBody>
            <a:bodyPr/>
            <a:lstStyle/>
            <a:p>
              <a:endParaRPr lang="en-US"/>
            </a:p>
          </p:txBody>
        </p:sp>
        <p:sp>
          <p:nvSpPr>
            <p:cNvPr id="862" name="Freeform 58"/>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w 8"/>
                <a:gd name="T9" fmla="*/ 0 h 24"/>
                <a:gd name="T10" fmla="*/ 0 60000 65536"/>
                <a:gd name="T11" fmla="*/ 0 60000 65536"/>
                <a:gd name="T12" fmla="*/ 0 60000 65536"/>
                <a:gd name="T13" fmla="*/ 0 60000 65536"/>
                <a:gd name="T14" fmla="*/ 0 60000 65536"/>
                <a:gd name="T15" fmla="*/ 0 w 8"/>
                <a:gd name="T16" fmla="*/ 0 h 24"/>
                <a:gd name="T17" fmla="*/ 8 w 8"/>
                <a:gd name="T18" fmla="*/ 24 h 24"/>
              </a:gdLst>
              <a:ahLst/>
              <a:cxnLst>
                <a:cxn ang="T10">
                  <a:pos x="T0" y="T1"/>
                </a:cxn>
                <a:cxn ang="T11">
                  <a:pos x="T2" y="T3"/>
                </a:cxn>
                <a:cxn ang="T12">
                  <a:pos x="T4" y="T5"/>
                </a:cxn>
                <a:cxn ang="T13">
                  <a:pos x="T6" y="T7"/>
                </a:cxn>
                <a:cxn ang="T14">
                  <a:pos x="T8" y="T9"/>
                </a:cxn>
              </a:cxnLst>
              <a:rect l="T15" t="T16" r="T17" b="T18"/>
              <a:pathLst>
                <a:path w="8" h="24">
                  <a:moveTo>
                    <a:pt x="0" y="0"/>
                  </a:moveTo>
                  <a:lnTo>
                    <a:pt x="0" y="24"/>
                  </a:lnTo>
                  <a:lnTo>
                    <a:pt x="8" y="24"/>
                  </a:lnTo>
                  <a:lnTo>
                    <a:pt x="8" y="5"/>
                  </a:lnTo>
                  <a:lnTo>
                    <a:pt x="0" y="0"/>
                  </a:lnTo>
                  <a:close/>
                </a:path>
              </a:pathLst>
            </a:custGeom>
            <a:solidFill>
              <a:srgbClr val="FFFFFF"/>
            </a:solidFill>
            <a:ln w="9525">
              <a:noFill/>
              <a:round/>
              <a:headEnd/>
              <a:tailEnd/>
            </a:ln>
          </p:spPr>
          <p:txBody>
            <a:bodyPr/>
            <a:lstStyle/>
            <a:p>
              <a:endParaRPr lang="en-US"/>
            </a:p>
          </p:txBody>
        </p:sp>
        <p:sp>
          <p:nvSpPr>
            <p:cNvPr id="863" name="Freeform 59"/>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60000 65536"/>
                <a:gd name="T9" fmla="*/ 0 60000 65536"/>
                <a:gd name="T10" fmla="*/ 0 60000 65536"/>
                <a:gd name="T11" fmla="*/ 0 60000 65536"/>
                <a:gd name="T12" fmla="*/ 0 w 8"/>
                <a:gd name="T13" fmla="*/ 0 h 24"/>
                <a:gd name="T14" fmla="*/ 8 w 8"/>
                <a:gd name="T15" fmla="*/ 24 h 24"/>
              </a:gdLst>
              <a:ahLst/>
              <a:cxnLst>
                <a:cxn ang="T8">
                  <a:pos x="T0" y="T1"/>
                </a:cxn>
                <a:cxn ang="T9">
                  <a:pos x="T2" y="T3"/>
                </a:cxn>
                <a:cxn ang="T10">
                  <a:pos x="T4" y="T5"/>
                </a:cxn>
                <a:cxn ang="T11">
                  <a:pos x="T6" y="T7"/>
                </a:cxn>
              </a:cxnLst>
              <a:rect l="T12" t="T13" r="T14" b="T15"/>
              <a:pathLst>
                <a:path w="8" h="24">
                  <a:moveTo>
                    <a:pt x="0" y="0"/>
                  </a:moveTo>
                  <a:lnTo>
                    <a:pt x="0" y="24"/>
                  </a:lnTo>
                  <a:lnTo>
                    <a:pt x="8" y="24"/>
                  </a:lnTo>
                  <a:lnTo>
                    <a:pt x="8" y="5"/>
                  </a:lnTo>
                </a:path>
              </a:pathLst>
            </a:custGeom>
            <a:noFill/>
            <a:ln w="9525">
              <a:noFill/>
              <a:round/>
              <a:headEnd/>
              <a:tailEnd/>
            </a:ln>
          </p:spPr>
          <p:txBody>
            <a:bodyPr/>
            <a:lstStyle/>
            <a:p>
              <a:endParaRPr lang="en-US"/>
            </a:p>
          </p:txBody>
        </p:sp>
        <p:sp>
          <p:nvSpPr>
            <p:cNvPr id="864" name="Freeform 60"/>
            <p:cNvSpPr>
              <a:spLocks/>
            </p:cNvSpPr>
            <p:nvPr/>
          </p:nvSpPr>
          <p:spPr bwMode="auto">
            <a:xfrm>
              <a:off x="3708" y="2581"/>
              <a:ext cx="75" cy="51"/>
            </a:xfrm>
            <a:custGeom>
              <a:avLst/>
              <a:gdLst>
                <a:gd name="T0" fmla="*/ 0 w 30"/>
                <a:gd name="T1" fmla="*/ 27 h 19"/>
                <a:gd name="T2" fmla="*/ 0 w 30"/>
                <a:gd name="T3" fmla="*/ 51 h 19"/>
                <a:gd name="T4" fmla="*/ 75 w 30"/>
                <a:gd name="T5" fmla="*/ 24 h 19"/>
                <a:gd name="T6" fmla="*/ 75 w 30"/>
                <a:gd name="T7" fmla="*/ 0 h 19"/>
                <a:gd name="T8" fmla="*/ 0 w 30"/>
                <a:gd name="T9" fmla="*/ 27 h 19"/>
                <a:gd name="T10" fmla="*/ 0 60000 65536"/>
                <a:gd name="T11" fmla="*/ 0 60000 65536"/>
                <a:gd name="T12" fmla="*/ 0 60000 65536"/>
                <a:gd name="T13" fmla="*/ 0 60000 65536"/>
                <a:gd name="T14" fmla="*/ 0 60000 65536"/>
                <a:gd name="T15" fmla="*/ 0 w 30"/>
                <a:gd name="T16" fmla="*/ 0 h 19"/>
                <a:gd name="T17" fmla="*/ 30 w 30"/>
                <a:gd name="T18" fmla="*/ 19 h 19"/>
              </a:gdLst>
              <a:ahLst/>
              <a:cxnLst>
                <a:cxn ang="T10">
                  <a:pos x="T0" y="T1"/>
                </a:cxn>
                <a:cxn ang="T11">
                  <a:pos x="T2" y="T3"/>
                </a:cxn>
                <a:cxn ang="T12">
                  <a:pos x="T4" y="T5"/>
                </a:cxn>
                <a:cxn ang="T13">
                  <a:pos x="T6" y="T7"/>
                </a:cxn>
                <a:cxn ang="T14">
                  <a:pos x="T8" y="T9"/>
                </a:cxn>
              </a:cxnLst>
              <a:rect l="T15" t="T16" r="T17" b="T18"/>
              <a:pathLst>
                <a:path w="30" h="19">
                  <a:moveTo>
                    <a:pt x="0" y="10"/>
                  </a:moveTo>
                  <a:cubicBezTo>
                    <a:pt x="0" y="19"/>
                    <a:pt x="0" y="19"/>
                    <a:pt x="0" y="19"/>
                  </a:cubicBezTo>
                  <a:cubicBezTo>
                    <a:pt x="18" y="17"/>
                    <a:pt x="30" y="13"/>
                    <a:pt x="30" y="9"/>
                  </a:cubicBezTo>
                  <a:cubicBezTo>
                    <a:pt x="30" y="0"/>
                    <a:pt x="30" y="0"/>
                    <a:pt x="30" y="0"/>
                  </a:cubicBezTo>
                  <a:cubicBezTo>
                    <a:pt x="30" y="5"/>
                    <a:pt x="18" y="8"/>
                    <a:pt x="0" y="10"/>
                  </a:cubicBezTo>
                  <a:close/>
                </a:path>
              </a:pathLst>
            </a:custGeom>
            <a:solidFill>
              <a:srgbClr val="DEDEDE"/>
            </a:solidFill>
            <a:ln w="9525">
              <a:noFill/>
              <a:round/>
              <a:headEnd/>
              <a:tailEnd/>
            </a:ln>
          </p:spPr>
          <p:txBody>
            <a:bodyPr/>
            <a:lstStyle/>
            <a:p>
              <a:endParaRPr lang="en-US"/>
            </a:p>
          </p:txBody>
        </p:sp>
        <p:sp>
          <p:nvSpPr>
            <p:cNvPr id="865" name="Freeform 61"/>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w 18"/>
                <a:gd name="T9" fmla="*/ 5 h 24"/>
                <a:gd name="T10" fmla="*/ 0 60000 65536"/>
                <a:gd name="T11" fmla="*/ 0 60000 65536"/>
                <a:gd name="T12" fmla="*/ 0 60000 65536"/>
                <a:gd name="T13" fmla="*/ 0 60000 65536"/>
                <a:gd name="T14" fmla="*/ 0 60000 65536"/>
                <a:gd name="T15" fmla="*/ 0 w 18"/>
                <a:gd name="T16" fmla="*/ 0 h 24"/>
                <a:gd name="T17" fmla="*/ 18 w 18"/>
                <a:gd name="T18" fmla="*/ 24 h 24"/>
              </a:gdLst>
              <a:ahLst/>
              <a:cxnLst>
                <a:cxn ang="T10">
                  <a:pos x="T0" y="T1"/>
                </a:cxn>
                <a:cxn ang="T11">
                  <a:pos x="T2" y="T3"/>
                </a:cxn>
                <a:cxn ang="T12">
                  <a:pos x="T4" y="T5"/>
                </a:cxn>
                <a:cxn ang="T13">
                  <a:pos x="T6" y="T7"/>
                </a:cxn>
                <a:cxn ang="T14">
                  <a:pos x="T8" y="T9"/>
                </a:cxn>
              </a:cxnLst>
              <a:rect l="T15" t="T16" r="T17" b="T18"/>
              <a:pathLst>
                <a:path w="18" h="24">
                  <a:moveTo>
                    <a:pt x="0" y="5"/>
                  </a:moveTo>
                  <a:lnTo>
                    <a:pt x="0" y="24"/>
                  </a:lnTo>
                  <a:lnTo>
                    <a:pt x="18" y="21"/>
                  </a:lnTo>
                  <a:lnTo>
                    <a:pt x="18" y="0"/>
                  </a:lnTo>
                  <a:lnTo>
                    <a:pt x="0" y="5"/>
                  </a:lnTo>
                  <a:close/>
                </a:path>
              </a:pathLst>
            </a:custGeom>
            <a:solidFill>
              <a:srgbClr val="C2C2C2"/>
            </a:solidFill>
            <a:ln w="9525">
              <a:noFill/>
              <a:round/>
              <a:headEnd/>
              <a:tailEnd/>
            </a:ln>
          </p:spPr>
          <p:txBody>
            <a:bodyPr/>
            <a:lstStyle/>
            <a:p>
              <a:endParaRPr lang="en-US"/>
            </a:p>
          </p:txBody>
        </p:sp>
        <p:sp>
          <p:nvSpPr>
            <p:cNvPr id="866" name="Freeform 62"/>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60000 65536"/>
                <a:gd name="T9" fmla="*/ 0 60000 65536"/>
                <a:gd name="T10" fmla="*/ 0 60000 65536"/>
                <a:gd name="T11" fmla="*/ 0 60000 65536"/>
                <a:gd name="T12" fmla="*/ 0 w 18"/>
                <a:gd name="T13" fmla="*/ 0 h 24"/>
                <a:gd name="T14" fmla="*/ 18 w 18"/>
                <a:gd name="T15" fmla="*/ 24 h 24"/>
              </a:gdLst>
              <a:ahLst/>
              <a:cxnLst>
                <a:cxn ang="T8">
                  <a:pos x="T0" y="T1"/>
                </a:cxn>
                <a:cxn ang="T9">
                  <a:pos x="T2" y="T3"/>
                </a:cxn>
                <a:cxn ang="T10">
                  <a:pos x="T4" y="T5"/>
                </a:cxn>
                <a:cxn ang="T11">
                  <a:pos x="T6" y="T7"/>
                </a:cxn>
              </a:cxnLst>
              <a:rect l="T12" t="T13" r="T14" b="T15"/>
              <a:pathLst>
                <a:path w="18" h="24">
                  <a:moveTo>
                    <a:pt x="0" y="5"/>
                  </a:moveTo>
                  <a:lnTo>
                    <a:pt x="0" y="24"/>
                  </a:lnTo>
                  <a:lnTo>
                    <a:pt x="18" y="21"/>
                  </a:lnTo>
                  <a:lnTo>
                    <a:pt x="18" y="0"/>
                  </a:lnTo>
                </a:path>
              </a:pathLst>
            </a:custGeom>
            <a:noFill/>
            <a:ln w="9525">
              <a:noFill/>
              <a:round/>
              <a:headEnd/>
              <a:tailEnd/>
            </a:ln>
          </p:spPr>
          <p:txBody>
            <a:bodyPr/>
            <a:lstStyle/>
            <a:p>
              <a:endParaRPr lang="en-US"/>
            </a:p>
          </p:txBody>
        </p:sp>
        <p:sp>
          <p:nvSpPr>
            <p:cNvPr id="867" name="Freeform 63"/>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noFill/>
            <a:ln w="3175" cap="rnd">
              <a:solidFill>
                <a:srgbClr val="FFFFFF"/>
              </a:solidFill>
              <a:prstDash val="solid"/>
              <a:round/>
              <a:headEnd/>
              <a:tailEnd/>
            </a:ln>
          </p:spPr>
          <p:txBody>
            <a:bodyPr/>
            <a:lstStyle/>
            <a:p>
              <a:endParaRPr lang="en-US"/>
            </a:p>
          </p:txBody>
        </p:sp>
        <p:sp>
          <p:nvSpPr>
            <p:cNvPr id="868" name="Freeform 64"/>
            <p:cNvSpPr>
              <a:spLocks/>
            </p:cNvSpPr>
            <p:nvPr/>
          </p:nvSpPr>
          <p:spPr bwMode="auto">
            <a:xfrm>
              <a:off x="3543" y="2579"/>
              <a:ext cx="200" cy="16"/>
            </a:xfrm>
            <a:custGeom>
              <a:avLst/>
              <a:gdLst>
                <a:gd name="T0" fmla="*/ 0 w 80"/>
                <a:gd name="T1" fmla="*/ 0 h 6"/>
                <a:gd name="T2" fmla="*/ 100 w 80"/>
                <a:gd name="T3" fmla="*/ 16 h 6"/>
                <a:gd name="T4" fmla="*/ 200 w 80"/>
                <a:gd name="T5" fmla="*/ 0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0" y="0"/>
                  </a:moveTo>
                  <a:cubicBezTo>
                    <a:pt x="0" y="4"/>
                    <a:pt x="18" y="6"/>
                    <a:pt x="40" y="6"/>
                  </a:cubicBezTo>
                  <a:cubicBezTo>
                    <a:pt x="62" y="6"/>
                    <a:pt x="80" y="4"/>
                    <a:pt x="80" y="0"/>
                  </a:cubicBezTo>
                </a:path>
              </a:pathLst>
            </a:custGeom>
            <a:noFill/>
            <a:ln w="3175" cap="rnd">
              <a:solidFill>
                <a:srgbClr val="FFFFFF"/>
              </a:solidFill>
              <a:prstDash val="solid"/>
              <a:round/>
              <a:headEnd/>
              <a:tailEnd/>
            </a:ln>
          </p:spPr>
          <p:txBody>
            <a:bodyPr/>
            <a:lstStyle/>
            <a:p>
              <a:endParaRPr lang="en-US"/>
            </a:p>
          </p:txBody>
        </p:sp>
        <p:sp>
          <p:nvSpPr>
            <p:cNvPr id="869" name="Oval 65"/>
            <p:cNvSpPr>
              <a:spLocks noChangeArrowheads="1"/>
            </p:cNvSpPr>
            <p:nvPr/>
          </p:nvSpPr>
          <p:spPr bwMode="auto">
            <a:xfrm>
              <a:off x="3495" y="2549"/>
              <a:ext cx="290" cy="64"/>
            </a:xfrm>
            <a:prstGeom prst="ellipse">
              <a:avLst/>
            </a:prstGeom>
            <a:noFill/>
            <a:ln w="7938" cap="rnd">
              <a:solidFill>
                <a:srgbClr val="333333"/>
              </a:solidFill>
              <a:round/>
              <a:headEnd/>
              <a:tailEnd/>
            </a:ln>
          </p:spPr>
          <p:txBody>
            <a:bodyPr/>
            <a:lstStyle/>
            <a:p>
              <a:endParaRPr lang="en-US"/>
            </a:p>
          </p:txBody>
        </p:sp>
        <p:sp>
          <p:nvSpPr>
            <p:cNvPr id="870" name="Freeform 66"/>
            <p:cNvSpPr>
              <a:spLocks/>
            </p:cNvSpPr>
            <p:nvPr/>
          </p:nvSpPr>
          <p:spPr bwMode="auto">
            <a:xfrm>
              <a:off x="3533" y="2589"/>
              <a:ext cx="220" cy="19"/>
            </a:xfrm>
            <a:custGeom>
              <a:avLst/>
              <a:gdLst>
                <a:gd name="T0" fmla="*/ 220 w 88"/>
                <a:gd name="T1" fmla="*/ 0 h 7"/>
                <a:gd name="T2" fmla="*/ 108 w 88"/>
                <a:gd name="T3" fmla="*/ 19 h 7"/>
                <a:gd name="T4" fmla="*/ 0 w 88"/>
                <a:gd name="T5" fmla="*/ 5 h 7"/>
                <a:gd name="T6" fmla="*/ 0 60000 65536"/>
                <a:gd name="T7" fmla="*/ 0 60000 65536"/>
                <a:gd name="T8" fmla="*/ 0 60000 65536"/>
                <a:gd name="T9" fmla="*/ 0 w 88"/>
                <a:gd name="T10" fmla="*/ 0 h 7"/>
                <a:gd name="T11" fmla="*/ 88 w 88"/>
                <a:gd name="T12" fmla="*/ 7 h 7"/>
              </a:gdLst>
              <a:ahLst/>
              <a:cxnLst>
                <a:cxn ang="T6">
                  <a:pos x="T0" y="T1"/>
                </a:cxn>
                <a:cxn ang="T7">
                  <a:pos x="T2" y="T3"/>
                </a:cxn>
                <a:cxn ang="T8">
                  <a:pos x="T4" y="T5"/>
                </a:cxn>
              </a:cxnLst>
              <a:rect l="T9" t="T10" r="T11" b="T12"/>
              <a:pathLst>
                <a:path w="88" h="7">
                  <a:moveTo>
                    <a:pt x="88" y="0"/>
                  </a:moveTo>
                  <a:cubicBezTo>
                    <a:pt x="85" y="6"/>
                    <a:pt x="61" y="7"/>
                    <a:pt x="43" y="7"/>
                  </a:cubicBezTo>
                  <a:cubicBezTo>
                    <a:pt x="27" y="7"/>
                    <a:pt x="8" y="6"/>
                    <a:pt x="0" y="2"/>
                  </a:cubicBezTo>
                </a:path>
              </a:pathLst>
            </a:custGeom>
            <a:noFill/>
            <a:ln w="15875" cap="flat">
              <a:solidFill>
                <a:srgbClr val="FFFFFF"/>
              </a:solidFill>
              <a:prstDash val="solid"/>
              <a:miter lim="800000"/>
              <a:headEnd/>
              <a:tailEnd/>
            </a:ln>
          </p:spPr>
          <p:txBody>
            <a:bodyPr/>
            <a:lstStyle/>
            <a:p>
              <a:endParaRPr lang="en-US"/>
            </a:p>
          </p:txBody>
        </p:sp>
        <p:sp>
          <p:nvSpPr>
            <p:cNvPr id="871" name="Freeform 67"/>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872" name="Freeform 68"/>
            <p:cNvSpPr>
              <a:spLocks/>
            </p:cNvSpPr>
            <p:nvPr/>
          </p:nvSpPr>
          <p:spPr bwMode="auto">
            <a:xfrm>
              <a:off x="3888" y="2603"/>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0" y="0"/>
                  </a:cubicBezTo>
                  <a:cubicBezTo>
                    <a:pt x="0" y="0"/>
                    <a:pt x="0" y="0"/>
                    <a:pt x="0" y="0"/>
                  </a:cubicBezTo>
                  <a:close/>
                </a:path>
              </a:pathLst>
            </a:custGeom>
            <a:noFill/>
            <a:ln w="7938" cap="rnd">
              <a:solidFill>
                <a:srgbClr val="333333"/>
              </a:solidFill>
              <a:prstDash val="solid"/>
              <a:round/>
              <a:headEnd/>
              <a:tailEnd/>
            </a:ln>
          </p:spPr>
          <p:txBody>
            <a:bodyPr/>
            <a:lstStyle/>
            <a:p>
              <a:endParaRPr lang="en-US"/>
            </a:p>
          </p:txBody>
        </p:sp>
        <p:sp>
          <p:nvSpPr>
            <p:cNvPr id="873" name="Freeform 69"/>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solidFill>
              <a:srgbClr val="DEDEDE"/>
            </a:solidFill>
            <a:ln w="9525">
              <a:noFill/>
              <a:round/>
              <a:headEnd/>
              <a:tailEnd/>
            </a:ln>
          </p:spPr>
          <p:txBody>
            <a:bodyPr/>
            <a:lstStyle/>
            <a:p>
              <a:endParaRPr lang="en-US"/>
            </a:p>
          </p:txBody>
        </p:sp>
        <p:sp>
          <p:nvSpPr>
            <p:cNvPr id="874" name="Freeform 70"/>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solidFill>
              <a:srgbClr val="EBEBEB"/>
            </a:solidFill>
            <a:ln w="9525">
              <a:noFill/>
              <a:round/>
              <a:headEnd/>
              <a:tailEnd/>
            </a:ln>
          </p:spPr>
          <p:txBody>
            <a:bodyPr/>
            <a:lstStyle/>
            <a:p>
              <a:endParaRPr lang="en-US"/>
            </a:p>
          </p:txBody>
        </p:sp>
        <p:sp>
          <p:nvSpPr>
            <p:cNvPr id="875" name="Freeform 71"/>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noFill/>
            <a:ln w="7938" cap="rnd">
              <a:solidFill>
                <a:srgbClr val="333333"/>
              </a:solidFill>
              <a:prstDash val="solid"/>
              <a:round/>
              <a:headEnd/>
              <a:tailEnd/>
            </a:ln>
          </p:spPr>
          <p:txBody>
            <a:bodyPr/>
            <a:lstStyle/>
            <a:p>
              <a:endParaRPr lang="en-US"/>
            </a:p>
          </p:txBody>
        </p:sp>
        <p:sp>
          <p:nvSpPr>
            <p:cNvPr id="876" name="Freeform 72"/>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noFill/>
            <a:ln w="7938" cap="rnd">
              <a:solidFill>
                <a:srgbClr val="333333"/>
              </a:solidFill>
              <a:prstDash val="solid"/>
              <a:round/>
              <a:headEnd/>
              <a:tailEnd/>
            </a:ln>
          </p:spPr>
          <p:txBody>
            <a:bodyPr/>
            <a:lstStyle/>
            <a:p>
              <a:endParaRPr lang="en-US"/>
            </a:p>
          </p:txBody>
        </p:sp>
        <p:sp>
          <p:nvSpPr>
            <p:cNvPr id="877" name="Freeform 73"/>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878" name="Freeform 74"/>
            <p:cNvSpPr>
              <a:spLocks/>
            </p:cNvSpPr>
            <p:nvPr/>
          </p:nvSpPr>
          <p:spPr bwMode="auto">
            <a:xfrm>
              <a:off x="3678"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4" y="19"/>
                    <a:pt x="42" y="14"/>
                    <a:pt x="42" y="9"/>
                  </a:cubicBezTo>
                  <a:cubicBezTo>
                    <a:pt x="42" y="0"/>
                    <a:pt x="42" y="0"/>
                    <a:pt x="42" y="0"/>
                  </a:cubicBezTo>
                  <a:cubicBezTo>
                    <a:pt x="42" y="6"/>
                    <a:pt x="24" y="10"/>
                    <a:pt x="0" y="12"/>
                  </a:cubicBezTo>
                  <a:cubicBezTo>
                    <a:pt x="1" y="15"/>
                    <a:pt x="1" y="18"/>
                    <a:pt x="0" y="20"/>
                  </a:cubicBezTo>
                  <a:close/>
                </a:path>
              </a:pathLst>
            </a:custGeom>
            <a:solidFill>
              <a:srgbClr val="DEDEDE"/>
            </a:solidFill>
            <a:ln w="9525">
              <a:noFill/>
              <a:round/>
              <a:headEnd/>
              <a:tailEnd/>
            </a:ln>
          </p:spPr>
          <p:txBody>
            <a:bodyPr/>
            <a:lstStyle/>
            <a:p>
              <a:endParaRPr lang="en-US"/>
            </a:p>
          </p:txBody>
        </p:sp>
        <p:sp>
          <p:nvSpPr>
            <p:cNvPr id="879" name="Freeform 75"/>
            <p:cNvSpPr>
              <a:spLocks/>
            </p:cNvSpPr>
            <p:nvPr/>
          </p:nvSpPr>
          <p:spPr bwMode="auto">
            <a:xfrm>
              <a:off x="3515" y="2629"/>
              <a:ext cx="58" cy="32"/>
            </a:xfrm>
            <a:custGeom>
              <a:avLst/>
              <a:gdLst>
                <a:gd name="T0" fmla="*/ 0 w 23"/>
                <a:gd name="T1" fmla="*/ 21 h 12"/>
                <a:gd name="T2" fmla="*/ 58 w 23"/>
                <a:gd name="T3" fmla="*/ 32 h 12"/>
                <a:gd name="T4" fmla="*/ 58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C2C2C2"/>
            </a:solidFill>
            <a:ln w="9525">
              <a:noFill/>
              <a:round/>
              <a:headEnd/>
              <a:tailEnd/>
            </a:ln>
          </p:spPr>
          <p:txBody>
            <a:bodyPr/>
            <a:lstStyle/>
            <a:p>
              <a:endParaRPr lang="en-US"/>
            </a:p>
          </p:txBody>
        </p:sp>
        <p:sp>
          <p:nvSpPr>
            <p:cNvPr id="880" name="Freeform 76"/>
            <p:cNvSpPr>
              <a:spLocks/>
            </p:cNvSpPr>
            <p:nvPr/>
          </p:nvSpPr>
          <p:spPr bwMode="auto">
            <a:xfrm>
              <a:off x="3550"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881" name="Freeform 77"/>
            <p:cNvSpPr>
              <a:spLocks/>
            </p:cNvSpPr>
            <p:nvPr/>
          </p:nvSpPr>
          <p:spPr bwMode="auto">
            <a:xfrm>
              <a:off x="3753" y="2621"/>
              <a:ext cx="22" cy="32"/>
            </a:xfrm>
            <a:custGeom>
              <a:avLst/>
              <a:gdLst>
                <a:gd name="T0" fmla="*/ 22 w 9"/>
                <a:gd name="T1" fmla="*/ 0 h 12"/>
                <a:gd name="T2" fmla="*/ 0 w 9"/>
                <a:gd name="T3" fmla="*/ 11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2"/>
                    <a:pt x="4" y="3"/>
                    <a:pt x="0" y="4"/>
                  </a:cubicBezTo>
                  <a:cubicBezTo>
                    <a:pt x="0" y="12"/>
                    <a:pt x="0" y="12"/>
                    <a:pt x="0" y="12"/>
                  </a:cubicBezTo>
                  <a:cubicBezTo>
                    <a:pt x="4" y="11"/>
                    <a:pt x="7" y="10"/>
                    <a:pt x="9" y="9"/>
                  </a:cubicBezTo>
                  <a:lnTo>
                    <a:pt x="9" y="0"/>
                  </a:lnTo>
                  <a:close/>
                </a:path>
              </a:pathLst>
            </a:custGeom>
            <a:solidFill>
              <a:srgbClr val="C2C2C2"/>
            </a:solidFill>
            <a:ln w="9525">
              <a:noFill/>
              <a:round/>
              <a:headEnd/>
              <a:tailEnd/>
            </a:ln>
          </p:spPr>
          <p:txBody>
            <a:bodyPr/>
            <a:lstStyle/>
            <a:p>
              <a:endParaRPr lang="en-US"/>
            </a:p>
          </p:txBody>
        </p:sp>
        <p:sp>
          <p:nvSpPr>
            <p:cNvPr id="882" name="Freeform 78"/>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883" name="Freeform 79"/>
            <p:cNvSpPr>
              <a:spLocks/>
            </p:cNvSpPr>
            <p:nvPr/>
          </p:nvSpPr>
          <p:spPr bwMode="auto">
            <a:xfrm>
              <a:off x="3710" y="2565"/>
              <a:ext cx="48" cy="32"/>
            </a:xfrm>
            <a:custGeom>
              <a:avLst/>
              <a:gdLst>
                <a:gd name="T0" fmla="*/ 13 w 19"/>
                <a:gd name="T1" fmla="*/ 0 h 12"/>
                <a:gd name="T2" fmla="*/ 38 w 19"/>
                <a:gd name="T3" fmla="*/ 16 h 12"/>
                <a:gd name="T4" fmla="*/ 0 w 19"/>
                <a:gd name="T5" fmla="*/ 32 h 12"/>
                <a:gd name="T6" fmla="*/ 48 w 19"/>
                <a:gd name="T7" fmla="*/ 16 h 12"/>
                <a:gd name="T8" fmla="*/ 13 w 19"/>
                <a:gd name="T9" fmla="*/ 0 h 12"/>
                <a:gd name="T10" fmla="*/ 0 60000 65536"/>
                <a:gd name="T11" fmla="*/ 0 60000 65536"/>
                <a:gd name="T12" fmla="*/ 0 60000 65536"/>
                <a:gd name="T13" fmla="*/ 0 60000 65536"/>
                <a:gd name="T14" fmla="*/ 0 60000 65536"/>
                <a:gd name="T15" fmla="*/ 0 w 19"/>
                <a:gd name="T16" fmla="*/ 0 h 12"/>
                <a:gd name="T17" fmla="*/ 19 w 19"/>
                <a:gd name="T18" fmla="*/ 12 h 12"/>
              </a:gdLst>
              <a:ahLst/>
              <a:cxnLst>
                <a:cxn ang="T10">
                  <a:pos x="T0" y="T1"/>
                </a:cxn>
                <a:cxn ang="T11">
                  <a:pos x="T2" y="T3"/>
                </a:cxn>
                <a:cxn ang="T12">
                  <a:pos x="T4" y="T5"/>
                </a:cxn>
                <a:cxn ang="T13">
                  <a:pos x="T6" y="T7"/>
                </a:cxn>
                <a:cxn ang="T14">
                  <a:pos x="T8" y="T9"/>
                </a:cxn>
              </a:cxnLst>
              <a:rect l="T15" t="T16" r="T17" b="T18"/>
              <a:pathLst>
                <a:path w="19" h="12">
                  <a:moveTo>
                    <a:pt x="5" y="0"/>
                  </a:moveTo>
                  <a:cubicBezTo>
                    <a:pt x="12" y="2"/>
                    <a:pt x="15" y="4"/>
                    <a:pt x="15" y="6"/>
                  </a:cubicBezTo>
                  <a:cubicBezTo>
                    <a:pt x="15" y="9"/>
                    <a:pt x="5" y="12"/>
                    <a:pt x="0" y="12"/>
                  </a:cubicBezTo>
                  <a:cubicBezTo>
                    <a:pt x="12" y="11"/>
                    <a:pt x="19" y="9"/>
                    <a:pt x="19" y="6"/>
                  </a:cubicBezTo>
                  <a:cubicBezTo>
                    <a:pt x="18" y="2"/>
                    <a:pt x="11" y="1"/>
                    <a:pt x="5" y="0"/>
                  </a:cubicBezTo>
                  <a:close/>
                </a:path>
              </a:pathLst>
            </a:custGeom>
            <a:solidFill>
              <a:srgbClr val="FFFFFF"/>
            </a:solidFill>
            <a:ln w="9525">
              <a:noFill/>
              <a:round/>
              <a:headEnd/>
              <a:tailEnd/>
            </a:ln>
          </p:spPr>
          <p:txBody>
            <a:bodyPr/>
            <a:lstStyle/>
            <a:p>
              <a:endParaRPr lang="en-US"/>
            </a:p>
          </p:txBody>
        </p:sp>
        <p:sp>
          <p:nvSpPr>
            <p:cNvPr id="884" name="Freeform 80"/>
            <p:cNvSpPr>
              <a:spLocks/>
            </p:cNvSpPr>
            <p:nvPr/>
          </p:nvSpPr>
          <p:spPr bwMode="auto">
            <a:xfrm>
              <a:off x="3800" y="2579"/>
              <a:ext cx="83" cy="5"/>
            </a:xfrm>
            <a:custGeom>
              <a:avLst/>
              <a:gdLst>
                <a:gd name="T0" fmla="*/ 0 w 33"/>
                <a:gd name="T1" fmla="*/ 0 h 2"/>
                <a:gd name="T2" fmla="*/ 73 w 33"/>
                <a:gd name="T3" fmla="*/ 0 h 2"/>
                <a:gd name="T4" fmla="*/ 83 w 33"/>
                <a:gd name="T5" fmla="*/ 5 h 2"/>
                <a:gd name="T6" fmla="*/ 0 60000 65536"/>
                <a:gd name="T7" fmla="*/ 0 60000 65536"/>
                <a:gd name="T8" fmla="*/ 0 60000 65536"/>
                <a:gd name="T9" fmla="*/ 0 w 33"/>
                <a:gd name="T10" fmla="*/ 0 h 2"/>
                <a:gd name="T11" fmla="*/ 33 w 33"/>
                <a:gd name="T12" fmla="*/ 2 h 2"/>
              </a:gdLst>
              <a:ahLst/>
              <a:cxnLst>
                <a:cxn ang="T6">
                  <a:pos x="T0" y="T1"/>
                </a:cxn>
                <a:cxn ang="T7">
                  <a:pos x="T2" y="T3"/>
                </a:cxn>
                <a:cxn ang="T8">
                  <a:pos x="T4" y="T5"/>
                </a:cxn>
              </a:cxnLst>
              <a:rect l="T9" t="T10" r="T11" b="T12"/>
              <a:pathLst>
                <a:path w="33" h="2">
                  <a:moveTo>
                    <a:pt x="0" y="0"/>
                  </a:moveTo>
                  <a:cubicBezTo>
                    <a:pt x="6" y="0"/>
                    <a:pt x="25" y="0"/>
                    <a:pt x="29" y="0"/>
                  </a:cubicBezTo>
                  <a:cubicBezTo>
                    <a:pt x="32" y="0"/>
                    <a:pt x="33" y="2"/>
                    <a:pt x="33" y="2"/>
                  </a:cubicBezTo>
                </a:path>
              </a:pathLst>
            </a:custGeom>
            <a:solidFill>
              <a:srgbClr val="FFFFFF"/>
            </a:solidFill>
            <a:ln w="9525">
              <a:noFill/>
              <a:round/>
              <a:headEnd/>
              <a:tailEnd/>
            </a:ln>
          </p:spPr>
          <p:txBody>
            <a:bodyPr/>
            <a:lstStyle/>
            <a:p>
              <a:endParaRPr lang="en-US"/>
            </a:p>
          </p:txBody>
        </p:sp>
      </p:grpSp>
      <p:sp>
        <p:nvSpPr>
          <p:cNvPr id="885" name="Rectangle 3"/>
          <p:cNvSpPr txBox="1">
            <a:spLocks noChangeArrowheads="1"/>
          </p:cNvSpPr>
          <p:nvPr/>
        </p:nvSpPr>
        <p:spPr bwMode="gray">
          <a:xfrm>
            <a:off x="3617916" y="3198119"/>
            <a:ext cx="1660326"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defTabSz="914400" rtl="0" eaLnBrk="1" fontAlgn="base" latinLnBrk="0" hangingPunct="1">
              <a:lnSpc>
                <a:spcPct val="90000"/>
              </a:lnSpc>
              <a:spcBef>
                <a:spcPct val="0"/>
              </a:spcBef>
              <a:spcAft>
                <a:spcPct val="0"/>
              </a:spcAft>
              <a:buClr>
                <a:schemeClr val="tx1"/>
              </a:buClr>
              <a:buSzTx/>
              <a:tabLst/>
              <a:defRPr/>
            </a:pPr>
            <a:r>
              <a:rPr kumimoji="0" lang="en-US" sz="18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rPr>
              <a:t>DNA sample from </a:t>
            </a:r>
            <a:r>
              <a:rPr lang="en-US" sz="1800" b="0" kern="0" dirty="0">
                <a:latin typeface="Segoe UI" pitchFamily="34" charset="0"/>
                <a:ea typeface="Segoe UI" pitchFamily="34" charset="0"/>
                <a:cs typeface="Segoe UI" pitchFamily="34" charset="0"/>
              </a:rPr>
              <a:t>food</a:t>
            </a:r>
            <a:r>
              <a:rPr kumimoji="0" lang="en-US" sz="18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rPr>
              <a:t> B</a:t>
            </a: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18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18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endParaRPr>
          </a:p>
        </p:txBody>
      </p:sp>
      <p:sp>
        <p:nvSpPr>
          <p:cNvPr id="886" name="Rectangle 3"/>
          <p:cNvSpPr txBox="1">
            <a:spLocks noChangeArrowheads="1"/>
          </p:cNvSpPr>
          <p:nvPr/>
        </p:nvSpPr>
        <p:spPr bwMode="gray">
          <a:xfrm>
            <a:off x="3950697" y="4799936"/>
            <a:ext cx="891890"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defTabSz="914400" rtl="0" eaLnBrk="1" fontAlgn="base" latinLnBrk="0" hangingPunct="1">
              <a:lnSpc>
                <a:spcPct val="90000"/>
              </a:lnSpc>
              <a:spcBef>
                <a:spcPct val="0"/>
              </a:spcBef>
              <a:spcAft>
                <a:spcPct val="0"/>
              </a:spcAft>
              <a:buClr>
                <a:schemeClr val="tx1"/>
              </a:buClr>
              <a:buSzTx/>
              <a:tabLst/>
              <a:defRPr/>
            </a:pPr>
            <a:r>
              <a:rPr kumimoji="0" lang="en-US" sz="1800" i="0" u="none" strike="noStrike" kern="0" cap="none" spc="0" normalizeH="0" baseline="0" noProof="0" dirty="0">
                <a:ln>
                  <a:noFill/>
                </a:ln>
                <a:solidFill>
                  <a:schemeClr val="bg1"/>
                </a:solidFill>
                <a:effectLst/>
                <a:uLnTx/>
                <a:uFillTx/>
                <a:latin typeface="Segoe UI" pitchFamily="34" charset="0"/>
                <a:ea typeface="Segoe UI" pitchFamily="34" charset="0"/>
                <a:cs typeface="Segoe UI" pitchFamily="34" charset="0"/>
              </a:rPr>
              <a:t>B</a:t>
            </a: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1800" i="0" u="none" strike="noStrike" kern="0" cap="none" spc="0" normalizeH="0" baseline="0" noProof="0" dirty="0">
              <a:ln>
                <a:noFill/>
              </a:ln>
              <a:solidFill>
                <a:schemeClr val="bg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1800" i="0" u="none" strike="noStrike" kern="0" cap="none" spc="0" normalizeH="0" baseline="0" noProof="0" dirty="0">
              <a:ln>
                <a:noFill/>
              </a:ln>
              <a:solidFill>
                <a:schemeClr val="bg1"/>
              </a:solidFill>
              <a:effectLst/>
              <a:uLnTx/>
              <a:uFillTx/>
              <a:latin typeface="Segoe UI" pitchFamily="34" charset="0"/>
              <a:ea typeface="Segoe UI" pitchFamily="34" charset="0"/>
              <a:cs typeface="Segoe UI" pitchFamily="34" charset="0"/>
            </a:endParaRPr>
          </a:p>
        </p:txBody>
      </p:sp>
      <p:cxnSp>
        <p:nvCxnSpPr>
          <p:cNvPr id="887" name="Straight Arrow Connector 886"/>
          <p:cNvCxnSpPr/>
          <p:nvPr/>
        </p:nvCxnSpPr>
        <p:spPr bwMode="auto">
          <a:xfrm flipH="1">
            <a:off x="4453566" y="3943028"/>
            <a:ext cx="1862" cy="542317"/>
          </a:xfrm>
          <a:prstGeom prst="straightConnector1">
            <a:avLst/>
          </a:prstGeom>
          <a:solidFill>
            <a:schemeClr val="accent1"/>
          </a:solidFill>
          <a:ln w="57150" cap="flat" cmpd="sng" algn="ctr">
            <a:solidFill>
              <a:schemeClr val="tx1"/>
            </a:solidFill>
            <a:prstDash val="solid"/>
            <a:round/>
            <a:headEnd type="none" w="med" len="med"/>
            <a:tailEnd type="triangle"/>
          </a:ln>
          <a:effectLst/>
        </p:spPr>
      </p:cxnSp>
      <p:grpSp>
        <p:nvGrpSpPr>
          <p:cNvPr id="888" name="Group 3"/>
          <p:cNvGrpSpPr>
            <a:grpSpLocks/>
          </p:cNvGrpSpPr>
          <p:nvPr/>
        </p:nvGrpSpPr>
        <p:grpSpPr bwMode="auto">
          <a:xfrm>
            <a:off x="5792955" y="4588868"/>
            <a:ext cx="1037611" cy="1406761"/>
            <a:chOff x="3403" y="2549"/>
            <a:chExt cx="490" cy="814"/>
          </a:xfrm>
        </p:grpSpPr>
        <p:sp>
          <p:nvSpPr>
            <p:cNvPr id="889" name="Oval 4"/>
            <p:cNvSpPr>
              <a:spLocks noChangeArrowheads="1"/>
            </p:cNvSpPr>
            <p:nvPr/>
          </p:nvSpPr>
          <p:spPr bwMode="auto">
            <a:xfrm>
              <a:off x="3495" y="2579"/>
              <a:ext cx="290" cy="64"/>
            </a:xfrm>
            <a:prstGeom prst="ellipse">
              <a:avLst/>
            </a:prstGeom>
            <a:solidFill>
              <a:srgbClr val="B7D3E6"/>
            </a:solidFill>
            <a:ln w="9525">
              <a:noFill/>
              <a:round/>
              <a:headEnd/>
              <a:tailEnd/>
            </a:ln>
          </p:spPr>
          <p:txBody>
            <a:bodyPr/>
            <a:lstStyle/>
            <a:p>
              <a:endParaRPr lang="en-US"/>
            </a:p>
          </p:txBody>
        </p:sp>
        <p:sp>
          <p:nvSpPr>
            <p:cNvPr id="890" name="Freeform 5"/>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6BA8CF"/>
            </a:solidFill>
            <a:ln w="9525">
              <a:noFill/>
              <a:round/>
              <a:headEnd/>
              <a:tailEnd/>
            </a:ln>
          </p:spPr>
          <p:txBody>
            <a:bodyPr/>
            <a:lstStyle/>
            <a:p>
              <a:endParaRPr lang="en-US"/>
            </a:p>
          </p:txBody>
        </p:sp>
        <p:sp>
          <p:nvSpPr>
            <p:cNvPr id="891" name="Oval 6"/>
            <p:cNvSpPr>
              <a:spLocks noChangeArrowheads="1"/>
            </p:cNvSpPr>
            <p:nvPr/>
          </p:nvSpPr>
          <p:spPr bwMode="auto">
            <a:xfrm>
              <a:off x="3530" y="2595"/>
              <a:ext cx="223" cy="34"/>
            </a:xfrm>
            <a:prstGeom prst="ellipse">
              <a:avLst/>
            </a:prstGeom>
            <a:solidFill>
              <a:srgbClr val="4F9AC7"/>
            </a:solidFill>
            <a:ln w="9525">
              <a:noFill/>
              <a:round/>
              <a:headEnd/>
              <a:tailEnd/>
            </a:ln>
          </p:spPr>
          <p:txBody>
            <a:bodyPr/>
            <a:lstStyle/>
            <a:p>
              <a:endParaRPr lang="en-US"/>
            </a:p>
          </p:txBody>
        </p:sp>
        <p:sp>
          <p:nvSpPr>
            <p:cNvPr id="892" name="Freeform 7"/>
            <p:cNvSpPr>
              <a:spLocks/>
            </p:cNvSpPr>
            <p:nvPr/>
          </p:nvSpPr>
          <p:spPr bwMode="auto">
            <a:xfrm>
              <a:off x="3540" y="2608"/>
              <a:ext cx="203" cy="21"/>
            </a:xfrm>
            <a:custGeom>
              <a:avLst/>
              <a:gdLst>
                <a:gd name="T0" fmla="*/ 0 w 81"/>
                <a:gd name="T1" fmla="*/ 11 h 8"/>
                <a:gd name="T2" fmla="*/ 100 w 81"/>
                <a:gd name="T3" fmla="*/ 21 h 8"/>
                <a:gd name="T4" fmla="*/ 203 w 81"/>
                <a:gd name="T5" fmla="*/ 11 h 8"/>
                <a:gd name="T6" fmla="*/ 100 w 81"/>
                <a:gd name="T7" fmla="*/ 0 h 8"/>
                <a:gd name="T8" fmla="*/ 0 w 81"/>
                <a:gd name="T9" fmla="*/ 11 h 8"/>
                <a:gd name="T10" fmla="*/ 0 60000 65536"/>
                <a:gd name="T11" fmla="*/ 0 60000 65536"/>
                <a:gd name="T12" fmla="*/ 0 60000 65536"/>
                <a:gd name="T13" fmla="*/ 0 60000 65536"/>
                <a:gd name="T14" fmla="*/ 0 60000 65536"/>
                <a:gd name="T15" fmla="*/ 0 w 81"/>
                <a:gd name="T16" fmla="*/ 0 h 8"/>
                <a:gd name="T17" fmla="*/ 81 w 81"/>
                <a:gd name="T18" fmla="*/ 8 h 8"/>
              </a:gdLst>
              <a:ahLst/>
              <a:cxnLst>
                <a:cxn ang="T10">
                  <a:pos x="T0" y="T1"/>
                </a:cxn>
                <a:cxn ang="T11">
                  <a:pos x="T2" y="T3"/>
                </a:cxn>
                <a:cxn ang="T12">
                  <a:pos x="T4" y="T5"/>
                </a:cxn>
                <a:cxn ang="T13">
                  <a:pos x="T6" y="T7"/>
                </a:cxn>
                <a:cxn ang="T14">
                  <a:pos x="T8" y="T9"/>
                </a:cxn>
              </a:cxnLst>
              <a:rect l="T15" t="T16" r="T17" b="T18"/>
              <a:pathLst>
                <a:path w="81" h="8">
                  <a:moveTo>
                    <a:pt x="0" y="4"/>
                  </a:moveTo>
                  <a:cubicBezTo>
                    <a:pt x="7" y="6"/>
                    <a:pt x="22" y="8"/>
                    <a:pt x="40" y="8"/>
                  </a:cubicBezTo>
                  <a:cubicBezTo>
                    <a:pt x="58" y="8"/>
                    <a:pt x="74" y="6"/>
                    <a:pt x="81" y="4"/>
                  </a:cubicBezTo>
                  <a:cubicBezTo>
                    <a:pt x="74" y="2"/>
                    <a:pt x="58" y="0"/>
                    <a:pt x="40" y="0"/>
                  </a:cubicBezTo>
                  <a:cubicBezTo>
                    <a:pt x="22" y="0"/>
                    <a:pt x="7" y="2"/>
                    <a:pt x="0" y="4"/>
                  </a:cubicBezTo>
                  <a:close/>
                </a:path>
              </a:pathLst>
            </a:custGeom>
            <a:solidFill>
              <a:srgbClr val="1873A7"/>
            </a:solidFill>
            <a:ln w="9525">
              <a:noFill/>
              <a:round/>
              <a:headEnd/>
              <a:tailEnd/>
            </a:ln>
          </p:spPr>
          <p:txBody>
            <a:bodyPr/>
            <a:lstStyle/>
            <a:p>
              <a:endParaRPr lang="en-US"/>
            </a:p>
          </p:txBody>
        </p:sp>
        <p:sp>
          <p:nvSpPr>
            <p:cNvPr id="893" name="Freeform 8"/>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67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7"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solidFill>
              <a:srgbClr val="FFFFFF"/>
            </a:solidFill>
            <a:ln w="9525">
              <a:noFill/>
              <a:round/>
              <a:headEnd/>
              <a:tailEnd/>
            </a:ln>
          </p:spPr>
          <p:txBody>
            <a:bodyPr/>
            <a:lstStyle/>
            <a:p>
              <a:endParaRPr lang="en-US"/>
            </a:p>
          </p:txBody>
        </p:sp>
        <p:sp>
          <p:nvSpPr>
            <p:cNvPr id="894" name="Freeform 9"/>
            <p:cNvSpPr>
              <a:spLocks/>
            </p:cNvSpPr>
            <p:nvPr/>
          </p:nvSpPr>
          <p:spPr bwMode="auto">
            <a:xfrm>
              <a:off x="3543" y="2627"/>
              <a:ext cx="200" cy="93"/>
            </a:xfrm>
            <a:custGeom>
              <a:avLst/>
              <a:gdLst>
                <a:gd name="T0" fmla="*/ 98 w 80"/>
                <a:gd name="T1" fmla="*/ 11 h 35"/>
                <a:gd name="T2" fmla="*/ 0 w 80"/>
                <a:gd name="T3" fmla="*/ 3 h 35"/>
                <a:gd name="T4" fmla="*/ 0 w 80"/>
                <a:gd name="T5" fmla="*/ 80 h 35"/>
                <a:gd name="T6" fmla="*/ 100 w 80"/>
                <a:gd name="T7" fmla="*/ 93 h 35"/>
                <a:gd name="T8" fmla="*/ 200 w 80"/>
                <a:gd name="T9" fmla="*/ 80 h 35"/>
                <a:gd name="T10" fmla="*/ 200 w 80"/>
                <a:gd name="T11" fmla="*/ 0 h 35"/>
                <a:gd name="T12" fmla="*/ 98 w 80"/>
                <a:gd name="T13" fmla="*/ 11 h 35"/>
                <a:gd name="T14" fmla="*/ 0 60000 65536"/>
                <a:gd name="T15" fmla="*/ 0 60000 65536"/>
                <a:gd name="T16" fmla="*/ 0 60000 65536"/>
                <a:gd name="T17" fmla="*/ 0 60000 65536"/>
                <a:gd name="T18" fmla="*/ 0 60000 65536"/>
                <a:gd name="T19" fmla="*/ 0 60000 65536"/>
                <a:gd name="T20" fmla="*/ 0 60000 65536"/>
                <a:gd name="T21" fmla="*/ 0 w 80"/>
                <a:gd name="T22" fmla="*/ 0 h 35"/>
                <a:gd name="T23" fmla="*/ 80 w 80"/>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35">
                  <a:moveTo>
                    <a:pt x="39" y="4"/>
                  </a:moveTo>
                  <a:cubicBezTo>
                    <a:pt x="24" y="4"/>
                    <a:pt x="11" y="3"/>
                    <a:pt x="0" y="1"/>
                  </a:cubicBezTo>
                  <a:cubicBezTo>
                    <a:pt x="0" y="30"/>
                    <a:pt x="0" y="30"/>
                    <a:pt x="0" y="30"/>
                  </a:cubicBezTo>
                  <a:cubicBezTo>
                    <a:pt x="0" y="33"/>
                    <a:pt x="18" y="35"/>
                    <a:pt x="40" y="35"/>
                  </a:cubicBezTo>
                  <a:cubicBezTo>
                    <a:pt x="62" y="35"/>
                    <a:pt x="80" y="33"/>
                    <a:pt x="80" y="30"/>
                  </a:cubicBezTo>
                  <a:cubicBezTo>
                    <a:pt x="80" y="0"/>
                    <a:pt x="80" y="0"/>
                    <a:pt x="80" y="0"/>
                  </a:cubicBezTo>
                  <a:cubicBezTo>
                    <a:pt x="69" y="2"/>
                    <a:pt x="55" y="4"/>
                    <a:pt x="39" y="4"/>
                  </a:cubicBezTo>
                  <a:close/>
                </a:path>
              </a:pathLst>
            </a:custGeom>
            <a:solidFill>
              <a:srgbClr val="E8E8E8"/>
            </a:solidFill>
            <a:ln w="9525">
              <a:noFill/>
              <a:round/>
              <a:headEnd/>
              <a:tailEnd/>
            </a:ln>
          </p:spPr>
          <p:txBody>
            <a:bodyPr/>
            <a:lstStyle/>
            <a:p>
              <a:endParaRPr lang="en-US"/>
            </a:p>
          </p:txBody>
        </p:sp>
        <p:sp>
          <p:nvSpPr>
            <p:cNvPr id="895" name="Freeform 10"/>
            <p:cNvSpPr>
              <a:spLocks/>
            </p:cNvSpPr>
            <p:nvPr/>
          </p:nvSpPr>
          <p:spPr bwMode="auto">
            <a:xfrm>
              <a:off x="3543" y="2669"/>
              <a:ext cx="162" cy="51"/>
            </a:xfrm>
            <a:custGeom>
              <a:avLst/>
              <a:gdLst>
                <a:gd name="T0" fmla="*/ 0 w 65"/>
                <a:gd name="T1" fmla="*/ 0 h 19"/>
                <a:gd name="T2" fmla="*/ 0 w 65"/>
                <a:gd name="T3" fmla="*/ 38 h 19"/>
                <a:gd name="T4" fmla="*/ 100 w 65"/>
                <a:gd name="T5" fmla="*/ 51 h 19"/>
                <a:gd name="T6" fmla="*/ 162 w 65"/>
                <a:gd name="T7" fmla="*/ 48 h 19"/>
                <a:gd name="T8" fmla="*/ 0 60000 65536"/>
                <a:gd name="T9" fmla="*/ 0 60000 65536"/>
                <a:gd name="T10" fmla="*/ 0 60000 65536"/>
                <a:gd name="T11" fmla="*/ 0 60000 65536"/>
                <a:gd name="T12" fmla="*/ 0 w 65"/>
                <a:gd name="T13" fmla="*/ 0 h 19"/>
                <a:gd name="T14" fmla="*/ 65 w 65"/>
                <a:gd name="T15" fmla="*/ 19 h 19"/>
              </a:gdLst>
              <a:ahLst/>
              <a:cxnLst>
                <a:cxn ang="T8">
                  <a:pos x="T0" y="T1"/>
                </a:cxn>
                <a:cxn ang="T9">
                  <a:pos x="T2" y="T3"/>
                </a:cxn>
                <a:cxn ang="T10">
                  <a:pos x="T4" y="T5"/>
                </a:cxn>
                <a:cxn ang="T11">
                  <a:pos x="T6" y="T7"/>
                </a:cxn>
              </a:cxnLst>
              <a:rect l="T12" t="T13" r="T14" b="T15"/>
              <a:pathLst>
                <a:path w="65" h="19">
                  <a:moveTo>
                    <a:pt x="0" y="0"/>
                  </a:moveTo>
                  <a:cubicBezTo>
                    <a:pt x="0" y="14"/>
                    <a:pt x="0" y="14"/>
                    <a:pt x="0" y="14"/>
                  </a:cubicBezTo>
                  <a:cubicBezTo>
                    <a:pt x="0" y="17"/>
                    <a:pt x="18" y="19"/>
                    <a:pt x="40" y="19"/>
                  </a:cubicBezTo>
                  <a:cubicBezTo>
                    <a:pt x="49" y="19"/>
                    <a:pt x="58" y="19"/>
                    <a:pt x="65" y="18"/>
                  </a:cubicBezTo>
                </a:path>
              </a:pathLst>
            </a:custGeom>
            <a:noFill/>
            <a:ln w="3175" cap="rnd">
              <a:solidFill>
                <a:srgbClr val="FFFFFF"/>
              </a:solidFill>
              <a:prstDash val="solid"/>
              <a:round/>
              <a:headEnd/>
              <a:tailEnd/>
            </a:ln>
          </p:spPr>
          <p:txBody>
            <a:bodyPr/>
            <a:lstStyle/>
            <a:p>
              <a:endParaRPr lang="en-US"/>
            </a:p>
          </p:txBody>
        </p:sp>
        <p:sp>
          <p:nvSpPr>
            <p:cNvPr id="896" name="Oval 11"/>
            <p:cNvSpPr>
              <a:spLocks noChangeArrowheads="1"/>
            </p:cNvSpPr>
            <p:nvPr/>
          </p:nvSpPr>
          <p:spPr bwMode="auto">
            <a:xfrm>
              <a:off x="3530" y="2869"/>
              <a:ext cx="223" cy="35"/>
            </a:xfrm>
            <a:prstGeom prst="ellipse">
              <a:avLst/>
            </a:prstGeom>
            <a:solidFill>
              <a:srgbClr val="D4C8E2"/>
            </a:solidFill>
            <a:ln w="9525">
              <a:noFill/>
              <a:round/>
              <a:headEnd/>
              <a:tailEnd/>
            </a:ln>
          </p:spPr>
          <p:txBody>
            <a:bodyPr/>
            <a:lstStyle/>
            <a:p>
              <a:endParaRPr lang="en-US"/>
            </a:p>
          </p:txBody>
        </p:sp>
        <p:sp>
          <p:nvSpPr>
            <p:cNvPr id="897" name="Oval 12"/>
            <p:cNvSpPr>
              <a:spLocks noChangeArrowheads="1"/>
            </p:cNvSpPr>
            <p:nvPr/>
          </p:nvSpPr>
          <p:spPr bwMode="auto">
            <a:xfrm>
              <a:off x="3530" y="2869"/>
              <a:ext cx="223" cy="35"/>
            </a:xfrm>
            <a:prstGeom prst="ellipse">
              <a:avLst/>
            </a:prstGeom>
            <a:solidFill>
              <a:srgbClr val="F4FBD6"/>
            </a:solidFill>
            <a:ln w="9525">
              <a:noFill/>
              <a:round/>
              <a:headEnd/>
              <a:tailEnd/>
            </a:ln>
          </p:spPr>
          <p:txBody>
            <a:bodyPr/>
            <a:lstStyle/>
            <a:p>
              <a:endParaRPr lang="en-US"/>
            </a:p>
          </p:txBody>
        </p:sp>
        <p:sp>
          <p:nvSpPr>
            <p:cNvPr id="898" name="Freeform 13"/>
            <p:cNvSpPr>
              <a:spLocks/>
            </p:cNvSpPr>
            <p:nvPr/>
          </p:nvSpPr>
          <p:spPr bwMode="auto">
            <a:xfrm>
              <a:off x="3525" y="2885"/>
              <a:ext cx="233" cy="478"/>
            </a:xfrm>
            <a:custGeom>
              <a:avLst/>
              <a:gdLst>
                <a:gd name="T0" fmla="*/ 228 w 93"/>
                <a:gd name="T1" fmla="*/ 0 h 179"/>
                <a:gd name="T2" fmla="*/ 115 w 93"/>
                <a:gd name="T3" fmla="*/ 19 h 179"/>
                <a:gd name="T4" fmla="*/ 5 w 93"/>
                <a:gd name="T5" fmla="*/ 0 h 179"/>
                <a:gd name="T6" fmla="*/ 0 w 93"/>
                <a:gd name="T7" fmla="*/ 0 h 179"/>
                <a:gd name="T8" fmla="*/ 3 w 93"/>
                <a:gd name="T9" fmla="*/ 109 h 179"/>
                <a:gd name="T10" fmla="*/ 65 w 93"/>
                <a:gd name="T11" fmla="*/ 454 h 179"/>
                <a:gd name="T12" fmla="*/ 115 w 93"/>
                <a:gd name="T13" fmla="*/ 478 h 179"/>
                <a:gd name="T14" fmla="*/ 165 w 93"/>
                <a:gd name="T15" fmla="*/ 454 h 179"/>
                <a:gd name="T16" fmla="*/ 230 w 93"/>
                <a:gd name="T17" fmla="*/ 109 h 179"/>
                <a:gd name="T18" fmla="*/ 233 w 93"/>
                <a:gd name="T19" fmla="*/ 0 h 179"/>
                <a:gd name="T20" fmla="*/ 228 w 93"/>
                <a:gd name="T21" fmla="*/ 0 h 1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3"/>
                <a:gd name="T34" fmla="*/ 0 h 179"/>
                <a:gd name="T35" fmla="*/ 93 w 93"/>
                <a:gd name="T36" fmla="*/ 179 h 17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3" h="179">
                  <a:moveTo>
                    <a:pt x="91" y="0"/>
                  </a:moveTo>
                  <a:cubicBezTo>
                    <a:pt x="91" y="4"/>
                    <a:pt x="71" y="7"/>
                    <a:pt x="46" y="7"/>
                  </a:cubicBezTo>
                  <a:cubicBezTo>
                    <a:pt x="22" y="7"/>
                    <a:pt x="2" y="4"/>
                    <a:pt x="2" y="0"/>
                  </a:cubicBezTo>
                  <a:cubicBezTo>
                    <a:pt x="0" y="0"/>
                    <a:pt x="0" y="0"/>
                    <a:pt x="0" y="0"/>
                  </a:cubicBezTo>
                  <a:cubicBezTo>
                    <a:pt x="1" y="41"/>
                    <a:pt x="1" y="41"/>
                    <a:pt x="1" y="41"/>
                  </a:cubicBezTo>
                  <a:cubicBezTo>
                    <a:pt x="1" y="41"/>
                    <a:pt x="25" y="168"/>
                    <a:pt x="26" y="170"/>
                  </a:cubicBezTo>
                  <a:cubicBezTo>
                    <a:pt x="30" y="175"/>
                    <a:pt x="38" y="179"/>
                    <a:pt x="46" y="179"/>
                  </a:cubicBezTo>
                  <a:cubicBezTo>
                    <a:pt x="55" y="179"/>
                    <a:pt x="63" y="175"/>
                    <a:pt x="66" y="170"/>
                  </a:cubicBezTo>
                  <a:cubicBezTo>
                    <a:pt x="68" y="168"/>
                    <a:pt x="92" y="41"/>
                    <a:pt x="92" y="41"/>
                  </a:cubicBezTo>
                  <a:cubicBezTo>
                    <a:pt x="93" y="0"/>
                    <a:pt x="93" y="0"/>
                    <a:pt x="93" y="0"/>
                  </a:cubicBezTo>
                  <a:lnTo>
                    <a:pt x="91" y="0"/>
                  </a:lnTo>
                  <a:close/>
                </a:path>
              </a:pathLst>
            </a:custGeom>
            <a:solidFill>
              <a:srgbClr val="E8F6AB"/>
            </a:solidFill>
            <a:ln w="9525">
              <a:noFill/>
              <a:round/>
              <a:headEnd/>
              <a:tailEnd/>
            </a:ln>
          </p:spPr>
          <p:txBody>
            <a:bodyPr/>
            <a:lstStyle/>
            <a:p>
              <a:endParaRPr lang="en-US"/>
            </a:p>
          </p:txBody>
        </p:sp>
        <p:sp>
          <p:nvSpPr>
            <p:cNvPr id="899" name="Freeform 14"/>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DAE8F2"/>
            </a:solidFill>
            <a:ln w="9525">
              <a:noFill/>
              <a:round/>
              <a:headEnd/>
              <a:tailEnd/>
            </a:ln>
          </p:spPr>
          <p:txBody>
            <a:bodyPr/>
            <a:lstStyle/>
            <a:p>
              <a:endParaRPr lang="en-US"/>
            </a:p>
          </p:txBody>
        </p:sp>
        <p:sp>
          <p:nvSpPr>
            <p:cNvPr id="900" name="Freeform 15"/>
            <p:cNvSpPr>
              <a:spLocks/>
            </p:cNvSpPr>
            <p:nvPr/>
          </p:nvSpPr>
          <p:spPr bwMode="auto">
            <a:xfrm>
              <a:off x="3538" y="2717"/>
              <a:ext cx="75" cy="598"/>
            </a:xfrm>
            <a:custGeom>
              <a:avLst/>
              <a:gdLst>
                <a:gd name="T0" fmla="*/ 75 w 30"/>
                <a:gd name="T1" fmla="*/ 598 h 224"/>
                <a:gd name="T2" fmla="*/ 18 w 30"/>
                <a:gd name="T3" fmla="*/ 272 h 224"/>
                <a:gd name="T4" fmla="*/ 0 w 30"/>
                <a:gd name="T5" fmla="*/ 0 h 224"/>
                <a:gd name="T6" fmla="*/ 25 w 30"/>
                <a:gd name="T7" fmla="*/ 267 h 224"/>
                <a:gd name="T8" fmla="*/ 75 w 30"/>
                <a:gd name="T9" fmla="*/ 598 h 224"/>
                <a:gd name="T10" fmla="*/ 0 60000 65536"/>
                <a:gd name="T11" fmla="*/ 0 60000 65536"/>
                <a:gd name="T12" fmla="*/ 0 60000 65536"/>
                <a:gd name="T13" fmla="*/ 0 60000 65536"/>
                <a:gd name="T14" fmla="*/ 0 60000 65536"/>
                <a:gd name="T15" fmla="*/ 0 w 30"/>
                <a:gd name="T16" fmla="*/ 0 h 224"/>
                <a:gd name="T17" fmla="*/ 30 w 30"/>
                <a:gd name="T18" fmla="*/ 224 h 224"/>
              </a:gdLst>
              <a:ahLst/>
              <a:cxnLst>
                <a:cxn ang="T10">
                  <a:pos x="T0" y="T1"/>
                </a:cxn>
                <a:cxn ang="T11">
                  <a:pos x="T2" y="T3"/>
                </a:cxn>
                <a:cxn ang="T12">
                  <a:pos x="T4" y="T5"/>
                </a:cxn>
                <a:cxn ang="T13">
                  <a:pos x="T6" y="T7"/>
                </a:cxn>
                <a:cxn ang="T14">
                  <a:pos x="T8" y="T9"/>
                </a:cxn>
              </a:cxnLst>
              <a:rect l="T15" t="T16" r="T17" b="T18"/>
              <a:pathLst>
                <a:path w="30" h="224">
                  <a:moveTo>
                    <a:pt x="30" y="224"/>
                  </a:moveTo>
                  <a:cubicBezTo>
                    <a:pt x="28" y="222"/>
                    <a:pt x="7" y="102"/>
                    <a:pt x="7" y="102"/>
                  </a:cubicBezTo>
                  <a:cubicBezTo>
                    <a:pt x="0" y="0"/>
                    <a:pt x="0" y="0"/>
                    <a:pt x="0" y="0"/>
                  </a:cubicBezTo>
                  <a:cubicBezTo>
                    <a:pt x="2" y="24"/>
                    <a:pt x="8" y="88"/>
                    <a:pt x="10" y="100"/>
                  </a:cubicBezTo>
                  <a:cubicBezTo>
                    <a:pt x="11" y="112"/>
                    <a:pt x="30" y="224"/>
                    <a:pt x="30" y="224"/>
                  </a:cubicBezTo>
                  <a:close/>
                </a:path>
              </a:pathLst>
            </a:custGeom>
            <a:solidFill>
              <a:srgbClr val="EBEBEB"/>
            </a:solidFill>
            <a:ln w="9525">
              <a:noFill/>
              <a:round/>
              <a:headEnd/>
              <a:tailEnd/>
            </a:ln>
          </p:spPr>
          <p:txBody>
            <a:bodyPr/>
            <a:lstStyle/>
            <a:p>
              <a:endParaRPr lang="en-US"/>
            </a:p>
          </p:txBody>
        </p:sp>
        <p:sp>
          <p:nvSpPr>
            <p:cNvPr id="901" name="Freeform 16"/>
            <p:cNvSpPr>
              <a:spLocks/>
            </p:cNvSpPr>
            <p:nvPr/>
          </p:nvSpPr>
          <p:spPr bwMode="auto">
            <a:xfrm>
              <a:off x="3533" y="2760"/>
              <a:ext cx="50" cy="491"/>
            </a:xfrm>
            <a:custGeom>
              <a:avLst/>
              <a:gdLst>
                <a:gd name="T0" fmla="*/ 3 w 20"/>
                <a:gd name="T1" fmla="*/ 0 h 184"/>
                <a:gd name="T2" fmla="*/ 0 w 20"/>
                <a:gd name="T3" fmla="*/ 216 h 184"/>
                <a:gd name="T4" fmla="*/ 3 w 20"/>
                <a:gd name="T5" fmla="*/ 240 h 184"/>
                <a:gd name="T6" fmla="*/ 13 w 20"/>
                <a:gd name="T7" fmla="*/ 294 h 184"/>
                <a:gd name="T8" fmla="*/ 50 w 20"/>
                <a:gd name="T9" fmla="*/ 491 h 184"/>
                <a:gd name="T10" fmla="*/ 50 w 20"/>
                <a:gd name="T11" fmla="*/ 491 h 184"/>
                <a:gd name="T12" fmla="*/ 23 w 20"/>
                <a:gd name="T13" fmla="*/ 291 h 184"/>
                <a:gd name="T14" fmla="*/ 13 w 20"/>
                <a:gd name="T15" fmla="*/ 237 h 184"/>
                <a:gd name="T16" fmla="*/ 10 w 20"/>
                <a:gd name="T17" fmla="*/ 216 h 184"/>
                <a:gd name="T18" fmla="*/ 3 w 20"/>
                <a:gd name="T19" fmla="*/ 0 h 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84"/>
                <a:gd name="T32" fmla="*/ 20 w 20"/>
                <a:gd name="T33" fmla="*/ 184 h 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84">
                  <a:moveTo>
                    <a:pt x="1" y="0"/>
                  </a:moveTo>
                  <a:cubicBezTo>
                    <a:pt x="0" y="81"/>
                    <a:pt x="0" y="81"/>
                    <a:pt x="0" y="81"/>
                  </a:cubicBezTo>
                  <a:cubicBezTo>
                    <a:pt x="0" y="81"/>
                    <a:pt x="1" y="90"/>
                    <a:pt x="1" y="90"/>
                  </a:cubicBezTo>
                  <a:cubicBezTo>
                    <a:pt x="5" y="110"/>
                    <a:pt x="5" y="110"/>
                    <a:pt x="5" y="110"/>
                  </a:cubicBezTo>
                  <a:cubicBezTo>
                    <a:pt x="20" y="184"/>
                    <a:pt x="20" y="184"/>
                    <a:pt x="20" y="184"/>
                  </a:cubicBezTo>
                  <a:cubicBezTo>
                    <a:pt x="20" y="184"/>
                    <a:pt x="20" y="184"/>
                    <a:pt x="20" y="184"/>
                  </a:cubicBezTo>
                  <a:cubicBezTo>
                    <a:pt x="9" y="109"/>
                    <a:pt x="9" y="109"/>
                    <a:pt x="9" y="109"/>
                  </a:cubicBezTo>
                  <a:cubicBezTo>
                    <a:pt x="5" y="89"/>
                    <a:pt x="5" y="89"/>
                    <a:pt x="5" y="89"/>
                  </a:cubicBezTo>
                  <a:cubicBezTo>
                    <a:pt x="5" y="89"/>
                    <a:pt x="4" y="81"/>
                    <a:pt x="4" y="81"/>
                  </a:cubicBezTo>
                  <a:cubicBezTo>
                    <a:pt x="1" y="0"/>
                    <a:pt x="1" y="0"/>
                    <a:pt x="1" y="0"/>
                  </a:cubicBezTo>
                  <a:close/>
                </a:path>
              </a:pathLst>
            </a:custGeom>
            <a:solidFill>
              <a:srgbClr val="FFFFFF"/>
            </a:solidFill>
            <a:ln w="9525">
              <a:noFill/>
              <a:round/>
              <a:headEnd/>
              <a:tailEnd/>
            </a:ln>
          </p:spPr>
          <p:txBody>
            <a:bodyPr/>
            <a:lstStyle/>
            <a:p>
              <a:endParaRPr lang="en-US"/>
            </a:p>
          </p:txBody>
        </p:sp>
        <p:sp>
          <p:nvSpPr>
            <p:cNvPr id="902" name="Freeform 17"/>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C2C2C2"/>
            </a:solidFill>
            <a:ln w="9525">
              <a:noFill/>
              <a:round/>
              <a:headEnd/>
              <a:tailEnd/>
            </a:ln>
          </p:spPr>
          <p:txBody>
            <a:bodyPr/>
            <a:lstStyle/>
            <a:p>
              <a:endParaRPr lang="en-US"/>
            </a:p>
          </p:txBody>
        </p:sp>
        <p:sp>
          <p:nvSpPr>
            <p:cNvPr id="903" name="Freeform 18"/>
            <p:cNvSpPr>
              <a:spLocks/>
            </p:cNvSpPr>
            <p:nvPr/>
          </p:nvSpPr>
          <p:spPr bwMode="auto">
            <a:xfrm>
              <a:off x="3538" y="2893"/>
              <a:ext cx="112" cy="446"/>
            </a:xfrm>
            <a:custGeom>
              <a:avLst/>
              <a:gdLst>
                <a:gd name="T0" fmla="*/ 75 w 45"/>
                <a:gd name="T1" fmla="*/ 422 h 167"/>
                <a:gd name="T2" fmla="*/ 17 w 45"/>
                <a:gd name="T3" fmla="*/ 96 h 167"/>
                <a:gd name="T4" fmla="*/ 10 w 45"/>
                <a:gd name="T5" fmla="*/ 3 h 167"/>
                <a:gd name="T6" fmla="*/ 0 w 45"/>
                <a:gd name="T7" fmla="*/ 0 h 167"/>
                <a:gd name="T8" fmla="*/ 0 w 45"/>
                <a:gd name="T9" fmla="*/ 83 h 167"/>
                <a:gd name="T10" fmla="*/ 2 w 45"/>
                <a:gd name="T11" fmla="*/ 104 h 167"/>
                <a:gd name="T12" fmla="*/ 57 w 45"/>
                <a:gd name="T13" fmla="*/ 422 h 167"/>
                <a:gd name="T14" fmla="*/ 95 w 45"/>
                <a:gd name="T15" fmla="*/ 446 h 167"/>
                <a:gd name="T16" fmla="*/ 112 w 45"/>
                <a:gd name="T17" fmla="*/ 446 h 167"/>
                <a:gd name="T18" fmla="*/ 75 w 45"/>
                <a:gd name="T19" fmla="*/ 422 h 1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167"/>
                <a:gd name="T32" fmla="*/ 45 w 45"/>
                <a:gd name="T33" fmla="*/ 167 h 1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167">
                  <a:moveTo>
                    <a:pt x="30" y="158"/>
                  </a:moveTo>
                  <a:cubicBezTo>
                    <a:pt x="28" y="156"/>
                    <a:pt x="7" y="36"/>
                    <a:pt x="7" y="36"/>
                  </a:cubicBezTo>
                  <a:cubicBezTo>
                    <a:pt x="4" y="1"/>
                    <a:pt x="4" y="1"/>
                    <a:pt x="4" y="1"/>
                  </a:cubicBezTo>
                  <a:cubicBezTo>
                    <a:pt x="2" y="0"/>
                    <a:pt x="1" y="0"/>
                    <a:pt x="0" y="0"/>
                  </a:cubicBezTo>
                  <a:cubicBezTo>
                    <a:pt x="0" y="31"/>
                    <a:pt x="0" y="31"/>
                    <a:pt x="0" y="31"/>
                  </a:cubicBezTo>
                  <a:cubicBezTo>
                    <a:pt x="0" y="31"/>
                    <a:pt x="1" y="37"/>
                    <a:pt x="1" y="39"/>
                  </a:cubicBezTo>
                  <a:cubicBezTo>
                    <a:pt x="5" y="61"/>
                    <a:pt x="22" y="157"/>
                    <a:pt x="23" y="158"/>
                  </a:cubicBezTo>
                  <a:cubicBezTo>
                    <a:pt x="25" y="162"/>
                    <a:pt x="29" y="167"/>
                    <a:pt x="38" y="167"/>
                  </a:cubicBezTo>
                  <a:cubicBezTo>
                    <a:pt x="45" y="167"/>
                    <a:pt x="45" y="167"/>
                    <a:pt x="45" y="167"/>
                  </a:cubicBezTo>
                  <a:cubicBezTo>
                    <a:pt x="38" y="166"/>
                    <a:pt x="33" y="163"/>
                    <a:pt x="30" y="158"/>
                  </a:cubicBezTo>
                  <a:close/>
                </a:path>
              </a:pathLst>
            </a:custGeom>
            <a:solidFill>
              <a:srgbClr val="C0D26D"/>
            </a:solidFill>
            <a:ln w="9525">
              <a:noFill/>
              <a:round/>
              <a:headEnd/>
              <a:tailEnd/>
            </a:ln>
          </p:spPr>
          <p:txBody>
            <a:bodyPr/>
            <a:lstStyle/>
            <a:p>
              <a:endParaRPr lang="en-US"/>
            </a:p>
          </p:txBody>
        </p:sp>
        <p:sp>
          <p:nvSpPr>
            <p:cNvPr id="904" name="Freeform 19"/>
            <p:cNvSpPr>
              <a:spLocks/>
            </p:cNvSpPr>
            <p:nvPr/>
          </p:nvSpPr>
          <p:spPr bwMode="auto">
            <a:xfrm>
              <a:off x="3548" y="2875"/>
              <a:ext cx="5" cy="21"/>
            </a:xfrm>
            <a:custGeom>
              <a:avLst/>
              <a:gdLst>
                <a:gd name="T0" fmla="*/ 5 w 2"/>
                <a:gd name="T1" fmla="*/ 21 h 8"/>
                <a:gd name="T2" fmla="*/ 3 w 2"/>
                <a:gd name="T3" fmla="*/ 0 h 8"/>
                <a:gd name="T4" fmla="*/ 0 w 2"/>
                <a:gd name="T5" fmla="*/ 3 h 8"/>
                <a:gd name="T6" fmla="*/ 0 w 2"/>
                <a:gd name="T7" fmla="*/ 21 h 8"/>
                <a:gd name="T8" fmla="*/ 5 w 2"/>
                <a:gd name="T9" fmla="*/ 21 h 8"/>
                <a:gd name="T10" fmla="*/ 0 60000 65536"/>
                <a:gd name="T11" fmla="*/ 0 60000 65536"/>
                <a:gd name="T12" fmla="*/ 0 60000 65536"/>
                <a:gd name="T13" fmla="*/ 0 60000 65536"/>
                <a:gd name="T14" fmla="*/ 0 60000 65536"/>
                <a:gd name="T15" fmla="*/ 0 w 2"/>
                <a:gd name="T16" fmla="*/ 0 h 8"/>
                <a:gd name="T17" fmla="*/ 2 w 2"/>
                <a:gd name="T18" fmla="*/ 8 h 8"/>
              </a:gdLst>
              <a:ahLst/>
              <a:cxnLst>
                <a:cxn ang="T10">
                  <a:pos x="T0" y="T1"/>
                </a:cxn>
                <a:cxn ang="T11">
                  <a:pos x="T2" y="T3"/>
                </a:cxn>
                <a:cxn ang="T12">
                  <a:pos x="T4" y="T5"/>
                </a:cxn>
                <a:cxn ang="T13">
                  <a:pos x="T6" y="T7"/>
                </a:cxn>
                <a:cxn ang="T14">
                  <a:pos x="T8" y="T9"/>
                </a:cxn>
              </a:cxnLst>
              <a:rect l="T15" t="T16" r="T17" b="T18"/>
              <a:pathLst>
                <a:path w="2" h="8">
                  <a:moveTo>
                    <a:pt x="2" y="8"/>
                  </a:moveTo>
                  <a:cubicBezTo>
                    <a:pt x="2" y="6"/>
                    <a:pt x="2" y="3"/>
                    <a:pt x="1" y="0"/>
                  </a:cubicBezTo>
                  <a:cubicBezTo>
                    <a:pt x="1" y="0"/>
                    <a:pt x="0" y="1"/>
                    <a:pt x="0" y="1"/>
                  </a:cubicBezTo>
                  <a:cubicBezTo>
                    <a:pt x="0" y="8"/>
                    <a:pt x="0" y="8"/>
                    <a:pt x="0" y="8"/>
                  </a:cubicBezTo>
                  <a:cubicBezTo>
                    <a:pt x="1" y="8"/>
                    <a:pt x="2" y="8"/>
                    <a:pt x="2" y="8"/>
                  </a:cubicBezTo>
                  <a:close/>
                </a:path>
              </a:pathLst>
            </a:custGeom>
            <a:solidFill>
              <a:srgbClr val="D7E691"/>
            </a:solidFill>
            <a:ln w="9525">
              <a:noFill/>
              <a:round/>
              <a:headEnd/>
              <a:tailEnd/>
            </a:ln>
          </p:spPr>
          <p:txBody>
            <a:bodyPr/>
            <a:lstStyle/>
            <a:p>
              <a:endParaRPr lang="en-US"/>
            </a:p>
          </p:txBody>
        </p:sp>
        <p:sp>
          <p:nvSpPr>
            <p:cNvPr id="905" name="Freeform 20"/>
            <p:cNvSpPr>
              <a:spLocks/>
            </p:cNvSpPr>
            <p:nvPr/>
          </p:nvSpPr>
          <p:spPr bwMode="auto">
            <a:xfrm>
              <a:off x="3548" y="2896"/>
              <a:ext cx="65" cy="419"/>
            </a:xfrm>
            <a:custGeom>
              <a:avLst/>
              <a:gdLst>
                <a:gd name="T0" fmla="*/ 8 w 26"/>
                <a:gd name="T1" fmla="*/ 93 h 157"/>
                <a:gd name="T2" fmla="*/ 65 w 26"/>
                <a:gd name="T3" fmla="*/ 419 h 157"/>
                <a:gd name="T4" fmla="*/ 15 w 26"/>
                <a:gd name="T5" fmla="*/ 88 h 157"/>
                <a:gd name="T6" fmla="*/ 5 w 26"/>
                <a:gd name="T7" fmla="*/ 0 h 157"/>
                <a:gd name="T8" fmla="*/ 0 w 26"/>
                <a:gd name="T9" fmla="*/ 0 h 157"/>
                <a:gd name="T10" fmla="*/ 8 w 26"/>
                <a:gd name="T11" fmla="*/ 93 h 157"/>
                <a:gd name="T12" fmla="*/ 0 60000 65536"/>
                <a:gd name="T13" fmla="*/ 0 60000 65536"/>
                <a:gd name="T14" fmla="*/ 0 60000 65536"/>
                <a:gd name="T15" fmla="*/ 0 60000 65536"/>
                <a:gd name="T16" fmla="*/ 0 60000 65536"/>
                <a:gd name="T17" fmla="*/ 0 60000 65536"/>
                <a:gd name="T18" fmla="*/ 0 w 26"/>
                <a:gd name="T19" fmla="*/ 0 h 157"/>
                <a:gd name="T20" fmla="*/ 26 w 26"/>
                <a:gd name="T21" fmla="*/ 157 h 157"/>
              </a:gdLst>
              <a:ahLst/>
              <a:cxnLst>
                <a:cxn ang="T12">
                  <a:pos x="T0" y="T1"/>
                </a:cxn>
                <a:cxn ang="T13">
                  <a:pos x="T2" y="T3"/>
                </a:cxn>
                <a:cxn ang="T14">
                  <a:pos x="T4" y="T5"/>
                </a:cxn>
                <a:cxn ang="T15">
                  <a:pos x="T6" y="T7"/>
                </a:cxn>
                <a:cxn ang="T16">
                  <a:pos x="T8" y="T9"/>
                </a:cxn>
                <a:cxn ang="T17">
                  <a:pos x="T10" y="T11"/>
                </a:cxn>
              </a:cxnLst>
              <a:rect l="T18" t="T19" r="T20" b="T21"/>
              <a:pathLst>
                <a:path w="26" h="157">
                  <a:moveTo>
                    <a:pt x="3" y="35"/>
                  </a:moveTo>
                  <a:cubicBezTo>
                    <a:pt x="3" y="35"/>
                    <a:pt x="24" y="155"/>
                    <a:pt x="26" y="157"/>
                  </a:cubicBezTo>
                  <a:cubicBezTo>
                    <a:pt x="26" y="157"/>
                    <a:pt x="7" y="45"/>
                    <a:pt x="6" y="33"/>
                  </a:cubicBezTo>
                  <a:cubicBezTo>
                    <a:pt x="5" y="28"/>
                    <a:pt x="4" y="15"/>
                    <a:pt x="2" y="0"/>
                  </a:cubicBezTo>
                  <a:cubicBezTo>
                    <a:pt x="2" y="0"/>
                    <a:pt x="1" y="0"/>
                    <a:pt x="0" y="0"/>
                  </a:cubicBezTo>
                  <a:lnTo>
                    <a:pt x="3" y="35"/>
                  </a:lnTo>
                  <a:close/>
                </a:path>
              </a:pathLst>
            </a:custGeom>
            <a:solidFill>
              <a:srgbClr val="CCDF75"/>
            </a:solidFill>
            <a:ln w="9525">
              <a:noFill/>
              <a:round/>
              <a:headEnd/>
              <a:tailEnd/>
            </a:ln>
          </p:spPr>
          <p:txBody>
            <a:bodyPr/>
            <a:lstStyle/>
            <a:p>
              <a:endParaRPr lang="en-US"/>
            </a:p>
          </p:txBody>
        </p:sp>
        <p:sp>
          <p:nvSpPr>
            <p:cNvPr id="906" name="Freeform 21"/>
            <p:cNvSpPr>
              <a:spLocks noEditPoints="1"/>
            </p:cNvSpPr>
            <p:nvPr/>
          </p:nvSpPr>
          <p:spPr bwMode="auto">
            <a:xfrm>
              <a:off x="3645" y="2680"/>
              <a:ext cx="103" cy="669"/>
            </a:xfrm>
            <a:custGeom>
              <a:avLst/>
              <a:gdLst>
                <a:gd name="T0" fmla="*/ 103 w 41"/>
                <a:gd name="T1" fmla="*/ 0 h 251"/>
                <a:gd name="T2" fmla="*/ 93 w 41"/>
                <a:gd name="T3" fmla="*/ 296 h 251"/>
                <a:gd name="T4" fmla="*/ 90 w 41"/>
                <a:gd name="T5" fmla="*/ 317 h 251"/>
                <a:gd name="T6" fmla="*/ 33 w 41"/>
                <a:gd name="T7" fmla="*/ 645 h 251"/>
                <a:gd name="T8" fmla="*/ 0 w 41"/>
                <a:gd name="T9" fmla="*/ 669 h 251"/>
                <a:gd name="T10" fmla="*/ 0 w 41"/>
                <a:gd name="T11" fmla="*/ 669 h 251"/>
                <a:gd name="T12" fmla="*/ 43 w 41"/>
                <a:gd name="T13" fmla="*/ 648 h 251"/>
                <a:gd name="T14" fmla="*/ 100 w 41"/>
                <a:gd name="T15" fmla="*/ 320 h 251"/>
                <a:gd name="T16" fmla="*/ 103 w 41"/>
                <a:gd name="T17" fmla="*/ 296 h 251"/>
                <a:gd name="T18" fmla="*/ 103 w 41"/>
                <a:gd name="T19" fmla="*/ 0 h 251"/>
                <a:gd name="T20" fmla="*/ 43 w 41"/>
                <a:gd name="T21" fmla="*/ 648 h 251"/>
                <a:gd name="T22" fmla="*/ 43 w 41"/>
                <a:gd name="T23" fmla="*/ 648 h 251"/>
                <a:gd name="T24" fmla="*/ 43 w 41"/>
                <a:gd name="T25" fmla="*/ 648 h 251"/>
                <a:gd name="T26" fmla="*/ 43 w 41"/>
                <a:gd name="T27" fmla="*/ 648 h 251"/>
                <a:gd name="T28" fmla="*/ 43 w 41"/>
                <a:gd name="T29" fmla="*/ 650 h 251"/>
                <a:gd name="T30" fmla="*/ 43 w 41"/>
                <a:gd name="T31" fmla="*/ 648 h 251"/>
                <a:gd name="T32" fmla="*/ 43 w 41"/>
                <a:gd name="T33" fmla="*/ 650 h 2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
                <a:gd name="T52" fmla="*/ 0 h 251"/>
                <a:gd name="T53" fmla="*/ 41 w 41"/>
                <a:gd name="T54" fmla="*/ 251 h 25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 h="251">
                  <a:moveTo>
                    <a:pt x="41" y="0"/>
                  </a:moveTo>
                  <a:cubicBezTo>
                    <a:pt x="41" y="4"/>
                    <a:pt x="37" y="110"/>
                    <a:pt x="37" y="111"/>
                  </a:cubicBezTo>
                  <a:cubicBezTo>
                    <a:pt x="37" y="111"/>
                    <a:pt x="36" y="119"/>
                    <a:pt x="36" y="119"/>
                  </a:cubicBezTo>
                  <a:cubicBezTo>
                    <a:pt x="26" y="178"/>
                    <a:pt x="14" y="238"/>
                    <a:pt x="13" y="242"/>
                  </a:cubicBezTo>
                  <a:cubicBezTo>
                    <a:pt x="12" y="245"/>
                    <a:pt x="8" y="251"/>
                    <a:pt x="0" y="251"/>
                  </a:cubicBezTo>
                  <a:cubicBezTo>
                    <a:pt x="0" y="251"/>
                    <a:pt x="0" y="251"/>
                    <a:pt x="0" y="251"/>
                  </a:cubicBezTo>
                  <a:cubicBezTo>
                    <a:pt x="10" y="251"/>
                    <a:pt x="15" y="248"/>
                    <a:pt x="17" y="243"/>
                  </a:cubicBezTo>
                  <a:cubicBezTo>
                    <a:pt x="17" y="242"/>
                    <a:pt x="20" y="231"/>
                    <a:pt x="40" y="120"/>
                  </a:cubicBezTo>
                  <a:cubicBezTo>
                    <a:pt x="41" y="111"/>
                    <a:pt x="41" y="111"/>
                    <a:pt x="41" y="111"/>
                  </a:cubicBezTo>
                  <a:cubicBezTo>
                    <a:pt x="41" y="107"/>
                    <a:pt x="41" y="4"/>
                    <a:pt x="41" y="0"/>
                  </a:cubicBezTo>
                  <a:close/>
                  <a:moveTo>
                    <a:pt x="17" y="243"/>
                  </a:moveTo>
                  <a:cubicBezTo>
                    <a:pt x="17" y="243"/>
                    <a:pt x="17" y="243"/>
                    <a:pt x="17" y="243"/>
                  </a:cubicBezTo>
                  <a:cubicBezTo>
                    <a:pt x="17" y="243"/>
                    <a:pt x="17" y="243"/>
                    <a:pt x="17" y="243"/>
                  </a:cubicBezTo>
                  <a:cubicBezTo>
                    <a:pt x="17" y="243"/>
                    <a:pt x="17" y="243"/>
                    <a:pt x="17" y="243"/>
                  </a:cubicBezTo>
                  <a:close/>
                  <a:moveTo>
                    <a:pt x="17" y="244"/>
                  </a:moveTo>
                  <a:cubicBezTo>
                    <a:pt x="17" y="244"/>
                    <a:pt x="17" y="243"/>
                    <a:pt x="17" y="243"/>
                  </a:cubicBezTo>
                  <a:cubicBezTo>
                    <a:pt x="17" y="243"/>
                    <a:pt x="17" y="244"/>
                    <a:pt x="17" y="244"/>
                  </a:cubicBezTo>
                  <a:close/>
                </a:path>
              </a:pathLst>
            </a:custGeom>
            <a:solidFill>
              <a:srgbClr val="FFFFFF"/>
            </a:solidFill>
            <a:ln w="9525">
              <a:noFill/>
              <a:round/>
              <a:headEnd/>
              <a:tailEnd/>
            </a:ln>
          </p:spPr>
          <p:txBody>
            <a:bodyPr/>
            <a:lstStyle/>
            <a:p>
              <a:endParaRPr lang="en-US"/>
            </a:p>
          </p:txBody>
        </p:sp>
        <p:sp>
          <p:nvSpPr>
            <p:cNvPr id="907" name="Freeform 22"/>
            <p:cNvSpPr>
              <a:spLocks/>
            </p:cNvSpPr>
            <p:nvPr/>
          </p:nvSpPr>
          <p:spPr bwMode="auto">
            <a:xfrm>
              <a:off x="3585" y="2667"/>
              <a:ext cx="163" cy="682"/>
            </a:xfrm>
            <a:custGeom>
              <a:avLst/>
              <a:gdLst>
                <a:gd name="T0" fmla="*/ 158 w 65"/>
                <a:gd name="T1" fmla="*/ 3 h 256"/>
                <a:gd name="T2" fmla="*/ 55 w 65"/>
                <a:gd name="T3" fmla="*/ 11 h 256"/>
                <a:gd name="T4" fmla="*/ 0 w 65"/>
                <a:gd name="T5" fmla="*/ 8 h 256"/>
                <a:gd name="T6" fmla="*/ 80 w 65"/>
                <a:gd name="T7" fmla="*/ 21 h 256"/>
                <a:gd name="T8" fmla="*/ 133 w 65"/>
                <a:gd name="T9" fmla="*/ 75 h 256"/>
                <a:gd name="T10" fmla="*/ 133 w 65"/>
                <a:gd name="T11" fmla="*/ 296 h 256"/>
                <a:gd name="T12" fmla="*/ 130 w 65"/>
                <a:gd name="T13" fmla="*/ 322 h 256"/>
                <a:gd name="T14" fmla="*/ 80 w 65"/>
                <a:gd name="T15" fmla="*/ 658 h 256"/>
                <a:gd name="T16" fmla="*/ 43 w 65"/>
                <a:gd name="T17" fmla="*/ 682 h 256"/>
                <a:gd name="T18" fmla="*/ 60 w 65"/>
                <a:gd name="T19" fmla="*/ 682 h 256"/>
                <a:gd name="T20" fmla="*/ 98 w 65"/>
                <a:gd name="T21" fmla="*/ 658 h 256"/>
                <a:gd name="T22" fmla="*/ 155 w 65"/>
                <a:gd name="T23" fmla="*/ 330 h 256"/>
                <a:gd name="T24" fmla="*/ 158 w 65"/>
                <a:gd name="T25" fmla="*/ 309 h 256"/>
                <a:gd name="T26" fmla="*/ 163 w 65"/>
                <a:gd name="T27" fmla="*/ 13 h 256"/>
                <a:gd name="T28" fmla="*/ 158 w 65"/>
                <a:gd name="T29" fmla="*/ 3 h 25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5"/>
                <a:gd name="T46" fmla="*/ 0 h 256"/>
                <a:gd name="T47" fmla="*/ 65 w 65"/>
                <a:gd name="T48" fmla="*/ 256 h 25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5" h="256">
                  <a:moveTo>
                    <a:pt x="63" y="1"/>
                  </a:moveTo>
                  <a:cubicBezTo>
                    <a:pt x="52" y="3"/>
                    <a:pt x="38" y="4"/>
                    <a:pt x="22" y="4"/>
                  </a:cubicBezTo>
                  <a:cubicBezTo>
                    <a:pt x="14" y="4"/>
                    <a:pt x="7" y="4"/>
                    <a:pt x="0" y="3"/>
                  </a:cubicBezTo>
                  <a:cubicBezTo>
                    <a:pt x="9" y="6"/>
                    <a:pt x="24" y="8"/>
                    <a:pt x="32" y="8"/>
                  </a:cubicBezTo>
                  <a:cubicBezTo>
                    <a:pt x="40" y="9"/>
                    <a:pt x="52" y="10"/>
                    <a:pt x="53" y="28"/>
                  </a:cubicBezTo>
                  <a:cubicBezTo>
                    <a:pt x="54" y="42"/>
                    <a:pt x="54" y="89"/>
                    <a:pt x="53" y="111"/>
                  </a:cubicBezTo>
                  <a:cubicBezTo>
                    <a:pt x="52" y="121"/>
                    <a:pt x="52" y="121"/>
                    <a:pt x="52" y="121"/>
                  </a:cubicBezTo>
                  <a:cubicBezTo>
                    <a:pt x="52" y="121"/>
                    <a:pt x="34" y="245"/>
                    <a:pt x="32" y="247"/>
                  </a:cubicBezTo>
                  <a:cubicBezTo>
                    <a:pt x="29" y="252"/>
                    <a:pt x="24" y="255"/>
                    <a:pt x="17" y="256"/>
                  </a:cubicBezTo>
                  <a:cubicBezTo>
                    <a:pt x="24" y="256"/>
                    <a:pt x="24" y="256"/>
                    <a:pt x="24" y="256"/>
                  </a:cubicBezTo>
                  <a:cubicBezTo>
                    <a:pt x="33" y="256"/>
                    <a:pt x="37" y="251"/>
                    <a:pt x="39" y="247"/>
                  </a:cubicBezTo>
                  <a:cubicBezTo>
                    <a:pt x="40" y="246"/>
                    <a:pt x="59" y="146"/>
                    <a:pt x="62" y="124"/>
                  </a:cubicBezTo>
                  <a:cubicBezTo>
                    <a:pt x="63" y="122"/>
                    <a:pt x="63" y="116"/>
                    <a:pt x="63" y="116"/>
                  </a:cubicBezTo>
                  <a:cubicBezTo>
                    <a:pt x="63" y="116"/>
                    <a:pt x="65" y="9"/>
                    <a:pt x="65" y="5"/>
                  </a:cubicBezTo>
                  <a:cubicBezTo>
                    <a:pt x="65" y="2"/>
                    <a:pt x="65" y="0"/>
                    <a:pt x="63" y="1"/>
                  </a:cubicBezTo>
                  <a:close/>
                </a:path>
              </a:pathLst>
            </a:custGeom>
            <a:solidFill>
              <a:srgbClr val="E0E0E0"/>
            </a:solidFill>
            <a:ln w="9525">
              <a:noFill/>
              <a:round/>
              <a:headEnd/>
              <a:tailEnd/>
            </a:ln>
          </p:spPr>
          <p:txBody>
            <a:bodyPr/>
            <a:lstStyle/>
            <a:p>
              <a:endParaRPr lang="en-US"/>
            </a:p>
          </p:txBody>
        </p:sp>
        <p:sp>
          <p:nvSpPr>
            <p:cNvPr id="908" name="Freeform 23"/>
            <p:cNvSpPr>
              <a:spLocks/>
            </p:cNvSpPr>
            <p:nvPr/>
          </p:nvSpPr>
          <p:spPr bwMode="auto">
            <a:xfrm>
              <a:off x="3585" y="2669"/>
              <a:ext cx="158" cy="48"/>
            </a:xfrm>
            <a:custGeom>
              <a:avLst/>
              <a:gdLst>
                <a:gd name="T0" fmla="*/ 158 w 63"/>
                <a:gd name="T1" fmla="*/ 37 h 18"/>
                <a:gd name="T2" fmla="*/ 158 w 63"/>
                <a:gd name="T3" fmla="*/ 0 h 18"/>
                <a:gd name="T4" fmla="*/ 55 w 63"/>
                <a:gd name="T5" fmla="*/ 8 h 18"/>
                <a:gd name="T6" fmla="*/ 0 w 63"/>
                <a:gd name="T7" fmla="*/ 5 h 18"/>
                <a:gd name="T8" fmla="*/ 80 w 63"/>
                <a:gd name="T9" fmla="*/ 19 h 18"/>
                <a:gd name="T10" fmla="*/ 128 w 63"/>
                <a:gd name="T11" fmla="*/ 48 h 18"/>
                <a:gd name="T12" fmla="*/ 158 w 63"/>
                <a:gd name="T13" fmla="*/ 37 h 18"/>
                <a:gd name="T14" fmla="*/ 0 60000 65536"/>
                <a:gd name="T15" fmla="*/ 0 60000 65536"/>
                <a:gd name="T16" fmla="*/ 0 60000 65536"/>
                <a:gd name="T17" fmla="*/ 0 60000 65536"/>
                <a:gd name="T18" fmla="*/ 0 60000 65536"/>
                <a:gd name="T19" fmla="*/ 0 60000 65536"/>
                <a:gd name="T20" fmla="*/ 0 60000 65536"/>
                <a:gd name="T21" fmla="*/ 0 w 63"/>
                <a:gd name="T22" fmla="*/ 0 h 18"/>
                <a:gd name="T23" fmla="*/ 63 w 63"/>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8">
                  <a:moveTo>
                    <a:pt x="63" y="14"/>
                  </a:moveTo>
                  <a:cubicBezTo>
                    <a:pt x="63" y="0"/>
                    <a:pt x="63" y="0"/>
                    <a:pt x="63" y="0"/>
                  </a:cubicBezTo>
                  <a:cubicBezTo>
                    <a:pt x="52" y="2"/>
                    <a:pt x="38" y="3"/>
                    <a:pt x="22" y="3"/>
                  </a:cubicBezTo>
                  <a:cubicBezTo>
                    <a:pt x="14" y="3"/>
                    <a:pt x="7" y="3"/>
                    <a:pt x="0" y="2"/>
                  </a:cubicBezTo>
                  <a:cubicBezTo>
                    <a:pt x="9" y="5"/>
                    <a:pt x="24" y="7"/>
                    <a:pt x="32" y="7"/>
                  </a:cubicBezTo>
                  <a:cubicBezTo>
                    <a:pt x="38" y="8"/>
                    <a:pt x="47" y="9"/>
                    <a:pt x="51" y="18"/>
                  </a:cubicBezTo>
                  <a:cubicBezTo>
                    <a:pt x="58" y="17"/>
                    <a:pt x="63" y="15"/>
                    <a:pt x="63" y="14"/>
                  </a:cubicBezTo>
                  <a:close/>
                </a:path>
              </a:pathLst>
            </a:custGeom>
            <a:solidFill>
              <a:srgbClr val="BFBFBF"/>
            </a:solidFill>
            <a:ln w="9525">
              <a:noFill/>
              <a:round/>
              <a:headEnd/>
              <a:tailEnd/>
            </a:ln>
          </p:spPr>
          <p:txBody>
            <a:bodyPr/>
            <a:lstStyle/>
            <a:p>
              <a:endParaRPr lang="en-US"/>
            </a:p>
          </p:txBody>
        </p:sp>
        <p:sp>
          <p:nvSpPr>
            <p:cNvPr id="909" name="Freeform 24"/>
            <p:cNvSpPr>
              <a:spLocks/>
            </p:cNvSpPr>
            <p:nvPr/>
          </p:nvSpPr>
          <p:spPr bwMode="auto">
            <a:xfrm>
              <a:off x="3720" y="2875"/>
              <a:ext cx="25" cy="24"/>
            </a:xfrm>
            <a:custGeom>
              <a:avLst/>
              <a:gdLst>
                <a:gd name="T0" fmla="*/ 25 w 10"/>
                <a:gd name="T1" fmla="*/ 5 h 9"/>
                <a:gd name="T2" fmla="*/ 0 w 10"/>
                <a:gd name="T3" fmla="*/ 0 h 9"/>
                <a:gd name="T4" fmla="*/ 0 w 10"/>
                <a:gd name="T5" fmla="*/ 24 h 9"/>
                <a:gd name="T6" fmla="*/ 25 w 10"/>
                <a:gd name="T7" fmla="*/ 19 h 9"/>
                <a:gd name="T8" fmla="*/ 25 w 10"/>
                <a:gd name="T9" fmla="*/ 5 h 9"/>
                <a:gd name="T10" fmla="*/ 0 60000 65536"/>
                <a:gd name="T11" fmla="*/ 0 60000 65536"/>
                <a:gd name="T12" fmla="*/ 0 60000 65536"/>
                <a:gd name="T13" fmla="*/ 0 60000 65536"/>
                <a:gd name="T14" fmla="*/ 0 60000 65536"/>
                <a:gd name="T15" fmla="*/ 0 w 10"/>
                <a:gd name="T16" fmla="*/ 0 h 9"/>
                <a:gd name="T17" fmla="*/ 10 w 10"/>
                <a:gd name="T18" fmla="*/ 9 h 9"/>
              </a:gdLst>
              <a:ahLst/>
              <a:cxnLst>
                <a:cxn ang="T10">
                  <a:pos x="T0" y="T1"/>
                </a:cxn>
                <a:cxn ang="T11">
                  <a:pos x="T2" y="T3"/>
                </a:cxn>
                <a:cxn ang="T12">
                  <a:pos x="T4" y="T5"/>
                </a:cxn>
                <a:cxn ang="T13">
                  <a:pos x="T6" y="T7"/>
                </a:cxn>
                <a:cxn ang="T14">
                  <a:pos x="T8" y="T9"/>
                </a:cxn>
              </a:cxnLst>
              <a:rect l="T15" t="T16" r="T17" b="T18"/>
              <a:pathLst>
                <a:path w="10" h="9">
                  <a:moveTo>
                    <a:pt x="10" y="2"/>
                  </a:moveTo>
                  <a:cubicBezTo>
                    <a:pt x="7" y="1"/>
                    <a:pt x="4" y="0"/>
                    <a:pt x="0" y="0"/>
                  </a:cubicBezTo>
                  <a:cubicBezTo>
                    <a:pt x="0" y="3"/>
                    <a:pt x="0" y="6"/>
                    <a:pt x="0" y="9"/>
                  </a:cubicBezTo>
                  <a:cubicBezTo>
                    <a:pt x="4" y="8"/>
                    <a:pt x="7" y="8"/>
                    <a:pt x="10" y="7"/>
                  </a:cubicBezTo>
                  <a:cubicBezTo>
                    <a:pt x="10" y="5"/>
                    <a:pt x="10" y="3"/>
                    <a:pt x="10" y="2"/>
                  </a:cubicBezTo>
                  <a:close/>
                </a:path>
              </a:pathLst>
            </a:custGeom>
            <a:solidFill>
              <a:srgbClr val="D7E691"/>
            </a:solidFill>
            <a:ln w="9525">
              <a:noFill/>
              <a:round/>
              <a:headEnd/>
              <a:tailEnd/>
            </a:ln>
          </p:spPr>
          <p:txBody>
            <a:bodyPr/>
            <a:lstStyle/>
            <a:p>
              <a:endParaRPr lang="en-US"/>
            </a:p>
          </p:txBody>
        </p:sp>
        <p:sp>
          <p:nvSpPr>
            <p:cNvPr id="910" name="Freeform 25"/>
            <p:cNvSpPr>
              <a:spLocks/>
            </p:cNvSpPr>
            <p:nvPr/>
          </p:nvSpPr>
          <p:spPr bwMode="auto">
            <a:xfrm>
              <a:off x="3628" y="2893"/>
              <a:ext cx="117" cy="456"/>
            </a:xfrm>
            <a:custGeom>
              <a:avLst/>
              <a:gdLst>
                <a:gd name="T0" fmla="*/ 115 w 47"/>
                <a:gd name="T1" fmla="*/ 83 h 171"/>
                <a:gd name="T2" fmla="*/ 117 w 47"/>
                <a:gd name="T3" fmla="*/ 0 h 171"/>
                <a:gd name="T4" fmla="*/ 92 w 47"/>
                <a:gd name="T5" fmla="*/ 5 h 171"/>
                <a:gd name="T6" fmla="*/ 90 w 47"/>
                <a:gd name="T7" fmla="*/ 69 h 171"/>
                <a:gd name="T8" fmla="*/ 87 w 47"/>
                <a:gd name="T9" fmla="*/ 96 h 171"/>
                <a:gd name="T10" fmla="*/ 37 w 47"/>
                <a:gd name="T11" fmla="*/ 432 h 171"/>
                <a:gd name="T12" fmla="*/ 0 w 47"/>
                <a:gd name="T13" fmla="*/ 456 h 171"/>
                <a:gd name="T14" fmla="*/ 17 w 47"/>
                <a:gd name="T15" fmla="*/ 456 h 171"/>
                <a:gd name="T16" fmla="*/ 55 w 47"/>
                <a:gd name="T17" fmla="*/ 432 h 171"/>
                <a:gd name="T18" fmla="*/ 112 w 47"/>
                <a:gd name="T19" fmla="*/ 104 h 171"/>
                <a:gd name="T20" fmla="*/ 115 w 47"/>
                <a:gd name="T21" fmla="*/ 83 h 1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7"/>
                <a:gd name="T34" fmla="*/ 0 h 171"/>
                <a:gd name="T35" fmla="*/ 47 w 47"/>
                <a:gd name="T36" fmla="*/ 171 h 17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7" h="171">
                  <a:moveTo>
                    <a:pt x="46" y="31"/>
                  </a:moveTo>
                  <a:cubicBezTo>
                    <a:pt x="46" y="31"/>
                    <a:pt x="46" y="17"/>
                    <a:pt x="47" y="0"/>
                  </a:cubicBezTo>
                  <a:cubicBezTo>
                    <a:pt x="44" y="1"/>
                    <a:pt x="41" y="1"/>
                    <a:pt x="37" y="2"/>
                  </a:cubicBezTo>
                  <a:cubicBezTo>
                    <a:pt x="36" y="11"/>
                    <a:pt x="36" y="20"/>
                    <a:pt x="36" y="26"/>
                  </a:cubicBezTo>
                  <a:cubicBezTo>
                    <a:pt x="35" y="36"/>
                    <a:pt x="35" y="36"/>
                    <a:pt x="35" y="36"/>
                  </a:cubicBezTo>
                  <a:cubicBezTo>
                    <a:pt x="35" y="36"/>
                    <a:pt x="17" y="160"/>
                    <a:pt x="15" y="162"/>
                  </a:cubicBezTo>
                  <a:cubicBezTo>
                    <a:pt x="12" y="167"/>
                    <a:pt x="7" y="170"/>
                    <a:pt x="0" y="171"/>
                  </a:cubicBezTo>
                  <a:cubicBezTo>
                    <a:pt x="7" y="171"/>
                    <a:pt x="7" y="171"/>
                    <a:pt x="7" y="171"/>
                  </a:cubicBezTo>
                  <a:cubicBezTo>
                    <a:pt x="16" y="171"/>
                    <a:pt x="20" y="166"/>
                    <a:pt x="22" y="162"/>
                  </a:cubicBezTo>
                  <a:cubicBezTo>
                    <a:pt x="23" y="161"/>
                    <a:pt x="42" y="61"/>
                    <a:pt x="45" y="39"/>
                  </a:cubicBezTo>
                  <a:cubicBezTo>
                    <a:pt x="46" y="37"/>
                    <a:pt x="46" y="31"/>
                    <a:pt x="46" y="31"/>
                  </a:cubicBezTo>
                  <a:close/>
                </a:path>
              </a:pathLst>
            </a:custGeom>
            <a:solidFill>
              <a:srgbClr val="CCDF75"/>
            </a:solidFill>
            <a:ln w="9525">
              <a:noFill/>
              <a:round/>
              <a:headEnd/>
              <a:tailEnd/>
            </a:ln>
          </p:spPr>
          <p:txBody>
            <a:bodyPr/>
            <a:lstStyle/>
            <a:p>
              <a:endParaRPr lang="en-US"/>
            </a:p>
          </p:txBody>
        </p:sp>
        <p:sp>
          <p:nvSpPr>
            <p:cNvPr id="911" name="Freeform 26"/>
            <p:cNvSpPr>
              <a:spLocks/>
            </p:cNvSpPr>
            <p:nvPr/>
          </p:nvSpPr>
          <p:spPr bwMode="auto">
            <a:xfrm>
              <a:off x="3665" y="2741"/>
              <a:ext cx="55" cy="584"/>
            </a:xfrm>
            <a:custGeom>
              <a:avLst/>
              <a:gdLst>
                <a:gd name="T0" fmla="*/ 43 w 22"/>
                <a:gd name="T1" fmla="*/ 251 h 219"/>
                <a:gd name="T2" fmla="*/ 53 w 22"/>
                <a:gd name="T3" fmla="*/ 0 h 219"/>
                <a:gd name="T4" fmla="*/ 53 w 22"/>
                <a:gd name="T5" fmla="*/ 221 h 219"/>
                <a:gd name="T6" fmla="*/ 50 w 22"/>
                <a:gd name="T7" fmla="*/ 248 h 219"/>
                <a:gd name="T8" fmla="*/ 0 w 22"/>
                <a:gd name="T9" fmla="*/ 584 h 219"/>
                <a:gd name="T10" fmla="*/ 43 w 22"/>
                <a:gd name="T11" fmla="*/ 251 h 219"/>
                <a:gd name="T12" fmla="*/ 0 60000 65536"/>
                <a:gd name="T13" fmla="*/ 0 60000 65536"/>
                <a:gd name="T14" fmla="*/ 0 60000 65536"/>
                <a:gd name="T15" fmla="*/ 0 60000 65536"/>
                <a:gd name="T16" fmla="*/ 0 60000 65536"/>
                <a:gd name="T17" fmla="*/ 0 60000 65536"/>
                <a:gd name="T18" fmla="*/ 0 w 22"/>
                <a:gd name="T19" fmla="*/ 0 h 219"/>
                <a:gd name="T20" fmla="*/ 22 w 22"/>
                <a:gd name="T21" fmla="*/ 219 h 219"/>
              </a:gdLst>
              <a:ahLst/>
              <a:cxnLst>
                <a:cxn ang="T12">
                  <a:pos x="T0" y="T1"/>
                </a:cxn>
                <a:cxn ang="T13">
                  <a:pos x="T2" y="T3"/>
                </a:cxn>
                <a:cxn ang="T14">
                  <a:pos x="T4" y="T5"/>
                </a:cxn>
                <a:cxn ang="T15">
                  <a:pos x="T6" y="T7"/>
                </a:cxn>
                <a:cxn ang="T16">
                  <a:pos x="T8" y="T9"/>
                </a:cxn>
                <a:cxn ang="T17">
                  <a:pos x="T10" y="T11"/>
                </a:cxn>
              </a:cxnLst>
              <a:rect l="T18" t="T19" r="T20" b="T21"/>
              <a:pathLst>
                <a:path w="22" h="219">
                  <a:moveTo>
                    <a:pt x="17" y="94"/>
                  </a:moveTo>
                  <a:cubicBezTo>
                    <a:pt x="19" y="79"/>
                    <a:pt x="20" y="17"/>
                    <a:pt x="21" y="0"/>
                  </a:cubicBezTo>
                  <a:cubicBezTo>
                    <a:pt x="22" y="14"/>
                    <a:pt x="22" y="61"/>
                    <a:pt x="21" y="83"/>
                  </a:cubicBezTo>
                  <a:cubicBezTo>
                    <a:pt x="20" y="93"/>
                    <a:pt x="20" y="93"/>
                    <a:pt x="20" y="93"/>
                  </a:cubicBezTo>
                  <a:cubicBezTo>
                    <a:pt x="20" y="93"/>
                    <a:pt x="2" y="217"/>
                    <a:pt x="0" y="219"/>
                  </a:cubicBezTo>
                  <a:cubicBezTo>
                    <a:pt x="0" y="219"/>
                    <a:pt x="15" y="109"/>
                    <a:pt x="17" y="94"/>
                  </a:cubicBezTo>
                  <a:close/>
                </a:path>
              </a:pathLst>
            </a:custGeom>
            <a:solidFill>
              <a:srgbClr val="C2C2C2"/>
            </a:solidFill>
            <a:ln w="9525">
              <a:noFill/>
              <a:round/>
              <a:headEnd/>
              <a:tailEnd/>
            </a:ln>
          </p:spPr>
          <p:txBody>
            <a:bodyPr/>
            <a:lstStyle/>
            <a:p>
              <a:endParaRPr lang="en-US"/>
            </a:p>
          </p:txBody>
        </p:sp>
        <p:sp>
          <p:nvSpPr>
            <p:cNvPr id="912" name="Freeform 27"/>
            <p:cNvSpPr>
              <a:spLocks/>
            </p:cNvSpPr>
            <p:nvPr/>
          </p:nvSpPr>
          <p:spPr bwMode="auto">
            <a:xfrm>
              <a:off x="3713" y="2872"/>
              <a:ext cx="7" cy="27"/>
            </a:xfrm>
            <a:custGeom>
              <a:avLst/>
              <a:gdLst>
                <a:gd name="T0" fmla="*/ 0 w 3"/>
                <a:gd name="T1" fmla="*/ 27 h 10"/>
                <a:gd name="T2" fmla="*/ 7 w 3"/>
                <a:gd name="T3" fmla="*/ 27 h 10"/>
                <a:gd name="T4" fmla="*/ 7 w 3"/>
                <a:gd name="T5" fmla="*/ 3 h 10"/>
                <a:gd name="T6" fmla="*/ 0 w 3"/>
                <a:gd name="T7" fmla="*/ 0 h 10"/>
                <a:gd name="T8" fmla="*/ 0 w 3"/>
                <a:gd name="T9" fmla="*/ 27 h 10"/>
                <a:gd name="T10" fmla="*/ 0 60000 65536"/>
                <a:gd name="T11" fmla="*/ 0 60000 65536"/>
                <a:gd name="T12" fmla="*/ 0 60000 65536"/>
                <a:gd name="T13" fmla="*/ 0 60000 65536"/>
                <a:gd name="T14" fmla="*/ 0 60000 65536"/>
                <a:gd name="T15" fmla="*/ 0 w 3"/>
                <a:gd name="T16" fmla="*/ 0 h 10"/>
                <a:gd name="T17" fmla="*/ 3 w 3"/>
                <a:gd name="T18" fmla="*/ 10 h 10"/>
              </a:gdLst>
              <a:ahLst/>
              <a:cxnLst>
                <a:cxn ang="T10">
                  <a:pos x="T0" y="T1"/>
                </a:cxn>
                <a:cxn ang="T11">
                  <a:pos x="T2" y="T3"/>
                </a:cxn>
                <a:cxn ang="T12">
                  <a:pos x="T4" y="T5"/>
                </a:cxn>
                <a:cxn ang="T13">
                  <a:pos x="T6" y="T7"/>
                </a:cxn>
                <a:cxn ang="T14">
                  <a:pos x="T8" y="T9"/>
                </a:cxn>
              </a:cxnLst>
              <a:rect l="T15" t="T16" r="T17" b="T18"/>
              <a:pathLst>
                <a:path w="3" h="10">
                  <a:moveTo>
                    <a:pt x="0" y="10"/>
                  </a:moveTo>
                  <a:cubicBezTo>
                    <a:pt x="1" y="10"/>
                    <a:pt x="2" y="10"/>
                    <a:pt x="3" y="10"/>
                  </a:cubicBezTo>
                  <a:cubicBezTo>
                    <a:pt x="3" y="7"/>
                    <a:pt x="3" y="4"/>
                    <a:pt x="3" y="1"/>
                  </a:cubicBezTo>
                  <a:cubicBezTo>
                    <a:pt x="2" y="0"/>
                    <a:pt x="1" y="0"/>
                    <a:pt x="0" y="0"/>
                  </a:cubicBezTo>
                  <a:cubicBezTo>
                    <a:pt x="0" y="4"/>
                    <a:pt x="0" y="7"/>
                    <a:pt x="0" y="10"/>
                  </a:cubicBezTo>
                  <a:close/>
                </a:path>
              </a:pathLst>
            </a:custGeom>
            <a:solidFill>
              <a:srgbClr val="C0D26D"/>
            </a:solidFill>
            <a:ln w="9525">
              <a:noFill/>
              <a:round/>
              <a:headEnd/>
              <a:tailEnd/>
            </a:ln>
          </p:spPr>
          <p:txBody>
            <a:bodyPr/>
            <a:lstStyle/>
            <a:p>
              <a:endParaRPr lang="en-US"/>
            </a:p>
          </p:txBody>
        </p:sp>
        <p:sp>
          <p:nvSpPr>
            <p:cNvPr id="913" name="Freeform 28"/>
            <p:cNvSpPr>
              <a:spLocks/>
            </p:cNvSpPr>
            <p:nvPr/>
          </p:nvSpPr>
          <p:spPr bwMode="auto">
            <a:xfrm>
              <a:off x="3665" y="2899"/>
              <a:ext cx="55" cy="426"/>
            </a:xfrm>
            <a:custGeom>
              <a:avLst/>
              <a:gdLst>
                <a:gd name="T0" fmla="*/ 53 w 22"/>
                <a:gd name="T1" fmla="*/ 64 h 160"/>
                <a:gd name="T2" fmla="*/ 55 w 22"/>
                <a:gd name="T3" fmla="*/ 0 h 160"/>
                <a:gd name="T4" fmla="*/ 48 w 22"/>
                <a:gd name="T5" fmla="*/ 0 h 160"/>
                <a:gd name="T6" fmla="*/ 43 w 22"/>
                <a:gd name="T7" fmla="*/ 93 h 160"/>
                <a:gd name="T8" fmla="*/ 0 w 22"/>
                <a:gd name="T9" fmla="*/ 426 h 160"/>
                <a:gd name="T10" fmla="*/ 50 w 22"/>
                <a:gd name="T11" fmla="*/ 91 h 160"/>
                <a:gd name="T12" fmla="*/ 53 w 22"/>
                <a:gd name="T13" fmla="*/ 64 h 160"/>
                <a:gd name="T14" fmla="*/ 0 60000 65536"/>
                <a:gd name="T15" fmla="*/ 0 60000 65536"/>
                <a:gd name="T16" fmla="*/ 0 60000 65536"/>
                <a:gd name="T17" fmla="*/ 0 60000 65536"/>
                <a:gd name="T18" fmla="*/ 0 60000 65536"/>
                <a:gd name="T19" fmla="*/ 0 60000 65536"/>
                <a:gd name="T20" fmla="*/ 0 60000 65536"/>
                <a:gd name="T21" fmla="*/ 0 w 22"/>
                <a:gd name="T22" fmla="*/ 0 h 160"/>
                <a:gd name="T23" fmla="*/ 22 w 22"/>
                <a:gd name="T24" fmla="*/ 160 h 1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160">
                  <a:moveTo>
                    <a:pt x="21" y="24"/>
                  </a:moveTo>
                  <a:cubicBezTo>
                    <a:pt x="21" y="18"/>
                    <a:pt x="21" y="9"/>
                    <a:pt x="22" y="0"/>
                  </a:cubicBezTo>
                  <a:cubicBezTo>
                    <a:pt x="21" y="0"/>
                    <a:pt x="20" y="0"/>
                    <a:pt x="19" y="0"/>
                  </a:cubicBezTo>
                  <a:cubicBezTo>
                    <a:pt x="18" y="16"/>
                    <a:pt x="18" y="29"/>
                    <a:pt x="17" y="35"/>
                  </a:cubicBezTo>
                  <a:cubicBezTo>
                    <a:pt x="15" y="50"/>
                    <a:pt x="0" y="160"/>
                    <a:pt x="0" y="160"/>
                  </a:cubicBezTo>
                  <a:cubicBezTo>
                    <a:pt x="2" y="158"/>
                    <a:pt x="20" y="34"/>
                    <a:pt x="20" y="34"/>
                  </a:cubicBezTo>
                  <a:lnTo>
                    <a:pt x="21" y="24"/>
                  </a:lnTo>
                  <a:close/>
                </a:path>
              </a:pathLst>
            </a:custGeom>
            <a:solidFill>
              <a:srgbClr val="AABB61"/>
            </a:solidFill>
            <a:ln w="9525">
              <a:noFill/>
              <a:round/>
              <a:headEnd/>
              <a:tailEnd/>
            </a:ln>
          </p:spPr>
          <p:txBody>
            <a:bodyPr/>
            <a:lstStyle/>
            <a:p>
              <a:endParaRPr lang="en-US"/>
            </a:p>
          </p:txBody>
        </p:sp>
        <p:sp>
          <p:nvSpPr>
            <p:cNvPr id="914" name="Freeform 29"/>
            <p:cNvSpPr>
              <a:spLocks/>
            </p:cNvSpPr>
            <p:nvPr/>
          </p:nvSpPr>
          <p:spPr bwMode="auto">
            <a:xfrm>
              <a:off x="3680"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5" y="19"/>
                    <a:pt x="42" y="14"/>
                    <a:pt x="42" y="9"/>
                  </a:cubicBezTo>
                  <a:cubicBezTo>
                    <a:pt x="42" y="0"/>
                    <a:pt x="42" y="0"/>
                    <a:pt x="42" y="0"/>
                  </a:cubicBezTo>
                  <a:cubicBezTo>
                    <a:pt x="42" y="6"/>
                    <a:pt x="25" y="10"/>
                    <a:pt x="0" y="12"/>
                  </a:cubicBezTo>
                  <a:cubicBezTo>
                    <a:pt x="1" y="15"/>
                    <a:pt x="1" y="18"/>
                    <a:pt x="0" y="20"/>
                  </a:cubicBezTo>
                  <a:close/>
                </a:path>
              </a:pathLst>
            </a:custGeom>
            <a:solidFill>
              <a:srgbClr val="2F89BD"/>
            </a:solidFill>
            <a:ln w="9525">
              <a:noFill/>
              <a:round/>
              <a:headEnd/>
              <a:tailEnd/>
            </a:ln>
          </p:spPr>
          <p:txBody>
            <a:bodyPr/>
            <a:lstStyle/>
            <a:p>
              <a:endParaRPr lang="en-US"/>
            </a:p>
          </p:txBody>
        </p:sp>
        <p:sp>
          <p:nvSpPr>
            <p:cNvPr id="915" name="Freeform 30"/>
            <p:cNvSpPr>
              <a:spLocks/>
            </p:cNvSpPr>
            <p:nvPr/>
          </p:nvSpPr>
          <p:spPr bwMode="auto">
            <a:xfrm>
              <a:off x="3518" y="2629"/>
              <a:ext cx="57" cy="32"/>
            </a:xfrm>
            <a:custGeom>
              <a:avLst/>
              <a:gdLst>
                <a:gd name="T0" fmla="*/ 0 w 23"/>
                <a:gd name="T1" fmla="*/ 21 h 12"/>
                <a:gd name="T2" fmla="*/ 57 w 23"/>
                <a:gd name="T3" fmla="*/ 32 h 12"/>
                <a:gd name="T4" fmla="*/ 57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A8CBE2"/>
            </a:solidFill>
            <a:ln w="9525">
              <a:noFill/>
              <a:round/>
              <a:headEnd/>
              <a:tailEnd/>
            </a:ln>
          </p:spPr>
          <p:txBody>
            <a:bodyPr/>
            <a:lstStyle/>
            <a:p>
              <a:endParaRPr lang="en-US"/>
            </a:p>
          </p:txBody>
        </p:sp>
        <p:sp>
          <p:nvSpPr>
            <p:cNvPr id="916" name="Freeform 31"/>
            <p:cNvSpPr>
              <a:spLocks/>
            </p:cNvSpPr>
            <p:nvPr/>
          </p:nvSpPr>
          <p:spPr bwMode="auto">
            <a:xfrm>
              <a:off x="3553"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E3EDF5"/>
            </a:solidFill>
            <a:ln w="9525">
              <a:noFill/>
              <a:round/>
              <a:headEnd/>
              <a:tailEnd/>
            </a:ln>
          </p:spPr>
          <p:txBody>
            <a:bodyPr/>
            <a:lstStyle/>
            <a:p>
              <a:endParaRPr lang="en-US"/>
            </a:p>
          </p:txBody>
        </p:sp>
        <p:sp>
          <p:nvSpPr>
            <p:cNvPr id="917" name="Freeform 32"/>
            <p:cNvSpPr>
              <a:spLocks/>
            </p:cNvSpPr>
            <p:nvPr/>
          </p:nvSpPr>
          <p:spPr bwMode="auto">
            <a:xfrm>
              <a:off x="3758" y="2621"/>
              <a:ext cx="20" cy="32"/>
            </a:xfrm>
            <a:custGeom>
              <a:avLst/>
              <a:gdLst>
                <a:gd name="T0" fmla="*/ 20 w 8"/>
                <a:gd name="T1" fmla="*/ 0 h 12"/>
                <a:gd name="T2" fmla="*/ 0 w 8"/>
                <a:gd name="T3" fmla="*/ 11 h 12"/>
                <a:gd name="T4" fmla="*/ 0 w 8"/>
                <a:gd name="T5" fmla="*/ 32 h 12"/>
                <a:gd name="T6" fmla="*/ 20 w 8"/>
                <a:gd name="T7" fmla="*/ 24 h 12"/>
                <a:gd name="T8" fmla="*/ 20 w 8"/>
                <a:gd name="T9" fmla="*/ 0 h 12"/>
                <a:gd name="T10" fmla="*/ 0 60000 65536"/>
                <a:gd name="T11" fmla="*/ 0 60000 65536"/>
                <a:gd name="T12" fmla="*/ 0 60000 65536"/>
                <a:gd name="T13" fmla="*/ 0 60000 65536"/>
                <a:gd name="T14" fmla="*/ 0 60000 65536"/>
                <a:gd name="T15" fmla="*/ 0 w 8"/>
                <a:gd name="T16" fmla="*/ 0 h 12"/>
                <a:gd name="T17" fmla="*/ 8 w 8"/>
                <a:gd name="T18" fmla="*/ 12 h 12"/>
              </a:gdLst>
              <a:ahLst/>
              <a:cxnLst>
                <a:cxn ang="T10">
                  <a:pos x="T0" y="T1"/>
                </a:cxn>
                <a:cxn ang="T11">
                  <a:pos x="T2" y="T3"/>
                </a:cxn>
                <a:cxn ang="T12">
                  <a:pos x="T4" y="T5"/>
                </a:cxn>
                <a:cxn ang="T13">
                  <a:pos x="T6" y="T7"/>
                </a:cxn>
                <a:cxn ang="T14">
                  <a:pos x="T8" y="T9"/>
                </a:cxn>
              </a:cxnLst>
              <a:rect l="T15" t="T16" r="T17" b="T18"/>
              <a:pathLst>
                <a:path w="8" h="12">
                  <a:moveTo>
                    <a:pt x="8" y="0"/>
                  </a:moveTo>
                  <a:cubicBezTo>
                    <a:pt x="6" y="2"/>
                    <a:pt x="3" y="3"/>
                    <a:pt x="0" y="4"/>
                  </a:cubicBezTo>
                  <a:cubicBezTo>
                    <a:pt x="0" y="12"/>
                    <a:pt x="0" y="12"/>
                    <a:pt x="0" y="12"/>
                  </a:cubicBezTo>
                  <a:cubicBezTo>
                    <a:pt x="3" y="11"/>
                    <a:pt x="6" y="10"/>
                    <a:pt x="8" y="9"/>
                  </a:cubicBezTo>
                  <a:lnTo>
                    <a:pt x="8" y="0"/>
                  </a:lnTo>
                  <a:close/>
                </a:path>
              </a:pathLst>
            </a:custGeom>
            <a:solidFill>
              <a:srgbClr val="056498"/>
            </a:solidFill>
            <a:ln w="9525">
              <a:noFill/>
              <a:round/>
              <a:headEnd/>
              <a:tailEnd/>
            </a:ln>
          </p:spPr>
          <p:txBody>
            <a:bodyPr/>
            <a:lstStyle/>
            <a:p>
              <a:endParaRPr lang="en-US"/>
            </a:p>
          </p:txBody>
        </p:sp>
        <p:sp>
          <p:nvSpPr>
            <p:cNvPr id="918" name="Freeform 33"/>
            <p:cNvSpPr>
              <a:spLocks/>
            </p:cNvSpPr>
            <p:nvPr/>
          </p:nvSpPr>
          <p:spPr bwMode="auto">
            <a:xfrm>
              <a:off x="3538" y="2877"/>
              <a:ext cx="10" cy="19"/>
            </a:xfrm>
            <a:custGeom>
              <a:avLst/>
              <a:gdLst>
                <a:gd name="T0" fmla="*/ 10 w 4"/>
                <a:gd name="T1" fmla="*/ 19 h 7"/>
                <a:gd name="T2" fmla="*/ 10 w 4"/>
                <a:gd name="T3" fmla="*/ 0 h 7"/>
                <a:gd name="T4" fmla="*/ 0 w 4"/>
                <a:gd name="T5" fmla="*/ 3 h 7"/>
                <a:gd name="T6" fmla="*/ 0 w 4"/>
                <a:gd name="T7" fmla="*/ 16 h 7"/>
                <a:gd name="T8" fmla="*/ 10 w 4"/>
                <a:gd name="T9" fmla="*/ 19 h 7"/>
                <a:gd name="T10" fmla="*/ 0 60000 65536"/>
                <a:gd name="T11" fmla="*/ 0 60000 65536"/>
                <a:gd name="T12" fmla="*/ 0 60000 65536"/>
                <a:gd name="T13" fmla="*/ 0 60000 65536"/>
                <a:gd name="T14" fmla="*/ 0 60000 65536"/>
                <a:gd name="T15" fmla="*/ 0 w 4"/>
                <a:gd name="T16" fmla="*/ 0 h 7"/>
                <a:gd name="T17" fmla="*/ 4 w 4"/>
                <a:gd name="T18" fmla="*/ 7 h 7"/>
              </a:gdLst>
              <a:ahLst/>
              <a:cxnLst>
                <a:cxn ang="T10">
                  <a:pos x="T0" y="T1"/>
                </a:cxn>
                <a:cxn ang="T11">
                  <a:pos x="T2" y="T3"/>
                </a:cxn>
                <a:cxn ang="T12">
                  <a:pos x="T4" y="T5"/>
                </a:cxn>
                <a:cxn ang="T13">
                  <a:pos x="T6" y="T7"/>
                </a:cxn>
                <a:cxn ang="T14">
                  <a:pos x="T8" y="T9"/>
                </a:cxn>
              </a:cxnLst>
              <a:rect l="T15" t="T16" r="T17" b="T18"/>
              <a:pathLst>
                <a:path w="4" h="7">
                  <a:moveTo>
                    <a:pt x="4" y="7"/>
                  </a:moveTo>
                  <a:cubicBezTo>
                    <a:pt x="4" y="0"/>
                    <a:pt x="4" y="0"/>
                    <a:pt x="4" y="0"/>
                  </a:cubicBezTo>
                  <a:cubicBezTo>
                    <a:pt x="2" y="0"/>
                    <a:pt x="1" y="0"/>
                    <a:pt x="0" y="1"/>
                  </a:cubicBezTo>
                  <a:cubicBezTo>
                    <a:pt x="0" y="6"/>
                    <a:pt x="0" y="6"/>
                    <a:pt x="0" y="6"/>
                  </a:cubicBezTo>
                  <a:cubicBezTo>
                    <a:pt x="1" y="6"/>
                    <a:pt x="2" y="6"/>
                    <a:pt x="4" y="7"/>
                  </a:cubicBezTo>
                  <a:close/>
                </a:path>
              </a:pathLst>
            </a:custGeom>
            <a:solidFill>
              <a:srgbClr val="C0D26D"/>
            </a:solidFill>
            <a:ln w="9525">
              <a:noFill/>
              <a:round/>
              <a:headEnd/>
              <a:tailEnd/>
            </a:ln>
          </p:spPr>
          <p:txBody>
            <a:bodyPr/>
            <a:lstStyle/>
            <a:p>
              <a:endParaRPr lang="en-US"/>
            </a:p>
          </p:txBody>
        </p:sp>
        <p:sp>
          <p:nvSpPr>
            <p:cNvPr id="919" name="Freeform 34"/>
            <p:cNvSpPr>
              <a:spLocks/>
            </p:cNvSpPr>
            <p:nvPr/>
          </p:nvSpPr>
          <p:spPr bwMode="auto">
            <a:xfrm>
              <a:off x="3535" y="2891"/>
              <a:ext cx="213" cy="13"/>
            </a:xfrm>
            <a:custGeom>
              <a:avLst/>
              <a:gdLst>
                <a:gd name="T0" fmla="*/ 213 w 85"/>
                <a:gd name="T1" fmla="*/ 0 h 5"/>
                <a:gd name="T2" fmla="*/ 105 w 85"/>
                <a:gd name="T3" fmla="*/ 13 h 5"/>
                <a:gd name="T4" fmla="*/ 0 w 85"/>
                <a:gd name="T5" fmla="*/ 0 h 5"/>
                <a:gd name="T6" fmla="*/ 0 60000 65536"/>
                <a:gd name="T7" fmla="*/ 0 60000 65536"/>
                <a:gd name="T8" fmla="*/ 0 60000 65536"/>
                <a:gd name="T9" fmla="*/ 0 w 85"/>
                <a:gd name="T10" fmla="*/ 0 h 5"/>
                <a:gd name="T11" fmla="*/ 85 w 85"/>
                <a:gd name="T12" fmla="*/ 5 h 5"/>
              </a:gdLst>
              <a:ahLst/>
              <a:cxnLst>
                <a:cxn ang="T6">
                  <a:pos x="T0" y="T1"/>
                </a:cxn>
                <a:cxn ang="T7">
                  <a:pos x="T2" y="T3"/>
                </a:cxn>
                <a:cxn ang="T8">
                  <a:pos x="T4" y="T5"/>
                </a:cxn>
              </a:cxnLst>
              <a:rect l="T9" t="T10" r="T11" b="T12"/>
              <a:pathLst>
                <a:path w="85" h="5">
                  <a:moveTo>
                    <a:pt x="85" y="0"/>
                  </a:moveTo>
                  <a:cubicBezTo>
                    <a:pt x="80" y="3"/>
                    <a:pt x="63" y="5"/>
                    <a:pt x="42" y="5"/>
                  </a:cubicBezTo>
                  <a:cubicBezTo>
                    <a:pt x="22" y="5"/>
                    <a:pt x="5" y="3"/>
                    <a:pt x="0" y="0"/>
                  </a:cubicBezTo>
                </a:path>
              </a:pathLst>
            </a:custGeom>
            <a:noFill/>
            <a:ln w="3175" cap="rnd">
              <a:solidFill>
                <a:srgbClr val="333333"/>
              </a:solidFill>
              <a:prstDash val="solid"/>
              <a:round/>
              <a:headEnd/>
              <a:tailEnd/>
            </a:ln>
          </p:spPr>
          <p:txBody>
            <a:bodyPr/>
            <a:lstStyle/>
            <a:p>
              <a:endParaRPr lang="en-US"/>
            </a:p>
          </p:txBody>
        </p:sp>
        <p:sp>
          <p:nvSpPr>
            <p:cNvPr id="920" name="Freeform 35"/>
            <p:cNvSpPr>
              <a:spLocks/>
            </p:cNvSpPr>
            <p:nvPr/>
          </p:nvSpPr>
          <p:spPr bwMode="auto">
            <a:xfrm>
              <a:off x="3565" y="2867"/>
              <a:ext cx="140" cy="5"/>
            </a:xfrm>
            <a:custGeom>
              <a:avLst/>
              <a:gdLst>
                <a:gd name="T0" fmla="*/ 0 w 56"/>
                <a:gd name="T1" fmla="*/ 5 h 2"/>
                <a:gd name="T2" fmla="*/ 0 w 56"/>
                <a:gd name="T3" fmla="*/ 5 h 2"/>
                <a:gd name="T4" fmla="*/ 75 w 56"/>
                <a:gd name="T5" fmla="*/ 3 h 2"/>
                <a:gd name="T6" fmla="*/ 140 w 56"/>
                <a:gd name="T7" fmla="*/ 5 h 2"/>
                <a:gd name="T8" fmla="*/ 140 w 56"/>
                <a:gd name="T9" fmla="*/ 5 h 2"/>
                <a:gd name="T10" fmla="*/ 75 w 56"/>
                <a:gd name="T11" fmla="*/ 0 h 2"/>
                <a:gd name="T12" fmla="*/ 0 w 56"/>
                <a:gd name="T13" fmla="*/ 5 h 2"/>
                <a:gd name="T14" fmla="*/ 0 60000 65536"/>
                <a:gd name="T15" fmla="*/ 0 60000 65536"/>
                <a:gd name="T16" fmla="*/ 0 60000 65536"/>
                <a:gd name="T17" fmla="*/ 0 60000 65536"/>
                <a:gd name="T18" fmla="*/ 0 60000 65536"/>
                <a:gd name="T19" fmla="*/ 0 60000 65536"/>
                <a:gd name="T20" fmla="*/ 0 60000 65536"/>
                <a:gd name="T21" fmla="*/ 0 w 56"/>
                <a:gd name="T22" fmla="*/ 0 h 2"/>
                <a:gd name="T23" fmla="*/ 56 w 56"/>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2">
                  <a:moveTo>
                    <a:pt x="0" y="2"/>
                  </a:moveTo>
                  <a:cubicBezTo>
                    <a:pt x="0" y="2"/>
                    <a:pt x="0" y="2"/>
                    <a:pt x="0" y="2"/>
                  </a:cubicBezTo>
                  <a:cubicBezTo>
                    <a:pt x="8" y="1"/>
                    <a:pt x="19" y="1"/>
                    <a:pt x="30" y="1"/>
                  </a:cubicBezTo>
                  <a:cubicBezTo>
                    <a:pt x="39" y="1"/>
                    <a:pt x="48" y="1"/>
                    <a:pt x="56" y="2"/>
                  </a:cubicBezTo>
                  <a:cubicBezTo>
                    <a:pt x="56" y="2"/>
                    <a:pt x="56" y="2"/>
                    <a:pt x="56" y="2"/>
                  </a:cubicBezTo>
                  <a:cubicBezTo>
                    <a:pt x="48" y="1"/>
                    <a:pt x="39" y="0"/>
                    <a:pt x="30" y="0"/>
                  </a:cubicBezTo>
                  <a:cubicBezTo>
                    <a:pt x="19" y="0"/>
                    <a:pt x="8" y="1"/>
                    <a:pt x="0" y="2"/>
                  </a:cubicBezTo>
                  <a:close/>
                </a:path>
              </a:pathLst>
            </a:custGeom>
            <a:solidFill>
              <a:srgbClr val="AABB61"/>
            </a:solidFill>
            <a:ln w="9525">
              <a:noFill/>
              <a:round/>
              <a:headEnd/>
              <a:tailEnd/>
            </a:ln>
          </p:spPr>
          <p:txBody>
            <a:bodyPr/>
            <a:lstStyle/>
            <a:p>
              <a:endParaRPr lang="en-US"/>
            </a:p>
          </p:txBody>
        </p:sp>
        <p:sp>
          <p:nvSpPr>
            <p:cNvPr id="921" name="Oval 36"/>
            <p:cNvSpPr>
              <a:spLocks noChangeArrowheads="1"/>
            </p:cNvSpPr>
            <p:nvPr/>
          </p:nvSpPr>
          <p:spPr bwMode="auto">
            <a:xfrm>
              <a:off x="3565" y="2893"/>
              <a:ext cx="15" cy="14"/>
            </a:xfrm>
            <a:prstGeom prst="ellipse">
              <a:avLst/>
            </a:prstGeom>
            <a:solidFill>
              <a:srgbClr val="FFFFFF"/>
            </a:solidFill>
            <a:ln w="9525">
              <a:noFill/>
              <a:round/>
              <a:headEnd/>
              <a:tailEnd/>
            </a:ln>
          </p:spPr>
          <p:txBody>
            <a:bodyPr/>
            <a:lstStyle/>
            <a:p>
              <a:endParaRPr lang="en-US"/>
            </a:p>
          </p:txBody>
        </p:sp>
        <p:sp>
          <p:nvSpPr>
            <p:cNvPr id="922" name="Oval 37"/>
            <p:cNvSpPr>
              <a:spLocks noChangeArrowheads="1"/>
            </p:cNvSpPr>
            <p:nvPr/>
          </p:nvSpPr>
          <p:spPr bwMode="auto">
            <a:xfrm>
              <a:off x="3613" y="2896"/>
              <a:ext cx="15" cy="16"/>
            </a:xfrm>
            <a:prstGeom prst="ellipse">
              <a:avLst/>
            </a:prstGeom>
            <a:solidFill>
              <a:srgbClr val="FFFFFF"/>
            </a:solidFill>
            <a:ln w="9525">
              <a:noFill/>
              <a:round/>
              <a:headEnd/>
              <a:tailEnd/>
            </a:ln>
          </p:spPr>
          <p:txBody>
            <a:bodyPr/>
            <a:lstStyle/>
            <a:p>
              <a:endParaRPr lang="en-US"/>
            </a:p>
          </p:txBody>
        </p:sp>
        <p:sp>
          <p:nvSpPr>
            <p:cNvPr id="923" name="Oval 38"/>
            <p:cNvSpPr>
              <a:spLocks noChangeArrowheads="1"/>
            </p:cNvSpPr>
            <p:nvPr/>
          </p:nvSpPr>
          <p:spPr bwMode="auto">
            <a:xfrm>
              <a:off x="3585" y="2888"/>
              <a:ext cx="23" cy="27"/>
            </a:xfrm>
            <a:prstGeom prst="ellipse">
              <a:avLst/>
            </a:prstGeom>
            <a:solidFill>
              <a:srgbClr val="FFFFFF"/>
            </a:solidFill>
            <a:ln w="9525">
              <a:noFill/>
              <a:round/>
              <a:headEnd/>
              <a:tailEnd/>
            </a:ln>
          </p:spPr>
          <p:txBody>
            <a:bodyPr/>
            <a:lstStyle/>
            <a:p>
              <a:endParaRPr lang="en-US"/>
            </a:p>
          </p:txBody>
        </p:sp>
        <p:sp>
          <p:nvSpPr>
            <p:cNvPr id="924" name="Oval 39"/>
            <p:cNvSpPr>
              <a:spLocks noChangeArrowheads="1"/>
            </p:cNvSpPr>
            <p:nvPr/>
          </p:nvSpPr>
          <p:spPr bwMode="auto">
            <a:xfrm>
              <a:off x="3495" y="2579"/>
              <a:ext cx="290" cy="64"/>
            </a:xfrm>
            <a:prstGeom prst="ellipse">
              <a:avLst/>
            </a:prstGeom>
            <a:noFill/>
            <a:ln w="7938" cap="rnd">
              <a:solidFill>
                <a:srgbClr val="333333"/>
              </a:solidFill>
              <a:round/>
              <a:headEnd/>
              <a:tailEnd/>
            </a:ln>
          </p:spPr>
          <p:txBody>
            <a:bodyPr/>
            <a:lstStyle/>
            <a:p>
              <a:endParaRPr lang="en-US"/>
            </a:p>
          </p:txBody>
        </p:sp>
        <p:sp>
          <p:nvSpPr>
            <p:cNvPr id="925" name="Freeform 40"/>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926" name="Oval 41"/>
            <p:cNvSpPr>
              <a:spLocks noChangeArrowheads="1"/>
            </p:cNvSpPr>
            <p:nvPr/>
          </p:nvSpPr>
          <p:spPr bwMode="auto">
            <a:xfrm>
              <a:off x="3530" y="2595"/>
              <a:ext cx="223" cy="34"/>
            </a:xfrm>
            <a:prstGeom prst="ellipse">
              <a:avLst/>
            </a:prstGeom>
            <a:noFill/>
            <a:ln w="7938" cap="rnd">
              <a:solidFill>
                <a:srgbClr val="333333"/>
              </a:solidFill>
              <a:round/>
              <a:headEnd/>
              <a:tailEnd/>
            </a:ln>
          </p:spPr>
          <p:txBody>
            <a:bodyPr/>
            <a:lstStyle/>
            <a:p>
              <a:endParaRPr lang="en-US"/>
            </a:p>
          </p:txBody>
        </p:sp>
        <p:sp>
          <p:nvSpPr>
            <p:cNvPr id="927" name="Freeform 42"/>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70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8"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noFill/>
            <a:ln w="7938" cap="rnd">
              <a:solidFill>
                <a:srgbClr val="333333"/>
              </a:solidFill>
              <a:prstDash val="solid"/>
              <a:round/>
              <a:headEnd/>
              <a:tailEnd/>
            </a:ln>
          </p:spPr>
          <p:txBody>
            <a:bodyPr/>
            <a:lstStyle/>
            <a:p>
              <a:endParaRPr lang="en-US"/>
            </a:p>
          </p:txBody>
        </p:sp>
        <p:sp>
          <p:nvSpPr>
            <p:cNvPr id="928" name="Freeform 43"/>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solidFill>
              <a:srgbClr val="DEDEDE"/>
            </a:solidFill>
            <a:ln w="9525">
              <a:noFill/>
              <a:round/>
              <a:headEnd/>
              <a:tailEnd/>
            </a:ln>
          </p:spPr>
          <p:txBody>
            <a:bodyPr/>
            <a:lstStyle/>
            <a:p>
              <a:endParaRPr lang="en-US"/>
            </a:p>
          </p:txBody>
        </p:sp>
        <p:sp>
          <p:nvSpPr>
            <p:cNvPr id="929" name="Freeform 44"/>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noFill/>
            <a:ln w="7938" cap="rnd">
              <a:solidFill>
                <a:srgbClr val="333333"/>
              </a:solidFill>
              <a:prstDash val="solid"/>
              <a:round/>
              <a:headEnd/>
              <a:tailEnd/>
            </a:ln>
          </p:spPr>
          <p:txBody>
            <a:bodyPr/>
            <a:lstStyle/>
            <a:p>
              <a:endParaRPr lang="en-US"/>
            </a:p>
          </p:txBody>
        </p:sp>
        <p:sp>
          <p:nvSpPr>
            <p:cNvPr id="930" name="Freeform 45"/>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solidFill>
              <a:srgbClr val="FFFFFF"/>
            </a:solidFill>
            <a:ln w="9525">
              <a:noFill/>
              <a:round/>
              <a:headEnd/>
              <a:tailEnd/>
            </a:ln>
          </p:spPr>
          <p:txBody>
            <a:bodyPr/>
            <a:lstStyle/>
            <a:p>
              <a:endParaRPr lang="en-US"/>
            </a:p>
          </p:txBody>
        </p:sp>
        <p:sp>
          <p:nvSpPr>
            <p:cNvPr id="931" name="Freeform 46"/>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B7D3E6"/>
            </a:solidFill>
            <a:ln w="9525">
              <a:noFill/>
              <a:round/>
              <a:headEnd/>
              <a:tailEnd/>
            </a:ln>
          </p:spPr>
          <p:txBody>
            <a:bodyPr/>
            <a:lstStyle/>
            <a:p>
              <a:endParaRPr lang="en-US"/>
            </a:p>
          </p:txBody>
        </p:sp>
        <p:sp>
          <p:nvSpPr>
            <p:cNvPr id="932" name="Freeform 47"/>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noFill/>
            <a:ln w="3175" cap="rnd">
              <a:solidFill>
                <a:srgbClr val="333333"/>
              </a:solidFill>
              <a:prstDash val="solid"/>
              <a:round/>
              <a:headEnd/>
              <a:tailEnd/>
            </a:ln>
          </p:spPr>
          <p:txBody>
            <a:bodyPr/>
            <a:lstStyle/>
            <a:p>
              <a:endParaRPr lang="en-US"/>
            </a:p>
          </p:txBody>
        </p:sp>
        <p:sp>
          <p:nvSpPr>
            <p:cNvPr id="933" name="Freeform 48"/>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FFFFFF"/>
            </a:solidFill>
            <a:ln w="3175" cap="rnd">
              <a:solidFill>
                <a:srgbClr val="333333"/>
              </a:solidFill>
              <a:prstDash val="solid"/>
              <a:round/>
              <a:headEnd/>
              <a:tailEnd/>
            </a:ln>
          </p:spPr>
          <p:txBody>
            <a:bodyPr/>
            <a:lstStyle/>
            <a:p>
              <a:endParaRPr lang="en-US"/>
            </a:p>
          </p:txBody>
        </p:sp>
        <p:sp>
          <p:nvSpPr>
            <p:cNvPr id="934" name="Oval 49"/>
            <p:cNvSpPr>
              <a:spLocks noChangeArrowheads="1"/>
            </p:cNvSpPr>
            <p:nvPr/>
          </p:nvSpPr>
          <p:spPr bwMode="auto">
            <a:xfrm>
              <a:off x="3495" y="2549"/>
              <a:ext cx="290" cy="64"/>
            </a:xfrm>
            <a:prstGeom prst="ellipse">
              <a:avLst/>
            </a:prstGeom>
            <a:solidFill>
              <a:srgbClr val="FFFFFF"/>
            </a:solidFill>
            <a:ln w="9525">
              <a:noFill/>
              <a:round/>
              <a:headEnd/>
              <a:tailEnd/>
            </a:ln>
          </p:spPr>
          <p:txBody>
            <a:bodyPr/>
            <a:lstStyle/>
            <a:p>
              <a:endParaRPr lang="en-US"/>
            </a:p>
          </p:txBody>
        </p:sp>
        <p:sp>
          <p:nvSpPr>
            <p:cNvPr id="935" name="Freeform 50"/>
            <p:cNvSpPr>
              <a:spLocks/>
            </p:cNvSpPr>
            <p:nvPr/>
          </p:nvSpPr>
          <p:spPr bwMode="auto">
            <a:xfrm>
              <a:off x="3543" y="2565"/>
              <a:ext cx="200" cy="48"/>
            </a:xfrm>
            <a:custGeom>
              <a:avLst/>
              <a:gdLst>
                <a:gd name="T0" fmla="*/ 100 w 80"/>
                <a:gd name="T1" fmla="*/ 0 h 18"/>
                <a:gd name="T2" fmla="*/ 0 w 80"/>
                <a:gd name="T3" fmla="*/ 16 h 18"/>
                <a:gd name="T4" fmla="*/ 0 w 80"/>
                <a:gd name="T5" fmla="*/ 40 h 18"/>
                <a:gd name="T6" fmla="*/ 98 w 80"/>
                <a:gd name="T7" fmla="*/ 48 h 18"/>
                <a:gd name="T8" fmla="*/ 200 w 80"/>
                <a:gd name="T9" fmla="*/ 40 h 18"/>
                <a:gd name="T10" fmla="*/ 200 w 80"/>
                <a:gd name="T11" fmla="*/ 16 h 18"/>
                <a:gd name="T12" fmla="*/ 100 w 80"/>
                <a:gd name="T13" fmla="*/ 0 h 18"/>
                <a:gd name="T14" fmla="*/ 0 60000 65536"/>
                <a:gd name="T15" fmla="*/ 0 60000 65536"/>
                <a:gd name="T16" fmla="*/ 0 60000 65536"/>
                <a:gd name="T17" fmla="*/ 0 60000 65536"/>
                <a:gd name="T18" fmla="*/ 0 60000 65536"/>
                <a:gd name="T19" fmla="*/ 0 60000 65536"/>
                <a:gd name="T20" fmla="*/ 0 60000 65536"/>
                <a:gd name="T21" fmla="*/ 0 w 80"/>
                <a:gd name="T22" fmla="*/ 0 h 18"/>
                <a:gd name="T23" fmla="*/ 80 w 80"/>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18">
                  <a:moveTo>
                    <a:pt x="40" y="0"/>
                  </a:moveTo>
                  <a:cubicBezTo>
                    <a:pt x="18" y="0"/>
                    <a:pt x="0" y="3"/>
                    <a:pt x="0" y="6"/>
                  </a:cubicBezTo>
                  <a:cubicBezTo>
                    <a:pt x="0" y="15"/>
                    <a:pt x="0" y="15"/>
                    <a:pt x="0" y="15"/>
                  </a:cubicBezTo>
                  <a:cubicBezTo>
                    <a:pt x="11" y="17"/>
                    <a:pt x="24" y="18"/>
                    <a:pt x="39" y="18"/>
                  </a:cubicBezTo>
                  <a:cubicBezTo>
                    <a:pt x="55" y="18"/>
                    <a:pt x="69" y="17"/>
                    <a:pt x="80" y="15"/>
                  </a:cubicBezTo>
                  <a:cubicBezTo>
                    <a:pt x="80" y="6"/>
                    <a:pt x="80" y="6"/>
                    <a:pt x="80" y="6"/>
                  </a:cubicBezTo>
                  <a:cubicBezTo>
                    <a:pt x="80" y="3"/>
                    <a:pt x="62" y="0"/>
                    <a:pt x="40" y="0"/>
                  </a:cubicBezTo>
                  <a:close/>
                </a:path>
              </a:pathLst>
            </a:custGeom>
            <a:solidFill>
              <a:srgbClr val="EBEBEB"/>
            </a:solidFill>
            <a:ln w="9525">
              <a:noFill/>
              <a:round/>
              <a:headEnd/>
              <a:tailEnd/>
            </a:ln>
          </p:spPr>
          <p:txBody>
            <a:bodyPr/>
            <a:lstStyle/>
            <a:p>
              <a:endParaRPr lang="en-US"/>
            </a:p>
          </p:txBody>
        </p:sp>
        <p:sp>
          <p:nvSpPr>
            <p:cNvPr id="936" name="Freeform 51"/>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solidFill>
              <a:srgbClr val="EBEBEB"/>
            </a:solidFill>
            <a:ln w="9525">
              <a:noFill/>
              <a:round/>
              <a:headEnd/>
              <a:tailEnd/>
            </a:ln>
          </p:spPr>
          <p:txBody>
            <a:bodyPr/>
            <a:lstStyle/>
            <a:p>
              <a:endParaRPr lang="en-US"/>
            </a:p>
          </p:txBody>
        </p:sp>
        <p:sp>
          <p:nvSpPr>
            <p:cNvPr id="937" name="Freeform 52"/>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938" name="Freeform 53"/>
            <p:cNvSpPr>
              <a:spLocks/>
            </p:cNvSpPr>
            <p:nvPr/>
          </p:nvSpPr>
          <p:spPr bwMode="auto">
            <a:xfrm>
              <a:off x="3515" y="2597"/>
              <a:ext cx="58" cy="35"/>
            </a:xfrm>
            <a:custGeom>
              <a:avLst/>
              <a:gdLst>
                <a:gd name="T0" fmla="*/ 0 w 23"/>
                <a:gd name="T1" fmla="*/ 24 h 13"/>
                <a:gd name="T2" fmla="*/ 58 w 23"/>
                <a:gd name="T3" fmla="*/ 35 h 13"/>
                <a:gd name="T4" fmla="*/ 58 w 23"/>
                <a:gd name="T5" fmla="*/ 13 h 13"/>
                <a:gd name="T6" fmla="*/ 0 w 23"/>
                <a:gd name="T7" fmla="*/ 0 h 13"/>
                <a:gd name="T8" fmla="*/ 0 w 23"/>
                <a:gd name="T9" fmla="*/ 24 h 13"/>
                <a:gd name="T10" fmla="*/ 0 60000 65536"/>
                <a:gd name="T11" fmla="*/ 0 60000 65536"/>
                <a:gd name="T12" fmla="*/ 0 60000 65536"/>
                <a:gd name="T13" fmla="*/ 0 60000 65536"/>
                <a:gd name="T14" fmla="*/ 0 60000 65536"/>
                <a:gd name="T15" fmla="*/ 0 w 23"/>
                <a:gd name="T16" fmla="*/ 0 h 13"/>
                <a:gd name="T17" fmla="*/ 23 w 23"/>
                <a:gd name="T18" fmla="*/ 13 h 13"/>
              </a:gdLst>
              <a:ahLst/>
              <a:cxnLst>
                <a:cxn ang="T10">
                  <a:pos x="T0" y="T1"/>
                </a:cxn>
                <a:cxn ang="T11">
                  <a:pos x="T2" y="T3"/>
                </a:cxn>
                <a:cxn ang="T12">
                  <a:pos x="T4" y="T5"/>
                </a:cxn>
                <a:cxn ang="T13">
                  <a:pos x="T6" y="T7"/>
                </a:cxn>
                <a:cxn ang="T14">
                  <a:pos x="T8" y="T9"/>
                </a:cxn>
              </a:cxnLst>
              <a:rect l="T15" t="T16" r="T17" b="T18"/>
              <a:pathLst>
                <a:path w="23" h="13">
                  <a:moveTo>
                    <a:pt x="0" y="9"/>
                  </a:moveTo>
                  <a:cubicBezTo>
                    <a:pt x="6" y="11"/>
                    <a:pt x="14" y="12"/>
                    <a:pt x="23" y="13"/>
                  </a:cubicBezTo>
                  <a:cubicBezTo>
                    <a:pt x="23" y="5"/>
                    <a:pt x="23" y="5"/>
                    <a:pt x="23" y="5"/>
                  </a:cubicBezTo>
                  <a:cubicBezTo>
                    <a:pt x="14" y="4"/>
                    <a:pt x="6" y="2"/>
                    <a:pt x="0" y="0"/>
                  </a:cubicBezTo>
                  <a:lnTo>
                    <a:pt x="0" y="9"/>
                  </a:lnTo>
                  <a:close/>
                </a:path>
              </a:pathLst>
            </a:custGeom>
            <a:solidFill>
              <a:srgbClr val="C2C2C2"/>
            </a:solidFill>
            <a:ln w="9525">
              <a:noFill/>
              <a:round/>
              <a:headEnd/>
              <a:tailEnd/>
            </a:ln>
          </p:spPr>
          <p:txBody>
            <a:bodyPr/>
            <a:lstStyle/>
            <a:p>
              <a:endParaRPr lang="en-US"/>
            </a:p>
          </p:txBody>
        </p:sp>
        <p:sp>
          <p:nvSpPr>
            <p:cNvPr id="939" name="Freeform 54"/>
            <p:cNvSpPr>
              <a:spLocks/>
            </p:cNvSpPr>
            <p:nvPr/>
          </p:nvSpPr>
          <p:spPr bwMode="auto">
            <a:xfrm>
              <a:off x="3550" y="2608"/>
              <a:ext cx="15" cy="24"/>
            </a:xfrm>
            <a:custGeom>
              <a:avLst/>
              <a:gdLst>
                <a:gd name="T0" fmla="*/ 0 w 6"/>
                <a:gd name="T1" fmla="*/ 21 h 9"/>
                <a:gd name="T2" fmla="*/ 15 w 6"/>
                <a:gd name="T3" fmla="*/ 24 h 9"/>
                <a:gd name="T4" fmla="*/ 15 w 6"/>
                <a:gd name="T5" fmla="*/ 0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8"/>
                    <a:pt x="4" y="9"/>
                    <a:pt x="6" y="9"/>
                  </a:cubicBezTo>
                  <a:cubicBezTo>
                    <a:pt x="6" y="0"/>
                    <a:pt x="6" y="0"/>
                    <a:pt x="6" y="0"/>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940" name="Freeform 55"/>
            <p:cNvSpPr>
              <a:spLocks/>
            </p:cNvSpPr>
            <p:nvPr/>
          </p:nvSpPr>
          <p:spPr bwMode="auto">
            <a:xfrm>
              <a:off x="3753" y="2592"/>
              <a:ext cx="22" cy="32"/>
            </a:xfrm>
            <a:custGeom>
              <a:avLst/>
              <a:gdLst>
                <a:gd name="T0" fmla="*/ 22 w 9"/>
                <a:gd name="T1" fmla="*/ 0 h 12"/>
                <a:gd name="T2" fmla="*/ 0 w 9"/>
                <a:gd name="T3" fmla="*/ 8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1"/>
                    <a:pt x="4" y="2"/>
                    <a:pt x="0" y="3"/>
                  </a:cubicBezTo>
                  <a:cubicBezTo>
                    <a:pt x="0" y="12"/>
                    <a:pt x="0" y="12"/>
                    <a:pt x="0" y="12"/>
                  </a:cubicBezTo>
                  <a:cubicBezTo>
                    <a:pt x="4" y="11"/>
                    <a:pt x="7" y="10"/>
                    <a:pt x="9" y="9"/>
                  </a:cubicBezTo>
                  <a:lnTo>
                    <a:pt x="9" y="0"/>
                  </a:lnTo>
                  <a:close/>
                </a:path>
              </a:pathLst>
            </a:custGeom>
            <a:solidFill>
              <a:srgbClr val="056498"/>
            </a:solidFill>
            <a:ln w="9525">
              <a:noFill/>
              <a:round/>
              <a:headEnd/>
              <a:tailEnd/>
            </a:ln>
          </p:spPr>
          <p:txBody>
            <a:bodyPr/>
            <a:lstStyle/>
            <a:p>
              <a:endParaRPr lang="en-US"/>
            </a:p>
          </p:txBody>
        </p:sp>
        <p:sp>
          <p:nvSpPr>
            <p:cNvPr id="941" name="Freeform 56"/>
            <p:cNvSpPr>
              <a:spLocks/>
            </p:cNvSpPr>
            <p:nvPr/>
          </p:nvSpPr>
          <p:spPr bwMode="auto">
            <a:xfrm>
              <a:off x="3575" y="2576"/>
              <a:ext cx="133" cy="11"/>
            </a:xfrm>
            <a:custGeom>
              <a:avLst/>
              <a:gdLst>
                <a:gd name="T0" fmla="*/ 3 w 53"/>
                <a:gd name="T1" fmla="*/ 6 h 4"/>
                <a:gd name="T2" fmla="*/ 68 w 53"/>
                <a:gd name="T3" fmla="*/ 0 h 4"/>
                <a:gd name="T4" fmla="*/ 128 w 53"/>
                <a:gd name="T5" fmla="*/ 3 h 4"/>
                <a:gd name="T6" fmla="*/ 128 w 53"/>
                <a:gd name="T7" fmla="*/ 8 h 4"/>
                <a:gd name="T8" fmla="*/ 68 w 53"/>
                <a:gd name="T9" fmla="*/ 11 h 4"/>
                <a:gd name="T10" fmla="*/ 5 w 53"/>
                <a:gd name="T11" fmla="*/ 6 h 4"/>
                <a:gd name="T12" fmla="*/ 3 w 53"/>
                <a:gd name="T13" fmla="*/ 6 h 4"/>
                <a:gd name="T14" fmla="*/ 0 60000 65536"/>
                <a:gd name="T15" fmla="*/ 0 60000 65536"/>
                <a:gd name="T16" fmla="*/ 0 60000 65536"/>
                <a:gd name="T17" fmla="*/ 0 60000 65536"/>
                <a:gd name="T18" fmla="*/ 0 60000 65536"/>
                <a:gd name="T19" fmla="*/ 0 60000 65536"/>
                <a:gd name="T20" fmla="*/ 0 60000 65536"/>
                <a:gd name="T21" fmla="*/ 0 w 53"/>
                <a:gd name="T22" fmla="*/ 0 h 4"/>
                <a:gd name="T23" fmla="*/ 53 w 53"/>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
                  <a:moveTo>
                    <a:pt x="1" y="2"/>
                  </a:moveTo>
                  <a:cubicBezTo>
                    <a:pt x="8" y="1"/>
                    <a:pt x="16" y="0"/>
                    <a:pt x="27" y="0"/>
                  </a:cubicBezTo>
                  <a:cubicBezTo>
                    <a:pt x="37" y="0"/>
                    <a:pt x="45" y="1"/>
                    <a:pt x="51" y="1"/>
                  </a:cubicBezTo>
                  <a:cubicBezTo>
                    <a:pt x="53" y="2"/>
                    <a:pt x="53" y="2"/>
                    <a:pt x="51" y="3"/>
                  </a:cubicBezTo>
                  <a:cubicBezTo>
                    <a:pt x="45" y="3"/>
                    <a:pt x="37" y="4"/>
                    <a:pt x="27" y="4"/>
                  </a:cubicBezTo>
                  <a:cubicBezTo>
                    <a:pt x="16" y="4"/>
                    <a:pt x="8" y="3"/>
                    <a:pt x="2" y="2"/>
                  </a:cubicBezTo>
                  <a:cubicBezTo>
                    <a:pt x="1" y="2"/>
                    <a:pt x="0" y="2"/>
                    <a:pt x="1" y="2"/>
                  </a:cubicBezTo>
                  <a:close/>
                </a:path>
              </a:pathLst>
            </a:custGeom>
            <a:solidFill>
              <a:srgbClr val="C2C2C2"/>
            </a:solidFill>
            <a:ln w="9525">
              <a:noFill/>
              <a:round/>
              <a:headEnd/>
              <a:tailEnd/>
            </a:ln>
          </p:spPr>
          <p:txBody>
            <a:bodyPr/>
            <a:lstStyle/>
            <a:p>
              <a:endParaRPr lang="en-US"/>
            </a:p>
          </p:txBody>
        </p:sp>
        <p:sp>
          <p:nvSpPr>
            <p:cNvPr id="942" name="Freeform 57"/>
            <p:cNvSpPr>
              <a:spLocks/>
            </p:cNvSpPr>
            <p:nvPr/>
          </p:nvSpPr>
          <p:spPr bwMode="auto">
            <a:xfrm>
              <a:off x="3585" y="2611"/>
              <a:ext cx="18" cy="24"/>
            </a:xfrm>
            <a:custGeom>
              <a:avLst/>
              <a:gdLst>
                <a:gd name="T0" fmla="*/ 18 w 7"/>
                <a:gd name="T1" fmla="*/ 24 h 9"/>
                <a:gd name="T2" fmla="*/ 18 w 7"/>
                <a:gd name="T3" fmla="*/ 3 h 9"/>
                <a:gd name="T4" fmla="*/ 0 w 7"/>
                <a:gd name="T5" fmla="*/ 0 h 9"/>
                <a:gd name="T6" fmla="*/ 0 w 7"/>
                <a:gd name="T7" fmla="*/ 0 h 9"/>
                <a:gd name="T8" fmla="*/ 0 w 7"/>
                <a:gd name="T9" fmla="*/ 24 h 9"/>
                <a:gd name="T10" fmla="*/ 18 w 7"/>
                <a:gd name="T11" fmla="*/ 24 h 9"/>
                <a:gd name="T12" fmla="*/ 0 60000 65536"/>
                <a:gd name="T13" fmla="*/ 0 60000 65536"/>
                <a:gd name="T14" fmla="*/ 0 60000 65536"/>
                <a:gd name="T15" fmla="*/ 0 60000 65536"/>
                <a:gd name="T16" fmla="*/ 0 60000 65536"/>
                <a:gd name="T17" fmla="*/ 0 60000 65536"/>
                <a:gd name="T18" fmla="*/ 0 w 7"/>
                <a:gd name="T19" fmla="*/ 0 h 9"/>
                <a:gd name="T20" fmla="*/ 7 w 7"/>
                <a:gd name="T21" fmla="*/ 9 h 9"/>
              </a:gdLst>
              <a:ahLst/>
              <a:cxnLst>
                <a:cxn ang="T12">
                  <a:pos x="T0" y="T1"/>
                </a:cxn>
                <a:cxn ang="T13">
                  <a:pos x="T2" y="T3"/>
                </a:cxn>
                <a:cxn ang="T14">
                  <a:pos x="T4" y="T5"/>
                </a:cxn>
                <a:cxn ang="T15">
                  <a:pos x="T6" y="T7"/>
                </a:cxn>
                <a:cxn ang="T16">
                  <a:pos x="T8" y="T9"/>
                </a:cxn>
                <a:cxn ang="T17">
                  <a:pos x="T10" y="T11"/>
                </a:cxn>
              </a:cxnLst>
              <a:rect l="T18" t="T19" r="T20" b="T21"/>
              <a:pathLst>
                <a:path w="7" h="9">
                  <a:moveTo>
                    <a:pt x="7" y="9"/>
                  </a:moveTo>
                  <a:cubicBezTo>
                    <a:pt x="7" y="1"/>
                    <a:pt x="7" y="1"/>
                    <a:pt x="7" y="1"/>
                  </a:cubicBezTo>
                  <a:cubicBezTo>
                    <a:pt x="5" y="1"/>
                    <a:pt x="2" y="0"/>
                    <a:pt x="0" y="0"/>
                  </a:cubicBezTo>
                  <a:cubicBezTo>
                    <a:pt x="0" y="0"/>
                    <a:pt x="0" y="0"/>
                    <a:pt x="0" y="0"/>
                  </a:cubicBezTo>
                  <a:cubicBezTo>
                    <a:pt x="0" y="9"/>
                    <a:pt x="0" y="9"/>
                    <a:pt x="0" y="9"/>
                  </a:cubicBezTo>
                  <a:cubicBezTo>
                    <a:pt x="2" y="9"/>
                    <a:pt x="5" y="9"/>
                    <a:pt x="7" y="9"/>
                  </a:cubicBezTo>
                  <a:close/>
                </a:path>
              </a:pathLst>
            </a:custGeom>
            <a:solidFill>
              <a:srgbClr val="E3EDF5"/>
            </a:solidFill>
            <a:ln w="9525">
              <a:noFill/>
              <a:round/>
              <a:headEnd/>
              <a:tailEnd/>
            </a:ln>
          </p:spPr>
          <p:txBody>
            <a:bodyPr/>
            <a:lstStyle/>
            <a:p>
              <a:endParaRPr lang="en-US"/>
            </a:p>
          </p:txBody>
        </p:sp>
        <p:sp>
          <p:nvSpPr>
            <p:cNvPr id="943" name="Freeform 58"/>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w 8"/>
                <a:gd name="T9" fmla="*/ 0 h 24"/>
                <a:gd name="T10" fmla="*/ 0 60000 65536"/>
                <a:gd name="T11" fmla="*/ 0 60000 65536"/>
                <a:gd name="T12" fmla="*/ 0 60000 65536"/>
                <a:gd name="T13" fmla="*/ 0 60000 65536"/>
                <a:gd name="T14" fmla="*/ 0 60000 65536"/>
                <a:gd name="T15" fmla="*/ 0 w 8"/>
                <a:gd name="T16" fmla="*/ 0 h 24"/>
                <a:gd name="T17" fmla="*/ 8 w 8"/>
                <a:gd name="T18" fmla="*/ 24 h 24"/>
              </a:gdLst>
              <a:ahLst/>
              <a:cxnLst>
                <a:cxn ang="T10">
                  <a:pos x="T0" y="T1"/>
                </a:cxn>
                <a:cxn ang="T11">
                  <a:pos x="T2" y="T3"/>
                </a:cxn>
                <a:cxn ang="T12">
                  <a:pos x="T4" y="T5"/>
                </a:cxn>
                <a:cxn ang="T13">
                  <a:pos x="T6" y="T7"/>
                </a:cxn>
                <a:cxn ang="T14">
                  <a:pos x="T8" y="T9"/>
                </a:cxn>
              </a:cxnLst>
              <a:rect l="T15" t="T16" r="T17" b="T18"/>
              <a:pathLst>
                <a:path w="8" h="24">
                  <a:moveTo>
                    <a:pt x="0" y="0"/>
                  </a:moveTo>
                  <a:lnTo>
                    <a:pt x="0" y="24"/>
                  </a:lnTo>
                  <a:lnTo>
                    <a:pt x="8" y="24"/>
                  </a:lnTo>
                  <a:lnTo>
                    <a:pt x="8" y="5"/>
                  </a:lnTo>
                  <a:lnTo>
                    <a:pt x="0" y="0"/>
                  </a:lnTo>
                  <a:close/>
                </a:path>
              </a:pathLst>
            </a:custGeom>
            <a:solidFill>
              <a:srgbClr val="FFFFFF"/>
            </a:solidFill>
            <a:ln w="9525">
              <a:noFill/>
              <a:round/>
              <a:headEnd/>
              <a:tailEnd/>
            </a:ln>
          </p:spPr>
          <p:txBody>
            <a:bodyPr/>
            <a:lstStyle/>
            <a:p>
              <a:endParaRPr lang="en-US"/>
            </a:p>
          </p:txBody>
        </p:sp>
        <p:sp>
          <p:nvSpPr>
            <p:cNvPr id="944" name="Freeform 59"/>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60000 65536"/>
                <a:gd name="T9" fmla="*/ 0 60000 65536"/>
                <a:gd name="T10" fmla="*/ 0 60000 65536"/>
                <a:gd name="T11" fmla="*/ 0 60000 65536"/>
                <a:gd name="T12" fmla="*/ 0 w 8"/>
                <a:gd name="T13" fmla="*/ 0 h 24"/>
                <a:gd name="T14" fmla="*/ 8 w 8"/>
                <a:gd name="T15" fmla="*/ 24 h 24"/>
              </a:gdLst>
              <a:ahLst/>
              <a:cxnLst>
                <a:cxn ang="T8">
                  <a:pos x="T0" y="T1"/>
                </a:cxn>
                <a:cxn ang="T9">
                  <a:pos x="T2" y="T3"/>
                </a:cxn>
                <a:cxn ang="T10">
                  <a:pos x="T4" y="T5"/>
                </a:cxn>
                <a:cxn ang="T11">
                  <a:pos x="T6" y="T7"/>
                </a:cxn>
              </a:cxnLst>
              <a:rect l="T12" t="T13" r="T14" b="T15"/>
              <a:pathLst>
                <a:path w="8" h="24">
                  <a:moveTo>
                    <a:pt x="0" y="0"/>
                  </a:moveTo>
                  <a:lnTo>
                    <a:pt x="0" y="24"/>
                  </a:lnTo>
                  <a:lnTo>
                    <a:pt x="8" y="24"/>
                  </a:lnTo>
                  <a:lnTo>
                    <a:pt x="8" y="5"/>
                  </a:lnTo>
                </a:path>
              </a:pathLst>
            </a:custGeom>
            <a:noFill/>
            <a:ln w="9525">
              <a:noFill/>
              <a:round/>
              <a:headEnd/>
              <a:tailEnd/>
            </a:ln>
          </p:spPr>
          <p:txBody>
            <a:bodyPr/>
            <a:lstStyle/>
            <a:p>
              <a:endParaRPr lang="en-US"/>
            </a:p>
          </p:txBody>
        </p:sp>
        <p:sp>
          <p:nvSpPr>
            <p:cNvPr id="945" name="Freeform 60"/>
            <p:cNvSpPr>
              <a:spLocks/>
            </p:cNvSpPr>
            <p:nvPr/>
          </p:nvSpPr>
          <p:spPr bwMode="auto">
            <a:xfrm>
              <a:off x="3708" y="2581"/>
              <a:ext cx="75" cy="51"/>
            </a:xfrm>
            <a:custGeom>
              <a:avLst/>
              <a:gdLst>
                <a:gd name="T0" fmla="*/ 0 w 30"/>
                <a:gd name="T1" fmla="*/ 27 h 19"/>
                <a:gd name="T2" fmla="*/ 0 w 30"/>
                <a:gd name="T3" fmla="*/ 51 h 19"/>
                <a:gd name="T4" fmla="*/ 75 w 30"/>
                <a:gd name="T5" fmla="*/ 24 h 19"/>
                <a:gd name="T6" fmla="*/ 75 w 30"/>
                <a:gd name="T7" fmla="*/ 0 h 19"/>
                <a:gd name="T8" fmla="*/ 0 w 30"/>
                <a:gd name="T9" fmla="*/ 27 h 19"/>
                <a:gd name="T10" fmla="*/ 0 60000 65536"/>
                <a:gd name="T11" fmla="*/ 0 60000 65536"/>
                <a:gd name="T12" fmla="*/ 0 60000 65536"/>
                <a:gd name="T13" fmla="*/ 0 60000 65536"/>
                <a:gd name="T14" fmla="*/ 0 60000 65536"/>
                <a:gd name="T15" fmla="*/ 0 w 30"/>
                <a:gd name="T16" fmla="*/ 0 h 19"/>
                <a:gd name="T17" fmla="*/ 30 w 30"/>
                <a:gd name="T18" fmla="*/ 19 h 19"/>
              </a:gdLst>
              <a:ahLst/>
              <a:cxnLst>
                <a:cxn ang="T10">
                  <a:pos x="T0" y="T1"/>
                </a:cxn>
                <a:cxn ang="T11">
                  <a:pos x="T2" y="T3"/>
                </a:cxn>
                <a:cxn ang="T12">
                  <a:pos x="T4" y="T5"/>
                </a:cxn>
                <a:cxn ang="T13">
                  <a:pos x="T6" y="T7"/>
                </a:cxn>
                <a:cxn ang="T14">
                  <a:pos x="T8" y="T9"/>
                </a:cxn>
              </a:cxnLst>
              <a:rect l="T15" t="T16" r="T17" b="T18"/>
              <a:pathLst>
                <a:path w="30" h="19">
                  <a:moveTo>
                    <a:pt x="0" y="10"/>
                  </a:moveTo>
                  <a:cubicBezTo>
                    <a:pt x="0" y="19"/>
                    <a:pt x="0" y="19"/>
                    <a:pt x="0" y="19"/>
                  </a:cubicBezTo>
                  <a:cubicBezTo>
                    <a:pt x="18" y="17"/>
                    <a:pt x="30" y="13"/>
                    <a:pt x="30" y="9"/>
                  </a:cubicBezTo>
                  <a:cubicBezTo>
                    <a:pt x="30" y="0"/>
                    <a:pt x="30" y="0"/>
                    <a:pt x="30" y="0"/>
                  </a:cubicBezTo>
                  <a:cubicBezTo>
                    <a:pt x="30" y="5"/>
                    <a:pt x="18" y="8"/>
                    <a:pt x="0" y="10"/>
                  </a:cubicBezTo>
                  <a:close/>
                </a:path>
              </a:pathLst>
            </a:custGeom>
            <a:solidFill>
              <a:srgbClr val="DEDEDE"/>
            </a:solidFill>
            <a:ln w="9525">
              <a:noFill/>
              <a:round/>
              <a:headEnd/>
              <a:tailEnd/>
            </a:ln>
          </p:spPr>
          <p:txBody>
            <a:bodyPr/>
            <a:lstStyle/>
            <a:p>
              <a:endParaRPr lang="en-US"/>
            </a:p>
          </p:txBody>
        </p:sp>
        <p:sp>
          <p:nvSpPr>
            <p:cNvPr id="946" name="Freeform 61"/>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w 18"/>
                <a:gd name="T9" fmla="*/ 5 h 24"/>
                <a:gd name="T10" fmla="*/ 0 60000 65536"/>
                <a:gd name="T11" fmla="*/ 0 60000 65536"/>
                <a:gd name="T12" fmla="*/ 0 60000 65536"/>
                <a:gd name="T13" fmla="*/ 0 60000 65536"/>
                <a:gd name="T14" fmla="*/ 0 60000 65536"/>
                <a:gd name="T15" fmla="*/ 0 w 18"/>
                <a:gd name="T16" fmla="*/ 0 h 24"/>
                <a:gd name="T17" fmla="*/ 18 w 18"/>
                <a:gd name="T18" fmla="*/ 24 h 24"/>
              </a:gdLst>
              <a:ahLst/>
              <a:cxnLst>
                <a:cxn ang="T10">
                  <a:pos x="T0" y="T1"/>
                </a:cxn>
                <a:cxn ang="T11">
                  <a:pos x="T2" y="T3"/>
                </a:cxn>
                <a:cxn ang="T12">
                  <a:pos x="T4" y="T5"/>
                </a:cxn>
                <a:cxn ang="T13">
                  <a:pos x="T6" y="T7"/>
                </a:cxn>
                <a:cxn ang="T14">
                  <a:pos x="T8" y="T9"/>
                </a:cxn>
              </a:cxnLst>
              <a:rect l="T15" t="T16" r="T17" b="T18"/>
              <a:pathLst>
                <a:path w="18" h="24">
                  <a:moveTo>
                    <a:pt x="0" y="5"/>
                  </a:moveTo>
                  <a:lnTo>
                    <a:pt x="0" y="24"/>
                  </a:lnTo>
                  <a:lnTo>
                    <a:pt x="18" y="21"/>
                  </a:lnTo>
                  <a:lnTo>
                    <a:pt x="18" y="0"/>
                  </a:lnTo>
                  <a:lnTo>
                    <a:pt x="0" y="5"/>
                  </a:lnTo>
                  <a:close/>
                </a:path>
              </a:pathLst>
            </a:custGeom>
            <a:solidFill>
              <a:srgbClr val="C2C2C2"/>
            </a:solidFill>
            <a:ln w="9525">
              <a:noFill/>
              <a:round/>
              <a:headEnd/>
              <a:tailEnd/>
            </a:ln>
          </p:spPr>
          <p:txBody>
            <a:bodyPr/>
            <a:lstStyle/>
            <a:p>
              <a:endParaRPr lang="en-US"/>
            </a:p>
          </p:txBody>
        </p:sp>
        <p:sp>
          <p:nvSpPr>
            <p:cNvPr id="947" name="Freeform 62"/>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60000 65536"/>
                <a:gd name="T9" fmla="*/ 0 60000 65536"/>
                <a:gd name="T10" fmla="*/ 0 60000 65536"/>
                <a:gd name="T11" fmla="*/ 0 60000 65536"/>
                <a:gd name="T12" fmla="*/ 0 w 18"/>
                <a:gd name="T13" fmla="*/ 0 h 24"/>
                <a:gd name="T14" fmla="*/ 18 w 18"/>
                <a:gd name="T15" fmla="*/ 24 h 24"/>
              </a:gdLst>
              <a:ahLst/>
              <a:cxnLst>
                <a:cxn ang="T8">
                  <a:pos x="T0" y="T1"/>
                </a:cxn>
                <a:cxn ang="T9">
                  <a:pos x="T2" y="T3"/>
                </a:cxn>
                <a:cxn ang="T10">
                  <a:pos x="T4" y="T5"/>
                </a:cxn>
                <a:cxn ang="T11">
                  <a:pos x="T6" y="T7"/>
                </a:cxn>
              </a:cxnLst>
              <a:rect l="T12" t="T13" r="T14" b="T15"/>
              <a:pathLst>
                <a:path w="18" h="24">
                  <a:moveTo>
                    <a:pt x="0" y="5"/>
                  </a:moveTo>
                  <a:lnTo>
                    <a:pt x="0" y="24"/>
                  </a:lnTo>
                  <a:lnTo>
                    <a:pt x="18" y="21"/>
                  </a:lnTo>
                  <a:lnTo>
                    <a:pt x="18" y="0"/>
                  </a:lnTo>
                </a:path>
              </a:pathLst>
            </a:custGeom>
            <a:noFill/>
            <a:ln w="9525">
              <a:noFill/>
              <a:round/>
              <a:headEnd/>
              <a:tailEnd/>
            </a:ln>
          </p:spPr>
          <p:txBody>
            <a:bodyPr/>
            <a:lstStyle/>
            <a:p>
              <a:endParaRPr lang="en-US"/>
            </a:p>
          </p:txBody>
        </p:sp>
        <p:sp>
          <p:nvSpPr>
            <p:cNvPr id="948" name="Freeform 63"/>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noFill/>
            <a:ln w="3175" cap="rnd">
              <a:solidFill>
                <a:srgbClr val="FFFFFF"/>
              </a:solidFill>
              <a:prstDash val="solid"/>
              <a:round/>
              <a:headEnd/>
              <a:tailEnd/>
            </a:ln>
          </p:spPr>
          <p:txBody>
            <a:bodyPr/>
            <a:lstStyle/>
            <a:p>
              <a:endParaRPr lang="en-US"/>
            </a:p>
          </p:txBody>
        </p:sp>
        <p:sp>
          <p:nvSpPr>
            <p:cNvPr id="949" name="Freeform 64"/>
            <p:cNvSpPr>
              <a:spLocks/>
            </p:cNvSpPr>
            <p:nvPr/>
          </p:nvSpPr>
          <p:spPr bwMode="auto">
            <a:xfrm>
              <a:off x="3543" y="2579"/>
              <a:ext cx="200" cy="16"/>
            </a:xfrm>
            <a:custGeom>
              <a:avLst/>
              <a:gdLst>
                <a:gd name="T0" fmla="*/ 0 w 80"/>
                <a:gd name="T1" fmla="*/ 0 h 6"/>
                <a:gd name="T2" fmla="*/ 100 w 80"/>
                <a:gd name="T3" fmla="*/ 16 h 6"/>
                <a:gd name="T4" fmla="*/ 200 w 80"/>
                <a:gd name="T5" fmla="*/ 0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0" y="0"/>
                  </a:moveTo>
                  <a:cubicBezTo>
                    <a:pt x="0" y="4"/>
                    <a:pt x="18" y="6"/>
                    <a:pt x="40" y="6"/>
                  </a:cubicBezTo>
                  <a:cubicBezTo>
                    <a:pt x="62" y="6"/>
                    <a:pt x="80" y="4"/>
                    <a:pt x="80" y="0"/>
                  </a:cubicBezTo>
                </a:path>
              </a:pathLst>
            </a:custGeom>
            <a:noFill/>
            <a:ln w="3175" cap="rnd">
              <a:solidFill>
                <a:srgbClr val="FFFFFF"/>
              </a:solidFill>
              <a:prstDash val="solid"/>
              <a:round/>
              <a:headEnd/>
              <a:tailEnd/>
            </a:ln>
          </p:spPr>
          <p:txBody>
            <a:bodyPr/>
            <a:lstStyle/>
            <a:p>
              <a:endParaRPr lang="en-US"/>
            </a:p>
          </p:txBody>
        </p:sp>
        <p:sp>
          <p:nvSpPr>
            <p:cNvPr id="950" name="Oval 65"/>
            <p:cNvSpPr>
              <a:spLocks noChangeArrowheads="1"/>
            </p:cNvSpPr>
            <p:nvPr/>
          </p:nvSpPr>
          <p:spPr bwMode="auto">
            <a:xfrm>
              <a:off x="3495" y="2549"/>
              <a:ext cx="290" cy="64"/>
            </a:xfrm>
            <a:prstGeom prst="ellipse">
              <a:avLst/>
            </a:prstGeom>
            <a:noFill/>
            <a:ln w="7938" cap="rnd">
              <a:solidFill>
                <a:srgbClr val="333333"/>
              </a:solidFill>
              <a:round/>
              <a:headEnd/>
              <a:tailEnd/>
            </a:ln>
          </p:spPr>
          <p:txBody>
            <a:bodyPr/>
            <a:lstStyle/>
            <a:p>
              <a:endParaRPr lang="en-US"/>
            </a:p>
          </p:txBody>
        </p:sp>
        <p:sp>
          <p:nvSpPr>
            <p:cNvPr id="951" name="Freeform 66"/>
            <p:cNvSpPr>
              <a:spLocks/>
            </p:cNvSpPr>
            <p:nvPr/>
          </p:nvSpPr>
          <p:spPr bwMode="auto">
            <a:xfrm>
              <a:off x="3533" y="2589"/>
              <a:ext cx="220" cy="19"/>
            </a:xfrm>
            <a:custGeom>
              <a:avLst/>
              <a:gdLst>
                <a:gd name="T0" fmla="*/ 220 w 88"/>
                <a:gd name="T1" fmla="*/ 0 h 7"/>
                <a:gd name="T2" fmla="*/ 108 w 88"/>
                <a:gd name="T3" fmla="*/ 19 h 7"/>
                <a:gd name="T4" fmla="*/ 0 w 88"/>
                <a:gd name="T5" fmla="*/ 5 h 7"/>
                <a:gd name="T6" fmla="*/ 0 60000 65536"/>
                <a:gd name="T7" fmla="*/ 0 60000 65536"/>
                <a:gd name="T8" fmla="*/ 0 60000 65536"/>
                <a:gd name="T9" fmla="*/ 0 w 88"/>
                <a:gd name="T10" fmla="*/ 0 h 7"/>
                <a:gd name="T11" fmla="*/ 88 w 88"/>
                <a:gd name="T12" fmla="*/ 7 h 7"/>
              </a:gdLst>
              <a:ahLst/>
              <a:cxnLst>
                <a:cxn ang="T6">
                  <a:pos x="T0" y="T1"/>
                </a:cxn>
                <a:cxn ang="T7">
                  <a:pos x="T2" y="T3"/>
                </a:cxn>
                <a:cxn ang="T8">
                  <a:pos x="T4" y="T5"/>
                </a:cxn>
              </a:cxnLst>
              <a:rect l="T9" t="T10" r="T11" b="T12"/>
              <a:pathLst>
                <a:path w="88" h="7">
                  <a:moveTo>
                    <a:pt x="88" y="0"/>
                  </a:moveTo>
                  <a:cubicBezTo>
                    <a:pt x="85" y="6"/>
                    <a:pt x="61" y="7"/>
                    <a:pt x="43" y="7"/>
                  </a:cubicBezTo>
                  <a:cubicBezTo>
                    <a:pt x="27" y="7"/>
                    <a:pt x="8" y="6"/>
                    <a:pt x="0" y="2"/>
                  </a:cubicBezTo>
                </a:path>
              </a:pathLst>
            </a:custGeom>
            <a:noFill/>
            <a:ln w="15875" cap="flat">
              <a:solidFill>
                <a:srgbClr val="FFFFFF"/>
              </a:solidFill>
              <a:prstDash val="solid"/>
              <a:miter lim="800000"/>
              <a:headEnd/>
              <a:tailEnd/>
            </a:ln>
          </p:spPr>
          <p:txBody>
            <a:bodyPr/>
            <a:lstStyle/>
            <a:p>
              <a:endParaRPr lang="en-US"/>
            </a:p>
          </p:txBody>
        </p:sp>
        <p:sp>
          <p:nvSpPr>
            <p:cNvPr id="952" name="Freeform 67"/>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953" name="Freeform 68"/>
            <p:cNvSpPr>
              <a:spLocks/>
            </p:cNvSpPr>
            <p:nvPr/>
          </p:nvSpPr>
          <p:spPr bwMode="auto">
            <a:xfrm>
              <a:off x="3888" y="2603"/>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0" y="0"/>
                  </a:cubicBezTo>
                  <a:cubicBezTo>
                    <a:pt x="0" y="0"/>
                    <a:pt x="0" y="0"/>
                    <a:pt x="0" y="0"/>
                  </a:cubicBezTo>
                  <a:close/>
                </a:path>
              </a:pathLst>
            </a:custGeom>
            <a:noFill/>
            <a:ln w="7938" cap="rnd">
              <a:solidFill>
                <a:srgbClr val="333333"/>
              </a:solidFill>
              <a:prstDash val="solid"/>
              <a:round/>
              <a:headEnd/>
              <a:tailEnd/>
            </a:ln>
          </p:spPr>
          <p:txBody>
            <a:bodyPr/>
            <a:lstStyle/>
            <a:p>
              <a:endParaRPr lang="en-US"/>
            </a:p>
          </p:txBody>
        </p:sp>
        <p:sp>
          <p:nvSpPr>
            <p:cNvPr id="954" name="Freeform 69"/>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solidFill>
              <a:srgbClr val="DEDEDE"/>
            </a:solidFill>
            <a:ln w="9525">
              <a:noFill/>
              <a:round/>
              <a:headEnd/>
              <a:tailEnd/>
            </a:ln>
          </p:spPr>
          <p:txBody>
            <a:bodyPr/>
            <a:lstStyle/>
            <a:p>
              <a:endParaRPr lang="en-US"/>
            </a:p>
          </p:txBody>
        </p:sp>
        <p:sp>
          <p:nvSpPr>
            <p:cNvPr id="955" name="Freeform 70"/>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solidFill>
              <a:srgbClr val="EBEBEB"/>
            </a:solidFill>
            <a:ln w="9525">
              <a:noFill/>
              <a:round/>
              <a:headEnd/>
              <a:tailEnd/>
            </a:ln>
          </p:spPr>
          <p:txBody>
            <a:bodyPr/>
            <a:lstStyle/>
            <a:p>
              <a:endParaRPr lang="en-US"/>
            </a:p>
          </p:txBody>
        </p:sp>
        <p:sp>
          <p:nvSpPr>
            <p:cNvPr id="956" name="Freeform 71"/>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noFill/>
            <a:ln w="7938" cap="rnd">
              <a:solidFill>
                <a:srgbClr val="333333"/>
              </a:solidFill>
              <a:prstDash val="solid"/>
              <a:round/>
              <a:headEnd/>
              <a:tailEnd/>
            </a:ln>
          </p:spPr>
          <p:txBody>
            <a:bodyPr/>
            <a:lstStyle/>
            <a:p>
              <a:endParaRPr lang="en-US"/>
            </a:p>
          </p:txBody>
        </p:sp>
        <p:sp>
          <p:nvSpPr>
            <p:cNvPr id="957" name="Freeform 72"/>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noFill/>
            <a:ln w="7938" cap="rnd">
              <a:solidFill>
                <a:srgbClr val="333333"/>
              </a:solidFill>
              <a:prstDash val="solid"/>
              <a:round/>
              <a:headEnd/>
              <a:tailEnd/>
            </a:ln>
          </p:spPr>
          <p:txBody>
            <a:bodyPr/>
            <a:lstStyle/>
            <a:p>
              <a:endParaRPr lang="en-US"/>
            </a:p>
          </p:txBody>
        </p:sp>
        <p:sp>
          <p:nvSpPr>
            <p:cNvPr id="958" name="Freeform 73"/>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959" name="Freeform 74"/>
            <p:cNvSpPr>
              <a:spLocks/>
            </p:cNvSpPr>
            <p:nvPr/>
          </p:nvSpPr>
          <p:spPr bwMode="auto">
            <a:xfrm>
              <a:off x="3678"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4" y="19"/>
                    <a:pt x="42" y="14"/>
                    <a:pt x="42" y="9"/>
                  </a:cubicBezTo>
                  <a:cubicBezTo>
                    <a:pt x="42" y="0"/>
                    <a:pt x="42" y="0"/>
                    <a:pt x="42" y="0"/>
                  </a:cubicBezTo>
                  <a:cubicBezTo>
                    <a:pt x="42" y="6"/>
                    <a:pt x="24" y="10"/>
                    <a:pt x="0" y="12"/>
                  </a:cubicBezTo>
                  <a:cubicBezTo>
                    <a:pt x="1" y="15"/>
                    <a:pt x="1" y="18"/>
                    <a:pt x="0" y="20"/>
                  </a:cubicBezTo>
                  <a:close/>
                </a:path>
              </a:pathLst>
            </a:custGeom>
            <a:solidFill>
              <a:srgbClr val="DEDEDE"/>
            </a:solidFill>
            <a:ln w="9525">
              <a:noFill/>
              <a:round/>
              <a:headEnd/>
              <a:tailEnd/>
            </a:ln>
          </p:spPr>
          <p:txBody>
            <a:bodyPr/>
            <a:lstStyle/>
            <a:p>
              <a:endParaRPr lang="en-US"/>
            </a:p>
          </p:txBody>
        </p:sp>
        <p:sp>
          <p:nvSpPr>
            <p:cNvPr id="960" name="Freeform 75"/>
            <p:cNvSpPr>
              <a:spLocks/>
            </p:cNvSpPr>
            <p:nvPr/>
          </p:nvSpPr>
          <p:spPr bwMode="auto">
            <a:xfrm>
              <a:off x="3515" y="2629"/>
              <a:ext cx="58" cy="32"/>
            </a:xfrm>
            <a:custGeom>
              <a:avLst/>
              <a:gdLst>
                <a:gd name="T0" fmla="*/ 0 w 23"/>
                <a:gd name="T1" fmla="*/ 21 h 12"/>
                <a:gd name="T2" fmla="*/ 58 w 23"/>
                <a:gd name="T3" fmla="*/ 32 h 12"/>
                <a:gd name="T4" fmla="*/ 58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C2C2C2"/>
            </a:solidFill>
            <a:ln w="9525">
              <a:noFill/>
              <a:round/>
              <a:headEnd/>
              <a:tailEnd/>
            </a:ln>
          </p:spPr>
          <p:txBody>
            <a:bodyPr/>
            <a:lstStyle/>
            <a:p>
              <a:endParaRPr lang="en-US"/>
            </a:p>
          </p:txBody>
        </p:sp>
        <p:sp>
          <p:nvSpPr>
            <p:cNvPr id="961" name="Freeform 76"/>
            <p:cNvSpPr>
              <a:spLocks/>
            </p:cNvSpPr>
            <p:nvPr/>
          </p:nvSpPr>
          <p:spPr bwMode="auto">
            <a:xfrm>
              <a:off x="3550"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962" name="Freeform 77"/>
            <p:cNvSpPr>
              <a:spLocks/>
            </p:cNvSpPr>
            <p:nvPr/>
          </p:nvSpPr>
          <p:spPr bwMode="auto">
            <a:xfrm>
              <a:off x="3753" y="2621"/>
              <a:ext cx="22" cy="32"/>
            </a:xfrm>
            <a:custGeom>
              <a:avLst/>
              <a:gdLst>
                <a:gd name="T0" fmla="*/ 22 w 9"/>
                <a:gd name="T1" fmla="*/ 0 h 12"/>
                <a:gd name="T2" fmla="*/ 0 w 9"/>
                <a:gd name="T3" fmla="*/ 11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2"/>
                    <a:pt x="4" y="3"/>
                    <a:pt x="0" y="4"/>
                  </a:cubicBezTo>
                  <a:cubicBezTo>
                    <a:pt x="0" y="12"/>
                    <a:pt x="0" y="12"/>
                    <a:pt x="0" y="12"/>
                  </a:cubicBezTo>
                  <a:cubicBezTo>
                    <a:pt x="4" y="11"/>
                    <a:pt x="7" y="10"/>
                    <a:pt x="9" y="9"/>
                  </a:cubicBezTo>
                  <a:lnTo>
                    <a:pt x="9" y="0"/>
                  </a:lnTo>
                  <a:close/>
                </a:path>
              </a:pathLst>
            </a:custGeom>
            <a:solidFill>
              <a:srgbClr val="C2C2C2"/>
            </a:solidFill>
            <a:ln w="9525">
              <a:noFill/>
              <a:round/>
              <a:headEnd/>
              <a:tailEnd/>
            </a:ln>
          </p:spPr>
          <p:txBody>
            <a:bodyPr/>
            <a:lstStyle/>
            <a:p>
              <a:endParaRPr lang="en-US"/>
            </a:p>
          </p:txBody>
        </p:sp>
        <p:sp>
          <p:nvSpPr>
            <p:cNvPr id="963" name="Freeform 78"/>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964" name="Freeform 79"/>
            <p:cNvSpPr>
              <a:spLocks/>
            </p:cNvSpPr>
            <p:nvPr/>
          </p:nvSpPr>
          <p:spPr bwMode="auto">
            <a:xfrm>
              <a:off x="3710" y="2565"/>
              <a:ext cx="48" cy="32"/>
            </a:xfrm>
            <a:custGeom>
              <a:avLst/>
              <a:gdLst>
                <a:gd name="T0" fmla="*/ 13 w 19"/>
                <a:gd name="T1" fmla="*/ 0 h 12"/>
                <a:gd name="T2" fmla="*/ 38 w 19"/>
                <a:gd name="T3" fmla="*/ 16 h 12"/>
                <a:gd name="T4" fmla="*/ 0 w 19"/>
                <a:gd name="T5" fmla="*/ 32 h 12"/>
                <a:gd name="T6" fmla="*/ 48 w 19"/>
                <a:gd name="T7" fmla="*/ 16 h 12"/>
                <a:gd name="T8" fmla="*/ 13 w 19"/>
                <a:gd name="T9" fmla="*/ 0 h 12"/>
                <a:gd name="T10" fmla="*/ 0 60000 65536"/>
                <a:gd name="T11" fmla="*/ 0 60000 65536"/>
                <a:gd name="T12" fmla="*/ 0 60000 65536"/>
                <a:gd name="T13" fmla="*/ 0 60000 65536"/>
                <a:gd name="T14" fmla="*/ 0 60000 65536"/>
                <a:gd name="T15" fmla="*/ 0 w 19"/>
                <a:gd name="T16" fmla="*/ 0 h 12"/>
                <a:gd name="T17" fmla="*/ 19 w 19"/>
                <a:gd name="T18" fmla="*/ 12 h 12"/>
              </a:gdLst>
              <a:ahLst/>
              <a:cxnLst>
                <a:cxn ang="T10">
                  <a:pos x="T0" y="T1"/>
                </a:cxn>
                <a:cxn ang="T11">
                  <a:pos x="T2" y="T3"/>
                </a:cxn>
                <a:cxn ang="T12">
                  <a:pos x="T4" y="T5"/>
                </a:cxn>
                <a:cxn ang="T13">
                  <a:pos x="T6" y="T7"/>
                </a:cxn>
                <a:cxn ang="T14">
                  <a:pos x="T8" y="T9"/>
                </a:cxn>
              </a:cxnLst>
              <a:rect l="T15" t="T16" r="T17" b="T18"/>
              <a:pathLst>
                <a:path w="19" h="12">
                  <a:moveTo>
                    <a:pt x="5" y="0"/>
                  </a:moveTo>
                  <a:cubicBezTo>
                    <a:pt x="12" y="2"/>
                    <a:pt x="15" y="4"/>
                    <a:pt x="15" y="6"/>
                  </a:cubicBezTo>
                  <a:cubicBezTo>
                    <a:pt x="15" y="9"/>
                    <a:pt x="5" y="12"/>
                    <a:pt x="0" y="12"/>
                  </a:cubicBezTo>
                  <a:cubicBezTo>
                    <a:pt x="12" y="11"/>
                    <a:pt x="19" y="9"/>
                    <a:pt x="19" y="6"/>
                  </a:cubicBezTo>
                  <a:cubicBezTo>
                    <a:pt x="18" y="2"/>
                    <a:pt x="11" y="1"/>
                    <a:pt x="5" y="0"/>
                  </a:cubicBezTo>
                  <a:close/>
                </a:path>
              </a:pathLst>
            </a:custGeom>
            <a:solidFill>
              <a:srgbClr val="FFFFFF"/>
            </a:solidFill>
            <a:ln w="9525">
              <a:noFill/>
              <a:round/>
              <a:headEnd/>
              <a:tailEnd/>
            </a:ln>
          </p:spPr>
          <p:txBody>
            <a:bodyPr/>
            <a:lstStyle/>
            <a:p>
              <a:endParaRPr lang="en-US"/>
            </a:p>
          </p:txBody>
        </p:sp>
        <p:sp>
          <p:nvSpPr>
            <p:cNvPr id="965" name="Freeform 80"/>
            <p:cNvSpPr>
              <a:spLocks/>
            </p:cNvSpPr>
            <p:nvPr/>
          </p:nvSpPr>
          <p:spPr bwMode="auto">
            <a:xfrm>
              <a:off x="3800" y="2579"/>
              <a:ext cx="83" cy="5"/>
            </a:xfrm>
            <a:custGeom>
              <a:avLst/>
              <a:gdLst>
                <a:gd name="T0" fmla="*/ 0 w 33"/>
                <a:gd name="T1" fmla="*/ 0 h 2"/>
                <a:gd name="T2" fmla="*/ 73 w 33"/>
                <a:gd name="T3" fmla="*/ 0 h 2"/>
                <a:gd name="T4" fmla="*/ 83 w 33"/>
                <a:gd name="T5" fmla="*/ 5 h 2"/>
                <a:gd name="T6" fmla="*/ 0 60000 65536"/>
                <a:gd name="T7" fmla="*/ 0 60000 65536"/>
                <a:gd name="T8" fmla="*/ 0 60000 65536"/>
                <a:gd name="T9" fmla="*/ 0 w 33"/>
                <a:gd name="T10" fmla="*/ 0 h 2"/>
                <a:gd name="T11" fmla="*/ 33 w 33"/>
                <a:gd name="T12" fmla="*/ 2 h 2"/>
              </a:gdLst>
              <a:ahLst/>
              <a:cxnLst>
                <a:cxn ang="T6">
                  <a:pos x="T0" y="T1"/>
                </a:cxn>
                <a:cxn ang="T7">
                  <a:pos x="T2" y="T3"/>
                </a:cxn>
                <a:cxn ang="T8">
                  <a:pos x="T4" y="T5"/>
                </a:cxn>
              </a:cxnLst>
              <a:rect l="T9" t="T10" r="T11" b="T12"/>
              <a:pathLst>
                <a:path w="33" h="2">
                  <a:moveTo>
                    <a:pt x="0" y="0"/>
                  </a:moveTo>
                  <a:cubicBezTo>
                    <a:pt x="6" y="0"/>
                    <a:pt x="25" y="0"/>
                    <a:pt x="29" y="0"/>
                  </a:cubicBezTo>
                  <a:cubicBezTo>
                    <a:pt x="32" y="0"/>
                    <a:pt x="33" y="2"/>
                    <a:pt x="33" y="2"/>
                  </a:cubicBezTo>
                </a:path>
              </a:pathLst>
            </a:custGeom>
            <a:solidFill>
              <a:srgbClr val="FFFFFF"/>
            </a:solidFill>
            <a:ln w="9525">
              <a:noFill/>
              <a:round/>
              <a:headEnd/>
              <a:tailEnd/>
            </a:ln>
          </p:spPr>
          <p:txBody>
            <a:bodyPr/>
            <a:lstStyle/>
            <a:p>
              <a:endParaRPr lang="en-US"/>
            </a:p>
          </p:txBody>
        </p:sp>
      </p:grpSp>
      <p:sp>
        <p:nvSpPr>
          <p:cNvPr id="966" name="Rectangle 3"/>
          <p:cNvSpPr txBox="1">
            <a:spLocks noChangeArrowheads="1"/>
          </p:cNvSpPr>
          <p:nvPr/>
        </p:nvSpPr>
        <p:spPr bwMode="gray">
          <a:xfrm>
            <a:off x="5467833" y="3198119"/>
            <a:ext cx="1660326"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defTabSz="914400" rtl="0" eaLnBrk="1" fontAlgn="base" latinLnBrk="0" hangingPunct="1">
              <a:lnSpc>
                <a:spcPct val="90000"/>
              </a:lnSpc>
              <a:spcBef>
                <a:spcPct val="0"/>
              </a:spcBef>
              <a:spcAft>
                <a:spcPct val="0"/>
              </a:spcAft>
              <a:buClr>
                <a:schemeClr val="tx1"/>
              </a:buClr>
              <a:buSzTx/>
              <a:tabLst/>
              <a:defRPr/>
            </a:pPr>
            <a:r>
              <a:rPr kumimoji="0" lang="en-US" sz="18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rPr>
              <a:t>GMO control</a:t>
            </a: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18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18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endParaRPr>
          </a:p>
        </p:txBody>
      </p:sp>
      <p:sp>
        <p:nvSpPr>
          <p:cNvPr id="967" name="Rectangle 3"/>
          <p:cNvSpPr txBox="1">
            <a:spLocks noChangeArrowheads="1"/>
          </p:cNvSpPr>
          <p:nvPr/>
        </p:nvSpPr>
        <p:spPr bwMode="gray">
          <a:xfrm>
            <a:off x="5800614" y="4799936"/>
            <a:ext cx="891890"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defTabSz="914400" rtl="0" eaLnBrk="1" fontAlgn="base" latinLnBrk="0" hangingPunct="1">
              <a:lnSpc>
                <a:spcPct val="90000"/>
              </a:lnSpc>
              <a:spcBef>
                <a:spcPct val="0"/>
              </a:spcBef>
              <a:spcAft>
                <a:spcPct val="0"/>
              </a:spcAft>
              <a:buClr>
                <a:schemeClr val="tx1"/>
              </a:buClr>
              <a:buSzTx/>
              <a:tabLst/>
              <a:defRPr/>
            </a:pPr>
            <a:r>
              <a:rPr lang="en-US" sz="1800" kern="0" dirty="0">
                <a:solidFill>
                  <a:schemeClr val="bg1"/>
                </a:solidFill>
                <a:latin typeface="Segoe UI" pitchFamily="34" charset="0"/>
                <a:ea typeface="Segoe UI" pitchFamily="34" charset="0"/>
                <a:cs typeface="Segoe UI" pitchFamily="34" charset="0"/>
              </a:rPr>
              <a:t>G</a:t>
            </a:r>
            <a:endParaRPr kumimoji="0" lang="en-US" sz="1800" i="0" u="none" strike="noStrike" kern="0" cap="none" spc="0" normalizeH="0" baseline="0" noProof="0" dirty="0">
              <a:ln>
                <a:noFill/>
              </a:ln>
              <a:solidFill>
                <a:schemeClr val="bg1"/>
              </a:solidFill>
              <a:effectLst/>
              <a:uLnTx/>
              <a:uFillTx/>
              <a:latin typeface="Segoe UI" pitchFamily="34" charset="0"/>
              <a:ea typeface="Segoe UI" pitchFamily="34" charset="0"/>
              <a:cs typeface="Segoe UI" pitchFamily="34" charset="0"/>
            </a:endParaRP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1800" i="0" u="none" strike="noStrike" kern="0" cap="none" spc="0" normalizeH="0" baseline="0" noProof="0" dirty="0">
              <a:ln>
                <a:noFill/>
              </a:ln>
              <a:solidFill>
                <a:schemeClr val="bg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1800" i="0" u="none" strike="noStrike" kern="0" cap="none" spc="0" normalizeH="0" baseline="0" noProof="0" dirty="0">
              <a:ln>
                <a:noFill/>
              </a:ln>
              <a:solidFill>
                <a:schemeClr val="bg1"/>
              </a:solidFill>
              <a:effectLst/>
              <a:uLnTx/>
              <a:uFillTx/>
              <a:latin typeface="Segoe UI" pitchFamily="34" charset="0"/>
              <a:ea typeface="Segoe UI" pitchFamily="34" charset="0"/>
              <a:cs typeface="Segoe UI" pitchFamily="34" charset="0"/>
            </a:endParaRPr>
          </a:p>
        </p:txBody>
      </p:sp>
      <p:cxnSp>
        <p:nvCxnSpPr>
          <p:cNvPr id="968" name="Straight Arrow Connector 967"/>
          <p:cNvCxnSpPr/>
          <p:nvPr/>
        </p:nvCxnSpPr>
        <p:spPr bwMode="auto">
          <a:xfrm flipH="1">
            <a:off x="6303483" y="3943028"/>
            <a:ext cx="1862" cy="542317"/>
          </a:xfrm>
          <a:prstGeom prst="straightConnector1">
            <a:avLst/>
          </a:prstGeom>
          <a:solidFill>
            <a:schemeClr val="accent1"/>
          </a:solidFill>
          <a:ln w="57150" cap="flat" cmpd="sng" algn="ctr">
            <a:solidFill>
              <a:schemeClr val="tx1"/>
            </a:solidFill>
            <a:prstDash val="solid"/>
            <a:round/>
            <a:headEnd type="none" w="med" len="med"/>
            <a:tailEnd type="triangle"/>
          </a:ln>
          <a:effectLst/>
        </p:spPr>
      </p:cxnSp>
      <p:grpSp>
        <p:nvGrpSpPr>
          <p:cNvPr id="969" name="Group 3"/>
          <p:cNvGrpSpPr>
            <a:grpSpLocks/>
          </p:cNvGrpSpPr>
          <p:nvPr/>
        </p:nvGrpSpPr>
        <p:grpSpPr bwMode="auto">
          <a:xfrm>
            <a:off x="7625007" y="4588868"/>
            <a:ext cx="1037611" cy="1406761"/>
            <a:chOff x="3403" y="2549"/>
            <a:chExt cx="490" cy="814"/>
          </a:xfrm>
        </p:grpSpPr>
        <p:sp>
          <p:nvSpPr>
            <p:cNvPr id="970" name="Oval 4"/>
            <p:cNvSpPr>
              <a:spLocks noChangeArrowheads="1"/>
            </p:cNvSpPr>
            <p:nvPr/>
          </p:nvSpPr>
          <p:spPr bwMode="auto">
            <a:xfrm>
              <a:off x="3495" y="2579"/>
              <a:ext cx="290" cy="64"/>
            </a:xfrm>
            <a:prstGeom prst="ellipse">
              <a:avLst/>
            </a:prstGeom>
            <a:solidFill>
              <a:srgbClr val="B7D3E6"/>
            </a:solidFill>
            <a:ln w="9525">
              <a:noFill/>
              <a:round/>
              <a:headEnd/>
              <a:tailEnd/>
            </a:ln>
          </p:spPr>
          <p:txBody>
            <a:bodyPr/>
            <a:lstStyle/>
            <a:p>
              <a:endParaRPr lang="en-US"/>
            </a:p>
          </p:txBody>
        </p:sp>
        <p:sp>
          <p:nvSpPr>
            <p:cNvPr id="971" name="Freeform 5"/>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6BA8CF"/>
            </a:solidFill>
            <a:ln w="9525">
              <a:noFill/>
              <a:round/>
              <a:headEnd/>
              <a:tailEnd/>
            </a:ln>
          </p:spPr>
          <p:txBody>
            <a:bodyPr/>
            <a:lstStyle/>
            <a:p>
              <a:endParaRPr lang="en-US"/>
            </a:p>
          </p:txBody>
        </p:sp>
        <p:sp>
          <p:nvSpPr>
            <p:cNvPr id="972" name="Oval 6"/>
            <p:cNvSpPr>
              <a:spLocks noChangeArrowheads="1"/>
            </p:cNvSpPr>
            <p:nvPr/>
          </p:nvSpPr>
          <p:spPr bwMode="auto">
            <a:xfrm>
              <a:off x="3530" y="2595"/>
              <a:ext cx="223" cy="34"/>
            </a:xfrm>
            <a:prstGeom prst="ellipse">
              <a:avLst/>
            </a:prstGeom>
            <a:solidFill>
              <a:srgbClr val="4F9AC7"/>
            </a:solidFill>
            <a:ln w="9525">
              <a:noFill/>
              <a:round/>
              <a:headEnd/>
              <a:tailEnd/>
            </a:ln>
          </p:spPr>
          <p:txBody>
            <a:bodyPr/>
            <a:lstStyle/>
            <a:p>
              <a:endParaRPr lang="en-US"/>
            </a:p>
          </p:txBody>
        </p:sp>
        <p:sp>
          <p:nvSpPr>
            <p:cNvPr id="973" name="Freeform 7"/>
            <p:cNvSpPr>
              <a:spLocks/>
            </p:cNvSpPr>
            <p:nvPr/>
          </p:nvSpPr>
          <p:spPr bwMode="auto">
            <a:xfrm>
              <a:off x="3540" y="2608"/>
              <a:ext cx="203" cy="21"/>
            </a:xfrm>
            <a:custGeom>
              <a:avLst/>
              <a:gdLst>
                <a:gd name="T0" fmla="*/ 0 w 81"/>
                <a:gd name="T1" fmla="*/ 11 h 8"/>
                <a:gd name="T2" fmla="*/ 100 w 81"/>
                <a:gd name="T3" fmla="*/ 21 h 8"/>
                <a:gd name="T4" fmla="*/ 203 w 81"/>
                <a:gd name="T5" fmla="*/ 11 h 8"/>
                <a:gd name="T6" fmla="*/ 100 w 81"/>
                <a:gd name="T7" fmla="*/ 0 h 8"/>
                <a:gd name="T8" fmla="*/ 0 w 81"/>
                <a:gd name="T9" fmla="*/ 11 h 8"/>
                <a:gd name="T10" fmla="*/ 0 60000 65536"/>
                <a:gd name="T11" fmla="*/ 0 60000 65536"/>
                <a:gd name="T12" fmla="*/ 0 60000 65536"/>
                <a:gd name="T13" fmla="*/ 0 60000 65536"/>
                <a:gd name="T14" fmla="*/ 0 60000 65536"/>
                <a:gd name="T15" fmla="*/ 0 w 81"/>
                <a:gd name="T16" fmla="*/ 0 h 8"/>
                <a:gd name="T17" fmla="*/ 81 w 81"/>
                <a:gd name="T18" fmla="*/ 8 h 8"/>
              </a:gdLst>
              <a:ahLst/>
              <a:cxnLst>
                <a:cxn ang="T10">
                  <a:pos x="T0" y="T1"/>
                </a:cxn>
                <a:cxn ang="T11">
                  <a:pos x="T2" y="T3"/>
                </a:cxn>
                <a:cxn ang="T12">
                  <a:pos x="T4" y="T5"/>
                </a:cxn>
                <a:cxn ang="T13">
                  <a:pos x="T6" y="T7"/>
                </a:cxn>
                <a:cxn ang="T14">
                  <a:pos x="T8" y="T9"/>
                </a:cxn>
              </a:cxnLst>
              <a:rect l="T15" t="T16" r="T17" b="T18"/>
              <a:pathLst>
                <a:path w="81" h="8">
                  <a:moveTo>
                    <a:pt x="0" y="4"/>
                  </a:moveTo>
                  <a:cubicBezTo>
                    <a:pt x="7" y="6"/>
                    <a:pt x="22" y="8"/>
                    <a:pt x="40" y="8"/>
                  </a:cubicBezTo>
                  <a:cubicBezTo>
                    <a:pt x="58" y="8"/>
                    <a:pt x="74" y="6"/>
                    <a:pt x="81" y="4"/>
                  </a:cubicBezTo>
                  <a:cubicBezTo>
                    <a:pt x="74" y="2"/>
                    <a:pt x="58" y="0"/>
                    <a:pt x="40" y="0"/>
                  </a:cubicBezTo>
                  <a:cubicBezTo>
                    <a:pt x="22" y="0"/>
                    <a:pt x="7" y="2"/>
                    <a:pt x="0" y="4"/>
                  </a:cubicBezTo>
                  <a:close/>
                </a:path>
              </a:pathLst>
            </a:custGeom>
            <a:solidFill>
              <a:srgbClr val="1873A7"/>
            </a:solidFill>
            <a:ln w="9525">
              <a:noFill/>
              <a:round/>
              <a:headEnd/>
              <a:tailEnd/>
            </a:ln>
          </p:spPr>
          <p:txBody>
            <a:bodyPr/>
            <a:lstStyle/>
            <a:p>
              <a:endParaRPr lang="en-US"/>
            </a:p>
          </p:txBody>
        </p:sp>
        <p:sp>
          <p:nvSpPr>
            <p:cNvPr id="974" name="Freeform 8"/>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67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7"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solidFill>
              <a:srgbClr val="FFFFFF"/>
            </a:solidFill>
            <a:ln w="9525">
              <a:noFill/>
              <a:round/>
              <a:headEnd/>
              <a:tailEnd/>
            </a:ln>
          </p:spPr>
          <p:txBody>
            <a:bodyPr/>
            <a:lstStyle/>
            <a:p>
              <a:endParaRPr lang="en-US"/>
            </a:p>
          </p:txBody>
        </p:sp>
        <p:sp>
          <p:nvSpPr>
            <p:cNvPr id="975" name="Freeform 9"/>
            <p:cNvSpPr>
              <a:spLocks/>
            </p:cNvSpPr>
            <p:nvPr/>
          </p:nvSpPr>
          <p:spPr bwMode="auto">
            <a:xfrm>
              <a:off x="3543" y="2627"/>
              <a:ext cx="200" cy="93"/>
            </a:xfrm>
            <a:custGeom>
              <a:avLst/>
              <a:gdLst>
                <a:gd name="T0" fmla="*/ 98 w 80"/>
                <a:gd name="T1" fmla="*/ 11 h 35"/>
                <a:gd name="T2" fmla="*/ 0 w 80"/>
                <a:gd name="T3" fmla="*/ 3 h 35"/>
                <a:gd name="T4" fmla="*/ 0 w 80"/>
                <a:gd name="T5" fmla="*/ 80 h 35"/>
                <a:gd name="T6" fmla="*/ 100 w 80"/>
                <a:gd name="T7" fmla="*/ 93 h 35"/>
                <a:gd name="T8" fmla="*/ 200 w 80"/>
                <a:gd name="T9" fmla="*/ 80 h 35"/>
                <a:gd name="T10" fmla="*/ 200 w 80"/>
                <a:gd name="T11" fmla="*/ 0 h 35"/>
                <a:gd name="T12" fmla="*/ 98 w 80"/>
                <a:gd name="T13" fmla="*/ 11 h 35"/>
                <a:gd name="T14" fmla="*/ 0 60000 65536"/>
                <a:gd name="T15" fmla="*/ 0 60000 65536"/>
                <a:gd name="T16" fmla="*/ 0 60000 65536"/>
                <a:gd name="T17" fmla="*/ 0 60000 65536"/>
                <a:gd name="T18" fmla="*/ 0 60000 65536"/>
                <a:gd name="T19" fmla="*/ 0 60000 65536"/>
                <a:gd name="T20" fmla="*/ 0 60000 65536"/>
                <a:gd name="T21" fmla="*/ 0 w 80"/>
                <a:gd name="T22" fmla="*/ 0 h 35"/>
                <a:gd name="T23" fmla="*/ 80 w 80"/>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35">
                  <a:moveTo>
                    <a:pt x="39" y="4"/>
                  </a:moveTo>
                  <a:cubicBezTo>
                    <a:pt x="24" y="4"/>
                    <a:pt x="11" y="3"/>
                    <a:pt x="0" y="1"/>
                  </a:cubicBezTo>
                  <a:cubicBezTo>
                    <a:pt x="0" y="30"/>
                    <a:pt x="0" y="30"/>
                    <a:pt x="0" y="30"/>
                  </a:cubicBezTo>
                  <a:cubicBezTo>
                    <a:pt x="0" y="33"/>
                    <a:pt x="18" y="35"/>
                    <a:pt x="40" y="35"/>
                  </a:cubicBezTo>
                  <a:cubicBezTo>
                    <a:pt x="62" y="35"/>
                    <a:pt x="80" y="33"/>
                    <a:pt x="80" y="30"/>
                  </a:cubicBezTo>
                  <a:cubicBezTo>
                    <a:pt x="80" y="0"/>
                    <a:pt x="80" y="0"/>
                    <a:pt x="80" y="0"/>
                  </a:cubicBezTo>
                  <a:cubicBezTo>
                    <a:pt x="69" y="2"/>
                    <a:pt x="55" y="4"/>
                    <a:pt x="39" y="4"/>
                  </a:cubicBezTo>
                  <a:close/>
                </a:path>
              </a:pathLst>
            </a:custGeom>
            <a:solidFill>
              <a:srgbClr val="E8E8E8"/>
            </a:solidFill>
            <a:ln w="9525">
              <a:noFill/>
              <a:round/>
              <a:headEnd/>
              <a:tailEnd/>
            </a:ln>
          </p:spPr>
          <p:txBody>
            <a:bodyPr/>
            <a:lstStyle/>
            <a:p>
              <a:endParaRPr lang="en-US"/>
            </a:p>
          </p:txBody>
        </p:sp>
        <p:sp>
          <p:nvSpPr>
            <p:cNvPr id="976" name="Freeform 10"/>
            <p:cNvSpPr>
              <a:spLocks/>
            </p:cNvSpPr>
            <p:nvPr/>
          </p:nvSpPr>
          <p:spPr bwMode="auto">
            <a:xfrm>
              <a:off x="3543" y="2669"/>
              <a:ext cx="162" cy="51"/>
            </a:xfrm>
            <a:custGeom>
              <a:avLst/>
              <a:gdLst>
                <a:gd name="T0" fmla="*/ 0 w 65"/>
                <a:gd name="T1" fmla="*/ 0 h 19"/>
                <a:gd name="T2" fmla="*/ 0 w 65"/>
                <a:gd name="T3" fmla="*/ 38 h 19"/>
                <a:gd name="T4" fmla="*/ 100 w 65"/>
                <a:gd name="T5" fmla="*/ 51 h 19"/>
                <a:gd name="T6" fmla="*/ 162 w 65"/>
                <a:gd name="T7" fmla="*/ 48 h 19"/>
                <a:gd name="T8" fmla="*/ 0 60000 65536"/>
                <a:gd name="T9" fmla="*/ 0 60000 65536"/>
                <a:gd name="T10" fmla="*/ 0 60000 65536"/>
                <a:gd name="T11" fmla="*/ 0 60000 65536"/>
                <a:gd name="T12" fmla="*/ 0 w 65"/>
                <a:gd name="T13" fmla="*/ 0 h 19"/>
                <a:gd name="T14" fmla="*/ 65 w 65"/>
                <a:gd name="T15" fmla="*/ 19 h 19"/>
              </a:gdLst>
              <a:ahLst/>
              <a:cxnLst>
                <a:cxn ang="T8">
                  <a:pos x="T0" y="T1"/>
                </a:cxn>
                <a:cxn ang="T9">
                  <a:pos x="T2" y="T3"/>
                </a:cxn>
                <a:cxn ang="T10">
                  <a:pos x="T4" y="T5"/>
                </a:cxn>
                <a:cxn ang="T11">
                  <a:pos x="T6" y="T7"/>
                </a:cxn>
              </a:cxnLst>
              <a:rect l="T12" t="T13" r="T14" b="T15"/>
              <a:pathLst>
                <a:path w="65" h="19">
                  <a:moveTo>
                    <a:pt x="0" y="0"/>
                  </a:moveTo>
                  <a:cubicBezTo>
                    <a:pt x="0" y="14"/>
                    <a:pt x="0" y="14"/>
                    <a:pt x="0" y="14"/>
                  </a:cubicBezTo>
                  <a:cubicBezTo>
                    <a:pt x="0" y="17"/>
                    <a:pt x="18" y="19"/>
                    <a:pt x="40" y="19"/>
                  </a:cubicBezTo>
                  <a:cubicBezTo>
                    <a:pt x="49" y="19"/>
                    <a:pt x="58" y="19"/>
                    <a:pt x="65" y="18"/>
                  </a:cubicBezTo>
                </a:path>
              </a:pathLst>
            </a:custGeom>
            <a:noFill/>
            <a:ln w="3175" cap="rnd">
              <a:solidFill>
                <a:srgbClr val="FFFFFF"/>
              </a:solidFill>
              <a:prstDash val="solid"/>
              <a:round/>
              <a:headEnd/>
              <a:tailEnd/>
            </a:ln>
          </p:spPr>
          <p:txBody>
            <a:bodyPr/>
            <a:lstStyle/>
            <a:p>
              <a:endParaRPr lang="en-US"/>
            </a:p>
          </p:txBody>
        </p:sp>
        <p:sp>
          <p:nvSpPr>
            <p:cNvPr id="977" name="Oval 11"/>
            <p:cNvSpPr>
              <a:spLocks noChangeArrowheads="1"/>
            </p:cNvSpPr>
            <p:nvPr/>
          </p:nvSpPr>
          <p:spPr bwMode="auto">
            <a:xfrm>
              <a:off x="3530" y="2869"/>
              <a:ext cx="223" cy="35"/>
            </a:xfrm>
            <a:prstGeom prst="ellipse">
              <a:avLst/>
            </a:prstGeom>
            <a:solidFill>
              <a:srgbClr val="D4C8E2"/>
            </a:solidFill>
            <a:ln w="9525">
              <a:noFill/>
              <a:round/>
              <a:headEnd/>
              <a:tailEnd/>
            </a:ln>
          </p:spPr>
          <p:txBody>
            <a:bodyPr/>
            <a:lstStyle/>
            <a:p>
              <a:endParaRPr lang="en-US"/>
            </a:p>
          </p:txBody>
        </p:sp>
        <p:sp>
          <p:nvSpPr>
            <p:cNvPr id="978" name="Oval 12"/>
            <p:cNvSpPr>
              <a:spLocks noChangeArrowheads="1"/>
            </p:cNvSpPr>
            <p:nvPr/>
          </p:nvSpPr>
          <p:spPr bwMode="auto">
            <a:xfrm>
              <a:off x="3530" y="2869"/>
              <a:ext cx="223" cy="35"/>
            </a:xfrm>
            <a:prstGeom prst="ellipse">
              <a:avLst/>
            </a:prstGeom>
            <a:solidFill>
              <a:srgbClr val="F4FBD6"/>
            </a:solidFill>
            <a:ln w="9525">
              <a:noFill/>
              <a:round/>
              <a:headEnd/>
              <a:tailEnd/>
            </a:ln>
          </p:spPr>
          <p:txBody>
            <a:bodyPr/>
            <a:lstStyle/>
            <a:p>
              <a:endParaRPr lang="en-US"/>
            </a:p>
          </p:txBody>
        </p:sp>
        <p:sp>
          <p:nvSpPr>
            <p:cNvPr id="979" name="Freeform 13"/>
            <p:cNvSpPr>
              <a:spLocks/>
            </p:cNvSpPr>
            <p:nvPr/>
          </p:nvSpPr>
          <p:spPr bwMode="auto">
            <a:xfrm>
              <a:off x="3525" y="2885"/>
              <a:ext cx="233" cy="478"/>
            </a:xfrm>
            <a:custGeom>
              <a:avLst/>
              <a:gdLst>
                <a:gd name="T0" fmla="*/ 228 w 93"/>
                <a:gd name="T1" fmla="*/ 0 h 179"/>
                <a:gd name="T2" fmla="*/ 115 w 93"/>
                <a:gd name="T3" fmla="*/ 19 h 179"/>
                <a:gd name="T4" fmla="*/ 5 w 93"/>
                <a:gd name="T5" fmla="*/ 0 h 179"/>
                <a:gd name="T6" fmla="*/ 0 w 93"/>
                <a:gd name="T7" fmla="*/ 0 h 179"/>
                <a:gd name="T8" fmla="*/ 3 w 93"/>
                <a:gd name="T9" fmla="*/ 109 h 179"/>
                <a:gd name="T10" fmla="*/ 65 w 93"/>
                <a:gd name="T11" fmla="*/ 454 h 179"/>
                <a:gd name="T12" fmla="*/ 115 w 93"/>
                <a:gd name="T13" fmla="*/ 478 h 179"/>
                <a:gd name="T14" fmla="*/ 165 w 93"/>
                <a:gd name="T15" fmla="*/ 454 h 179"/>
                <a:gd name="T16" fmla="*/ 230 w 93"/>
                <a:gd name="T17" fmla="*/ 109 h 179"/>
                <a:gd name="T18" fmla="*/ 233 w 93"/>
                <a:gd name="T19" fmla="*/ 0 h 179"/>
                <a:gd name="T20" fmla="*/ 228 w 93"/>
                <a:gd name="T21" fmla="*/ 0 h 1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3"/>
                <a:gd name="T34" fmla="*/ 0 h 179"/>
                <a:gd name="T35" fmla="*/ 93 w 93"/>
                <a:gd name="T36" fmla="*/ 179 h 17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3" h="179">
                  <a:moveTo>
                    <a:pt x="91" y="0"/>
                  </a:moveTo>
                  <a:cubicBezTo>
                    <a:pt x="91" y="4"/>
                    <a:pt x="71" y="7"/>
                    <a:pt x="46" y="7"/>
                  </a:cubicBezTo>
                  <a:cubicBezTo>
                    <a:pt x="22" y="7"/>
                    <a:pt x="2" y="4"/>
                    <a:pt x="2" y="0"/>
                  </a:cubicBezTo>
                  <a:cubicBezTo>
                    <a:pt x="0" y="0"/>
                    <a:pt x="0" y="0"/>
                    <a:pt x="0" y="0"/>
                  </a:cubicBezTo>
                  <a:cubicBezTo>
                    <a:pt x="1" y="41"/>
                    <a:pt x="1" y="41"/>
                    <a:pt x="1" y="41"/>
                  </a:cubicBezTo>
                  <a:cubicBezTo>
                    <a:pt x="1" y="41"/>
                    <a:pt x="25" y="168"/>
                    <a:pt x="26" y="170"/>
                  </a:cubicBezTo>
                  <a:cubicBezTo>
                    <a:pt x="30" y="175"/>
                    <a:pt x="38" y="179"/>
                    <a:pt x="46" y="179"/>
                  </a:cubicBezTo>
                  <a:cubicBezTo>
                    <a:pt x="55" y="179"/>
                    <a:pt x="63" y="175"/>
                    <a:pt x="66" y="170"/>
                  </a:cubicBezTo>
                  <a:cubicBezTo>
                    <a:pt x="68" y="168"/>
                    <a:pt x="92" y="41"/>
                    <a:pt x="92" y="41"/>
                  </a:cubicBezTo>
                  <a:cubicBezTo>
                    <a:pt x="93" y="0"/>
                    <a:pt x="93" y="0"/>
                    <a:pt x="93" y="0"/>
                  </a:cubicBezTo>
                  <a:lnTo>
                    <a:pt x="91" y="0"/>
                  </a:lnTo>
                  <a:close/>
                </a:path>
              </a:pathLst>
            </a:custGeom>
            <a:solidFill>
              <a:srgbClr val="E8F6AB"/>
            </a:solidFill>
            <a:ln w="9525">
              <a:noFill/>
              <a:round/>
              <a:headEnd/>
              <a:tailEnd/>
            </a:ln>
          </p:spPr>
          <p:txBody>
            <a:bodyPr/>
            <a:lstStyle/>
            <a:p>
              <a:endParaRPr lang="en-US"/>
            </a:p>
          </p:txBody>
        </p:sp>
        <p:sp>
          <p:nvSpPr>
            <p:cNvPr id="980" name="Freeform 14"/>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DAE8F2"/>
            </a:solidFill>
            <a:ln w="9525">
              <a:noFill/>
              <a:round/>
              <a:headEnd/>
              <a:tailEnd/>
            </a:ln>
          </p:spPr>
          <p:txBody>
            <a:bodyPr/>
            <a:lstStyle/>
            <a:p>
              <a:endParaRPr lang="en-US"/>
            </a:p>
          </p:txBody>
        </p:sp>
        <p:sp>
          <p:nvSpPr>
            <p:cNvPr id="981" name="Freeform 15"/>
            <p:cNvSpPr>
              <a:spLocks/>
            </p:cNvSpPr>
            <p:nvPr/>
          </p:nvSpPr>
          <p:spPr bwMode="auto">
            <a:xfrm>
              <a:off x="3538" y="2717"/>
              <a:ext cx="75" cy="598"/>
            </a:xfrm>
            <a:custGeom>
              <a:avLst/>
              <a:gdLst>
                <a:gd name="T0" fmla="*/ 75 w 30"/>
                <a:gd name="T1" fmla="*/ 598 h 224"/>
                <a:gd name="T2" fmla="*/ 18 w 30"/>
                <a:gd name="T3" fmla="*/ 272 h 224"/>
                <a:gd name="T4" fmla="*/ 0 w 30"/>
                <a:gd name="T5" fmla="*/ 0 h 224"/>
                <a:gd name="T6" fmla="*/ 25 w 30"/>
                <a:gd name="T7" fmla="*/ 267 h 224"/>
                <a:gd name="T8" fmla="*/ 75 w 30"/>
                <a:gd name="T9" fmla="*/ 598 h 224"/>
                <a:gd name="T10" fmla="*/ 0 60000 65536"/>
                <a:gd name="T11" fmla="*/ 0 60000 65536"/>
                <a:gd name="T12" fmla="*/ 0 60000 65536"/>
                <a:gd name="T13" fmla="*/ 0 60000 65536"/>
                <a:gd name="T14" fmla="*/ 0 60000 65536"/>
                <a:gd name="T15" fmla="*/ 0 w 30"/>
                <a:gd name="T16" fmla="*/ 0 h 224"/>
                <a:gd name="T17" fmla="*/ 30 w 30"/>
                <a:gd name="T18" fmla="*/ 224 h 224"/>
              </a:gdLst>
              <a:ahLst/>
              <a:cxnLst>
                <a:cxn ang="T10">
                  <a:pos x="T0" y="T1"/>
                </a:cxn>
                <a:cxn ang="T11">
                  <a:pos x="T2" y="T3"/>
                </a:cxn>
                <a:cxn ang="T12">
                  <a:pos x="T4" y="T5"/>
                </a:cxn>
                <a:cxn ang="T13">
                  <a:pos x="T6" y="T7"/>
                </a:cxn>
                <a:cxn ang="T14">
                  <a:pos x="T8" y="T9"/>
                </a:cxn>
              </a:cxnLst>
              <a:rect l="T15" t="T16" r="T17" b="T18"/>
              <a:pathLst>
                <a:path w="30" h="224">
                  <a:moveTo>
                    <a:pt x="30" y="224"/>
                  </a:moveTo>
                  <a:cubicBezTo>
                    <a:pt x="28" y="222"/>
                    <a:pt x="7" y="102"/>
                    <a:pt x="7" y="102"/>
                  </a:cubicBezTo>
                  <a:cubicBezTo>
                    <a:pt x="0" y="0"/>
                    <a:pt x="0" y="0"/>
                    <a:pt x="0" y="0"/>
                  </a:cubicBezTo>
                  <a:cubicBezTo>
                    <a:pt x="2" y="24"/>
                    <a:pt x="8" y="88"/>
                    <a:pt x="10" y="100"/>
                  </a:cubicBezTo>
                  <a:cubicBezTo>
                    <a:pt x="11" y="112"/>
                    <a:pt x="30" y="224"/>
                    <a:pt x="30" y="224"/>
                  </a:cubicBezTo>
                  <a:close/>
                </a:path>
              </a:pathLst>
            </a:custGeom>
            <a:solidFill>
              <a:srgbClr val="EBEBEB"/>
            </a:solidFill>
            <a:ln w="9525">
              <a:noFill/>
              <a:round/>
              <a:headEnd/>
              <a:tailEnd/>
            </a:ln>
          </p:spPr>
          <p:txBody>
            <a:bodyPr/>
            <a:lstStyle/>
            <a:p>
              <a:endParaRPr lang="en-US"/>
            </a:p>
          </p:txBody>
        </p:sp>
        <p:sp>
          <p:nvSpPr>
            <p:cNvPr id="982" name="Freeform 16"/>
            <p:cNvSpPr>
              <a:spLocks/>
            </p:cNvSpPr>
            <p:nvPr/>
          </p:nvSpPr>
          <p:spPr bwMode="auto">
            <a:xfrm>
              <a:off x="3533" y="2760"/>
              <a:ext cx="50" cy="491"/>
            </a:xfrm>
            <a:custGeom>
              <a:avLst/>
              <a:gdLst>
                <a:gd name="T0" fmla="*/ 3 w 20"/>
                <a:gd name="T1" fmla="*/ 0 h 184"/>
                <a:gd name="T2" fmla="*/ 0 w 20"/>
                <a:gd name="T3" fmla="*/ 216 h 184"/>
                <a:gd name="T4" fmla="*/ 3 w 20"/>
                <a:gd name="T5" fmla="*/ 240 h 184"/>
                <a:gd name="T6" fmla="*/ 13 w 20"/>
                <a:gd name="T7" fmla="*/ 294 h 184"/>
                <a:gd name="T8" fmla="*/ 50 w 20"/>
                <a:gd name="T9" fmla="*/ 491 h 184"/>
                <a:gd name="T10" fmla="*/ 50 w 20"/>
                <a:gd name="T11" fmla="*/ 491 h 184"/>
                <a:gd name="T12" fmla="*/ 23 w 20"/>
                <a:gd name="T13" fmla="*/ 291 h 184"/>
                <a:gd name="T14" fmla="*/ 13 w 20"/>
                <a:gd name="T15" fmla="*/ 237 h 184"/>
                <a:gd name="T16" fmla="*/ 10 w 20"/>
                <a:gd name="T17" fmla="*/ 216 h 184"/>
                <a:gd name="T18" fmla="*/ 3 w 20"/>
                <a:gd name="T19" fmla="*/ 0 h 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84"/>
                <a:gd name="T32" fmla="*/ 20 w 20"/>
                <a:gd name="T33" fmla="*/ 184 h 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84">
                  <a:moveTo>
                    <a:pt x="1" y="0"/>
                  </a:moveTo>
                  <a:cubicBezTo>
                    <a:pt x="0" y="81"/>
                    <a:pt x="0" y="81"/>
                    <a:pt x="0" y="81"/>
                  </a:cubicBezTo>
                  <a:cubicBezTo>
                    <a:pt x="0" y="81"/>
                    <a:pt x="1" y="90"/>
                    <a:pt x="1" y="90"/>
                  </a:cubicBezTo>
                  <a:cubicBezTo>
                    <a:pt x="5" y="110"/>
                    <a:pt x="5" y="110"/>
                    <a:pt x="5" y="110"/>
                  </a:cubicBezTo>
                  <a:cubicBezTo>
                    <a:pt x="20" y="184"/>
                    <a:pt x="20" y="184"/>
                    <a:pt x="20" y="184"/>
                  </a:cubicBezTo>
                  <a:cubicBezTo>
                    <a:pt x="20" y="184"/>
                    <a:pt x="20" y="184"/>
                    <a:pt x="20" y="184"/>
                  </a:cubicBezTo>
                  <a:cubicBezTo>
                    <a:pt x="9" y="109"/>
                    <a:pt x="9" y="109"/>
                    <a:pt x="9" y="109"/>
                  </a:cubicBezTo>
                  <a:cubicBezTo>
                    <a:pt x="5" y="89"/>
                    <a:pt x="5" y="89"/>
                    <a:pt x="5" y="89"/>
                  </a:cubicBezTo>
                  <a:cubicBezTo>
                    <a:pt x="5" y="89"/>
                    <a:pt x="4" y="81"/>
                    <a:pt x="4" y="81"/>
                  </a:cubicBezTo>
                  <a:cubicBezTo>
                    <a:pt x="1" y="0"/>
                    <a:pt x="1" y="0"/>
                    <a:pt x="1" y="0"/>
                  </a:cubicBezTo>
                  <a:close/>
                </a:path>
              </a:pathLst>
            </a:custGeom>
            <a:solidFill>
              <a:srgbClr val="FFFFFF"/>
            </a:solidFill>
            <a:ln w="9525">
              <a:noFill/>
              <a:round/>
              <a:headEnd/>
              <a:tailEnd/>
            </a:ln>
          </p:spPr>
          <p:txBody>
            <a:bodyPr/>
            <a:lstStyle/>
            <a:p>
              <a:endParaRPr lang="en-US"/>
            </a:p>
          </p:txBody>
        </p:sp>
        <p:sp>
          <p:nvSpPr>
            <p:cNvPr id="983" name="Freeform 17"/>
            <p:cNvSpPr>
              <a:spLocks/>
            </p:cNvSpPr>
            <p:nvPr/>
          </p:nvSpPr>
          <p:spPr bwMode="auto">
            <a:xfrm>
              <a:off x="3533" y="2664"/>
              <a:ext cx="117" cy="675"/>
            </a:xfrm>
            <a:custGeom>
              <a:avLst/>
              <a:gdLst>
                <a:gd name="T0" fmla="*/ 117 w 47"/>
                <a:gd name="T1" fmla="*/ 675 h 253"/>
                <a:gd name="T2" fmla="*/ 80 w 47"/>
                <a:gd name="T3" fmla="*/ 651 h 253"/>
                <a:gd name="T4" fmla="*/ 22 w 47"/>
                <a:gd name="T5" fmla="*/ 325 h 253"/>
                <a:gd name="T6" fmla="*/ 0 w 47"/>
                <a:gd name="T7" fmla="*/ 0 h 253"/>
                <a:gd name="T8" fmla="*/ 0 w 47"/>
                <a:gd name="T9" fmla="*/ 0 h 253"/>
                <a:gd name="T10" fmla="*/ 5 w 47"/>
                <a:gd name="T11" fmla="*/ 312 h 253"/>
                <a:gd name="T12" fmla="*/ 7 w 47"/>
                <a:gd name="T13" fmla="*/ 333 h 253"/>
                <a:gd name="T14" fmla="*/ 62 w 47"/>
                <a:gd name="T15" fmla="*/ 651 h 253"/>
                <a:gd name="T16" fmla="*/ 100 w 47"/>
                <a:gd name="T17" fmla="*/ 675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53"/>
                <a:gd name="T29" fmla="*/ 47 w 47"/>
                <a:gd name="T30" fmla="*/ 253 h 2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53">
                  <a:moveTo>
                    <a:pt x="47" y="253"/>
                  </a:moveTo>
                  <a:cubicBezTo>
                    <a:pt x="40" y="252"/>
                    <a:pt x="35" y="249"/>
                    <a:pt x="32" y="244"/>
                  </a:cubicBezTo>
                  <a:cubicBezTo>
                    <a:pt x="30" y="242"/>
                    <a:pt x="9" y="122"/>
                    <a:pt x="9" y="122"/>
                  </a:cubicBezTo>
                  <a:cubicBezTo>
                    <a:pt x="0" y="0"/>
                    <a:pt x="0" y="0"/>
                    <a:pt x="0" y="0"/>
                  </a:cubicBezTo>
                  <a:cubicBezTo>
                    <a:pt x="0" y="0"/>
                    <a:pt x="0" y="0"/>
                    <a:pt x="0" y="0"/>
                  </a:cubicBezTo>
                  <a:cubicBezTo>
                    <a:pt x="2" y="117"/>
                    <a:pt x="2" y="117"/>
                    <a:pt x="2" y="117"/>
                  </a:cubicBezTo>
                  <a:cubicBezTo>
                    <a:pt x="2" y="117"/>
                    <a:pt x="3" y="123"/>
                    <a:pt x="3" y="125"/>
                  </a:cubicBezTo>
                  <a:cubicBezTo>
                    <a:pt x="7" y="147"/>
                    <a:pt x="24" y="243"/>
                    <a:pt x="25" y="244"/>
                  </a:cubicBezTo>
                  <a:cubicBezTo>
                    <a:pt x="27" y="248"/>
                    <a:pt x="31" y="253"/>
                    <a:pt x="40" y="253"/>
                  </a:cubicBezTo>
                </a:path>
              </a:pathLst>
            </a:custGeom>
            <a:solidFill>
              <a:srgbClr val="C2C2C2"/>
            </a:solidFill>
            <a:ln w="9525">
              <a:noFill/>
              <a:round/>
              <a:headEnd/>
              <a:tailEnd/>
            </a:ln>
          </p:spPr>
          <p:txBody>
            <a:bodyPr/>
            <a:lstStyle/>
            <a:p>
              <a:endParaRPr lang="en-US"/>
            </a:p>
          </p:txBody>
        </p:sp>
        <p:sp>
          <p:nvSpPr>
            <p:cNvPr id="984" name="Freeform 18"/>
            <p:cNvSpPr>
              <a:spLocks/>
            </p:cNvSpPr>
            <p:nvPr/>
          </p:nvSpPr>
          <p:spPr bwMode="auto">
            <a:xfrm>
              <a:off x="3538" y="2893"/>
              <a:ext cx="112" cy="446"/>
            </a:xfrm>
            <a:custGeom>
              <a:avLst/>
              <a:gdLst>
                <a:gd name="T0" fmla="*/ 75 w 45"/>
                <a:gd name="T1" fmla="*/ 422 h 167"/>
                <a:gd name="T2" fmla="*/ 17 w 45"/>
                <a:gd name="T3" fmla="*/ 96 h 167"/>
                <a:gd name="T4" fmla="*/ 10 w 45"/>
                <a:gd name="T5" fmla="*/ 3 h 167"/>
                <a:gd name="T6" fmla="*/ 0 w 45"/>
                <a:gd name="T7" fmla="*/ 0 h 167"/>
                <a:gd name="T8" fmla="*/ 0 w 45"/>
                <a:gd name="T9" fmla="*/ 83 h 167"/>
                <a:gd name="T10" fmla="*/ 2 w 45"/>
                <a:gd name="T11" fmla="*/ 104 h 167"/>
                <a:gd name="T12" fmla="*/ 57 w 45"/>
                <a:gd name="T13" fmla="*/ 422 h 167"/>
                <a:gd name="T14" fmla="*/ 95 w 45"/>
                <a:gd name="T15" fmla="*/ 446 h 167"/>
                <a:gd name="T16" fmla="*/ 112 w 45"/>
                <a:gd name="T17" fmla="*/ 446 h 167"/>
                <a:gd name="T18" fmla="*/ 75 w 45"/>
                <a:gd name="T19" fmla="*/ 422 h 1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167"/>
                <a:gd name="T32" fmla="*/ 45 w 45"/>
                <a:gd name="T33" fmla="*/ 167 h 1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167">
                  <a:moveTo>
                    <a:pt x="30" y="158"/>
                  </a:moveTo>
                  <a:cubicBezTo>
                    <a:pt x="28" y="156"/>
                    <a:pt x="7" y="36"/>
                    <a:pt x="7" y="36"/>
                  </a:cubicBezTo>
                  <a:cubicBezTo>
                    <a:pt x="4" y="1"/>
                    <a:pt x="4" y="1"/>
                    <a:pt x="4" y="1"/>
                  </a:cubicBezTo>
                  <a:cubicBezTo>
                    <a:pt x="2" y="0"/>
                    <a:pt x="1" y="0"/>
                    <a:pt x="0" y="0"/>
                  </a:cubicBezTo>
                  <a:cubicBezTo>
                    <a:pt x="0" y="31"/>
                    <a:pt x="0" y="31"/>
                    <a:pt x="0" y="31"/>
                  </a:cubicBezTo>
                  <a:cubicBezTo>
                    <a:pt x="0" y="31"/>
                    <a:pt x="1" y="37"/>
                    <a:pt x="1" y="39"/>
                  </a:cubicBezTo>
                  <a:cubicBezTo>
                    <a:pt x="5" y="61"/>
                    <a:pt x="22" y="157"/>
                    <a:pt x="23" y="158"/>
                  </a:cubicBezTo>
                  <a:cubicBezTo>
                    <a:pt x="25" y="162"/>
                    <a:pt x="29" y="167"/>
                    <a:pt x="38" y="167"/>
                  </a:cubicBezTo>
                  <a:cubicBezTo>
                    <a:pt x="45" y="167"/>
                    <a:pt x="45" y="167"/>
                    <a:pt x="45" y="167"/>
                  </a:cubicBezTo>
                  <a:cubicBezTo>
                    <a:pt x="38" y="166"/>
                    <a:pt x="33" y="163"/>
                    <a:pt x="30" y="158"/>
                  </a:cubicBezTo>
                  <a:close/>
                </a:path>
              </a:pathLst>
            </a:custGeom>
            <a:solidFill>
              <a:srgbClr val="C0D26D"/>
            </a:solidFill>
            <a:ln w="9525">
              <a:noFill/>
              <a:round/>
              <a:headEnd/>
              <a:tailEnd/>
            </a:ln>
          </p:spPr>
          <p:txBody>
            <a:bodyPr/>
            <a:lstStyle/>
            <a:p>
              <a:endParaRPr lang="en-US"/>
            </a:p>
          </p:txBody>
        </p:sp>
        <p:sp>
          <p:nvSpPr>
            <p:cNvPr id="985" name="Freeform 19"/>
            <p:cNvSpPr>
              <a:spLocks/>
            </p:cNvSpPr>
            <p:nvPr/>
          </p:nvSpPr>
          <p:spPr bwMode="auto">
            <a:xfrm>
              <a:off x="3548" y="2875"/>
              <a:ext cx="5" cy="21"/>
            </a:xfrm>
            <a:custGeom>
              <a:avLst/>
              <a:gdLst>
                <a:gd name="T0" fmla="*/ 5 w 2"/>
                <a:gd name="T1" fmla="*/ 21 h 8"/>
                <a:gd name="T2" fmla="*/ 3 w 2"/>
                <a:gd name="T3" fmla="*/ 0 h 8"/>
                <a:gd name="T4" fmla="*/ 0 w 2"/>
                <a:gd name="T5" fmla="*/ 3 h 8"/>
                <a:gd name="T6" fmla="*/ 0 w 2"/>
                <a:gd name="T7" fmla="*/ 21 h 8"/>
                <a:gd name="T8" fmla="*/ 5 w 2"/>
                <a:gd name="T9" fmla="*/ 21 h 8"/>
                <a:gd name="T10" fmla="*/ 0 60000 65536"/>
                <a:gd name="T11" fmla="*/ 0 60000 65536"/>
                <a:gd name="T12" fmla="*/ 0 60000 65536"/>
                <a:gd name="T13" fmla="*/ 0 60000 65536"/>
                <a:gd name="T14" fmla="*/ 0 60000 65536"/>
                <a:gd name="T15" fmla="*/ 0 w 2"/>
                <a:gd name="T16" fmla="*/ 0 h 8"/>
                <a:gd name="T17" fmla="*/ 2 w 2"/>
                <a:gd name="T18" fmla="*/ 8 h 8"/>
              </a:gdLst>
              <a:ahLst/>
              <a:cxnLst>
                <a:cxn ang="T10">
                  <a:pos x="T0" y="T1"/>
                </a:cxn>
                <a:cxn ang="T11">
                  <a:pos x="T2" y="T3"/>
                </a:cxn>
                <a:cxn ang="T12">
                  <a:pos x="T4" y="T5"/>
                </a:cxn>
                <a:cxn ang="T13">
                  <a:pos x="T6" y="T7"/>
                </a:cxn>
                <a:cxn ang="T14">
                  <a:pos x="T8" y="T9"/>
                </a:cxn>
              </a:cxnLst>
              <a:rect l="T15" t="T16" r="T17" b="T18"/>
              <a:pathLst>
                <a:path w="2" h="8">
                  <a:moveTo>
                    <a:pt x="2" y="8"/>
                  </a:moveTo>
                  <a:cubicBezTo>
                    <a:pt x="2" y="6"/>
                    <a:pt x="2" y="3"/>
                    <a:pt x="1" y="0"/>
                  </a:cubicBezTo>
                  <a:cubicBezTo>
                    <a:pt x="1" y="0"/>
                    <a:pt x="0" y="1"/>
                    <a:pt x="0" y="1"/>
                  </a:cubicBezTo>
                  <a:cubicBezTo>
                    <a:pt x="0" y="8"/>
                    <a:pt x="0" y="8"/>
                    <a:pt x="0" y="8"/>
                  </a:cubicBezTo>
                  <a:cubicBezTo>
                    <a:pt x="1" y="8"/>
                    <a:pt x="2" y="8"/>
                    <a:pt x="2" y="8"/>
                  </a:cubicBezTo>
                  <a:close/>
                </a:path>
              </a:pathLst>
            </a:custGeom>
            <a:solidFill>
              <a:srgbClr val="D7E691"/>
            </a:solidFill>
            <a:ln w="9525">
              <a:noFill/>
              <a:round/>
              <a:headEnd/>
              <a:tailEnd/>
            </a:ln>
          </p:spPr>
          <p:txBody>
            <a:bodyPr/>
            <a:lstStyle/>
            <a:p>
              <a:endParaRPr lang="en-US"/>
            </a:p>
          </p:txBody>
        </p:sp>
        <p:sp>
          <p:nvSpPr>
            <p:cNvPr id="986" name="Freeform 20"/>
            <p:cNvSpPr>
              <a:spLocks/>
            </p:cNvSpPr>
            <p:nvPr/>
          </p:nvSpPr>
          <p:spPr bwMode="auto">
            <a:xfrm>
              <a:off x="3548" y="2896"/>
              <a:ext cx="65" cy="419"/>
            </a:xfrm>
            <a:custGeom>
              <a:avLst/>
              <a:gdLst>
                <a:gd name="T0" fmla="*/ 8 w 26"/>
                <a:gd name="T1" fmla="*/ 93 h 157"/>
                <a:gd name="T2" fmla="*/ 65 w 26"/>
                <a:gd name="T3" fmla="*/ 419 h 157"/>
                <a:gd name="T4" fmla="*/ 15 w 26"/>
                <a:gd name="T5" fmla="*/ 88 h 157"/>
                <a:gd name="T6" fmla="*/ 5 w 26"/>
                <a:gd name="T7" fmla="*/ 0 h 157"/>
                <a:gd name="T8" fmla="*/ 0 w 26"/>
                <a:gd name="T9" fmla="*/ 0 h 157"/>
                <a:gd name="T10" fmla="*/ 8 w 26"/>
                <a:gd name="T11" fmla="*/ 93 h 157"/>
                <a:gd name="T12" fmla="*/ 0 60000 65536"/>
                <a:gd name="T13" fmla="*/ 0 60000 65536"/>
                <a:gd name="T14" fmla="*/ 0 60000 65536"/>
                <a:gd name="T15" fmla="*/ 0 60000 65536"/>
                <a:gd name="T16" fmla="*/ 0 60000 65536"/>
                <a:gd name="T17" fmla="*/ 0 60000 65536"/>
                <a:gd name="T18" fmla="*/ 0 w 26"/>
                <a:gd name="T19" fmla="*/ 0 h 157"/>
                <a:gd name="T20" fmla="*/ 26 w 26"/>
                <a:gd name="T21" fmla="*/ 157 h 157"/>
              </a:gdLst>
              <a:ahLst/>
              <a:cxnLst>
                <a:cxn ang="T12">
                  <a:pos x="T0" y="T1"/>
                </a:cxn>
                <a:cxn ang="T13">
                  <a:pos x="T2" y="T3"/>
                </a:cxn>
                <a:cxn ang="T14">
                  <a:pos x="T4" y="T5"/>
                </a:cxn>
                <a:cxn ang="T15">
                  <a:pos x="T6" y="T7"/>
                </a:cxn>
                <a:cxn ang="T16">
                  <a:pos x="T8" y="T9"/>
                </a:cxn>
                <a:cxn ang="T17">
                  <a:pos x="T10" y="T11"/>
                </a:cxn>
              </a:cxnLst>
              <a:rect l="T18" t="T19" r="T20" b="T21"/>
              <a:pathLst>
                <a:path w="26" h="157">
                  <a:moveTo>
                    <a:pt x="3" y="35"/>
                  </a:moveTo>
                  <a:cubicBezTo>
                    <a:pt x="3" y="35"/>
                    <a:pt x="24" y="155"/>
                    <a:pt x="26" y="157"/>
                  </a:cubicBezTo>
                  <a:cubicBezTo>
                    <a:pt x="26" y="157"/>
                    <a:pt x="7" y="45"/>
                    <a:pt x="6" y="33"/>
                  </a:cubicBezTo>
                  <a:cubicBezTo>
                    <a:pt x="5" y="28"/>
                    <a:pt x="4" y="15"/>
                    <a:pt x="2" y="0"/>
                  </a:cubicBezTo>
                  <a:cubicBezTo>
                    <a:pt x="2" y="0"/>
                    <a:pt x="1" y="0"/>
                    <a:pt x="0" y="0"/>
                  </a:cubicBezTo>
                  <a:lnTo>
                    <a:pt x="3" y="35"/>
                  </a:lnTo>
                  <a:close/>
                </a:path>
              </a:pathLst>
            </a:custGeom>
            <a:solidFill>
              <a:srgbClr val="CCDF75"/>
            </a:solidFill>
            <a:ln w="9525">
              <a:noFill/>
              <a:round/>
              <a:headEnd/>
              <a:tailEnd/>
            </a:ln>
          </p:spPr>
          <p:txBody>
            <a:bodyPr/>
            <a:lstStyle/>
            <a:p>
              <a:endParaRPr lang="en-US"/>
            </a:p>
          </p:txBody>
        </p:sp>
        <p:sp>
          <p:nvSpPr>
            <p:cNvPr id="987" name="Freeform 21"/>
            <p:cNvSpPr>
              <a:spLocks noEditPoints="1"/>
            </p:cNvSpPr>
            <p:nvPr/>
          </p:nvSpPr>
          <p:spPr bwMode="auto">
            <a:xfrm>
              <a:off x="3645" y="2680"/>
              <a:ext cx="103" cy="669"/>
            </a:xfrm>
            <a:custGeom>
              <a:avLst/>
              <a:gdLst>
                <a:gd name="T0" fmla="*/ 103 w 41"/>
                <a:gd name="T1" fmla="*/ 0 h 251"/>
                <a:gd name="T2" fmla="*/ 93 w 41"/>
                <a:gd name="T3" fmla="*/ 296 h 251"/>
                <a:gd name="T4" fmla="*/ 90 w 41"/>
                <a:gd name="T5" fmla="*/ 317 h 251"/>
                <a:gd name="T6" fmla="*/ 33 w 41"/>
                <a:gd name="T7" fmla="*/ 645 h 251"/>
                <a:gd name="T8" fmla="*/ 0 w 41"/>
                <a:gd name="T9" fmla="*/ 669 h 251"/>
                <a:gd name="T10" fmla="*/ 0 w 41"/>
                <a:gd name="T11" fmla="*/ 669 h 251"/>
                <a:gd name="T12" fmla="*/ 43 w 41"/>
                <a:gd name="T13" fmla="*/ 648 h 251"/>
                <a:gd name="T14" fmla="*/ 100 w 41"/>
                <a:gd name="T15" fmla="*/ 320 h 251"/>
                <a:gd name="T16" fmla="*/ 103 w 41"/>
                <a:gd name="T17" fmla="*/ 296 h 251"/>
                <a:gd name="T18" fmla="*/ 103 w 41"/>
                <a:gd name="T19" fmla="*/ 0 h 251"/>
                <a:gd name="T20" fmla="*/ 43 w 41"/>
                <a:gd name="T21" fmla="*/ 648 h 251"/>
                <a:gd name="T22" fmla="*/ 43 w 41"/>
                <a:gd name="T23" fmla="*/ 648 h 251"/>
                <a:gd name="T24" fmla="*/ 43 w 41"/>
                <a:gd name="T25" fmla="*/ 648 h 251"/>
                <a:gd name="T26" fmla="*/ 43 w 41"/>
                <a:gd name="T27" fmla="*/ 648 h 251"/>
                <a:gd name="T28" fmla="*/ 43 w 41"/>
                <a:gd name="T29" fmla="*/ 650 h 251"/>
                <a:gd name="T30" fmla="*/ 43 w 41"/>
                <a:gd name="T31" fmla="*/ 648 h 251"/>
                <a:gd name="T32" fmla="*/ 43 w 41"/>
                <a:gd name="T33" fmla="*/ 650 h 2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
                <a:gd name="T52" fmla="*/ 0 h 251"/>
                <a:gd name="T53" fmla="*/ 41 w 41"/>
                <a:gd name="T54" fmla="*/ 251 h 25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 h="251">
                  <a:moveTo>
                    <a:pt x="41" y="0"/>
                  </a:moveTo>
                  <a:cubicBezTo>
                    <a:pt x="41" y="4"/>
                    <a:pt x="37" y="110"/>
                    <a:pt x="37" y="111"/>
                  </a:cubicBezTo>
                  <a:cubicBezTo>
                    <a:pt x="37" y="111"/>
                    <a:pt x="36" y="119"/>
                    <a:pt x="36" y="119"/>
                  </a:cubicBezTo>
                  <a:cubicBezTo>
                    <a:pt x="26" y="178"/>
                    <a:pt x="14" y="238"/>
                    <a:pt x="13" y="242"/>
                  </a:cubicBezTo>
                  <a:cubicBezTo>
                    <a:pt x="12" y="245"/>
                    <a:pt x="8" y="251"/>
                    <a:pt x="0" y="251"/>
                  </a:cubicBezTo>
                  <a:cubicBezTo>
                    <a:pt x="0" y="251"/>
                    <a:pt x="0" y="251"/>
                    <a:pt x="0" y="251"/>
                  </a:cubicBezTo>
                  <a:cubicBezTo>
                    <a:pt x="10" y="251"/>
                    <a:pt x="15" y="248"/>
                    <a:pt x="17" y="243"/>
                  </a:cubicBezTo>
                  <a:cubicBezTo>
                    <a:pt x="17" y="242"/>
                    <a:pt x="20" y="231"/>
                    <a:pt x="40" y="120"/>
                  </a:cubicBezTo>
                  <a:cubicBezTo>
                    <a:pt x="41" y="111"/>
                    <a:pt x="41" y="111"/>
                    <a:pt x="41" y="111"/>
                  </a:cubicBezTo>
                  <a:cubicBezTo>
                    <a:pt x="41" y="107"/>
                    <a:pt x="41" y="4"/>
                    <a:pt x="41" y="0"/>
                  </a:cubicBezTo>
                  <a:close/>
                  <a:moveTo>
                    <a:pt x="17" y="243"/>
                  </a:moveTo>
                  <a:cubicBezTo>
                    <a:pt x="17" y="243"/>
                    <a:pt x="17" y="243"/>
                    <a:pt x="17" y="243"/>
                  </a:cubicBezTo>
                  <a:cubicBezTo>
                    <a:pt x="17" y="243"/>
                    <a:pt x="17" y="243"/>
                    <a:pt x="17" y="243"/>
                  </a:cubicBezTo>
                  <a:cubicBezTo>
                    <a:pt x="17" y="243"/>
                    <a:pt x="17" y="243"/>
                    <a:pt x="17" y="243"/>
                  </a:cubicBezTo>
                  <a:close/>
                  <a:moveTo>
                    <a:pt x="17" y="244"/>
                  </a:moveTo>
                  <a:cubicBezTo>
                    <a:pt x="17" y="244"/>
                    <a:pt x="17" y="243"/>
                    <a:pt x="17" y="243"/>
                  </a:cubicBezTo>
                  <a:cubicBezTo>
                    <a:pt x="17" y="243"/>
                    <a:pt x="17" y="244"/>
                    <a:pt x="17" y="244"/>
                  </a:cubicBezTo>
                  <a:close/>
                </a:path>
              </a:pathLst>
            </a:custGeom>
            <a:solidFill>
              <a:srgbClr val="FFFFFF"/>
            </a:solidFill>
            <a:ln w="9525">
              <a:noFill/>
              <a:round/>
              <a:headEnd/>
              <a:tailEnd/>
            </a:ln>
          </p:spPr>
          <p:txBody>
            <a:bodyPr/>
            <a:lstStyle/>
            <a:p>
              <a:endParaRPr lang="en-US"/>
            </a:p>
          </p:txBody>
        </p:sp>
        <p:sp>
          <p:nvSpPr>
            <p:cNvPr id="988" name="Freeform 22"/>
            <p:cNvSpPr>
              <a:spLocks/>
            </p:cNvSpPr>
            <p:nvPr/>
          </p:nvSpPr>
          <p:spPr bwMode="auto">
            <a:xfrm>
              <a:off x="3585" y="2667"/>
              <a:ext cx="163" cy="682"/>
            </a:xfrm>
            <a:custGeom>
              <a:avLst/>
              <a:gdLst>
                <a:gd name="T0" fmla="*/ 158 w 65"/>
                <a:gd name="T1" fmla="*/ 3 h 256"/>
                <a:gd name="T2" fmla="*/ 55 w 65"/>
                <a:gd name="T3" fmla="*/ 11 h 256"/>
                <a:gd name="T4" fmla="*/ 0 w 65"/>
                <a:gd name="T5" fmla="*/ 8 h 256"/>
                <a:gd name="T6" fmla="*/ 80 w 65"/>
                <a:gd name="T7" fmla="*/ 21 h 256"/>
                <a:gd name="T8" fmla="*/ 133 w 65"/>
                <a:gd name="T9" fmla="*/ 75 h 256"/>
                <a:gd name="T10" fmla="*/ 133 w 65"/>
                <a:gd name="T11" fmla="*/ 296 h 256"/>
                <a:gd name="T12" fmla="*/ 130 w 65"/>
                <a:gd name="T13" fmla="*/ 322 h 256"/>
                <a:gd name="T14" fmla="*/ 80 w 65"/>
                <a:gd name="T15" fmla="*/ 658 h 256"/>
                <a:gd name="T16" fmla="*/ 43 w 65"/>
                <a:gd name="T17" fmla="*/ 682 h 256"/>
                <a:gd name="T18" fmla="*/ 60 w 65"/>
                <a:gd name="T19" fmla="*/ 682 h 256"/>
                <a:gd name="T20" fmla="*/ 98 w 65"/>
                <a:gd name="T21" fmla="*/ 658 h 256"/>
                <a:gd name="T22" fmla="*/ 155 w 65"/>
                <a:gd name="T23" fmla="*/ 330 h 256"/>
                <a:gd name="T24" fmla="*/ 158 w 65"/>
                <a:gd name="T25" fmla="*/ 309 h 256"/>
                <a:gd name="T26" fmla="*/ 163 w 65"/>
                <a:gd name="T27" fmla="*/ 13 h 256"/>
                <a:gd name="T28" fmla="*/ 158 w 65"/>
                <a:gd name="T29" fmla="*/ 3 h 25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5"/>
                <a:gd name="T46" fmla="*/ 0 h 256"/>
                <a:gd name="T47" fmla="*/ 65 w 65"/>
                <a:gd name="T48" fmla="*/ 256 h 25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5" h="256">
                  <a:moveTo>
                    <a:pt x="63" y="1"/>
                  </a:moveTo>
                  <a:cubicBezTo>
                    <a:pt x="52" y="3"/>
                    <a:pt x="38" y="4"/>
                    <a:pt x="22" y="4"/>
                  </a:cubicBezTo>
                  <a:cubicBezTo>
                    <a:pt x="14" y="4"/>
                    <a:pt x="7" y="4"/>
                    <a:pt x="0" y="3"/>
                  </a:cubicBezTo>
                  <a:cubicBezTo>
                    <a:pt x="9" y="6"/>
                    <a:pt x="24" y="8"/>
                    <a:pt x="32" y="8"/>
                  </a:cubicBezTo>
                  <a:cubicBezTo>
                    <a:pt x="40" y="9"/>
                    <a:pt x="52" y="10"/>
                    <a:pt x="53" y="28"/>
                  </a:cubicBezTo>
                  <a:cubicBezTo>
                    <a:pt x="54" y="42"/>
                    <a:pt x="54" y="89"/>
                    <a:pt x="53" y="111"/>
                  </a:cubicBezTo>
                  <a:cubicBezTo>
                    <a:pt x="52" y="121"/>
                    <a:pt x="52" y="121"/>
                    <a:pt x="52" y="121"/>
                  </a:cubicBezTo>
                  <a:cubicBezTo>
                    <a:pt x="52" y="121"/>
                    <a:pt x="34" y="245"/>
                    <a:pt x="32" y="247"/>
                  </a:cubicBezTo>
                  <a:cubicBezTo>
                    <a:pt x="29" y="252"/>
                    <a:pt x="24" y="255"/>
                    <a:pt x="17" y="256"/>
                  </a:cubicBezTo>
                  <a:cubicBezTo>
                    <a:pt x="24" y="256"/>
                    <a:pt x="24" y="256"/>
                    <a:pt x="24" y="256"/>
                  </a:cubicBezTo>
                  <a:cubicBezTo>
                    <a:pt x="33" y="256"/>
                    <a:pt x="37" y="251"/>
                    <a:pt x="39" y="247"/>
                  </a:cubicBezTo>
                  <a:cubicBezTo>
                    <a:pt x="40" y="246"/>
                    <a:pt x="59" y="146"/>
                    <a:pt x="62" y="124"/>
                  </a:cubicBezTo>
                  <a:cubicBezTo>
                    <a:pt x="63" y="122"/>
                    <a:pt x="63" y="116"/>
                    <a:pt x="63" y="116"/>
                  </a:cubicBezTo>
                  <a:cubicBezTo>
                    <a:pt x="63" y="116"/>
                    <a:pt x="65" y="9"/>
                    <a:pt x="65" y="5"/>
                  </a:cubicBezTo>
                  <a:cubicBezTo>
                    <a:pt x="65" y="2"/>
                    <a:pt x="65" y="0"/>
                    <a:pt x="63" y="1"/>
                  </a:cubicBezTo>
                  <a:close/>
                </a:path>
              </a:pathLst>
            </a:custGeom>
            <a:solidFill>
              <a:srgbClr val="E0E0E0"/>
            </a:solidFill>
            <a:ln w="9525">
              <a:noFill/>
              <a:round/>
              <a:headEnd/>
              <a:tailEnd/>
            </a:ln>
          </p:spPr>
          <p:txBody>
            <a:bodyPr/>
            <a:lstStyle/>
            <a:p>
              <a:endParaRPr lang="en-US"/>
            </a:p>
          </p:txBody>
        </p:sp>
        <p:sp>
          <p:nvSpPr>
            <p:cNvPr id="989" name="Freeform 23"/>
            <p:cNvSpPr>
              <a:spLocks/>
            </p:cNvSpPr>
            <p:nvPr/>
          </p:nvSpPr>
          <p:spPr bwMode="auto">
            <a:xfrm>
              <a:off x="3585" y="2669"/>
              <a:ext cx="158" cy="48"/>
            </a:xfrm>
            <a:custGeom>
              <a:avLst/>
              <a:gdLst>
                <a:gd name="T0" fmla="*/ 158 w 63"/>
                <a:gd name="T1" fmla="*/ 37 h 18"/>
                <a:gd name="T2" fmla="*/ 158 w 63"/>
                <a:gd name="T3" fmla="*/ 0 h 18"/>
                <a:gd name="T4" fmla="*/ 55 w 63"/>
                <a:gd name="T5" fmla="*/ 8 h 18"/>
                <a:gd name="T6" fmla="*/ 0 w 63"/>
                <a:gd name="T7" fmla="*/ 5 h 18"/>
                <a:gd name="T8" fmla="*/ 80 w 63"/>
                <a:gd name="T9" fmla="*/ 19 h 18"/>
                <a:gd name="T10" fmla="*/ 128 w 63"/>
                <a:gd name="T11" fmla="*/ 48 h 18"/>
                <a:gd name="T12" fmla="*/ 158 w 63"/>
                <a:gd name="T13" fmla="*/ 37 h 18"/>
                <a:gd name="T14" fmla="*/ 0 60000 65536"/>
                <a:gd name="T15" fmla="*/ 0 60000 65536"/>
                <a:gd name="T16" fmla="*/ 0 60000 65536"/>
                <a:gd name="T17" fmla="*/ 0 60000 65536"/>
                <a:gd name="T18" fmla="*/ 0 60000 65536"/>
                <a:gd name="T19" fmla="*/ 0 60000 65536"/>
                <a:gd name="T20" fmla="*/ 0 60000 65536"/>
                <a:gd name="T21" fmla="*/ 0 w 63"/>
                <a:gd name="T22" fmla="*/ 0 h 18"/>
                <a:gd name="T23" fmla="*/ 63 w 63"/>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8">
                  <a:moveTo>
                    <a:pt x="63" y="14"/>
                  </a:moveTo>
                  <a:cubicBezTo>
                    <a:pt x="63" y="0"/>
                    <a:pt x="63" y="0"/>
                    <a:pt x="63" y="0"/>
                  </a:cubicBezTo>
                  <a:cubicBezTo>
                    <a:pt x="52" y="2"/>
                    <a:pt x="38" y="3"/>
                    <a:pt x="22" y="3"/>
                  </a:cubicBezTo>
                  <a:cubicBezTo>
                    <a:pt x="14" y="3"/>
                    <a:pt x="7" y="3"/>
                    <a:pt x="0" y="2"/>
                  </a:cubicBezTo>
                  <a:cubicBezTo>
                    <a:pt x="9" y="5"/>
                    <a:pt x="24" y="7"/>
                    <a:pt x="32" y="7"/>
                  </a:cubicBezTo>
                  <a:cubicBezTo>
                    <a:pt x="38" y="8"/>
                    <a:pt x="47" y="9"/>
                    <a:pt x="51" y="18"/>
                  </a:cubicBezTo>
                  <a:cubicBezTo>
                    <a:pt x="58" y="17"/>
                    <a:pt x="63" y="15"/>
                    <a:pt x="63" y="14"/>
                  </a:cubicBezTo>
                  <a:close/>
                </a:path>
              </a:pathLst>
            </a:custGeom>
            <a:solidFill>
              <a:srgbClr val="BFBFBF"/>
            </a:solidFill>
            <a:ln w="9525">
              <a:noFill/>
              <a:round/>
              <a:headEnd/>
              <a:tailEnd/>
            </a:ln>
          </p:spPr>
          <p:txBody>
            <a:bodyPr/>
            <a:lstStyle/>
            <a:p>
              <a:endParaRPr lang="en-US"/>
            </a:p>
          </p:txBody>
        </p:sp>
        <p:sp>
          <p:nvSpPr>
            <p:cNvPr id="990" name="Freeform 24"/>
            <p:cNvSpPr>
              <a:spLocks/>
            </p:cNvSpPr>
            <p:nvPr/>
          </p:nvSpPr>
          <p:spPr bwMode="auto">
            <a:xfrm>
              <a:off x="3720" y="2875"/>
              <a:ext cx="25" cy="24"/>
            </a:xfrm>
            <a:custGeom>
              <a:avLst/>
              <a:gdLst>
                <a:gd name="T0" fmla="*/ 25 w 10"/>
                <a:gd name="T1" fmla="*/ 5 h 9"/>
                <a:gd name="T2" fmla="*/ 0 w 10"/>
                <a:gd name="T3" fmla="*/ 0 h 9"/>
                <a:gd name="T4" fmla="*/ 0 w 10"/>
                <a:gd name="T5" fmla="*/ 24 h 9"/>
                <a:gd name="T6" fmla="*/ 25 w 10"/>
                <a:gd name="T7" fmla="*/ 19 h 9"/>
                <a:gd name="T8" fmla="*/ 25 w 10"/>
                <a:gd name="T9" fmla="*/ 5 h 9"/>
                <a:gd name="T10" fmla="*/ 0 60000 65536"/>
                <a:gd name="T11" fmla="*/ 0 60000 65536"/>
                <a:gd name="T12" fmla="*/ 0 60000 65536"/>
                <a:gd name="T13" fmla="*/ 0 60000 65536"/>
                <a:gd name="T14" fmla="*/ 0 60000 65536"/>
                <a:gd name="T15" fmla="*/ 0 w 10"/>
                <a:gd name="T16" fmla="*/ 0 h 9"/>
                <a:gd name="T17" fmla="*/ 10 w 10"/>
                <a:gd name="T18" fmla="*/ 9 h 9"/>
              </a:gdLst>
              <a:ahLst/>
              <a:cxnLst>
                <a:cxn ang="T10">
                  <a:pos x="T0" y="T1"/>
                </a:cxn>
                <a:cxn ang="T11">
                  <a:pos x="T2" y="T3"/>
                </a:cxn>
                <a:cxn ang="T12">
                  <a:pos x="T4" y="T5"/>
                </a:cxn>
                <a:cxn ang="T13">
                  <a:pos x="T6" y="T7"/>
                </a:cxn>
                <a:cxn ang="T14">
                  <a:pos x="T8" y="T9"/>
                </a:cxn>
              </a:cxnLst>
              <a:rect l="T15" t="T16" r="T17" b="T18"/>
              <a:pathLst>
                <a:path w="10" h="9">
                  <a:moveTo>
                    <a:pt x="10" y="2"/>
                  </a:moveTo>
                  <a:cubicBezTo>
                    <a:pt x="7" y="1"/>
                    <a:pt x="4" y="0"/>
                    <a:pt x="0" y="0"/>
                  </a:cubicBezTo>
                  <a:cubicBezTo>
                    <a:pt x="0" y="3"/>
                    <a:pt x="0" y="6"/>
                    <a:pt x="0" y="9"/>
                  </a:cubicBezTo>
                  <a:cubicBezTo>
                    <a:pt x="4" y="8"/>
                    <a:pt x="7" y="8"/>
                    <a:pt x="10" y="7"/>
                  </a:cubicBezTo>
                  <a:cubicBezTo>
                    <a:pt x="10" y="5"/>
                    <a:pt x="10" y="3"/>
                    <a:pt x="10" y="2"/>
                  </a:cubicBezTo>
                  <a:close/>
                </a:path>
              </a:pathLst>
            </a:custGeom>
            <a:solidFill>
              <a:srgbClr val="D7E691"/>
            </a:solidFill>
            <a:ln w="9525">
              <a:noFill/>
              <a:round/>
              <a:headEnd/>
              <a:tailEnd/>
            </a:ln>
          </p:spPr>
          <p:txBody>
            <a:bodyPr/>
            <a:lstStyle/>
            <a:p>
              <a:endParaRPr lang="en-US"/>
            </a:p>
          </p:txBody>
        </p:sp>
        <p:sp>
          <p:nvSpPr>
            <p:cNvPr id="991" name="Freeform 25"/>
            <p:cNvSpPr>
              <a:spLocks/>
            </p:cNvSpPr>
            <p:nvPr/>
          </p:nvSpPr>
          <p:spPr bwMode="auto">
            <a:xfrm>
              <a:off x="3628" y="2893"/>
              <a:ext cx="117" cy="456"/>
            </a:xfrm>
            <a:custGeom>
              <a:avLst/>
              <a:gdLst>
                <a:gd name="T0" fmla="*/ 115 w 47"/>
                <a:gd name="T1" fmla="*/ 83 h 171"/>
                <a:gd name="T2" fmla="*/ 117 w 47"/>
                <a:gd name="T3" fmla="*/ 0 h 171"/>
                <a:gd name="T4" fmla="*/ 92 w 47"/>
                <a:gd name="T5" fmla="*/ 5 h 171"/>
                <a:gd name="T6" fmla="*/ 90 w 47"/>
                <a:gd name="T7" fmla="*/ 69 h 171"/>
                <a:gd name="T8" fmla="*/ 87 w 47"/>
                <a:gd name="T9" fmla="*/ 96 h 171"/>
                <a:gd name="T10" fmla="*/ 37 w 47"/>
                <a:gd name="T11" fmla="*/ 432 h 171"/>
                <a:gd name="T12" fmla="*/ 0 w 47"/>
                <a:gd name="T13" fmla="*/ 456 h 171"/>
                <a:gd name="T14" fmla="*/ 17 w 47"/>
                <a:gd name="T15" fmla="*/ 456 h 171"/>
                <a:gd name="T16" fmla="*/ 55 w 47"/>
                <a:gd name="T17" fmla="*/ 432 h 171"/>
                <a:gd name="T18" fmla="*/ 112 w 47"/>
                <a:gd name="T19" fmla="*/ 104 h 171"/>
                <a:gd name="T20" fmla="*/ 115 w 47"/>
                <a:gd name="T21" fmla="*/ 83 h 1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7"/>
                <a:gd name="T34" fmla="*/ 0 h 171"/>
                <a:gd name="T35" fmla="*/ 47 w 47"/>
                <a:gd name="T36" fmla="*/ 171 h 17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7" h="171">
                  <a:moveTo>
                    <a:pt x="46" y="31"/>
                  </a:moveTo>
                  <a:cubicBezTo>
                    <a:pt x="46" y="31"/>
                    <a:pt x="46" y="17"/>
                    <a:pt x="47" y="0"/>
                  </a:cubicBezTo>
                  <a:cubicBezTo>
                    <a:pt x="44" y="1"/>
                    <a:pt x="41" y="1"/>
                    <a:pt x="37" y="2"/>
                  </a:cubicBezTo>
                  <a:cubicBezTo>
                    <a:pt x="36" y="11"/>
                    <a:pt x="36" y="20"/>
                    <a:pt x="36" y="26"/>
                  </a:cubicBezTo>
                  <a:cubicBezTo>
                    <a:pt x="35" y="36"/>
                    <a:pt x="35" y="36"/>
                    <a:pt x="35" y="36"/>
                  </a:cubicBezTo>
                  <a:cubicBezTo>
                    <a:pt x="35" y="36"/>
                    <a:pt x="17" y="160"/>
                    <a:pt x="15" y="162"/>
                  </a:cubicBezTo>
                  <a:cubicBezTo>
                    <a:pt x="12" y="167"/>
                    <a:pt x="7" y="170"/>
                    <a:pt x="0" y="171"/>
                  </a:cubicBezTo>
                  <a:cubicBezTo>
                    <a:pt x="7" y="171"/>
                    <a:pt x="7" y="171"/>
                    <a:pt x="7" y="171"/>
                  </a:cubicBezTo>
                  <a:cubicBezTo>
                    <a:pt x="16" y="171"/>
                    <a:pt x="20" y="166"/>
                    <a:pt x="22" y="162"/>
                  </a:cubicBezTo>
                  <a:cubicBezTo>
                    <a:pt x="23" y="161"/>
                    <a:pt x="42" y="61"/>
                    <a:pt x="45" y="39"/>
                  </a:cubicBezTo>
                  <a:cubicBezTo>
                    <a:pt x="46" y="37"/>
                    <a:pt x="46" y="31"/>
                    <a:pt x="46" y="31"/>
                  </a:cubicBezTo>
                  <a:close/>
                </a:path>
              </a:pathLst>
            </a:custGeom>
            <a:solidFill>
              <a:srgbClr val="CCDF75"/>
            </a:solidFill>
            <a:ln w="9525">
              <a:noFill/>
              <a:round/>
              <a:headEnd/>
              <a:tailEnd/>
            </a:ln>
          </p:spPr>
          <p:txBody>
            <a:bodyPr/>
            <a:lstStyle/>
            <a:p>
              <a:endParaRPr lang="en-US"/>
            </a:p>
          </p:txBody>
        </p:sp>
        <p:sp>
          <p:nvSpPr>
            <p:cNvPr id="992" name="Freeform 26"/>
            <p:cNvSpPr>
              <a:spLocks/>
            </p:cNvSpPr>
            <p:nvPr/>
          </p:nvSpPr>
          <p:spPr bwMode="auto">
            <a:xfrm>
              <a:off x="3665" y="2741"/>
              <a:ext cx="55" cy="584"/>
            </a:xfrm>
            <a:custGeom>
              <a:avLst/>
              <a:gdLst>
                <a:gd name="T0" fmla="*/ 43 w 22"/>
                <a:gd name="T1" fmla="*/ 251 h 219"/>
                <a:gd name="T2" fmla="*/ 53 w 22"/>
                <a:gd name="T3" fmla="*/ 0 h 219"/>
                <a:gd name="T4" fmla="*/ 53 w 22"/>
                <a:gd name="T5" fmla="*/ 221 h 219"/>
                <a:gd name="T6" fmla="*/ 50 w 22"/>
                <a:gd name="T7" fmla="*/ 248 h 219"/>
                <a:gd name="T8" fmla="*/ 0 w 22"/>
                <a:gd name="T9" fmla="*/ 584 h 219"/>
                <a:gd name="T10" fmla="*/ 43 w 22"/>
                <a:gd name="T11" fmla="*/ 251 h 219"/>
                <a:gd name="T12" fmla="*/ 0 60000 65536"/>
                <a:gd name="T13" fmla="*/ 0 60000 65536"/>
                <a:gd name="T14" fmla="*/ 0 60000 65536"/>
                <a:gd name="T15" fmla="*/ 0 60000 65536"/>
                <a:gd name="T16" fmla="*/ 0 60000 65536"/>
                <a:gd name="T17" fmla="*/ 0 60000 65536"/>
                <a:gd name="T18" fmla="*/ 0 w 22"/>
                <a:gd name="T19" fmla="*/ 0 h 219"/>
                <a:gd name="T20" fmla="*/ 22 w 22"/>
                <a:gd name="T21" fmla="*/ 219 h 219"/>
              </a:gdLst>
              <a:ahLst/>
              <a:cxnLst>
                <a:cxn ang="T12">
                  <a:pos x="T0" y="T1"/>
                </a:cxn>
                <a:cxn ang="T13">
                  <a:pos x="T2" y="T3"/>
                </a:cxn>
                <a:cxn ang="T14">
                  <a:pos x="T4" y="T5"/>
                </a:cxn>
                <a:cxn ang="T15">
                  <a:pos x="T6" y="T7"/>
                </a:cxn>
                <a:cxn ang="T16">
                  <a:pos x="T8" y="T9"/>
                </a:cxn>
                <a:cxn ang="T17">
                  <a:pos x="T10" y="T11"/>
                </a:cxn>
              </a:cxnLst>
              <a:rect l="T18" t="T19" r="T20" b="T21"/>
              <a:pathLst>
                <a:path w="22" h="219">
                  <a:moveTo>
                    <a:pt x="17" y="94"/>
                  </a:moveTo>
                  <a:cubicBezTo>
                    <a:pt x="19" y="79"/>
                    <a:pt x="20" y="17"/>
                    <a:pt x="21" y="0"/>
                  </a:cubicBezTo>
                  <a:cubicBezTo>
                    <a:pt x="22" y="14"/>
                    <a:pt x="22" y="61"/>
                    <a:pt x="21" y="83"/>
                  </a:cubicBezTo>
                  <a:cubicBezTo>
                    <a:pt x="20" y="93"/>
                    <a:pt x="20" y="93"/>
                    <a:pt x="20" y="93"/>
                  </a:cubicBezTo>
                  <a:cubicBezTo>
                    <a:pt x="20" y="93"/>
                    <a:pt x="2" y="217"/>
                    <a:pt x="0" y="219"/>
                  </a:cubicBezTo>
                  <a:cubicBezTo>
                    <a:pt x="0" y="219"/>
                    <a:pt x="15" y="109"/>
                    <a:pt x="17" y="94"/>
                  </a:cubicBezTo>
                  <a:close/>
                </a:path>
              </a:pathLst>
            </a:custGeom>
            <a:solidFill>
              <a:srgbClr val="C2C2C2"/>
            </a:solidFill>
            <a:ln w="9525">
              <a:noFill/>
              <a:round/>
              <a:headEnd/>
              <a:tailEnd/>
            </a:ln>
          </p:spPr>
          <p:txBody>
            <a:bodyPr/>
            <a:lstStyle/>
            <a:p>
              <a:endParaRPr lang="en-US"/>
            </a:p>
          </p:txBody>
        </p:sp>
        <p:sp>
          <p:nvSpPr>
            <p:cNvPr id="993" name="Freeform 27"/>
            <p:cNvSpPr>
              <a:spLocks/>
            </p:cNvSpPr>
            <p:nvPr/>
          </p:nvSpPr>
          <p:spPr bwMode="auto">
            <a:xfrm>
              <a:off x="3713" y="2872"/>
              <a:ext cx="7" cy="27"/>
            </a:xfrm>
            <a:custGeom>
              <a:avLst/>
              <a:gdLst>
                <a:gd name="T0" fmla="*/ 0 w 3"/>
                <a:gd name="T1" fmla="*/ 27 h 10"/>
                <a:gd name="T2" fmla="*/ 7 w 3"/>
                <a:gd name="T3" fmla="*/ 27 h 10"/>
                <a:gd name="T4" fmla="*/ 7 w 3"/>
                <a:gd name="T5" fmla="*/ 3 h 10"/>
                <a:gd name="T6" fmla="*/ 0 w 3"/>
                <a:gd name="T7" fmla="*/ 0 h 10"/>
                <a:gd name="T8" fmla="*/ 0 w 3"/>
                <a:gd name="T9" fmla="*/ 27 h 10"/>
                <a:gd name="T10" fmla="*/ 0 60000 65536"/>
                <a:gd name="T11" fmla="*/ 0 60000 65536"/>
                <a:gd name="T12" fmla="*/ 0 60000 65536"/>
                <a:gd name="T13" fmla="*/ 0 60000 65536"/>
                <a:gd name="T14" fmla="*/ 0 60000 65536"/>
                <a:gd name="T15" fmla="*/ 0 w 3"/>
                <a:gd name="T16" fmla="*/ 0 h 10"/>
                <a:gd name="T17" fmla="*/ 3 w 3"/>
                <a:gd name="T18" fmla="*/ 10 h 10"/>
              </a:gdLst>
              <a:ahLst/>
              <a:cxnLst>
                <a:cxn ang="T10">
                  <a:pos x="T0" y="T1"/>
                </a:cxn>
                <a:cxn ang="T11">
                  <a:pos x="T2" y="T3"/>
                </a:cxn>
                <a:cxn ang="T12">
                  <a:pos x="T4" y="T5"/>
                </a:cxn>
                <a:cxn ang="T13">
                  <a:pos x="T6" y="T7"/>
                </a:cxn>
                <a:cxn ang="T14">
                  <a:pos x="T8" y="T9"/>
                </a:cxn>
              </a:cxnLst>
              <a:rect l="T15" t="T16" r="T17" b="T18"/>
              <a:pathLst>
                <a:path w="3" h="10">
                  <a:moveTo>
                    <a:pt x="0" y="10"/>
                  </a:moveTo>
                  <a:cubicBezTo>
                    <a:pt x="1" y="10"/>
                    <a:pt x="2" y="10"/>
                    <a:pt x="3" y="10"/>
                  </a:cubicBezTo>
                  <a:cubicBezTo>
                    <a:pt x="3" y="7"/>
                    <a:pt x="3" y="4"/>
                    <a:pt x="3" y="1"/>
                  </a:cubicBezTo>
                  <a:cubicBezTo>
                    <a:pt x="2" y="0"/>
                    <a:pt x="1" y="0"/>
                    <a:pt x="0" y="0"/>
                  </a:cubicBezTo>
                  <a:cubicBezTo>
                    <a:pt x="0" y="4"/>
                    <a:pt x="0" y="7"/>
                    <a:pt x="0" y="10"/>
                  </a:cubicBezTo>
                  <a:close/>
                </a:path>
              </a:pathLst>
            </a:custGeom>
            <a:solidFill>
              <a:srgbClr val="C0D26D"/>
            </a:solidFill>
            <a:ln w="9525">
              <a:noFill/>
              <a:round/>
              <a:headEnd/>
              <a:tailEnd/>
            </a:ln>
          </p:spPr>
          <p:txBody>
            <a:bodyPr/>
            <a:lstStyle/>
            <a:p>
              <a:endParaRPr lang="en-US"/>
            </a:p>
          </p:txBody>
        </p:sp>
        <p:sp>
          <p:nvSpPr>
            <p:cNvPr id="994" name="Freeform 28"/>
            <p:cNvSpPr>
              <a:spLocks/>
            </p:cNvSpPr>
            <p:nvPr/>
          </p:nvSpPr>
          <p:spPr bwMode="auto">
            <a:xfrm>
              <a:off x="3665" y="2899"/>
              <a:ext cx="55" cy="426"/>
            </a:xfrm>
            <a:custGeom>
              <a:avLst/>
              <a:gdLst>
                <a:gd name="T0" fmla="*/ 53 w 22"/>
                <a:gd name="T1" fmla="*/ 64 h 160"/>
                <a:gd name="T2" fmla="*/ 55 w 22"/>
                <a:gd name="T3" fmla="*/ 0 h 160"/>
                <a:gd name="T4" fmla="*/ 48 w 22"/>
                <a:gd name="T5" fmla="*/ 0 h 160"/>
                <a:gd name="T6" fmla="*/ 43 w 22"/>
                <a:gd name="T7" fmla="*/ 93 h 160"/>
                <a:gd name="T8" fmla="*/ 0 w 22"/>
                <a:gd name="T9" fmla="*/ 426 h 160"/>
                <a:gd name="T10" fmla="*/ 50 w 22"/>
                <a:gd name="T11" fmla="*/ 91 h 160"/>
                <a:gd name="T12" fmla="*/ 53 w 22"/>
                <a:gd name="T13" fmla="*/ 64 h 160"/>
                <a:gd name="T14" fmla="*/ 0 60000 65536"/>
                <a:gd name="T15" fmla="*/ 0 60000 65536"/>
                <a:gd name="T16" fmla="*/ 0 60000 65536"/>
                <a:gd name="T17" fmla="*/ 0 60000 65536"/>
                <a:gd name="T18" fmla="*/ 0 60000 65536"/>
                <a:gd name="T19" fmla="*/ 0 60000 65536"/>
                <a:gd name="T20" fmla="*/ 0 60000 65536"/>
                <a:gd name="T21" fmla="*/ 0 w 22"/>
                <a:gd name="T22" fmla="*/ 0 h 160"/>
                <a:gd name="T23" fmla="*/ 22 w 22"/>
                <a:gd name="T24" fmla="*/ 160 h 1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160">
                  <a:moveTo>
                    <a:pt x="21" y="24"/>
                  </a:moveTo>
                  <a:cubicBezTo>
                    <a:pt x="21" y="18"/>
                    <a:pt x="21" y="9"/>
                    <a:pt x="22" y="0"/>
                  </a:cubicBezTo>
                  <a:cubicBezTo>
                    <a:pt x="21" y="0"/>
                    <a:pt x="20" y="0"/>
                    <a:pt x="19" y="0"/>
                  </a:cubicBezTo>
                  <a:cubicBezTo>
                    <a:pt x="18" y="16"/>
                    <a:pt x="18" y="29"/>
                    <a:pt x="17" y="35"/>
                  </a:cubicBezTo>
                  <a:cubicBezTo>
                    <a:pt x="15" y="50"/>
                    <a:pt x="0" y="160"/>
                    <a:pt x="0" y="160"/>
                  </a:cubicBezTo>
                  <a:cubicBezTo>
                    <a:pt x="2" y="158"/>
                    <a:pt x="20" y="34"/>
                    <a:pt x="20" y="34"/>
                  </a:cubicBezTo>
                  <a:lnTo>
                    <a:pt x="21" y="24"/>
                  </a:lnTo>
                  <a:close/>
                </a:path>
              </a:pathLst>
            </a:custGeom>
            <a:solidFill>
              <a:srgbClr val="AABB61"/>
            </a:solidFill>
            <a:ln w="9525">
              <a:noFill/>
              <a:round/>
              <a:headEnd/>
              <a:tailEnd/>
            </a:ln>
          </p:spPr>
          <p:txBody>
            <a:bodyPr/>
            <a:lstStyle/>
            <a:p>
              <a:endParaRPr lang="en-US"/>
            </a:p>
          </p:txBody>
        </p:sp>
        <p:sp>
          <p:nvSpPr>
            <p:cNvPr id="995" name="Freeform 29"/>
            <p:cNvSpPr>
              <a:spLocks/>
            </p:cNvSpPr>
            <p:nvPr/>
          </p:nvSpPr>
          <p:spPr bwMode="auto">
            <a:xfrm>
              <a:off x="3680"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5" y="19"/>
                    <a:pt x="42" y="14"/>
                    <a:pt x="42" y="9"/>
                  </a:cubicBezTo>
                  <a:cubicBezTo>
                    <a:pt x="42" y="0"/>
                    <a:pt x="42" y="0"/>
                    <a:pt x="42" y="0"/>
                  </a:cubicBezTo>
                  <a:cubicBezTo>
                    <a:pt x="42" y="6"/>
                    <a:pt x="25" y="10"/>
                    <a:pt x="0" y="12"/>
                  </a:cubicBezTo>
                  <a:cubicBezTo>
                    <a:pt x="1" y="15"/>
                    <a:pt x="1" y="18"/>
                    <a:pt x="0" y="20"/>
                  </a:cubicBezTo>
                  <a:close/>
                </a:path>
              </a:pathLst>
            </a:custGeom>
            <a:solidFill>
              <a:srgbClr val="2F89BD"/>
            </a:solidFill>
            <a:ln w="9525">
              <a:noFill/>
              <a:round/>
              <a:headEnd/>
              <a:tailEnd/>
            </a:ln>
          </p:spPr>
          <p:txBody>
            <a:bodyPr/>
            <a:lstStyle/>
            <a:p>
              <a:endParaRPr lang="en-US"/>
            </a:p>
          </p:txBody>
        </p:sp>
        <p:sp>
          <p:nvSpPr>
            <p:cNvPr id="996" name="Freeform 30"/>
            <p:cNvSpPr>
              <a:spLocks/>
            </p:cNvSpPr>
            <p:nvPr/>
          </p:nvSpPr>
          <p:spPr bwMode="auto">
            <a:xfrm>
              <a:off x="3518" y="2629"/>
              <a:ext cx="57" cy="32"/>
            </a:xfrm>
            <a:custGeom>
              <a:avLst/>
              <a:gdLst>
                <a:gd name="T0" fmla="*/ 0 w 23"/>
                <a:gd name="T1" fmla="*/ 21 h 12"/>
                <a:gd name="T2" fmla="*/ 57 w 23"/>
                <a:gd name="T3" fmla="*/ 32 h 12"/>
                <a:gd name="T4" fmla="*/ 57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A8CBE2"/>
            </a:solidFill>
            <a:ln w="9525">
              <a:noFill/>
              <a:round/>
              <a:headEnd/>
              <a:tailEnd/>
            </a:ln>
          </p:spPr>
          <p:txBody>
            <a:bodyPr/>
            <a:lstStyle/>
            <a:p>
              <a:endParaRPr lang="en-US"/>
            </a:p>
          </p:txBody>
        </p:sp>
        <p:sp>
          <p:nvSpPr>
            <p:cNvPr id="997" name="Freeform 31"/>
            <p:cNvSpPr>
              <a:spLocks/>
            </p:cNvSpPr>
            <p:nvPr/>
          </p:nvSpPr>
          <p:spPr bwMode="auto">
            <a:xfrm>
              <a:off x="3553"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E3EDF5"/>
            </a:solidFill>
            <a:ln w="9525">
              <a:noFill/>
              <a:round/>
              <a:headEnd/>
              <a:tailEnd/>
            </a:ln>
          </p:spPr>
          <p:txBody>
            <a:bodyPr/>
            <a:lstStyle/>
            <a:p>
              <a:endParaRPr lang="en-US"/>
            </a:p>
          </p:txBody>
        </p:sp>
        <p:sp>
          <p:nvSpPr>
            <p:cNvPr id="998" name="Freeform 32"/>
            <p:cNvSpPr>
              <a:spLocks/>
            </p:cNvSpPr>
            <p:nvPr/>
          </p:nvSpPr>
          <p:spPr bwMode="auto">
            <a:xfrm>
              <a:off x="3758" y="2621"/>
              <a:ext cx="20" cy="32"/>
            </a:xfrm>
            <a:custGeom>
              <a:avLst/>
              <a:gdLst>
                <a:gd name="T0" fmla="*/ 20 w 8"/>
                <a:gd name="T1" fmla="*/ 0 h 12"/>
                <a:gd name="T2" fmla="*/ 0 w 8"/>
                <a:gd name="T3" fmla="*/ 11 h 12"/>
                <a:gd name="T4" fmla="*/ 0 w 8"/>
                <a:gd name="T5" fmla="*/ 32 h 12"/>
                <a:gd name="T6" fmla="*/ 20 w 8"/>
                <a:gd name="T7" fmla="*/ 24 h 12"/>
                <a:gd name="T8" fmla="*/ 20 w 8"/>
                <a:gd name="T9" fmla="*/ 0 h 12"/>
                <a:gd name="T10" fmla="*/ 0 60000 65536"/>
                <a:gd name="T11" fmla="*/ 0 60000 65536"/>
                <a:gd name="T12" fmla="*/ 0 60000 65536"/>
                <a:gd name="T13" fmla="*/ 0 60000 65536"/>
                <a:gd name="T14" fmla="*/ 0 60000 65536"/>
                <a:gd name="T15" fmla="*/ 0 w 8"/>
                <a:gd name="T16" fmla="*/ 0 h 12"/>
                <a:gd name="T17" fmla="*/ 8 w 8"/>
                <a:gd name="T18" fmla="*/ 12 h 12"/>
              </a:gdLst>
              <a:ahLst/>
              <a:cxnLst>
                <a:cxn ang="T10">
                  <a:pos x="T0" y="T1"/>
                </a:cxn>
                <a:cxn ang="T11">
                  <a:pos x="T2" y="T3"/>
                </a:cxn>
                <a:cxn ang="T12">
                  <a:pos x="T4" y="T5"/>
                </a:cxn>
                <a:cxn ang="T13">
                  <a:pos x="T6" y="T7"/>
                </a:cxn>
                <a:cxn ang="T14">
                  <a:pos x="T8" y="T9"/>
                </a:cxn>
              </a:cxnLst>
              <a:rect l="T15" t="T16" r="T17" b="T18"/>
              <a:pathLst>
                <a:path w="8" h="12">
                  <a:moveTo>
                    <a:pt x="8" y="0"/>
                  </a:moveTo>
                  <a:cubicBezTo>
                    <a:pt x="6" y="2"/>
                    <a:pt x="3" y="3"/>
                    <a:pt x="0" y="4"/>
                  </a:cubicBezTo>
                  <a:cubicBezTo>
                    <a:pt x="0" y="12"/>
                    <a:pt x="0" y="12"/>
                    <a:pt x="0" y="12"/>
                  </a:cubicBezTo>
                  <a:cubicBezTo>
                    <a:pt x="3" y="11"/>
                    <a:pt x="6" y="10"/>
                    <a:pt x="8" y="9"/>
                  </a:cubicBezTo>
                  <a:lnTo>
                    <a:pt x="8" y="0"/>
                  </a:lnTo>
                  <a:close/>
                </a:path>
              </a:pathLst>
            </a:custGeom>
            <a:solidFill>
              <a:srgbClr val="056498"/>
            </a:solidFill>
            <a:ln w="9525">
              <a:noFill/>
              <a:round/>
              <a:headEnd/>
              <a:tailEnd/>
            </a:ln>
          </p:spPr>
          <p:txBody>
            <a:bodyPr/>
            <a:lstStyle/>
            <a:p>
              <a:endParaRPr lang="en-US"/>
            </a:p>
          </p:txBody>
        </p:sp>
        <p:sp>
          <p:nvSpPr>
            <p:cNvPr id="999" name="Freeform 33"/>
            <p:cNvSpPr>
              <a:spLocks/>
            </p:cNvSpPr>
            <p:nvPr/>
          </p:nvSpPr>
          <p:spPr bwMode="auto">
            <a:xfrm>
              <a:off x="3538" y="2877"/>
              <a:ext cx="10" cy="19"/>
            </a:xfrm>
            <a:custGeom>
              <a:avLst/>
              <a:gdLst>
                <a:gd name="T0" fmla="*/ 10 w 4"/>
                <a:gd name="T1" fmla="*/ 19 h 7"/>
                <a:gd name="T2" fmla="*/ 10 w 4"/>
                <a:gd name="T3" fmla="*/ 0 h 7"/>
                <a:gd name="T4" fmla="*/ 0 w 4"/>
                <a:gd name="T5" fmla="*/ 3 h 7"/>
                <a:gd name="T6" fmla="*/ 0 w 4"/>
                <a:gd name="T7" fmla="*/ 16 h 7"/>
                <a:gd name="T8" fmla="*/ 10 w 4"/>
                <a:gd name="T9" fmla="*/ 19 h 7"/>
                <a:gd name="T10" fmla="*/ 0 60000 65536"/>
                <a:gd name="T11" fmla="*/ 0 60000 65536"/>
                <a:gd name="T12" fmla="*/ 0 60000 65536"/>
                <a:gd name="T13" fmla="*/ 0 60000 65536"/>
                <a:gd name="T14" fmla="*/ 0 60000 65536"/>
                <a:gd name="T15" fmla="*/ 0 w 4"/>
                <a:gd name="T16" fmla="*/ 0 h 7"/>
                <a:gd name="T17" fmla="*/ 4 w 4"/>
                <a:gd name="T18" fmla="*/ 7 h 7"/>
              </a:gdLst>
              <a:ahLst/>
              <a:cxnLst>
                <a:cxn ang="T10">
                  <a:pos x="T0" y="T1"/>
                </a:cxn>
                <a:cxn ang="T11">
                  <a:pos x="T2" y="T3"/>
                </a:cxn>
                <a:cxn ang="T12">
                  <a:pos x="T4" y="T5"/>
                </a:cxn>
                <a:cxn ang="T13">
                  <a:pos x="T6" y="T7"/>
                </a:cxn>
                <a:cxn ang="T14">
                  <a:pos x="T8" y="T9"/>
                </a:cxn>
              </a:cxnLst>
              <a:rect l="T15" t="T16" r="T17" b="T18"/>
              <a:pathLst>
                <a:path w="4" h="7">
                  <a:moveTo>
                    <a:pt x="4" y="7"/>
                  </a:moveTo>
                  <a:cubicBezTo>
                    <a:pt x="4" y="0"/>
                    <a:pt x="4" y="0"/>
                    <a:pt x="4" y="0"/>
                  </a:cubicBezTo>
                  <a:cubicBezTo>
                    <a:pt x="2" y="0"/>
                    <a:pt x="1" y="0"/>
                    <a:pt x="0" y="1"/>
                  </a:cubicBezTo>
                  <a:cubicBezTo>
                    <a:pt x="0" y="6"/>
                    <a:pt x="0" y="6"/>
                    <a:pt x="0" y="6"/>
                  </a:cubicBezTo>
                  <a:cubicBezTo>
                    <a:pt x="1" y="6"/>
                    <a:pt x="2" y="6"/>
                    <a:pt x="4" y="7"/>
                  </a:cubicBezTo>
                  <a:close/>
                </a:path>
              </a:pathLst>
            </a:custGeom>
            <a:solidFill>
              <a:srgbClr val="C0D26D"/>
            </a:solidFill>
            <a:ln w="9525">
              <a:noFill/>
              <a:round/>
              <a:headEnd/>
              <a:tailEnd/>
            </a:ln>
          </p:spPr>
          <p:txBody>
            <a:bodyPr/>
            <a:lstStyle/>
            <a:p>
              <a:endParaRPr lang="en-US"/>
            </a:p>
          </p:txBody>
        </p:sp>
        <p:sp>
          <p:nvSpPr>
            <p:cNvPr id="1000" name="Freeform 34"/>
            <p:cNvSpPr>
              <a:spLocks/>
            </p:cNvSpPr>
            <p:nvPr/>
          </p:nvSpPr>
          <p:spPr bwMode="auto">
            <a:xfrm>
              <a:off x="3535" y="2891"/>
              <a:ext cx="213" cy="13"/>
            </a:xfrm>
            <a:custGeom>
              <a:avLst/>
              <a:gdLst>
                <a:gd name="T0" fmla="*/ 213 w 85"/>
                <a:gd name="T1" fmla="*/ 0 h 5"/>
                <a:gd name="T2" fmla="*/ 105 w 85"/>
                <a:gd name="T3" fmla="*/ 13 h 5"/>
                <a:gd name="T4" fmla="*/ 0 w 85"/>
                <a:gd name="T5" fmla="*/ 0 h 5"/>
                <a:gd name="T6" fmla="*/ 0 60000 65536"/>
                <a:gd name="T7" fmla="*/ 0 60000 65536"/>
                <a:gd name="T8" fmla="*/ 0 60000 65536"/>
                <a:gd name="T9" fmla="*/ 0 w 85"/>
                <a:gd name="T10" fmla="*/ 0 h 5"/>
                <a:gd name="T11" fmla="*/ 85 w 85"/>
                <a:gd name="T12" fmla="*/ 5 h 5"/>
              </a:gdLst>
              <a:ahLst/>
              <a:cxnLst>
                <a:cxn ang="T6">
                  <a:pos x="T0" y="T1"/>
                </a:cxn>
                <a:cxn ang="T7">
                  <a:pos x="T2" y="T3"/>
                </a:cxn>
                <a:cxn ang="T8">
                  <a:pos x="T4" y="T5"/>
                </a:cxn>
              </a:cxnLst>
              <a:rect l="T9" t="T10" r="T11" b="T12"/>
              <a:pathLst>
                <a:path w="85" h="5">
                  <a:moveTo>
                    <a:pt x="85" y="0"/>
                  </a:moveTo>
                  <a:cubicBezTo>
                    <a:pt x="80" y="3"/>
                    <a:pt x="63" y="5"/>
                    <a:pt x="42" y="5"/>
                  </a:cubicBezTo>
                  <a:cubicBezTo>
                    <a:pt x="22" y="5"/>
                    <a:pt x="5" y="3"/>
                    <a:pt x="0" y="0"/>
                  </a:cubicBezTo>
                </a:path>
              </a:pathLst>
            </a:custGeom>
            <a:noFill/>
            <a:ln w="3175" cap="rnd">
              <a:solidFill>
                <a:srgbClr val="333333"/>
              </a:solidFill>
              <a:prstDash val="solid"/>
              <a:round/>
              <a:headEnd/>
              <a:tailEnd/>
            </a:ln>
          </p:spPr>
          <p:txBody>
            <a:bodyPr/>
            <a:lstStyle/>
            <a:p>
              <a:endParaRPr lang="en-US"/>
            </a:p>
          </p:txBody>
        </p:sp>
        <p:sp>
          <p:nvSpPr>
            <p:cNvPr id="1001" name="Freeform 35"/>
            <p:cNvSpPr>
              <a:spLocks/>
            </p:cNvSpPr>
            <p:nvPr/>
          </p:nvSpPr>
          <p:spPr bwMode="auto">
            <a:xfrm>
              <a:off x="3565" y="2867"/>
              <a:ext cx="140" cy="5"/>
            </a:xfrm>
            <a:custGeom>
              <a:avLst/>
              <a:gdLst>
                <a:gd name="T0" fmla="*/ 0 w 56"/>
                <a:gd name="T1" fmla="*/ 5 h 2"/>
                <a:gd name="T2" fmla="*/ 0 w 56"/>
                <a:gd name="T3" fmla="*/ 5 h 2"/>
                <a:gd name="T4" fmla="*/ 75 w 56"/>
                <a:gd name="T5" fmla="*/ 3 h 2"/>
                <a:gd name="T6" fmla="*/ 140 w 56"/>
                <a:gd name="T7" fmla="*/ 5 h 2"/>
                <a:gd name="T8" fmla="*/ 140 w 56"/>
                <a:gd name="T9" fmla="*/ 5 h 2"/>
                <a:gd name="T10" fmla="*/ 75 w 56"/>
                <a:gd name="T11" fmla="*/ 0 h 2"/>
                <a:gd name="T12" fmla="*/ 0 w 56"/>
                <a:gd name="T13" fmla="*/ 5 h 2"/>
                <a:gd name="T14" fmla="*/ 0 60000 65536"/>
                <a:gd name="T15" fmla="*/ 0 60000 65536"/>
                <a:gd name="T16" fmla="*/ 0 60000 65536"/>
                <a:gd name="T17" fmla="*/ 0 60000 65536"/>
                <a:gd name="T18" fmla="*/ 0 60000 65536"/>
                <a:gd name="T19" fmla="*/ 0 60000 65536"/>
                <a:gd name="T20" fmla="*/ 0 60000 65536"/>
                <a:gd name="T21" fmla="*/ 0 w 56"/>
                <a:gd name="T22" fmla="*/ 0 h 2"/>
                <a:gd name="T23" fmla="*/ 56 w 56"/>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2">
                  <a:moveTo>
                    <a:pt x="0" y="2"/>
                  </a:moveTo>
                  <a:cubicBezTo>
                    <a:pt x="0" y="2"/>
                    <a:pt x="0" y="2"/>
                    <a:pt x="0" y="2"/>
                  </a:cubicBezTo>
                  <a:cubicBezTo>
                    <a:pt x="8" y="1"/>
                    <a:pt x="19" y="1"/>
                    <a:pt x="30" y="1"/>
                  </a:cubicBezTo>
                  <a:cubicBezTo>
                    <a:pt x="39" y="1"/>
                    <a:pt x="48" y="1"/>
                    <a:pt x="56" y="2"/>
                  </a:cubicBezTo>
                  <a:cubicBezTo>
                    <a:pt x="56" y="2"/>
                    <a:pt x="56" y="2"/>
                    <a:pt x="56" y="2"/>
                  </a:cubicBezTo>
                  <a:cubicBezTo>
                    <a:pt x="48" y="1"/>
                    <a:pt x="39" y="0"/>
                    <a:pt x="30" y="0"/>
                  </a:cubicBezTo>
                  <a:cubicBezTo>
                    <a:pt x="19" y="0"/>
                    <a:pt x="8" y="1"/>
                    <a:pt x="0" y="2"/>
                  </a:cubicBezTo>
                  <a:close/>
                </a:path>
              </a:pathLst>
            </a:custGeom>
            <a:solidFill>
              <a:srgbClr val="AABB61"/>
            </a:solidFill>
            <a:ln w="9525">
              <a:noFill/>
              <a:round/>
              <a:headEnd/>
              <a:tailEnd/>
            </a:ln>
          </p:spPr>
          <p:txBody>
            <a:bodyPr/>
            <a:lstStyle/>
            <a:p>
              <a:endParaRPr lang="en-US"/>
            </a:p>
          </p:txBody>
        </p:sp>
        <p:sp>
          <p:nvSpPr>
            <p:cNvPr id="1002" name="Oval 36"/>
            <p:cNvSpPr>
              <a:spLocks noChangeArrowheads="1"/>
            </p:cNvSpPr>
            <p:nvPr/>
          </p:nvSpPr>
          <p:spPr bwMode="auto">
            <a:xfrm>
              <a:off x="3565" y="2893"/>
              <a:ext cx="15" cy="14"/>
            </a:xfrm>
            <a:prstGeom prst="ellipse">
              <a:avLst/>
            </a:prstGeom>
            <a:solidFill>
              <a:srgbClr val="FFFFFF"/>
            </a:solidFill>
            <a:ln w="9525">
              <a:noFill/>
              <a:round/>
              <a:headEnd/>
              <a:tailEnd/>
            </a:ln>
          </p:spPr>
          <p:txBody>
            <a:bodyPr/>
            <a:lstStyle/>
            <a:p>
              <a:endParaRPr lang="en-US"/>
            </a:p>
          </p:txBody>
        </p:sp>
        <p:sp>
          <p:nvSpPr>
            <p:cNvPr id="1003" name="Oval 37"/>
            <p:cNvSpPr>
              <a:spLocks noChangeArrowheads="1"/>
            </p:cNvSpPr>
            <p:nvPr/>
          </p:nvSpPr>
          <p:spPr bwMode="auto">
            <a:xfrm>
              <a:off x="3613" y="2896"/>
              <a:ext cx="15" cy="16"/>
            </a:xfrm>
            <a:prstGeom prst="ellipse">
              <a:avLst/>
            </a:prstGeom>
            <a:solidFill>
              <a:srgbClr val="FFFFFF"/>
            </a:solidFill>
            <a:ln w="9525">
              <a:noFill/>
              <a:round/>
              <a:headEnd/>
              <a:tailEnd/>
            </a:ln>
          </p:spPr>
          <p:txBody>
            <a:bodyPr/>
            <a:lstStyle/>
            <a:p>
              <a:endParaRPr lang="en-US"/>
            </a:p>
          </p:txBody>
        </p:sp>
        <p:sp>
          <p:nvSpPr>
            <p:cNvPr id="1004" name="Oval 38"/>
            <p:cNvSpPr>
              <a:spLocks noChangeArrowheads="1"/>
            </p:cNvSpPr>
            <p:nvPr/>
          </p:nvSpPr>
          <p:spPr bwMode="auto">
            <a:xfrm>
              <a:off x="3585" y="2888"/>
              <a:ext cx="23" cy="27"/>
            </a:xfrm>
            <a:prstGeom prst="ellipse">
              <a:avLst/>
            </a:prstGeom>
            <a:solidFill>
              <a:srgbClr val="FFFFFF"/>
            </a:solidFill>
            <a:ln w="9525">
              <a:noFill/>
              <a:round/>
              <a:headEnd/>
              <a:tailEnd/>
            </a:ln>
          </p:spPr>
          <p:txBody>
            <a:bodyPr/>
            <a:lstStyle/>
            <a:p>
              <a:endParaRPr lang="en-US"/>
            </a:p>
          </p:txBody>
        </p:sp>
        <p:sp>
          <p:nvSpPr>
            <p:cNvPr id="1005" name="Oval 39"/>
            <p:cNvSpPr>
              <a:spLocks noChangeArrowheads="1"/>
            </p:cNvSpPr>
            <p:nvPr/>
          </p:nvSpPr>
          <p:spPr bwMode="auto">
            <a:xfrm>
              <a:off x="3495" y="2579"/>
              <a:ext cx="290" cy="64"/>
            </a:xfrm>
            <a:prstGeom prst="ellipse">
              <a:avLst/>
            </a:prstGeom>
            <a:noFill/>
            <a:ln w="7938" cap="rnd">
              <a:solidFill>
                <a:srgbClr val="333333"/>
              </a:solidFill>
              <a:round/>
              <a:headEnd/>
              <a:tailEnd/>
            </a:ln>
          </p:spPr>
          <p:txBody>
            <a:bodyPr/>
            <a:lstStyle/>
            <a:p>
              <a:endParaRPr lang="en-US"/>
            </a:p>
          </p:txBody>
        </p:sp>
        <p:sp>
          <p:nvSpPr>
            <p:cNvPr id="1006" name="Freeform 40"/>
            <p:cNvSpPr>
              <a:spLocks/>
            </p:cNvSpPr>
            <p:nvPr/>
          </p:nvSpPr>
          <p:spPr bwMode="auto">
            <a:xfrm>
              <a:off x="3495"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1007" name="Oval 41"/>
            <p:cNvSpPr>
              <a:spLocks noChangeArrowheads="1"/>
            </p:cNvSpPr>
            <p:nvPr/>
          </p:nvSpPr>
          <p:spPr bwMode="auto">
            <a:xfrm>
              <a:off x="3530" y="2595"/>
              <a:ext cx="223" cy="34"/>
            </a:xfrm>
            <a:prstGeom prst="ellipse">
              <a:avLst/>
            </a:prstGeom>
            <a:noFill/>
            <a:ln w="7938" cap="rnd">
              <a:solidFill>
                <a:srgbClr val="333333"/>
              </a:solidFill>
              <a:round/>
              <a:headEnd/>
              <a:tailEnd/>
            </a:ln>
          </p:spPr>
          <p:txBody>
            <a:bodyPr/>
            <a:lstStyle/>
            <a:p>
              <a:endParaRPr lang="en-US"/>
            </a:p>
          </p:txBody>
        </p:sp>
        <p:sp>
          <p:nvSpPr>
            <p:cNvPr id="1008" name="Freeform 42"/>
            <p:cNvSpPr>
              <a:spLocks/>
            </p:cNvSpPr>
            <p:nvPr/>
          </p:nvSpPr>
          <p:spPr bwMode="auto">
            <a:xfrm>
              <a:off x="3523" y="2653"/>
              <a:ext cx="237" cy="710"/>
            </a:xfrm>
            <a:custGeom>
              <a:avLst/>
              <a:gdLst>
                <a:gd name="T0" fmla="*/ 117 w 95"/>
                <a:gd name="T1" fmla="*/ 13 h 266"/>
                <a:gd name="T2" fmla="*/ 0 w 95"/>
                <a:gd name="T3" fmla="*/ 0 h 266"/>
                <a:gd name="T4" fmla="*/ 5 w 95"/>
                <a:gd name="T5" fmla="*/ 342 h 266"/>
                <a:gd name="T6" fmla="*/ 70 w 95"/>
                <a:gd name="T7" fmla="*/ 686 h 266"/>
                <a:gd name="T8" fmla="*/ 117 w 95"/>
                <a:gd name="T9" fmla="*/ 710 h 266"/>
                <a:gd name="T10" fmla="*/ 167 w 95"/>
                <a:gd name="T11" fmla="*/ 686 h 266"/>
                <a:gd name="T12" fmla="*/ 232 w 95"/>
                <a:gd name="T13" fmla="*/ 342 h 266"/>
                <a:gd name="T14" fmla="*/ 237 w 95"/>
                <a:gd name="T15" fmla="*/ 0 h 266"/>
                <a:gd name="T16" fmla="*/ 117 w 95"/>
                <a:gd name="T17" fmla="*/ 13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266"/>
                <a:gd name="T29" fmla="*/ 95 w 95"/>
                <a:gd name="T30" fmla="*/ 266 h 2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266">
                  <a:moveTo>
                    <a:pt x="47" y="5"/>
                  </a:moveTo>
                  <a:cubicBezTo>
                    <a:pt x="28" y="5"/>
                    <a:pt x="10" y="3"/>
                    <a:pt x="0" y="0"/>
                  </a:cubicBezTo>
                  <a:cubicBezTo>
                    <a:pt x="2" y="128"/>
                    <a:pt x="2" y="128"/>
                    <a:pt x="2" y="128"/>
                  </a:cubicBezTo>
                  <a:cubicBezTo>
                    <a:pt x="2" y="128"/>
                    <a:pt x="26" y="255"/>
                    <a:pt x="28" y="257"/>
                  </a:cubicBezTo>
                  <a:cubicBezTo>
                    <a:pt x="31" y="262"/>
                    <a:pt x="39" y="266"/>
                    <a:pt x="47" y="266"/>
                  </a:cubicBezTo>
                  <a:cubicBezTo>
                    <a:pt x="56" y="266"/>
                    <a:pt x="64" y="262"/>
                    <a:pt x="67" y="257"/>
                  </a:cubicBezTo>
                  <a:cubicBezTo>
                    <a:pt x="69" y="255"/>
                    <a:pt x="93" y="128"/>
                    <a:pt x="93" y="128"/>
                  </a:cubicBezTo>
                  <a:cubicBezTo>
                    <a:pt x="95" y="0"/>
                    <a:pt x="95" y="0"/>
                    <a:pt x="95" y="0"/>
                  </a:cubicBezTo>
                  <a:cubicBezTo>
                    <a:pt x="85" y="3"/>
                    <a:pt x="67" y="5"/>
                    <a:pt x="47" y="5"/>
                  </a:cubicBezTo>
                  <a:close/>
                </a:path>
              </a:pathLst>
            </a:custGeom>
            <a:noFill/>
            <a:ln w="7938" cap="rnd">
              <a:solidFill>
                <a:srgbClr val="333333"/>
              </a:solidFill>
              <a:prstDash val="solid"/>
              <a:round/>
              <a:headEnd/>
              <a:tailEnd/>
            </a:ln>
          </p:spPr>
          <p:txBody>
            <a:bodyPr/>
            <a:lstStyle/>
            <a:p>
              <a:endParaRPr lang="en-US"/>
            </a:p>
          </p:txBody>
        </p:sp>
        <p:sp>
          <p:nvSpPr>
            <p:cNvPr id="1009" name="Freeform 43"/>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solidFill>
              <a:srgbClr val="DEDEDE"/>
            </a:solidFill>
            <a:ln w="9525">
              <a:noFill/>
              <a:round/>
              <a:headEnd/>
              <a:tailEnd/>
            </a:ln>
          </p:spPr>
          <p:txBody>
            <a:bodyPr/>
            <a:lstStyle/>
            <a:p>
              <a:endParaRPr lang="en-US"/>
            </a:p>
          </p:txBody>
        </p:sp>
        <p:sp>
          <p:nvSpPr>
            <p:cNvPr id="1010" name="Freeform 44"/>
            <p:cNvSpPr>
              <a:spLocks/>
            </p:cNvSpPr>
            <p:nvPr/>
          </p:nvSpPr>
          <p:spPr bwMode="auto">
            <a:xfrm>
              <a:off x="3403" y="2597"/>
              <a:ext cx="95" cy="43"/>
            </a:xfrm>
            <a:custGeom>
              <a:avLst/>
              <a:gdLst>
                <a:gd name="T0" fmla="*/ 25 w 38"/>
                <a:gd name="T1" fmla="*/ 43 h 16"/>
                <a:gd name="T2" fmla="*/ 95 w 38"/>
                <a:gd name="T3" fmla="*/ 43 h 16"/>
                <a:gd name="T4" fmla="*/ 95 w 38"/>
                <a:gd name="T5" fmla="*/ 32 h 16"/>
                <a:gd name="T6" fmla="*/ 95 w 38"/>
                <a:gd name="T7" fmla="*/ 30 h 16"/>
                <a:gd name="T8" fmla="*/ 25 w 38"/>
                <a:gd name="T9" fmla="*/ 30 h 16"/>
                <a:gd name="T10" fmla="*/ 25 w 38"/>
                <a:gd name="T11" fmla="*/ 13 h 16"/>
                <a:gd name="T12" fmla="*/ 95 w 38"/>
                <a:gd name="T13" fmla="*/ 13 h 16"/>
                <a:gd name="T14" fmla="*/ 95 w 38"/>
                <a:gd name="T15" fmla="*/ 3 h 16"/>
                <a:gd name="T16" fmla="*/ 95 w 38"/>
                <a:gd name="T17" fmla="*/ 0 h 16"/>
                <a:gd name="T18" fmla="*/ 25 w 38"/>
                <a:gd name="T19" fmla="*/ 0 h 16"/>
                <a:gd name="T20" fmla="*/ 25 w 38"/>
                <a:gd name="T21" fmla="*/ 4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6"/>
                <a:gd name="T35" fmla="*/ 38 w 38"/>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6">
                  <a:moveTo>
                    <a:pt x="10" y="16"/>
                  </a:moveTo>
                  <a:cubicBezTo>
                    <a:pt x="24" y="16"/>
                    <a:pt x="26" y="16"/>
                    <a:pt x="38" y="16"/>
                  </a:cubicBezTo>
                  <a:cubicBezTo>
                    <a:pt x="38" y="12"/>
                    <a:pt x="38" y="12"/>
                    <a:pt x="38" y="12"/>
                  </a:cubicBezTo>
                  <a:cubicBezTo>
                    <a:pt x="38" y="12"/>
                    <a:pt x="38" y="11"/>
                    <a:pt x="38" y="11"/>
                  </a:cubicBezTo>
                  <a:cubicBezTo>
                    <a:pt x="27" y="11"/>
                    <a:pt x="17" y="11"/>
                    <a:pt x="10" y="11"/>
                  </a:cubicBezTo>
                  <a:cubicBezTo>
                    <a:pt x="6" y="11"/>
                    <a:pt x="6" y="5"/>
                    <a:pt x="10" y="5"/>
                  </a:cubicBezTo>
                  <a:cubicBezTo>
                    <a:pt x="24" y="5"/>
                    <a:pt x="26" y="5"/>
                    <a:pt x="38" y="5"/>
                  </a:cubicBezTo>
                  <a:cubicBezTo>
                    <a:pt x="38" y="1"/>
                    <a:pt x="38" y="1"/>
                    <a:pt x="38" y="1"/>
                  </a:cubicBezTo>
                  <a:cubicBezTo>
                    <a:pt x="38" y="1"/>
                    <a:pt x="38" y="0"/>
                    <a:pt x="38" y="0"/>
                  </a:cubicBezTo>
                  <a:cubicBezTo>
                    <a:pt x="27" y="0"/>
                    <a:pt x="17" y="0"/>
                    <a:pt x="10" y="0"/>
                  </a:cubicBezTo>
                  <a:cubicBezTo>
                    <a:pt x="0" y="0"/>
                    <a:pt x="0" y="16"/>
                    <a:pt x="10" y="16"/>
                  </a:cubicBezTo>
                  <a:close/>
                </a:path>
              </a:pathLst>
            </a:custGeom>
            <a:noFill/>
            <a:ln w="7938" cap="rnd">
              <a:solidFill>
                <a:srgbClr val="333333"/>
              </a:solidFill>
              <a:prstDash val="solid"/>
              <a:round/>
              <a:headEnd/>
              <a:tailEnd/>
            </a:ln>
          </p:spPr>
          <p:txBody>
            <a:bodyPr/>
            <a:lstStyle/>
            <a:p>
              <a:endParaRPr lang="en-US"/>
            </a:p>
          </p:txBody>
        </p:sp>
        <p:sp>
          <p:nvSpPr>
            <p:cNvPr id="1011" name="Freeform 45"/>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solidFill>
              <a:srgbClr val="FFFFFF"/>
            </a:solidFill>
            <a:ln w="9525">
              <a:noFill/>
              <a:round/>
              <a:headEnd/>
              <a:tailEnd/>
            </a:ln>
          </p:spPr>
          <p:txBody>
            <a:bodyPr/>
            <a:lstStyle/>
            <a:p>
              <a:endParaRPr lang="en-US"/>
            </a:p>
          </p:txBody>
        </p:sp>
        <p:sp>
          <p:nvSpPr>
            <p:cNvPr id="1012" name="Freeform 46"/>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B7D3E6"/>
            </a:solidFill>
            <a:ln w="9525">
              <a:noFill/>
              <a:round/>
              <a:headEnd/>
              <a:tailEnd/>
            </a:ln>
          </p:spPr>
          <p:txBody>
            <a:bodyPr/>
            <a:lstStyle/>
            <a:p>
              <a:endParaRPr lang="en-US"/>
            </a:p>
          </p:txBody>
        </p:sp>
        <p:sp>
          <p:nvSpPr>
            <p:cNvPr id="1013" name="Freeform 47"/>
            <p:cNvSpPr>
              <a:spLocks/>
            </p:cNvSpPr>
            <p:nvPr/>
          </p:nvSpPr>
          <p:spPr bwMode="auto">
            <a:xfrm>
              <a:off x="3408" y="2592"/>
              <a:ext cx="90" cy="24"/>
            </a:xfrm>
            <a:custGeom>
              <a:avLst/>
              <a:gdLst>
                <a:gd name="T0" fmla="*/ 20 w 36"/>
                <a:gd name="T1" fmla="*/ 5 h 9"/>
                <a:gd name="T2" fmla="*/ 90 w 36"/>
                <a:gd name="T3" fmla="*/ 5 h 9"/>
                <a:gd name="T4" fmla="*/ 90 w 36"/>
                <a:gd name="T5" fmla="*/ 5 h 9"/>
                <a:gd name="T6" fmla="*/ 88 w 36"/>
                <a:gd name="T7" fmla="*/ 0 h 9"/>
                <a:gd name="T8" fmla="*/ 88 w 36"/>
                <a:gd name="T9" fmla="*/ 0 h 9"/>
                <a:gd name="T10" fmla="*/ 23 w 36"/>
                <a:gd name="T11" fmla="*/ 0 h 9"/>
                <a:gd name="T12" fmla="*/ 20 w 36"/>
                <a:gd name="T13" fmla="*/ 0 h 9"/>
                <a:gd name="T14" fmla="*/ 3 w 36"/>
                <a:gd name="T15" fmla="*/ 8 h 9"/>
                <a:gd name="T16" fmla="*/ 0 w 36"/>
                <a:gd name="T17" fmla="*/ 24 h 9"/>
                <a:gd name="T18" fmla="*/ 20 w 36"/>
                <a:gd name="T19" fmla="*/ 5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
                <a:gd name="T32" fmla="*/ 36 w 3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
                  <a:moveTo>
                    <a:pt x="8" y="2"/>
                  </a:moveTo>
                  <a:cubicBezTo>
                    <a:pt x="15" y="2"/>
                    <a:pt x="25" y="2"/>
                    <a:pt x="36" y="2"/>
                  </a:cubicBezTo>
                  <a:cubicBezTo>
                    <a:pt x="36" y="2"/>
                    <a:pt x="36" y="2"/>
                    <a:pt x="36" y="2"/>
                  </a:cubicBezTo>
                  <a:cubicBezTo>
                    <a:pt x="35" y="0"/>
                    <a:pt x="35" y="0"/>
                    <a:pt x="35" y="0"/>
                  </a:cubicBezTo>
                  <a:cubicBezTo>
                    <a:pt x="35" y="0"/>
                    <a:pt x="35" y="0"/>
                    <a:pt x="35" y="0"/>
                  </a:cubicBezTo>
                  <a:cubicBezTo>
                    <a:pt x="25" y="0"/>
                    <a:pt x="15" y="0"/>
                    <a:pt x="9" y="0"/>
                  </a:cubicBezTo>
                  <a:cubicBezTo>
                    <a:pt x="8" y="0"/>
                    <a:pt x="8" y="0"/>
                    <a:pt x="8" y="0"/>
                  </a:cubicBezTo>
                  <a:cubicBezTo>
                    <a:pt x="5" y="0"/>
                    <a:pt x="2" y="1"/>
                    <a:pt x="1" y="3"/>
                  </a:cubicBezTo>
                  <a:cubicBezTo>
                    <a:pt x="0" y="5"/>
                    <a:pt x="0" y="9"/>
                    <a:pt x="0" y="9"/>
                  </a:cubicBezTo>
                  <a:cubicBezTo>
                    <a:pt x="1" y="5"/>
                    <a:pt x="3" y="2"/>
                    <a:pt x="8" y="2"/>
                  </a:cubicBezTo>
                  <a:close/>
                </a:path>
              </a:pathLst>
            </a:custGeom>
            <a:noFill/>
            <a:ln w="3175" cap="rnd">
              <a:solidFill>
                <a:srgbClr val="333333"/>
              </a:solidFill>
              <a:prstDash val="solid"/>
              <a:round/>
              <a:headEnd/>
              <a:tailEnd/>
            </a:ln>
          </p:spPr>
          <p:txBody>
            <a:bodyPr/>
            <a:lstStyle/>
            <a:p>
              <a:endParaRPr lang="en-US"/>
            </a:p>
          </p:txBody>
        </p:sp>
        <p:sp>
          <p:nvSpPr>
            <p:cNvPr id="1014" name="Freeform 48"/>
            <p:cNvSpPr>
              <a:spLocks/>
            </p:cNvSpPr>
            <p:nvPr/>
          </p:nvSpPr>
          <p:spPr bwMode="auto">
            <a:xfrm>
              <a:off x="3418" y="2611"/>
              <a:ext cx="80" cy="16"/>
            </a:xfrm>
            <a:custGeom>
              <a:avLst/>
              <a:gdLst>
                <a:gd name="T0" fmla="*/ 10 w 32"/>
                <a:gd name="T1" fmla="*/ 0 h 6"/>
                <a:gd name="T2" fmla="*/ 10 w 32"/>
                <a:gd name="T3" fmla="*/ 0 h 6"/>
                <a:gd name="T4" fmla="*/ 10 w 32"/>
                <a:gd name="T5" fmla="*/ 0 h 6"/>
                <a:gd name="T6" fmla="*/ 10 w 32"/>
                <a:gd name="T7" fmla="*/ 16 h 6"/>
                <a:gd name="T8" fmla="*/ 80 w 32"/>
                <a:gd name="T9" fmla="*/ 16 h 6"/>
                <a:gd name="T10" fmla="*/ 80 w 32"/>
                <a:gd name="T11" fmla="*/ 16 h 6"/>
                <a:gd name="T12" fmla="*/ 77 w 32"/>
                <a:gd name="T13" fmla="*/ 11 h 6"/>
                <a:gd name="T14" fmla="*/ 77 w 32"/>
                <a:gd name="T15" fmla="*/ 11 h 6"/>
                <a:gd name="T16" fmla="*/ 12 w 32"/>
                <a:gd name="T17" fmla="*/ 11 h 6"/>
                <a:gd name="T18" fmla="*/ 5 w 32"/>
                <a:gd name="T19" fmla="*/ 5 h 6"/>
                <a:gd name="T20" fmla="*/ 10 w 32"/>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
                <a:gd name="T35" fmla="*/ 32 w 32"/>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
                  <a:moveTo>
                    <a:pt x="4" y="0"/>
                  </a:moveTo>
                  <a:cubicBezTo>
                    <a:pt x="4" y="0"/>
                    <a:pt x="4" y="0"/>
                    <a:pt x="4" y="0"/>
                  </a:cubicBezTo>
                  <a:cubicBezTo>
                    <a:pt x="4" y="0"/>
                    <a:pt x="4" y="0"/>
                    <a:pt x="4" y="0"/>
                  </a:cubicBezTo>
                  <a:cubicBezTo>
                    <a:pt x="0" y="0"/>
                    <a:pt x="0" y="6"/>
                    <a:pt x="4" y="6"/>
                  </a:cubicBezTo>
                  <a:cubicBezTo>
                    <a:pt x="11" y="6"/>
                    <a:pt x="21" y="6"/>
                    <a:pt x="32" y="6"/>
                  </a:cubicBezTo>
                  <a:cubicBezTo>
                    <a:pt x="32" y="6"/>
                    <a:pt x="32" y="6"/>
                    <a:pt x="32" y="6"/>
                  </a:cubicBezTo>
                  <a:cubicBezTo>
                    <a:pt x="31" y="4"/>
                    <a:pt x="31" y="4"/>
                    <a:pt x="31" y="4"/>
                  </a:cubicBezTo>
                  <a:cubicBezTo>
                    <a:pt x="31" y="4"/>
                    <a:pt x="31" y="4"/>
                    <a:pt x="31" y="4"/>
                  </a:cubicBezTo>
                  <a:cubicBezTo>
                    <a:pt x="21" y="4"/>
                    <a:pt x="11" y="4"/>
                    <a:pt x="5" y="4"/>
                  </a:cubicBezTo>
                  <a:cubicBezTo>
                    <a:pt x="3" y="4"/>
                    <a:pt x="2" y="3"/>
                    <a:pt x="2" y="2"/>
                  </a:cubicBezTo>
                  <a:cubicBezTo>
                    <a:pt x="2" y="1"/>
                    <a:pt x="3" y="0"/>
                    <a:pt x="4" y="0"/>
                  </a:cubicBezTo>
                  <a:close/>
                </a:path>
              </a:pathLst>
            </a:custGeom>
            <a:solidFill>
              <a:srgbClr val="FFFFFF"/>
            </a:solidFill>
            <a:ln w="3175" cap="rnd">
              <a:solidFill>
                <a:srgbClr val="333333"/>
              </a:solidFill>
              <a:prstDash val="solid"/>
              <a:round/>
              <a:headEnd/>
              <a:tailEnd/>
            </a:ln>
          </p:spPr>
          <p:txBody>
            <a:bodyPr/>
            <a:lstStyle/>
            <a:p>
              <a:endParaRPr lang="en-US"/>
            </a:p>
          </p:txBody>
        </p:sp>
        <p:sp>
          <p:nvSpPr>
            <p:cNvPr id="1015" name="Oval 49"/>
            <p:cNvSpPr>
              <a:spLocks noChangeArrowheads="1"/>
            </p:cNvSpPr>
            <p:nvPr/>
          </p:nvSpPr>
          <p:spPr bwMode="auto">
            <a:xfrm>
              <a:off x="3495" y="2549"/>
              <a:ext cx="290" cy="64"/>
            </a:xfrm>
            <a:prstGeom prst="ellipse">
              <a:avLst/>
            </a:prstGeom>
            <a:solidFill>
              <a:srgbClr val="FFFFFF"/>
            </a:solidFill>
            <a:ln w="9525">
              <a:noFill/>
              <a:round/>
              <a:headEnd/>
              <a:tailEnd/>
            </a:ln>
          </p:spPr>
          <p:txBody>
            <a:bodyPr/>
            <a:lstStyle/>
            <a:p>
              <a:endParaRPr lang="en-US"/>
            </a:p>
          </p:txBody>
        </p:sp>
        <p:sp>
          <p:nvSpPr>
            <p:cNvPr id="1016" name="Freeform 50"/>
            <p:cNvSpPr>
              <a:spLocks/>
            </p:cNvSpPr>
            <p:nvPr/>
          </p:nvSpPr>
          <p:spPr bwMode="auto">
            <a:xfrm>
              <a:off x="3543" y="2565"/>
              <a:ext cx="200" cy="48"/>
            </a:xfrm>
            <a:custGeom>
              <a:avLst/>
              <a:gdLst>
                <a:gd name="T0" fmla="*/ 100 w 80"/>
                <a:gd name="T1" fmla="*/ 0 h 18"/>
                <a:gd name="T2" fmla="*/ 0 w 80"/>
                <a:gd name="T3" fmla="*/ 16 h 18"/>
                <a:gd name="T4" fmla="*/ 0 w 80"/>
                <a:gd name="T5" fmla="*/ 40 h 18"/>
                <a:gd name="T6" fmla="*/ 98 w 80"/>
                <a:gd name="T7" fmla="*/ 48 h 18"/>
                <a:gd name="T8" fmla="*/ 200 w 80"/>
                <a:gd name="T9" fmla="*/ 40 h 18"/>
                <a:gd name="T10" fmla="*/ 200 w 80"/>
                <a:gd name="T11" fmla="*/ 16 h 18"/>
                <a:gd name="T12" fmla="*/ 100 w 80"/>
                <a:gd name="T13" fmla="*/ 0 h 18"/>
                <a:gd name="T14" fmla="*/ 0 60000 65536"/>
                <a:gd name="T15" fmla="*/ 0 60000 65536"/>
                <a:gd name="T16" fmla="*/ 0 60000 65536"/>
                <a:gd name="T17" fmla="*/ 0 60000 65536"/>
                <a:gd name="T18" fmla="*/ 0 60000 65536"/>
                <a:gd name="T19" fmla="*/ 0 60000 65536"/>
                <a:gd name="T20" fmla="*/ 0 60000 65536"/>
                <a:gd name="T21" fmla="*/ 0 w 80"/>
                <a:gd name="T22" fmla="*/ 0 h 18"/>
                <a:gd name="T23" fmla="*/ 80 w 80"/>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18">
                  <a:moveTo>
                    <a:pt x="40" y="0"/>
                  </a:moveTo>
                  <a:cubicBezTo>
                    <a:pt x="18" y="0"/>
                    <a:pt x="0" y="3"/>
                    <a:pt x="0" y="6"/>
                  </a:cubicBezTo>
                  <a:cubicBezTo>
                    <a:pt x="0" y="15"/>
                    <a:pt x="0" y="15"/>
                    <a:pt x="0" y="15"/>
                  </a:cubicBezTo>
                  <a:cubicBezTo>
                    <a:pt x="11" y="17"/>
                    <a:pt x="24" y="18"/>
                    <a:pt x="39" y="18"/>
                  </a:cubicBezTo>
                  <a:cubicBezTo>
                    <a:pt x="55" y="18"/>
                    <a:pt x="69" y="17"/>
                    <a:pt x="80" y="15"/>
                  </a:cubicBezTo>
                  <a:cubicBezTo>
                    <a:pt x="80" y="6"/>
                    <a:pt x="80" y="6"/>
                    <a:pt x="80" y="6"/>
                  </a:cubicBezTo>
                  <a:cubicBezTo>
                    <a:pt x="80" y="3"/>
                    <a:pt x="62" y="0"/>
                    <a:pt x="40" y="0"/>
                  </a:cubicBezTo>
                  <a:close/>
                </a:path>
              </a:pathLst>
            </a:custGeom>
            <a:solidFill>
              <a:srgbClr val="EBEBEB"/>
            </a:solidFill>
            <a:ln w="9525">
              <a:noFill/>
              <a:round/>
              <a:headEnd/>
              <a:tailEnd/>
            </a:ln>
          </p:spPr>
          <p:txBody>
            <a:bodyPr/>
            <a:lstStyle/>
            <a:p>
              <a:endParaRPr lang="en-US"/>
            </a:p>
          </p:txBody>
        </p:sp>
        <p:sp>
          <p:nvSpPr>
            <p:cNvPr id="1017" name="Freeform 51"/>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solidFill>
              <a:srgbClr val="EBEBEB"/>
            </a:solidFill>
            <a:ln w="9525">
              <a:noFill/>
              <a:round/>
              <a:headEnd/>
              <a:tailEnd/>
            </a:ln>
          </p:spPr>
          <p:txBody>
            <a:bodyPr/>
            <a:lstStyle/>
            <a:p>
              <a:endParaRPr lang="en-US"/>
            </a:p>
          </p:txBody>
        </p:sp>
        <p:sp>
          <p:nvSpPr>
            <p:cNvPr id="1018" name="Freeform 52"/>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1019" name="Freeform 53"/>
            <p:cNvSpPr>
              <a:spLocks/>
            </p:cNvSpPr>
            <p:nvPr/>
          </p:nvSpPr>
          <p:spPr bwMode="auto">
            <a:xfrm>
              <a:off x="3515" y="2597"/>
              <a:ext cx="58" cy="35"/>
            </a:xfrm>
            <a:custGeom>
              <a:avLst/>
              <a:gdLst>
                <a:gd name="T0" fmla="*/ 0 w 23"/>
                <a:gd name="T1" fmla="*/ 24 h 13"/>
                <a:gd name="T2" fmla="*/ 58 w 23"/>
                <a:gd name="T3" fmla="*/ 35 h 13"/>
                <a:gd name="T4" fmla="*/ 58 w 23"/>
                <a:gd name="T5" fmla="*/ 13 h 13"/>
                <a:gd name="T6" fmla="*/ 0 w 23"/>
                <a:gd name="T7" fmla="*/ 0 h 13"/>
                <a:gd name="T8" fmla="*/ 0 w 23"/>
                <a:gd name="T9" fmla="*/ 24 h 13"/>
                <a:gd name="T10" fmla="*/ 0 60000 65536"/>
                <a:gd name="T11" fmla="*/ 0 60000 65536"/>
                <a:gd name="T12" fmla="*/ 0 60000 65536"/>
                <a:gd name="T13" fmla="*/ 0 60000 65536"/>
                <a:gd name="T14" fmla="*/ 0 60000 65536"/>
                <a:gd name="T15" fmla="*/ 0 w 23"/>
                <a:gd name="T16" fmla="*/ 0 h 13"/>
                <a:gd name="T17" fmla="*/ 23 w 23"/>
                <a:gd name="T18" fmla="*/ 13 h 13"/>
              </a:gdLst>
              <a:ahLst/>
              <a:cxnLst>
                <a:cxn ang="T10">
                  <a:pos x="T0" y="T1"/>
                </a:cxn>
                <a:cxn ang="T11">
                  <a:pos x="T2" y="T3"/>
                </a:cxn>
                <a:cxn ang="T12">
                  <a:pos x="T4" y="T5"/>
                </a:cxn>
                <a:cxn ang="T13">
                  <a:pos x="T6" y="T7"/>
                </a:cxn>
                <a:cxn ang="T14">
                  <a:pos x="T8" y="T9"/>
                </a:cxn>
              </a:cxnLst>
              <a:rect l="T15" t="T16" r="T17" b="T18"/>
              <a:pathLst>
                <a:path w="23" h="13">
                  <a:moveTo>
                    <a:pt x="0" y="9"/>
                  </a:moveTo>
                  <a:cubicBezTo>
                    <a:pt x="6" y="11"/>
                    <a:pt x="14" y="12"/>
                    <a:pt x="23" y="13"/>
                  </a:cubicBezTo>
                  <a:cubicBezTo>
                    <a:pt x="23" y="5"/>
                    <a:pt x="23" y="5"/>
                    <a:pt x="23" y="5"/>
                  </a:cubicBezTo>
                  <a:cubicBezTo>
                    <a:pt x="14" y="4"/>
                    <a:pt x="6" y="2"/>
                    <a:pt x="0" y="0"/>
                  </a:cubicBezTo>
                  <a:lnTo>
                    <a:pt x="0" y="9"/>
                  </a:lnTo>
                  <a:close/>
                </a:path>
              </a:pathLst>
            </a:custGeom>
            <a:solidFill>
              <a:srgbClr val="C2C2C2"/>
            </a:solidFill>
            <a:ln w="9525">
              <a:noFill/>
              <a:round/>
              <a:headEnd/>
              <a:tailEnd/>
            </a:ln>
          </p:spPr>
          <p:txBody>
            <a:bodyPr/>
            <a:lstStyle/>
            <a:p>
              <a:endParaRPr lang="en-US"/>
            </a:p>
          </p:txBody>
        </p:sp>
        <p:sp>
          <p:nvSpPr>
            <p:cNvPr id="1020" name="Freeform 54"/>
            <p:cNvSpPr>
              <a:spLocks/>
            </p:cNvSpPr>
            <p:nvPr/>
          </p:nvSpPr>
          <p:spPr bwMode="auto">
            <a:xfrm>
              <a:off x="3550" y="2608"/>
              <a:ext cx="15" cy="24"/>
            </a:xfrm>
            <a:custGeom>
              <a:avLst/>
              <a:gdLst>
                <a:gd name="T0" fmla="*/ 0 w 6"/>
                <a:gd name="T1" fmla="*/ 21 h 9"/>
                <a:gd name="T2" fmla="*/ 15 w 6"/>
                <a:gd name="T3" fmla="*/ 24 h 9"/>
                <a:gd name="T4" fmla="*/ 15 w 6"/>
                <a:gd name="T5" fmla="*/ 0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8"/>
                    <a:pt x="4" y="9"/>
                    <a:pt x="6" y="9"/>
                  </a:cubicBezTo>
                  <a:cubicBezTo>
                    <a:pt x="6" y="0"/>
                    <a:pt x="6" y="0"/>
                    <a:pt x="6" y="0"/>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1021" name="Freeform 55"/>
            <p:cNvSpPr>
              <a:spLocks/>
            </p:cNvSpPr>
            <p:nvPr/>
          </p:nvSpPr>
          <p:spPr bwMode="auto">
            <a:xfrm>
              <a:off x="3753" y="2592"/>
              <a:ext cx="22" cy="32"/>
            </a:xfrm>
            <a:custGeom>
              <a:avLst/>
              <a:gdLst>
                <a:gd name="T0" fmla="*/ 22 w 9"/>
                <a:gd name="T1" fmla="*/ 0 h 12"/>
                <a:gd name="T2" fmla="*/ 0 w 9"/>
                <a:gd name="T3" fmla="*/ 8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1"/>
                    <a:pt x="4" y="2"/>
                    <a:pt x="0" y="3"/>
                  </a:cubicBezTo>
                  <a:cubicBezTo>
                    <a:pt x="0" y="12"/>
                    <a:pt x="0" y="12"/>
                    <a:pt x="0" y="12"/>
                  </a:cubicBezTo>
                  <a:cubicBezTo>
                    <a:pt x="4" y="11"/>
                    <a:pt x="7" y="10"/>
                    <a:pt x="9" y="9"/>
                  </a:cubicBezTo>
                  <a:lnTo>
                    <a:pt x="9" y="0"/>
                  </a:lnTo>
                  <a:close/>
                </a:path>
              </a:pathLst>
            </a:custGeom>
            <a:solidFill>
              <a:srgbClr val="056498"/>
            </a:solidFill>
            <a:ln w="9525">
              <a:noFill/>
              <a:round/>
              <a:headEnd/>
              <a:tailEnd/>
            </a:ln>
          </p:spPr>
          <p:txBody>
            <a:bodyPr/>
            <a:lstStyle/>
            <a:p>
              <a:endParaRPr lang="en-US"/>
            </a:p>
          </p:txBody>
        </p:sp>
        <p:sp>
          <p:nvSpPr>
            <p:cNvPr id="1022" name="Freeform 56"/>
            <p:cNvSpPr>
              <a:spLocks/>
            </p:cNvSpPr>
            <p:nvPr/>
          </p:nvSpPr>
          <p:spPr bwMode="auto">
            <a:xfrm>
              <a:off x="3575" y="2576"/>
              <a:ext cx="133" cy="11"/>
            </a:xfrm>
            <a:custGeom>
              <a:avLst/>
              <a:gdLst>
                <a:gd name="T0" fmla="*/ 3 w 53"/>
                <a:gd name="T1" fmla="*/ 6 h 4"/>
                <a:gd name="T2" fmla="*/ 68 w 53"/>
                <a:gd name="T3" fmla="*/ 0 h 4"/>
                <a:gd name="T4" fmla="*/ 128 w 53"/>
                <a:gd name="T5" fmla="*/ 3 h 4"/>
                <a:gd name="T6" fmla="*/ 128 w 53"/>
                <a:gd name="T7" fmla="*/ 8 h 4"/>
                <a:gd name="T8" fmla="*/ 68 w 53"/>
                <a:gd name="T9" fmla="*/ 11 h 4"/>
                <a:gd name="T10" fmla="*/ 5 w 53"/>
                <a:gd name="T11" fmla="*/ 6 h 4"/>
                <a:gd name="T12" fmla="*/ 3 w 53"/>
                <a:gd name="T13" fmla="*/ 6 h 4"/>
                <a:gd name="T14" fmla="*/ 0 60000 65536"/>
                <a:gd name="T15" fmla="*/ 0 60000 65536"/>
                <a:gd name="T16" fmla="*/ 0 60000 65536"/>
                <a:gd name="T17" fmla="*/ 0 60000 65536"/>
                <a:gd name="T18" fmla="*/ 0 60000 65536"/>
                <a:gd name="T19" fmla="*/ 0 60000 65536"/>
                <a:gd name="T20" fmla="*/ 0 60000 65536"/>
                <a:gd name="T21" fmla="*/ 0 w 53"/>
                <a:gd name="T22" fmla="*/ 0 h 4"/>
                <a:gd name="T23" fmla="*/ 53 w 53"/>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
                  <a:moveTo>
                    <a:pt x="1" y="2"/>
                  </a:moveTo>
                  <a:cubicBezTo>
                    <a:pt x="8" y="1"/>
                    <a:pt x="16" y="0"/>
                    <a:pt x="27" y="0"/>
                  </a:cubicBezTo>
                  <a:cubicBezTo>
                    <a:pt x="37" y="0"/>
                    <a:pt x="45" y="1"/>
                    <a:pt x="51" y="1"/>
                  </a:cubicBezTo>
                  <a:cubicBezTo>
                    <a:pt x="53" y="2"/>
                    <a:pt x="53" y="2"/>
                    <a:pt x="51" y="3"/>
                  </a:cubicBezTo>
                  <a:cubicBezTo>
                    <a:pt x="45" y="3"/>
                    <a:pt x="37" y="4"/>
                    <a:pt x="27" y="4"/>
                  </a:cubicBezTo>
                  <a:cubicBezTo>
                    <a:pt x="16" y="4"/>
                    <a:pt x="8" y="3"/>
                    <a:pt x="2" y="2"/>
                  </a:cubicBezTo>
                  <a:cubicBezTo>
                    <a:pt x="1" y="2"/>
                    <a:pt x="0" y="2"/>
                    <a:pt x="1" y="2"/>
                  </a:cubicBezTo>
                  <a:close/>
                </a:path>
              </a:pathLst>
            </a:custGeom>
            <a:solidFill>
              <a:srgbClr val="C2C2C2"/>
            </a:solidFill>
            <a:ln w="9525">
              <a:noFill/>
              <a:round/>
              <a:headEnd/>
              <a:tailEnd/>
            </a:ln>
          </p:spPr>
          <p:txBody>
            <a:bodyPr/>
            <a:lstStyle/>
            <a:p>
              <a:endParaRPr lang="en-US"/>
            </a:p>
          </p:txBody>
        </p:sp>
        <p:sp>
          <p:nvSpPr>
            <p:cNvPr id="1023" name="Freeform 57"/>
            <p:cNvSpPr>
              <a:spLocks/>
            </p:cNvSpPr>
            <p:nvPr/>
          </p:nvSpPr>
          <p:spPr bwMode="auto">
            <a:xfrm>
              <a:off x="3585" y="2611"/>
              <a:ext cx="18" cy="24"/>
            </a:xfrm>
            <a:custGeom>
              <a:avLst/>
              <a:gdLst>
                <a:gd name="T0" fmla="*/ 18 w 7"/>
                <a:gd name="T1" fmla="*/ 24 h 9"/>
                <a:gd name="T2" fmla="*/ 18 w 7"/>
                <a:gd name="T3" fmla="*/ 3 h 9"/>
                <a:gd name="T4" fmla="*/ 0 w 7"/>
                <a:gd name="T5" fmla="*/ 0 h 9"/>
                <a:gd name="T6" fmla="*/ 0 w 7"/>
                <a:gd name="T7" fmla="*/ 0 h 9"/>
                <a:gd name="T8" fmla="*/ 0 w 7"/>
                <a:gd name="T9" fmla="*/ 24 h 9"/>
                <a:gd name="T10" fmla="*/ 18 w 7"/>
                <a:gd name="T11" fmla="*/ 24 h 9"/>
                <a:gd name="T12" fmla="*/ 0 60000 65536"/>
                <a:gd name="T13" fmla="*/ 0 60000 65536"/>
                <a:gd name="T14" fmla="*/ 0 60000 65536"/>
                <a:gd name="T15" fmla="*/ 0 60000 65536"/>
                <a:gd name="T16" fmla="*/ 0 60000 65536"/>
                <a:gd name="T17" fmla="*/ 0 60000 65536"/>
                <a:gd name="T18" fmla="*/ 0 w 7"/>
                <a:gd name="T19" fmla="*/ 0 h 9"/>
                <a:gd name="T20" fmla="*/ 7 w 7"/>
                <a:gd name="T21" fmla="*/ 9 h 9"/>
              </a:gdLst>
              <a:ahLst/>
              <a:cxnLst>
                <a:cxn ang="T12">
                  <a:pos x="T0" y="T1"/>
                </a:cxn>
                <a:cxn ang="T13">
                  <a:pos x="T2" y="T3"/>
                </a:cxn>
                <a:cxn ang="T14">
                  <a:pos x="T4" y="T5"/>
                </a:cxn>
                <a:cxn ang="T15">
                  <a:pos x="T6" y="T7"/>
                </a:cxn>
                <a:cxn ang="T16">
                  <a:pos x="T8" y="T9"/>
                </a:cxn>
                <a:cxn ang="T17">
                  <a:pos x="T10" y="T11"/>
                </a:cxn>
              </a:cxnLst>
              <a:rect l="T18" t="T19" r="T20" b="T21"/>
              <a:pathLst>
                <a:path w="7" h="9">
                  <a:moveTo>
                    <a:pt x="7" y="9"/>
                  </a:moveTo>
                  <a:cubicBezTo>
                    <a:pt x="7" y="1"/>
                    <a:pt x="7" y="1"/>
                    <a:pt x="7" y="1"/>
                  </a:cubicBezTo>
                  <a:cubicBezTo>
                    <a:pt x="5" y="1"/>
                    <a:pt x="2" y="0"/>
                    <a:pt x="0" y="0"/>
                  </a:cubicBezTo>
                  <a:cubicBezTo>
                    <a:pt x="0" y="0"/>
                    <a:pt x="0" y="0"/>
                    <a:pt x="0" y="0"/>
                  </a:cubicBezTo>
                  <a:cubicBezTo>
                    <a:pt x="0" y="9"/>
                    <a:pt x="0" y="9"/>
                    <a:pt x="0" y="9"/>
                  </a:cubicBezTo>
                  <a:cubicBezTo>
                    <a:pt x="2" y="9"/>
                    <a:pt x="5" y="9"/>
                    <a:pt x="7" y="9"/>
                  </a:cubicBezTo>
                  <a:close/>
                </a:path>
              </a:pathLst>
            </a:custGeom>
            <a:solidFill>
              <a:srgbClr val="E3EDF5"/>
            </a:solidFill>
            <a:ln w="9525">
              <a:noFill/>
              <a:round/>
              <a:headEnd/>
              <a:tailEnd/>
            </a:ln>
          </p:spPr>
          <p:txBody>
            <a:bodyPr/>
            <a:lstStyle/>
            <a:p>
              <a:endParaRPr lang="en-US"/>
            </a:p>
          </p:txBody>
        </p:sp>
        <p:sp>
          <p:nvSpPr>
            <p:cNvPr id="1024" name="Freeform 58"/>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w 8"/>
                <a:gd name="T9" fmla="*/ 0 h 24"/>
                <a:gd name="T10" fmla="*/ 0 60000 65536"/>
                <a:gd name="T11" fmla="*/ 0 60000 65536"/>
                <a:gd name="T12" fmla="*/ 0 60000 65536"/>
                <a:gd name="T13" fmla="*/ 0 60000 65536"/>
                <a:gd name="T14" fmla="*/ 0 60000 65536"/>
                <a:gd name="T15" fmla="*/ 0 w 8"/>
                <a:gd name="T16" fmla="*/ 0 h 24"/>
                <a:gd name="T17" fmla="*/ 8 w 8"/>
                <a:gd name="T18" fmla="*/ 24 h 24"/>
              </a:gdLst>
              <a:ahLst/>
              <a:cxnLst>
                <a:cxn ang="T10">
                  <a:pos x="T0" y="T1"/>
                </a:cxn>
                <a:cxn ang="T11">
                  <a:pos x="T2" y="T3"/>
                </a:cxn>
                <a:cxn ang="T12">
                  <a:pos x="T4" y="T5"/>
                </a:cxn>
                <a:cxn ang="T13">
                  <a:pos x="T6" y="T7"/>
                </a:cxn>
                <a:cxn ang="T14">
                  <a:pos x="T8" y="T9"/>
                </a:cxn>
              </a:cxnLst>
              <a:rect l="T15" t="T16" r="T17" b="T18"/>
              <a:pathLst>
                <a:path w="8" h="24">
                  <a:moveTo>
                    <a:pt x="0" y="0"/>
                  </a:moveTo>
                  <a:lnTo>
                    <a:pt x="0" y="24"/>
                  </a:lnTo>
                  <a:lnTo>
                    <a:pt x="8" y="24"/>
                  </a:lnTo>
                  <a:lnTo>
                    <a:pt x="8" y="5"/>
                  </a:lnTo>
                  <a:lnTo>
                    <a:pt x="0" y="0"/>
                  </a:lnTo>
                  <a:close/>
                </a:path>
              </a:pathLst>
            </a:custGeom>
            <a:solidFill>
              <a:srgbClr val="FFFFFF"/>
            </a:solidFill>
            <a:ln w="9525">
              <a:noFill/>
              <a:round/>
              <a:headEnd/>
              <a:tailEnd/>
            </a:ln>
          </p:spPr>
          <p:txBody>
            <a:bodyPr/>
            <a:lstStyle/>
            <a:p>
              <a:endParaRPr lang="en-US"/>
            </a:p>
          </p:txBody>
        </p:sp>
        <p:sp>
          <p:nvSpPr>
            <p:cNvPr id="1025" name="Freeform 59"/>
            <p:cNvSpPr>
              <a:spLocks/>
            </p:cNvSpPr>
            <p:nvPr/>
          </p:nvSpPr>
          <p:spPr bwMode="auto">
            <a:xfrm>
              <a:off x="3525" y="2600"/>
              <a:ext cx="8" cy="24"/>
            </a:xfrm>
            <a:custGeom>
              <a:avLst/>
              <a:gdLst>
                <a:gd name="T0" fmla="*/ 0 w 8"/>
                <a:gd name="T1" fmla="*/ 0 h 24"/>
                <a:gd name="T2" fmla="*/ 0 w 8"/>
                <a:gd name="T3" fmla="*/ 24 h 24"/>
                <a:gd name="T4" fmla="*/ 8 w 8"/>
                <a:gd name="T5" fmla="*/ 24 h 24"/>
                <a:gd name="T6" fmla="*/ 8 w 8"/>
                <a:gd name="T7" fmla="*/ 5 h 24"/>
                <a:gd name="T8" fmla="*/ 0 60000 65536"/>
                <a:gd name="T9" fmla="*/ 0 60000 65536"/>
                <a:gd name="T10" fmla="*/ 0 60000 65536"/>
                <a:gd name="T11" fmla="*/ 0 60000 65536"/>
                <a:gd name="T12" fmla="*/ 0 w 8"/>
                <a:gd name="T13" fmla="*/ 0 h 24"/>
                <a:gd name="T14" fmla="*/ 8 w 8"/>
                <a:gd name="T15" fmla="*/ 24 h 24"/>
              </a:gdLst>
              <a:ahLst/>
              <a:cxnLst>
                <a:cxn ang="T8">
                  <a:pos x="T0" y="T1"/>
                </a:cxn>
                <a:cxn ang="T9">
                  <a:pos x="T2" y="T3"/>
                </a:cxn>
                <a:cxn ang="T10">
                  <a:pos x="T4" y="T5"/>
                </a:cxn>
                <a:cxn ang="T11">
                  <a:pos x="T6" y="T7"/>
                </a:cxn>
              </a:cxnLst>
              <a:rect l="T12" t="T13" r="T14" b="T15"/>
              <a:pathLst>
                <a:path w="8" h="24">
                  <a:moveTo>
                    <a:pt x="0" y="0"/>
                  </a:moveTo>
                  <a:lnTo>
                    <a:pt x="0" y="24"/>
                  </a:lnTo>
                  <a:lnTo>
                    <a:pt x="8" y="24"/>
                  </a:lnTo>
                  <a:lnTo>
                    <a:pt x="8" y="5"/>
                  </a:lnTo>
                </a:path>
              </a:pathLst>
            </a:custGeom>
            <a:noFill/>
            <a:ln w="9525">
              <a:noFill/>
              <a:round/>
              <a:headEnd/>
              <a:tailEnd/>
            </a:ln>
          </p:spPr>
          <p:txBody>
            <a:bodyPr/>
            <a:lstStyle/>
            <a:p>
              <a:endParaRPr lang="en-US"/>
            </a:p>
          </p:txBody>
        </p:sp>
        <p:sp>
          <p:nvSpPr>
            <p:cNvPr id="1026" name="Freeform 60"/>
            <p:cNvSpPr>
              <a:spLocks/>
            </p:cNvSpPr>
            <p:nvPr/>
          </p:nvSpPr>
          <p:spPr bwMode="auto">
            <a:xfrm>
              <a:off x="3708" y="2581"/>
              <a:ext cx="75" cy="51"/>
            </a:xfrm>
            <a:custGeom>
              <a:avLst/>
              <a:gdLst>
                <a:gd name="T0" fmla="*/ 0 w 30"/>
                <a:gd name="T1" fmla="*/ 27 h 19"/>
                <a:gd name="T2" fmla="*/ 0 w 30"/>
                <a:gd name="T3" fmla="*/ 51 h 19"/>
                <a:gd name="T4" fmla="*/ 75 w 30"/>
                <a:gd name="T5" fmla="*/ 24 h 19"/>
                <a:gd name="T6" fmla="*/ 75 w 30"/>
                <a:gd name="T7" fmla="*/ 0 h 19"/>
                <a:gd name="T8" fmla="*/ 0 w 30"/>
                <a:gd name="T9" fmla="*/ 27 h 19"/>
                <a:gd name="T10" fmla="*/ 0 60000 65536"/>
                <a:gd name="T11" fmla="*/ 0 60000 65536"/>
                <a:gd name="T12" fmla="*/ 0 60000 65536"/>
                <a:gd name="T13" fmla="*/ 0 60000 65536"/>
                <a:gd name="T14" fmla="*/ 0 60000 65536"/>
                <a:gd name="T15" fmla="*/ 0 w 30"/>
                <a:gd name="T16" fmla="*/ 0 h 19"/>
                <a:gd name="T17" fmla="*/ 30 w 30"/>
                <a:gd name="T18" fmla="*/ 19 h 19"/>
              </a:gdLst>
              <a:ahLst/>
              <a:cxnLst>
                <a:cxn ang="T10">
                  <a:pos x="T0" y="T1"/>
                </a:cxn>
                <a:cxn ang="T11">
                  <a:pos x="T2" y="T3"/>
                </a:cxn>
                <a:cxn ang="T12">
                  <a:pos x="T4" y="T5"/>
                </a:cxn>
                <a:cxn ang="T13">
                  <a:pos x="T6" y="T7"/>
                </a:cxn>
                <a:cxn ang="T14">
                  <a:pos x="T8" y="T9"/>
                </a:cxn>
              </a:cxnLst>
              <a:rect l="T15" t="T16" r="T17" b="T18"/>
              <a:pathLst>
                <a:path w="30" h="19">
                  <a:moveTo>
                    <a:pt x="0" y="10"/>
                  </a:moveTo>
                  <a:cubicBezTo>
                    <a:pt x="0" y="19"/>
                    <a:pt x="0" y="19"/>
                    <a:pt x="0" y="19"/>
                  </a:cubicBezTo>
                  <a:cubicBezTo>
                    <a:pt x="18" y="17"/>
                    <a:pt x="30" y="13"/>
                    <a:pt x="30" y="9"/>
                  </a:cubicBezTo>
                  <a:cubicBezTo>
                    <a:pt x="30" y="0"/>
                    <a:pt x="30" y="0"/>
                    <a:pt x="30" y="0"/>
                  </a:cubicBezTo>
                  <a:cubicBezTo>
                    <a:pt x="30" y="5"/>
                    <a:pt x="18" y="8"/>
                    <a:pt x="0" y="10"/>
                  </a:cubicBezTo>
                  <a:close/>
                </a:path>
              </a:pathLst>
            </a:custGeom>
            <a:solidFill>
              <a:srgbClr val="DEDEDE"/>
            </a:solidFill>
            <a:ln w="9525">
              <a:noFill/>
              <a:round/>
              <a:headEnd/>
              <a:tailEnd/>
            </a:ln>
          </p:spPr>
          <p:txBody>
            <a:bodyPr/>
            <a:lstStyle/>
            <a:p>
              <a:endParaRPr lang="en-US"/>
            </a:p>
          </p:txBody>
        </p:sp>
        <p:sp>
          <p:nvSpPr>
            <p:cNvPr id="1027" name="Freeform 61"/>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w 18"/>
                <a:gd name="T9" fmla="*/ 5 h 24"/>
                <a:gd name="T10" fmla="*/ 0 60000 65536"/>
                <a:gd name="T11" fmla="*/ 0 60000 65536"/>
                <a:gd name="T12" fmla="*/ 0 60000 65536"/>
                <a:gd name="T13" fmla="*/ 0 60000 65536"/>
                <a:gd name="T14" fmla="*/ 0 60000 65536"/>
                <a:gd name="T15" fmla="*/ 0 w 18"/>
                <a:gd name="T16" fmla="*/ 0 h 24"/>
                <a:gd name="T17" fmla="*/ 18 w 18"/>
                <a:gd name="T18" fmla="*/ 24 h 24"/>
              </a:gdLst>
              <a:ahLst/>
              <a:cxnLst>
                <a:cxn ang="T10">
                  <a:pos x="T0" y="T1"/>
                </a:cxn>
                <a:cxn ang="T11">
                  <a:pos x="T2" y="T3"/>
                </a:cxn>
                <a:cxn ang="T12">
                  <a:pos x="T4" y="T5"/>
                </a:cxn>
                <a:cxn ang="T13">
                  <a:pos x="T6" y="T7"/>
                </a:cxn>
                <a:cxn ang="T14">
                  <a:pos x="T8" y="T9"/>
                </a:cxn>
              </a:cxnLst>
              <a:rect l="T15" t="T16" r="T17" b="T18"/>
              <a:pathLst>
                <a:path w="18" h="24">
                  <a:moveTo>
                    <a:pt x="0" y="5"/>
                  </a:moveTo>
                  <a:lnTo>
                    <a:pt x="0" y="24"/>
                  </a:lnTo>
                  <a:lnTo>
                    <a:pt x="18" y="21"/>
                  </a:lnTo>
                  <a:lnTo>
                    <a:pt x="18" y="0"/>
                  </a:lnTo>
                  <a:lnTo>
                    <a:pt x="0" y="5"/>
                  </a:lnTo>
                  <a:close/>
                </a:path>
              </a:pathLst>
            </a:custGeom>
            <a:solidFill>
              <a:srgbClr val="C2C2C2"/>
            </a:solidFill>
            <a:ln w="9525">
              <a:noFill/>
              <a:round/>
              <a:headEnd/>
              <a:tailEnd/>
            </a:ln>
          </p:spPr>
          <p:txBody>
            <a:bodyPr/>
            <a:lstStyle/>
            <a:p>
              <a:endParaRPr lang="en-US"/>
            </a:p>
          </p:txBody>
        </p:sp>
        <p:sp>
          <p:nvSpPr>
            <p:cNvPr id="1028" name="Freeform 62"/>
            <p:cNvSpPr>
              <a:spLocks/>
            </p:cNvSpPr>
            <p:nvPr/>
          </p:nvSpPr>
          <p:spPr bwMode="auto">
            <a:xfrm>
              <a:off x="3740" y="2603"/>
              <a:ext cx="18" cy="24"/>
            </a:xfrm>
            <a:custGeom>
              <a:avLst/>
              <a:gdLst>
                <a:gd name="T0" fmla="*/ 0 w 18"/>
                <a:gd name="T1" fmla="*/ 5 h 24"/>
                <a:gd name="T2" fmla="*/ 0 w 18"/>
                <a:gd name="T3" fmla="*/ 24 h 24"/>
                <a:gd name="T4" fmla="*/ 18 w 18"/>
                <a:gd name="T5" fmla="*/ 21 h 24"/>
                <a:gd name="T6" fmla="*/ 18 w 18"/>
                <a:gd name="T7" fmla="*/ 0 h 24"/>
                <a:gd name="T8" fmla="*/ 0 60000 65536"/>
                <a:gd name="T9" fmla="*/ 0 60000 65536"/>
                <a:gd name="T10" fmla="*/ 0 60000 65536"/>
                <a:gd name="T11" fmla="*/ 0 60000 65536"/>
                <a:gd name="T12" fmla="*/ 0 w 18"/>
                <a:gd name="T13" fmla="*/ 0 h 24"/>
                <a:gd name="T14" fmla="*/ 18 w 18"/>
                <a:gd name="T15" fmla="*/ 24 h 24"/>
              </a:gdLst>
              <a:ahLst/>
              <a:cxnLst>
                <a:cxn ang="T8">
                  <a:pos x="T0" y="T1"/>
                </a:cxn>
                <a:cxn ang="T9">
                  <a:pos x="T2" y="T3"/>
                </a:cxn>
                <a:cxn ang="T10">
                  <a:pos x="T4" y="T5"/>
                </a:cxn>
                <a:cxn ang="T11">
                  <a:pos x="T6" y="T7"/>
                </a:cxn>
              </a:cxnLst>
              <a:rect l="T12" t="T13" r="T14" b="T15"/>
              <a:pathLst>
                <a:path w="18" h="24">
                  <a:moveTo>
                    <a:pt x="0" y="5"/>
                  </a:moveTo>
                  <a:lnTo>
                    <a:pt x="0" y="24"/>
                  </a:lnTo>
                  <a:lnTo>
                    <a:pt x="18" y="21"/>
                  </a:lnTo>
                  <a:lnTo>
                    <a:pt x="18" y="0"/>
                  </a:lnTo>
                </a:path>
              </a:pathLst>
            </a:custGeom>
            <a:noFill/>
            <a:ln w="9525">
              <a:noFill/>
              <a:round/>
              <a:headEnd/>
              <a:tailEnd/>
            </a:ln>
          </p:spPr>
          <p:txBody>
            <a:bodyPr/>
            <a:lstStyle/>
            <a:p>
              <a:endParaRPr lang="en-US"/>
            </a:p>
          </p:txBody>
        </p:sp>
        <p:sp>
          <p:nvSpPr>
            <p:cNvPr id="1029" name="Freeform 63"/>
            <p:cNvSpPr>
              <a:spLocks/>
            </p:cNvSpPr>
            <p:nvPr/>
          </p:nvSpPr>
          <p:spPr bwMode="auto">
            <a:xfrm>
              <a:off x="3543" y="2565"/>
              <a:ext cx="200" cy="16"/>
            </a:xfrm>
            <a:custGeom>
              <a:avLst/>
              <a:gdLst>
                <a:gd name="T0" fmla="*/ 200 w 80"/>
                <a:gd name="T1" fmla="*/ 16 h 6"/>
                <a:gd name="T2" fmla="*/ 100 w 80"/>
                <a:gd name="T3" fmla="*/ 0 h 6"/>
                <a:gd name="T4" fmla="*/ 0 w 80"/>
                <a:gd name="T5" fmla="*/ 16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80" y="6"/>
                  </a:moveTo>
                  <a:cubicBezTo>
                    <a:pt x="80" y="3"/>
                    <a:pt x="62" y="0"/>
                    <a:pt x="40" y="0"/>
                  </a:cubicBezTo>
                  <a:cubicBezTo>
                    <a:pt x="18" y="0"/>
                    <a:pt x="0" y="3"/>
                    <a:pt x="0" y="6"/>
                  </a:cubicBezTo>
                </a:path>
              </a:pathLst>
            </a:custGeom>
            <a:noFill/>
            <a:ln w="3175" cap="rnd">
              <a:solidFill>
                <a:srgbClr val="FFFFFF"/>
              </a:solidFill>
              <a:prstDash val="solid"/>
              <a:round/>
              <a:headEnd/>
              <a:tailEnd/>
            </a:ln>
          </p:spPr>
          <p:txBody>
            <a:bodyPr/>
            <a:lstStyle/>
            <a:p>
              <a:endParaRPr lang="en-US"/>
            </a:p>
          </p:txBody>
        </p:sp>
        <p:sp>
          <p:nvSpPr>
            <p:cNvPr id="1030" name="Freeform 64"/>
            <p:cNvSpPr>
              <a:spLocks/>
            </p:cNvSpPr>
            <p:nvPr/>
          </p:nvSpPr>
          <p:spPr bwMode="auto">
            <a:xfrm>
              <a:off x="3543" y="2579"/>
              <a:ext cx="200" cy="16"/>
            </a:xfrm>
            <a:custGeom>
              <a:avLst/>
              <a:gdLst>
                <a:gd name="T0" fmla="*/ 0 w 80"/>
                <a:gd name="T1" fmla="*/ 0 h 6"/>
                <a:gd name="T2" fmla="*/ 100 w 80"/>
                <a:gd name="T3" fmla="*/ 16 h 6"/>
                <a:gd name="T4" fmla="*/ 200 w 80"/>
                <a:gd name="T5" fmla="*/ 0 h 6"/>
                <a:gd name="T6" fmla="*/ 0 60000 65536"/>
                <a:gd name="T7" fmla="*/ 0 60000 65536"/>
                <a:gd name="T8" fmla="*/ 0 60000 65536"/>
                <a:gd name="T9" fmla="*/ 0 w 80"/>
                <a:gd name="T10" fmla="*/ 0 h 6"/>
                <a:gd name="T11" fmla="*/ 80 w 80"/>
                <a:gd name="T12" fmla="*/ 6 h 6"/>
              </a:gdLst>
              <a:ahLst/>
              <a:cxnLst>
                <a:cxn ang="T6">
                  <a:pos x="T0" y="T1"/>
                </a:cxn>
                <a:cxn ang="T7">
                  <a:pos x="T2" y="T3"/>
                </a:cxn>
                <a:cxn ang="T8">
                  <a:pos x="T4" y="T5"/>
                </a:cxn>
              </a:cxnLst>
              <a:rect l="T9" t="T10" r="T11" b="T12"/>
              <a:pathLst>
                <a:path w="80" h="6">
                  <a:moveTo>
                    <a:pt x="0" y="0"/>
                  </a:moveTo>
                  <a:cubicBezTo>
                    <a:pt x="0" y="4"/>
                    <a:pt x="18" y="6"/>
                    <a:pt x="40" y="6"/>
                  </a:cubicBezTo>
                  <a:cubicBezTo>
                    <a:pt x="62" y="6"/>
                    <a:pt x="80" y="4"/>
                    <a:pt x="80" y="0"/>
                  </a:cubicBezTo>
                </a:path>
              </a:pathLst>
            </a:custGeom>
            <a:noFill/>
            <a:ln w="3175" cap="rnd">
              <a:solidFill>
                <a:srgbClr val="FFFFFF"/>
              </a:solidFill>
              <a:prstDash val="solid"/>
              <a:round/>
              <a:headEnd/>
              <a:tailEnd/>
            </a:ln>
          </p:spPr>
          <p:txBody>
            <a:bodyPr/>
            <a:lstStyle/>
            <a:p>
              <a:endParaRPr lang="en-US"/>
            </a:p>
          </p:txBody>
        </p:sp>
        <p:sp>
          <p:nvSpPr>
            <p:cNvPr id="1031" name="Oval 65"/>
            <p:cNvSpPr>
              <a:spLocks noChangeArrowheads="1"/>
            </p:cNvSpPr>
            <p:nvPr/>
          </p:nvSpPr>
          <p:spPr bwMode="auto">
            <a:xfrm>
              <a:off x="3495" y="2549"/>
              <a:ext cx="290" cy="64"/>
            </a:xfrm>
            <a:prstGeom prst="ellipse">
              <a:avLst/>
            </a:prstGeom>
            <a:noFill/>
            <a:ln w="7938" cap="rnd">
              <a:solidFill>
                <a:srgbClr val="333333"/>
              </a:solidFill>
              <a:round/>
              <a:headEnd/>
              <a:tailEnd/>
            </a:ln>
          </p:spPr>
          <p:txBody>
            <a:bodyPr/>
            <a:lstStyle/>
            <a:p>
              <a:endParaRPr lang="en-US"/>
            </a:p>
          </p:txBody>
        </p:sp>
        <p:sp>
          <p:nvSpPr>
            <p:cNvPr id="1032" name="Freeform 66"/>
            <p:cNvSpPr>
              <a:spLocks/>
            </p:cNvSpPr>
            <p:nvPr/>
          </p:nvSpPr>
          <p:spPr bwMode="auto">
            <a:xfrm>
              <a:off x="3533" y="2589"/>
              <a:ext cx="220" cy="19"/>
            </a:xfrm>
            <a:custGeom>
              <a:avLst/>
              <a:gdLst>
                <a:gd name="T0" fmla="*/ 220 w 88"/>
                <a:gd name="T1" fmla="*/ 0 h 7"/>
                <a:gd name="T2" fmla="*/ 108 w 88"/>
                <a:gd name="T3" fmla="*/ 19 h 7"/>
                <a:gd name="T4" fmla="*/ 0 w 88"/>
                <a:gd name="T5" fmla="*/ 5 h 7"/>
                <a:gd name="T6" fmla="*/ 0 60000 65536"/>
                <a:gd name="T7" fmla="*/ 0 60000 65536"/>
                <a:gd name="T8" fmla="*/ 0 60000 65536"/>
                <a:gd name="T9" fmla="*/ 0 w 88"/>
                <a:gd name="T10" fmla="*/ 0 h 7"/>
                <a:gd name="T11" fmla="*/ 88 w 88"/>
                <a:gd name="T12" fmla="*/ 7 h 7"/>
              </a:gdLst>
              <a:ahLst/>
              <a:cxnLst>
                <a:cxn ang="T6">
                  <a:pos x="T0" y="T1"/>
                </a:cxn>
                <a:cxn ang="T7">
                  <a:pos x="T2" y="T3"/>
                </a:cxn>
                <a:cxn ang="T8">
                  <a:pos x="T4" y="T5"/>
                </a:cxn>
              </a:cxnLst>
              <a:rect l="T9" t="T10" r="T11" b="T12"/>
              <a:pathLst>
                <a:path w="88" h="7">
                  <a:moveTo>
                    <a:pt x="88" y="0"/>
                  </a:moveTo>
                  <a:cubicBezTo>
                    <a:pt x="85" y="6"/>
                    <a:pt x="61" y="7"/>
                    <a:pt x="43" y="7"/>
                  </a:cubicBezTo>
                  <a:cubicBezTo>
                    <a:pt x="27" y="7"/>
                    <a:pt x="8" y="6"/>
                    <a:pt x="0" y="2"/>
                  </a:cubicBezTo>
                </a:path>
              </a:pathLst>
            </a:custGeom>
            <a:noFill/>
            <a:ln w="15875" cap="flat">
              <a:solidFill>
                <a:srgbClr val="FFFFFF"/>
              </a:solidFill>
              <a:prstDash val="solid"/>
              <a:miter lim="800000"/>
              <a:headEnd/>
              <a:tailEnd/>
            </a:ln>
          </p:spPr>
          <p:txBody>
            <a:bodyPr/>
            <a:lstStyle/>
            <a:p>
              <a:endParaRPr lang="en-US"/>
            </a:p>
          </p:txBody>
        </p:sp>
        <p:sp>
          <p:nvSpPr>
            <p:cNvPr id="1033" name="Freeform 67"/>
            <p:cNvSpPr>
              <a:spLocks/>
            </p:cNvSpPr>
            <p:nvPr/>
          </p:nvSpPr>
          <p:spPr bwMode="auto">
            <a:xfrm>
              <a:off x="3495" y="258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1034" name="Freeform 68"/>
            <p:cNvSpPr>
              <a:spLocks/>
            </p:cNvSpPr>
            <p:nvPr/>
          </p:nvSpPr>
          <p:spPr bwMode="auto">
            <a:xfrm>
              <a:off x="3888" y="2603"/>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0" y="0"/>
                  </a:cubicBezTo>
                  <a:cubicBezTo>
                    <a:pt x="0" y="0"/>
                    <a:pt x="0" y="0"/>
                    <a:pt x="0" y="0"/>
                  </a:cubicBezTo>
                  <a:close/>
                </a:path>
              </a:pathLst>
            </a:custGeom>
            <a:noFill/>
            <a:ln w="7938" cap="rnd">
              <a:solidFill>
                <a:srgbClr val="333333"/>
              </a:solidFill>
              <a:prstDash val="solid"/>
              <a:round/>
              <a:headEnd/>
              <a:tailEnd/>
            </a:ln>
          </p:spPr>
          <p:txBody>
            <a:bodyPr/>
            <a:lstStyle/>
            <a:p>
              <a:endParaRPr lang="en-US"/>
            </a:p>
          </p:txBody>
        </p:sp>
        <p:sp>
          <p:nvSpPr>
            <p:cNvPr id="1035" name="Freeform 69"/>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solidFill>
              <a:srgbClr val="DEDEDE"/>
            </a:solidFill>
            <a:ln w="9525">
              <a:noFill/>
              <a:round/>
              <a:headEnd/>
              <a:tailEnd/>
            </a:ln>
          </p:spPr>
          <p:txBody>
            <a:bodyPr/>
            <a:lstStyle/>
            <a:p>
              <a:endParaRPr lang="en-US"/>
            </a:p>
          </p:txBody>
        </p:sp>
        <p:sp>
          <p:nvSpPr>
            <p:cNvPr id="1036" name="Freeform 70"/>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solidFill>
              <a:srgbClr val="EBEBEB"/>
            </a:solidFill>
            <a:ln w="9525">
              <a:noFill/>
              <a:round/>
              <a:headEnd/>
              <a:tailEnd/>
            </a:ln>
          </p:spPr>
          <p:txBody>
            <a:bodyPr/>
            <a:lstStyle/>
            <a:p>
              <a:endParaRPr lang="en-US"/>
            </a:p>
          </p:txBody>
        </p:sp>
        <p:sp>
          <p:nvSpPr>
            <p:cNvPr id="1037" name="Freeform 71"/>
            <p:cNvSpPr>
              <a:spLocks/>
            </p:cNvSpPr>
            <p:nvPr/>
          </p:nvSpPr>
          <p:spPr bwMode="auto">
            <a:xfrm>
              <a:off x="3780" y="2589"/>
              <a:ext cx="113" cy="24"/>
            </a:xfrm>
            <a:custGeom>
              <a:avLst/>
              <a:gdLst>
                <a:gd name="T0" fmla="*/ 95 w 45"/>
                <a:gd name="T1" fmla="*/ 0 h 9"/>
                <a:gd name="T2" fmla="*/ 0 w 45"/>
                <a:gd name="T3" fmla="*/ 0 h 9"/>
                <a:gd name="T4" fmla="*/ 0 w 45"/>
                <a:gd name="T5" fmla="*/ 24 h 9"/>
                <a:gd name="T6" fmla="*/ 95 w 45"/>
                <a:gd name="T7" fmla="*/ 24 h 9"/>
                <a:gd name="T8" fmla="*/ 95 w 45"/>
                <a:gd name="T9" fmla="*/ 0 h 9"/>
                <a:gd name="T10" fmla="*/ 0 60000 65536"/>
                <a:gd name="T11" fmla="*/ 0 60000 65536"/>
                <a:gd name="T12" fmla="*/ 0 60000 65536"/>
                <a:gd name="T13" fmla="*/ 0 60000 65536"/>
                <a:gd name="T14" fmla="*/ 0 60000 65536"/>
                <a:gd name="T15" fmla="*/ 0 w 45"/>
                <a:gd name="T16" fmla="*/ 0 h 9"/>
                <a:gd name="T17" fmla="*/ 45 w 45"/>
                <a:gd name="T18" fmla="*/ 9 h 9"/>
              </a:gdLst>
              <a:ahLst/>
              <a:cxnLst>
                <a:cxn ang="T10">
                  <a:pos x="T0" y="T1"/>
                </a:cxn>
                <a:cxn ang="T11">
                  <a:pos x="T2" y="T3"/>
                </a:cxn>
                <a:cxn ang="T12">
                  <a:pos x="T4" y="T5"/>
                </a:cxn>
                <a:cxn ang="T13">
                  <a:pos x="T6" y="T7"/>
                </a:cxn>
                <a:cxn ang="T14">
                  <a:pos x="T8" y="T9"/>
                </a:cxn>
              </a:cxnLst>
              <a:rect l="T15" t="T16" r="T17" b="T18"/>
              <a:pathLst>
                <a:path w="45" h="9">
                  <a:moveTo>
                    <a:pt x="38" y="0"/>
                  </a:moveTo>
                  <a:cubicBezTo>
                    <a:pt x="0" y="0"/>
                    <a:pt x="0" y="0"/>
                    <a:pt x="0" y="0"/>
                  </a:cubicBezTo>
                  <a:cubicBezTo>
                    <a:pt x="0" y="9"/>
                    <a:pt x="0" y="9"/>
                    <a:pt x="0" y="9"/>
                  </a:cubicBezTo>
                  <a:cubicBezTo>
                    <a:pt x="38" y="9"/>
                    <a:pt x="38" y="9"/>
                    <a:pt x="38" y="9"/>
                  </a:cubicBezTo>
                  <a:cubicBezTo>
                    <a:pt x="45" y="9"/>
                    <a:pt x="45" y="0"/>
                    <a:pt x="38" y="0"/>
                  </a:cubicBezTo>
                  <a:close/>
                </a:path>
              </a:pathLst>
            </a:custGeom>
            <a:noFill/>
            <a:ln w="7938" cap="rnd">
              <a:solidFill>
                <a:srgbClr val="333333"/>
              </a:solidFill>
              <a:prstDash val="solid"/>
              <a:round/>
              <a:headEnd/>
              <a:tailEnd/>
            </a:ln>
          </p:spPr>
          <p:txBody>
            <a:bodyPr/>
            <a:lstStyle/>
            <a:p>
              <a:endParaRPr lang="en-US"/>
            </a:p>
          </p:txBody>
        </p:sp>
        <p:sp>
          <p:nvSpPr>
            <p:cNvPr id="1038" name="Freeform 72"/>
            <p:cNvSpPr>
              <a:spLocks/>
            </p:cNvSpPr>
            <p:nvPr/>
          </p:nvSpPr>
          <p:spPr bwMode="auto">
            <a:xfrm>
              <a:off x="3780" y="2573"/>
              <a:ext cx="108" cy="30"/>
            </a:xfrm>
            <a:custGeom>
              <a:avLst/>
              <a:gdLst>
                <a:gd name="T0" fmla="*/ 108 w 43"/>
                <a:gd name="T1" fmla="*/ 11 h 11"/>
                <a:gd name="T2" fmla="*/ 95 w 43"/>
                <a:gd name="T3" fmla="*/ 0 h 11"/>
                <a:gd name="T4" fmla="*/ 93 w 43"/>
                <a:gd name="T5" fmla="*/ 0 h 11"/>
                <a:gd name="T6" fmla="*/ 0 w 43"/>
                <a:gd name="T7" fmla="*/ 0 h 11"/>
                <a:gd name="T8" fmla="*/ 5 w 43"/>
                <a:gd name="T9" fmla="*/ 8 h 11"/>
                <a:gd name="T10" fmla="*/ 3 w 43"/>
                <a:gd name="T11" fmla="*/ 16 h 11"/>
                <a:gd name="T12" fmla="*/ 95 w 43"/>
                <a:gd name="T13" fmla="*/ 16 h 11"/>
                <a:gd name="T14" fmla="*/ 108 w 43"/>
                <a:gd name="T15" fmla="*/ 30 h 11"/>
                <a:gd name="T16" fmla="*/ 108 w 4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1"/>
                <a:gd name="T29" fmla="*/ 43 w 4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1">
                  <a:moveTo>
                    <a:pt x="43" y="4"/>
                  </a:moveTo>
                  <a:cubicBezTo>
                    <a:pt x="42" y="2"/>
                    <a:pt x="41" y="0"/>
                    <a:pt x="38" y="0"/>
                  </a:cubicBezTo>
                  <a:cubicBezTo>
                    <a:pt x="37" y="0"/>
                    <a:pt x="37" y="0"/>
                    <a:pt x="37" y="0"/>
                  </a:cubicBezTo>
                  <a:cubicBezTo>
                    <a:pt x="0" y="0"/>
                    <a:pt x="0" y="0"/>
                    <a:pt x="0" y="0"/>
                  </a:cubicBezTo>
                  <a:cubicBezTo>
                    <a:pt x="2" y="1"/>
                    <a:pt x="2" y="2"/>
                    <a:pt x="2" y="3"/>
                  </a:cubicBezTo>
                  <a:cubicBezTo>
                    <a:pt x="2" y="4"/>
                    <a:pt x="2" y="5"/>
                    <a:pt x="1" y="6"/>
                  </a:cubicBezTo>
                  <a:cubicBezTo>
                    <a:pt x="38" y="6"/>
                    <a:pt x="38" y="6"/>
                    <a:pt x="38" y="6"/>
                  </a:cubicBezTo>
                  <a:cubicBezTo>
                    <a:pt x="41" y="6"/>
                    <a:pt x="43" y="8"/>
                    <a:pt x="43" y="11"/>
                  </a:cubicBezTo>
                  <a:lnTo>
                    <a:pt x="43" y="4"/>
                  </a:lnTo>
                  <a:close/>
                </a:path>
              </a:pathLst>
            </a:custGeom>
            <a:noFill/>
            <a:ln w="7938" cap="rnd">
              <a:solidFill>
                <a:srgbClr val="333333"/>
              </a:solidFill>
              <a:prstDash val="solid"/>
              <a:round/>
              <a:headEnd/>
              <a:tailEnd/>
            </a:ln>
          </p:spPr>
          <p:txBody>
            <a:bodyPr/>
            <a:lstStyle/>
            <a:p>
              <a:endParaRPr lang="en-US"/>
            </a:p>
          </p:txBody>
        </p:sp>
        <p:sp>
          <p:nvSpPr>
            <p:cNvPr id="1039" name="Freeform 73"/>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solidFill>
              <a:srgbClr val="EBEBEB"/>
            </a:solidFill>
            <a:ln w="9525">
              <a:noFill/>
              <a:round/>
              <a:headEnd/>
              <a:tailEnd/>
            </a:ln>
          </p:spPr>
          <p:txBody>
            <a:bodyPr/>
            <a:lstStyle/>
            <a:p>
              <a:endParaRPr lang="en-US"/>
            </a:p>
          </p:txBody>
        </p:sp>
        <p:sp>
          <p:nvSpPr>
            <p:cNvPr id="1040" name="Freeform 74"/>
            <p:cNvSpPr>
              <a:spLocks/>
            </p:cNvSpPr>
            <p:nvPr/>
          </p:nvSpPr>
          <p:spPr bwMode="auto">
            <a:xfrm>
              <a:off x="3678" y="2611"/>
              <a:ext cx="105" cy="53"/>
            </a:xfrm>
            <a:custGeom>
              <a:avLst/>
              <a:gdLst>
                <a:gd name="T0" fmla="*/ 0 w 42"/>
                <a:gd name="T1" fmla="*/ 53 h 20"/>
                <a:gd name="T2" fmla="*/ 105 w 42"/>
                <a:gd name="T3" fmla="*/ 24 h 20"/>
                <a:gd name="T4" fmla="*/ 105 w 42"/>
                <a:gd name="T5" fmla="*/ 0 h 20"/>
                <a:gd name="T6" fmla="*/ 0 w 42"/>
                <a:gd name="T7" fmla="*/ 32 h 20"/>
                <a:gd name="T8" fmla="*/ 0 w 42"/>
                <a:gd name="T9" fmla="*/ 53 h 20"/>
                <a:gd name="T10" fmla="*/ 0 60000 65536"/>
                <a:gd name="T11" fmla="*/ 0 60000 65536"/>
                <a:gd name="T12" fmla="*/ 0 60000 65536"/>
                <a:gd name="T13" fmla="*/ 0 60000 65536"/>
                <a:gd name="T14" fmla="*/ 0 60000 65536"/>
                <a:gd name="T15" fmla="*/ 0 w 42"/>
                <a:gd name="T16" fmla="*/ 0 h 20"/>
                <a:gd name="T17" fmla="*/ 42 w 42"/>
                <a:gd name="T18" fmla="*/ 20 h 20"/>
              </a:gdLst>
              <a:ahLst/>
              <a:cxnLst>
                <a:cxn ang="T10">
                  <a:pos x="T0" y="T1"/>
                </a:cxn>
                <a:cxn ang="T11">
                  <a:pos x="T2" y="T3"/>
                </a:cxn>
                <a:cxn ang="T12">
                  <a:pos x="T4" y="T5"/>
                </a:cxn>
                <a:cxn ang="T13">
                  <a:pos x="T6" y="T7"/>
                </a:cxn>
                <a:cxn ang="T14">
                  <a:pos x="T8" y="T9"/>
                </a:cxn>
              </a:cxnLst>
              <a:rect l="T15" t="T16" r="T17" b="T18"/>
              <a:pathLst>
                <a:path w="42" h="20">
                  <a:moveTo>
                    <a:pt x="0" y="20"/>
                  </a:moveTo>
                  <a:cubicBezTo>
                    <a:pt x="24" y="19"/>
                    <a:pt x="42" y="14"/>
                    <a:pt x="42" y="9"/>
                  </a:cubicBezTo>
                  <a:cubicBezTo>
                    <a:pt x="42" y="0"/>
                    <a:pt x="42" y="0"/>
                    <a:pt x="42" y="0"/>
                  </a:cubicBezTo>
                  <a:cubicBezTo>
                    <a:pt x="42" y="6"/>
                    <a:pt x="24" y="10"/>
                    <a:pt x="0" y="12"/>
                  </a:cubicBezTo>
                  <a:cubicBezTo>
                    <a:pt x="1" y="15"/>
                    <a:pt x="1" y="18"/>
                    <a:pt x="0" y="20"/>
                  </a:cubicBezTo>
                  <a:close/>
                </a:path>
              </a:pathLst>
            </a:custGeom>
            <a:solidFill>
              <a:srgbClr val="DEDEDE"/>
            </a:solidFill>
            <a:ln w="9525">
              <a:noFill/>
              <a:round/>
              <a:headEnd/>
              <a:tailEnd/>
            </a:ln>
          </p:spPr>
          <p:txBody>
            <a:bodyPr/>
            <a:lstStyle/>
            <a:p>
              <a:endParaRPr lang="en-US"/>
            </a:p>
          </p:txBody>
        </p:sp>
        <p:sp>
          <p:nvSpPr>
            <p:cNvPr id="1041" name="Freeform 75"/>
            <p:cNvSpPr>
              <a:spLocks/>
            </p:cNvSpPr>
            <p:nvPr/>
          </p:nvSpPr>
          <p:spPr bwMode="auto">
            <a:xfrm>
              <a:off x="3515" y="2629"/>
              <a:ext cx="58" cy="32"/>
            </a:xfrm>
            <a:custGeom>
              <a:avLst/>
              <a:gdLst>
                <a:gd name="T0" fmla="*/ 0 w 23"/>
                <a:gd name="T1" fmla="*/ 21 h 12"/>
                <a:gd name="T2" fmla="*/ 58 w 23"/>
                <a:gd name="T3" fmla="*/ 32 h 12"/>
                <a:gd name="T4" fmla="*/ 58 w 23"/>
                <a:gd name="T5" fmla="*/ 11 h 12"/>
                <a:gd name="T6" fmla="*/ 0 w 23"/>
                <a:gd name="T7" fmla="*/ 0 h 12"/>
                <a:gd name="T8" fmla="*/ 0 w 23"/>
                <a:gd name="T9" fmla="*/ 2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8"/>
                  </a:moveTo>
                  <a:cubicBezTo>
                    <a:pt x="6" y="10"/>
                    <a:pt x="14" y="11"/>
                    <a:pt x="23" y="12"/>
                  </a:cubicBezTo>
                  <a:cubicBezTo>
                    <a:pt x="23" y="4"/>
                    <a:pt x="23" y="4"/>
                    <a:pt x="23" y="4"/>
                  </a:cubicBezTo>
                  <a:cubicBezTo>
                    <a:pt x="14" y="3"/>
                    <a:pt x="6" y="1"/>
                    <a:pt x="0" y="0"/>
                  </a:cubicBezTo>
                  <a:lnTo>
                    <a:pt x="0" y="8"/>
                  </a:lnTo>
                  <a:close/>
                </a:path>
              </a:pathLst>
            </a:custGeom>
            <a:solidFill>
              <a:srgbClr val="C2C2C2"/>
            </a:solidFill>
            <a:ln w="9525">
              <a:noFill/>
              <a:round/>
              <a:headEnd/>
              <a:tailEnd/>
            </a:ln>
          </p:spPr>
          <p:txBody>
            <a:bodyPr/>
            <a:lstStyle/>
            <a:p>
              <a:endParaRPr lang="en-US"/>
            </a:p>
          </p:txBody>
        </p:sp>
        <p:sp>
          <p:nvSpPr>
            <p:cNvPr id="1042" name="Freeform 76"/>
            <p:cNvSpPr>
              <a:spLocks/>
            </p:cNvSpPr>
            <p:nvPr/>
          </p:nvSpPr>
          <p:spPr bwMode="auto">
            <a:xfrm>
              <a:off x="3550" y="2637"/>
              <a:ext cx="15" cy="24"/>
            </a:xfrm>
            <a:custGeom>
              <a:avLst/>
              <a:gdLst>
                <a:gd name="T0" fmla="*/ 0 w 6"/>
                <a:gd name="T1" fmla="*/ 21 h 9"/>
                <a:gd name="T2" fmla="*/ 15 w 6"/>
                <a:gd name="T3" fmla="*/ 24 h 9"/>
                <a:gd name="T4" fmla="*/ 15 w 6"/>
                <a:gd name="T5" fmla="*/ 3 h 9"/>
                <a:gd name="T6" fmla="*/ 0 w 6"/>
                <a:gd name="T7" fmla="*/ 0 h 9"/>
                <a:gd name="T8" fmla="*/ 0 w 6"/>
                <a:gd name="T9" fmla="*/ 2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8"/>
                  </a:moveTo>
                  <a:cubicBezTo>
                    <a:pt x="2" y="9"/>
                    <a:pt x="4" y="9"/>
                    <a:pt x="6" y="9"/>
                  </a:cubicBezTo>
                  <a:cubicBezTo>
                    <a:pt x="6" y="1"/>
                    <a:pt x="6" y="1"/>
                    <a:pt x="6" y="1"/>
                  </a:cubicBezTo>
                  <a:cubicBezTo>
                    <a:pt x="4" y="0"/>
                    <a:pt x="2" y="0"/>
                    <a:pt x="0" y="0"/>
                  </a:cubicBezTo>
                  <a:lnTo>
                    <a:pt x="0" y="8"/>
                  </a:lnTo>
                  <a:close/>
                </a:path>
              </a:pathLst>
            </a:custGeom>
            <a:solidFill>
              <a:srgbClr val="FFFFFF"/>
            </a:solidFill>
            <a:ln w="9525">
              <a:noFill/>
              <a:round/>
              <a:headEnd/>
              <a:tailEnd/>
            </a:ln>
          </p:spPr>
          <p:txBody>
            <a:bodyPr/>
            <a:lstStyle/>
            <a:p>
              <a:endParaRPr lang="en-US"/>
            </a:p>
          </p:txBody>
        </p:sp>
        <p:sp>
          <p:nvSpPr>
            <p:cNvPr id="1043" name="Freeform 77"/>
            <p:cNvSpPr>
              <a:spLocks/>
            </p:cNvSpPr>
            <p:nvPr/>
          </p:nvSpPr>
          <p:spPr bwMode="auto">
            <a:xfrm>
              <a:off x="3753" y="2621"/>
              <a:ext cx="22" cy="32"/>
            </a:xfrm>
            <a:custGeom>
              <a:avLst/>
              <a:gdLst>
                <a:gd name="T0" fmla="*/ 22 w 9"/>
                <a:gd name="T1" fmla="*/ 0 h 12"/>
                <a:gd name="T2" fmla="*/ 0 w 9"/>
                <a:gd name="T3" fmla="*/ 11 h 12"/>
                <a:gd name="T4" fmla="*/ 0 w 9"/>
                <a:gd name="T5" fmla="*/ 32 h 12"/>
                <a:gd name="T6" fmla="*/ 22 w 9"/>
                <a:gd name="T7" fmla="*/ 24 h 12"/>
                <a:gd name="T8" fmla="*/ 22 w 9"/>
                <a:gd name="T9" fmla="*/ 0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0"/>
                  </a:moveTo>
                  <a:cubicBezTo>
                    <a:pt x="7" y="2"/>
                    <a:pt x="4" y="3"/>
                    <a:pt x="0" y="4"/>
                  </a:cubicBezTo>
                  <a:cubicBezTo>
                    <a:pt x="0" y="12"/>
                    <a:pt x="0" y="12"/>
                    <a:pt x="0" y="12"/>
                  </a:cubicBezTo>
                  <a:cubicBezTo>
                    <a:pt x="4" y="11"/>
                    <a:pt x="7" y="10"/>
                    <a:pt x="9" y="9"/>
                  </a:cubicBezTo>
                  <a:lnTo>
                    <a:pt x="9" y="0"/>
                  </a:lnTo>
                  <a:close/>
                </a:path>
              </a:pathLst>
            </a:custGeom>
            <a:solidFill>
              <a:srgbClr val="C2C2C2"/>
            </a:solidFill>
            <a:ln w="9525">
              <a:noFill/>
              <a:round/>
              <a:headEnd/>
              <a:tailEnd/>
            </a:ln>
          </p:spPr>
          <p:txBody>
            <a:bodyPr/>
            <a:lstStyle/>
            <a:p>
              <a:endParaRPr lang="en-US"/>
            </a:p>
          </p:txBody>
        </p:sp>
        <p:sp>
          <p:nvSpPr>
            <p:cNvPr id="1044" name="Freeform 78"/>
            <p:cNvSpPr>
              <a:spLocks/>
            </p:cNvSpPr>
            <p:nvPr/>
          </p:nvSpPr>
          <p:spPr bwMode="auto">
            <a:xfrm>
              <a:off x="3493" y="2611"/>
              <a:ext cx="290" cy="56"/>
            </a:xfrm>
            <a:custGeom>
              <a:avLst/>
              <a:gdLst>
                <a:gd name="T0" fmla="*/ 0 w 116"/>
                <a:gd name="T1" fmla="*/ 24 h 21"/>
                <a:gd name="T2" fmla="*/ 145 w 116"/>
                <a:gd name="T3" fmla="*/ 56 h 21"/>
                <a:gd name="T4" fmla="*/ 290 w 116"/>
                <a:gd name="T5" fmla="*/ 24 h 21"/>
                <a:gd name="T6" fmla="*/ 290 w 116"/>
                <a:gd name="T7" fmla="*/ 0 h 21"/>
                <a:gd name="T8" fmla="*/ 145 w 116"/>
                <a:gd name="T9" fmla="*/ 32 h 21"/>
                <a:gd name="T10" fmla="*/ 0 w 116"/>
                <a:gd name="T11" fmla="*/ 0 h 21"/>
                <a:gd name="T12" fmla="*/ 0 w 116"/>
                <a:gd name="T13" fmla="*/ 24 h 21"/>
                <a:gd name="T14" fmla="*/ 0 60000 65536"/>
                <a:gd name="T15" fmla="*/ 0 60000 65536"/>
                <a:gd name="T16" fmla="*/ 0 60000 65536"/>
                <a:gd name="T17" fmla="*/ 0 60000 65536"/>
                <a:gd name="T18" fmla="*/ 0 60000 65536"/>
                <a:gd name="T19" fmla="*/ 0 60000 65536"/>
                <a:gd name="T20" fmla="*/ 0 60000 65536"/>
                <a:gd name="T21" fmla="*/ 0 w 116"/>
                <a:gd name="T22" fmla="*/ 0 h 21"/>
                <a:gd name="T23" fmla="*/ 116 w 116"/>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
                  <a:moveTo>
                    <a:pt x="0" y="9"/>
                  </a:moveTo>
                  <a:cubicBezTo>
                    <a:pt x="0" y="15"/>
                    <a:pt x="26" y="21"/>
                    <a:pt x="58" y="21"/>
                  </a:cubicBezTo>
                  <a:cubicBezTo>
                    <a:pt x="90" y="21"/>
                    <a:pt x="116" y="15"/>
                    <a:pt x="116" y="9"/>
                  </a:cubicBezTo>
                  <a:cubicBezTo>
                    <a:pt x="116" y="0"/>
                    <a:pt x="116" y="0"/>
                    <a:pt x="116" y="0"/>
                  </a:cubicBezTo>
                  <a:cubicBezTo>
                    <a:pt x="116" y="7"/>
                    <a:pt x="90" y="12"/>
                    <a:pt x="58" y="12"/>
                  </a:cubicBezTo>
                  <a:cubicBezTo>
                    <a:pt x="26" y="12"/>
                    <a:pt x="0" y="7"/>
                    <a:pt x="0" y="0"/>
                  </a:cubicBezTo>
                  <a:lnTo>
                    <a:pt x="0" y="9"/>
                  </a:lnTo>
                  <a:close/>
                </a:path>
              </a:pathLst>
            </a:custGeom>
            <a:noFill/>
            <a:ln w="7938" cap="rnd">
              <a:solidFill>
                <a:srgbClr val="333333"/>
              </a:solidFill>
              <a:prstDash val="solid"/>
              <a:round/>
              <a:headEnd/>
              <a:tailEnd/>
            </a:ln>
          </p:spPr>
          <p:txBody>
            <a:bodyPr/>
            <a:lstStyle/>
            <a:p>
              <a:endParaRPr lang="en-US"/>
            </a:p>
          </p:txBody>
        </p:sp>
        <p:sp>
          <p:nvSpPr>
            <p:cNvPr id="1045" name="Freeform 79"/>
            <p:cNvSpPr>
              <a:spLocks/>
            </p:cNvSpPr>
            <p:nvPr/>
          </p:nvSpPr>
          <p:spPr bwMode="auto">
            <a:xfrm>
              <a:off x="3710" y="2565"/>
              <a:ext cx="48" cy="32"/>
            </a:xfrm>
            <a:custGeom>
              <a:avLst/>
              <a:gdLst>
                <a:gd name="T0" fmla="*/ 13 w 19"/>
                <a:gd name="T1" fmla="*/ 0 h 12"/>
                <a:gd name="T2" fmla="*/ 38 w 19"/>
                <a:gd name="T3" fmla="*/ 16 h 12"/>
                <a:gd name="T4" fmla="*/ 0 w 19"/>
                <a:gd name="T5" fmla="*/ 32 h 12"/>
                <a:gd name="T6" fmla="*/ 48 w 19"/>
                <a:gd name="T7" fmla="*/ 16 h 12"/>
                <a:gd name="T8" fmla="*/ 13 w 19"/>
                <a:gd name="T9" fmla="*/ 0 h 12"/>
                <a:gd name="T10" fmla="*/ 0 60000 65536"/>
                <a:gd name="T11" fmla="*/ 0 60000 65536"/>
                <a:gd name="T12" fmla="*/ 0 60000 65536"/>
                <a:gd name="T13" fmla="*/ 0 60000 65536"/>
                <a:gd name="T14" fmla="*/ 0 60000 65536"/>
                <a:gd name="T15" fmla="*/ 0 w 19"/>
                <a:gd name="T16" fmla="*/ 0 h 12"/>
                <a:gd name="T17" fmla="*/ 19 w 19"/>
                <a:gd name="T18" fmla="*/ 12 h 12"/>
              </a:gdLst>
              <a:ahLst/>
              <a:cxnLst>
                <a:cxn ang="T10">
                  <a:pos x="T0" y="T1"/>
                </a:cxn>
                <a:cxn ang="T11">
                  <a:pos x="T2" y="T3"/>
                </a:cxn>
                <a:cxn ang="T12">
                  <a:pos x="T4" y="T5"/>
                </a:cxn>
                <a:cxn ang="T13">
                  <a:pos x="T6" y="T7"/>
                </a:cxn>
                <a:cxn ang="T14">
                  <a:pos x="T8" y="T9"/>
                </a:cxn>
              </a:cxnLst>
              <a:rect l="T15" t="T16" r="T17" b="T18"/>
              <a:pathLst>
                <a:path w="19" h="12">
                  <a:moveTo>
                    <a:pt x="5" y="0"/>
                  </a:moveTo>
                  <a:cubicBezTo>
                    <a:pt x="12" y="2"/>
                    <a:pt x="15" y="4"/>
                    <a:pt x="15" y="6"/>
                  </a:cubicBezTo>
                  <a:cubicBezTo>
                    <a:pt x="15" y="9"/>
                    <a:pt x="5" y="12"/>
                    <a:pt x="0" y="12"/>
                  </a:cubicBezTo>
                  <a:cubicBezTo>
                    <a:pt x="12" y="11"/>
                    <a:pt x="19" y="9"/>
                    <a:pt x="19" y="6"/>
                  </a:cubicBezTo>
                  <a:cubicBezTo>
                    <a:pt x="18" y="2"/>
                    <a:pt x="11" y="1"/>
                    <a:pt x="5" y="0"/>
                  </a:cubicBezTo>
                  <a:close/>
                </a:path>
              </a:pathLst>
            </a:custGeom>
            <a:solidFill>
              <a:srgbClr val="FFFFFF"/>
            </a:solidFill>
            <a:ln w="9525">
              <a:noFill/>
              <a:round/>
              <a:headEnd/>
              <a:tailEnd/>
            </a:ln>
          </p:spPr>
          <p:txBody>
            <a:bodyPr/>
            <a:lstStyle/>
            <a:p>
              <a:endParaRPr lang="en-US"/>
            </a:p>
          </p:txBody>
        </p:sp>
        <p:sp>
          <p:nvSpPr>
            <p:cNvPr id="1046" name="Freeform 80"/>
            <p:cNvSpPr>
              <a:spLocks/>
            </p:cNvSpPr>
            <p:nvPr/>
          </p:nvSpPr>
          <p:spPr bwMode="auto">
            <a:xfrm>
              <a:off x="3800" y="2579"/>
              <a:ext cx="83" cy="5"/>
            </a:xfrm>
            <a:custGeom>
              <a:avLst/>
              <a:gdLst>
                <a:gd name="T0" fmla="*/ 0 w 33"/>
                <a:gd name="T1" fmla="*/ 0 h 2"/>
                <a:gd name="T2" fmla="*/ 73 w 33"/>
                <a:gd name="T3" fmla="*/ 0 h 2"/>
                <a:gd name="T4" fmla="*/ 83 w 33"/>
                <a:gd name="T5" fmla="*/ 5 h 2"/>
                <a:gd name="T6" fmla="*/ 0 60000 65536"/>
                <a:gd name="T7" fmla="*/ 0 60000 65536"/>
                <a:gd name="T8" fmla="*/ 0 60000 65536"/>
                <a:gd name="T9" fmla="*/ 0 w 33"/>
                <a:gd name="T10" fmla="*/ 0 h 2"/>
                <a:gd name="T11" fmla="*/ 33 w 33"/>
                <a:gd name="T12" fmla="*/ 2 h 2"/>
              </a:gdLst>
              <a:ahLst/>
              <a:cxnLst>
                <a:cxn ang="T6">
                  <a:pos x="T0" y="T1"/>
                </a:cxn>
                <a:cxn ang="T7">
                  <a:pos x="T2" y="T3"/>
                </a:cxn>
                <a:cxn ang="T8">
                  <a:pos x="T4" y="T5"/>
                </a:cxn>
              </a:cxnLst>
              <a:rect l="T9" t="T10" r="T11" b="T12"/>
              <a:pathLst>
                <a:path w="33" h="2">
                  <a:moveTo>
                    <a:pt x="0" y="0"/>
                  </a:moveTo>
                  <a:cubicBezTo>
                    <a:pt x="6" y="0"/>
                    <a:pt x="25" y="0"/>
                    <a:pt x="29" y="0"/>
                  </a:cubicBezTo>
                  <a:cubicBezTo>
                    <a:pt x="32" y="0"/>
                    <a:pt x="33" y="2"/>
                    <a:pt x="33" y="2"/>
                  </a:cubicBezTo>
                </a:path>
              </a:pathLst>
            </a:custGeom>
            <a:solidFill>
              <a:srgbClr val="FFFFFF"/>
            </a:solidFill>
            <a:ln w="9525">
              <a:noFill/>
              <a:round/>
              <a:headEnd/>
              <a:tailEnd/>
            </a:ln>
          </p:spPr>
          <p:txBody>
            <a:bodyPr/>
            <a:lstStyle/>
            <a:p>
              <a:endParaRPr lang="en-US"/>
            </a:p>
          </p:txBody>
        </p:sp>
      </p:grpSp>
      <p:sp>
        <p:nvSpPr>
          <p:cNvPr id="1047" name="Rectangle 3"/>
          <p:cNvSpPr txBox="1">
            <a:spLocks noChangeArrowheads="1"/>
          </p:cNvSpPr>
          <p:nvPr/>
        </p:nvSpPr>
        <p:spPr bwMode="gray">
          <a:xfrm>
            <a:off x="7102649" y="3198119"/>
            <a:ext cx="2054798"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defTabSz="914400" rtl="0" eaLnBrk="1" fontAlgn="base" latinLnBrk="0" hangingPunct="1">
              <a:lnSpc>
                <a:spcPct val="90000"/>
              </a:lnSpc>
              <a:spcBef>
                <a:spcPct val="0"/>
              </a:spcBef>
              <a:spcAft>
                <a:spcPct val="0"/>
              </a:spcAft>
              <a:buClr>
                <a:schemeClr val="tx1"/>
              </a:buClr>
              <a:buSzTx/>
              <a:tabLst/>
              <a:defRPr/>
            </a:pPr>
            <a:r>
              <a:rPr kumimoji="0" lang="en-US" sz="18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rPr>
              <a:t>Non-GMO control</a:t>
            </a: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18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18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endParaRPr>
          </a:p>
        </p:txBody>
      </p:sp>
      <p:sp>
        <p:nvSpPr>
          <p:cNvPr id="1048" name="Rectangle 3"/>
          <p:cNvSpPr txBox="1">
            <a:spLocks noChangeArrowheads="1"/>
          </p:cNvSpPr>
          <p:nvPr/>
        </p:nvSpPr>
        <p:spPr bwMode="gray">
          <a:xfrm>
            <a:off x="7632666" y="4799936"/>
            <a:ext cx="891890"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defTabSz="914400" rtl="0" eaLnBrk="1" fontAlgn="base" latinLnBrk="0" hangingPunct="1">
              <a:lnSpc>
                <a:spcPct val="90000"/>
              </a:lnSpc>
              <a:spcBef>
                <a:spcPct val="0"/>
              </a:spcBef>
              <a:spcAft>
                <a:spcPct val="0"/>
              </a:spcAft>
              <a:buClr>
                <a:schemeClr val="tx1"/>
              </a:buClr>
              <a:buSzTx/>
              <a:tabLst/>
              <a:defRPr/>
            </a:pPr>
            <a:r>
              <a:rPr kumimoji="0" lang="en-US" sz="1800" i="0" u="none" strike="noStrike" kern="0" cap="none" spc="0" normalizeH="0" baseline="0" noProof="0" dirty="0">
                <a:ln>
                  <a:noFill/>
                </a:ln>
                <a:solidFill>
                  <a:schemeClr val="bg1"/>
                </a:solidFill>
                <a:effectLst/>
                <a:uLnTx/>
                <a:uFillTx/>
                <a:latin typeface="Segoe UI" pitchFamily="34" charset="0"/>
                <a:ea typeface="Segoe UI" pitchFamily="34" charset="0"/>
                <a:cs typeface="Segoe UI" pitchFamily="34" charset="0"/>
              </a:rPr>
              <a:t>NG</a:t>
            </a: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1800" i="0" u="none" strike="noStrike" kern="0" cap="none" spc="0" normalizeH="0" baseline="0" noProof="0" dirty="0">
              <a:ln>
                <a:noFill/>
              </a:ln>
              <a:solidFill>
                <a:schemeClr val="bg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1800" i="0" u="none" strike="noStrike" kern="0" cap="none" spc="0" normalizeH="0" baseline="0" noProof="0" dirty="0">
              <a:ln>
                <a:noFill/>
              </a:ln>
              <a:solidFill>
                <a:schemeClr val="bg1"/>
              </a:solidFill>
              <a:effectLst/>
              <a:uLnTx/>
              <a:uFillTx/>
              <a:latin typeface="Segoe UI" pitchFamily="34" charset="0"/>
              <a:ea typeface="Segoe UI" pitchFamily="34" charset="0"/>
              <a:cs typeface="Segoe UI" pitchFamily="34" charset="0"/>
            </a:endParaRPr>
          </a:p>
        </p:txBody>
      </p:sp>
      <p:cxnSp>
        <p:nvCxnSpPr>
          <p:cNvPr id="1049" name="Straight Arrow Connector 1048"/>
          <p:cNvCxnSpPr/>
          <p:nvPr/>
        </p:nvCxnSpPr>
        <p:spPr bwMode="auto">
          <a:xfrm flipH="1">
            <a:off x="8135535" y="3943028"/>
            <a:ext cx="1862" cy="542317"/>
          </a:xfrm>
          <a:prstGeom prst="straightConnector1">
            <a:avLst/>
          </a:prstGeom>
          <a:solidFill>
            <a:schemeClr val="accent1"/>
          </a:solidFill>
          <a:ln w="57150" cap="flat" cmpd="sng" algn="ctr">
            <a:solidFill>
              <a:schemeClr val="tx1"/>
            </a:solidFill>
            <a:prstDash val="solid"/>
            <a:round/>
            <a:headEnd type="none" w="med" len="med"/>
            <a:tailEnd type="triangle"/>
          </a:ln>
          <a:effectLst/>
        </p:spPr>
      </p:cxnSp>
      <p:cxnSp>
        <p:nvCxnSpPr>
          <p:cNvPr id="9" name="Straight Connector 8"/>
          <p:cNvCxnSpPr/>
          <p:nvPr/>
        </p:nvCxnSpPr>
        <p:spPr bwMode="auto">
          <a:xfrm>
            <a:off x="388284" y="3012141"/>
            <a:ext cx="8740775" cy="0"/>
          </a:xfrm>
          <a:prstGeom prst="line">
            <a:avLst/>
          </a:prstGeom>
          <a:solidFill>
            <a:schemeClr val="accent1"/>
          </a:solidFill>
          <a:ln w="9525" cap="flat" cmpd="sng" algn="ctr">
            <a:solidFill>
              <a:schemeClr val="tx2">
                <a:lumMod val="60000"/>
                <a:lumOff val="40000"/>
              </a:schemeClr>
            </a:solidFill>
            <a:prstDash val="dash"/>
            <a:round/>
            <a:headEnd type="none" w="med" len="med"/>
            <a:tailEnd type="none" w="med" len="med"/>
          </a:ln>
          <a:effectLst/>
        </p:spPr>
      </p:cxnSp>
      <p:cxnSp>
        <p:nvCxnSpPr>
          <p:cNvPr id="1050" name="Straight Connector 1049"/>
          <p:cNvCxnSpPr/>
          <p:nvPr/>
        </p:nvCxnSpPr>
        <p:spPr bwMode="auto">
          <a:xfrm>
            <a:off x="388284" y="2070847"/>
            <a:ext cx="8740775" cy="0"/>
          </a:xfrm>
          <a:prstGeom prst="line">
            <a:avLst/>
          </a:prstGeom>
          <a:solidFill>
            <a:schemeClr val="accent1"/>
          </a:solidFill>
          <a:ln w="9525" cap="flat" cmpd="sng" algn="ctr">
            <a:solidFill>
              <a:schemeClr val="tx2">
                <a:lumMod val="60000"/>
                <a:lumOff val="40000"/>
              </a:schemeClr>
            </a:solidFill>
            <a:prstDash val="dash"/>
            <a:round/>
            <a:headEnd type="none" w="med" len="med"/>
            <a:tailEnd type="none" w="med" len="med"/>
          </a:ln>
          <a:effectLst/>
        </p:spPr>
      </p:cxnSp>
      <p:sp>
        <p:nvSpPr>
          <p:cNvPr id="1051" name="Rectangle 3"/>
          <p:cNvSpPr txBox="1">
            <a:spLocks noChangeArrowheads="1"/>
          </p:cNvSpPr>
          <p:nvPr/>
        </p:nvSpPr>
        <p:spPr bwMode="gray">
          <a:xfrm>
            <a:off x="2318803" y="1379904"/>
            <a:ext cx="5695644"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defTabSz="914400" rtl="0" eaLnBrk="1" fontAlgn="base" latinLnBrk="0" hangingPunct="1">
              <a:lnSpc>
                <a:spcPct val="90000"/>
              </a:lnSpc>
              <a:spcBef>
                <a:spcPct val="0"/>
              </a:spcBef>
              <a:spcAft>
                <a:spcPct val="0"/>
              </a:spcAft>
              <a:buClr>
                <a:schemeClr val="tx1"/>
              </a:buClr>
              <a:buSzTx/>
              <a:tabLst/>
              <a:defRPr/>
            </a:pPr>
            <a:r>
              <a:rPr kumimoji="0" lang="en-US" sz="180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rPr>
              <a:t>EZ PCR Master mix 5X</a:t>
            </a:r>
          </a:p>
          <a:p>
            <a:pPr marL="114300" marR="0" lvl="1" defTabSz="914400" rtl="0" eaLnBrk="1" fontAlgn="base" latinLnBrk="0" hangingPunct="1">
              <a:lnSpc>
                <a:spcPct val="90000"/>
              </a:lnSpc>
              <a:spcBef>
                <a:spcPct val="0"/>
              </a:spcBef>
              <a:spcAft>
                <a:spcPct val="0"/>
              </a:spcAft>
              <a:buClr>
                <a:schemeClr val="tx1"/>
              </a:buClr>
              <a:buSzTx/>
              <a:tabLst/>
              <a:defRPr/>
            </a:pPr>
            <a:r>
              <a:rPr lang="en-US" sz="1600" b="0" i="1" kern="0" dirty="0">
                <a:latin typeface="Segoe UI" pitchFamily="34" charset="0"/>
                <a:ea typeface="Segoe UI" pitchFamily="34" charset="0"/>
                <a:cs typeface="Segoe UI" pitchFamily="34" charset="0"/>
              </a:rPr>
              <a:t>(</a:t>
            </a:r>
            <a:r>
              <a:rPr lang="en-US" sz="1600" b="0" i="1" kern="0" dirty="0" err="1">
                <a:latin typeface="Segoe UI" pitchFamily="34" charset="0"/>
                <a:ea typeface="Segoe UI" pitchFamily="34" charset="0"/>
                <a:cs typeface="Segoe UI" pitchFamily="34" charset="0"/>
              </a:rPr>
              <a:t>Taq</a:t>
            </a:r>
            <a:r>
              <a:rPr lang="en-US" sz="1600" b="0" i="1" kern="0" dirty="0">
                <a:latin typeface="Segoe UI" pitchFamily="34" charset="0"/>
                <a:ea typeface="Segoe UI" pitchFamily="34" charset="0"/>
                <a:cs typeface="Segoe UI" pitchFamily="34" charset="0"/>
              </a:rPr>
              <a:t> DNA Polymerase + PCR Buffer + Mg</a:t>
            </a:r>
            <a:r>
              <a:rPr lang="en-US" sz="1600" b="0" i="1" kern="0" baseline="30000" dirty="0">
                <a:latin typeface="Segoe UI" pitchFamily="34" charset="0"/>
                <a:ea typeface="Segoe UI" pitchFamily="34" charset="0"/>
                <a:cs typeface="Segoe UI" pitchFamily="34" charset="0"/>
              </a:rPr>
              <a:t>2+ </a:t>
            </a:r>
            <a:r>
              <a:rPr lang="en-US" sz="1600" b="0" i="1" kern="0" dirty="0">
                <a:latin typeface="Segoe UI" pitchFamily="34" charset="0"/>
                <a:ea typeface="Segoe UI" pitchFamily="34" charset="0"/>
                <a:cs typeface="Segoe UI" pitchFamily="34" charset="0"/>
              </a:rPr>
              <a:t>+ </a:t>
            </a:r>
            <a:r>
              <a:rPr lang="en-US" sz="1600" b="0" i="1" kern="0" dirty="0" err="1">
                <a:latin typeface="Segoe UI" pitchFamily="34" charset="0"/>
                <a:ea typeface="Segoe UI" pitchFamily="34" charset="0"/>
                <a:cs typeface="Segoe UI" pitchFamily="34" charset="0"/>
              </a:rPr>
              <a:t>dNTPs</a:t>
            </a:r>
            <a:r>
              <a:rPr lang="en-US" sz="1600" b="0" i="1" kern="0" dirty="0">
                <a:latin typeface="Segoe UI" pitchFamily="34" charset="0"/>
                <a:ea typeface="Segoe UI" pitchFamily="34" charset="0"/>
                <a:cs typeface="Segoe UI" pitchFamily="34" charset="0"/>
              </a:rPr>
              <a:t>)</a:t>
            </a:r>
            <a:endParaRPr kumimoji="0" lang="en-US" sz="1600" b="0" i="1"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endParaRPr>
          </a:p>
        </p:txBody>
      </p:sp>
      <p:sp>
        <p:nvSpPr>
          <p:cNvPr id="1052" name="Rectangle 3"/>
          <p:cNvSpPr txBox="1">
            <a:spLocks noChangeArrowheads="1"/>
          </p:cNvSpPr>
          <p:nvPr/>
        </p:nvSpPr>
        <p:spPr bwMode="gray">
          <a:xfrm>
            <a:off x="3071838" y="2281994"/>
            <a:ext cx="4189574" cy="45602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114300" marR="0" lvl="1" defTabSz="914400" rtl="0" eaLnBrk="1" fontAlgn="base" latinLnBrk="0" hangingPunct="1">
              <a:lnSpc>
                <a:spcPct val="90000"/>
              </a:lnSpc>
              <a:spcBef>
                <a:spcPct val="0"/>
              </a:spcBef>
              <a:spcAft>
                <a:spcPct val="0"/>
              </a:spcAft>
              <a:buClr>
                <a:schemeClr val="tx1"/>
              </a:buClr>
              <a:buSzTx/>
              <a:tabLst/>
              <a:defRPr/>
            </a:pPr>
            <a:r>
              <a:rPr kumimoji="0" lang="en-US" sz="180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rPr>
              <a:t>GMO Lab Primer mix</a:t>
            </a:r>
          </a:p>
          <a:p>
            <a:pPr marL="114300" marR="0" lvl="1" defTabSz="914400" rtl="0" eaLnBrk="1" fontAlgn="base" latinLnBrk="0" hangingPunct="1">
              <a:lnSpc>
                <a:spcPct val="90000"/>
              </a:lnSpc>
              <a:spcBef>
                <a:spcPct val="0"/>
              </a:spcBef>
              <a:spcAft>
                <a:spcPct val="0"/>
              </a:spcAft>
              <a:buClr>
                <a:schemeClr val="tx1"/>
              </a:buClr>
              <a:buSzTx/>
              <a:tabLst/>
              <a:defRPr/>
            </a:pPr>
            <a:r>
              <a:rPr lang="en-US" sz="1600" b="0" i="1" kern="0" dirty="0">
                <a:latin typeface="Segoe UI" pitchFamily="34" charset="0"/>
                <a:ea typeface="Segoe UI" pitchFamily="34" charset="0"/>
                <a:cs typeface="Segoe UI" pitchFamily="34" charset="0"/>
              </a:rPr>
              <a:t>(Forward and Reverse primers)</a:t>
            </a:r>
            <a:endParaRPr kumimoji="0" lang="en-US" sz="1600" b="0" i="1"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endParaRPr>
          </a:p>
        </p:txBody>
      </p:sp>
      <p:sp>
        <p:nvSpPr>
          <p:cNvPr id="1057" name="Rectangle 2"/>
          <p:cNvSpPr>
            <a:spLocks noChangeArrowheads="1"/>
          </p:cNvSpPr>
          <p:nvPr/>
        </p:nvSpPr>
        <p:spPr bwMode="gray">
          <a:xfrm>
            <a:off x="2342828" y="6125018"/>
            <a:ext cx="5942013" cy="530225"/>
          </a:xfrm>
          <a:prstGeom prst="rect">
            <a:avLst/>
          </a:prstGeom>
          <a:solidFill>
            <a:schemeClr val="hlink"/>
          </a:solidFill>
          <a:ln w="9525" algn="ctr">
            <a:solidFill>
              <a:schemeClr val="hlink"/>
            </a:solidFill>
            <a:miter lim="800000"/>
            <a:headEnd/>
            <a:tailEnd/>
          </a:ln>
        </p:spPr>
        <p:txBody>
          <a:bodyPr anchor="ctr" anchorCtr="1"/>
          <a:lstStyle/>
          <a:p>
            <a:pPr algn="ctr" eaLnBrk="0" fontAlgn="base" hangingPunct="0">
              <a:spcBef>
                <a:spcPct val="0"/>
              </a:spcBef>
              <a:spcAft>
                <a:spcPct val="0"/>
              </a:spcAft>
            </a:pPr>
            <a:r>
              <a:rPr lang="en-US" sz="1800" b="1" dirty="0">
                <a:solidFill>
                  <a:srgbClr val="FFFFFF"/>
                </a:solidFill>
                <a:latin typeface="Segoe UI" pitchFamily="34" charset="0"/>
                <a:ea typeface="Segoe UI" pitchFamily="34" charset="0"/>
                <a:cs typeface="Segoe UI" pitchFamily="34" charset="0"/>
              </a:rPr>
              <a:t>Also add your initials to side of tube</a:t>
            </a:r>
          </a:p>
        </p:txBody>
      </p:sp>
    </p:spTree>
    <p:extLst>
      <p:ext uri="{BB962C8B-B14F-4D97-AF65-F5344CB8AC3E}">
        <p14:creationId xmlns:p14="http://schemas.microsoft.com/office/powerpoint/2010/main" val="32035644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1"/>
                </a:solidFill>
              </a:rPr>
              <a:t>Programming PCR parameters</a:t>
            </a:r>
          </a:p>
        </p:txBody>
      </p:sp>
      <p:sp>
        <p:nvSpPr>
          <p:cNvPr id="12" name="Rectangle 3"/>
          <p:cNvSpPr txBox="1">
            <a:spLocks noChangeArrowheads="1"/>
          </p:cNvSpPr>
          <p:nvPr/>
        </p:nvSpPr>
        <p:spPr bwMode="gray">
          <a:xfrm>
            <a:off x="609600" y="1457055"/>
            <a:ext cx="7924800" cy="4572000"/>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kumimoji="0" lang="en-US" sz="20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endParaRPr>
          </a:p>
          <a:p>
            <a:pPr marR="0" lvl="1" indent="-342900" algn="l" defTabSz="914400" rtl="0" eaLnBrk="1" fontAlgn="base" latinLnBrk="0" hangingPunct="1">
              <a:lnSpc>
                <a:spcPct val="90000"/>
              </a:lnSpc>
              <a:spcBef>
                <a:spcPct val="0"/>
              </a:spcBef>
              <a:spcAft>
                <a:spcPct val="0"/>
              </a:spcAft>
              <a:buClr>
                <a:schemeClr val="tx2"/>
              </a:buClr>
              <a:buSzTx/>
              <a:buFont typeface="+mj-lt"/>
              <a:buAutoNum type="arabicPeriod"/>
              <a:tabLst/>
              <a:defRPr/>
            </a:pPr>
            <a:endParaRPr lang="en-US" sz="2000" b="0" kern="0" dirty="0">
              <a:latin typeface="Segoe UI" pitchFamily="34" charset="0"/>
              <a:ea typeface="Segoe UI" pitchFamily="34" charset="0"/>
              <a:cs typeface="Segoe UI" pitchFamily="34" charset="0"/>
            </a:endParaRPr>
          </a:p>
          <a:p>
            <a:pPr marL="114300" marR="0" lvl="1" algn="l" defTabSz="914400" rtl="0" eaLnBrk="1" fontAlgn="base" latinLnBrk="0" hangingPunct="1">
              <a:lnSpc>
                <a:spcPct val="90000"/>
              </a:lnSpc>
              <a:spcBef>
                <a:spcPct val="0"/>
              </a:spcBef>
              <a:spcAft>
                <a:spcPct val="0"/>
              </a:spcAft>
              <a:buClr>
                <a:schemeClr val="tx2"/>
              </a:buClr>
              <a:buSzTx/>
              <a:tabLst/>
              <a:defRPr/>
            </a:pPr>
            <a:r>
              <a:rPr lang="en-US" sz="2400" b="0" kern="0" dirty="0">
                <a:latin typeface="Segoe UI" pitchFamily="34" charset="0"/>
                <a:ea typeface="Segoe UI" pitchFamily="34" charset="0"/>
                <a:cs typeface="Segoe UI" pitchFamily="34" charset="0"/>
              </a:rPr>
              <a:t>Initial denaturation:		94°C		  60 seconds</a:t>
            </a:r>
          </a:p>
          <a:p>
            <a:pPr marL="114300" marR="0" lvl="1" algn="l" defTabSz="914400" rtl="0" eaLnBrk="1" fontAlgn="base" latinLnBrk="0" hangingPunct="1">
              <a:lnSpc>
                <a:spcPct val="90000"/>
              </a:lnSpc>
              <a:spcBef>
                <a:spcPct val="0"/>
              </a:spcBef>
              <a:spcAft>
                <a:spcPct val="0"/>
              </a:spcAft>
              <a:buClr>
                <a:schemeClr val="tx2"/>
              </a:buClr>
              <a:buSzTx/>
              <a:tabLst/>
              <a:defRPr/>
            </a:pPr>
            <a:endParaRPr lang="en-US" sz="2400" b="0" kern="0" dirty="0">
              <a:latin typeface="Segoe UI" pitchFamily="34" charset="0"/>
              <a:ea typeface="Segoe UI" pitchFamily="34" charset="0"/>
              <a:cs typeface="Segoe UI" pitchFamily="34" charset="0"/>
            </a:endParaRPr>
          </a:p>
          <a:p>
            <a:pPr marL="114300" marR="0" lvl="1" algn="l" defTabSz="914400" rtl="0" eaLnBrk="1" fontAlgn="base" latinLnBrk="0" hangingPunct="1">
              <a:lnSpc>
                <a:spcPct val="90000"/>
              </a:lnSpc>
              <a:spcBef>
                <a:spcPct val="0"/>
              </a:spcBef>
              <a:spcAft>
                <a:spcPct val="0"/>
              </a:spcAft>
              <a:buClr>
                <a:schemeClr val="tx2"/>
              </a:buClr>
              <a:buSzTx/>
              <a:tabLst/>
              <a:defRPr/>
            </a:pPr>
            <a:r>
              <a:rPr kumimoji="0" lang="en-US" sz="24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rPr>
              <a:t>Denaturation:		94°C		  10 seconds</a:t>
            </a:r>
          </a:p>
          <a:p>
            <a:pPr marL="114300" marR="0" lvl="1" algn="l" defTabSz="914400" rtl="0" eaLnBrk="1" fontAlgn="base" latinLnBrk="0" hangingPunct="1">
              <a:lnSpc>
                <a:spcPct val="90000"/>
              </a:lnSpc>
              <a:spcBef>
                <a:spcPct val="0"/>
              </a:spcBef>
              <a:spcAft>
                <a:spcPct val="0"/>
              </a:spcAft>
              <a:buClr>
                <a:schemeClr val="tx2"/>
              </a:buClr>
              <a:buSzTx/>
              <a:tabLst/>
              <a:defRPr/>
            </a:pPr>
            <a:r>
              <a:rPr lang="en-US" sz="2400" b="0" kern="0" dirty="0">
                <a:latin typeface="Segoe UI" pitchFamily="34" charset="0"/>
                <a:ea typeface="Segoe UI" pitchFamily="34" charset="0"/>
                <a:cs typeface="Segoe UI" pitchFamily="34" charset="0"/>
              </a:rPr>
              <a:t>Annealing			55°C		  10 seconds</a:t>
            </a:r>
          </a:p>
          <a:p>
            <a:pPr marL="114300" marR="0" lvl="1" algn="l" defTabSz="914400" rtl="0" eaLnBrk="1" fontAlgn="base" latinLnBrk="0" hangingPunct="1">
              <a:lnSpc>
                <a:spcPct val="90000"/>
              </a:lnSpc>
              <a:spcBef>
                <a:spcPct val="0"/>
              </a:spcBef>
              <a:spcAft>
                <a:spcPct val="0"/>
              </a:spcAft>
              <a:buClr>
                <a:schemeClr val="tx2"/>
              </a:buClr>
              <a:buSzTx/>
              <a:tabLst/>
              <a:defRPr/>
            </a:pPr>
            <a:r>
              <a:rPr kumimoji="0" lang="en-US" sz="24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rPr>
              <a:t>Extension	 		72°C		  15 seconds	</a:t>
            </a:r>
            <a:endParaRPr lang="en-US" sz="2400" b="0" kern="0" dirty="0">
              <a:latin typeface="Segoe UI" pitchFamily="34" charset="0"/>
              <a:ea typeface="Segoe UI" pitchFamily="34" charset="0"/>
              <a:cs typeface="Segoe UI" pitchFamily="34" charset="0"/>
            </a:endParaRPr>
          </a:p>
          <a:p>
            <a:pPr marL="114300" marR="0" lvl="1" algn="l" defTabSz="914400" rtl="0" eaLnBrk="1" fontAlgn="base" latinLnBrk="0" hangingPunct="1">
              <a:lnSpc>
                <a:spcPct val="90000"/>
              </a:lnSpc>
              <a:spcBef>
                <a:spcPct val="0"/>
              </a:spcBef>
              <a:spcAft>
                <a:spcPct val="0"/>
              </a:spcAft>
              <a:buClr>
                <a:schemeClr val="tx2"/>
              </a:buClr>
              <a:buSzTx/>
              <a:tabLst/>
              <a:defRPr/>
            </a:pPr>
            <a:endParaRPr lang="en-US" sz="2400" b="0" kern="0" dirty="0">
              <a:latin typeface="Segoe UI" pitchFamily="34" charset="0"/>
              <a:ea typeface="Segoe UI" pitchFamily="34" charset="0"/>
              <a:cs typeface="Segoe UI" pitchFamily="34" charset="0"/>
            </a:endParaRPr>
          </a:p>
          <a:p>
            <a:pPr marL="114300" marR="0" lvl="1" algn="l" defTabSz="914400" rtl="0" eaLnBrk="1" fontAlgn="base" latinLnBrk="0" hangingPunct="1">
              <a:lnSpc>
                <a:spcPct val="90000"/>
              </a:lnSpc>
              <a:spcBef>
                <a:spcPct val="0"/>
              </a:spcBef>
              <a:spcAft>
                <a:spcPct val="0"/>
              </a:spcAft>
              <a:buClr>
                <a:schemeClr val="tx2"/>
              </a:buClr>
              <a:buSzTx/>
              <a:tabLst/>
              <a:defRPr/>
            </a:pPr>
            <a:r>
              <a:rPr lang="en-US" sz="2400" b="0" kern="0" dirty="0">
                <a:latin typeface="Segoe UI" pitchFamily="34" charset="0"/>
                <a:ea typeface="Segoe UI" pitchFamily="34" charset="0"/>
                <a:cs typeface="Segoe UI" pitchFamily="34" charset="0"/>
              </a:rPr>
              <a:t>x35 cycles</a:t>
            </a:r>
          </a:p>
          <a:p>
            <a:pPr marL="114300" marR="0" lvl="1" algn="l" defTabSz="914400" rtl="0" eaLnBrk="1" fontAlgn="base" latinLnBrk="0" hangingPunct="1">
              <a:lnSpc>
                <a:spcPct val="90000"/>
              </a:lnSpc>
              <a:spcBef>
                <a:spcPct val="0"/>
              </a:spcBef>
              <a:spcAft>
                <a:spcPct val="0"/>
              </a:spcAft>
              <a:buClr>
                <a:schemeClr val="tx2"/>
              </a:buClr>
              <a:buSzTx/>
              <a:tabLst/>
              <a:defRPr/>
            </a:pPr>
            <a:endParaRPr lang="en-US" sz="2400" b="0" kern="0" dirty="0">
              <a:latin typeface="Segoe UI" pitchFamily="34" charset="0"/>
              <a:ea typeface="Segoe UI" pitchFamily="34" charset="0"/>
              <a:cs typeface="Segoe UI" pitchFamily="34" charset="0"/>
            </a:endParaRPr>
          </a:p>
          <a:p>
            <a:pPr marL="114300" lvl="1" algn="l">
              <a:lnSpc>
                <a:spcPct val="90000"/>
              </a:lnSpc>
              <a:buClr>
                <a:schemeClr val="tx2"/>
              </a:buClr>
              <a:defRPr/>
            </a:pPr>
            <a:r>
              <a:rPr lang="en-US" sz="2400" b="0" kern="0" dirty="0">
                <a:latin typeface="Segoe UI" pitchFamily="34" charset="0"/>
                <a:ea typeface="Segoe UI" pitchFamily="34" charset="0"/>
                <a:cs typeface="Segoe UI" pitchFamily="34" charset="0"/>
              </a:rPr>
              <a:t>Final extension		72°C		   30 seconds</a:t>
            </a:r>
          </a:p>
          <a:p>
            <a:pPr marL="114300" marR="0" lvl="1" algn="l" defTabSz="914400" rtl="0" eaLnBrk="1" fontAlgn="base" latinLnBrk="0" hangingPunct="1">
              <a:lnSpc>
                <a:spcPct val="90000"/>
              </a:lnSpc>
              <a:spcBef>
                <a:spcPct val="0"/>
              </a:spcBef>
              <a:spcAft>
                <a:spcPct val="0"/>
              </a:spcAft>
              <a:buClr>
                <a:schemeClr val="tx2"/>
              </a:buClr>
              <a:buSzTx/>
              <a:tabLst/>
              <a:defRPr/>
            </a:pPr>
            <a:endParaRPr lang="en-US" sz="2400" b="0" kern="0" dirty="0">
              <a:latin typeface="Segoe UI" pitchFamily="34" charset="0"/>
              <a:ea typeface="Segoe UI" pitchFamily="34" charset="0"/>
              <a:cs typeface="Segoe UI" pitchFamily="34" charset="0"/>
            </a:endParaRPr>
          </a:p>
          <a:p>
            <a:pPr marL="114300" marR="0" lvl="1" algn="l" defTabSz="914400" rtl="0" eaLnBrk="1" fontAlgn="base" latinLnBrk="0" hangingPunct="1">
              <a:lnSpc>
                <a:spcPct val="90000"/>
              </a:lnSpc>
              <a:spcBef>
                <a:spcPct val="0"/>
              </a:spcBef>
              <a:spcAft>
                <a:spcPct val="0"/>
              </a:spcAft>
              <a:buClr>
                <a:schemeClr val="tx2"/>
              </a:buClr>
              <a:buSzTx/>
              <a:tabLst/>
              <a:defRPr/>
            </a:pPr>
            <a:endParaRPr kumimoji="0" lang="en-US" sz="2400" b="0" i="0" u="none" strike="noStrike" kern="0" cap="none" spc="0" normalizeH="0" baseline="0" noProof="0" dirty="0">
              <a:ln>
                <a:noFill/>
              </a:ln>
              <a:solidFill>
                <a:schemeClr val="tx1"/>
              </a:solidFill>
              <a:effectLst/>
              <a:uLnTx/>
              <a:uFillTx/>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3475175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1"/>
                </a:solidFill>
              </a:rPr>
              <a:t>Monitoring PCR amplification</a:t>
            </a:r>
          </a:p>
        </p:txBody>
      </p:sp>
      <p:sp>
        <p:nvSpPr>
          <p:cNvPr id="4" name="Vertical Text Placeholder 2"/>
          <p:cNvSpPr>
            <a:spLocks noGrp="1"/>
          </p:cNvSpPr>
          <p:nvPr>
            <p:ph type="body" orient="vert" idx="1"/>
          </p:nvPr>
        </p:nvSpPr>
        <p:spPr>
          <a:xfrm>
            <a:off x="433388" y="1514475"/>
            <a:ext cx="8747125" cy="1955800"/>
          </a:xfrm>
        </p:spPr>
        <p:txBody>
          <a:bodyPr/>
          <a:lstStyle/>
          <a:p>
            <a:r>
              <a:rPr lang="en-US" sz="2000" dirty="0"/>
              <a:t>What is happening to DNA molecules at each step?</a:t>
            </a:r>
          </a:p>
          <a:p>
            <a:pPr marL="285750" indent="-285750">
              <a:buFont typeface="Arial" panose="020B0604020202020204" pitchFamily="34" charset="0"/>
              <a:buChar char="•"/>
            </a:pPr>
            <a:r>
              <a:rPr lang="en-US" sz="1800" b="0" dirty="0"/>
              <a:t>Denaturation</a:t>
            </a:r>
          </a:p>
          <a:p>
            <a:pPr marL="285750" indent="-285750">
              <a:buFont typeface="Arial" panose="020B0604020202020204" pitchFamily="34" charset="0"/>
              <a:buChar char="•"/>
            </a:pPr>
            <a:r>
              <a:rPr lang="en-US" sz="1800" b="0" dirty="0"/>
              <a:t>Annealing</a:t>
            </a:r>
          </a:p>
          <a:p>
            <a:pPr marL="285750" indent="-285750">
              <a:buFont typeface="Arial" panose="020B0604020202020204" pitchFamily="34" charset="0"/>
              <a:buChar char="•"/>
            </a:pPr>
            <a:r>
              <a:rPr lang="en-US" sz="1800" b="0" dirty="0"/>
              <a:t>Extension</a:t>
            </a:r>
          </a:p>
          <a:p>
            <a:endParaRPr lang="en-US" sz="1800" dirty="0"/>
          </a:p>
          <a:p>
            <a:r>
              <a:rPr lang="en-US" sz="2000" dirty="0"/>
              <a:t>Why do we need to add an enzyme (</a:t>
            </a:r>
            <a:r>
              <a:rPr lang="en-US" sz="2000" i="1" dirty="0" err="1"/>
              <a:t>Taq</a:t>
            </a:r>
            <a:r>
              <a:rPr lang="en-US" sz="2000" dirty="0"/>
              <a:t> polymerase)?</a:t>
            </a:r>
          </a:p>
          <a:p>
            <a:pPr marL="285750" indent="-285750">
              <a:buFont typeface="Arial" panose="020B0604020202020204" pitchFamily="34" charset="0"/>
              <a:buChar char="•"/>
            </a:pPr>
            <a:r>
              <a:rPr lang="en-US" sz="1800" b="0" dirty="0"/>
              <a:t>What temperature is optimal for most enzymes? </a:t>
            </a:r>
          </a:p>
          <a:p>
            <a:pPr marL="285750" indent="-285750">
              <a:buFont typeface="Arial" panose="020B0604020202020204" pitchFamily="34" charset="0"/>
              <a:buChar char="•"/>
            </a:pPr>
            <a:r>
              <a:rPr lang="en-US" sz="1800" b="0" dirty="0"/>
              <a:t>What makes </a:t>
            </a:r>
            <a:r>
              <a:rPr lang="en-US" sz="1800" b="0" i="1" dirty="0" err="1"/>
              <a:t>Taq</a:t>
            </a:r>
            <a:r>
              <a:rPr lang="en-US" sz="1800" b="0" i="1" dirty="0"/>
              <a:t> </a:t>
            </a:r>
            <a:r>
              <a:rPr lang="en-US" sz="1800" b="0" dirty="0"/>
              <a:t>unique?</a:t>
            </a:r>
          </a:p>
          <a:p>
            <a:pPr marL="285750" indent="-285750">
              <a:buFont typeface="Arial" panose="020B0604020202020204" pitchFamily="34" charset="0"/>
              <a:buChar char="•"/>
            </a:pPr>
            <a:endParaRPr lang="en-US" sz="1800" dirty="0"/>
          </a:p>
          <a:p>
            <a:r>
              <a:rPr lang="en-US" sz="2000" dirty="0"/>
              <a:t>How many more molecules of DNA will we have with each PCR cycle?</a:t>
            </a:r>
          </a:p>
          <a:p>
            <a:pPr marL="285750" indent="-285750">
              <a:buFont typeface="Arial" panose="020B0604020202020204" pitchFamily="34" charset="0"/>
              <a:buChar char="•"/>
            </a:pPr>
            <a:r>
              <a:rPr lang="en-US" sz="1800" b="0" dirty="0"/>
              <a:t>And at the end of the entire PCR reaction?</a:t>
            </a:r>
          </a:p>
          <a:p>
            <a:pPr marL="285750" indent="-285750">
              <a:buFont typeface="Arial" panose="020B0604020202020204" pitchFamily="34" charset="0"/>
              <a:buChar char="•"/>
            </a:pPr>
            <a:r>
              <a:rPr lang="en-US" sz="1800" b="0" dirty="0"/>
              <a:t>We call this </a:t>
            </a:r>
            <a:r>
              <a:rPr lang="en-US" sz="1800" b="0" i="1" u="sng" dirty="0"/>
              <a:t>exponential amplification</a:t>
            </a:r>
          </a:p>
          <a:p>
            <a:pPr marL="285750" indent="-285750">
              <a:buFont typeface="Arial" panose="020B0604020202020204" pitchFamily="34" charset="0"/>
              <a:buChar char="•"/>
            </a:pPr>
            <a:endParaRPr lang="en-US" sz="1800" b="0" dirty="0"/>
          </a:p>
          <a:p>
            <a:r>
              <a:rPr lang="en-US" sz="2000" dirty="0"/>
              <a:t>How many target genes are we aiming to amplify in each tube?</a:t>
            </a:r>
          </a:p>
          <a:p>
            <a:pPr marL="285750" indent="-285750">
              <a:buFont typeface="Arial" panose="020B0604020202020204" pitchFamily="34" charset="0"/>
              <a:buChar char="•"/>
            </a:pPr>
            <a:r>
              <a:rPr lang="en-US" sz="1800" b="0" dirty="0"/>
              <a:t>Why is this a </a:t>
            </a:r>
            <a:r>
              <a:rPr lang="en-US" sz="1800" b="0" i="1" u="sng" dirty="0"/>
              <a:t>duplex</a:t>
            </a:r>
            <a:r>
              <a:rPr lang="en-US" sz="1800" b="0" dirty="0"/>
              <a:t> PCR?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747" y="-82643"/>
            <a:ext cx="8185406" cy="1030286"/>
          </a:xfrm>
        </p:spPr>
        <p:txBody>
          <a:bodyPr>
            <a:normAutofit/>
          </a:bodyPr>
          <a:lstStyle/>
          <a:p>
            <a:r>
              <a:rPr lang="en-US" sz="2800" dirty="0">
                <a:solidFill>
                  <a:schemeClr val="tx1"/>
                </a:solidFill>
              </a:rPr>
              <a:t>The Polymerase Chain Reaction (PCR)</a:t>
            </a:r>
            <a:endParaRPr lang="en-US" sz="2800" i="1" dirty="0">
              <a:solidFill>
                <a:schemeClr val="tx1"/>
              </a:solidFill>
            </a:endParaRPr>
          </a:p>
        </p:txBody>
      </p:sp>
      <p:grpSp>
        <p:nvGrpSpPr>
          <p:cNvPr id="3" name="Group 754"/>
          <p:cNvGrpSpPr>
            <a:grpSpLocks noChangeAspect="1"/>
          </p:cNvGrpSpPr>
          <p:nvPr/>
        </p:nvGrpSpPr>
        <p:grpSpPr bwMode="auto">
          <a:xfrm rot="-2413370">
            <a:off x="3330846" y="2743669"/>
            <a:ext cx="3322317" cy="802284"/>
            <a:chOff x="303" y="2794"/>
            <a:chExt cx="521" cy="138"/>
          </a:xfrm>
        </p:grpSpPr>
        <p:sp>
          <p:nvSpPr>
            <p:cNvPr id="5" name="Freeform 755"/>
            <p:cNvSpPr>
              <a:spLocks noChangeAspect="1"/>
            </p:cNvSpPr>
            <p:nvPr/>
          </p:nvSpPr>
          <p:spPr bwMode="auto">
            <a:xfrm>
              <a:off x="303" y="2794"/>
              <a:ext cx="99" cy="138"/>
            </a:xfrm>
            <a:custGeom>
              <a:avLst/>
              <a:gdLst>
                <a:gd name="T0" fmla="*/ 269 w 269"/>
                <a:gd name="T1" fmla="*/ 0 h 225"/>
                <a:gd name="T2" fmla="*/ 45 w 269"/>
                <a:gd name="T3" fmla="*/ 225 h 225"/>
                <a:gd name="T4" fmla="*/ 0 w 269"/>
                <a:gd name="T5" fmla="*/ 225 h 225"/>
                <a:gd name="T6" fmla="*/ 225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5" y="225"/>
                  </a:cubicBezTo>
                  <a:cubicBezTo>
                    <a:pt x="0" y="225"/>
                    <a:pt x="0" y="225"/>
                    <a:pt x="0" y="225"/>
                  </a:cubicBezTo>
                  <a:cubicBezTo>
                    <a:pt x="131" y="225"/>
                    <a:pt x="97" y="0"/>
                    <a:pt x="225" y="0"/>
                  </a:cubicBezTo>
                  <a:lnTo>
                    <a:pt x="269" y="0"/>
                  </a:lnTo>
                  <a:close/>
                </a:path>
              </a:pathLst>
            </a:custGeom>
            <a:solidFill>
              <a:schemeClr val="tx1"/>
            </a:solidFill>
            <a:ln w="9525">
              <a:noFill/>
              <a:round/>
              <a:headEnd/>
              <a:tailEnd/>
            </a:ln>
          </p:spPr>
          <p:txBody>
            <a:bodyPr/>
            <a:lstStyle/>
            <a:p>
              <a:endParaRPr lang="en-US"/>
            </a:p>
          </p:txBody>
        </p:sp>
        <p:sp>
          <p:nvSpPr>
            <p:cNvPr id="6" name="Freeform 756"/>
            <p:cNvSpPr>
              <a:spLocks noChangeAspect="1"/>
            </p:cNvSpPr>
            <p:nvPr/>
          </p:nvSpPr>
          <p:spPr bwMode="auto">
            <a:xfrm>
              <a:off x="303" y="2794"/>
              <a:ext cx="99" cy="138"/>
            </a:xfrm>
            <a:custGeom>
              <a:avLst/>
              <a:gdLst>
                <a:gd name="T0" fmla="*/ 269 w 269"/>
                <a:gd name="T1" fmla="*/ 0 h 225"/>
                <a:gd name="T2" fmla="*/ 45 w 269"/>
                <a:gd name="T3" fmla="*/ 225 h 225"/>
                <a:gd name="T4" fmla="*/ 0 w 269"/>
                <a:gd name="T5" fmla="*/ 225 h 225"/>
                <a:gd name="T6" fmla="*/ 225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5" y="225"/>
                  </a:cubicBezTo>
                  <a:cubicBezTo>
                    <a:pt x="0" y="225"/>
                    <a:pt x="0" y="225"/>
                    <a:pt x="0" y="225"/>
                  </a:cubicBezTo>
                  <a:cubicBezTo>
                    <a:pt x="131" y="225"/>
                    <a:pt x="97" y="0"/>
                    <a:pt x="225" y="0"/>
                  </a:cubicBezTo>
                  <a:lnTo>
                    <a:pt x="269" y="0"/>
                  </a:lnTo>
                  <a:close/>
                </a:path>
              </a:pathLst>
            </a:custGeom>
            <a:noFill/>
            <a:ln w="7938" cap="flat">
              <a:solidFill>
                <a:schemeClr val="tx1"/>
              </a:solidFill>
              <a:prstDash val="solid"/>
              <a:miter lim="800000"/>
              <a:headEnd/>
              <a:tailEnd/>
            </a:ln>
          </p:spPr>
          <p:txBody>
            <a:bodyPr/>
            <a:lstStyle/>
            <a:p>
              <a:endParaRPr lang="en-US"/>
            </a:p>
          </p:txBody>
        </p:sp>
        <p:sp>
          <p:nvSpPr>
            <p:cNvPr id="7" name="Freeform 757"/>
            <p:cNvSpPr>
              <a:spLocks noChangeAspect="1"/>
            </p:cNvSpPr>
            <p:nvPr/>
          </p:nvSpPr>
          <p:spPr bwMode="auto">
            <a:xfrm>
              <a:off x="381" y="2794"/>
              <a:ext cx="99" cy="138"/>
            </a:xfrm>
            <a:custGeom>
              <a:avLst/>
              <a:gdLst>
                <a:gd name="T0" fmla="*/ 269 w 269"/>
                <a:gd name="T1" fmla="*/ 0 h 225"/>
                <a:gd name="T2" fmla="*/ 45 w 269"/>
                <a:gd name="T3" fmla="*/ 225 h 225"/>
                <a:gd name="T4" fmla="*/ 0 w 269"/>
                <a:gd name="T5" fmla="*/ 225 h 225"/>
                <a:gd name="T6" fmla="*/ 224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5" y="225"/>
                  </a:cubicBezTo>
                  <a:cubicBezTo>
                    <a:pt x="0" y="225"/>
                    <a:pt x="0" y="225"/>
                    <a:pt x="0" y="225"/>
                  </a:cubicBezTo>
                  <a:cubicBezTo>
                    <a:pt x="130" y="225"/>
                    <a:pt x="96" y="0"/>
                    <a:pt x="224" y="0"/>
                  </a:cubicBezTo>
                  <a:lnTo>
                    <a:pt x="269" y="0"/>
                  </a:lnTo>
                  <a:close/>
                </a:path>
              </a:pathLst>
            </a:custGeom>
            <a:solidFill>
              <a:srgbClr val="113A8D"/>
            </a:solidFill>
            <a:ln w="9525">
              <a:noFill/>
              <a:round/>
              <a:headEnd/>
              <a:tailEnd/>
            </a:ln>
          </p:spPr>
          <p:txBody>
            <a:bodyPr/>
            <a:lstStyle/>
            <a:p>
              <a:endParaRPr lang="en-US"/>
            </a:p>
          </p:txBody>
        </p:sp>
        <p:sp>
          <p:nvSpPr>
            <p:cNvPr id="8" name="Freeform 758"/>
            <p:cNvSpPr>
              <a:spLocks noChangeAspect="1"/>
            </p:cNvSpPr>
            <p:nvPr/>
          </p:nvSpPr>
          <p:spPr bwMode="auto">
            <a:xfrm>
              <a:off x="381" y="2794"/>
              <a:ext cx="99" cy="138"/>
            </a:xfrm>
            <a:custGeom>
              <a:avLst/>
              <a:gdLst>
                <a:gd name="T0" fmla="*/ 269 w 269"/>
                <a:gd name="T1" fmla="*/ 0 h 225"/>
                <a:gd name="T2" fmla="*/ 45 w 269"/>
                <a:gd name="T3" fmla="*/ 225 h 225"/>
                <a:gd name="T4" fmla="*/ 0 w 269"/>
                <a:gd name="T5" fmla="*/ 225 h 225"/>
                <a:gd name="T6" fmla="*/ 224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5" y="225"/>
                  </a:cubicBezTo>
                  <a:cubicBezTo>
                    <a:pt x="0" y="225"/>
                    <a:pt x="0" y="225"/>
                    <a:pt x="0" y="225"/>
                  </a:cubicBezTo>
                  <a:cubicBezTo>
                    <a:pt x="130" y="225"/>
                    <a:pt x="96" y="0"/>
                    <a:pt x="224" y="0"/>
                  </a:cubicBezTo>
                  <a:lnTo>
                    <a:pt x="269" y="0"/>
                  </a:lnTo>
                  <a:close/>
                </a:path>
              </a:pathLst>
            </a:custGeom>
            <a:solidFill>
              <a:schemeClr val="tx1"/>
            </a:solidFill>
            <a:ln w="8001" cap="flat">
              <a:solidFill>
                <a:srgbClr val="343434"/>
              </a:solidFill>
              <a:prstDash val="solid"/>
              <a:miter lim="800000"/>
              <a:headEnd/>
              <a:tailEnd/>
            </a:ln>
          </p:spPr>
          <p:txBody>
            <a:bodyPr/>
            <a:lstStyle/>
            <a:p>
              <a:endParaRPr lang="en-US"/>
            </a:p>
          </p:txBody>
        </p:sp>
        <p:sp>
          <p:nvSpPr>
            <p:cNvPr id="9" name="Freeform 759"/>
            <p:cNvSpPr>
              <a:spLocks noChangeAspect="1"/>
            </p:cNvSpPr>
            <p:nvPr/>
          </p:nvSpPr>
          <p:spPr bwMode="auto">
            <a:xfrm>
              <a:off x="471" y="2794"/>
              <a:ext cx="98" cy="137"/>
            </a:xfrm>
            <a:custGeom>
              <a:avLst/>
              <a:gdLst>
                <a:gd name="T0" fmla="*/ 269 w 269"/>
                <a:gd name="T1" fmla="*/ 0 h 225"/>
                <a:gd name="T2" fmla="*/ 44 w 269"/>
                <a:gd name="T3" fmla="*/ 225 h 225"/>
                <a:gd name="T4" fmla="*/ 0 w 269"/>
                <a:gd name="T5" fmla="*/ 225 h 225"/>
                <a:gd name="T6" fmla="*/ 224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4" y="225"/>
                  </a:cubicBezTo>
                  <a:cubicBezTo>
                    <a:pt x="0" y="225"/>
                    <a:pt x="0" y="225"/>
                    <a:pt x="0" y="225"/>
                  </a:cubicBezTo>
                  <a:cubicBezTo>
                    <a:pt x="130" y="225"/>
                    <a:pt x="96" y="0"/>
                    <a:pt x="224" y="0"/>
                  </a:cubicBezTo>
                  <a:lnTo>
                    <a:pt x="269" y="0"/>
                  </a:lnTo>
                  <a:close/>
                </a:path>
              </a:pathLst>
            </a:custGeom>
            <a:solidFill>
              <a:srgbClr val="113A8D"/>
            </a:solidFill>
            <a:ln w="9525">
              <a:noFill/>
              <a:round/>
              <a:headEnd/>
              <a:tailEnd/>
            </a:ln>
          </p:spPr>
          <p:txBody>
            <a:bodyPr/>
            <a:lstStyle/>
            <a:p>
              <a:endParaRPr lang="en-US"/>
            </a:p>
          </p:txBody>
        </p:sp>
        <p:sp>
          <p:nvSpPr>
            <p:cNvPr id="10" name="Freeform 760"/>
            <p:cNvSpPr>
              <a:spLocks noChangeAspect="1"/>
            </p:cNvSpPr>
            <p:nvPr/>
          </p:nvSpPr>
          <p:spPr bwMode="auto">
            <a:xfrm>
              <a:off x="471" y="2794"/>
              <a:ext cx="98" cy="137"/>
            </a:xfrm>
            <a:custGeom>
              <a:avLst/>
              <a:gdLst>
                <a:gd name="T0" fmla="*/ 269 w 269"/>
                <a:gd name="T1" fmla="*/ 0 h 225"/>
                <a:gd name="T2" fmla="*/ 44 w 269"/>
                <a:gd name="T3" fmla="*/ 225 h 225"/>
                <a:gd name="T4" fmla="*/ 0 w 269"/>
                <a:gd name="T5" fmla="*/ 225 h 225"/>
                <a:gd name="T6" fmla="*/ 224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4" y="225"/>
                  </a:cubicBezTo>
                  <a:cubicBezTo>
                    <a:pt x="0" y="225"/>
                    <a:pt x="0" y="225"/>
                    <a:pt x="0" y="225"/>
                  </a:cubicBezTo>
                  <a:cubicBezTo>
                    <a:pt x="130" y="225"/>
                    <a:pt x="96" y="0"/>
                    <a:pt x="224" y="0"/>
                  </a:cubicBezTo>
                  <a:lnTo>
                    <a:pt x="269" y="0"/>
                  </a:lnTo>
                  <a:close/>
                </a:path>
              </a:pathLst>
            </a:custGeom>
            <a:solidFill>
              <a:srgbClr val="0066FF"/>
            </a:solidFill>
            <a:ln w="8001" cap="flat">
              <a:solidFill>
                <a:srgbClr val="0066FF"/>
              </a:solidFill>
              <a:prstDash val="solid"/>
              <a:miter lim="800000"/>
              <a:headEnd/>
              <a:tailEnd/>
            </a:ln>
          </p:spPr>
          <p:txBody>
            <a:bodyPr/>
            <a:lstStyle/>
            <a:p>
              <a:endParaRPr lang="en-US"/>
            </a:p>
          </p:txBody>
        </p:sp>
        <p:sp>
          <p:nvSpPr>
            <p:cNvPr id="11" name="Freeform 761"/>
            <p:cNvSpPr>
              <a:spLocks noChangeAspect="1"/>
            </p:cNvSpPr>
            <p:nvPr/>
          </p:nvSpPr>
          <p:spPr bwMode="auto">
            <a:xfrm>
              <a:off x="556" y="2794"/>
              <a:ext cx="99" cy="137"/>
            </a:xfrm>
            <a:custGeom>
              <a:avLst/>
              <a:gdLst>
                <a:gd name="T0" fmla="*/ 269 w 269"/>
                <a:gd name="T1" fmla="*/ 0 h 225"/>
                <a:gd name="T2" fmla="*/ 45 w 269"/>
                <a:gd name="T3" fmla="*/ 225 h 225"/>
                <a:gd name="T4" fmla="*/ 0 w 269"/>
                <a:gd name="T5" fmla="*/ 225 h 225"/>
                <a:gd name="T6" fmla="*/ 225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5" y="225"/>
                  </a:cubicBezTo>
                  <a:cubicBezTo>
                    <a:pt x="0" y="225"/>
                    <a:pt x="0" y="225"/>
                    <a:pt x="0" y="225"/>
                  </a:cubicBezTo>
                  <a:cubicBezTo>
                    <a:pt x="131" y="225"/>
                    <a:pt x="97" y="0"/>
                    <a:pt x="225" y="0"/>
                  </a:cubicBezTo>
                  <a:lnTo>
                    <a:pt x="269" y="0"/>
                  </a:lnTo>
                  <a:close/>
                </a:path>
              </a:pathLst>
            </a:custGeom>
            <a:solidFill>
              <a:srgbClr val="113A8D"/>
            </a:solidFill>
            <a:ln w="9525">
              <a:noFill/>
              <a:round/>
              <a:headEnd/>
              <a:tailEnd/>
            </a:ln>
          </p:spPr>
          <p:txBody>
            <a:bodyPr/>
            <a:lstStyle/>
            <a:p>
              <a:endParaRPr lang="en-US"/>
            </a:p>
          </p:txBody>
        </p:sp>
        <p:sp>
          <p:nvSpPr>
            <p:cNvPr id="12" name="Freeform 762"/>
            <p:cNvSpPr>
              <a:spLocks noChangeAspect="1"/>
            </p:cNvSpPr>
            <p:nvPr/>
          </p:nvSpPr>
          <p:spPr bwMode="auto">
            <a:xfrm>
              <a:off x="556" y="2794"/>
              <a:ext cx="99" cy="137"/>
            </a:xfrm>
            <a:custGeom>
              <a:avLst/>
              <a:gdLst>
                <a:gd name="T0" fmla="*/ 269 w 269"/>
                <a:gd name="T1" fmla="*/ 0 h 225"/>
                <a:gd name="T2" fmla="*/ 45 w 269"/>
                <a:gd name="T3" fmla="*/ 225 h 225"/>
                <a:gd name="T4" fmla="*/ 0 w 269"/>
                <a:gd name="T5" fmla="*/ 225 h 225"/>
                <a:gd name="T6" fmla="*/ 225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5" y="225"/>
                  </a:cubicBezTo>
                  <a:cubicBezTo>
                    <a:pt x="0" y="225"/>
                    <a:pt x="0" y="225"/>
                    <a:pt x="0" y="225"/>
                  </a:cubicBezTo>
                  <a:cubicBezTo>
                    <a:pt x="131" y="225"/>
                    <a:pt x="97" y="0"/>
                    <a:pt x="225" y="0"/>
                  </a:cubicBezTo>
                  <a:lnTo>
                    <a:pt x="269" y="0"/>
                  </a:lnTo>
                  <a:close/>
                </a:path>
              </a:pathLst>
            </a:custGeom>
            <a:solidFill>
              <a:srgbClr val="FF0000"/>
            </a:solidFill>
            <a:ln w="8001" cap="flat">
              <a:solidFill>
                <a:srgbClr val="FF0000"/>
              </a:solidFill>
              <a:prstDash val="solid"/>
              <a:miter lim="800000"/>
              <a:headEnd/>
              <a:tailEnd/>
            </a:ln>
          </p:spPr>
          <p:txBody>
            <a:bodyPr/>
            <a:lstStyle/>
            <a:p>
              <a:endParaRPr lang="en-US"/>
            </a:p>
          </p:txBody>
        </p:sp>
        <p:sp>
          <p:nvSpPr>
            <p:cNvPr id="13" name="Freeform 763"/>
            <p:cNvSpPr>
              <a:spLocks noChangeAspect="1"/>
            </p:cNvSpPr>
            <p:nvPr/>
          </p:nvSpPr>
          <p:spPr bwMode="auto">
            <a:xfrm>
              <a:off x="640" y="2794"/>
              <a:ext cx="99" cy="137"/>
            </a:xfrm>
            <a:custGeom>
              <a:avLst/>
              <a:gdLst>
                <a:gd name="T0" fmla="*/ 269 w 269"/>
                <a:gd name="T1" fmla="*/ 0 h 225"/>
                <a:gd name="T2" fmla="*/ 44 w 269"/>
                <a:gd name="T3" fmla="*/ 225 h 225"/>
                <a:gd name="T4" fmla="*/ 0 w 269"/>
                <a:gd name="T5" fmla="*/ 225 h 225"/>
                <a:gd name="T6" fmla="*/ 224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4" y="225"/>
                  </a:cubicBezTo>
                  <a:cubicBezTo>
                    <a:pt x="0" y="225"/>
                    <a:pt x="0" y="225"/>
                    <a:pt x="0" y="225"/>
                  </a:cubicBezTo>
                  <a:cubicBezTo>
                    <a:pt x="130" y="225"/>
                    <a:pt x="96" y="0"/>
                    <a:pt x="224" y="0"/>
                  </a:cubicBezTo>
                  <a:lnTo>
                    <a:pt x="269" y="0"/>
                  </a:lnTo>
                  <a:close/>
                </a:path>
              </a:pathLst>
            </a:custGeom>
            <a:solidFill>
              <a:schemeClr val="tx1"/>
            </a:solidFill>
            <a:ln w="9525">
              <a:noFill/>
              <a:round/>
              <a:headEnd/>
              <a:tailEnd/>
            </a:ln>
          </p:spPr>
          <p:txBody>
            <a:bodyPr/>
            <a:lstStyle/>
            <a:p>
              <a:endParaRPr lang="en-US"/>
            </a:p>
          </p:txBody>
        </p:sp>
        <p:sp>
          <p:nvSpPr>
            <p:cNvPr id="14" name="Freeform 764"/>
            <p:cNvSpPr>
              <a:spLocks noChangeAspect="1"/>
            </p:cNvSpPr>
            <p:nvPr/>
          </p:nvSpPr>
          <p:spPr bwMode="auto">
            <a:xfrm>
              <a:off x="640" y="2794"/>
              <a:ext cx="99" cy="137"/>
            </a:xfrm>
            <a:custGeom>
              <a:avLst/>
              <a:gdLst>
                <a:gd name="T0" fmla="*/ 269 w 269"/>
                <a:gd name="T1" fmla="*/ 0 h 225"/>
                <a:gd name="T2" fmla="*/ 44 w 269"/>
                <a:gd name="T3" fmla="*/ 225 h 225"/>
                <a:gd name="T4" fmla="*/ 0 w 269"/>
                <a:gd name="T5" fmla="*/ 225 h 225"/>
                <a:gd name="T6" fmla="*/ 224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4" y="225"/>
                  </a:cubicBezTo>
                  <a:cubicBezTo>
                    <a:pt x="0" y="225"/>
                    <a:pt x="0" y="225"/>
                    <a:pt x="0" y="225"/>
                  </a:cubicBezTo>
                  <a:cubicBezTo>
                    <a:pt x="130" y="225"/>
                    <a:pt x="96" y="0"/>
                    <a:pt x="224" y="0"/>
                  </a:cubicBezTo>
                  <a:lnTo>
                    <a:pt x="269" y="0"/>
                  </a:lnTo>
                  <a:close/>
                </a:path>
              </a:pathLst>
            </a:custGeom>
            <a:noFill/>
            <a:ln w="7938" cap="flat">
              <a:solidFill>
                <a:srgbClr val="343434"/>
              </a:solidFill>
              <a:prstDash val="solid"/>
              <a:miter lim="800000"/>
              <a:headEnd/>
              <a:tailEnd/>
            </a:ln>
          </p:spPr>
          <p:txBody>
            <a:bodyPr/>
            <a:lstStyle/>
            <a:p>
              <a:endParaRPr lang="en-US"/>
            </a:p>
          </p:txBody>
        </p:sp>
        <p:sp>
          <p:nvSpPr>
            <p:cNvPr id="15" name="Freeform 765"/>
            <p:cNvSpPr>
              <a:spLocks noChangeAspect="1"/>
            </p:cNvSpPr>
            <p:nvPr/>
          </p:nvSpPr>
          <p:spPr bwMode="auto">
            <a:xfrm>
              <a:off x="721" y="2794"/>
              <a:ext cx="99" cy="137"/>
            </a:xfrm>
            <a:custGeom>
              <a:avLst/>
              <a:gdLst>
                <a:gd name="T0" fmla="*/ 269 w 269"/>
                <a:gd name="T1" fmla="*/ 0 h 225"/>
                <a:gd name="T2" fmla="*/ 44 w 269"/>
                <a:gd name="T3" fmla="*/ 225 h 225"/>
                <a:gd name="T4" fmla="*/ 0 w 269"/>
                <a:gd name="T5" fmla="*/ 225 h 225"/>
                <a:gd name="T6" fmla="*/ 224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4" y="225"/>
                  </a:cubicBezTo>
                  <a:cubicBezTo>
                    <a:pt x="0" y="225"/>
                    <a:pt x="0" y="225"/>
                    <a:pt x="0" y="225"/>
                  </a:cubicBezTo>
                  <a:cubicBezTo>
                    <a:pt x="130" y="225"/>
                    <a:pt x="96" y="0"/>
                    <a:pt x="224" y="0"/>
                  </a:cubicBezTo>
                  <a:lnTo>
                    <a:pt x="269" y="0"/>
                  </a:lnTo>
                  <a:close/>
                </a:path>
              </a:pathLst>
            </a:custGeom>
            <a:solidFill>
              <a:srgbClr val="113A8D"/>
            </a:solidFill>
            <a:ln w="9525">
              <a:noFill/>
              <a:round/>
              <a:headEnd/>
              <a:tailEnd/>
            </a:ln>
          </p:spPr>
          <p:txBody>
            <a:bodyPr/>
            <a:lstStyle/>
            <a:p>
              <a:endParaRPr lang="en-US"/>
            </a:p>
          </p:txBody>
        </p:sp>
        <p:sp>
          <p:nvSpPr>
            <p:cNvPr id="16" name="Freeform 766"/>
            <p:cNvSpPr>
              <a:spLocks noChangeAspect="1"/>
            </p:cNvSpPr>
            <p:nvPr/>
          </p:nvSpPr>
          <p:spPr bwMode="auto">
            <a:xfrm>
              <a:off x="721" y="2794"/>
              <a:ext cx="99" cy="137"/>
            </a:xfrm>
            <a:custGeom>
              <a:avLst/>
              <a:gdLst>
                <a:gd name="T0" fmla="*/ 269 w 269"/>
                <a:gd name="T1" fmla="*/ 0 h 225"/>
                <a:gd name="T2" fmla="*/ 44 w 269"/>
                <a:gd name="T3" fmla="*/ 225 h 225"/>
                <a:gd name="T4" fmla="*/ 0 w 269"/>
                <a:gd name="T5" fmla="*/ 225 h 225"/>
                <a:gd name="T6" fmla="*/ 224 w 269"/>
                <a:gd name="T7" fmla="*/ 0 h 225"/>
                <a:gd name="T8" fmla="*/ 269 w 269"/>
                <a:gd name="T9" fmla="*/ 0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0"/>
                  </a:moveTo>
                  <a:cubicBezTo>
                    <a:pt x="141" y="0"/>
                    <a:pt x="175" y="225"/>
                    <a:pt x="44" y="225"/>
                  </a:cubicBezTo>
                  <a:cubicBezTo>
                    <a:pt x="0" y="225"/>
                    <a:pt x="0" y="225"/>
                    <a:pt x="0" y="225"/>
                  </a:cubicBezTo>
                  <a:cubicBezTo>
                    <a:pt x="130" y="225"/>
                    <a:pt x="96" y="0"/>
                    <a:pt x="224" y="0"/>
                  </a:cubicBezTo>
                  <a:lnTo>
                    <a:pt x="269" y="0"/>
                  </a:lnTo>
                  <a:close/>
                </a:path>
              </a:pathLst>
            </a:custGeom>
            <a:solidFill>
              <a:schemeClr val="tx1"/>
            </a:solidFill>
            <a:ln w="8001" cap="flat">
              <a:solidFill>
                <a:schemeClr val="tx1"/>
              </a:solidFill>
              <a:prstDash val="solid"/>
              <a:miter lim="800000"/>
              <a:headEnd/>
              <a:tailEnd/>
            </a:ln>
          </p:spPr>
          <p:txBody>
            <a:bodyPr/>
            <a:lstStyle/>
            <a:p>
              <a:endParaRPr lang="en-US"/>
            </a:p>
          </p:txBody>
        </p:sp>
        <p:sp>
          <p:nvSpPr>
            <p:cNvPr id="17" name="Freeform 767"/>
            <p:cNvSpPr>
              <a:spLocks noChangeAspect="1"/>
            </p:cNvSpPr>
            <p:nvPr/>
          </p:nvSpPr>
          <p:spPr bwMode="auto">
            <a:xfrm>
              <a:off x="305" y="2794"/>
              <a:ext cx="99" cy="138"/>
            </a:xfrm>
            <a:custGeom>
              <a:avLst/>
              <a:gdLst>
                <a:gd name="T0" fmla="*/ 269 w 269"/>
                <a:gd name="T1" fmla="*/ 225 h 225"/>
                <a:gd name="T2" fmla="*/ 45 w 269"/>
                <a:gd name="T3" fmla="*/ 0 h 225"/>
                <a:gd name="T4" fmla="*/ 0 w 269"/>
                <a:gd name="T5" fmla="*/ 0 h 225"/>
                <a:gd name="T6" fmla="*/ 225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5" y="0"/>
                  </a:cubicBezTo>
                  <a:cubicBezTo>
                    <a:pt x="0" y="0"/>
                    <a:pt x="0" y="0"/>
                    <a:pt x="0" y="0"/>
                  </a:cubicBezTo>
                  <a:cubicBezTo>
                    <a:pt x="131" y="0"/>
                    <a:pt x="97" y="225"/>
                    <a:pt x="225" y="225"/>
                  </a:cubicBezTo>
                  <a:lnTo>
                    <a:pt x="269" y="225"/>
                  </a:lnTo>
                  <a:close/>
                </a:path>
              </a:pathLst>
            </a:custGeom>
            <a:solidFill>
              <a:srgbClr val="3B59A0"/>
            </a:solidFill>
            <a:ln w="9525">
              <a:noFill/>
              <a:round/>
              <a:headEnd/>
              <a:tailEnd/>
            </a:ln>
          </p:spPr>
          <p:txBody>
            <a:bodyPr/>
            <a:lstStyle/>
            <a:p>
              <a:endParaRPr lang="en-US"/>
            </a:p>
          </p:txBody>
        </p:sp>
        <p:sp>
          <p:nvSpPr>
            <p:cNvPr id="18" name="Freeform 768"/>
            <p:cNvSpPr>
              <a:spLocks noChangeAspect="1"/>
            </p:cNvSpPr>
            <p:nvPr/>
          </p:nvSpPr>
          <p:spPr bwMode="auto">
            <a:xfrm>
              <a:off x="306" y="2794"/>
              <a:ext cx="49" cy="36"/>
            </a:xfrm>
            <a:custGeom>
              <a:avLst/>
              <a:gdLst>
                <a:gd name="T0" fmla="*/ 44 w 133"/>
                <a:gd name="T1" fmla="*/ 0 h 59"/>
                <a:gd name="T2" fmla="*/ 0 w 133"/>
                <a:gd name="T3" fmla="*/ 0 h 59"/>
                <a:gd name="T4" fmla="*/ 88 w 133"/>
                <a:gd name="T5" fmla="*/ 59 h 59"/>
                <a:gd name="T6" fmla="*/ 133 w 133"/>
                <a:gd name="T7" fmla="*/ 59 h 59"/>
                <a:gd name="T8" fmla="*/ 44 w 133"/>
                <a:gd name="T9" fmla="*/ 0 h 59"/>
                <a:gd name="T10" fmla="*/ 0 60000 65536"/>
                <a:gd name="T11" fmla="*/ 0 60000 65536"/>
                <a:gd name="T12" fmla="*/ 0 60000 65536"/>
                <a:gd name="T13" fmla="*/ 0 60000 65536"/>
                <a:gd name="T14" fmla="*/ 0 60000 65536"/>
                <a:gd name="T15" fmla="*/ 0 w 133"/>
                <a:gd name="T16" fmla="*/ 0 h 59"/>
                <a:gd name="T17" fmla="*/ 133 w 133"/>
                <a:gd name="T18" fmla="*/ 59 h 59"/>
              </a:gdLst>
              <a:ahLst/>
              <a:cxnLst>
                <a:cxn ang="T10">
                  <a:pos x="T0" y="T1"/>
                </a:cxn>
                <a:cxn ang="T11">
                  <a:pos x="T2" y="T3"/>
                </a:cxn>
                <a:cxn ang="T12">
                  <a:pos x="T4" y="T5"/>
                </a:cxn>
                <a:cxn ang="T13">
                  <a:pos x="T6" y="T7"/>
                </a:cxn>
                <a:cxn ang="T14">
                  <a:pos x="T8" y="T9"/>
                </a:cxn>
              </a:cxnLst>
              <a:rect l="T15" t="T16" r="T17" b="T18"/>
              <a:pathLst>
                <a:path w="133" h="59">
                  <a:moveTo>
                    <a:pt x="44" y="0"/>
                  </a:moveTo>
                  <a:cubicBezTo>
                    <a:pt x="0" y="0"/>
                    <a:pt x="0" y="0"/>
                    <a:pt x="0" y="0"/>
                  </a:cubicBezTo>
                  <a:cubicBezTo>
                    <a:pt x="44" y="0"/>
                    <a:pt x="69" y="26"/>
                    <a:pt x="88" y="59"/>
                  </a:cubicBezTo>
                  <a:cubicBezTo>
                    <a:pt x="133" y="59"/>
                    <a:pt x="133" y="59"/>
                    <a:pt x="133" y="59"/>
                  </a:cubicBezTo>
                  <a:cubicBezTo>
                    <a:pt x="113" y="26"/>
                    <a:pt x="88" y="0"/>
                    <a:pt x="44" y="0"/>
                  </a:cubicBezTo>
                  <a:close/>
                </a:path>
              </a:pathLst>
            </a:custGeom>
            <a:solidFill>
              <a:srgbClr val="5578B6"/>
            </a:solidFill>
            <a:ln w="9525">
              <a:noFill/>
              <a:round/>
              <a:headEnd/>
              <a:tailEnd/>
            </a:ln>
          </p:spPr>
          <p:txBody>
            <a:bodyPr/>
            <a:lstStyle/>
            <a:p>
              <a:endParaRPr lang="en-US"/>
            </a:p>
          </p:txBody>
        </p:sp>
        <p:sp>
          <p:nvSpPr>
            <p:cNvPr id="19" name="Freeform 769"/>
            <p:cNvSpPr>
              <a:spLocks noChangeAspect="1"/>
            </p:cNvSpPr>
            <p:nvPr/>
          </p:nvSpPr>
          <p:spPr bwMode="auto">
            <a:xfrm>
              <a:off x="305" y="2794"/>
              <a:ext cx="49" cy="36"/>
            </a:xfrm>
            <a:custGeom>
              <a:avLst/>
              <a:gdLst>
                <a:gd name="T0" fmla="*/ 47 w 133"/>
                <a:gd name="T1" fmla="*/ 3 h 59"/>
                <a:gd name="T2" fmla="*/ 133 w 133"/>
                <a:gd name="T3" fmla="*/ 59 h 59"/>
                <a:gd name="T4" fmla="*/ 133 w 133"/>
                <a:gd name="T5" fmla="*/ 59 h 59"/>
                <a:gd name="T6" fmla="*/ 45 w 133"/>
                <a:gd name="T7" fmla="*/ 0 h 59"/>
                <a:gd name="T8" fmla="*/ 0 w 133"/>
                <a:gd name="T9" fmla="*/ 0 h 59"/>
                <a:gd name="T10" fmla="*/ 26 w 133"/>
                <a:gd name="T11" fmla="*/ 3 h 59"/>
                <a:gd name="T12" fmla="*/ 47 w 133"/>
                <a:gd name="T13" fmla="*/ 3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3"/>
                  </a:moveTo>
                  <a:cubicBezTo>
                    <a:pt x="89" y="3"/>
                    <a:pt x="114" y="27"/>
                    <a:pt x="133" y="59"/>
                  </a:cubicBezTo>
                  <a:cubicBezTo>
                    <a:pt x="133" y="59"/>
                    <a:pt x="133" y="59"/>
                    <a:pt x="133" y="59"/>
                  </a:cubicBezTo>
                  <a:cubicBezTo>
                    <a:pt x="114" y="25"/>
                    <a:pt x="89" y="0"/>
                    <a:pt x="45" y="0"/>
                  </a:cubicBezTo>
                  <a:cubicBezTo>
                    <a:pt x="0" y="0"/>
                    <a:pt x="0" y="0"/>
                    <a:pt x="0" y="0"/>
                  </a:cubicBezTo>
                  <a:cubicBezTo>
                    <a:pt x="10" y="0"/>
                    <a:pt x="18" y="1"/>
                    <a:pt x="26" y="3"/>
                  </a:cubicBezTo>
                  <a:lnTo>
                    <a:pt x="47" y="3"/>
                  </a:lnTo>
                  <a:close/>
                </a:path>
              </a:pathLst>
            </a:custGeom>
            <a:solidFill>
              <a:srgbClr val="779DCE"/>
            </a:solidFill>
            <a:ln w="9525">
              <a:noFill/>
              <a:round/>
              <a:headEnd/>
              <a:tailEnd/>
            </a:ln>
          </p:spPr>
          <p:txBody>
            <a:bodyPr/>
            <a:lstStyle/>
            <a:p>
              <a:endParaRPr lang="en-US"/>
            </a:p>
          </p:txBody>
        </p:sp>
        <p:sp>
          <p:nvSpPr>
            <p:cNvPr id="20" name="Freeform 770"/>
            <p:cNvSpPr>
              <a:spLocks noChangeAspect="1"/>
            </p:cNvSpPr>
            <p:nvPr/>
          </p:nvSpPr>
          <p:spPr bwMode="auto">
            <a:xfrm>
              <a:off x="354" y="2886"/>
              <a:ext cx="51" cy="46"/>
            </a:xfrm>
            <a:custGeom>
              <a:avLst/>
              <a:gdLst>
                <a:gd name="T0" fmla="*/ 45 w 140"/>
                <a:gd name="T1" fmla="*/ 0 h 75"/>
                <a:gd name="T2" fmla="*/ 0 w 140"/>
                <a:gd name="T3" fmla="*/ 0 h 75"/>
                <a:gd name="T4" fmla="*/ 95 w 140"/>
                <a:gd name="T5" fmla="*/ 75 h 75"/>
                <a:gd name="T6" fmla="*/ 140 w 140"/>
                <a:gd name="T7" fmla="*/ 75 h 75"/>
                <a:gd name="T8" fmla="*/ 45 w 140"/>
                <a:gd name="T9" fmla="*/ 0 h 75"/>
                <a:gd name="T10" fmla="*/ 0 60000 65536"/>
                <a:gd name="T11" fmla="*/ 0 60000 65536"/>
                <a:gd name="T12" fmla="*/ 0 60000 65536"/>
                <a:gd name="T13" fmla="*/ 0 60000 65536"/>
                <a:gd name="T14" fmla="*/ 0 60000 65536"/>
                <a:gd name="T15" fmla="*/ 0 w 140"/>
                <a:gd name="T16" fmla="*/ 0 h 75"/>
                <a:gd name="T17" fmla="*/ 140 w 140"/>
                <a:gd name="T18" fmla="*/ 75 h 75"/>
              </a:gdLst>
              <a:ahLst/>
              <a:cxnLst>
                <a:cxn ang="T10">
                  <a:pos x="T0" y="T1"/>
                </a:cxn>
                <a:cxn ang="T11">
                  <a:pos x="T2" y="T3"/>
                </a:cxn>
                <a:cxn ang="T12">
                  <a:pos x="T4" y="T5"/>
                </a:cxn>
                <a:cxn ang="T13">
                  <a:pos x="T6" y="T7"/>
                </a:cxn>
                <a:cxn ang="T14">
                  <a:pos x="T8" y="T9"/>
                </a:cxn>
              </a:cxnLst>
              <a:rect l="T15" t="T16" r="T17" b="T18"/>
              <a:pathLst>
                <a:path w="140" h="75">
                  <a:moveTo>
                    <a:pt x="45" y="0"/>
                  </a:moveTo>
                  <a:cubicBezTo>
                    <a:pt x="0" y="0"/>
                    <a:pt x="0" y="0"/>
                    <a:pt x="0" y="0"/>
                  </a:cubicBezTo>
                  <a:cubicBezTo>
                    <a:pt x="20" y="41"/>
                    <a:pt x="46" y="75"/>
                    <a:pt x="95" y="75"/>
                  </a:cubicBezTo>
                  <a:cubicBezTo>
                    <a:pt x="140" y="75"/>
                    <a:pt x="140" y="75"/>
                    <a:pt x="140" y="75"/>
                  </a:cubicBezTo>
                  <a:cubicBezTo>
                    <a:pt x="90" y="75"/>
                    <a:pt x="65" y="41"/>
                    <a:pt x="45" y="0"/>
                  </a:cubicBezTo>
                  <a:close/>
                </a:path>
              </a:pathLst>
            </a:custGeom>
            <a:solidFill>
              <a:schemeClr val="tx1"/>
            </a:solidFill>
            <a:ln w="9525">
              <a:noFill/>
              <a:round/>
              <a:headEnd/>
              <a:tailEnd/>
            </a:ln>
          </p:spPr>
          <p:txBody>
            <a:bodyPr/>
            <a:lstStyle/>
            <a:p>
              <a:endParaRPr lang="en-US"/>
            </a:p>
          </p:txBody>
        </p:sp>
        <p:sp>
          <p:nvSpPr>
            <p:cNvPr id="21" name="Freeform 771"/>
            <p:cNvSpPr>
              <a:spLocks noChangeAspect="1"/>
            </p:cNvSpPr>
            <p:nvPr/>
          </p:nvSpPr>
          <p:spPr bwMode="auto">
            <a:xfrm>
              <a:off x="305" y="2794"/>
              <a:ext cx="99" cy="138"/>
            </a:xfrm>
            <a:custGeom>
              <a:avLst/>
              <a:gdLst>
                <a:gd name="T0" fmla="*/ 269 w 269"/>
                <a:gd name="T1" fmla="*/ 225 h 225"/>
                <a:gd name="T2" fmla="*/ 45 w 269"/>
                <a:gd name="T3" fmla="*/ 0 h 225"/>
                <a:gd name="T4" fmla="*/ 0 w 269"/>
                <a:gd name="T5" fmla="*/ 0 h 225"/>
                <a:gd name="T6" fmla="*/ 225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5" y="0"/>
                  </a:cubicBezTo>
                  <a:cubicBezTo>
                    <a:pt x="0" y="0"/>
                    <a:pt x="0" y="0"/>
                    <a:pt x="0" y="0"/>
                  </a:cubicBezTo>
                  <a:cubicBezTo>
                    <a:pt x="131" y="0"/>
                    <a:pt x="97" y="225"/>
                    <a:pt x="225" y="225"/>
                  </a:cubicBezTo>
                  <a:lnTo>
                    <a:pt x="269" y="225"/>
                  </a:lnTo>
                  <a:close/>
                </a:path>
              </a:pathLst>
            </a:custGeom>
            <a:solidFill>
              <a:schemeClr val="tx1"/>
            </a:solidFill>
            <a:ln w="7938" cap="flat">
              <a:solidFill>
                <a:schemeClr val="tx1"/>
              </a:solidFill>
              <a:prstDash val="solid"/>
              <a:miter lim="800000"/>
              <a:headEnd/>
              <a:tailEnd/>
            </a:ln>
          </p:spPr>
          <p:txBody>
            <a:bodyPr/>
            <a:lstStyle/>
            <a:p>
              <a:endParaRPr lang="en-US"/>
            </a:p>
          </p:txBody>
        </p:sp>
        <p:sp>
          <p:nvSpPr>
            <p:cNvPr id="22" name="Freeform 772"/>
            <p:cNvSpPr>
              <a:spLocks noChangeAspect="1"/>
            </p:cNvSpPr>
            <p:nvPr/>
          </p:nvSpPr>
          <p:spPr bwMode="auto">
            <a:xfrm>
              <a:off x="340" y="2832"/>
              <a:ext cx="16" cy="2"/>
            </a:xfrm>
            <a:custGeom>
              <a:avLst/>
              <a:gdLst>
                <a:gd name="T0" fmla="*/ 0 w 110"/>
                <a:gd name="T1" fmla="*/ 0 h 8"/>
                <a:gd name="T2" fmla="*/ 105 w 110"/>
                <a:gd name="T3" fmla="*/ 0 h 8"/>
                <a:gd name="T4" fmla="*/ 110 w 110"/>
                <a:gd name="T5" fmla="*/ 8 h 8"/>
                <a:gd name="T6" fmla="*/ 5 w 110"/>
                <a:gd name="T7" fmla="*/ 8 h 8"/>
                <a:gd name="T8" fmla="*/ 0 w 110"/>
                <a:gd name="T9" fmla="*/ 0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0" y="0"/>
                  </a:moveTo>
                  <a:lnTo>
                    <a:pt x="105" y="0"/>
                  </a:lnTo>
                  <a:lnTo>
                    <a:pt x="110" y="8"/>
                  </a:lnTo>
                  <a:lnTo>
                    <a:pt x="5" y="8"/>
                  </a:lnTo>
                  <a:lnTo>
                    <a:pt x="0" y="0"/>
                  </a:lnTo>
                  <a:close/>
                </a:path>
              </a:pathLst>
            </a:custGeom>
            <a:solidFill>
              <a:srgbClr val="5578B6"/>
            </a:solidFill>
            <a:ln w="9525">
              <a:solidFill>
                <a:schemeClr val="tx1"/>
              </a:solidFill>
              <a:round/>
              <a:headEnd/>
              <a:tailEnd/>
            </a:ln>
          </p:spPr>
          <p:txBody>
            <a:bodyPr/>
            <a:lstStyle/>
            <a:p>
              <a:endParaRPr lang="en-US"/>
            </a:p>
          </p:txBody>
        </p:sp>
        <p:sp>
          <p:nvSpPr>
            <p:cNvPr id="23" name="Freeform 773"/>
            <p:cNvSpPr>
              <a:spLocks noChangeAspect="1"/>
            </p:cNvSpPr>
            <p:nvPr/>
          </p:nvSpPr>
          <p:spPr bwMode="auto">
            <a:xfrm>
              <a:off x="341" y="2835"/>
              <a:ext cx="16" cy="1"/>
            </a:xfrm>
            <a:custGeom>
              <a:avLst/>
              <a:gdLst>
                <a:gd name="T0" fmla="*/ 0 w 105"/>
                <a:gd name="T1" fmla="*/ 0 h 5"/>
                <a:gd name="T2" fmla="*/ 103 w 105"/>
                <a:gd name="T3" fmla="*/ 0 h 5"/>
                <a:gd name="T4" fmla="*/ 105 w 105"/>
                <a:gd name="T5" fmla="*/ 5 h 5"/>
                <a:gd name="T6" fmla="*/ 0 w 105"/>
                <a:gd name="T7" fmla="*/ 5 h 5"/>
                <a:gd name="T8" fmla="*/ 0 w 105"/>
                <a:gd name="T9" fmla="*/ 0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0" y="0"/>
                  </a:moveTo>
                  <a:lnTo>
                    <a:pt x="103" y="0"/>
                  </a:lnTo>
                  <a:lnTo>
                    <a:pt x="105" y="5"/>
                  </a:lnTo>
                  <a:lnTo>
                    <a:pt x="0" y="5"/>
                  </a:lnTo>
                  <a:lnTo>
                    <a:pt x="0" y="0"/>
                  </a:lnTo>
                  <a:close/>
                </a:path>
              </a:pathLst>
            </a:custGeom>
            <a:solidFill>
              <a:srgbClr val="5578B6"/>
            </a:solidFill>
            <a:ln w="9525">
              <a:noFill/>
              <a:round/>
              <a:headEnd/>
              <a:tailEnd/>
            </a:ln>
          </p:spPr>
          <p:txBody>
            <a:bodyPr/>
            <a:lstStyle/>
            <a:p>
              <a:endParaRPr lang="en-US"/>
            </a:p>
          </p:txBody>
        </p:sp>
        <p:sp>
          <p:nvSpPr>
            <p:cNvPr id="24" name="Freeform 774"/>
            <p:cNvSpPr>
              <a:spLocks noChangeAspect="1"/>
            </p:cNvSpPr>
            <p:nvPr/>
          </p:nvSpPr>
          <p:spPr bwMode="auto">
            <a:xfrm>
              <a:off x="354" y="2883"/>
              <a:ext cx="16" cy="2"/>
            </a:xfrm>
            <a:custGeom>
              <a:avLst/>
              <a:gdLst>
                <a:gd name="T0" fmla="*/ 107 w 107"/>
                <a:gd name="T1" fmla="*/ 8 h 8"/>
                <a:gd name="T2" fmla="*/ 2 w 107"/>
                <a:gd name="T3" fmla="*/ 8 h 8"/>
                <a:gd name="T4" fmla="*/ 0 w 107"/>
                <a:gd name="T5" fmla="*/ 0 h 8"/>
                <a:gd name="T6" fmla="*/ 102 w 107"/>
                <a:gd name="T7" fmla="*/ 0 h 8"/>
                <a:gd name="T8" fmla="*/ 107 w 107"/>
                <a:gd name="T9" fmla="*/ 8 h 8"/>
                <a:gd name="T10" fmla="*/ 0 60000 65536"/>
                <a:gd name="T11" fmla="*/ 0 60000 65536"/>
                <a:gd name="T12" fmla="*/ 0 60000 65536"/>
                <a:gd name="T13" fmla="*/ 0 60000 65536"/>
                <a:gd name="T14" fmla="*/ 0 60000 65536"/>
                <a:gd name="T15" fmla="*/ 0 w 107"/>
                <a:gd name="T16" fmla="*/ 0 h 8"/>
                <a:gd name="T17" fmla="*/ 107 w 107"/>
                <a:gd name="T18" fmla="*/ 8 h 8"/>
              </a:gdLst>
              <a:ahLst/>
              <a:cxnLst>
                <a:cxn ang="T10">
                  <a:pos x="T0" y="T1"/>
                </a:cxn>
                <a:cxn ang="T11">
                  <a:pos x="T2" y="T3"/>
                </a:cxn>
                <a:cxn ang="T12">
                  <a:pos x="T4" y="T5"/>
                </a:cxn>
                <a:cxn ang="T13">
                  <a:pos x="T6" y="T7"/>
                </a:cxn>
                <a:cxn ang="T14">
                  <a:pos x="T8" y="T9"/>
                </a:cxn>
              </a:cxnLst>
              <a:rect l="T15" t="T16" r="T17" b="T18"/>
              <a:pathLst>
                <a:path w="107" h="8">
                  <a:moveTo>
                    <a:pt x="107" y="8"/>
                  </a:moveTo>
                  <a:lnTo>
                    <a:pt x="2" y="8"/>
                  </a:lnTo>
                  <a:lnTo>
                    <a:pt x="0" y="0"/>
                  </a:lnTo>
                  <a:lnTo>
                    <a:pt x="102" y="0"/>
                  </a:lnTo>
                  <a:lnTo>
                    <a:pt x="107" y="8"/>
                  </a:lnTo>
                  <a:close/>
                </a:path>
              </a:pathLst>
            </a:custGeom>
            <a:solidFill>
              <a:srgbClr val="33559E"/>
            </a:solidFill>
            <a:ln w="9525">
              <a:solidFill>
                <a:schemeClr val="tx1"/>
              </a:solidFill>
              <a:round/>
              <a:headEnd/>
              <a:tailEnd/>
            </a:ln>
          </p:spPr>
          <p:txBody>
            <a:bodyPr/>
            <a:lstStyle/>
            <a:p>
              <a:endParaRPr lang="en-US"/>
            </a:p>
          </p:txBody>
        </p:sp>
        <p:sp>
          <p:nvSpPr>
            <p:cNvPr id="25" name="Freeform 775"/>
            <p:cNvSpPr>
              <a:spLocks noChangeAspect="1"/>
            </p:cNvSpPr>
            <p:nvPr/>
          </p:nvSpPr>
          <p:spPr bwMode="auto">
            <a:xfrm>
              <a:off x="353" y="2881"/>
              <a:ext cx="15" cy="1"/>
            </a:xfrm>
            <a:custGeom>
              <a:avLst/>
              <a:gdLst>
                <a:gd name="T0" fmla="*/ 105 w 105"/>
                <a:gd name="T1" fmla="*/ 5 h 5"/>
                <a:gd name="T2" fmla="*/ 2 w 105"/>
                <a:gd name="T3" fmla="*/ 5 h 5"/>
                <a:gd name="T4" fmla="*/ 0 w 105"/>
                <a:gd name="T5" fmla="*/ 0 h 5"/>
                <a:gd name="T6" fmla="*/ 102 w 105"/>
                <a:gd name="T7" fmla="*/ 0 h 5"/>
                <a:gd name="T8" fmla="*/ 105 w 105"/>
                <a:gd name="T9" fmla="*/ 5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105" y="5"/>
                  </a:moveTo>
                  <a:lnTo>
                    <a:pt x="2" y="5"/>
                  </a:lnTo>
                  <a:lnTo>
                    <a:pt x="0" y="0"/>
                  </a:lnTo>
                  <a:lnTo>
                    <a:pt x="102" y="0"/>
                  </a:lnTo>
                  <a:lnTo>
                    <a:pt x="105" y="5"/>
                  </a:lnTo>
                  <a:close/>
                </a:path>
              </a:pathLst>
            </a:custGeom>
            <a:solidFill>
              <a:srgbClr val="33559E"/>
            </a:solidFill>
            <a:ln w="9525">
              <a:noFill/>
              <a:round/>
              <a:headEnd/>
              <a:tailEnd/>
            </a:ln>
          </p:spPr>
          <p:txBody>
            <a:bodyPr/>
            <a:lstStyle/>
            <a:p>
              <a:endParaRPr lang="en-US"/>
            </a:p>
          </p:txBody>
        </p:sp>
        <p:sp>
          <p:nvSpPr>
            <p:cNvPr id="26" name="Freeform 776"/>
            <p:cNvSpPr>
              <a:spLocks noChangeAspect="1"/>
            </p:cNvSpPr>
            <p:nvPr/>
          </p:nvSpPr>
          <p:spPr bwMode="auto">
            <a:xfrm>
              <a:off x="391" y="2794"/>
              <a:ext cx="98" cy="138"/>
            </a:xfrm>
            <a:custGeom>
              <a:avLst/>
              <a:gdLst>
                <a:gd name="T0" fmla="*/ 269 w 269"/>
                <a:gd name="T1" fmla="*/ 225 h 225"/>
                <a:gd name="T2" fmla="*/ 44 w 269"/>
                <a:gd name="T3" fmla="*/ 0 h 225"/>
                <a:gd name="T4" fmla="*/ 0 w 269"/>
                <a:gd name="T5" fmla="*/ 0 h 225"/>
                <a:gd name="T6" fmla="*/ 224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4" y="0"/>
                  </a:cubicBezTo>
                  <a:cubicBezTo>
                    <a:pt x="0" y="0"/>
                    <a:pt x="0" y="0"/>
                    <a:pt x="0" y="0"/>
                  </a:cubicBezTo>
                  <a:cubicBezTo>
                    <a:pt x="130" y="0"/>
                    <a:pt x="96" y="225"/>
                    <a:pt x="224" y="225"/>
                  </a:cubicBezTo>
                  <a:lnTo>
                    <a:pt x="269" y="225"/>
                  </a:lnTo>
                  <a:close/>
                </a:path>
              </a:pathLst>
            </a:custGeom>
            <a:solidFill>
              <a:srgbClr val="3B59A0"/>
            </a:solidFill>
            <a:ln w="9525">
              <a:noFill/>
              <a:round/>
              <a:headEnd/>
              <a:tailEnd/>
            </a:ln>
          </p:spPr>
          <p:txBody>
            <a:bodyPr/>
            <a:lstStyle/>
            <a:p>
              <a:endParaRPr lang="en-US"/>
            </a:p>
          </p:txBody>
        </p:sp>
        <p:sp>
          <p:nvSpPr>
            <p:cNvPr id="27" name="Freeform 777"/>
            <p:cNvSpPr>
              <a:spLocks noChangeAspect="1"/>
            </p:cNvSpPr>
            <p:nvPr/>
          </p:nvSpPr>
          <p:spPr bwMode="auto">
            <a:xfrm>
              <a:off x="390" y="2794"/>
              <a:ext cx="49" cy="36"/>
            </a:xfrm>
            <a:custGeom>
              <a:avLst/>
              <a:gdLst>
                <a:gd name="T0" fmla="*/ 45 w 133"/>
                <a:gd name="T1" fmla="*/ 0 h 59"/>
                <a:gd name="T2" fmla="*/ 0 w 133"/>
                <a:gd name="T3" fmla="*/ 0 h 59"/>
                <a:gd name="T4" fmla="*/ 88 w 133"/>
                <a:gd name="T5" fmla="*/ 59 h 59"/>
                <a:gd name="T6" fmla="*/ 133 w 133"/>
                <a:gd name="T7" fmla="*/ 59 h 59"/>
                <a:gd name="T8" fmla="*/ 45 w 133"/>
                <a:gd name="T9" fmla="*/ 0 h 59"/>
                <a:gd name="T10" fmla="*/ 0 60000 65536"/>
                <a:gd name="T11" fmla="*/ 0 60000 65536"/>
                <a:gd name="T12" fmla="*/ 0 60000 65536"/>
                <a:gd name="T13" fmla="*/ 0 60000 65536"/>
                <a:gd name="T14" fmla="*/ 0 60000 65536"/>
                <a:gd name="T15" fmla="*/ 0 w 133"/>
                <a:gd name="T16" fmla="*/ 0 h 59"/>
                <a:gd name="T17" fmla="*/ 133 w 133"/>
                <a:gd name="T18" fmla="*/ 59 h 59"/>
              </a:gdLst>
              <a:ahLst/>
              <a:cxnLst>
                <a:cxn ang="T10">
                  <a:pos x="T0" y="T1"/>
                </a:cxn>
                <a:cxn ang="T11">
                  <a:pos x="T2" y="T3"/>
                </a:cxn>
                <a:cxn ang="T12">
                  <a:pos x="T4" y="T5"/>
                </a:cxn>
                <a:cxn ang="T13">
                  <a:pos x="T6" y="T7"/>
                </a:cxn>
                <a:cxn ang="T14">
                  <a:pos x="T8" y="T9"/>
                </a:cxn>
              </a:cxnLst>
              <a:rect l="T15" t="T16" r="T17" b="T18"/>
              <a:pathLst>
                <a:path w="133" h="59">
                  <a:moveTo>
                    <a:pt x="45" y="0"/>
                  </a:moveTo>
                  <a:cubicBezTo>
                    <a:pt x="0" y="0"/>
                    <a:pt x="0" y="0"/>
                    <a:pt x="0" y="0"/>
                  </a:cubicBezTo>
                  <a:cubicBezTo>
                    <a:pt x="44" y="0"/>
                    <a:pt x="69" y="26"/>
                    <a:pt x="88" y="59"/>
                  </a:cubicBezTo>
                  <a:cubicBezTo>
                    <a:pt x="133" y="59"/>
                    <a:pt x="133" y="59"/>
                    <a:pt x="133" y="59"/>
                  </a:cubicBezTo>
                  <a:cubicBezTo>
                    <a:pt x="114" y="26"/>
                    <a:pt x="89" y="0"/>
                    <a:pt x="45" y="0"/>
                  </a:cubicBezTo>
                  <a:close/>
                </a:path>
              </a:pathLst>
            </a:custGeom>
            <a:solidFill>
              <a:srgbClr val="5578B6"/>
            </a:solidFill>
            <a:ln w="9525">
              <a:noFill/>
              <a:round/>
              <a:headEnd/>
              <a:tailEnd/>
            </a:ln>
          </p:spPr>
          <p:txBody>
            <a:bodyPr/>
            <a:lstStyle/>
            <a:p>
              <a:endParaRPr lang="en-US"/>
            </a:p>
          </p:txBody>
        </p:sp>
        <p:sp>
          <p:nvSpPr>
            <p:cNvPr id="28" name="Freeform 778"/>
            <p:cNvSpPr>
              <a:spLocks noChangeAspect="1"/>
            </p:cNvSpPr>
            <p:nvPr/>
          </p:nvSpPr>
          <p:spPr bwMode="auto">
            <a:xfrm>
              <a:off x="389" y="2794"/>
              <a:ext cx="49" cy="36"/>
            </a:xfrm>
            <a:custGeom>
              <a:avLst/>
              <a:gdLst>
                <a:gd name="T0" fmla="*/ 46 w 133"/>
                <a:gd name="T1" fmla="*/ 3 h 59"/>
                <a:gd name="T2" fmla="*/ 132 w 133"/>
                <a:gd name="T3" fmla="*/ 59 h 59"/>
                <a:gd name="T4" fmla="*/ 133 w 133"/>
                <a:gd name="T5" fmla="*/ 59 h 59"/>
                <a:gd name="T6" fmla="*/ 44 w 133"/>
                <a:gd name="T7" fmla="*/ 0 h 59"/>
                <a:gd name="T8" fmla="*/ 0 w 133"/>
                <a:gd name="T9" fmla="*/ 0 h 59"/>
                <a:gd name="T10" fmla="*/ 26 w 133"/>
                <a:gd name="T11" fmla="*/ 3 h 59"/>
                <a:gd name="T12" fmla="*/ 46 w 133"/>
                <a:gd name="T13" fmla="*/ 3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6" y="3"/>
                  </a:moveTo>
                  <a:cubicBezTo>
                    <a:pt x="89" y="3"/>
                    <a:pt x="114" y="27"/>
                    <a:pt x="132" y="59"/>
                  </a:cubicBezTo>
                  <a:cubicBezTo>
                    <a:pt x="133" y="59"/>
                    <a:pt x="133" y="59"/>
                    <a:pt x="133" y="59"/>
                  </a:cubicBezTo>
                  <a:cubicBezTo>
                    <a:pt x="114" y="25"/>
                    <a:pt x="88" y="0"/>
                    <a:pt x="44" y="0"/>
                  </a:cubicBezTo>
                  <a:cubicBezTo>
                    <a:pt x="0" y="0"/>
                    <a:pt x="0" y="0"/>
                    <a:pt x="0" y="0"/>
                  </a:cubicBezTo>
                  <a:cubicBezTo>
                    <a:pt x="9" y="0"/>
                    <a:pt x="18" y="1"/>
                    <a:pt x="26" y="3"/>
                  </a:cubicBezTo>
                  <a:lnTo>
                    <a:pt x="46" y="3"/>
                  </a:lnTo>
                  <a:close/>
                </a:path>
              </a:pathLst>
            </a:custGeom>
            <a:solidFill>
              <a:srgbClr val="779DCE"/>
            </a:solidFill>
            <a:ln w="9525">
              <a:noFill/>
              <a:round/>
              <a:headEnd/>
              <a:tailEnd/>
            </a:ln>
          </p:spPr>
          <p:txBody>
            <a:bodyPr/>
            <a:lstStyle/>
            <a:p>
              <a:endParaRPr lang="en-US"/>
            </a:p>
          </p:txBody>
        </p:sp>
        <p:sp>
          <p:nvSpPr>
            <p:cNvPr id="29" name="Freeform 779"/>
            <p:cNvSpPr>
              <a:spLocks noChangeAspect="1"/>
            </p:cNvSpPr>
            <p:nvPr/>
          </p:nvSpPr>
          <p:spPr bwMode="auto">
            <a:xfrm>
              <a:off x="438" y="2886"/>
              <a:ext cx="51" cy="46"/>
            </a:xfrm>
            <a:custGeom>
              <a:avLst/>
              <a:gdLst>
                <a:gd name="T0" fmla="*/ 44 w 139"/>
                <a:gd name="T1" fmla="*/ 0 h 75"/>
                <a:gd name="T2" fmla="*/ 0 w 139"/>
                <a:gd name="T3" fmla="*/ 0 h 75"/>
                <a:gd name="T4" fmla="*/ 95 w 139"/>
                <a:gd name="T5" fmla="*/ 75 h 75"/>
                <a:gd name="T6" fmla="*/ 139 w 139"/>
                <a:gd name="T7" fmla="*/ 75 h 75"/>
                <a:gd name="T8" fmla="*/ 44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4" y="0"/>
                  </a:moveTo>
                  <a:cubicBezTo>
                    <a:pt x="0" y="0"/>
                    <a:pt x="0" y="0"/>
                    <a:pt x="0" y="0"/>
                  </a:cubicBezTo>
                  <a:cubicBezTo>
                    <a:pt x="20" y="41"/>
                    <a:pt x="45" y="75"/>
                    <a:pt x="95" y="75"/>
                  </a:cubicBezTo>
                  <a:cubicBezTo>
                    <a:pt x="139" y="75"/>
                    <a:pt x="139" y="75"/>
                    <a:pt x="139" y="75"/>
                  </a:cubicBezTo>
                  <a:cubicBezTo>
                    <a:pt x="90" y="75"/>
                    <a:pt x="64" y="41"/>
                    <a:pt x="44" y="0"/>
                  </a:cubicBezTo>
                  <a:close/>
                </a:path>
              </a:pathLst>
            </a:custGeom>
            <a:solidFill>
              <a:srgbClr val="33559E"/>
            </a:solidFill>
            <a:ln w="9525">
              <a:noFill/>
              <a:round/>
              <a:headEnd/>
              <a:tailEnd/>
            </a:ln>
          </p:spPr>
          <p:txBody>
            <a:bodyPr/>
            <a:lstStyle/>
            <a:p>
              <a:endParaRPr lang="en-US"/>
            </a:p>
          </p:txBody>
        </p:sp>
        <p:sp>
          <p:nvSpPr>
            <p:cNvPr id="30" name="Freeform 780"/>
            <p:cNvSpPr>
              <a:spLocks noChangeAspect="1"/>
            </p:cNvSpPr>
            <p:nvPr/>
          </p:nvSpPr>
          <p:spPr bwMode="auto">
            <a:xfrm>
              <a:off x="391" y="2794"/>
              <a:ext cx="98" cy="138"/>
            </a:xfrm>
            <a:custGeom>
              <a:avLst/>
              <a:gdLst>
                <a:gd name="T0" fmla="*/ 269 w 269"/>
                <a:gd name="T1" fmla="*/ 225 h 225"/>
                <a:gd name="T2" fmla="*/ 44 w 269"/>
                <a:gd name="T3" fmla="*/ 0 h 225"/>
                <a:gd name="T4" fmla="*/ 0 w 269"/>
                <a:gd name="T5" fmla="*/ 0 h 225"/>
                <a:gd name="T6" fmla="*/ 224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4" y="0"/>
                  </a:cubicBezTo>
                  <a:cubicBezTo>
                    <a:pt x="0" y="0"/>
                    <a:pt x="0" y="0"/>
                    <a:pt x="0" y="0"/>
                  </a:cubicBezTo>
                  <a:cubicBezTo>
                    <a:pt x="130" y="0"/>
                    <a:pt x="96" y="225"/>
                    <a:pt x="224" y="225"/>
                  </a:cubicBezTo>
                  <a:lnTo>
                    <a:pt x="269" y="225"/>
                  </a:lnTo>
                  <a:close/>
                </a:path>
              </a:pathLst>
            </a:custGeom>
            <a:solidFill>
              <a:srgbClr val="0066FF"/>
            </a:solidFill>
            <a:ln w="8001" cap="flat">
              <a:solidFill>
                <a:srgbClr val="0066FF"/>
              </a:solidFill>
              <a:prstDash val="solid"/>
              <a:miter lim="800000"/>
              <a:headEnd/>
              <a:tailEnd/>
            </a:ln>
          </p:spPr>
          <p:txBody>
            <a:bodyPr/>
            <a:lstStyle/>
            <a:p>
              <a:endParaRPr lang="en-US"/>
            </a:p>
          </p:txBody>
        </p:sp>
        <p:sp>
          <p:nvSpPr>
            <p:cNvPr id="31" name="Freeform 781"/>
            <p:cNvSpPr>
              <a:spLocks noChangeAspect="1"/>
            </p:cNvSpPr>
            <p:nvPr/>
          </p:nvSpPr>
          <p:spPr bwMode="auto">
            <a:xfrm>
              <a:off x="424" y="2832"/>
              <a:ext cx="16" cy="2"/>
            </a:xfrm>
            <a:custGeom>
              <a:avLst/>
              <a:gdLst>
                <a:gd name="T0" fmla="*/ 0 w 107"/>
                <a:gd name="T1" fmla="*/ 0 h 8"/>
                <a:gd name="T2" fmla="*/ 102 w 107"/>
                <a:gd name="T3" fmla="*/ 0 h 8"/>
                <a:gd name="T4" fmla="*/ 107 w 107"/>
                <a:gd name="T5" fmla="*/ 8 h 8"/>
                <a:gd name="T6" fmla="*/ 2 w 107"/>
                <a:gd name="T7" fmla="*/ 8 h 8"/>
                <a:gd name="T8" fmla="*/ 0 w 107"/>
                <a:gd name="T9" fmla="*/ 0 h 8"/>
                <a:gd name="T10" fmla="*/ 0 60000 65536"/>
                <a:gd name="T11" fmla="*/ 0 60000 65536"/>
                <a:gd name="T12" fmla="*/ 0 60000 65536"/>
                <a:gd name="T13" fmla="*/ 0 60000 65536"/>
                <a:gd name="T14" fmla="*/ 0 60000 65536"/>
                <a:gd name="T15" fmla="*/ 0 w 107"/>
                <a:gd name="T16" fmla="*/ 0 h 8"/>
                <a:gd name="T17" fmla="*/ 107 w 107"/>
                <a:gd name="T18" fmla="*/ 8 h 8"/>
              </a:gdLst>
              <a:ahLst/>
              <a:cxnLst>
                <a:cxn ang="T10">
                  <a:pos x="T0" y="T1"/>
                </a:cxn>
                <a:cxn ang="T11">
                  <a:pos x="T2" y="T3"/>
                </a:cxn>
                <a:cxn ang="T12">
                  <a:pos x="T4" y="T5"/>
                </a:cxn>
                <a:cxn ang="T13">
                  <a:pos x="T6" y="T7"/>
                </a:cxn>
                <a:cxn ang="T14">
                  <a:pos x="T8" y="T9"/>
                </a:cxn>
              </a:cxnLst>
              <a:rect l="T15" t="T16" r="T17" b="T18"/>
              <a:pathLst>
                <a:path w="107" h="8">
                  <a:moveTo>
                    <a:pt x="0" y="0"/>
                  </a:moveTo>
                  <a:lnTo>
                    <a:pt x="102" y="0"/>
                  </a:lnTo>
                  <a:lnTo>
                    <a:pt x="107" y="8"/>
                  </a:lnTo>
                  <a:lnTo>
                    <a:pt x="2" y="8"/>
                  </a:lnTo>
                  <a:lnTo>
                    <a:pt x="0" y="0"/>
                  </a:lnTo>
                  <a:close/>
                </a:path>
              </a:pathLst>
            </a:custGeom>
            <a:solidFill>
              <a:srgbClr val="0066FF"/>
            </a:solidFill>
            <a:ln w="9525">
              <a:solidFill>
                <a:srgbClr val="0066FF"/>
              </a:solidFill>
              <a:round/>
              <a:headEnd/>
              <a:tailEnd/>
            </a:ln>
          </p:spPr>
          <p:txBody>
            <a:bodyPr/>
            <a:lstStyle/>
            <a:p>
              <a:endParaRPr lang="en-US"/>
            </a:p>
          </p:txBody>
        </p:sp>
        <p:sp>
          <p:nvSpPr>
            <p:cNvPr id="32" name="Freeform 782"/>
            <p:cNvSpPr>
              <a:spLocks noChangeAspect="1"/>
            </p:cNvSpPr>
            <p:nvPr/>
          </p:nvSpPr>
          <p:spPr bwMode="auto">
            <a:xfrm>
              <a:off x="424" y="2835"/>
              <a:ext cx="15" cy="1"/>
            </a:xfrm>
            <a:custGeom>
              <a:avLst/>
              <a:gdLst>
                <a:gd name="T0" fmla="*/ 0 w 105"/>
                <a:gd name="T1" fmla="*/ 0 h 5"/>
                <a:gd name="T2" fmla="*/ 105 w 105"/>
                <a:gd name="T3" fmla="*/ 0 h 5"/>
                <a:gd name="T4" fmla="*/ 105 w 105"/>
                <a:gd name="T5" fmla="*/ 5 h 5"/>
                <a:gd name="T6" fmla="*/ 3 w 105"/>
                <a:gd name="T7" fmla="*/ 5 h 5"/>
                <a:gd name="T8" fmla="*/ 0 w 105"/>
                <a:gd name="T9" fmla="*/ 0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0" y="0"/>
                  </a:moveTo>
                  <a:lnTo>
                    <a:pt x="105" y="0"/>
                  </a:lnTo>
                  <a:lnTo>
                    <a:pt x="105" y="5"/>
                  </a:lnTo>
                  <a:lnTo>
                    <a:pt x="3" y="5"/>
                  </a:lnTo>
                  <a:lnTo>
                    <a:pt x="0" y="0"/>
                  </a:lnTo>
                  <a:close/>
                </a:path>
              </a:pathLst>
            </a:custGeom>
            <a:solidFill>
              <a:srgbClr val="5578B6"/>
            </a:solidFill>
            <a:ln w="9525">
              <a:noFill/>
              <a:round/>
              <a:headEnd/>
              <a:tailEnd/>
            </a:ln>
          </p:spPr>
          <p:txBody>
            <a:bodyPr/>
            <a:lstStyle/>
            <a:p>
              <a:endParaRPr lang="en-US"/>
            </a:p>
          </p:txBody>
        </p:sp>
        <p:sp>
          <p:nvSpPr>
            <p:cNvPr id="33" name="Freeform 783"/>
            <p:cNvSpPr>
              <a:spLocks noChangeAspect="1"/>
            </p:cNvSpPr>
            <p:nvPr/>
          </p:nvSpPr>
          <p:spPr bwMode="auto">
            <a:xfrm>
              <a:off x="438" y="2883"/>
              <a:ext cx="16" cy="2"/>
            </a:xfrm>
            <a:custGeom>
              <a:avLst/>
              <a:gdLst>
                <a:gd name="T0" fmla="*/ 107 w 107"/>
                <a:gd name="T1" fmla="*/ 8 h 8"/>
                <a:gd name="T2" fmla="*/ 5 w 107"/>
                <a:gd name="T3" fmla="*/ 8 h 8"/>
                <a:gd name="T4" fmla="*/ 0 w 107"/>
                <a:gd name="T5" fmla="*/ 0 h 8"/>
                <a:gd name="T6" fmla="*/ 105 w 107"/>
                <a:gd name="T7" fmla="*/ 0 h 8"/>
                <a:gd name="T8" fmla="*/ 107 w 107"/>
                <a:gd name="T9" fmla="*/ 8 h 8"/>
                <a:gd name="T10" fmla="*/ 0 60000 65536"/>
                <a:gd name="T11" fmla="*/ 0 60000 65536"/>
                <a:gd name="T12" fmla="*/ 0 60000 65536"/>
                <a:gd name="T13" fmla="*/ 0 60000 65536"/>
                <a:gd name="T14" fmla="*/ 0 60000 65536"/>
                <a:gd name="T15" fmla="*/ 0 w 107"/>
                <a:gd name="T16" fmla="*/ 0 h 8"/>
                <a:gd name="T17" fmla="*/ 107 w 107"/>
                <a:gd name="T18" fmla="*/ 8 h 8"/>
              </a:gdLst>
              <a:ahLst/>
              <a:cxnLst>
                <a:cxn ang="T10">
                  <a:pos x="T0" y="T1"/>
                </a:cxn>
                <a:cxn ang="T11">
                  <a:pos x="T2" y="T3"/>
                </a:cxn>
                <a:cxn ang="T12">
                  <a:pos x="T4" y="T5"/>
                </a:cxn>
                <a:cxn ang="T13">
                  <a:pos x="T6" y="T7"/>
                </a:cxn>
                <a:cxn ang="T14">
                  <a:pos x="T8" y="T9"/>
                </a:cxn>
              </a:cxnLst>
              <a:rect l="T15" t="T16" r="T17" b="T18"/>
              <a:pathLst>
                <a:path w="107" h="8">
                  <a:moveTo>
                    <a:pt x="107" y="8"/>
                  </a:moveTo>
                  <a:lnTo>
                    <a:pt x="5" y="8"/>
                  </a:lnTo>
                  <a:lnTo>
                    <a:pt x="0" y="0"/>
                  </a:lnTo>
                  <a:lnTo>
                    <a:pt x="105" y="0"/>
                  </a:lnTo>
                  <a:lnTo>
                    <a:pt x="107" y="8"/>
                  </a:lnTo>
                  <a:close/>
                </a:path>
              </a:pathLst>
            </a:custGeom>
            <a:solidFill>
              <a:srgbClr val="0066FF"/>
            </a:solidFill>
            <a:ln w="9525">
              <a:solidFill>
                <a:srgbClr val="0066FF"/>
              </a:solidFill>
              <a:round/>
              <a:headEnd/>
              <a:tailEnd/>
            </a:ln>
          </p:spPr>
          <p:txBody>
            <a:bodyPr/>
            <a:lstStyle/>
            <a:p>
              <a:endParaRPr lang="en-US"/>
            </a:p>
          </p:txBody>
        </p:sp>
        <p:sp>
          <p:nvSpPr>
            <p:cNvPr id="34" name="Freeform 784"/>
            <p:cNvSpPr>
              <a:spLocks noChangeAspect="1"/>
            </p:cNvSpPr>
            <p:nvPr/>
          </p:nvSpPr>
          <p:spPr bwMode="auto">
            <a:xfrm>
              <a:off x="437" y="2881"/>
              <a:ext cx="16" cy="1"/>
            </a:xfrm>
            <a:custGeom>
              <a:avLst/>
              <a:gdLst>
                <a:gd name="T0" fmla="*/ 107 w 107"/>
                <a:gd name="T1" fmla="*/ 5 h 5"/>
                <a:gd name="T2" fmla="*/ 2 w 107"/>
                <a:gd name="T3" fmla="*/ 5 h 5"/>
                <a:gd name="T4" fmla="*/ 0 w 107"/>
                <a:gd name="T5" fmla="*/ 0 h 5"/>
                <a:gd name="T6" fmla="*/ 105 w 107"/>
                <a:gd name="T7" fmla="*/ 0 h 5"/>
                <a:gd name="T8" fmla="*/ 107 w 107"/>
                <a:gd name="T9" fmla="*/ 5 h 5"/>
                <a:gd name="T10" fmla="*/ 0 60000 65536"/>
                <a:gd name="T11" fmla="*/ 0 60000 65536"/>
                <a:gd name="T12" fmla="*/ 0 60000 65536"/>
                <a:gd name="T13" fmla="*/ 0 60000 65536"/>
                <a:gd name="T14" fmla="*/ 0 60000 65536"/>
                <a:gd name="T15" fmla="*/ 0 w 107"/>
                <a:gd name="T16" fmla="*/ 0 h 5"/>
                <a:gd name="T17" fmla="*/ 107 w 107"/>
                <a:gd name="T18" fmla="*/ 5 h 5"/>
              </a:gdLst>
              <a:ahLst/>
              <a:cxnLst>
                <a:cxn ang="T10">
                  <a:pos x="T0" y="T1"/>
                </a:cxn>
                <a:cxn ang="T11">
                  <a:pos x="T2" y="T3"/>
                </a:cxn>
                <a:cxn ang="T12">
                  <a:pos x="T4" y="T5"/>
                </a:cxn>
                <a:cxn ang="T13">
                  <a:pos x="T6" y="T7"/>
                </a:cxn>
                <a:cxn ang="T14">
                  <a:pos x="T8" y="T9"/>
                </a:cxn>
              </a:cxnLst>
              <a:rect l="T15" t="T16" r="T17" b="T18"/>
              <a:pathLst>
                <a:path w="107" h="5">
                  <a:moveTo>
                    <a:pt x="107" y="5"/>
                  </a:moveTo>
                  <a:lnTo>
                    <a:pt x="2" y="5"/>
                  </a:lnTo>
                  <a:lnTo>
                    <a:pt x="0" y="0"/>
                  </a:lnTo>
                  <a:lnTo>
                    <a:pt x="105" y="0"/>
                  </a:lnTo>
                  <a:lnTo>
                    <a:pt x="107" y="5"/>
                  </a:lnTo>
                  <a:close/>
                </a:path>
              </a:pathLst>
            </a:custGeom>
            <a:solidFill>
              <a:srgbClr val="33559E"/>
            </a:solidFill>
            <a:ln w="9525">
              <a:noFill/>
              <a:round/>
              <a:headEnd/>
              <a:tailEnd/>
            </a:ln>
          </p:spPr>
          <p:txBody>
            <a:bodyPr/>
            <a:lstStyle/>
            <a:p>
              <a:endParaRPr lang="en-US"/>
            </a:p>
          </p:txBody>
        </p:sp>
        <p:sp>
          <p:nvSpPr>
            <p:cNvPr id="35" name="Freeform 785"/>
            <p:cNvSpPr>
              <a:spLocks noChangeAspect="1"/>
            </p:cNvSpPr>
            <p:nvPr/>
          </p:nvSpPr>
          <p:spPr bwMode="auto">
            <a:xfrm>
              <a:off x="473" y="2794"/>
              <a:ext cx="99" cy="137"/>
            </a:xfrm>
            <a:custGeom>
              <a:avLst/>
              <a:gdLst>
                <a:gd name="T0" fmla="*/ 269 w 269"/>
                <a:gd name="T1" fmla="*/ 225 h 225"/>
                <a:gd name="T2" fmla="*/ 45 w 269"/>
                <a:gd name="T3" fmla="*/ 0 h 225"/>
                <a:gd name="T4" fmla="*/ 0 w 269"/>
                <a:gd name="T5" fmla="*/ 0 h 225"/>
                <a:gd name="T6" fmla="*/ 225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5" y="0"/>
                  </a:cubicBezTo>
                  <a:cubicBezTo>
                    <a:pt x="0" y="0"/>
                    <a:pt x="0" y="0"/>
                    <a:pt x="0" y="0"/>
                  </a:cubicBezTo>
                  <a:cubicBezTo>
                    <a:pt x="131" y="0"/>
                    <a:pt x="97" y="225"/>
                    <a:pt x="225" y="225"/>
                  </a:cubicBezTo>
                  <a:lnTo>
                    <a:pt x="269" y="225"/>
                  </a:lnTo>
                  <a:close/>
                </a:path>
              </a:pathLst>
            </a:custGeom>
            <a:solidFill>
              <a:srgbClr val="3B59A0"/>
            </a:solidFill>
            <a:ln w="9525">
              <a:noFill/>
              <a:round/>
              <a:headEnd/>
              <a:tailEnd/>
            </a:ln>
          </p:spPr>
          <p:txBody>
            <a:bodyPr/>
            <a:lstStyle/>
            <a:p>
              <a:endParaRPr lang="en-US"/>
            </a:p>
          </p:txBody>
        </p:sp>
        <p:sp>
          <p:nvSpPr>
            <p:cNvPr id="36" name="Freeform 786"/>
            <p:cNvSpPr>
              <a:spLocks noChangeAspect="1"/>
            </p:cNvSpPr>
            <p:nvPr/>
          </p:nvSpPr>
          <p:spPr bwMode="auto">
            <a:xfrm>
              <a:off x="475" y="2794"/>
              <a:ext cx="48" cy="36"/>
            </a:xfrm>
            <a:custGeom>
              <a:avLst/>
              <a:gdLst>
                <a:gd name="T0" fmla="*/ 44 w 133"/>
                <a:gd name="T1" fmla="*/ 0 h 59"/>
                <a:gd name="T2" fmla="*/ 0 w 133"/>
                <a:gd name="T3" fmla="*/ 0 h 59"/>
                <a:gd name="T4" fmla="*/ 88 w 133"/>
                <a:gd name="T5" fmla="*/ 59 h 59"/>
                <a:gd name="T6" fmla="*/ 133 w 133"/>
                <a:gd name="T7" fmla="*/ 59 h 59"/>
                <a:gd name="T8" fmla="*/ 44 w 133"/>
                <a:gd name="T9" fmla="*/ 0 h 59"/>
                <a:gd name="T10" fmla="*/ 0 60000 65536"/>
                <a:gd name="T11" fmla="*/ 0 60000 65536"/>
                <a:gd name="T12" fmla="*/ 0 60000 65536"/>
                <a:gd name="T13" fmla="*/ 0 60000 65536"/>
                <a:gd name="T14" fmla="*/ 0 60000 65536"/>
                <a:gd name="T15" fmla="*/ 0 w 133"/>
                <a:gd name="T16" fmla="*/ 0 h 59"/>
                <a:gd name="T17" fmla="*/ 133 w 133"/>
                <a:gd name="T18" fmla="*/ 59 h 59"/>
              </a:gdLst>
              <a:ahLst/>
              <a:cxnLst>
                <a:cxn ang="T10">
                  <a:pos x="T0" y="T1"/>
                </a:cxn>
                <a:cxn ang="T11">
                  <a:pos x="T2" y="T3"/>
                </a:cxn>
                <a:cxn ang="T12">
                  <a:pos x="T4" y="T5"/>
                </a:cxn>
                <a:cxn ang="T13">
                  <a:pos x="T6" y="T7"/>
                </a:cxn>
                <a:cxn ang="T14">
                  <a:pos x="T8" y="T9"/>
                </a:cxn>
              </a:cxnLst>
              <a:rect l="T15" t="T16" r="T17" b="T18"/>
              <a:pathLst>
                <a:path w="133" h="59">
                  <a:moveTo>
                    <a:pt x="44" y="0"/>
                  </a:moveTo>
                  <a:cubicBezTo>
                    <a:pt x="0" y="0"/>
                    <a:pt x="0" y="0"/>
                    <a:pt x="0" y="0"/>
                  </a:cubicBezTo>
                  <a:cubicBezTo>
                    <a:pt x="44" y="0"/>
                    <a:pt x="69" y="26"/>
                    <a:pt x="88" y="59"/>
                  </a:cubicBezTo>
                  <a:cubicBezTo>
                    <a:pt x="133" y="59"/>
                    <a:pt x="133" y="59"/>
                    <a:pt x="133" y="59"/>
                  </a:cubicBezTo>
                  <a:cubicBezTo>
                    <a:pt x="113" y="26"/>
                    <a:pt x="88" y="0"/>
                    <a:pt x="44" y="0"/>
                  </a:cubicBezTo>
                  <a:close/>
                </a:path>
              </a:pathLst>
            </a:custGeom>
            <a:solidFill>
              <a:srgbClr val="5578B6"/>
            </a:solidFill>
            <a:ln w="9525">
              <a:noFill/>
              <a:round/>
              <a:headEnd/>
              <a:tailEnd/>
            </a:ln>
          </p:spPr>
          <p:txBody>
            <a:bodyPr/>
            <a:lstStyle/>
            <a:p>
              <a:endParaRPr lang="en-US"/>
            </a:p>
          </p:txBody>
        </p:sp>
        <p:sp>
          <p:nvSpPr>
            <p:cNvPr id="37" name="Freeform 787"/>
            <p:cNvSpPr>
              <a:spLocks noChangeAspect="1"/>
            </p:cNvSpPr>
            <p:nvPr/>
          </p:nvSpPr>
          <p:spPr bwMode="auto">
            <a:xfrm>
              <a:off x="473" y="2794"/>
              <a:ext cx="49" cy="36"/>
            </a:xfrm>
            <a:custGeom>
              <a:avLst/>
              <a:gdLst>
                <a:gd name="T0" fmla="*/ 47 w 133"/>
                <a:gd name="T1" fmla="*/ 3 h 59"/>
                <a:gd name="T2" fmla="*/ 133 w 133"/>
                <a:gd name="T3" fmla="*/ 59 h 59"/>
                <a:gd name="T4" fmla="*/ 133 w 133"/>
                <a:gd name="T5" fmla="*/ 59 h 59"/>
                <a:gd name="T6" fmla="*/ 45 w 133"/>
                <a:gd name="T7" fmla="*/ 0 h 59"/>
                <a:gd name="T8" fmla="*/ 0 w 133"/>
                <a:gd name="T9" fmla="*/ 0 h 59"/>
                <a:gd name="T10" fmla="*/ 26 w 133"/>
                <a:gd name="T11" fmla="*/ 3 h 59"/>
                <a:gd name="T12" fmla="*/ 47 w 133"/>
                <a:gd name="T13" fmla="*/ 3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3"/>
                  </a:moveTo>
                  <a:cubicBezTo>
                    <a:pt x="89" y="3"/>
                    <a:pt x="114" y="27"/>
                    <a:pt x="133" y="59"/>
                  </a:cubicBezTo>
                  <a:cubicBezTo>
                    <a:pt x="133" y="59"/>
                    <a:pt x="133" y="59"/>
                    <a:pt x="133" y="59"/>
                  </a:cubicBezTo>
                  <a:cubicBezTo>
                    <a:pt x="114" y="25"/>
                    <a:pt x="89" y="0"/>
                    <a:pt x="45" y="0"/>
                  </a:cubicBezTo>
                  <a:cubicBezTo>
                    <a:pt x="0" y="0"/>
                    <a:pt x="0" y="0"/>
                    <a:pt x="0" y="0"/>
                  </a:cubicBezTo>
                  <a:cubicBezTo>
                    <a:pt x="10" y="0"/>
                    <a:pt x="18" y="1"/>
                    <a:pt x="26" y="3"/>
                  </a:cubicBezTo>
                  <a:lnTo>
                    <a:pt x="47" y="3"/>
                  </a:lnTo>
                  <a:close/>
                </a:path>
              </a:pathLst>
            </a:custGeom>
            <a:solidFill>
              <a:srgbClr val="779DCE"/>
            </a:solidFill>
            <a:ln w="9525">
              <a:noFill/>
              <a:round/>
              <a:headEnd/>
              <a:tailEnd/>
            </a:ln>
          </p:spPr>
          <p:txBody>
            <a:bodyPr/>
            <a:lstStyle/>
            <a:p>
              <a:endParaRPr lang="en-US"/>
            </a:p>
          </p:txBody>
        </p:sp>
        <p:sp>
          <p:nvSpPr>
            <p:cNvPr id="38" name="Freeform 788"/>
            <p:cNvSpPr>
              <a:spLocks noChangeAspect="1"/>
            </p:cNvSpPr>
            <p:nvPr/>
          </p:nvSpPr>
          <p:spPr bwMode="auto">
            <a:xfrm>
              <a:off x="522" y="2886"/>
              <a:ext cx="52" cy="46"/>
            </a:xfrm>
            <a:custGeom>
              <a:avLst/>
              <a:gdLst>
                <a:gd name="T0" fmla="*/ 45 w 140"/>
                <a:gd name="T1" fmla="*/ 0 h 75"/>
                <a:gd name="T2" fmla="*/ 0 w 140"/>
                <a:gd name="T3" fmla="*/ 0 h 75"/>
                <a:gd name="T4" fmla="*/ 95 w 140"/>
                <a:gd name="T5" fmla="*/ 75 h 75"/>
                <a:gd name="T6" fmla="*/ 140 w 140"/>
                <a:gd name="T7" fmla="*/ 75 h 75"/>
                <a:gd name="T8" fmla="*/ 45 w 140"/>
                <a:gd name="T9" fmla="*/ 0 h 75"/>
                <a:gd name="T10" fmla="*/ 0 60000 65536"/>
                <a:gd name="T11" fmla="*/ 0 60000 65536"/>
                <a:gd name="T12" fmla="*/ 0 60000 65536"/>
                <a:gd name="T13" fmla="*/ 0 60000 65536"/>
                <a:gd name="T14" fmla="*/ 0 60000 65536"/>
                <a:gd name="T15" fmla="*/ 0 w 140"/>
                <a:gd name="T16" fmla="*/ 0 h 75"/>
                <a:gd name="T17" fmla="*/ 140 w 140"/>
                <a:gd name="T18" fmla="*/ 75 h 75"/>
              </a:gdLst>
              <a:ahLst/>
              <a:cxnLst>
                <a:cxn ang="T10">
                  <a:pos x="T0" y="T1"/>
                </a:cxn>
                <a:cxn ang="T11">
                  <a:pos x="T2" y="T3"/>
                </a:cxn>
                <a:cxn ang="T12">
                  <a:pos x="T4" y="T5"/>
                </a:cxn>
                <a:cxn ang="T13">
                  <a:pos x="T6" y="T7"/>
                </a:cxn>
                <a:cxn ang="T14">
                  <a:pos x="T8" y="T9"/>
                </a:cxn>
              </a:cxnLst>
              <a:rect l="T15" t="T16" r="T17" b="T18"/>
              <a:pathLst>
                <a:path w="140" h="75">
                  <a:moveTo>
                    <a:pt x="45" y="0"/>
                  </a:moveTo>
                  <a:cubicBezTo>
                    <a:pt x="0" y="0"/>
                    <a:pt x="0" y="0"/>
                    <a:pt x="0" y="0"/>
                  </a:cubicBezTo>
                  <a:cubicBezTo>
                    <a:pt x="20" y="41"/>
                    <a:pt x="46" y="75"/>
                    <a:pt x="95" y="75"/>
                  </a:cubicBezTo>
                  <a:cubicBezTo>
                    <a:pt x="140" y="75"/>
                    <a:pt x="140" y="75"/>
                    <a:pt x="140" y="75"/>
                  </a:cubicBezTo>
                  <a:cubicBezTo>
                    <a:pt x="90" y="75"/>
                    <a:pt x="65" y="41"/>
                    <a:pt x="45" y="0"/>
                  </a:cubicBezTo>
                  <a:close/>
                </a:path>
              </a:pathLst>
            </a:custGeom>
            <a:solidFill>
              <a:srgbClr val="33559E"/>
            </a:solidFill>
            <a:ln w="9525">
              <a:noFill/>
              <a:round/>
              <a:headEnd/>
              <a:tailEnd/>
            </a:ln>
          </p:spPr>
          <p:txBody>
            <a:bodyPr/>
            <a:lstStyle/>
            <a:p>
              <a:endParaRPr lang="en-US"/>
            </a:p>
          </p:txBody>
        </p:sp>
        <p:sp>
          <p:nvSpPr>
            <p:cNvPr id="39" name="Freeform 789"/>
            <p:cNvSpPr>
              <a:spLocks noChangeAspect="1"/>
            </p:cNvSpPr>
            <p:nvPr/>
          </p:nvSpPr>
          <p:spPr bwMode="auto">
            <a:xfrm>
              <a:off x="473" y="2794"/>
              <a:ext cx="99" cy="137"/>
            </a:xfrm>
            <a:custGeom>
              <a:avLst/>
              <a:gdLst>
                <a:gd name="T0" fmla="*/ 269 w 269"/>
                <a:gd name="T1" fmla="*/ 225 h 225"/>
                <a:gd name="T2" fmla="*/ 45 w 269"/>
                <a:gd name="T3" fmla="*/ 0 h 225"/>
                <a:gd name="T4" fmla="*/ 0 w 269"/>
                <a:gd name="T5" fmla="*/ 0 h 225"/>
                <a:gd name="T6" fmla="*/ 225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5" y="0"/>
                  </a:cubicBezTo>
                  <a:cubicBezTo>
                    <a:pt x="0" y="0"/>
                    <a:pt x="0" y="0"/>
                    <a:pt x="0" y="0"/>
                  </a:cubicBezTo>
                  <a:cubicBezTo>
                    <a:pt x="131" y="0"/>
                    <a:pt x="97" y="225"/>
                    <a:pt x="225" y="225"/>
                  </a:cubicBezTo>
                  <a:lnTo>
                    <a:pt x="269" y="225"/>
                  </a:lnTo>
                  <a:close/>
                </a:path>
              </a:pathLst>
            </a:custGeom>
            <a:solidFill>
              <a:srgbClr val="FF0000"/>
            </a:solidFill>
            <a:ln w="8001" cap="flat">
              <a:solidFill>
                <a:srgbClr val="FF0000"/>
              </a:solidFill>
              <a:prstDash val="solid"/>
              <a:miter lim="800000"/>
              <a:headEnd/>
              <a:tailEnd/>
            </a:ln>
          </p:spPr>
          <p:txBody>
            <a:bodyPr/>
            <a:lstStyle/>
            <a:p>
              <a:endParaRPr lang="en-US"/>
            </a:p>
          </p:txBody>
        </p:sp>
        <p:sp>
          <p:nvSpPr>
            <p:cNvPr id="40" name="Freeform 790"/>
            <p:cNvSpPr>
              <a:spLocks noChangeAspect="1"/>
            </p:cNvSpPr>
            <p:nvPr/>
          </p:nvSpPr>
          <p:spPr bwMode="auto">
            <a:xfrm>
              <a:off x="508" y="2832"/>
              <a:ext cx="16" cy="2"/>
            </a:xfrm>
            <a:custGeom>
              <a:avLst/>
              <a:gdLst>
                <a:gd name="T0" fmla="*/ 0 w 110"/>
                <a:gd name="T1" fmla="*/ 0 h 8"/>
                <a:gd name="T2" fmla="*/ 105 w 110"/>
                <a:gd name="T3" fmla="*/ 0 h 8"/>
                <a:gd name="T4" fmla="*/ 110 w 110"/>
                <a:gd name="T5" fmla="*/ 8 h 8"/>
                <a:gd name="T6" fmla="*/ 5 w 110"/>
                <a:gd name="T7" fmla="*/ 8 h 8"/>
                <a:gd name="T8" fmla="*/ 0 w 110"/>
                <a:gd name="T9" fmla="*/ 0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0" y="0"/>
                  </a:moveTo>
                  <a:lnTo>
                    <a:pt x="105" y="0"/>
                  </a:lnTo>
                  <a:lnTo>
                    <a:pt x="110" y="8"/>
                  </a:lnTo>
                  <a:lnTo>
                    <a:pt x="5" y="8"/>
                  </a:lnTo>
                  <a:lnTo>
                    <a:pt x="0" y="0"/>
                  </a:lnTo>
                  <a:close/>
                </a:path>
              </a:pathLst>
            </a:custGeom>
            <a:solidFill>
              <a:srgbClr val="5578B6"/>
            </a:solidFill>
            <a:ln w="9525">
              <a:noFill/>
              <a:round/>
              <a:headEnd/>
              <a:tailEnd/>
            </a:ln>
          </p:spPr>
          <p:txBody>
            <a:bodyPr/>
            <a:lstStyle/>
            <a:p>
              <a:endParaRPr lang="en-US"/>
            </a:p>
          </p:txBody>
        </p:sp>
        <p:sp>
          <p:nvSpPr>
            <p:cNvPr id="41" name="Freeform 791"/>
            <p:cNvSpPr>
              <a:spLocks noChangeAspect="1"/>
            </p:cNvSpPr>
            <p:nvPr/>
          </p:nvSpPr>
          <p:spPr bwMode="auto">
            <a:xfrm>
              <a:off x="509" y="2835"/>
              <a:ext cx="16" cy="1"/>
            </a:xfrm>
            <a:custGeom>
              <a:avLst/>
              <a:gdLst>
                <a:gd name="T0" fmla="*/ 0 w 105"/>
                <a:gd name="T1" fmla="*/ 0 h 5"/>
                <a:gd name="T2" fmla="*/ 102 w 105"/>
                <a:gd name="T3" fmla="*/ 0 h 5"/>
                <a:gd name="T4" fmla="*/ 105 w 105"/>
                <a:gd name="T5" fmla="*/ 5 h 5"/>
                <a:gd name="T6" fmla="*/ 0 w 105"/>
                <a:gd name="T7" fmla="*/ 5 h 5"/>
                <a:gd name="T8" fmla="*/ 0 w 105"/>
                <a:gd name="T9" fmla="*/ 0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0" y="0"/>
                  </a:moveTo>
                  <a:lnTo>
                    <a:pt x="102" y="0"/>
                  </a:lnTo>
                  <a:lnTo>
                    <a:pt x="105" y="5"/>
                  </a:lnTo>
                  <a:lnTo>
                    <a:pt x="0" y="5"/>
                  </a:lnTo>
                  <a:lnTo>
                    <a:pt x="0" y="0"/>
                  </a:lnTo>
                  <a:close/>
                </a:path>
              </a:pathLst>
            </a:custGeom>
            <a:solidFill>
              <a:srgbClr val="FF0000"/>
            </a:solidFill>
            <a:ln w="9525">
              <a:solidFill>
                <a:srgbClr val="FF0000"/>
              </a:solidFill>
              <a:round/>
              <a:headEnd/>
              <a:tailEnd/>
            </a:ln>
          </p:spPr>
          <p:txBody>
            <a:bodyPr/>
            <a:lstStyle/>
            <a:p>
              <a:endParaRPr lang="en-US"/>
            </a:p>
          </p:txBody>
        </p:sp>
        <p:sp>
          <p:nvSpPr>
            <p:cNvPr id="42" name="Freeform 792"/>
            <p:cNvSpPr>
              <a:spLocks noChangeAspect="1"/>
            </p:cNvSpPr>
            <p:nvPr/>
          </p:nvSpPr>
          <p:spPr bwMode="auto">
            <a:xfrm>
              <a:off x="522" y="2883"/>
              <a:ext cx="16" cy="2"/>
            </a:xfrm>
            <a:custGeom>
              <a:avLst/>
              <a:gdLst>
                <a:gd name="T0" fmla="*/ 108 w 108"/>
                <a:gd name="T1" fmla="*/ 8 h 8"/>
                <a:gd name="T2" fmla="*/ 3 w 108"/>
                <a:gd name="T3" fmla="*/ 8 h 8"/>
                <a:gd name="T4" fmla="*/ 0 w 108"/>
                <a:gd name="T5" fmla="*/ 0 h 8"/>
                <a:gd name="T6" fmla="*/ 103 w 108"/>
                <a:gd name="T7" fmla="*/ 0 h 8"/>
                <a:gd name="T8" fmla="*/ 108 w 108"/>
                <a:gd name="T9" fmla="*/ 8 h 8"/>
                <a:gd name="T10" fmla="*/ 0 60000 65536"/>
                <a:gd name="T11" fmla="*/ 0 60000 65536"/>
                <a:gd name="T12" fmla="*/ 0 60000 65536"/>
                <a:gd name="T13" fmla="*/ 0 60000 65536"/>
                <a:gd name="T14" fmla="*/ 0 60000 65536"/>
                <a:gd name="T15" fmla="*/ 0 w 108"/>
                <a:gd name="T16" fmla="*/ 0 h 8"/>
                <a:gd name="T17" fmla="*/ 108 w 108"/>
                <a:gd name="T18" fmla="*/ 8 h 8"/>
              </a:gdLst>
              <a:ahLst/>
              <a:cxnLst>
                <a:cxn ang="T10">
                  <a:pos x="T0" y="T1"/>
                </a:cxn>
                <a:cxn ang="T11">
                  <a:pos x="T2" y="T3"/>
                </a:cxn>
                <a:cxn ang="T12">
                  <a:pos x="T4" y="T5"/>
                </a:cxn>
                <a:cxn ang="T13">
                  <a:pos x="T6" y="T7"/>
                </a:cxn>
                <a:cxn ang="T14">
                  <a:pos x="T8" y="T9"/>
                </a:cxn>
              </a:cxnLst>
              <a:rect l="T15" t="T16" r="T17" b="T18"/>
              <a:pathLst>
                <a:path w="108" h="8">
                  <a:moveTo>
                    <a:pt x="108" y="8"/>
                  </a:moveTo>
                  <a:lnTo>
                    <a:pt x="3" y="8"/>
                  </a:lnTo>
                  <a:lnTo>
                    <a:pt x="0" y="0"/>
                  </a:lnTo>
                  <a:lnTo>
                    <a:pt x="103" y="0"/>
                  </a:lnTo>
                  <a:lnTo>
                    <a:pt x="108" y="8"/>
                  </a:lnTo>
                  <a:close/>
                </a:path>
              </a:pathLst>
            </a:custGeom>
            <a:solidFill>
              <a:srgbClr val="33559E"/>
            </a:solidFill>
            <a:ln w="9525">
              <a:noFill/>
              <a:round/>
              <a:headEnd/>
              <a:tailEnd/>
            </a:ln>
          </p:spPr>
          <p:txBody>
            <a:bodyPr/>
            <a:lstStyle/>
            <a:p>
              <a:endParaRPr lang="en-US"/>
            </a:p>
          </p:txBody>
        </p:sp>
        <p:sp>
          <p:nvSpPr>
            <p:cNvPr id="43" name="Freeform 793"/>
            <p:cNvSpPr>
              <a:spLocks noChangeAspect="1"/>
            </p:cNvSpPr>
            <p:nvPr/>
          </p:nvSpPr>
          <p:spPr bwMode="auto">
            <a:xfrm>
              <a:off x="521" y="2881"/>
              <a:ext cx="16" cy="1"/>
            </a:xfrm>
            <a:custGeom>
              <a:avLst/>
              <a:gdLst>
                <a:gd name="T0" fmla="*/ 105 w 105"/>
                <a:gd name="T1" fmla="*/ 5 h 5"/>
                <a:gd name="T2" fmla="*/ 3 w 105"/>
                <a:gd name="T3" fmla="*/ 5 h 5"/>
                <a:gd name="T4" fmla="*/ 0 w 105"/>
                <a:gd name="T5" fmla="*/ 0 h 5"/>
                <a:gd name="T6" fmla="*/ 103 w 105"/>
                <a:gd name="T7" fmla="*/ 0 h 5"/>
                <a:gd name="T8" fmla="*/ 105 w 105"/>
                <a:gd name="T9" fmla="*/ 5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105" y="5"/>
                  </a:moveTo>
                  <a:lnTo>
                    <a:pt x="3" y="5"/>
                  </a:lnTo>
                  <a:lnTo>
                    <a:pt x="0" y="0"/>
                  </a:lnTo>
                  <a:lnTo>
                    <a:pt x="103" y="0"/>
                  </a:lnTo>
                  <a:lnTo>
                    <a:pt x="105" y="5"/>
                  </a:lnTo>
                  <a:close/>
                </a:path>
              </a:pathLst>
            </a:custGeom>
            <a:solidFill>
              <a:srgbClr val="FF0000"/>
            </a:solidFill>
            <a:ln w="9525">
              <a:solidFill>
                <a:srgbClr val="FF0000"/>
              </a:solidFill>
              <a:round/>
              <a:headEnd/>
              <a:tailEnd/>
            </a:ln>
          </p:spPr>
          <p:txBody>
            <a:bodyPr/>
            <a:lstStyle/>
            <a:p>
              <a:endParaRPr lang="en-US"/>
            </a:p>
          </p:txBody>
        </p:sp>
        <p:sp>
          <p:nvSpPr>
            <p:cNvPr id="44" name="Freeform 794"/>
            <p:cNvSpPr>
              <a:spLocks noChangeAspect="1"/>
            </p:cNvSpPr>
            <p:nvPr/>
          </p:nvSpPr>
          <p:spPr bwMode="auto">
            <a:xfrm>
              <a:off x="557" y="2794"/>
              <a:ext cx="99" cy="137"/>
            </a:xfrm>
            <a:custGeom>
              <a:avLst/>
              <a:gdLst>
                <a:gd name="T0" fmla="*/ 269 w 269"/>
                <a:gd name="T1" fmla="*/ 225 h 225"/>
                <a:gd name="T2" fmla="*/ 44 w 269"/>
                <a:gd name="T3" fmla="*/ 0 h 225"/>
                <a:gd name="T4" fmla="*/ 0 w 269"/>
                <a:gd name="T5" fmla="*/ 0 h 225"/>
                <a:gd name="T6" fmla="*/ 224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4" y="0"/>
                  </a:cubicBezTo>
                  <a:cubicBezTo>
                    <a:pt x="0" y="0"/>
                    <a:pt x="0" y="0"/>
                    <a:pt x="0" y="0"/>
                  </a:cubicBezTo>
                  <a:cubicBezTo>
                    <a:pt x="130" y="0"/>
                    <a:pt x="96" y="225"/>
                    <a:pt x="224" y="225"/>
                  </a:cubicBezTo>
                  <a:lnTo>
                    <a:pt x="269" y="225"/>
                  </a:lnTo>
                  <a:close/>
                </a:path>
              </a:pathLst>
            </a:custGeom>
            <a:solidFill>
              <a:srgbClr val="3B59A0"/>
            </a:solidFill>
            <a:ln w="9525">
              <a:noFill/>
              <a:round/>
              <a:headEnd/>
              <a:tailEnd/>
            </a:ln>
          </p:spPr>
          <p:txBody>
            <a:bodyPr/>
            <a:lstStyle/>
            <a:p>
              <a:endParaRPr lang="en-US"/>
            </a:p>
          </p:txBody>
        </p:sp>
        <p:sp>
          <p:nvSpPr>
            <p:cNvPr id="45" name="Freeform 795"/>
            <p:cNvSpPr>
              <a:spLocks noChangeAspect="1"/>
            </p:cNvSpPr>
            <p:nvPr/>
          </p:nvSpPr>
          <p:spPr bwMode="auto">
            <a:xfrm>
              <a:off x="557" y="2794"/>
              <a:ext cx="49" cy="36"/>
            </a:xfrm>
            <a:custGeom>
              <a:avLst/>
              <a:gdLst>
                <a:gd name="T0" fmla="*/ 45 w 133"/>
                <a:gd name="T1" fmla="*/ 0 h 59"/>
                <a:gd name="T2" fmla="*/ 0 w 133"/>
                <a:gd name="T3" fmla="*/ 0 h 59"/>
                <a:gd name="T4" fmla="*/ 88 w 133"/>
                <a:gd name="T5" fmla="*/ 59 h 59"/>
                <a:gd name="T6" fmla="*/ 133 w 133"/>
                <a:gd name="T7" fmla="*/ 59 h 59"/>
                <a:gd name="T8" fmla="*/ 45 w 133"/>
                <a:gd name="T9" fmla="*/ 0 h 59"/>
                <a:gd name="T10" fmla="*/ 0 60000 65536"/>
                <a:gd name="T11" fmla="*/ 0 60000 65536"/>
                <a:gd name="T12" fmla="*/ 0 60000 65536"/>
                <a:gd name="T13" fmla="*/ 0 60000 65536"/>
                <a:gd name="T14" fmla="*/ 0 60000 65536"/>
                <a:gd name="T15" fmla="*/ 0 w 133"/>
                <a:gd name="T16" fmla="*/ 0 h 59"/>
                <a:gd name="T17" fmla="*/ 133 w 133"/>
                <a:gd name="T18" fmla="*/ 59 h 59"/>
              </a:gdLst>
              <a:ahLst/>
              <a:cxnLst>
                <a:cxn ang="T10">
                  <a:pos x="T0" y="T1"/>
                </a:cxn>
                <a:cxn ang="T11">
                  <a:pos x="T2" y="T3"/>
                </a:cxn>
                <a:cxn ang="T12">
                  <a:pos x="T4" y="T5"/>
                </a:cxn>
                <a:cxn ang="T13">
                  <a:pos x="T6" y="T7"/>
                </a:cxn>
                <a:cxn ang="T14">
                  <a:pos x="T8" y="T9"/>
                </a:cxn>
              </a:cxnLst>
              <a:rect l="T15" t="T16" r="T17" b="T18"/>
              <a:pathLst>
                <a:path w="133" h="59">
                  <a:moveTo>
                    <a:pt x="45" y="0"/>
                  </a:moveTo>
                  <a:cubicBezTo>
                    <a:pt x="0" y="0"/>
                    <a:pt x="0" y="0"/>
                    <a:pt x="0" y="0"/>
                  </a:cubicBezTo>
                  <a:cubicBezTo>
                    <a:pt x="44" y="0"/>
                    <a:pt x="69" y="26"/>
                    <a:pt x="88" y="59"/>
                  </a:cubicBezTo>
                  <a:cubicBezTo>
                    <a:pt x="133" y="59"/>
                    <a:pt x="133" y="59"/>
                    <a:pt x="133" y="59"/>
                  </a:cubicBezTo>
                  <a:cubicBezTo>
                    <a:pt x="114" y="26"/>
                    <a:pt x="89" y="0"/>
                    <a:pt x="45" y="0"/>
                  </a:cubicBezTo>
                  <a:close/>
                </a:path>
              </a:pathLst>
            </a:custGeom>
            <a:solidFill>
              <a:srgbClr val="0066FF"/>
            </a:solidFill>
            <a:ln w="9525">
              <a:solidFill>
                <a:srgbClr val="0066FF"/>
              </a:solidFill>
              <a:round/>
              <a:headEnd/>
              <a:tailEnd/>
            </a:ln>
          </p:spPr>
          <p:txBody>
            <a:bodyPr/>
            <a:lstStyle/>
            <a:p>
              <a:endParaRPr lang="en-US"/>
            </a:p>
          </p:txBody>
        </p:sp>
        <p:sp>
          <p:nvSpPr>
            <p:cNvPr id="46" name="Freeform 796"/>
            <p:cNvSpPr>
              <a:spLocks noChangeAspect="1"/>
            </p:cNvSpPr>
            <p:nvPr/>
          </p:nvSpPr>
          <p:spPr bwMode="auto">
            <a:xfrm>
              <a:off x="557" y="2794"/>
              <a:ext cx="49" cy="36"/>
            </a:xfrm>
            <a:custGeom>
              <a:avLst/>
              <a:gdLst>
                <a:gd name="T0" fmla="*/ 46 w 133"/>
                <a:gd name="T1" fmla="*/ 3 h 59"/>
                <a:gd name="T2" fmla="*/ 132 w 133"/>
                <a:gd name="T3" fmla="*/ 59 h 59"/>
                <a:gd name="T4" fmla="*/ 133 w 133"/>
                <a:gd name="T5" fmla="*/ 59 h 59"/>
                <a:gd name="T6" fmla="*/ 44 w 133"/>
                <a:gd name="T7" fmla="*/ 0 h 59"/>
                <a:gd name="T8" fmla="*/ 0 w 133"/>
                <a:gd name="T9" fmla="*/ 0 h 59"/>
                <a:gd name="T10" fmla="*/ 26 w 133"/>
                <a:gd name="T11" fmla="*/ 3 h 59"/>
                <a:gd name="T12" fmla="*/ 46 w 133"/>
                <a:gd name="T13" fmla="*/ 3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6" y="3"/>
                  </a:moveTo>
                  <a:cubicBezTo>
                    <a:pt x="89" y="3"/>
                    <a:pt x="114" y="27"/>
                    <a:pt x="132" y="59"/>
                  </a:cubicBezTo>
                  <a:cubicBezTo>
                    <a:pt x="133" y="59"/>
                    <a:pt x="133" y="59"/>
                    <a:pt x="133" y="59"/>
                  </a:cubicBezTo>
                  <a:cubicBezTo>
                    <a:pt x="114" y="25"/>
                    <a:pt x="88" y="0"/>
                    <a:pt x="44" y="0"/>
                  </a:cubicBezTo>
                  <a:cubicBezTo>
                    <a:pt x="0" y="0"/>
                    <a:pt x="0" y="0"/>
                    <a:pt x="0" y="0"/>
                  </a:cubicBezTo>
                  <a:cubicBezTo>
                    <a:pt x="9" y="0"/>
                    <a:pt x="18" y="1"/>
                    <a:pt x="26" y="3"/>
                  </a:cubicBezTo>
                  <a:lnTo>
                    <a:pt x="46" y="3"/>
                  </a:lnTo>
                  <a:close/>
                </a:path>
              </a:pathLst>
            </a:custGeom>
            <a:solidFill>
              <a:srgbClr val="779DCE"/>
            </a:solidFill>
            <a:ln w="9525">
              <a:noFill/>
              <a:round/>
              <a:headEnd/>
              <a:tailEnd/>
            </a:ln>
          </p:spPr>
          <p:txBody>
            <a:bodyPr/>
            <a:lstStyle/>
            <a:p>
              <a:endParaRPr lang="en-US"/>
            </a:p>
          </p:txBody>
        </p:sp>
        <p:sp>
          <p:nvSpPr>
            <p:cNvPr id="47" name="Freeform 797"/>
            <p:cNvSpPr>
              <a:spLocks noChangeAspect="1"/>
            </p:cNvSpPr>
            <p:nvPr/>
          </p:nvSpPr>
          <p:spPr bwMode="auto">
            <a:xfrm>
              <a:off x="605" y="2886"/>
              <a:ext cx="51" cy="46"/>
            </a:xfrm>
            <a:custGeom>
              <a:avLst/>
              <a:gdLst>
                <a:gd name="T0" fmla="*/ 44 w 139"/>
                <a:gd name="T1" fmla="*/ 0 h 75"/>
                <a:gd name="T2" fmla="*/ 0 w 139"/>
                <a:gd name="T3" fmla="*/ 0 h 75"/>
                <a:gd name="T4" fmla="*/ 95 w 139"/>
                <a:gd name="T5" fmla="*/ 75 h 75"/>
                <a:gd name="T6" fmla="*/ 139 w 139"/>
                <a:gd name="T7" fmla="*/ 75 h 75"/>
                <a:gd name="T8" fmla="*/ 44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4" y="0"/>
                  </a:moveTo>
                  <a:cubicBezTo>
                    <a:pt x="0" y="0"/>
                    <a:pt x="0" y="0"/>
                    <a:pt x="0" y="0"/>
                  </a:cubicBezTo>
                  <a:cubicBezTo>
                    <a:pt x="20" y="41"/>
                    <a:pt x="45" y="75"/>
                    <a:pt x="95" y="75"/>
                  </a:cubicBezTo>
                  <a:cubicBezTo>
                    <a:pt x="139" y="75"/>
                    <a:pt x="139" y="75"/>
                    <a:pt x="139" y="75"/>
                  </a:cubicBezTo>
                  <a:cubicBezTo>
                    <a:pt x="90" y="75"/>
                    <a:pt x="64" y="41"/>
                    <a:pt x="44" y="0"/>
                  </a:cubicBezTo>
                  <a:close/>
                </a:path>
              </a:pathLst>
            </a:custGeom>
            <a:solidFill>
              <a:srgbClr val="33559E"/>
            </a:solidFill>
            <a:ln w="9525">
              <a:noFill/>
              <a:round/>
              <a:headEnd/>
              <a:tailEnd/>
            </a:ln>
          </p:spPr>
          <p:txBody>
            <a:bodyPr/>
            <a:lstStyle/>
            <a:p>
              <a:endParaRPr lang="en-US"/>
            </a:p>
          </p:txBody>
        </p:sp>
        <p:sp>
          <p:nvSpPr>
            <p:cNvPr id="48" name="Freeform 798"/>
            <p:cNvSpPr>
              <a:spLocks noChangeAspect="1"/>
            </p:cNvSpPr>
            <p:nvPr/>
          </p:nvSpPr>
          <p:spPr bwMode="auto">
            <a:xfrm>
              <a:off x="557" y="2794"/>
              <a:ext cx="99" cy="137"/>
            </a:xfrm>
            <a:custGeom>
              <a:avLst/>
              <a:gdLst>
                <a:gd name="T0" fmla="*/ 269 w 269"/>
                <a:gd name="T1" fmla="*/ 225 h 225"/>
                <a:gd name="T2" fmla="*/ 44 w 269"/>
                <a:gd name="T3" fmla="*/ 0 h 225"/>
                <a:gd name="T4" fmla="*/ 0 w 269"/>
                <a:gd name="T5" fmla="*/ 0 h 225"/>
                <a:gd name="T6" fmla="*/ 224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4" y="0"/>
                  </a:cubicBezTo>
                  <a:cubicBezTo>
                    <a:pt x="0" y="0"/>
                    <a:pt x="0" y="0"/>
                    <a:pt x="0" y="0"/>
                  </a:cubicBezTo>
                  <a:cubicBezTo>
                    <a:pt x="130" y="0"/>
                    <a:pt x="96" y="225"/>
                    <a:pt x="224" y="225"/>
                  </a:cubicBezTo>
                  <a:lnTo>
                    <a:pt x="269" y="225"/>
                  </a:lnTo>
                  <a:close/>
                </a:path>
              </a:pathLst>
            </a:custGeom>
            <a:solidFill>
              <a:srgbClr val="0066FF"/>
            </a:solidFill>
            <a:ln w="8001" cap="flat">
              <a:solidFill>
                <a:srgbClr val="0066FF"/>
              </a:solidFill>
              <a:prstDash val="solid"/>
              <a:miter lim="800000"/>
              <a:headEnd/>
              <a:tailEnd/>
            </a:ln>
          </p:spPr>
          <p:txBody>
            <a:bodyPr/>
            <a:lstStyle/>
            <a:p>
              <a:endParaRPr lang="en-US"/>
            </a:p>
          </p:txBody>
        </p:sp>
        <p:sp>
          <p:nvSpPr>
            <p:cNvPr id="49" name="Freeform 799"/>
            <p:cNvSpPr>
              <a:spLocks noChangeAspect="1"/>
            </p:cNvSpPr>
            <p:nvPr/>
          </p:nvSpPr>
          <p:spPr bwMode="auto">
            <a:xfrm>
              <a:off x="591" y="2832"/>
              <a:ext cx="15" cy="2"/>
            </a:xfrm>
            <a:custGeom>
              <a:avLst/>
              <a:gdLst>
                <a:gd name="T0" fmla="*/ 0 w 108"/>
                <a:gd name="T1" fmla="*/ 0 h 8"/>
                <a:gd name="T2" fmla="*/ 103 w 108"/>
                <a:gd name="T3" fmla="*/ 0 h 8"/>
                <a:gd name="T4" fmla="*/ 108 w 108"/>
                <a:gd name="T5" fmla="*/ 8 h 8"/>
                <a:gd name="T6" fmla="*/ 3 w 108"/>
                <a:gd name="T7" fmla="*/ 8 h 8"/>
                <a:gd name="T8" fmla="*/ 0 w 108"/>
                <a:gd name="T9" fmla="*/ 0 h 8"/>
                <a:gd name="T10" fmla="*/ 0 60000 65536"/>
                <a:gd name="T11" fmla="*/ 0 60000 65536"/>
                <a:gd name="T12" fmla="*/ 0 60000 65536"/>
                <a:gd name="T13" fmla="*/ 0 60000 65536"/>
                <a:gd name="T14" fmla="*/ 0 60000 65536"/>
                <a:gd name="T15" fmla="*/ 0 w 108"/>
                <a:gd name="T16" fmla="*/ 0 h 8"/>
                <a:gd name="T17" fmla="*/ 108 w 108"/>
                <a:gd name="T18" fmla="*/ 8 h 8"/>
              </a:gdLst>
              <a:ahLst/>
              <a:cxnLst>
                <a:cxn ang="T10">
                  <a:pos x="T0" y="T1"/>
                </a:cxn>
                <a:cxn ang="T11">
                  <a:pos x="T2" y="T3"/>
                </a:cxn>
                <a:cxn ang="T12">
                  <a:pos x="T4" y="T5"/>
                </a:cxn>
                <a:cxn ang="T13">
                  <a:pos x="T6" y="T7"/>
                </a:cxn>
                <a:cxn ang="T14">
                  <a:pos x="T8" y="T9"/>
                </a:cxn>
              </a:cxnLst>
              <a:rect l="T15" t="T16" r="T17" b="T18"/>
              <a:pathLst>
                <a:path w="108" h="8">
                  <a:moveTo>
                    <a:pt x="0" y="0"/>
                  </a:moveTo>
                  <a:lnTo>
                    <a:pt x="103" y="0"/>
                  </a:lnTo>
                  <a:lnTo>
                    <a:pt x="108" y="8"/>
                  </a:lnTo>
                  <a:lnTo>
                    <a:pt x="3" y="8"/>
                  </a:lnTo>
                  <a:lnTo>
                    <a:pt x="0" y="0"/>
                  </a:lnTo>
                  <a:close/>
                </a:path>
              </a:pathLst>
            </a:custGeom>
            <a:solidFill>
              <a:srgbClr val="0066FF"/>
            </a:solidFill>
            <a:ln w="9525">
              <a:solidFill>
                <a:srgbClr val="0066FF"/>
              </a:solidFill>
              <a:round/>
              <a:headEnd/>
              <a:tailEnd/>
            </a:ln>
          </p:spPr>
          <p:txBody>
            <a:bodyPr/>
            <a:lstStyle/>
            <a:p>
              <a:endParaRPr lang="en-US"/>
            </a:p>
          </p:txBody>
        </p:sp>
        <p:sp>
          <p:nvSpPr>
            <p:cNvPr id="50" name="Freeform 800"/>
            <p:cNvSpPr>
              <a:spLocks noChangeAspect="1"/>
            </p:cNvSpPr>
            <p:nvPr/>
          </p:nvSpPr>
          <p:spPr bwMode="auto">
            <a:xfrm>
              <a:off x="592" y="2835"/>
              <a:ext cx="15" cy="1"/>
            </a:xfrm>
            <a:custGeom>
              <a:avLst/>
              <a:gdLst>
                <a:gd name="T0" fmla="*/ 0 w 105"/>
                <a:gd name="T1" fmla="*/ 0 h 5"/>
                <a:gd name="T2" fmla="*/ 105 w 105"/>
                <a:gd name="T3" fmla="*/ 0 h 5"/>
                <a:gd name="T4" fmla="*/ 105 w 105"/>
                <a:gd name="T5" fmla="*/ 5 h 5"/>
                <a:gd name="T6" fmla="*/ 2 w 105"/>
                <a:gd name="T7" fmla="*/ 5 h 5"/>
                <a:gd name="T8" fmla="*/ 0 w 105"/>
                <a:gd name="T9" fmla="*/ 0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0" y="0"/>
                  </a:moveTo>
                  <a:lnTo>
                    <a:pt x="105" y="0"/>
                  </a:lnTo>
                  <a:lnTo>
                    <a:pt x="105" y="5"/>
                  </a:lnTo>
                  <a:lnTo>
                    <a:pt x="2" y="5"/>
                  </a:lnTo>
                  <a:lnTo>
                    <a:pt x="0" y="0"/>
                  </a:lnTo>
                  <a:close/>
                </a:path>
              </a:pathLst>
            </a:custGeom>
            <a:solidFill>
              <a:srgbClr val="5578B6"/>
            </a:solidFill>
            <a:ln w="9525">
              <a:noFill/>
              <a:round/>
              <a:headEnd/>
              <a:tailEnd/>
            </a:ln>
          </p:spPr>
          <p:txBody>
            <a:bodyPr/>
            <a:lstStyle/>
            <a:p>
              <a:endParaRPr lang="en-US"/>
            </a:p>
          </p:txBody>
        </p:sp>
        <p:sp>
          <p:nvSpPr>
            <p:cNvPr id="51" name="Freeform 801"/>
            <p:cNvSpPr>
              <a:spLocks noChangeAspect="1"/>
            </p:cNvSpPr>
            <p:nvPr/>
          </p:nvSpPr>
          <p:spPr bwMode="auto">
            <a:xfrm>
              <a:off x="604" y="2883"/>
              <a:ext cx="17" cy="2"/>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52" name="Freeform 802"/>
            <p:cNvSpPr>
              <a:spLocks noChangeAspect="1"/>
            </p:cNvSpPr>
            <p:nvPr/>
          </p:nvSpPr>
          <p:spPr bwMode="auto">
            <a:xfrm>
              <a:off x="605" y="2881"/>
              <a:ext cx="16" cy="1"/>
            </a:xfrm>
            <a:custGeom>
              <a:avLst/>
              <a:gdLst>
                <a:gd name="T0" fmla="*/ 108 w 108"/>
                <a:gd name="T1" fmla="*/ 5 h 5"/>
                <a:gd name="T2" fmla="*/ 3 w 108"/>
                <a:gd name="T3" fmla="*/ 5 h 5"/>
                <a:gd name="T4" fmla="*/ 0 w 108"/>
                <a:gd name="T5" fmla="*/ 0 h 5"/>
                <a:gd name="T6" fmla="*/ 105 w 108"/>
                <a:gd name="T7" fmla="*/ 0 h 5"/>
                <a:gd name="T8" fmla="*/ 108 w 108"/>
                <a:gd name="T9" fmla="*/ 5 h 5"/>
                <a:gd name="T10" fmla="*/ 0 60000 65536"/>
                <a:gd name="T11" fmla="*/ 0 60000 65536"/>
                <a:gd name="T12" fmla="*/ 0 60000 65536"/>
                <a:gd name="T13" fmla="*/ 0 60000 65536"/>
                <a:gd name="T14" fmla="*/ 0 60000 65536"/>
                <a:gd name="T15" fmla="*/ 0 w 108"/>
                <a:gd name="T16" fmla="*/ 0 h 5"/>
                <a:gd name="T17" fmla="*/ 108 w 108"/>
                <a:gd name="T18" fmla="*/ 5 h 5"/>
              </a:gdLst>
              <a:ahLst/>
              <a:cxnLst>
                <a:cxn ang="T10">
                  <a:pos x="T0" y="T1"/>
                </a:cxn>
                <a:cxn ang="T11">
                  <a:pos x="T2" y="T3"/>
                </a:cxn>
                <a:cxn ang="T12">
                  <a:pos x="T4" y="T5"/>
                </a:cxn>
                <a:cxn ang="T13">
                  <a:pos x="T6" y="T7"/>
                </a:cxn>
                <a:cxn ang="T14">
                  <a:pos x="T8" y="T9"/>
                </a:cxn>
              </a:cxnLst>
              <a:rect l="T15" t="T16" r="T17" b="T18"/>
              <a:pathLst>
                <a:path w="108" h="5">
                  <a:moveTo>
                    <a:pt x="108" y="5"/>
                  </a:moveTo>
                  <a:lnTo>
                    <a:pt x="3" y="5"/>
                  </a:lnTo>
                  <a:lnTo>
                    <a:pt x="0" y="0"/>
                  </a:lnTo>
                  <a:lnTo>
                    <a:pt x="105" y="0"/>
                  </a:lnTo>
                  <a:lnTo>
                    <a:pt x="108" y="5"/>
                  </a:lnTo>
                  <a:close/>
                </a:path>
              </a:pathLst>
            </a:custGeom>
            <a:solidFill>
              <a:srgbClr val="33559E"/>
            </a:solidFill>
            <a:ln w="9525">
              <a:noFill/>
              <a:round/>
              <a:headEnd/>
              <a:tailEnd/>
            </a:ln>
          </p:spPr>
          <p:txBody>
            <a:bodyPr/>
            <a:lstStyle/>
            <a:p>
              <a:endParaRPr lang="en-US"/>
            </a:p>
          </p:txBody>
        </p:sp>
        <p:sp>
          <p:nvSpPr>
            <p:cNvPr id="53" name="Freeform 803"/>
            <p:cNvSpPr>
              <a:spLocks noChangeAspect="1"/>
            </p:cNvSpPr>
            <p:nvPr/>
          </p:nvSpPr>
          <p:spPr bwMode="auto">
            <a:xfrm>
              <a:off x="641" y="2794"/>
              <a:ext cx="99" cy="137"/>
            </a:xfrm>
            <a:custGeom>
              <a:avLst/>
              <a:gdLst>
                <a:gd name="T0" fmla="*/ 269 w 269"/>
                <a:gd name="T1" fmla="*/ 225 h 225"/>
                <a:gd name="T2" fmla="*/ 45 w 269"/>
                <a:gd name="T3" fmla="*/ 0 h 225"/>
                <a:gd name="T4" fmla="*/ 0 w 269"/>
                <a:gd name="T5" fmla="*/ 0 h 225"/>
                <a:gd name="T6" fmla="*/ 225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5" y="0"/>
                  </a:cubicBezTo>
                  <a:cubicBezTo>
                    <a:pt x="0" y="0"/>
                    <a:pt x="0" y="0"/>
                    <a:pt x="0" y="0"/>
                  </a:cubicBezTo>
                  <a:cubicBezTo>
                    <a:pt x="131" y="0"/>
                    <a:pt x="97" y="225"/>
                    <a:pt x="225" y="225"/>
                  </a:cubicBezTo>
                  <a:lnTo>
                    <a:pt x="269" y="225"/>
                  </a:lnTo>
                  <a:close/>
                </a:path>
              </a:pathLst>
            </a:custGeom>
            <a:solidFill>
              <a:srgbClr val="3B59A0"/>
            </a:solidFill>
            <a:ln w="9525">
              <a:noFill/>
              <a:round/>
              <a:headEnd/>
              <a:tailEnd/>
            </a:ln>
          </p:spPr>
          <p:txBody>
            <a:bodyPr/>
            <a:lstStyle/>
            <a:p>
              <a:endParaRPr lang="en-US"/>
            </a:p>
          </p:txBody>
        </p:sp>
        <p:sp>
          <p:nvSpPr>
            <p:cNvPr id="54" name="Freeform 804"/>
            <p:cNvSpPr>
              <a:spLocks noChangeAspect="1"/>
            </p:cNvSpPr>
            <p:nvPr/>
          </p:nvSpPr>
          <p:spPr bwMode="auto">
            <a:xfrm>
              <a:off x="641" y="2794"/>
              <a:ext cx="49" cy="36"/>
            </a:xfrm>
            <a:custGeom>
              <a:avLst/>
              <a:gdLst>
                <a:gd name="T0" fmla="*/ 44 w 133"/>
                <a:gd name="T1" fmla="*/ 0 h 59"/>
                <a:gd name="T2" fmla="*/ 0 w 133"/>
                <a:gd name="T3" fmla="*/ 0 h 59"/>
                <a:gd name="T4" fmla="*/ 88 w 133"/>
                <a:gd name="T5" fmla="*/ 59 h 59"/>
                <a:gd name="T6" fmla="*/ 133 w 133"/>
                <a:gd name="T7" fmla="*/ 59 h 59"/>
                <a:gd name="T8" fmla="*/ 44 w 133"/>
                <a:gd name="T9" fmla="*/ 0 h 59"/>
                <a:gd name="T10" fmla="*/ 0 60000 65536"/>
                <a:gd name="T11" fmla="*/ 0 60000 65536"/>
                <a:gd name="T12" fmla="*/ 0 60000 65536"/>
                <a:gd name="T13" fmla="*/ 0 60000 65536"/>
                <a:gd name="T14" fmla="*/ 0 60000 65536"/>
                <a:gd name="T15" fmla="*/ 0 w 133"/>
                <a:gd name="T16" fmla="*/ 0 h 59"/>
                <a:gd name="T17" fmla="*/ 133 w 133"/>
                <a:gd name="T18" fmla="*/ 59 h 59"/>
              </a:gdLst>
              <a:ahLst/>
              <a:cxnLst>
                <a:cxn ang="T10">
                  <a:pos x="T0" y="T1"/>
                </a:cxn>
                <a:cxn ang="T11">
                  <a:pos x="T2" y="T3"/>
                </a:cxn>
                <a:cxn ang="T12">
                  <a:pos x="T4" y="T5"/>
                </a:cxn>
                <a:cxn ang="T13">
                  <a:pos x="T6" y="T7"/>
                </a:cxn>
                <a:cxn ang="T14">
                  <a:pos x="T8" y="T9"/>
                </a:cxn>
              </a:cxnLst>
              <a:rect l="T15" t="T16" r="T17" b="T18"/>
              <a:pathLst>
                <a:path w="133" h="59">
                  <a:moveTo>
                    <a:pt x="44" y="0"/>
                  </a:moveTo>
                  <a:cubicBezTo>
                    <a:pt x="0" y="0"/>
                    <a:pt x="0" y="0"/>
                    <a:pt x="0" y="0"/>
                  </a:cubicBezTo>
                  <a:cubicBezTo>
                    <a:pt x="44" y="0"/>
                    <a:pt x="69" y="26"/>
                    <a:pt x="88" y="59"/>
                  </a:cubicBezTo>
                  <a:cubicBezTo>
                    <a:pt x="133" y="59"/>
                    <a:pt x="133" y="59"/>
                    <a:pt x="133" y="59"/>
                  </a:cubicBezTo>
                  <a:cubicBezTo>
                    <a:pt x="113" y="26"/>
                    <a:pt x="88" y="0"/>
                    <a:pt x="44" y="0"/>
                  </a:cubicBezTo>
                  <a:close/>
                </a:path>
              </a:pathLst>
            </a:custGeom>
            <a:solidFill>
              <a:srgbClr val="5578B6"/>
            </a:solidFill>
            <a:ln w="9525">
              <a:noFill/>
              <a:round/>
              <a:headEnd/>
              <a:tailEnd/>
            </a:ln>
          </p:spPr>
          <p:txBody>
            <a:bodyPr/>
            <a:lstStyle/>
            <a:p>
              <a:endParaRPr lang="en-US"/>
            </a:p>
          </p:txBody>
        </p:sp>
        <p:sp>
          <p:nvSpPr>
            <p:cNvPr id="55" name="Freeform 805"/>
            <p:cNvSpPr>
              <a:spLocks noChangeAspect="1"/>
            </p:cNvSpPr>
            <p:nvPr/>
          </p:nvSpPr>
          <p:spPr bwMode="auto">
            <a:xfrm>
              <a:off x="642" y="2794"/>
              <a:ext cx="48" cy="36"/>
            </a:xfrm>
            <a:custGeom>
              <a:avLst/>
              <a:gdLst>
                <a:gd name="T0" fmla="*/ 47 w 133"/>
                <a:gd name="T1" fmla="*/ 3 h 59"/>
                <a:gd name="T2" fmla="*/ 133 w 133"/>
                <a:gd name="T3" fmla="*/ 59 h 59"/>
                <a:gd name="T4" fmla="*/ 133 w 133"/>
                <a:gd name="T5" fmla="*/ 59 h 59"/>
                <a:gd name="T6" fmla="*/ 45 w 133"/>
                <a:gd name="T7" fmla="*/ 0 h 59"/>
                <a:gd name="T8" fmla="*/ 0 w 133"/>
                <a:gd name="T9" fmla="*/ 0 h 59"/>
                <a:gd name="T10" fmla="*/ 26 w 133"/>
                <a:gd name="T11" fmla="*/ 3 h 59"/>
                <a:gd name="T12" fmla="*/ 47 w 133"/>
                <a:gd name="T13" fmla="*/ 3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3"/>
                  </a:moveTo>
                  <a:cubicBezTo>
                    <a:pt x="89" y="3"/>
                    <a:pt x="114" y="27"/>
                    <a:pt x="133" y="59"/>
                  </a:cubicBezTo>
                  <a:cubicBezTo>
                    <a:pt x="133" y="59"/>
                    <a:pt x="133" y="59"/>
                    <a:pt x="133" y="59"/>
                  </a:cubicBezTo>
                  <a:cubicBezTo>
                    <a:pt x="114" y="25"/>
                    <a:pt x="89" y="0"/>
                    <a:pt x="45" y="0"/>
                  </a:cubicBezTo>
                  <a:cubicBezTo>
                    <a:pt x="0" y="0"/>
                    <a:pt x="0" y="0"/>
                    <a:pt x="0" y="0"/>
                  </a:cubicBezTo>
                  <a:cubicBezTo>
                    <a:pt x="10" y="0"/>
                    <a:pt x="18" y="1"/>
                    <a:pt x="26" y="3"/>
                  </a:cubicBezTo>
                  <a:lnTo>
                    <a:pt x="47" y="3"/>
                  </a:lnTo>
                  <a:close/>
                </a:path>
              </a:pathLst>
            </a:custGeom>
            <a:solidFill>
              <a:srgbClr val="779DCE"/>
            </a:solidFill>
            <a:ln w="9525">
              <a:noFill/>
              <a:round/>
              <a:headEnd/>
              <a:tailEnd/>
            </a:ln>
          </p:spPr>
          <p:txBody>
            <a:bodyPr/>
            <a:lstStyle/>
            <a:p>
              <a:endParaRPr lang="en-US"/>
            </a:p>
          </p:txBody>
        </p:sp>
        <p:sp>
          <p:nvSpPr>
            <p:cNvPr id="56" name="Freeform 806"/>
            <p:cNvSpPr>
              <a:spLocks noChangeAspect="1"/>
            </p:cNvSpPr>
            <p:nvPr/>
          </p:nvSpPr>
          <p:spPr bwMode="auto">
            <a:xfrm>
              <a:off x="689" y="2886"/>
              <a:ext cx="51" cy="46"/>
            </a:xfrm>
            <a:custGeom>
              <a:avLst/>
              <a:gdLst>
                <a:gd name="T0" fmla="*/ 45 w 140"/>
                <a:gd name="T1" fmla="*/ 0 h 75"/>
                <a:gd name="T2" fmla="*/ 0 w 140"/>
                <a:gd name="T3" fmla="*/ 0 h 75"/>
                <a:gd name="T4" fmla="*/ 95 w 140"/>
                <a:gd name="T5" fmla="*/ 75 h 75"/>
                <a:gd name="T6" fmla="*/ 140 w 140"/>
                <a:gd name="T7" fmla="*/ 75 h 75"/>
                <a:gd name="T8" fmla="*/ 45 w 140"/>
                <a:gd name="T9" fmla="*/ 0 h 75"/>
                <a:gd name="T10" fmla="*/ 0 60000 65536"/>
                <a:gd name="T11" fmla="*/ 0 60000 65536"/>
                <a:gd name="T12" fmla="*/ 0 60000 65536"/>
                <a:gd name="T13" fmla="*/ 0 60000 65536"/>
                <a:gd name="T14" fmla="*/ 0 60000 65536"/>
                <a:gd name="T15" fmla="*/ 0 w 140"/>
                <a:gd name="T16" fmla="*/ 0 h 75"/>
                <a:gd name="T17" fmla="*/ 140 w 140"/>
                <a:gd name="T18" fmla="*/ 75 h 75"/>
              </a:gdLst>
              <a:ahLst/>
              <a:cxnLst>
                <a:cxn ang="T10">
                  <a:pos x="T0" y="T1"/>
                </a:cxn>
                <a:cxn ang="T11">
                  <a:pos x="T2" y="T3"/>
                </a:cxn>
                <a:cxn ang="T12">
                  <a:pos x="T4" y="T5"/>
                </a:cxn>
                <a:cxn ang="T13">
                  <a:pos x="T6" y="T7"/>
                </a:cxn>
                <a:cxn ang="T14">
                  <a:pos x="T8" y="T9"/>
                </a:cxn>
              </a:cxnLst>
              <a:rect l="T15" t="T16" r="T17" b="T18"/>
              <a:pathLst>
                <a:path w="140" h="75">
                  <a:moveTo>
                    <a:pt x="45" y="0"/>
                  </a:moveTo>
                  <a:cubicBezTo>
                    <a:pt x="0" y="0"/>
                    <a:pt x="0" y="0"/>
                    <a:pt x="0" y="0"/>
                  </a:cubicBezTo>
                  <a:cubicBezTo>
                    <a:pt x="20" y="41"/>
                    <a:pt x="46" y="75"/>
                    <a:pt x="95" y="75"/>
                  </a:cubicBezTo>
                  <a:cubicBezTo>
                    <a:pt x="140" y="75"/>
                    <a:pt x="140" y="75"/>
                    <a:pt x="140" y="75"/>
                  </a:cubicBezTo>
                  <a:cubicBezTo>
                    <a:pt x="90" y="75"/>
                    <a:pt x="65" y="41"/>
                    <a:pt x="45" y="0"/>
                  </a:cubicBezTo>
                  <a:close/>
                </a:path>
              </a:pathLst>
            </a:custGeom>
            <a:solidFill>
              <a:srgbClr val="33559E"/>
            </a:solidFill>
            <a:ln w="9525">
              <a:noFill/>
              <a:round/>
              <a:headEnd/>
              <a:tailEnd/>
            </a:ln>
          </p:spPr>
          <p:txBody>
            <a:bodyPr/>
            <a:lstStyle/>
            <a:p>
              <a:endParaRPr lang="en-US"/>
            </a:p>
          </p:txBody>
        </p:sp>
        <p:sp>
          <p:nvSpPr>
            <p:cNvPr id="57" name="Freeform 807"/>
            <p:cNvSpPr>
              <a:spLocks noChangeAspect="1"/>
            </p:cNvSpPr>
            <p:nvPr/>
          </p:nvSpPr>
          <p:spPr bwMode="auto">
            <a:xfrm>
              <a:off x="641" y="2794"/>
              <a:ext cx="99" cy="137"/>
            </a:xfrm>
            <a:custGeom>
              <a:avLst/>
              <a:gdLst>
                <a:gd name="T0" fmla="*/ 269 w 269"/>
                <a:gd name="T1" fmla="*/ 225 h 225"/>
                <a:gd name="T2" fmla="*/ 45 w 269"/>
                <a:gd name="T3" fmla="*/ 0 h 225"/>
                <a:gd name="T4" fmla="*/ 0 w 269"/>
                <a:gd name="T5" fmla="*/ 0 h 225"/>
                <a:gd name="T6" fmla="*/ 225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5" y="0"/>
                  </a:cubicBezTo>
                  <a:cubicBezTo>
                    <a:pt x="0" y="0"/>
                    <a:pt x="0" y="0"/>
                    <a:pt x="0" y="0"/>
                  </a:cubicBezTo>
                  <a:cubicBezTo>
                    <a:pt x="131" y="0"/>
                    <a:pt x="97" y="225"/>
                    <a:pt x="225" y="225"/>
                  </a:cubicBezTo>
                  <a:lnTo>
                    <a:pt x="269" y="225"/>
                  </a:lnTo>
                  <a:close/>
                </a:path>
              </a:pathLst>
            </a:custGeom>
            <a:solidFill>
              <a:srgbClr val="FF0000"/>
            </a:solidFill>
            <a:ln w="8001" cap="flat">
              <a:solidFill>
                <a:srgbClr val="FF0000"/>
              </a:solidFill>
              <a:prstDash val="solid"/>
              <a:miter lim="800000"/>
              <a:headEnd/>
              <a:tailEnd/>
            </a:ln>
          </p:spPr>
          <p:txBody>
            <a:bodyPr/>
            <a:lstStyle/>
            <a:p>
              <a:endParaRPr lang="en-US"/>
            </a:p>
          </p:txBody>
        </p:sp>
        <p:sp>
          <p:nvSpPr>
            <p:cNvPr id="58" name="Freeform 808"/>
            <p:cNvSpPr>
              <a:spLocks noChangeAspect="1"/>
            </p:cNvSpPr>
            <p:nvPr/>
          </p:nvSpPr>
          <p:spPr bwMode="auto">
            <a:xfrm>
              <a:off x="675" y="2832"/>
              <a:ext cx="16" cy="2"/>
            </a:xfrm>
            <a:custGeom>
              <a:avLst/>
              <a:gdLst>
                <a:gd name="T0" fmla="*/ 0 w 110"/>
                <a:gd name="T1" fmla="*/ 0 h 8"/>
                <a:gd name="T2" fmla="*/ 105 w 110"/>
                <a:gd name="T3" fmla="*/ 0 h 8"/>
                <a:gd name="T4" fmla="*/ 110 w 110"/>
                <a:gd name="T5" fmla="*/ 8 h 8"/>
                <a:gd name="T6" fmla="*/ 5 w 110"/>
                <a:gd name="T7" fmla="*/ 8 h 8"/>
                <a:gd name="T8" fmla="*/ 0 w 110"/>
                <a:gd name="T9" fmla="*/ 0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0" y="0"/>
                  </a:moveTo>
                  <a:lnTo>
                    <a:pt x="105" y="0"/>
                  </a:lnTo>
                  <a:lnTo>
                    <a:pt x="110" y="8"/>
                  </a:lnTo>
                  <a:lnTo>
                    <a:pt x="5" y="8"/>
                  </a:lnTo>
                  <a:lnTo>
                    <a:pt x="0" y="0"/>
                  </a:lnTo>
                  <a:close/>
                </a:path>
              </a:pathLst>
            </a:custGeom>
            <a:solidFill>
              <a:srgbClr val="5578B6"/>
            </a:solidFill>
            <a:ln w="9525">
              <a:noFill/>
              <a:round/>
              <a:headEnd/>
              <a:tailEnd/>
            </a:ln>
          </p:spPr>
          <p:txBody>
            <a:bodyPr/>
            <a:lstStyle/>
            <a:p>
              <a:endParaRPr lang="en-US"/>
            </a:p>
          </p:txBody>
        </p:sp>
        <p:sp>
          <p:nvSpPr>
            <p:cNvPr id="59" name="Freeform 809"/>
            <p:cNvSpPr>
              <a:spLocks noChangeAspect="1"/>
            </p:cNvSpPr>
            <p:nvPr/>
          </p:nvSpPr>
          <p:spPr bwMode="auto">
            <a:xfrm>
              <a:off x="676" y="2835"/>
              <a:ext cx="15" cy="1"/>
            </a:xfrm>
            <a:custGeom>
              <a:avLst/>
              <a:gdLst>
                <a:gd name="T0" fmla="*/ 0 w 105"/>
                <a:gd name="T1" fmla="*/ 0 h 5"/>
                <a:gd name="T2" fmla="*/ 103 w 105"/>
                <a:gd name="T3" fmla="*/ 0 h 5"/>
                <a:gd name="T4" fmla="*/ 105 w 105"/>
                <a:gd name="T5" fmla="*/ 5 h 5"/>
                <a:gd name="T6" fmla="*/ 0 w 105"/>
                <a:gd name="T7" fmla="*/ 5 h 5"/>
                <a:gd name="T8" fmla="*/ 0 w 105"/>
                <a:gd name="T9" fmla="*/ 0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0" y="0"/>
                  </a:moveTo>
                  <a:lnTo>
                    <a:pt x="103" y="0"/>
                  </a:lnTo>
                  <a:lnTo>
                    <a:pt x="105" y="5"/>
                  </a:lnTo>
                  <a:lnTo>
                    <a:pt x="0" y="5"/>
                  </a:lnTo>
                  <a:lnTo>
                    <a:pt x="0" y="0"/>
                  </a:lnTo>
                  <a:close/>
                </a:path>
              </a:pathLst>
            </a:custGeom>
            <a:solidFill>
              <a:srgbClr val="FF0000"/>
            </a:solidFill>
            <a:ln w="9525">
              <a:solidFill>
                <a:srgbClr val="FF0000"/>
              </a:solidFill>
              <a:round/>
              <a:headEnd/>
              <a:tailEnd/>
            </a:ln>
          </p:spPr>
          <p:txBody>
            <a:bodyPr/>
            <a:lstStyle/>
            <a:p>
              <a:endParaRPr lang="en-US"/>
            </a:p>
          </p:txBody>
        </p:sp>
        <p:sp>
          <p:nvSpPr>
            <p:cNvPr id="60" name="Freeform 810"/>
            <p:cNvSpPr>
              <a:spLocks noChangeAspect="1"/>
            </p:cNvSpPr>
            <p:nvPr/>
          </p:nvSpPr>
          <p:spPr bwMode="auto">
            <a:xfrm>
              <a:off x="689" y="2883"/>
              <a:ext cx="15" cy="2"/>
            </a:xfrm>
            <a:custGeom>
              <a:avLst/>
              <a:gdLst>
                <a:gd name="T0" fmla="*/ 107 w 107"/>
                <a:gd name="T1" fmla="*/ 8 h 8"/>
                <a:gd name="T2" fmla="*/ 2 w 107"/>
                <a:gd name="T3" fmla="*/ 8 h 8"/>
                <a:gd name="T4" fmla="*/ 0 w 107"/>
                <a:gd name="T5" fmla="*/ 0 h 8"/>
                <a:gd name="T6" fmla="*/ 102 w 107"/>
                <a:gd name="T7" fmla="*/ 0 h 8"/>
                <a:gd name="T8" fmla="*/ 107 w 107"/>
                <a:gd name="T9" fmla="*/ 8 h 8"/>
                <a:gd name="T10" fmla="*/ 0 60000 65536"/>
                <a:gd name="T11" fmla="*/ 0 60000 65536"/>
                <a:gd name="T12" fmla="*/ 0 60000 65536"/>
                <a:gd name="T13" fmla="*/ 0 60000 65536"/>
                <a:gd name="T14" fmla="*/ 0 60000 65536"/>
                <a:gd name="T15" fmla="*/ 0 w 107"/>
                <a:gd name="T16" fmla="*/ 0 h 8"/>
                <a:gd name="T17" fmla="*/ 107 w 107"/>
                <a:gd name="T18" fmla="*/ 8 h 8"/>
              </a:gdLst>
              <a:ahLst/>
              <a:cxnLst>
                <a:cxn ang="T10">
                  <a:pos x="T0" y="T1"/>
                </a:cxn>
                <a:cxn ang="T11">
                  <a:pos x="T2" y="T3"/>
                </a:cxn>
                <a:cxn ang="T12">
                  <a:pos x="T4" y="T5"/>
                </a:cxn>
                <a:cxn ang="T13">
                  <a:pos x="T6" y="T7"/>
                </a:cxn>
                <a:cxn ang="T14">
                  <a:pos x="T8" y="T9"/>
                </a:cxn>
              </a:cxnLst>
              <a:rect l="T15" t="T16" r="T17" b="T18"/>
              <a:pathLst>
                <a:path w="107" h="8">
                  <a:moveTo>
                    <a:pt x="107" y="8"/>
                  </a:moveTo>
                  <a:lnTo>
                    <a:pt x="2" y="8"/>
                  </a:lnTo>
                  <a:lnTo>
                    <a:pt x="0" y="0"/>
                  </a:lnTo>
                  <a:lnTo>
                    <a:pt x="102" y="0"/>
                  </a:lnTo>
                  <a:lnTo>
                    <a:pt x="107" y="8"/>
                  </a:lnTo>
                  <a:close/>
                </a:path>
              </a:pathLst>
            </a:custGeom>
            <a:solidFill>
              <a:srgbClr val="FF0000"/>
            </a:solidFill>
            <a:ln w="9525">
              <a:solidFill>
                <a:srgbClr val="FF0000"/>
              </a:solidFill>
              <a:round/>
              <a:headEnd/>
              <a:tailEnd/>
            </a:ln>
          </p:spPr>
          <p:txBody>
            <a:bodyPr/>
            <a:lstStyle/>
            <a:p>
              <a:endParaRPr lang="en-US"/>
            </a:p>
          </p:txBody>
        </p:sp>
        <p:sp>
          <p:nvSpPr>
            <p:cNvPr id="61" name="Freeform 811"/>
            <p:cNvSpPr>
              <a:spLocks noChangeAspect="1"/>
            </p:cNvSpPr>
            <p:nvPr/>
          </p:nvSpPr>
          <p:spPr bwMode="auto">
            <a:xfrm>
              <a:off x="688" y="2881"/>
              <a:ext cx="15" cy="1"/>
            </a:xfrm>
            <a:custGeom>
              <a:avLst/>
              <a:gdLst>
                <a:gd name="T0" fmla="*/ 105 w 105"/>
                <a:gd name="T1" fmla="*/ 5 h 5"/>
                <a:gd name="T2" fmla="*/ 2 w 105"/>
                <a:gd name="T3" fmla="*/ 5 h 5"/>
                <a:gd name="T4" fmla="*/ 0 w 105"/>
                <a:gd name="T5" fmla="*/ 0 h 5"/>
                <a:gd name="T6" fmla="*/ 102 w 105"/>
                <a:gd name="T7" fmla="*/ 0 h 5"/>
                <a:gd name="T8" fmla="*/ 105 w 105"/>
                <a:gd name="T9" fmla="*/ 5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105" y="5"/>
                  </a:moveTo>
                  <a:lnTo>
                    <a:pt x="2" y="5"/>
                  </a:lnTo>
                  <a:lnTo>
                    <a:pt x="0" y="0"/>
                  </a:lnTo>
                  <a:lnTo>
                    <a:pt x="102" y="0"/>
                  </a:lnTo>
                  <a:lnTo>
                    <a:pt x="105" y="5"/>
                  </a:lnTo>
                  <a:close/>
                </a:path>
              </a:pathLst>
            </a:custGeom>
            <a:solidFill>
              <a:srgbClr val="33559E"/>
            </a:solidFill>
            <a:ln w="9525">
              <a:noFill/>
              <a:round/>
              <a:headEnd/>
              <a:tailEnd/>
            </a:ln>
          </p:spPr>
          <p:txBody>
            <a:bodyPr/>
            <a:lstStyle/>
            <a:p>
              <a:endParaRPr lang="en-US"/>
            </a:p>
          </p:txBody>
        </p:sp>
        <p:sp>
          <p:nvSpPr>
            <p:cNvPr id="62" name="Freeform 812"/>
            <p:cNvSpPr>
              <a:spLocks noChangeAspect="1"/>
            </p:cNvSpPr>
            <p:nvPr/>
          </p:nvSpPr>
          <p:spPr bwMode="auto">
            <a:xfrm>
              <a:off x="725" y="2794"/>
              <a:ext cx="99" cy="137"/>
            </a:xfrm>
            <a:custGeom>
              <a:avLst/>
              <a:gdLst>
                <a:gd name="T0" fmla="*/ 269 w 269"/>
                <a:gd name="T1" fmla="*/ 225 h 225"/>
                <a:gd name="T2" fmla="*/ 44 w 269"/>
                <a:gd name="T3" fmla="*/ 0 h 225"/>
                <a:gd name="T4" fmla="*/ 0 w 269"/>
                <a:gd name="T5" fmla="*/ 0 h 225"/>
                <a:gd name="T6" fmla="*/ 224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4" y="0"/>
                  </a:cubicBezTo>
                  <a:cubicBezTo>
                    <a:pt x="0" y="0"/>
                    <a:pt x="0" y="0"/>
                    <a:pt x="0" y="0"/>
                  </a:cubicBezTo>
                  <a:cubicBezTo>
                    <a:pt x="130" y="0"/>
                    <a:pt x="96" y="225"/>
                    <a:pt x="224" y="225"/>
                  </a:cubicBezTo>
                  <a:lnTo>
                    <a:pt x="269" y="225"/>
                  </a:lnTo>
                  <a:close/>
                </a:path>
              </a:pathLst>
            </a:custGeom>
            <a:solidFill>
              <a:srgbClr val="3B59A0"/>
            </a:solidFill>
            <a:ln w="9525">
              <a:noFill/>
              <a:round/>
              <a:headEnd/>
              <a:tailEnd/>
            </a:ln>
          </p:spPr>
          <p:txBody>
            <a:bodyPr/>
            <a:lstStyle/>
            <a:p>
              <a:endParaRPr lang="en-US"/>
            </a:p>
          </p:txBody>
        </p:sp>
        <p:sp>
          <p:nvSpPr>
            <p:cNvPr id="63" name="Freeform 813"/>
            <p:cNvSpPr>
              <a:spLocks noChangeAspect="1"/>
            </p:cNvSpPr>
            <p:nvPr/>
          </p:nvSpPr>
          <p:spPr bwMode="auto">
            <a:xfrm>
              <a:off x="725" y="2794"/>
              <a:ext cx="49" cy="36"/>
            </a:xfrm>
            <a:custGeom>
              <a:avLst/>
              <a:gdLst>
                <a:gd name="T0" fmla="*/ 45 w 133"/>
                <a:gd name="T1" fmla="*/ 0 h 59"/>
                <a:gd name="T2" fmla="*/ 0 w 133"/>
                <a:gd name="T3" fmla="*/ 0 h 59"/>
                <a:gd name="T4" fmla="*/ 88 w 133"/>
                <a:gd name="T5" fmla="*/ 59 h 59"/>
                <a:gd name="T6" fmla="*/ 133 w 133"/>
                <a:gd name="T7" fmla="*/ 59 h 59"/>
                <a:gd name="T8" fmla="*/ 45 w 133"/>
                <a:gd name="T9" fmla="*/ 0 h 59"/>
                <a:gd name="T10" fmla="*/ 0 60000 65536"/>
                <a:gd name="T11" fmla="*/ 0 60000 65536"/>
                <a:gd name="T12" fmla="*/ 0 60000 65536"/>
                <a:gd name="T13" fmla="*/ 0 60000 65536"/>
                <a:gd name="T14" fmla="*/ 0 60000 65536"/>
                <a:gd name="T15" fmla="*/ 0 w 133"/>
                <a:gd name="T16" fmla="*/ 0 h 59"/>
                <a:gd name="T17" fmla="*/ 133 w 133"/>
                <a:gd name="T18" fmla="*/ 59 h 59"/>
              </a:gdLst>
              <a:ahLst/>
              <a:cxnLst>
                <a:cxn ang="T10">
                  <a:pos x="T0" y="T1"/>
                </a:cxn>
                <a:cxn ang="T11">
                  <a:pos x="T2" y="T3"/>
                </a:cxn>
                <a:cxn ang="T12">
                  <a:pos x="T4" y="T5"/>
                </a:cxn>
                <a:cxn ang="T13">
                  <a:pos x="T6" y="T7"/>
                </a:cxn>
                <a:cxn ang="T14">
                  <a:pos x="T8" y="T9"/>
                </a:cxn>
              </a:cxnLst>
              <a:rect l="T15" t="T16" r="T17" b="T18"/>
              <a:pathLst>
                <a:path w="133" h="59">
                  <a:moveTo>
                    <a:pt x="45" y="0"/>
                  </a:moveTo>
                  <a:cubicBezTo>
                    <a:pt x="0" y="0"/>
                    <a:pt x="0" y="0"/>
                    <a:pt x="0" y="0"/>
                  </a:cubicBezTo>
                  <a:cubicBezTo>
                    <a:pt x="44" y="0"/>
                    <a:pt x="69" y="26"/>
                    <a:pt x="88" y="59"/>
                  </a:cubicBezTo>
                  <a:cubicBezTo>
                    <a:pt x="133" y="59"/>
                    <a:pt x="133" y="59"/>
                    <a:pt x="133" y="59"/>
                  </a:cubicBezTo>
                  <a:cubicBezTo>
                    <a:pt x="114" y="26"/>
                    <a:pt x="89" y="0"/>
                    <a:pt x="45" y="0"/>
                  </a:cubicBezTo>
                  <a:close/>
                </a:path>
              </a:pathLst>
            </a:custGeom>
            <a:solidFill>
              <a:srgbClr val="5578B6"/>
            </a:solidFill>
            <a:ln w="9525">
              <a:noFill/>
              <a:round/>
              <a:headEnd/>
              <a:tailEnd/>
            </a:ln>
          </p:spPr>
          <p:txBody>
            <a:bodyPr/>
            <a:lstStyle/>
            <a:p>
              <a:endParaRPr lang="en-US"/>
            </a:p>
          </p:txBody>
        </p:sp>
        <p:sp>
          <p:nvSpPr>
            <p:cNvPr id="64" name="Freeform 814"/>
            <p:cNvSpPr>
              <a:spLocks noChangeAspect="1"/>
            </p:cNvSpPr>
            <p:nvPr/>
          </p:nvSpPr>
          <p:spPr bwMode="auto">
            <a:xfrm>
              <a:off x="725" y="2794"/>
              <a:ext cx="49" cy="36"/>
            </a:xfrm>
            <a:custGeom>
              <a:avLst/>
              <a:gdLst>
                <a:gd name="T0" fmla="*/ 46 w 133"/>
                <a:gd name="T1" fmla="*/ 3 h 59"/>
                <a:gd name="T2" fmla="*/ 132 w 133"/>
                <a:gd name="T3" fmla="*/ 59 h 59"/>
                <a:gd name="T4" fmla="*/ 133 w 133"/>
                <a:gd name="T5" fmla="*/ 59 h 59"/>
                <a:gd name="T6" fmla="*/ 44 w 133"/>
                <a:gd name="T7" fmla="*/ 0 h 59"/>
                <a:gd name="T8" fmla="*/ 0 w 133"/>
                <a:gd name="T9" fmla="*/ 0 h 59"/>
                <a:gd name="T10" fmla="*/ 26 w 133"/>
                <a:gd name="T11" fmla="*/ 3 h 59"/>
                <a:gd name="T12" fmla="*/ 46 w 133"/>
                <a:gd name="T13" fmla="*/ 3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6" y="3"/>
                  </a:moveTo>
                  <a:cubicBezTo>
                    <a:pt x="89" y="3"/>
                    <a:pt x="114" y="27"/>
                    <a:pt x="132" y="59"/>
                  </a:cubicBezTo>
                  <a:cubicBezTo>
                    <a:pt x="133" y="59"/>
                    <a:pt x="133" y="59"/>
                    <a:pt x="133" y="59"/>
                  </a:cubicBezTo>
                  <a:cubicBezTo>
                    <a:pt x="114" y="25"/>
                    <a:pt x="88" y="0"/>
                    <a:pt x="44" y="0"/>
                  </a:cubicBezTo>
                  <a:cubicBezTo>
                    <a:pt x="0" y="0"/>
                    <a:pt x="0" y="0"/>
                    <a:pt x="0" y="0"/>
                  </a:cubicBezTo>
                  <a:cubicBezTo>
                    <a:pt x="9" y="0"/>
                    <a:pt x="18" y="1"/>
                    <a:pt x="26" y="3"/>
                  </a:cubicBezTo>
                  <a:lnTo>
                    <a:pt x="46" y="3"/>
                  </a:lnTo>
                  <a:close/>
                </a:path>
              </a:pathLst>
            </a:custGeom>
            <a:solidFill>
              <a:srgbClr val="779DCE"/>
            </a:solidFill>
            <a:ln w="9525">
              <a:noFill/>
              <a:round/>
              <a:headEnd/>
              <a:tailEnd/>
            </a:ln>
          </p:spPr>
          <p:txBody>
            <a:bodyPr/>
            <a:lstStyle/>
            <a:p>
              <a:endParaRPr lang="en-US"/>
            </a:p>
          </p:txBody>
        </p:sp>
        <p:sp>
          <p:nvSpPr>
            <p:cNvPr id="65" name="Freeform 815"/>
            <p:cNvSpPr>
              <a:spLocks noChangeAspect="1"/>
            </p:cNvSpPr>
            <p:nvPr/>
          </p:nvSpPr>
          <p:spPr bwMode="auto">
            <a:xfrm>
              <a:off x="773" y="2886"/>
              <a:ext cx="51" cy="46"/>
            </a:xfrm>
            <a:custGeom>
              <a:avLst/>
              <a:gdLst>
                <a:gd name="T0" fmla="*/ 44 w 139"/>
                <a:gd name="T1" fmla="*/ 0 h 75"/>
                <a:gd name="T2" fmla="*/ 0 w 139"/>
                <a:gd name="T3" fmla="*/ 0 h 75"/>
                <a:gd name="T4" fmla="*/ 95 w 139"/>
                <a:gd name="T5" fmla="*/ 75 h 75"/>
                <a:gd name="T6" fmla="*/ 139 w 139"/>
                <a:gd name="T7" fmla="*/ 75 h 75"/>
                <a:gd name="T8" fmla="*/ 44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4" y="0"/>
                  </a:moveTo>
                  <a:cubicBezTo>
                    <a:pt x="0" y="0"/>
                    <a:pt x="0" y="0"/>
                    <a:pt x="0" y="0"/>
                  </a:cubicBezTo>
                  <a:cubicBezTo>
                    <a:pt x="20" y="41"/>
                    <a:pt x="45" y="75"/>
                    <a:pt x="95" y="75"/>
                  </a:cubicBezTo>
                  <a:cubicBezTo>
                    <a:pt x="139" y="75"/>
                    <a:pt x="139" y="75"/>
                    <a:pt x="139" y="75"/>
                  </a:cubicBezTo>
                  <a:cubicBezTo>
                    <a:pt x="90" y="75"/>
                    <a:pt x="64" y="41"/>
                    <a:pt x="44" y="0"/>
                  </a:cubicBezTo>
                  <a:close/>
                </a:path>
              </a:pathLst>
            </a:custGeom>
            <a:solidFill>
              <a:srgbClr val="33559E"/>
            </a:solidFill>
            <a:ln w="9525">
              <a:noFill/>
              <a:round/>
              <a:headEnd/>
              <a:tailEnd/>
            </a:ln>
          </p:spPr>
          <p:txBody>
            <a:bodyPr/>
            <a:lstStyle/>
            <a:p>
              <a:endParaRPr lang="en-US"/>
            </a:p>
          </p:txBody>
        </p:sp>
        <p:sp>
          <p:nvSpPr>
            <p:cNvPr id="66" name="Freeform 816"/>
            <p:cNvSpPr>
              <a:spLocks noChangeAspect="1"/>
            </p:cNvSpPr>
            <p:nvPr/>
          </p:nvSpPr>
          <p:spPr bwMode="auto">
            <a:xfrm>
              <a:off x="725" y="2794"/>
              <a:ext cx="99" cy="137"/>
            </a:xfrm>
            <a:custGeom>
              <a:avLst/>
              <a:gdLst>
                <a:gd name="T0" fmla="*/ 269 w 269"/>
                <a:gd name="T1" fmla="*/ 225 h 225"/>
                <a:gd name="T2" fmla="*/ 44 w 269"/>
                <a:gd name="T3" fmla="*/ 0 h 225"/>
                <a:gd name="T4" fmla="*/ 0 w 269"/>
                <a:gd name="T5" fmla="*/ 0 h 225"/>
                <a:gd name="T6" fmla="*/ 224 w 269"/>
                <a:gd name="T7" fmla="*/ 225 h 225"/>
                <a:gd name="T8" fmla="*/ 269 w 269"/>
                <a:gd name="T9" fmla="*/ 225 h 225"/>
                <a:gd name="T10" fmla="*/ 0 60000 65536"/>
                <a:gd name="T11" fmla="*/ 0 60000 65536"/>
                <a:gd name="T12" fmla="*/ 0 60000 65536"/>
                <a:gd name="T13" fmla="*/ 0 60000 65536"/>
                <a:gd name="T14" fmla="*/ 0 60000 65536"/>
                <a:gd name="T15" fmla="*/ 0 w 269"/>
                <a:gd name="T16" fmla="*/ 0 h 225"/>
                <a:gd name="T17" fmla="*/ 269 w 269"/>
                <a:gd name="T18" fmla="*/ 225 h 225"/>
              </a:gdLst>
              <a:ahLst/>
              <a:cxnLst>
                <a:cxn ang="T10">
                  <a:pos x="T0" y="T1"/>
                </a:cxn>
                <a:cxn ang="T11">
                  <a:pos x="T2" y="T3"/>
                </a:cxn>
                <a:cxn ang="T12">
                  <a:pos x="T4" y="T5"/>
                </a:cxn>
                <a:cxn ang="T13">
                  <a:pos x="T6" y="T7"/>
                </a:cxn>
                <a:cxn ang="T14">
                  <a:pos x="T8" y="T9"/>
                </a:cxn>
              </a:cxnLst>
              <a:rect l="T15" t="T16" r="T17" b="T18"/>
              <a:pathLst>
                <a:path w="269" h="225">
                  <a:moveTo>
                    <a:pt x="269" y="225"/>
                  </a:moveTo>
                  <a:cubicBezTo>
                    <a:pt x="141" y="225"/>
                    <a:pt x="175" y="0"/>
                    <a:pt x="44" y="0"/>
                  </a:cubicBezTo>
                  <a:cubicBezTo>
                    <a:pt x="0" y="0"/>
                    <a:pt x="0" y="0"/>
                    <a:pt x="0" y="0"/>
                  </a:cubicBezTo>
                  <a:cubicBezTo>
                    <a:pt x="130" y="0"/>
                    <a:pt x="96" y="225"/>
                    <a:pt x="224" y="225"/>
                  </a:cubicBezTo>
                  <a:lnTo>
                    <a:pt x="269" y="225"/>
                  </a:lnTo>
                  <a:close/>
                </a:path>
              </a:pathLst>
            </a:custGeom>
            <a:solidFill>
              <a:schemeClr val="tx1"/>
            </a:solidFill>
            <a:ln w="8001" cap="flat">
              <a:solidFill>
                <a:schemeClr val="tx1"/>
              </a:solidFill>
              <a:prstDash val="solid"/>
              <a:miter lim="800000"/>
              <a:headEnd/>
              <a:tailEnd/>
            </a:ln>
          </p:spPr>
          <p:txBody>
            <a:bodyPr/>
            <a:lstStyle/>
            <a:p>
              <a:endParaRPr lang="en-US"/>
            </a:p>
          </p:txBody>
        </p:sp>
        <p:sp>
          <p:nvSpPr>
            <p:cNvPr id="67" name="Freeform 817"/>
            <p:cNvSpPr>
              <a:spLocks noChangeAspect="1"/>
            </p:cNvSpPr>
            <p:nvPr/>
          </p:nvSpPr>
          <p:spPr bwMode="auto">
            <a:xfrm>
              <a:off x="759" y="2832"/>
              <a:ext cx="16" cy="2"/>
            </a:xfrm>
            <a:custGeom>
              <a:avLst/>
              <a:gdLst>
                <a:gd name="T0" fmla="*/ 0 w 108"/>
                <a:gd name="T1" fmla="*/ 0 h 8"/>
                <a:gd name="T2" fmla="*/ 103 w 108"/>
                <a:gd name="T3" fmla="*/ 0 h 8"/>
                <a:gd name="T4" fmla="*/ 108 w 108"/>
                <a:gd name="T5" fmla="*/ 8 h 8"/>
                <a:gd name="T6" fmla="*/ 3 w 108"/>
                <a:gd name="T7" fmla="*/ 8 h 8"/>
                <a:gd name="T8" fmla="*/ 0 w 108"/>
                <a:gd name="T9" fmla="*/ 0 h 8"/>
                <a:gd name="T10" fmla="*/ 0 60000 65536"/>
                <a:gd name="T11" fmla="*/ 0 60000 65536"/>
                <a:gd name="T12" fmla="*/ 0 60000 65536"/>
                <a:gd name="T13" fmla="*/ 0 60000 65536"/>
                <a:gd name="T14" fmla="*/ 0 60000 65536"/>
                <a:gd name="T15" fmla="*/ 0 w 108"/>
                <a:gd name="T16" fmla="*/ 0 h 8"/>
                <a:gd name="T17" fmla="*/ 108 w 108"/>
                <a:gd name="T18" fmla="*/ 8 h 8"/>
              </a:gdLst>
              <a:ahLst/>
              <a:cxnLst>
                <a:cxn ang="T10">
                  <a:pos x="T0" y="T1"/>
                </a:cxn>
                <a:cxn ang="T11">
                  <a:pos x="T2" y="T3"/>
                </a:cxn>
                <a:cxn ang="T12">
                  <a:pos x="T4" y="T5"/>
                </a:cxn>
                <a:cxn ang="T13">
                  <a:pos x="T6" y="T7"/>
                </a:cxn>
                <a:cxn ang="T14">
                  <a:pos x="T8" y="T9"/>
                </a:cxn>
              </a:cxnLst>
              <a:rect l="T15" t="T16" r="T17" b="T18"/>
              <a:pathLst>
                <a:path w="108" h="8">
                  <a:moveTo>
                    <a:pt x="0" y="0"/>
                  </a:moveTo>
                  <a:lnTo>
                    <a:pt x="103" y="0"/>
                  </a:lnTo>
                  <a:lnTo>
                    <a:pt x="108" y="8"/>
                  </a:lnTo>
                  <a:lnTo>
                    <a:pt x="3" y="8"/>
                  </a:lnTo>
                  <a:lnTo>
                    <a:pt x="0" y="0"/>
                  </a:lnTo>
                  <a:close/>
                </a:path>
              </a:pathLst>
            </a:custGeom>
            <a:solidFill>
              <a:srgbClr val="5578B6"/>
            </a:solidFill>
            <a:ln w="9525">
              <a:solidFill>
                <a:schemeClr val="tx1"/>
              </a:solidFill>
              <a:round/>
              <a:headEnd/>
              <a:tailEnd/>
            </a:ln>
          </p:spPr>
          <p:txBody>
            <a:bodyPr/>
            <a:lstStyle/>
            <a:p>
              <a:endParaRPr lang="en-US"/>
            </a:p>
          </p:txBody>
        </p:sp>
        <p:sp>
          <p:nvSpPr>
            <p:cNvPr id="68" name="Freeform 818"/>
            <p:cNvSpPr>
              <a:spLocks noChangeAspect="1"/>
            </p:cNvSpPr>
            <p:nvPr/>
          </p:nvSpPr>
          <p:spPr bwMode="auto">
            <a:xfrm>
              <a:off x="760" y="2835"/>
              <a:ext cx="15" cy="1"/>
            </a:xfrm>
            <a:custGeom>
              <a:avLst/>
              <a:gdLst>
                <a:gd name="T0" fmla="*/ 0 w 105"/>
                <a:gd name="T1" fmla="*/ 0 h 5"/>
                <a:gd name="T2" fmla="*/ 105 w 105"/>
                <a:gd name="T3" fmla="*/ 0 h 5"/>
                <a:gd name="T4" fmla="*/ 105 w 105"/>
                <a:gd name="T5" fmla="*/ 5 h 5"/>
                <a:gd name="T6" fmla="*/ 2 w 105"/>
                <a:gd name="T7" fmla="*/ 5 h 5"/>
                <a:gd name="T8" fmla="*/ 0 w 105"/>
                <a:gd name="T9" fmla="*/ 0 h 5"/>
                <a:gd name="T10" fmla="*/ 0 60000 65536"/>
                <a:gd name="T11" fmla="*/ 0 60000 65536"/>
                <a:gd name="T12" fmla="*/ 0 60000 65536"/>
                <a:gd name="T13" fmla="*/ 0 60000 65536"/>
                <a:gd name="T14" fmla="*/ 0 60000 65536"/>
                <a:gd name="T15" fmla="*/ 0 w 105"/>
                <a:gd name="T16" fmla="*/ 0 h 5"/>
                <a:gd name="T17" fmla="*/ 105 w 105"/>
                <a:gd name="T18" fmla="*/ 5 h 5"/>
              </a:gdLst>
              <a:ahLst/>
              <a:cxnLst>
                <a:cxn ang="T10">
                  <a:pos x="T0" y="T1"/>
                </a:cxn>
                <a:cxn ang="T11">
                  <a:pos x="T2" y="T3"/>
                </a:cxn>
                <a:cxn ang="T12">
                  <a:pos x="T4" y="T5"/>
                </a:cxn>
                <a:cxn ang="T13">
                  <a:pos x="T6" y="T7"/>
                </a:cxn>
                <a:cxn ang="T14">
                  <a:pos x="T8" y="T9"/>
                </a:cxn>
              </a:cxnLst>
              <a:rect l="T15" t="T16" r="T17" b="T18"/>
              <a:pathLst>
                <a:path w="105" h="5">
                  <a:moveTo>
                    <a:pt x="0" y="0"/>
                  </a:moveTo>
                  <a:lnTo>
                    <a:pt x="105" y="0"/>
                  </a:lnTo>
                  <a:lnTo>
                    <a:pt x="105" y="5"/>
                  </a:lnTo>
                  <a:lnTo>
                    <a:pt x="2" y="5"/>
                  </a:lnTo>
                  <a:lnTo>
                    <a:pt x="0" y="0"/>
                  </a:lnTo>
                  <a:close/>
                </a:path>
              </a:pathLst>
            </a:custGeom>
            <a:solidFill>
              <a:srgbClr val="5578B6"/>
            </a:solidFill>
            <a:ln w="9525">
              <a:noFill/>
              <a:round/>
              <a:headEnd/>
              <a:tailEnd/>
            </a:ln>
          </p:spPr>
          <p:txBody>
            <a:bodyPr/>
            <a:lstStyle/>
            <a:p>
              <a:endParaRPr lang="en-US"/>
            </a:p>
          </p:txBody>
        </p:sp>
        <p:sp>
          <p:nvSpPr>
            <p:cNvPr id="69" name="Freeform 819"/>
            <p:cNvSpPr>
              <a:spLocks noChangeAspect="1"/>
            </p:cNvSpPr>
            <p:nvPr/>
          </p:nvSpPr>
          <p:spPr bwMode="auto">
            <a:xfrm>
              <a:off x="773" y="2883"/>
              <a:ext cx="16" cy="2"/>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33559E"/>
            </a:solidFill>
            <a:ln w="9525">
              <a:solidFill>
                <a:schemeClr val="tx1"/>
              </a:solidFill>
              <a:round/>
              <a:headEnd/>
              <a:tailEnd/>
            </a:ln>
          </p:spPr>
          <p:txBody>
            <a:bodyPr/>
            <a:lstStyle/>
            <a:p>
              <a:endParaRPr lang="en-US"/>
            </a:p>
          </p:txBody>
        </p:sp>
        <p:sp>
          <p:nvSpPr>
            <p:cNvPr id="70" name="Freeform 820"/>
            <p:cNvSpPr>
              <a:spLocks noChangeAspect="1"/>
            </p:cNvSpPr>
            <p:nvPr/>
          </p:nvSpPr>
          <p:spPr bwMode="auto">
            <a:xfrm>
              <a:off x="772" y="2881"/>
              <a:ext cx="16" cy="1"/>
            </a:xfrm>
            <a:custGeom>
              <a:avLst/>
              <a:gdLst>
                <a:gd name="T0" fmla="*/ 108 w 108"/>
                <a:gd name="T1" fmla="*/ 5 h 5"/>
                <a:gd name="T2" fmla="*/ 3 w 108"/>
                <a:gd name="T3" fmla="*/ 5 h 5"/>
                <a:gd name="T4" fmla="*/ 0 w 108"/>
                <a:gd name="T5" fmla="*/ 0 h 5"/>
                <a:gd name="T6" fmla="*/ 105 w 108"/>
                <a:gd name="T7" fmla="*/ 0 h 5"/>
                <a:gd name="T8" fmla="*/ 108 w 108"/>
                <a:gd name="T9" fmla="*/ 5 h 5"/>
                <a:gd name="T10" fmla="*/ 0 60000 65536"/>
                <a:gd name="T11" fmla="*/ 0 60000 65536"/>
                <a:gd name="T12" fmla="*/ 0 60000 65536"/>
                <a:gd name="T13" fmla="*/ 0 60000 65536"/>
                <a:gd name="T14" fmla="*/ 0 60000 65536"/>
                <a:gd name="T15" fmla="*/ 0 w 108"/>
                <a:gd name="T16" fmla="*/ 0 h 5"/>
                <a:gd name="T17" fmla="*/ 108 w 108"/>
                <a:gd name="T18" fmla="*/ 5 h 5"/>
              </a:gdLst>
              <a:ahLst/>
              <a:cxnLst>
                <a:cxn ang="T10">
                  <a:pos x="T0" y="T1"/>
                </a:cxn>
                <a:cxn ang="T11">
                  <a:pos x="T2" y="T3"/>
                </a:cxn>
                <a:cxn ang="T12">
                  <a:pos x="T4" y="T5"/>
                </a:cxn>
                <a:cxn ang="T13">
                  <a:pos x="T6" y="T7"/>
                </a:cxn>
                <a:cxn ang="T14">
                  <a:pos x="T8" y="T9"/>
                </a:cxn>
              </a:cxnLst>
              <a:rect l="T15" t="T16" r="T17" b="T18"/>
              <a:pathLst>
                <a:path w="108" h="5">
                  <a:moveTo>
                    <a:pt x="108" y="5"/>
                  </a:moveTo>
                  <a:lnTo>
                    <a:pt x="3" y="5"/>
                  </a:lnTo>
                  <a:lnTo>
                    <a:pt x="0" y="0"/>
                  </a:lnTo>
                  <a:lnTo>
                    <a:pt x="105" y="0"/>
                  </a:lnTo>
                  <a:lnTo>
                    <a:pt x="108" y="5"/>
                  </a:lnTo>
                  <a:close/>
                </a:path>
              </a:pathLst>
            </a:custGeom>
            <a:solidFill>
              <a:srgbClr val="33559E"/>
            </a:solidFill>
            <a:ln w="9525">
              <a:noFill/>
              <a:round/>
              <a:headEnd/>
              <a:tailEnd/>
            </a:ln>
          </p:spPr>
          <p:txBody>
            <a:bodyPr/>
            <a:lstStyle/>
            <a:p>
              <a:endParaRPr lang="en-US"/>
            </a:p>
          </p:txBody>
        </p:sp>
      </p:grpSp>
      <p:grpSp>
        <p:nvGrpSpPr>
          <p:cNvPr id="4" name="Group 2565"/>
          <p:cNvGrpSpPr>
            <a:grpSpLocks/>
          </p:cNvGrpSpPr>
          <p:nvPr/>
        </p:nvGrpSpPr>
        <p:grpSpPr bwMode="auto">
          <a:xfrm rot="554073">
            <a:off x="7072796" y="1731830"/>
            <a:ext cx="1988236" cy="2585799"/>
            <a:chOff x="5100" y="2111"/>
            <a:chExt cx="502" cy="907"/>
          </a:xfrm>
        </p:grpSpPr>
        <p:grpSp>
          <p:nvGrpSpPr>
            <p:cNvPr id="71" name="Group 821"/>
            <p:cNvGrpSpPr>
              <a:grpSpLocks/>
            </p:cNvGrpSpPr>
            <p:nvPr/>
          </p:nvGrpSpPr>
          <p:grpSpPr bwMode="auto">
            <a:xfrm>
              <a:off x="5104" y="2292"/>
              <a:ext cx="268" cy="409"/>
              <a:chOff x="2880" y="1207"/>
              <a:chExt cx="268" cy="409"/>
            </a:xfrm>
          </p:grpSpPr>
          <p:grpSp>
            <p:nvGrpSpPr>
              <p:cNvPr id="72" name="Group 822"/>
              <p:cNvGrpSpPr>
                <a:grpSpLocks/>
              </p:cNvGrpSpPr>
              <p:nvPr/>
            </p:nvGrpSpPr>
            <p:grpSpPr bwMode="auto">
              <a:xfrm>
                <a:off x="2880" y="1207"/>
                <a:ext cx="126" cy="317"/>
                <a:chOff x="1655" y="1234"/>
                <a:chExt cx="126" cy="317"/>
              </a:xfrm>
            </p:grpSpPr>
            <p:grpSp>
              <p:nvGrpSpPr>
                <p:cNvPr id="73" name="Group 823"/>
                <p:cNvGrpSpPr>
                  <a:grpSpLocks noChangeAspect="1"/>
                </p:cNvGrpSpPr>
                <p:nvPr/>
              </p:nvGrpSpPr>
              <p:grpSpPr bwMode="auto">
                <a:xfrm rot="-4350386">
                  <a:off x="1685" y="1327"/>
                  <a:ext cx="90" cy="56"/>
                  <a:chOff x="480" y="3413"/>
                  <a:chExt cx="673" cy="560"/>
                </a:xfrm>
              </p:grpSpPr>
              <p:sp>
                <p:nvSpPr>
                  <p:cNvPr id="1774" name="Freeform 82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775" name="Freeform 82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74" name="Group 826"/>
                <p:cNvGrpSpPr>
                  <a:grpSpLocks noChangeAspect="1"/>
                </p:cNvGrpSpPr>
                <p:nvPr/>
              </p:nvGrpSpPr>
              <p:grpSpPr bwMode="auto">
                <a:xfrm rot="-4350386">
                  <a:off x="1708" y="1252"/>
                  <a:ext cx="91" cy="55"/>
                  <a:chOff x="1054" y="3406"/>
                  <a:chExt cx="677" cy="565"/>
                </a:xfrm>
              </p:grpSpPr>
              <p:sp>
                <p:nvSpPr>
                  <p:cNvPr id="1765" name="Freeform 82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766" name="Freeform 82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767" name="Freeform 82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768" name="Freeform 83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769" name="Freeform 83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770" name="Freeform 83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771" name="Freeform 83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772" name="Freeform 83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773" name="Freeform 83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75" name="Group 836"/>
                <p:cNvGrpSpPr>
                  <a:grpSpLocks noChangeAspect="1"/>
                </p:cNvGrpSpPr>
                <p:nvPr/>
              </p:nvGrpSpPr>
              <p:grpSpPr bwMode="auto">
                <a:xfrm rot="-4350386">
                  <a:off x="1662" y="1397"/>
                  <a:ext cx="92" cy="56"/>
                  <a:chOff x="1054" y="3406"/>
                  <a:chExt cx="677" cy="565"/>
                </a:xfrm>
              </p:grpSpPr>
              <p:sp>
                <p:nvSpPr>
                  <p:cNvPr id="1756" name="Freeform 83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757" name="Freeform 83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758" name="Freeform 83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759" name="Freeform 84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760" name="Freeform 84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761" name="Freeform 84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762" name="Freeform 84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763" name="Freeform 84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764" name="Freeform 84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76" name="Group 846"/>
                <p:cNvGrpSpPr>
                  <a:grpSpLocks noChangeAspect="1"/>
                </p:cNvGrpSpPr>
                <p:nvPr/>
              </p:nvGrpSpPr>
              <p:grpSpPr bwMode="auto">
                <a:xfrm rot="-4350386">
                  <a:off x="1638" y="1478"/>
                  <a:ext cx="90" cy="55"/>
                  <a:chOff x="480" y="3413"/>
                  <a:chExt cx="673" cy="560"/>
                </a:xfrm>
              </p:grpSpPr>
              <p:sp>
                <p:nvSpPr>
                  <p:cNvPr id="1754" name="Freeform 84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1755" name="Freeform 84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77" name="Group 849"/>
              <p:cNvGrpSpPr>
                <a:grpSpLocks/>
              </p:cNvGrpSpPr>
              <p:nvPr/>
            </p:nvGrpSpPr>
            <p:grpSpPr bwMode="auto">
              <a:xfrm>
                <a:off x="2926" y="1298"/>
                <a:ext cx="108" cy="227"/>
                <a:chOff x="2926" y="1324"/>
                <a:chExt cx="108" cy="227"/>
              </a:xfrm>
            </p:grpSpPr>
            <p:grpSp>
              <p:nvGrpSpPr>
                <p:cNvPr id="78" name="Group 850"/>
                <p:cNvGrpSpPr>
                  <a:grpSpLocks noChangeAspect="1"/>
                </p:cNvGrpSpPr>
                <p:nvPr/>
              </p:nvGrpSpPr>
              <p:grpSpPr bwMode="auto">
                <a:xfrm rot="-4304073">
                  <a:off x="2959" y="1337"/>
                  <a:ext cx="87" cy="62"/>
                  <a:chOff x="480" y="3413"/>
                  <a:chExt cx="673" cy="560"/>
                </a:xfrm>
              </p:grpSpPr>
              <p:sp>
                <p:nvSpPr>
                  <p:cNvPr id="1748" name="Freeform 85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749" name="Freeform 85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79" name="Group 853"/>
                <p:cNvGrpSpPr>
                  <a:grpSpLocks noChangeAspect="1"/>
                </p:cNvGrpSpPr>
                <p:nvPr/>
              </p:nvGrpSpPr>
              <p:grpSpPr bwMode="auto">
                <a:xfrm rot="-4304073">
                  <a:off x="2936" y="1406"/>
                  <a:ext cx="87" cy="62"/>
                  <a:chOff x="1054" y="3406"/>
                  <a:chExt cx="677" cy="565"/>
                </a:xfrm>
              </p:grpSpPr>
              <p:sp>
                <p:nvSpPr>
                  <p:cNvPr id="1739" name="Freeform 85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740" name="Freeform 855"/>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741" name="Freeform 856"/>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742" name="Freeform 857"/>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743" name="Freeform 85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744" name="Freeform 859"/>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745" name="Freeform 860"/>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746" name="Freeform 861"/>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747" name="Freeform 862"/>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80" name="Group 863"/>
                <p:cNvGrpSpPr>
                  <a:grpSpLocks noChangeAspect="1"/>
                </p:cNvGrpSpPr>
                <p:nvPr/>
              </p:nvGrpSpPr>
              <p:grpSpPr bwMode="auto">
                <a:xfrm rot="-4304073">
                  <a:off x="2914" y="1477"/>
                  <a:ext cx="86" cy="62"/>
                  <a:chOff x="480" y="3413"/>
                  <a:chExt cx="673" cy="560"/>
                </a:xfrm>
              </p:grpSpPr>
              <p:sp>
                <p:nvSpPr>
                  <p:cNvPr id="1737" name="Freeform 86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738" name="Freeform 86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81" name="Group 866"/>
              <p:cNvGrpSpPr>
                <a:grpSpLocks/>
              </p:cNvGrpSpPr>
              <p:nvPr/>
            </p:nvGrpSpPr>
            <p:grpSpPr bwMode="auto">
              <a:xfrm>
                <a:off x="3006" y="1239"/>
                <a:ext cx="101" cy="237"/>
                <a:chOff x="3016" y="1279"/>
                <a:chExt cx="101" cy="237"/>
              </a:xfrm>
            </p:grpSpPr>
            <p:grpSp>
              <p:nvGrpSpPr>
                <p:cNvPr id="82" name="Group 867"/>
                <p:cNvGrpSpPr>
                  <a:grpSpLocks noChangeAspect="1"/>
                </p:cNvGrpSpPr>
                <p:nvPr/>
              </p:nvGrpSpPr>
              <p:grpSpPr bwMode="auto">
                <a:xfrm rot="-4350386">
                  <a:off x="3021" y="1372"/>
                  <a:ext cx="90" cy="56"/>
                  <a:chOff x="480" y="3413"/>
                  <a:chExt cx="673" cy="560"/>
                </a:xfrm>
              </p:grpSpPr>
              <p:sp>
                <p:nvSpPr>
                  <p:cNvPr id="1732" name="Freeform 86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733" name="Freeform 86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83" name="Group 870"/>
                <p:cNvGrpSpPr>
                  <a:grpSpLocks noChangeAspect="1"/>
                </p:cNvGrpSpPr>
                <p:nvPr/>
              </p:nvGrpSpPr>
              <p:grpSpPr bwMode="auto">
                <a:xfrm rot="-4350386">
                  <a:off x="3044" y="1297"/>
                  <a:ext cx="91" cy="55"/>
                  <a:chOff x="1054" y="3406"/>
                  <a:chExt cx="677" cy="565"/>
                </a:xfrm>
              </p:grpSpPr>
              <p:sp>
                <p:nvSpPr>
                  <p:cNvPr id="1723" name="Freeform 87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724" name="Freeform 87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725" name="Freeform 87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726" name="Freeform 87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727" name="Freeform 87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728" name="Freeform 87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729" name="Freeform 87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730" name="Freeform 87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731" name="Freeform 87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84" name="Group 880"/>
                <p:cNvGrpSpPr>
                  <a:grpSpLocks noChangeAspect="1"/>
                </p:cNvGrpSpPr>
                <p:nvPr/>
              </p:nvGrpSpPr>
              <p:grpSpPr bwMode="auto">
                <a:xfrm rot="-4350386">
                  <a:off x="2998" y="1442"/>
                  <a:ext cx="92" cy="56"/>
                  <a:chOff x="1054" y="3406"/>
                  <a:chExt cx="677" cy="565"/>
                </a:xfrm>
              </p:grpSpPr>
              <p:sp>
                <p:nvSpPr>
                  <p:cNvPr id="1714" name="Freeform 88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715" name="Freeform 88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716" name="Freeform 88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717" name="Freeform 88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718" name="Freeform 88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719" name="Freeform 88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720" name="Freeform 88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721" name="Freeform 88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722" name="Freeform 88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85" name="Group 890"/>
              <p:cNvGrpSpPr>
                <a:grpSpLocks/>
              </p:cNvGrpSpPr>
              <p:nvPr/>
            </p:nvGrpSpPr>
            <p:grpSpPr bwMode="auto">
              <a:xfrm>
                <a:off x="3016" y="1314"/>
                <a:ext cx="132" cy="302"/>
                <a:chOff x="2109" y="1324"/>
                <a:chExt cx="132" cy="302"/>
              </a:xfrm>
            </p:grpSpPr>
            <p:grpSp>
              <p:nvGrpSpPr>
                <p:cNvPr id="86" name="Group 891"/>
                <p:cNvGrpSpPr>
                  <a:grpSpLocks noChangeAspect="1"/>
                </p:cNvGrpSpPr>
                <p:nvPr/>
              </p:nvGrpSpPr>
              <p:grpSpPr bwMode="auto">
                <a:xfrm rot="-4304073">
                  <a:off x="2166" y="1337"/>
                  <a:ext cx="87" cy="62"/>
                  <a:chOff x="480" y="3413"/>
                  <a:chExt cx="673" cy="560"/>
                </a:xfrm>
              </p:grpSpPr>
              <p:sp>
                <p:nvSpPr>
                  <p:cNvPr id="1709" name="Freeform 89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710" name="Freeform 89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87" name="Group 894"/>
                <p:cNvGrpSpPr>
                  <a:grpSpLocks noChangeAspect="1"/>
                </p:cNvGrpSpPr>
                <p:nvPr/>
              </p:nvGrpSpPr>
              <p:grpSpPr bwMode="auto">
                <a:xfrm rot="-4304073">
                  <a:off x="2143" y="1406"/>
                  <a:ext cx="87" cy="62"/>
                  <a:chOff x="1054" y="3406"/>
                  <a:chExt cx="677" cy="565"/>
                </a:xfrm>
              </p:grpSpPr>
              <p:sp>
                <p:nvSpPr>
                  <p:cNvPr id="1700" name="Freeform 89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701" name="Freeform 89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702" name="Freeform 89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703" name="Freeform 89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704" name="Freeform 89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705" name="Freeform 90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706" name="Freeform 90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707" name="Freeform 90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708" name="Freeform 90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88" name="Group 904"/>
                <p:cNvGrpSpPr>
                  <a:grpSpLocks noChangeAspect="1"/>
                </p:cNvGrpSpPr>
                <p:nvPr/>
              </p:nvGrpSpPr>
              <p:grpSpPr bwMode="auto">
                <a:xfrm rot="-4304073">
                  <a:off x="2121" y="1477"/>
                  <a:ext cx="86" cy="62"/>
                  <a:chOff x="480" y="3413"/>
                  <a:chExt cx="673" cy="560"/>
                </a:xfrm>
              </p:grpSpPr>
              <p:sp>
                <p:nvSpPr>
                  <p:cNvPr id="1698" name="Freeform 90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699" name="Freeform 90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89" name="Group 907"/>
                <p:cNvGrpSpPr>
                  <a:grpSpLocks noChangeAspect="1"/>
                </p:cNvGrpSpPr>
                <p:nvPr/>
              </p:nvGrpSpPr>
              <p:grpSpPr bwMode="auto">
                <a:xfrm rot="-4304073">
                  <a:off x="2096" y="1552"/>
                  <a:ext cx="87" cy="62"/>
                  <a:chOff x="1054" y="3406"/>
                  <a:chExt cx="677" cy="565"/>
                </a:xfrm>
              </p:grpSpPr>
              <p:sp>
                <p:nvSpPr>
                  <p:cNvPr id="1689" name="Freeform 90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1690" name="Freeform 909"/>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1691" name="Freeform 910"/>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1692" name="Freeform 911"/>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1693" name="Freeform 91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1694" name="Freeform 913"/>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1695" name="Freeform 914"/>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1696" name="Freeform 915"/>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1697" name="Freeform 916"/>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nvGrpSpPr>
            <p:cNvPr id="90" name="Group 917"/>
            <p:cNvGrpSpPr>
              <a:grpSpLocks/>
            </p:cNvGrpSpPr>
            <p:nvPr/>
          </p:nvGrpSpPr>
          <p:grpSpPr bwMode="auto">
            <a:xfrm>
              <a:off x="5145" y="2337"/>
              <a:ext cx="280" cy="454"/>
              <a:chOff x="2868" y="1661"/>
              <a:chExt cx="280" cy="454"/>
            </a:xfrm>
          </p:grpSpPr>
          <p:grpSp>
            <p:nvGrpSpPr>
              <p:cNvPr id="91" name="Group 918"/>
              <p:cNvGrpSpPr>
                <a:grpSpLocks/>
              </p:cNvGrpSpPr>
              <p:nvPr/>
            </p:nvGrpSpPr>
            <p:grpSpPr bwMode="auto">
              <a:xfrm>
                <a:off x="2868" y="1707"/>
                <a:ext cx="131" cy="298"/>
                <a:chOff x="1815" y="1253"/>
                <a:chExt cx="131" cy="298"/>
              </a:xfrm>
            </p:grpSpPr>
            <p:grpSp>
              <p:nvGrpSpPr>
                <p:cNvPr id="92" name="Group 919"/>
                <p:cNvGrpSpPr>
                  <a:grpSpLocks noChangeAspect="1"/>
                </p:cNvGrpSpPr>
                <p:nvPr/>
              </p:nvGrpSpPr>
              <p:grpSpPr bwMode="auto">
                <a:xfrm rot="-4304073">
                  <a:off x="1872" y="1265"/>
                  <a:ext cx="86" cy="62"/>
                  <a:chOff x="1054" y="3406"/>
                  <a:chExt cx="677" cy="565"/>
                </a:xfrm>
              </p:grpSpPr>
              <p:sp>
                <p:nvSpPr>
                  <p:cNvPr id="1672" name="Freeform 92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1673" name="Freeform 92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1674" name="Freeform 92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1675" name="Freeform 92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1676" name="Freeform 92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1677" name="Freeform 92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1678" name="Freeform 92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1679" name="Freeform 92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1680" name="Freeform 92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93" name="Group 929"/>
                <p:cNvGrpSpPr>
                  <a:grpSpLocks noChangeAspect="1"/>
                </p:cNvGrpSpPr>
                <p:nvPr/>
              </p:nvGrpSpPr>
              <p:grpSpPr bwMode="auto">
                <a:xfrm rot="-4304073">
                  <a:off x="1848" y="1337"/>
                  <a:ext cx="87" cy="62"/>
                  <a:chOff x="480" y="3413"/>
                  <a:chExt cx="673" cy="560"/>
                </a:xfrm>
              </p:grpSpPr>
              <p:sp>
                <p:nvSpPr>
                  <p:cNvPr id="1670" name="Freeform 93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671" name="Freeform 93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94" name="Group 932"/>
                <p:cNvGrpSpPr>
                  <a:grpSpLocks noChangeAspect="1"/>
                </p:cNvGrpSpPr>
                <p:nvPr/>
              </p:nvGrpSpPr>
              <p:grpSpPr bwMode="auto">
                <a:xfrm rot="-4304073">
                  <a:off x="1825" y="1406"/>
                  <a:ext cx="87" cy="62"/>
                  <a:chOff x="1054" y="3406"/>
                  <a:chExt cx="677" cy="565"/>
                </a:xfrm>
              </p:grpSpPr>
              <p:sp>
                <p:nvSpPr>
                  <p:cNvPr id="1661" name="Freeform 93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662" name="Freeform 93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663" name="Freeform 93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664" name="Freeform 93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665" name="Freeform 93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666" name="Freeform 93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667" name="Freeform 93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668" name="Freeform 94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669" name="Freeform 94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95" name="Group 942"/>
                <p:cNvGrpSpPr>
                  <a:grpSpLocks noChangeAspect="1"/>
                </p:cNvGrpSpPr>
                <p:nvPr/>
              </p:nvGrpSpPr>
              <p:grpSpPr bwMode="auto">
                <a:xfrm rot="-4304073">
                  <a:off x="1803" y="1477"/>
                  <a:ext cx="86" cy="62"/>
                  <a:chOff x="480" y="3413"/>
                  <a:chExt cx="673" cy="560"/>
                </a:xfrm>
              </p:grpSpPr>
              <p:sp>
                <p:nvSpPr>
                  <p:cNvPr id="1659" name="Freeform 94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660" name="Freeform 94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118" name="Group 945"/>
              <p:cNvGrpSpPr>
                <a:grpSpLocks/>
              </p:cNvGrpSpPr>
              <p:nvPr/>
            </p:nvGrpSpPr>
            <p:grpSpPr bwMode="auto">
              <a:xfrm>
                <a:off x="2945" y="1661"/>
                <a:ext cx="124" cy="309"/>
                <a:chOff x="1998" y="1253"/>
                <a:chExt cx="124" cy="309"/>
              </a:xfrm>
            </p:grpSpPr>
            <p:grpSp>
              <p:nvGrpSpPr>
                <p:cNvPr id="119" name="Group 946"/>
                <p:cNvGrpSpPr>
                  <a:grpSpLocks noChangeAspect="1"/>
                </p:cNvGrpSpPr>
                <p:nvPr/>
              </p:nvGrpSpPr>
              <p:grpSpPr bwMode="auto">
                <a:xfrm rot="-4350386">
                  <a:off x="2003" y="1418"/>
                  <a:ext cx="90" cy="56"/>
                  <a:chOff x="480" y="3413"/>
                  <a:chExt cx="673" cy="560"/>
                </a:xfrm>
              </p:grpSpPr>
              <p:sp>
                <p:nvSpPr>
                  <p:cNvPr id="1653" name="Freeform 94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654" name="Freeform 94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120" name="Group 949"/>
                <p:cNvGrpSpPr>
                  <a:grpSpLocks noChangeAspect="1"/>
                </p:cNvGrpSpPr>
                <p:nvPr/>
              </p:nvGrpSpPr>
              <p:grpSpPr bwMode="auto">
                <a:xfrm rot="-4350386">
                  <a:off x="2026" y="1343"/>
                  <a:ext cx="91" cy="55"/>
                  <a:chOff x="1054" y="3406"/>
                  <a:chExt cx="677" cy="565"/>
                </a:xfrm>
              </p:grpSpPr>
              <p:sp>
                <p:nvSpPr>
                  <p:cNvPr id="1644" name="Freeform 95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645" name="Freeform 95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646" name="Freeform 95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647" name="Freeform 95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648" name="Freeform 95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649" name="Freeform 95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650" name="Freeform 95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651" name="Freeform 95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652" name="Freeform 95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41" name="Group 959"/>
                <p:cNvGrpSpPr>
                  <a:grpSpLocks noChangeAspect="1"/>
                </p:cNvGrpSpPr>
                <p:nvPr/>
              </p:nvGrpSpPr>
              <p:grpSpPr bwMode="auto">
                <a:xfrm rot="-4350386">
                  <a:off x="1980" y="1488"/>
                  <a:ext cx="92" cy="56"/>
                  <a:chOff x="1054" y="3406"/>
                  <a:chExt cx="677" cy="565"/>
                </a:xfrm>
              </p:grpSpPr>
              <p:sp>
                <p:nvSpPr>
                  <p:cNvPr id="1635" name="Freeform 96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636" name="Freeform 96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637" name="Freeform 96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638" name="Freeform 96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639" name="Freeform 96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640" name="Freeform 96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641" name="Freeform 96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642" name="Freeform 96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643" name="Freeform 96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42" name="Group 969"/>
                <p:cNvGrpSpPr>
                  <a:grpSpLocks noChangeAspect="1"/>
                </p:cNvGrpSpPr>
                <p:nvPr/>
              </p:nvGrpSpPr>
              <p:grpSpPr bwMode="auto">
                <a:xfrm rot="-4350386">
                  <a:off x="2050" y="1270"/>
                  <a:ext cx="90" cy="55"/>
                  <a:chOff x="480" y="3413"/>
                  <a:chExt cx="673" cy="560"/>
                </a:xfrm>
              </p:grpSpPr>
              <p:sp>
                <p:nvSpPr>
                  <p:cNvPr id="1633" name="Freeform 97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1634" name="Freeform 97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143" name="Group 972"/>
              <p:cNvGrpSpPr>
                <a:grpSpLocks noChangeAspect="1"/>
              </p:cNvGrpSpPr>
              <p:nvPr/>
            </p:nvGrpSpPr>
            <p:grpSpPr bwMode="auto">
              <a:xfrm>
                <a:off x="2971" y="1707"/>
                <a:ext cx="155" cy="373"/>
                <a:chOff x="932" y="1304"/>
                <a:chExt cx="141" cy="338"/>
              </a:xfrm>
            </p:grpSpPr>
            <p:grpSp>
              <p:nvGrpSpPr>
                <p:cNvPr id="157" name="Group 973"/>
                <p:cNvGrpSpPr>
                  <a:grpSpLocks noChangeAspect="1"/>
                </p:cNvGrpSpPr>
                <p:nvPr/>
              </p:nvGrpSpPr>
              <p:grpSpPr bwMode="auto">
                <a:xfrm rot="-4304073">
                  <a:off x="1006" y="1315"/>
                  <a:ext cx="78" cy="56"/>
                  <a:chOff x="1054" y="3406"/>
                  <a:chExt cx="677" cy="565"/>
                </a:xfrm>
              </p:grpSpPr>
              <p:sp>
                <p:nvSpPr>
                  <p:cNvPr id="1620" name="Freeform 97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1621" name="Freeform 975"/>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1622" name="Freeform 976"/>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1623" name="Freeform 977"/>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1624" name="Freeform 97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1625" name="Freeform 979"/>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1626" name="Freeform 980"/>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1627" name="Freeform 981"/>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1628" name="Freeform 982"/>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158" name="Group 983"/>
                <p:cNvGrpSpPr>
                  <a:grpSpLocks noChangeAspect="1"/>
                </p:cNvGrpSpPr>
                <p:nvPr/>
              </p:nvGrpSpPr>
              <p:grpSpPr bwMode="auto">
                <a:xfrm rot="-4304073">
                  <a:off x="984" y="1380"/>
                  <a:ext cx="79" cy="56"/>
                  <a:chOff x="480" y="3413"/>
                  <a:chExt cx="673" cy="560"/>
                </a:xfrm>
              </p:grpSpPr>
              <p:sp>
                <p:nvSpPr>
                  <p:cNvPr id="1618" name="Freeform 98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619" name="Freeform 98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59" name="Group 986"/>
                <p:cNvGrpSpPr>
                  <a:grpSpLocks noChangeAspect="1"/>
                </p:cNvGrpSpPr>
                <p:nvPr/>
              </p:nvGrpSpPr>
              <p:grpSpPr bwMode="auto">
                <a:xfrm rot="-4304073">
                  <a:off x="963" y="1443"/>
                  <a:ext cx="79" cy="56"/>
                  <a:chOff x="1054" y="3406"/>
                  <a:chExt cx="677" cy="565"/>
                </a:xfrm>
              </p:grpSpPr>
              <p:sp>
                <p:nvSpPr>
                  <p:cNvPr id="1609" name="Freeform 98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610" name="Freeform 98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611" name="Freeform 98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612" name="Freeform 99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613" name="Freeform 99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614" name="Freeform 99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615" name="Freeform 99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616" name="Freeform 99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617" name="Freeform 99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60" name="Group 996"/>
                <p:cNvGrpSpPr>
                  <a:grpSpLocks noChangeAspect="1"/>
                </p:cNvGrpSpPr>
                <p:nvPr/>
              </p:nvGrpSpPr>
              <p:grpSpPr bwMode="auto">
                <a:xfrm rot="-4304073">
                  <a:off x="943" y="1507"/>
                  <a:ext cx="78" cy="56"/>
                  <a:chOff x="480" y="3413"/>
                  <a:chExt cx="673" cy="560"/>
                </a:xfrm>
              </p:grpSpPr>
              <p:sp>
                <p:nvSpPr>
                  <p:cNvPr id="1607" name="Freeform 99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608" name="Freeform 99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83" name="Group 999"/>
                <p:cNvGrpSpPr>
                  <a:grpSpLocks noChangeAspect="1"/>
                </p:cNvGrpSpPr>
                <p:nvPr/>
              </p:nvGrpSpPr>
              <p:grpSpPr bwMode="auto">
                <a:xfrm rot="-4304073">
                  <a:off x="920" y="1575"/>
                  <a:ext cx="79" cy="56"/>
                  <a:chOff x="1054" y="3406"/>
                  <a:chExt cx="677" cy="565"/>
                </a:xfrm>
              </p:grpSpPr>
              <p:sp>
                <p:nvSpPr>
                  <p:cNvPr id="1598" name="Freeform 100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1599" name="Freeform 100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1600" name="Freeform 100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1601" name="Freeform 100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1602" name="Freeform 100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1603" name="Freeform 100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1604" name="Freeform 100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1605" name="Freeform 100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1606" name="Freeform 100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nvGrpSpPr>
              <p:cNvPr id="184" name="Group 1009"/>
              <p:cNvGrpSpPr>
                <a:grpSpLocks/>
              </p:cNvGrpSpPr>
              <p:nvPr/>
            </p:nvGrpSpPr>
            <p:grpSpPr bwMode="auto">
              <a:xfrm>
                <a:off x="2880" y="1706"/>
                <a:ext cx="268" cy="409"/>
                <a:chOff x="2880" y="1207"/>
                <a:chExt cx="268" cy="409"/>
              </a:xfrm>
            </p:grpSpPr>
            <p:grpSp>
              <p:nvGrpSpPr>
                <p:cNvPr id="185" name="Group 1010"/>
                <p:cNvGrpSpPr>
                  <a:grpSpLocks/>
                </p:cNvGrpSpPr>
                <p:nvPr/>
              </p:nvGrpSpPr>
              <p:grpSpPr bwMode="auto">
                <a:xfrm>
                  <a:off x="2880" y="1207"/>
                  <a:ext cx="126" cy="317"/>
                  <a:chOff x="1655" y="1234"/>
                  <a:chExt cx="126" cy="317"/>
                </a:xfrm>
              </p:grpSpPr>
              <p:grpSp>
                <p:nvGrpSpPr>
                  <p:cNvPr id="186" name="Group 1011"/>
                  <p:cNvGrpSpPr>
                    <a:grpSpLocks noChangeAspect="1"/>
                  </p:cNvGrpSpPr>
                  <p:nvPr/>
                </p:nvGrpSpPr>
                <p:grpSpPr bwMode="auto">
                  <a:xfrm rot="-4350386">
                    <a:off x="1685" y="1327"/>
                    <a:ext cx="90" cy="56"/>
                    <a:chOff x="480" y="3413"/>
                    <a:chExt cx="673" cy="560"/>
                  </a:xfrm>
                </p:grpSpPr>
                <p:sp>
                  <p:nvSpPr>
                    <p:cNvPr id="1591" name="Freeform 101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592" name="Freeform 101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187" name="Group 1014"/>
                  <p:cNvGrpSpPr>
                    <a:grpSpLocks noChangeAspect="1"/>
                  </p:cNvGrpSpPr>
                  <p:nvPr/>
                </p:nvGrpSpPr>
                <p:grpSpPr bwMode="auto">
                  <a:xfrm rot="-4350386">
                    <a:off x="1708" y="1252"/>
                    <a:ext cx="91" cy="55"/>
                    <a:chOff x="1054" y="3406"/>
                    <a:chExt cx="677" cy="565"/>
                  </a:xfrm>
                </p:grpSpPr>
                <p:sp>
                  <p:nvSpPr>
                    <p:cNvPr id="1582" name="Freeform 101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583" name="Freeform 101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584" name="Freeform 101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585" name="Freeform 101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586" name="Freeform 101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587" name="Freeform 102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588" name="Freeform 102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589" name="Freeform 102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590" name="Freeform 102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219" name="Group 1024"/>
                  <p:cNvGrpSpPr>
                    <a:grpSpLocks noChangeAspect="1"/>
                  </p:cNvGrpSpPr>
                  <p:nvPr/>
                </p:nvGrpSpPr>
                <p:grpSpPr bwMode="auto">
                  <a:xfrm rot="-4350386">
                    <a:off x="1662" y="1397"/>
                    <a:ext cx="92" cy="56"/>
                    <a:chOff x="1054" y="3406"/>
                    <a:chExt cx="677" cy="565"/>
                  </a:xfrm>
                </p:grpSpPr>
                <p:sp>
                  <p:nvSpPr>
                    <p:cNvPr id="1573" name="Freeform 102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574" name="Freeform 102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575" name="Freeform 102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576" name="Freeform 102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577" name="Freeform 102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578" name="Freeform 103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579" name="Freeform 103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580" name="Freeform 103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581" name="Freeform 103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220" name="Group 1034"/>
                  <p:cNvGrpSpPr>
                    <a:grpSpLocks noChangeAspect="1"/>
                  </p:cNvGrpSpPr>
                  <p:nvPr/>
                </p:nvGrpSpPr>
                <p:grpSpPr bwMode="auto">
                  <a:xfrm rot="-4350386">
                    <a:off x="1638" y="1478"/>
                    <a:ext cx="90" cy="55"/>
                    <a:chOff x="480" y="3413"/>
                    <a:chExt cx="673" cy="560"/>
                  </a:xfrm>
                </p:grpSpPr>
                <p:sp>
                  <p:nvSpPr>
                    <p:cNvPr id="1571" name="Freeform 103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1572" name="Freeform 103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221" name="Group 1037"/>
                <p:cNvGrpSpPr>
                  <a:grpSpLocks/>
                </p:cNvGrpSpPr>
                <p:nvPr/>
              </p:nvGrpSpPr>
              <p:grpSpPr bwMode="auto">
                <a:xfrm>
                  <a:off x="2926" y="1298"/>
                  <a:ext cx="108" cy="227"/>
                  <a:chOff x="2926" y="1324"/>
                  <a:chExt cx="108" cy="227"/>
                </a:xfrm>
              </p:grpSpPr>
              <p:grpSp>
                <p:nvGrpSpPr>
                  <p:cNvPr id="222" name="Group 1038"/>
                  <p:cNvGrpSpPr>
                    <a:grpSpLocks noChangeAspect="1"/>
                  </p:cNvGrpSpPr>
                  <p:nvPr/>
                </p:nvGrpSpPr>
                <p:grpSpPr bwMode="auto">
                  <a:xfrm rot="-4304073">
                    <a:off x="2959" y="1337"/>
                    <a:ext cx="87" cy="62"/>
                    <a:chOff x="480" y="3413"/>
                    <a:chExt cx="673" cy="560"/>
                  </a:xfrm>
                </p:grpSpPr>
                <p:sp>
                  <p:nvSpPr>
                    <p:cNvPr id="1565" name="Freeform 103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566" name="Freeform 104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45" name="Group 1041"/>
                  <p:cNvGrpSpPr>
                    <a:grpSpLocks noChangeAspect="1"/>
                  </p:cNvGrpSpPr>
                  <p:nvPr/>
                </p:nvGrpSpPr>
                <p:grpSpPr bwMode="auto">
                  <a:xfrm rot="-4304073">
                    <a:off x="2936" y="1406"/>
                    <a:ext cx="87" cy="62"/>
                    <a:chOff x="1054" y="3406"/>
                    <a:chExt cx="677" cy="565"/>
                  </a:xfrm>
                </p:grpSpPr>
                <p:sp>
                  <p:nvSpPr>
                    <p:cNvPr id="1556" name="Freeform 104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557" name="Freeform 1043"/>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558" name="Freeform 1044"/>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559" name="Freeform 1045"/>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560" name="Freeform 104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561" name="Freeform 1047"/>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562" name="Freeform 1048"/>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563" name="Freeform 1049"/>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564" name="Freeform 1050"/>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246" name="Group 1051"/>
                  <p:cNvGrpSpPr>
                    <a:grpSpLocks noChangeAspect="1"/>
                  </p:cNvGrpSpPr>
                  <p:nvPr/>
                </p:nvGrpSpPr>
                <p:grpSpPr bwMode="auto">
                  <a:xfrm rot="-4304073">
                    <a:off x="2914" y="1477"/>
                    <a:ext cx="86" cy="62"/>
                    <a:chOff x="480" y="3413"/>
                    <a:chExt cx="673" cy="560"/>
                  </a:xfrm>
                </p:grpSpPr>
                <p:sp>
                  <p:nvSpPr>
                    <p:cNvPr id="1554" name="Freeform 105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555" name="Freeform 105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247" name="Group 1054"/>
                <p:cNvGrpSpPr>
                  <a:grpSpLocks/>
                </p:cNvGrpSpPr>
                <p:nvPr/>
              </p:nvGrpSpPr>
              <p:grpSpPr bwMode="auto">
                <a:xfrm>
                  <a:off x="3006" y="1239"/>
                  <a:ext cx="101" cy="237"/>
                  <a:chOff x="3016" y="1279"/>
                  <a:chExt cx="101" cy="237"/>
                </a:xfrm>
              </p:grpSpPr>
              <p:grpSp>
                <p:nvGrpSpPr>
                  <p:cNvPr id="248" name="Group 1055"/>
                  <p:cNvGrpSpPr>
                    <a:grpSpLocks noChangeAspect="1"/>
                  </p:cNvGrpSpPr>
                  <p:nvPr/>
                </p:nvGrpSpPr>
                <p:grpSpPr bwMode="auto">
                  <a:xfrm rot="-4350386">
                    <a:off x="3021" y="1372"/>
                    <a:ext cx="90" cy="56"/>
                    <a:chOff x="480" y="3413"/>
                    <a:chExt cx="673" cy="560"/>
                  </a:xfrm>
                </p:grpSpPr>
                <p:sp>
                  <p:nvSpPr>
                    <p:cNvPr id="1549" name="Freeform 105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550" name="Freeform 105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271" name="Group 1058"/>
                  <p:cNvGrpSpPr>
                    <a:grpSpLocks noChangeAspect="1"/>
                  </p:cNvGrpSpPr>
                  <p:nvPr/>
                </p:nvGrpSpPr>
                <p:grpSpPr bwMode="auto">
                  <a:xfrm rot="-4350386">
                    <a:off x="3044" y="1297"/>
                    <a:ext cx="91" cy="55"/>
                    <a:chOff x="1054" y="3406"/>
                    <a:chExt cx="677" cy="565"/>
                  </a:xfrm>
                </p:grpSpPr>
                <p:sp>
                  <p:nvSpPr>
                    <p:cNvPr id="1540" name="Freeform 105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541" name="Freeform 106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542" name="Freeform 106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543" name="Freeform 106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544" name="Freeform 106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545" name="Freeform 106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546" name="Freeform 106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547" name="Freeform 106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548" name="Freeform 106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272" name="Group 1068"/>
                  <p:cNvGrpSpPr>
                    <a:grpSpLocks noChangeAspect="1"/>
                  </p:cNvGrpSpPr>
                  <p:nvPr/>
                </p:nvGrpSpPr>
                <p:grpSpPr bwMode="auto">
                  <a:xfrm rot="-4350386">
                    <a:off x="2998" y="1442"/>
                    <a:ext cx="92" cy="56"/>
                    <a:chOff x="1054" y="3406"/>
                    <a:chExt cx="677" cy="565"/>
                  </a:xfrm>
                </p:grpSpPr>
                <p:sp>
                  <p:nvSpPr>
                    <p:cNvPr id="1531" name="Freeform 106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532" name="Freeform 107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533" name="Freeform 107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534" name="Freeform 107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535" name="Freeform 107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536" name="Freeform 107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537" name="Freeform 107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538" name="Freeform 107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539" name="Freeform 107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273" name="Group 1078"/>
                <p:cNvGrpSpPr>
                  <a:grpSpLocks/>
                </p:cNvGrpSpPr>
                <p:nvPr/>
              </p:nvGrpSpPr>
              <p:grpSpPr bwMode="auto">
                <a:xfrm>
                  <a:off x="3016" y="1314"/>
                  <a:ext cx="132" cy="302"/>
                  <a:chOff x="2109" y="1324"/>
                  <a:chExt cx="132" cy="302"/>
                </a:xfrm>
              </p:grpSpPr>
              <p:grpSp>
                <p:nvGrpSpPr>
                  <p:cNvPr id="274" name="Group 1079"/>
                  <p:cNvGrpSpPr>
                    <a:grpSpLocks noChangeAspect="1"/>
                  </p:cNvGrpSpPr>
                  <p:nvPr/>
                </p:nvGrpSpPr>
                <p:grpSpPr bwMode="auto">
                  <a:xfrm rot="-4304073">
                    <a:off x="2166" y="1337"/>
                    <a:ext cx="87" cy="62"/>
                    <a:chOff x="480" y="3413"/>
                    <a:chExt cx="673" cy="560"/>
                  </a:xfrm>
                </p:grpSpPr>
                <p:sp>
                  <p:nvSpPr>
                    <p:cNvPr id="1526" name="Freeform 108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527" name="Freeform 108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75" name="Group 1082"/>
                  <p:cNvGrpSpPr>
                    <a:grpSpLocks noChangeAspect="1"/>
                  </p:cNvGrpSpPr>
                  <p:nvPr/>
                </p:nvGrpSpPr>
                <p:grpSpPr bwMode="auto">
                  <a:xfrm rot="-4304073">
                    <a:off x="2143" y="1406"/>
                    <a:ext cx="87" cy="62"/>
                    <a:chOff x="1054" y="3406"/>
                    <a:chExt cx="677" cy="565"/>
                  </a:xfrm>
                </p:grpSpPr>
                <p:sp>
                  <p:nvSpPr>
                    <p:cNvPr id="1517" name="Freeform 108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518" name="Freeform 108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519" name="Freeform 108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520" name="Freeform 108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521" name="Freeform 108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522" name="Freeform 108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523" name="Freeform 108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524" name="Freeform 109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525" name="Freeform 109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276" name="Group 1092"/>
                  <p:cNvGrpSpPr>
                    <a:grpSpLocks noChangeAspect="1"/>
                  </p:cNvGrpSpPr>
                  <p:nvPr/>
                </p:nvGrpSpPr>
                <p:grpSpPr bwMode="auto">
                  <a:xfrm rot="-4304073">
                    <a:off x="2121" y="1477"/>
                    <a:ext cx="86" cy="62"/>
                    <a:chOff x="480" y="3413"/>
                    <a:chExt cx="673" cy="560"/>
                  </a:xfrm>
                </p:grpSpPr>
                <p:sp>
                  <p:nvSpPr>
                    <p:cNvPr id="1515" name="Freeform 109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516" name="Freeform 109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277" name="Group 1095"/>
                  <p:cNvGrpSpPr>
                    <a:grpSpLocks noChangeAspect="1"/>
                  </p:cNvGrpSpPr>
                  <p:nvPr/>
                </p:nvGrpSpPr>
                <p:grpSpPr bwMode="auto">
                  <a:xfrm rot="-4304073">
                    <a:off x="2096" y="1552"/>
                    <a:ext cx="87" cy="62"/>
                    <a:chOff x="1054" y="3406"/>
                    <a:chExt cx="677" cy="565"/>
                  </a:xfrm>
                </p:grpSpPr>
                <p:sp>
                  <p:nvSpPr>
                    <p:cNvPr id="1506" name="Freeform 109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1507" name="Freeform 1097"/>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1508" name="Freeform 1098"/>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1509" name="Freeform 1099"/>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1510" name="Freeform 110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1511" name="Freeform 1101"/>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1512" name="Freeform 1102"/>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1513" name="Freeform 1103"/>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1514" name="Freeform 1104"/>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grpSp>
          <p:nvGrpSpPr>
            <p:cNvPr id="278" name="Group 1105"/>
            <p:cNvGrpSpPr>
              <a:grpSpLocks/>
            </p:cNvGrpSpPr>
            <p:nvPr/>
          </p:nvGrpSpPr>
          <p:grpSpPr bwMode="auto">
            <a:xfrm>
              <a:off x="5190" y="2111"/>
              <a:ext cx="268" cy="409"/>
              <a:chOff x="2880" y="1207"/>
              <a:chExt cx="268" cy="409"/>
            </a:xfrm>
          </p:grpSpPr>
          <p:grpSp>
            <p:nvGrpSpPr>
              <p:cNvPr id="301" name="Group 1106"/>
              <p:cNvGrpSpPr>
                <a:grpSpLocks/>
              </p:cNvGrpSpPr>
              <p:nvPr/>
            </p:nvGrpSpPr>
            <p:grpSpPr bwMode="auto">
              <a:xfrm>
                <a:off x="2880" y="1207"/>
                <a:ext cx="126" cy="317"/>
                <a:chOff x="1655" y="1234"/>
                <a:chExt cx="126" cy="317"/>
              </a:xfrm>
            </p:grpSpPr>
            <p:grpSp>
              <p:nvGrpSpPr>
                <p:cNvPr id="302" name="Group 1107"/>
                <p:cNvGrpSpPr>
                  <a:grpSpLocks noChangeAspect="1"/>
                </p:cNvGrpSpPr>
                <p:nvPr/>
              </p:nvGrpSpPr>
              <p:grpSpPr bwMode="auto">
                <a:xfrm rot="-4350386">
                  <a:off x="1685" y="1327"/>
                  <a:ext cx="90" cy="56"/>
                  <a:chOff x="480" y="3413"/>
                  <a:chExt cx="673" cy="560"/>
                </a:xfrm>
              </p:grpSpPr>
              <p:sp>
                <p:nvSpPr>
                  <p:cNvPr id="1492" name="Freeform 110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493" name="Freeform 110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303" name="Group 1110"/>
                <p:cNvGrpSpPr>
                  <a:grpSpLocks noChangeAspect="1"/>
                </p:cNvGrpSpPr>
                <p:nvPr/>
              </p:nvGrpSpPr>
              <p:grpSpPr bwMode="auto">
                <a:xfrm rot="-4350386">
                  <a:off x="1708" y="1252"/>
                  <a:ext cx="91" cy="55"/>
                  <a:chOff x="1054" y="3406"/>
                  <a:chExt cx="677" cy="565"/>
                </a:xfrm>
              </p:grpSpPr>
              <p:sp>
                <p:nvSpPr>
                  <p:cNvPr id="1483" name="Freeform 111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484" name="Freeform 111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485" name="Freeform 111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486" name="Freeform 111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487" name="Freeform 111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488" name="Freeform 111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489" name="Freeform 111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490" name="Freeform 111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491" name="Freeform 111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324" name="Group 1120"/>
                <p:cNvGrpSpPr>
                  <a:grpSpLocks noChangeAspect="1"/>
                </p:cNvGrpSpPr>
                <p:nvPr/>
              </p:nvGrpSpPr>
              <p:grpSpPr bwMode="auto">
                <a:xfrm rot="-4350386">
                  <a:off x="1662" y="1397"/>
                  <a:ext cx="92" cy="56"/>
                  <a:chOff x="1054" y="3406"/>
                  <a:chExt cx="677" cy="565"/>
                </a:xfrm>
              </p:grpSpPr>
              <p:sp>
                <p:nvSpPr>
                  <p:cNvPr id="1474" name="Freeform 112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475" name="Freeform 112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476" name="Freeform 112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477" name="Freeform 112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478" name="Freeform 112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479" name="Freeform 112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480" name="Freeform 112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481" name="Freeform 112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482" name="Freeform 112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325" name="Group 1130"/>
                <p:cNvGrpSpPr>
                  <a:grpSpLocks noChangeAspect="1"/>
                </p:cNvGrpSpPr>
                <p:nvPr/>
              </p:nvGrpSpPr>
              <p:grpSpPr bwMode="auto">
                <a:xfrm rot="-4350386">
                  <a:off x="1638" y="1478"/>
                  <a:ext cx="90" cy="55"/>
                  <a:chOff x="480" y="3413"/>
                  <a:chExt cx="673" cy="560"/>
                </a:xfrm>
              </p:grpSpPr>
              <p:sp>
                <p:nvSpPr>
                  <p:cNvPr id="1472" name="Freeform 113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1473" name="Freeform 113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326" name="Group 1133"/>
              <p:cNvGrpSpPr>
                <a:grpSpLocks/>
              </p:cNvGrpSpPr>
              <p:nvPr/>
            </p:nvGrpSpPr>
            <p:grpSpPr bwMode="auto">
              <a:xfrm>
                <a:off x="2926" y="1298"/>
                <a:ext cx="108" cy="227"/>
                <a:chOff x="2926" y="1324"/>
                <a:chExt cx="108" cy="227"/>
              </a:xfrm>
            </p:grpSpPr>
            <p:grpSp>
              <p:nvGrpSpPr>
                <p:cNvPr id="340" name="Group 1134"/>
                <p:cNvGrpSpPr>
                  <a:grpSpLocks noChangeAspect="1"/>
                </p:cNvGrpSpPr>
                <p:nvPr/>
              </p:nvGrpSpPr>
              <p:grpSpPr bwMode="auto">
                <a:xfrm rot="-4304073">
                  <a:off x="2959" y="1337"/>
                  <a:ext cx="87" cy="62"/>
                  <a:chOff x="480" y="3413"/>
                  <a:chExt cx="673" cy="560"/>
                </a:xfrm>
              </p:grpSpPr>
              <p:sp>
                <p:nvSpPr>
                  <p:cNvPr id="1466" name="Freeform 113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467" name="Freeform 113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341" name="Group 1137"/>
                <p:cNvGrpSpPr>
                  <a:grpSpLocks noChangeAspect="1"/>
                </p:cNvGrpSpPr>
                <p:nvPr/>
              </p:nvGrpSpPr>
              <p:grpSpPr bwMode="auto">
                <a:xfrm rot="-4304073">
                  <a:off x="2936" y="1406"/>
                  <a:ext cx="87" cy="62"/>
                  <a:chOff x="1054" y="3406"/>
                  <a:chExt cx="677" cy="565"/>
                </a:xfrm>
              </p:grpSpPr>
              <p:sp>
                <p:nvSpPr>
                  <p:cNvPr id="1457" name="Freeform 113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458" name="Freeform 1139"/>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459" name="Freeform 1140"/>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460" name="Freeform 1141"/>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461" name="Freeform 114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462" name="Freeform 1143"/>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463" name="Freeform 1144"/>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464" name="Freeform 1145"/>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465" name="Freeform 1146"/>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342" name="Group 1147"/>
                <p:cNvGrpSpPr>
                  <a:grpSpLocks noChangeAspect="1"/>
                </p:cNvGrpSpPr>
                <p:nvPr/>
              </p:nvGrpSpPr>
              <p:grpSpPr bwMode="auto">
                <a:xfrm rot="-4304073">
                  <a:off x="2914" y="1477"/>
                  <a:ext cx="86" cy="62"/>
                  <a:chOff x="480" y="3413"/>
                  <a:chExt cx="673" cy="560"/>
                </a:xfrm>
              </p:grpSpPr>
              <p:sp>
                <p:nvSpPr>
                  <p:cNvPr id="1455" name="Freeform 114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456" name="Freeform 114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343" name="Group 1150"/>
              <p:cNvGrpSpPr>
                <a:grpSpLocks/>
              </p:cNvGrpSpPr>
              <p:nvPr/>
            </p:nvGrpSpPr>
            <p:grpSpPr bwMode="auto">
              <a:xfrm>
                <a:off x="3006" y="1239"/>
                <a:ext cx="101" cy="237"/>
                <a:chOff x="3016" y="1279"/>
                <a:chExt cx="101" cy="237"/>
              </a:xfrm>
            </p:grpSpPr>
            <p:grpSp>
              <p:nvGrpSpPr>
                <p:cNvPr id="366" name="Group 1151"/>
                <p:cNvGrpSpPr>
                  <a:grpSpLocks noChangeAspect="1"/>
                </p:cNvGrpSpPr>
                <p:nvPr/>
              </p:nvGrpSpPr>
              <p:grpSpPr bwMode="auto">
                <a:xfrm rot="-4350386">
                  <a:off x="3021" y="1372"/>
                  <a:ext cx="90" cy="56"/>
                  <a:chOff x="480" y="3413"/>
                  <a:chExt cx="673" cy="560"/>
                </a:xfrm>
              </p:grpSpPr>
              <p:sp>
                <p:nvSpPr>
                  <p:cNvPr id="1450" name="Freeform 115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451" name="Freeform 115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367" name="Group 1154"/>
                <p:cNvGrpSpPr>
                  <a:grpSpLocks noChangeAspect="1"/>
                </p:cNvGrpSpPr>
                <p:nvPr/>
              </p:nvGrpSpPr>
              <p:grpSpPr bwMode="auto">
                <a:xfrm rot="-4350386">
                  <a:off x="3044" y="1297"/>
                  <a:ext cx="91" cy="55"/>
                  <a:chOff x="1054" y="3406"/>
                  <a:chExt cx="677" cy="565"/>
                </a:xfrm>
              </p:grpSpPr>
              <p:sp>
                <p:nvSpPr>
                  <p:cNvPr id="1441" name="Freeform 115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442" name="Freeform 115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443" name="Freeform 115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444" name="Freeform 115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445" name="Freeform 115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446" name="Freeform 116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447" name="Freeform 116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448" name="Freeform 116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449" name="Freeform 116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368" name="Group 1164"/>
                <p:cNvGrpSpPr>
                  <a:grpSpLocks noChangeAspect="1"/>
                </p:cNvGrpSpPr>
                <p:nvPr/>
              </p:nvGrpSpPr>
              <p:grpSpPr bwMode="auto">
                <a:xfrm rot="-4350386">
                  <a:off x="2998" y="1442"/>
                  <a:ext cx="92" cy="56"/>
                  <a:chOff x="1054" y="3406"/>
                  <a:chExt cx="677" cy="565"/>
                </a:xfrm>
              </p:grpSpPr>
              <p:sp>
                <p:nvSpPr>
                  <p:cNvPr id="1432" name="Freeform 116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433" name="Freeform 116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434" name="Freeform 116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435" name="Freeform 116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436" name="Freeform 116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437" name="Freeform 117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438" name="Freeform 117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439" name="Freeform 117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440" name="Freeform 117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369" name="Group 1174"/>
              <p:cNvGrpSpPr>
                <a:grpSpLocks/>
              </p:cNvGrpSpPr>
              <p:nvPr/>
            </p:nvGrpSpPr>
            <p:grpSpPr bwMode="auto">
              <a:xfrm>
                <a:off x="3016" y="1314"/>
                <a:ext cx="132" cy="302"/>
                <a:chOff x="2109" y="1324"/>
                <a:chExt cx="132" cy="302"/>
              </a:xfrm>
            </p:grpSpPr>
            <p:grpSp>
              <p:nvGrpSpPr>
                <p:cNvPr id="370" name="Group 1175"/>
                <p:cNvGrpSpPr>
                  <a:grpSpLocks noChangeAspect="1"/>
                </p:cNvGrpSpPr>
                <p:nvPr/>
              </p:nvGrpSpPr>
              <p:grpSpPr bwMode="auto">
                <a:xfrm rot="-4304073">
                  <a:off x="2166" y="1337"/>
                  <a:ext cx="87" cy="62"/>
                  <a:chOff x="480" y="3413"/>
                  <a:chExt cx="673" cy="560"/>
                </a:xfrm>
              </p:grpSpPr>
              <p:sp>
                <p:nvSpPr>
                  <p:cNvPr id="1427" name="Freeform 117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428" name="Freeform 117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371" name="Group 1178"/>
                <p:cNvGrpSpPr>
                  <a:grpSpLocks noChangeAspect="1"/>
                </p:cNvGrpSpPr>
                <p:nvPr/>
              </p:nvGrpSpPr>
              <p:grpSpPr bwMode="auto">
                <a:xfrm rot="-4304073">
                  <a:off x="2143" y="1406"/>
                  <a:ext cx="87" cy="62"/>
                  <a:chOff x="1054" y="3406"/>
                  <a:chExt cx="677" cy="565"/>
                </a:xfrm>
              </p:grpSpPr>
              <p:sp>
                <p:nvSpPr>
                  <p:cNvPr id="1418" name="Freeform 117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419" name="Freeform 118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420" name="Freeform 118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421" name="Freeform 118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422" name="Freeform 118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423" name="Freeform 118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424" name="Freeform 118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425" name="Freeform 118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426" name="Freeform 118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372" name="Group 1188"/>
                <p:cNvGrpSpPr>
                  <a:grpSpLocks noChangeAspect="1"/>
                </p:cNvGrpSpPr>
                <p:nvPr/>
              </p:nvGrpSpPr>
              <p:grpSpPr bwMode="auto">
                <a:xfrm rot="-4304073">
                  <a:off x="2121" y="1477"/>
                  <a:ext cx="86" cy="62"/>
                  <a:chOff x="480" y="3413"/>
                  <a:chExt cx="673" cy="560"/>
                </a:xfrm>
              </p:grpSpPr>
              <p:sp>
                <p:nvSpPr>
                  <p:cNvPr id="1416" name="Freeform 118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417" name="Freeform 119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373" name="Group 1191"/>
                <p:cNvGrpSpPr>
                  <a:grpSpLocks noChangeAspect="1"/>
                </p:cNvGrpSpPr>
                <p:nvPr/>
              </p:nvGrpSpPr>
              <p:grpSpPr bwMode="auto">
                <a:xfrm rot="-4304073">
                  <a:off x="2096" y="1552"/>
                  <a:ext cx="87" cy="62"/>
                  <a:chOff x="1054" y="3406"/>
                  <a:chExt cx="677" cy="565"/>
                </a:xfrm>
              </p:grpSpPr>
              <p:sp>
                <p:nvSpPr>
                  <p:cNvPr id="1407" name="Freeform 119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1408" name="Freeform 1193"/>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1409" name="Freeform 1194"/>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1410" name="Freeform 1195"/>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1411" name="Freeform 119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1412" name="Freeform 1197"/>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1413" name="Freeform 1198"/>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1414" name="Freeform 1199"/>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1415" name="Freeform 1200"/>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nvGrpSpPr>
            <p:cNvPr id="374" name="Group 1201"/>
            <p:cNvGrpSpPr>
              <a:grpSpLocks/>
            </p:cNvGrpSpPr>
            <p:nvPr/>
          </p:nvGrpSpPr>
          <p:grpSpPr bwMode="auto">
            <a:xfrm>
              <a:off x="5231" y="2156"/>
              <a:ext cx="280" cy="454"/>
              <a:chOff x="2868" y="1661"/>
              <a:chExt cx="280" cy="454"/>
            </a:xfrm>
          </p:grpSpPr>
          <p:grpSp>
            <p:nvGrpSpPr>
              <p:cNvPr id="375" name="Group 1202"/>
              <p:cNvGrpSpPr>
                <a:grpSpLocks/>
              </p:cNvGrpSpPr>
              <p:nvPr/>
            </p:nvGrpSpPr>
            <p:grpSpPr bwMode="auto">
              <a:xfrm>
                <a:off x="2868" y="1707"/>
                <a:ext cx="131" cy="298"/>
                <a:chOff x="1815" y="1253"/>
                <a:chExt cx="131" cy="298"/>
              </a:xfrm>
            </p:grpSpPr>
            <p:grpSp>
              <p:nvGrpSpPr>
                <p:cNvPr id="376" name="Group 1203"/>
                <p:cNvGrpSpPr>
                  <a:grpSpLocks noChangeAspect="1"/>
                </p:cNvGrpSpPr>
                <p:nvPr/>
              </p:nvGrpSpPr>
              <p:grpSpPr bwMode="auto">
                <a:xfrm rot="-4304073">
                  <a:off x="1872" y="1265"/>
                  <a:ext cx="86" cy="62"/>
                  <a:chOff x="1054" y="3406"/>
                  <a:chExt cx="677" cy="565"/>
                </a:xfrm>
              </p:grpSpPr>
              <p:sp>
                <p:nvSpPr>
                  <p:cNvPr id="1390" name="Freeform 120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1391" name="Freeform 1205"/>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1392" name="Freeform 1206"/>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1393" name="Freeform 1207"/>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1394" name="Freeform 120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1395" name="Freeform 1209"/>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1396" name="Freeform 1210"/>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1397" name="Freeform 1211"/>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1398" name="Freeform 1212"/>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377" name="Group 1213"/>
                <p:cNvGrpSpPr>
                  <a:grpSpLocks noChangeAspect="1"/>
                </p:cNvGrpSpPr>
                <p:nvPr/>
              </p:nvGrpSpPr>
              <p:grpSpPr bwMode="auto">
                <a:xfrm rot="-4304073">
                  <a:off x="1848" y="1337"/>
                  <a:ext cx="87" cy="62"/>
                  <a:chOff x="480" y="3413"/>
                  <a:chExt cx="673" cy="560"/>
                </a:xfrm>
              </p:grpSpPr>
              <p:sp>
                <p:nvSpPr>
                  <p:cNvPr id="1388" name="Freeform 121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389" name="Freeform 121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400" name="Group 1216"/>
                <p:cNvGrpSpPr>
                  <a:grpSpLocks noChangeAspect="1"/>
                </p:cNvGrpSpPr>
                <p:nvPr/>
              </p:nvGrpSpPr>
              <p:grpSpPr bwMode="auto">
                <a:xfrm rot="-4304073">
                  <a:off x="1825" y="1406"/>
                  <a:ext cx="87" cy="62"/>
                  <a:chOff x="1054" y="3406"/>
                  <a:chExt cx="677" cy="565"/>
                </a:xfrm>
              </p:grpSpPr>
              <p:sp>
                <p:nvSpPr>
                  <p:cNvPr id="1379" name="Freeform 121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380" name="Freeform 121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381" name="Freeform 121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382" name="Freeform 122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383" name="Freeform 122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384" name="Freeform 122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385" name="Freeform 122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386" name="Freeform 122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387" name="Freeform 122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401" name="Group 1226"/>
                <p:cNvGrpSpPr>
                  <a:grpSpLocks noChangeAspect="1"/>
                </p:cNvGrpSpPr>
                <p:nvPr/>
              </p:nvGrpSpPr>
              <p:grpSpPr bwMode="auto">
                <a:xfrm rot="-4304073">
                  <a:off x="1803" y="1477"/>
                  <a:ext cx="86" cy="62"/>
                  <a:chOff x="480" y="3413"/>
                  <a:chExt cx="673" cy="560"/>
                </a:xfrm>
              </p:grpSpPr>
              <p:sp>
                <p:nvSpPr>
                  <p:cNvPr id="1377" name="Freeform 122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378" name="Freeform 122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402" name="Group 1229"/>
              <p:cNvGrpSpPr>
                <a:grpSpLocks/>
              </p:cNvGrpSpPr>
              <p:nvPr/>
            </p:nvGrpSpPr>
            <p:grpSpPr bwMode="auto">
              <a:xfrm>
                <a:off x="2945" y="1661"/>
                <a:ext cx="124" cy="309"/>
                <a:chOff x="1998" y="1253"/>
                <a:chExt cx="124" cy="309"/>
              </a:xfrm>
            </p:grpSpPr>
            <p:grpSp>
              <p:nvGrpSpPr>
                <p:cNvPr id="423" name="Group 1230"/>
                <p:cNvGrpSpPr>
                  <a:grpSpLocks noChangeAspect="1"/>
                </p:cNvGrpSpPr>
                <p:nvPr/>
              </p:nvGrpSpPr>
              <p:grpSpPr bwMode="auto">
                <a:xfrm rot="-4350386">
                  <a:off x="2003" y="1418"/>
                  <a:ext cx="90" cy="56"/>
                  <a:chOff x="480" y="3413"/>
                  <a:chExt cx="673" cy="560"/>
                </a:xfrm>
              </p:grpSpPr>
              <p:sp>
                <p:nvSpPr>
                  <p:cNvPr id="1371" name="Freeform 123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372" name="Freeform 123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424" name="Group 1233"/>
                <p:cNvGrpSpPr>
                  <a:grpSpLocks noChangeAspect="1"/>
                </p:cNvGrpSpPr>
                <p:nvPr/>
              </p:nvGrpSpPr>
              <p:grpSpPr bwMode="auto">
                <a:xfrm rot="-4350386">
                  <a:off x="2026" y="1343"/>
                  <a:ext cx="91" cy="55"/>
                  <a:chOff x="1054" y="3406"/>
                  <a:chExt cx="677" cy="565"/>
                </a:xfrm>
              </p:grpSpPr>
              <p:sp>
                <p:nvSpPr>
                  <p:cNvPr id="1362" name="Freeform 123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363" name="Freeform 1235"/>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364" name="Freeform 1236"/>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365" name="Freeform 1237"/>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366" name="Freeform 123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367" name="Freeform 1239"/>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368" name="Freeform 1240"/>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369" name="Freeform 1241"/>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370" name="Freeform 1242"/>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425" name="Group 1243"/>
                <p:cNvGrpSpPr>
                  <a:grpSpLocks noChangeAspect="1"/>
                </p:cNvGrpSpPr>
                <p:nvPr/>
              </p:nvGrpSpPr>
              <p:grpSpPr bwMode="auto">
                <a:xfrm rot="-4350386">
                  <a:off x="1980" y="1488"/>
                  <a:ext cx="92" cy="56"/>
                  <a:chOff x="1054" y="3406"/>
                  <a:chExt cx="677" cy="565"/>
                </a:xfrm>
              </p:grpSpPr>
              <p:sp>
                <p:nvSpPr>
                  <p:cNvPr id="1353" name="Freeform 124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354" name="Freeform 1245"/>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355" name="Freeform 1246"/>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356" name="Freeform 1247"/>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357" name="Freeform 124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358" name="Freeform 1249"/>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359" name="Freeform 1250"/>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360" name="Freeform 1251"/>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361" name="Freeform 1252"/>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439" name="Group 1253"/>
                <p:cNvGrpSpPr>
                  <a:grpSpLocks noChangeAspect="1"/>
                </p:cNvGrpSpPr>
                <p:nvPr/>
              </p:nvGrpSpPr>
              <p:grpSpPr bwMode="auto">
                <a:xfrm rot="-4350386">
                  <a:off x="2050" y="1270"/>
                  <a:ext cx="90" cy="55"/>
                  <a:chOff x="480" y="3413"/>
                  <a:chExt cx="673" cy="560"/>
                </a:xfrm>
              </p:grpSpPr>
              <p:sp>
                <p:nvSpPr>
                  <p:cNvPr id="1351" name="Freeform 125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1352" name="Freeform 125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440" name="Group 1256"/>
              <p:cNvGrpSpPr>
                <a:grpSpLocks noChangeAspect="1"/>
              </p:cNvGrpSpPr>
              <p:nvPr/>
            </p:nvGrpSpPr>
            <p:grpSpPr bwMode="auto">
              <a:xfrm>
                <a:off x="2971" y="1707"/>
                <a:ext cx="155" cy="373"/>
                <a:chOff x="932" y="1304"/>
                <a:chExt cx="141" cy="338"/>
              </a:xfrm>
            </p:grpSpPr>
            <p:grpSp>
              <p:nvGrpSpPr>
                <p:cNvPr id="441" name="Group 1257"/>
                <p:cNvGrpSpPr>
                  <a:grpSpLocks noChangeAspect="1"/>
                </p:cNvGrpSpPr>
                <p:nvPr/>
              </p:nvGrpSpPr>
              <p:grpSpPr bwMode="auto">
                <a:xfrm rot="-4304073">
                  <a:off x="1006" y="1315"/>
                  <a:ext cx="78" cy="56"/>
                  <a:chOff x="1054" y="3406"/>
                  <a:chExt cx="677" cy="565"/>
                </a:xfrm>
              </p:grpSpPr>
              <p:sp>
                <p:nvSpPr>
                  <p:cNvPr id="1338" name="Freeform 125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1339" name="Freeform 1259"/>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1340" name="Freeform 1260"/>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1341" name="Freeform 1261"/>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1342" name="Freeform 126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1343" name="Freeform 1263"/>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1344" name="Freeform 1264"/>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1345" name="Freeform 1265"/>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1346" name="Freeform 1266"/>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442" name="Group 1267"/>
                <p:cNvGrpSpPr>
                  <a:grpSpLocks noChangeAspect="1"/>
                </p:cNvGrpSpPr>
                <p:nvPr/>
              </p:nvGrpSpPr>
              <p:grpSpPr bwMode="auto">
                <a:xfrm rot="-4304073">
                  <a:off x="984" y="1380"/>
                  <a:ext cx="79" cy="56"/>
                  <a:chOff x="480" y="3413"/>
                  <a:chExt cx="673" cy="560"/>
                </a:xfrm>
              </p:grpSpPr>
              <p:sp>
                <p:nvSpPr>
                  <p:cNvPr id="1336" name="Freeform 126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337" name="Freeform 126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465" name="Group 1270"/>
                <p:cNvGrpSpPr>
                  <a:grpSpLocks noChangeAspect="1"/>
                </p:cNvGrpSpPr>
                <p:nvPr/>
              </p:nvGrpSpPr>
              <p:grpSpPr bwMode="auto">
                <a:xfrm rot="-4304073">
                  <a:off x="963" y="1443"/>
                  <a:ext cx="79" cy="56"/>
                  <a:chOff x="1054" y="3406"/>
                  <a:chExt cx="677" cy="565"/>
                </a:xfrm>
              </p:grpSpPr>
              <p:sp>
                <p:nvSpPr>
                  <p:cNvPr id="1327" name="Freeform 127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328" name="Freeform 127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329" name="Freeform 127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330" name="Freeform 127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331" name="Freeform 127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332" name="Freeform 127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333" name="Freeform 127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334" name="Freeform 127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335" name="Freeform 127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466" name="Group 1280"/>
                <p:cNvGrpSpPr>
                  <a:grpSpLocks noChangeAspect="1"/>
                </p:cNvGrpSpPr>
                <p:nvPr/>
              </p:nvGrpSpPr>
              <p:grpSpPr bwMode="auto">
                <a:xfrm rot="-4304073">
                  <a:off x="943" y="1507"/>
                  <a:ext cx="78" cy="56"/>
                  <a:chOff x="480" y="3413"/>
                  <a:chExt cx="673" cy="560"/>
                </a:xfrm>
              </p:grpSpPr>
              <p:sp>
                <p:nvSpPr>
                  <p:cNvPr id="1325" name="Freeform 128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326" name="Freeform 128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467" name="Group 1283"/>
                <p:cNvGrpSpPr>
                  <a:grpSpLocks noChangeAspect="1"/>
                </p:cNvGrpSpPr>
                <p:nvPr/>
              </p:nvGrpSpPr>
              <p:grpSpPr bwMode="auto">
                <a:xfrm rot="-4304073">
                  <a:off x="920" y="1575"/>
                  <a:ext cx="79" cy="56"/>
                  <a:chOff x="1054" y="3406"/>
                  <a:chExt cx="677" cy="565"/>
                </a:xfrm>
              </p:grpSpPr>
              <p:sp>
                <p:nvSpPr>
                  <p:cNvPr id="1316" name="Freeform 128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1317" name="Freeform 1285"/>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1318" name="Freeform 1286"/>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1319" name="Freeform 1287"/>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1320" name="Freeform 128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1321" name="Freeform 1289"/>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1322" name="Freeform 1290"/>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1323" name="Freeform 1291"/>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1324" name="Freeform 1292"/>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nvGrpSpPr>
              <p:cNvPr id="468" name="Group 1293"/>
              <p:cNvGrpSpPr>
                <a:grpSpLocks/>
              </p:cNvGrpSpPr>
              <p:nvPr/>
            </p:nvGrpSpPr>
            <p:grpSpPr bwMode="auto">
              <a:xfrm>
                <a:off x="2880" y="1706"/>
                <a:ext cx="268" cy="409"/>
                <a:chOff x="2880" y="1207"/>
                <a:chExt cx="268" cy="409"/>
              </a:xfrm>
            </p:grpSpPr>
            <p:grpSp>
              <p:nvGrpSpPr>
                <p:cNvPr id="469" name="Group 1294"/>
                <p:cNvGrpSpPr>
                  <a:grpSpLocks/>
                </p:cNvGrpSpPr>
                <p:nvPr/>
              </p:nvGrpSpPr>
              <p:grpSpPr bwMode="auto">
                <a:xfrm>
                  <a:off x="2880" y="1207"/>
                  <a:ext cx="126" cy="317"/>
                  <a:chOff x="1655" y="1234"/>
                  <a:chExt cx="126" cy="317"/>
                </a:xfrm>
              </p:grpSpPr>
              <p:grpSp>
                <p:nvGrpSpPr>
                  <p:cNvPr id="501" name="Group 1295"/>
                  <p:cNvGrpSpPr>
                    <a:grpSpLocks noChangeAspect="1"/>
                  </p:cNvGrpSpPr>
                  <p:nvPr/>
                </p:nvGrpSpPr>
                <p:grpSpPr bwMode="auto">
                  <a:xfrm rot="-4350386">
                    <a:off x="1685" y="1327"/>
                    <a:ext cx="90" cy="56"/>
                    <a:chOff x="480" y="3413"/>
                    <a:chExt cx="673" cy="560"/>
                  </a:xfrm>
                </p:grpSpPr>
                <p:sp>
                  <p:nvSpPr>
                    <p:cNvPr id="1309" name="Freeform 129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310" name="Freeform 129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502" name="Group 1298"/>
                  <p:cNvGrpSpPr>
                    <a:grpSpLocks noChangeAspect="1"/>
                  </p:cNvGrpSpPr>
                  <p:nvPr/>
                </p:nvGrpSpPr>
                <p:grpSpPr bwMode="auto">
                  <a:xfrm rot="-4350386">
                    <a:off x="1708" y="1252"/>
                    <a:ext cx="91" cy="55"/>
                    <a:chOff x="1054" y="3406"/>
                    <a:chExt cx="677" cy="565"/>
                  </a:xfrm>
                </p:grpSpPr>
                <p:sp>
                  <p:nvSpPr>
                    <p:cNvPr id="1300" name="Freeform 129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301" name="Freeform 130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302" name="Freeform 130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303" name="Freeform 130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304" name="Freeform 130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305" name="Freeform 130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306" name="Freeform 130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307" name="Freeform 130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308" name="Freeform 130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503" name="Group 1308"/>
                  <p:cNvGrpSpPr>
                    <a:grpSpLocks noChangeAspect="1"/>
                  </p:cNvGrpSpPr>
                  <p:nvPr/>
                </p:nvGrpSpPr>
                <p:grpSpPr bwMode="auto">
                  <a:xfrm rot="-4350386">
                    <a:off x="1662" y="1397"/>
                    <a:ext cx="92" cy="56"/>
                    <a:chOff x="1054" y="3406"/>
                    <a:chExt cx="677" cy="565"/>
                  </a:xfrm>
                </p:grpSpPr>
                <p:sp>
                  <p:nvSpPr>
                    <p:cNvPr id="1291" name="Freeform 130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292" name="Freeform 131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293" name="Freeform 131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294" name="Freeform 131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295" name="Freeform 131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296" name="Freeform 131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297" name="Freeform 131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298" name="Freeform 131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299" name="Freeform 131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504" name="Group 1318"/>
                  <p:cNvGrpSpPr>
                    <a:grpSpLocks noChangeAspect="1"/>
                  </p:cNvGrpSpPr>
                  <p:nvPr/>
                </p:nvGrpSpPr>
                <p:grpSpPr bwMode="auto">
                  <a:xfrm rot="-4350386">
                    <a:off x="1638" y="1478"/>
                    <a:ext cx="90" cy="55"/>
                    <a:chOff x="480" y="3413"/>
                    <a:chExt cx="673" cy="560"/>
                  </a:xfrm>
                </p:grpSpPr>
                <p:sp>
                  <p:nvSpPr>
                    <p:cNvPr id="1289" name="Freeform 131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1290" name="Freeform 132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527" name="Group 1321"/>
                <p:cNvGrpSpPr>
                  <a:grpSpLocks/>
                </p:cNvGrpSpPr>
                <p:nvPr/>
              </p:nvGrpSpPr>
              <p:grpSpPr bwMode="auto">
                <a:xfrm>
                  <a:off x="2926" y="1298"/>
                  <a:ext cx="108" cy="227"/>
                  <a:chOff x="2926" y="1324"/>
                  <a:chExt cx="108" cy="227"/>
                </a:xfrm>
              </p:grpSpPr>
              <p:grpSp>
                <p:nvGrpSpPr>
                  <p:cNvPr id="528" name="Group 1322"/>
                  <p:cNvGrpSpPr>
                    <a:grpSpLocks noChangeAspect="1"/>
                  </p:cNvGrpSpPr>
                  <p:nvPr/>
                </p:nvGrpSpPr>
                <p:grpSpPr bwMode="auto">
                  <a:xfrm rot="-4304073">
                    <a:off x="2959" y="1337"/>
                    <a:ext cx="87" cy="62"/>
                    <a:chOff x="480" y="3413"/>
                    <a:chExt cx="673" cy="560"/>
                  </a:xfrm>
                </p:grpSpPr>
                <p:sp>
                  <p:nvSpPr>
                    <p:cNvPr id="1283" name="Freeform 132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284" name="Freeform 132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529" name="Group 1325"/>
                  <p:cNvGrpSpPr>
                    <a:grpSpLocks noChangeAspect="1"/>
                  </p:cNvGrpSpPr>
                  <p:nvPr/>
                </p:nvGrpSpPr>
                <p:grpSpPr bwMode="auto">
                  <a:xfrm rot="-4304073">
                    <a:off x="2936" y="1406"/>
                    <a:ext cx="87" cy="62"/>
                    <a:chOff x="1054" y="3406"/>
                    <a:chExt cx="677" cy="565"/>
                  </a:xfrm>
                </p:grpSpPr>
                <p:sp>
                  <p:nvSpPr>
                    <p:cNvPr id="1274" name="Freeform 132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275" name="Freeform 1327"/>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276" name="Freeform 1328"/>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277" name="Freeform 1329"/>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278" name="Freeform 133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279" name="Freeform 1331"/>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280" name="Freeform 1332"/>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281" name="Freeform 1333"/>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282" name="Freeform 1334"/>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530" name="Group 1335"/>
                  <p:cNvGrpSpPr>
                    <a:grpSpLocks noChangeAspect="1"/>
                  </p:cNvGrpSpPr>
                  <p:nvPr/>
                </p:nvGrpSpPr>
                <p:grpSpPr bwMode="auto">
                  <a:xfrm rot="-4304073">
                    <a:off x="2914" y="1477"/>
                    <a:ext cx="86" cy="62"/>
                    <a:chOff x="480" y="3413"/>
                    <a:chExt cx="673" cy="560"/>
                  </a:xfrm>
                </p:grpSpPr>
                <p:sp>
                  <p:nvSpPr>
                    <p:cNvPr id="1272" name="Freeform 133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273" name="Freeform 133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553" name="Group 1338"/>
                <p:cNvGrpSpPr>
                  <a:grpSpLocks/>
                </p:cNvGrpSpPr>
                <p:nvPr/>
              </p:nvGrpSpPr>
              <p:grpSpPr bwMode="auto">
                <a:xfrm>
                  <a:off x="3006" y="1239"/>
                  <a:ext cx="101" cy="237"/>
                  <a:chOff x="3016" y="1279"/>
                  <a:chExt cx="101" cy="237"/>
                </a:xfrm>
              </p:grpSpPr>
              <p:grpSp>
                <p:nvGrpSpPr>
                  <p:cNvPr id="554" name="Group 1339"/>
                  <p:cNvGrpSpPr>
                    <a:grpSpLocks noChangeAspect="1"/>
                  </p:cNvGrpSpPr>
                  <p:nvPr/>
                </p:nvGrpSpPr>
                <p:grpSpPr bwMode="auto">
                  <a:xfrm rot="-4350386">
                    <a:off x="3021" y="1372"/>
                    <a:ext cx="90" cy="56"/>
                    <a:chOff x="480" y="3413"/>
                    <a:chExt cx="673" cy="560"/>
                  </a:xfrm>
                </p:grpSpPr>
                <p:sp>
                  <p:nvSpPr>
                    <p:cNvPr id="1267" name="Freeform 134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268" name="Freeform 134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555" name="Group 1342"/>
                  <p:cNvGrpSpPr>
                    <a:grpSpLocks noChangeAspect="1"/>
                  </p:cNvGrpSpPr>
                  <p:nvPr/>
                </p:nvGrpSpPr>
                <p:grpSpPr bwMode="auto">
                  <a:xfrm rot="-4350386">
                    <a:off x="3044" y="1297"/>
                    <a:ext cx="91" cy="55"/>
                    <a:chOff x="1054" y="3406"/>
                    <a:chExt cx="677" cy="565"/>
                  </a:xfrm>
                </p:grpSpPr>
                <p:sp>
                  <p:nvSpPr>
                    <p:cNvPr id="1258" name="Freeform 134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259" name="Freeform 134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260" name="Freeform 134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261" name="Freeform 134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262" name="Freeform 134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263" name="Freeform 134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264" name="Freeform 134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265" name="Freeform 135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266" name="Freeform 135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556" name="Group 1352"/>
                  <p:cNvGrpSpPr>
                    <a:grpSpLocks noChangeAspect="1"/>
                  </p:cNvGrpSpPr>
                  <p:nvPr/>
                </p:nvGrpSpPr>
                <p:grpSpPr bwMode="auto">
                  <a:xfrm rot="-4350386">
                    <a:off x="2998" y="1442"/>
                    <a:ext cx="92" cy="56"/>
                    <a:chOff x="1054" y="3406"/>
                    <a:chExt cx="677" cy="565"/>
                  </a:xfrm>
                </p:grpSpPr>
                <p:sp>
                  <p:nvSpPr>
                    <p:cNvPr id="1249" name="Freeform 135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250" name="Freeform 135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251" name="Freeform 135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252" name="Freeform 135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253" name="Freeform 135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254" name="Freeform 135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255" name="Freeform 135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256" name="Freeform 136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257" name="Freeform 136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557" name="Group 1362"/>
                <p:cNvGrpSpPr>
                  <a:grpSpLocks/>
                </p:cNvGrpSpPr>
                <p:nvPr/>
              </p:nvGrpSpPr>
              <p:grpSpPr bwMode="auto">
                <a:xfrm>
                  <a:off x="3016" y="1314"/>
                  <a:ext cx="132" cy="302"/>
                  <a:chOff x="2109" y="1324"/>
                  <a:chExt cx="132" cy="302"/>
                </a:xfrm>
              </p:grpSpPr>
              <p:grpSp>
                <p:nvGrpSpPr>
                  <p:cNvPr id="558" name="Group 1363"/>
                  <p:cNvGrpSpPr>
                    <a:grpSpLocks noChangeAspect="1"/>
                  </p:cNvGrpSpPr>
                  <p:nvPr/>
                </p:nvGrpSpPr>
                <p:grpSpPr bwMode="auto">
                  <a:xfrm rot="-4304073">
                    <a:off x="2166" y="1337"/>
                    <a:ext cx="87" cy="62"/>
                    <a:chOff x="480" y="3413"/>
                    <a:chExt cx="673" cy="560"/>
                  </a:xfrm>
                </p:grpSpPr>
                <p:sp>
                  <p:nvSpPr>
                    <p:cNvPr id="1244" name="Freeform 136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245" name="Freeform 136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559" name="Group 1366"/>
                  <p:cNvGrpSpPr>
                    <a:grpSpLocks noChangeAspect="1"/>
                  </p:cNvGrpSpPr>
                  <p:nvPr/>
                </p:nvGrpSpPr>
                <p:grpSpPr bwMode="auto">
                  <a:xfrm rot="-4304073">
                    <a:off x="2143" y="1406"/>
                    <a:ext cx="87" cy="62"/>
                    <a:chOff x="1054" y="3406"/>
                    <a:chExt cx="677" cy="565"/>
                  </a:xfrm>
                </p:grpSpPr>
                <p:sp>
                  <p:nvSpPr>
                    <p:cNvPr id="1235" name="Freeform 136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236" name="Freeform 136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237" name="Freeform 136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238" name="Freeform 137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239" name="Freeform 137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240" name="Freeform 137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241" name="Freeform 137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242" name="Freeform 137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243" name="Freeform 137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560" name="Group 1376"/>
                  <p:cNvGrpSpPr>
                    <a:grpSpLocks noChangeAspect="1"/>
                  </p:cNvGrpSpPr>
                  <p:nvPr/>
                </p:nvGrpSpPr>
                <p:grpSpPr bwMode="auto">
                  <a:xfrm rot="-4304073">
                    <a:off x="2121" y="1477"/>
                    <a:ext cx="86" cy="62"/>
                    <a:chOff x="480" y="3413"/>
                    <a:chExt cx="673" cy="560"/>
                  </a:xfrm>
                </p:grpSpPr>
                <p:sp>
                  <p:nvSpPr>
                    <p:cNvPr id="1233" name="Freeform 137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234" name="Freeform 137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583" name="Group 1379"/>
                  <p:cNvGrpSpPr>
                    <a:grpSpLocks noChangeAspect="1"/>
                  </p:cNvGrpSpPr>
                  <p:nvPr/>
                </p:nvGrpSpPr>
                <p:grpSpPr bwMode="auto">
                  <a:xfrm rot="-4304073">
                    <a:off x="2096" y="1552"/>
                    <a:ext cx="87" cy="62"/>
                    <a:chOff x="1054" y="3406"/>
                    <a:chExt cx="677" cy="565"/>
                  </a:xfrm>
                </p:grpSpPr>
                <p:sp>
                  <p:nvSpPr>
                    <p:cNvPr id="1224" name="Freeform 138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1225" name="Freeform 138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1226" name="Freeform 138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1227" name="Freeform 138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1228" name="Freeform 138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1229" name="Freeform 138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1230" name="Freeform 138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1231" name="Freeform 138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1232" name="Freeform 138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grpSp>
          <p:nvGrpSpPr>
            <p:cNvPr id="584" name="Group 1389"/>
            <p:cNvGrpSpPr>
              <a:grpSpLocks/>
            </p:cNvGrpSpPr>
            <p:nvPr/>
          </p:nvGrpSpPr>
          <p:grpSpPr bwMode="auto">
            <a:xfrm>
              <a:off x="5190" y="2428"/>
              <a:ext cx="268" cy="409"/>
              <a:chOff x="2880" y="1207"/>
              <a:chExt cx="268" cy="409"/>
            </a:xfrm>
          </p:grpSpPr>
          <p:grpSp>
            <p:nvGrpSpPr>
              <p:cNvPr id="585" name="Group 1390"/>
              <p:cNvGrpSpPr>
                <a:grpSpLocks/>
              </p:cNvGrpSpPr>
              <p:nvPr/>
            </p:nvGrpSpPr>
            <p:grpSpPr bwMode="auto">
              <a:xfrm>
                <a:off x="2880" y="1207"/>
                <a:ext cx="126" cy="317"/>
                <a:chOff x="1655" y="1234"/>
                <a:chExt cx="126" cy="317"/>
              </a:xfrm>
            </p:grpSpPr>
            <p:grpSp>
              <p:nvGrpSpPr>
                <p:cNvPr id="606" name="Group 1391"/>
                <p:cNvGrpSpPr>
                  <a:grpSpLocks noChangeAspect="1"/>
                </p:cNvGrpSpPr>
                <p:nvPr/>
              </p:nvGrpSpPr>
              <p:grpSpPr bwMode="auto">
                <a:xfrm rot="-4350386">
                  <a:off x="1685" y="1327"/>
                  <a:ext cx="90" cy="56"/>
                  <a:chOff x="480" y="3413"/>
                  <a:chExt cx="673" cy="560"/>
                </a:xfrm>
              </p:grpSpPr>
              <p:sp>
                <p:nvSpPr>
                  <p:cNvPr id="1210" name="Freeform 139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211" name="Freeform 139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607" name="Group 1394"/>
                <p:cNvGrpSpPr>
                  <a:grpSpLocks noChangeAspect="1"/>
                </p:cNvGrpSpPr>
                <p:nvPr/>
              </p:nvGrpSpPr>
              <p:grpSpPr bwMode="auto">
                <a:xfrm rot="-4350386">
                  <a:off x="1708" y="1252"/>
                  <a:ext cx="91" cy="55"/>
                  <a:chOff x="1054" y="3406"/>
                  <a:chExt cx="677" cy="565"/>
                </a:xfrm>
              </p:grpSpPr>
              <p:sp>
                <p:nvSpPr>
                  <p:cNvPr id="1201" name="Freeform 139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202" name="Freeform 139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203" name="Freeform 139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204" name="Freeform 139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205" name="Freeform 139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206" name="Freeform 140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207" name="Freeform 140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208" name="Freeform 140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209" name="Freeform 140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608" name="Group 1404"/>
                <p:cNvGrpSpPr>
                  <a:grpSpLocks noChangeAspect="1"/>
                </p:cNvGrpSpPr>
                <p:nvPr/>
              </p:nvGrpSpPr>
              <p:grpSpPr bwMode="auto">
                <a:xfrm rot="-4350386">
                  <a:off x="1662" y="1397"/>
                  <a:ext cx="92" cy="56"/>
                  <a:chOff x="1054" y="3406"/>
                  <a:chExt cx="677" cy="565"/>
                </a:xfrm>
              </p:grpSpPr>
              <p:sp>
                <p:nvSpPr>
                  <p:cNvPr id="1192" name="Freeform 140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193" name="Freeform 140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194" name="Freeform 140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195" name="Freeform 140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196" name="Freeform 140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197" name="Freeform 141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198" name="Freeform 141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199" name="Freeform 141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200" name="Freeform 141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622" name="Group 1414"/>
                <p:cNvGrpSpPr>
                  <a:grpSpLocks noChangeAspect="1"/>
                </p:cNvGrpSpPr>
                <p:nvPr/>
              </p:nvGrpSpPr>
              <p:grpSpPr bwMode="auto">
                <a:xfrm rot="-4350386">
                  <a:off x="1638" y="1478"/>
                  <a:ext cx="90" cy="55"/>
                  <a:chOff x="480" y="3413"/>
                  <a:chExt cx="673" cy="560"/>
                </a:xfrm>
              </p:grpSpPr>
              <p:sp>
                <p:nvSpPr>
                  <p:cNvPr id="1190" name="Freeform 141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1191" name="Freeform 141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623" name="Group 1417"/>
              <p:cNvGrpSpPr>
                <a:grpSpLocks/>
              </p:cNvGrpSpPr>
              <p:nvPr/>
            </p:nvGrpSpPr>
            <p:grpSpPr bwMode="auto">
              <a:xfrm>
                <a:off x="2926" y="1298"/>
                <a:ext cx="108" cy="227"/>
                <a:chOff x="2926" y="1324"/>
                <a:chExt cx="108" cy="227"/>
              </a:xfrm>
            </p:grpSpPr>
            <p:grpSp>
              <p:nvGrpSpPr>
                <p:cNvPr id="624" name="Group 1418"/>
                <p:cNvGrpSpPr>
                  <a:grpSpLocks noChangeAspect="1"/>
                </p:cNvGrpSpPr>
                <p:nvPr/>
              </p:nvGrpSpPr>
              <p:grpSpPr bwMode="auto">
                <a:xfrm rot="-4304073">
                  <a:off x="2959" y="1337"/>
                  <a:ext cx="87" cy="62"/>
                  <a:chOff x="480" y="3413"/>
                  <a:chExt cx="673" cy="560"/>
                </a:xfrm>
              </p:grpSpPr>
              <p:sp>
                <p:nvSpPr>
                  <p:cNvPr id="1184" name="Freeform 141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185" name="Freeform 142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625" name="Group 1421"/>
                <p:cNvGrpSpPr>
                  <a:grpSpLocks noChangeAspect="1"/>
                </p:cNvGrpSpPr>
                <p:nvPr/>
              </p:nvGrpSpPr>
              <p:grpSpPr bwMode="auto">
                <a:xfrm rot="-4304073">
                  <a:off x="2936" y="1406"/>
                  <a:ext cx="87" cy="62"/>
                  <a:chOff x="1054" y="3406"/>
                  <a:chExt cx="677" cy="565"/>
                </a:xfrm>
              </p:grpSpPr>
              <p:sp>
                <p:nvSpPr>
                  <p:cNvPr id="1175" name="Freeform 142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176" name="Freeform 1423"/>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177" name="Freeform 1424"/>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178" name="Freeform 1425"/>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179" name="Freeform 142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180" name="Freeform 1427"/>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181" name="Freeform 1428"/>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182" name="Freeform 1429"/>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183" name="Freeform 1430"/>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648" name="Group 1431"/>
                <p:cNvGrpSpPr>
                  <a:grpSpLocks noChangeAspect="1"/>
                </p:cNvGrpSpPr>
                <p:nvPr/>
              </p:nvGrpSpPr>
              <p:grpSpPr bwMode="auto">
                <a:xfrm rot="-4304073">
                  <a:off x="2914" y="1477"/>
                  <a:ext cx="86" cy="62"/>
                  <a:chOff x="480" y="3413"/>
                  <a:chExt cx="673" cy="560"/>
                </a:xfrm>
              </p:grpSpPr>
              <p:sp>
                <p:nvSpPr>
                  <p:cNvPr id="1173" name="Freeform 143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174" name="Freeform 143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649" name="Group 1434"/>
              <p:cNvGrpSpPr>
                <a:grpSpLocks/>
              </p:cNvGrpSpPr>
              <p:nvPr/>
            </p:nvGrpSpPr>
            <p:grpSpPr bwMode="auto">
              <a:xfrm>
                <a:off x="3006" y="1239"/>
                <a:ext cx="101" cy="237"/>
                <a:chOff x="3016" y="1279"/>
                <a:chExt cx="101" cy="237"/>
              </a:xfrm>
            </p:grpSpPr>
            <p:grpSp>
              <p:nvGrpSpPr>
                <p:cNvPr id="650" name="Group 1435"/>
                <p:cNvGrpSpPr>
                  <a:grpSpLocks noChangeAspect="1"/>
                </p:cNvGrpSpPr>
                <p:nvPr/>
              </p:nvGrpSpPr>
              <p:grpSpPr bwMode="auto">
                <a:xfrm rot="-4350386">
                  <a:off x="3021" y="1372"/>
                  <a:ext cx="90" cy="56"/>
                  <a:chOff x="480" y="3413"/>
                  <a:chExt cx="673" cy="560"/>
                </a:xfrm>
              </p:grpSpPr>
              <p:sp>
                <p:nvSpPr>
                  <p:cNvPr id="1168" name="Freeform 143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169" name="Freeform 143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651" name="Group 1438"/>
                <p:cNvGrpSpPr>
                  <a:grpSpLocks noChangeAspect="1"/>
                </p:cNvGrpSpPr>
                <p:nvPr/>
              </p:nvGrpSpPr>
              <p:grpSpPr bwMode="auto">
                <a:xfrm rot="-4350386">
                  <a:off x="3044" y="1297"/>
                  <a:ext cx="91" cy="55"/>
                  <a:chOff x="1054" y="3406"/>
                  <a:chExt cx="677" cy="565"/>
                </a:xfrm>
              </p:grpSpPr>
              <p:sp>
                <p:nvSpPr>
                  <p:cNvPr id="1159" name="Freeform 143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160" name="Freeform 144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161" name="Freeform 144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162" name="Freeform 144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163" name="Freeform 144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164" name="Freeform 144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165" name="Freeform 144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166" name="Freeform 144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167" name="Freeform 144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652" name="Group 1448"/>
                <p:cNvGrpSpPr>
                  <a:grpSpLocks noChangeAspect="1"/>
                </p:cNvGrpSpPr>
                <p:nvPr/>
              </p:nvGrpSpPr>
              <p:grpSpPr bwMode="auto">
                <a:xfrm rot="-4350386">
                  <a:off x="2998" y="1442"/>
                  <a:ext cx="92" cy="56"/>
                  <a:chOff x="1054" y="3406"/>
                  <a:chExt cx="677" cy="565"/>
                </a:xfrm>
              </p:grpSpPr>
              <p:sp>
                <p:nvSpPr>
                  <p:cNvPr id="1150" name="Freeform 144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151" name="Freeform 145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152" name="Freeform 145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153" name="Freeform 145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154" name="Freeform 145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155" name="Freeform 145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156" name="Freeform 145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157" name="Freeform 145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158" name="Freeform 145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653" name="Group 1458"/>
              <p:cNvGrpSpPr>
                <a:grpSpLocks/>
              </p:cNvGrpSpPr>
              <p:nvPr/>
            </p:nvGrpSpPr>
            <p:grpSpPr bwMode="auto">
              <a:xfrm>
                <a:off x="3016" y="1314"/>
                <a:ext cx="132" cy="302"/>
                <a:chOff x="2109" y="1324"/>
                <a:chExt cx="132" cy="302"/>
              </a:xfrm>
            </p:grpSpPr>
            <p:grpSp>
              <p:nvGrpSpPr>
                <p:cNvPr id="654" name="Group 1459"/>
                <p:cNvGrpSpPr>
                  <a:grpSpLocks noChangeAspect="1"/>
                </p:cNvGrpSpPr>
                <p:nvPr/>
              </p:nvGrpSpPr>
              <p:grpSpPr bwMode="auto">
                <a:xfrm rot="-4304073">
                  <a:off x="2166" y="1337"/>
                  <a:ext cx="87" cy="62"/>
                  <a:chOff x="480" y="3413"/>
                  <a:chExt cx="673" cy="560"/>
                </a:xfrm>
              </p:grpSpPr>
              <p:sp>
                <p:nvSpPr>
                  <p:cNvPr id="1145" name="Freeform 146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146" name="Freeform 146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655" name="Group 1462"/>
                <p:cNvGrpSpPr>
                  <a:grpSpLocks noChangeAspect="1"/>
                </p:cNvGrpSpPr>
                <p:nvPr/>
              </p:nvGrpSpPr>
              <p:grpSpPr bwMode="auto">
                <a:xfrm rot="-4304073">
                  <a:off x="2143" y="1406"/>
                  <a:ext cx="87" cy="62"/>
                  <a:chOff x="1054" y="3406"/>
                  <a:chExt cx="677" cy="565"/>
                </a:xfrm>
              </p:grpSpPr>
              <p:sp>
                <p:nvSpPr>
                  <p:cNvPr id="1136" name="Freeform 146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137" name="Freeform 146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138" name="Freeform 146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139" name="Freeform 146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140" name="Freeform 146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141" name="Freeform 146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142" name="Freeform 146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143" name="Freeform 147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144" name="Freeform 147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656" name="Group 1472"/>
                <p:cNvGrpSpPr>
                  <a:grpSpLocks noChangeAspect="1"/>
                </p:cNvGrpSpPr>
                <p:nvPr/>
              </p:nvGrpSpPr>
              <p:grpSpPr bwMode="auto">
                <a:xfrm rot="-4304073">
                  <a:off x="2121" y="1477"/>
                  <a:ext cx="86" cy="62"/>
                  <a:chOff x="480" y="3413"/>
                  <a:chExt cx="673" cy="560"/>
                </a:xfrm>
              </p:grpSpPr>
              <p:sp>
                <p:nvSpPr>
                  <p:cNvPr id="1134" name="Freeform 147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135" name="Freeform 147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657" name="Group 1475"/>
                <p:cNvGrpSpPr>
                  <a:grpSpLocks noChangeAspect="1"/>
                </p:cNvGrpSpPr>
                <p:nvPr/>
              </p:nvGrpSpPr>
              <p:grpSpPr bwMode="auto">
                <a:xfrm rot="-4304073">
                  <a:off x="2096" y="1552"/>
                  <a:ext cx="87" cy="62"/>
                  <a:chOff x="1054" y="3406"/>
                  <a:chExt cx="677" cy="565"/>
                </a:xfrm>
              </p:grpSpPr>
              <p:sp>
                <p:nvSpPr>
                  <p:cNvPr id="1125" name="Freeform 147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1126" name="Freeform 1477"/>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1127" name="Freeform 1478"/>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1128" name="Freeform 1479"/>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1129" name="Freeform 148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1130" name="Freeform 1481"/>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1131" name="Freeform 1482"/>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1132" name="Freeform 1483"/>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1133" name="Freeform 1484"/>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nvGrpSpPr>
            <p:cNvPr id="658" name="Group 1485"/>
            <p:cNvGrpSpPr>
              <a:grpSpLocks/>
            </p:cNvGrpSpPr>
            <p:nvPr/>
          </p:nvGrpSpPr>
          <p:grpSpPr bwMode="auto">
            <a:xfrm>
              <a:off x="5231" y="2473"/>
              <a:ext cx="280" cy="454"/>
              <a:chOff x="2868" y="1661"/>
              <a:chExt cx="280" cy="454"/>
            </a:xfrm>
          </p:grpSpPr>
          <p:grpSp>
            <p:nvGrpSpPr>
              <p:cNvPr id="659" name="Group 1486"/>
              <p:cNvGrpSpPr>
                <a:grpSpLocks/>
              </p:cNvGrpSpPr>
              <p:nvPr/>
            </p:nvGrpSpPr>
            <p:grpSpPr bwMode="auto">
              <a:xfrm>
                <a:off x="2868" y="1707"/>
                <a:ext cx="131" cy="298"/>
                <a:chOff x="1815" y="1253"/>
                <a:chExt cx="131" cy="298"/>
              </a:xfrm>
            </p:grpSpPr>
            <p:grpSp>
              <p:nvGrpSpPr>
                <p:cNvPr id="682" name="Group 1487"/>
                <p:cNvGrpSpPr>
                  <a:grpSpLocks noChangeAspect="1"/>
                </p:cNvGrpSpPr>
                <p:nvPr/>
              </p:nvGrpSpPr>
              <p:grpSpPr bwMode="auto">
                <a:xfrm rot="-4304073">
                  <a:off x="1872" y="1265"/>
                  <a:ext cx="86" cy="62"/>
                  <a:chOff x="1054" y="3406"/>
                  <a:chExt cx="677" cy="565"/>
                </a:xfrm>
              </p:grpSpPr>
              <p:sp>
                <p:nvSpPr>
                  <p:cNvPr id="1108" name="Freeform 148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1109" name="Freeform 1489"/>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1110" name="Freeform 1490"/>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1111" name="Freeform 1491"/>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1112" name="Freeform 149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1113" name="Freeform 1493"/>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1114" name="Freeform 1494"/>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1115" name="Freeform 1495"/>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1116" name="Freeform 1496"/>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683" name="Group 1497"/>
                <p:cNvGrpSpPr>
                  <a:grpSpLocks noChangeAspect="1"/>
                </p:cNvGrpSpPr>
                <p:nvPr/>
              </p:nvGrpSpPr>
              <p:grpSpPr bwMode="auto">
                <a:xfrm rot="-4304073">
                  <a:off x="1848" y="1337"/>
                  <a:ext cx="87" cy="62"/>
                  <a:chOff x="480" y="3413"/>
                  <a:chExt cx="673" cy="560"/>
                </a:xfrm>
              </p:grpSpPr>
              <p:sp>
                <p:nvSpPr>
                  <p:cNvPr id="1106" name="Freeform 149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107" name="Freeform 149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684" name="Group 1500"/>
                <p:cNvGrpSpPr>
                  <a:grpSpLocks noChangeAspect="1"/>
                </p:cNvGrpSpPr>
                <p:nvPr/>
              </p:nvGrpSpPr>
              <p:grpSpPr bwMode="auto">
                <a:xfrm rot="-4304073">
                  <a:off x="1825" y="1406"/>
                  <a:ext cx="87" cy="62"/>
                  <a:chOff x="1054" y="3406"/>
                  <a:chExt cx="677" cy="565"/>
                </a:xfrm>
              </p:grpSpPr>
              <p:sp>
                <p:nvSpPr>
                  <p:cNvPr id="1097" name="Freeform 150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098" name="Freeform 150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099" name="Freeform 150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100" name="Freeform 150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101" name="Freeform 150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102" name="Freeform 150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103" name="Freeform 150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104" name="Freeform 150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105" name="Freeform 150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705" name="Group 1510"/>
                <p:cNvGrpSpPr>
                  <a:grpSpLocks noChangeAspect="1"/>
                </p:cNvGrpSpPr>
                <p:nvPr/>
              </p:nvGrpSpPr>
              <p:grpSpPr bwMode="auto">
                <a:xfrm rot="-4304073">
                  <a:off x="1803" y="1477"/>
                  <a:ext cx="86" cy="62"/>
                  <a:chOff x="480" y="3413"/>
                  <a:chExt cx="673" cy="560"/>
                </a:xfrm>
              </p:grpSpPr>
              <p:sp>
                <p:nvSpPr>
                  <p:cNvPr id="1095" name="Freeform 151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096" name="Freeform 151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706" name="Group 1513"/>
              <p:cNvGrpSpPr>
                <a:grpSpLocks/>
              </p:cNvGrpSpPr>
              <p:nvPr/>
            </p:nvGrpSpPr>
            <p:grpSpPr bwMode="auto">
              <a:xfrm>
                <a:off x="2945" y="1661"/>
                <a:ext cx="124" cy="309"/>
                <a:chOff x="1998" y="1253"/>
                <a:chExt cx="124" cy="309"/>
              </a:xfrm>
            </p:grpSpPr>
            <p:grpSp>
              <p:nvGrpSpPr>
                <p:cNvPr id="707" name="Group 1514"/>
                <p:cNvGrpSpPr>
                  <a:grpSpLocks noChangeAspect="1"/>
                </p:cNvGrpSpPr>
                <p:nvPr/>
              </p:nvGrpSpPr>
              <p:grpSpPr bwMode="auto">
                <a:xfrm rot="-4350386">
                  <a:off x="2003" y="1418"/>
                  <a:ext cx="90" cy="56"/>
                  <a:chOff x="480" y="3413"/>
                  <a:chExt cx="673" cy="560"/>
                </a:xfrm>
              </p:grpSpPr>
              <p:sp>
                <p:nvSpPr>
                  <p:cNvPr id="1089" name="Freeform 151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090" name="Freeform 151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721" name="Group 1517"/>
                <p:cNvGrpSpPr>
                  <a:grpSpLocks noChangeAspect="1"/>
                </p:cNvGrpSpPr>
                <p:nvPr/>
              </p:nvGrpSpPr>
              <p:grpSpPr bwMode="auto">
                <a:xfrm rot="-4350386">
                  <a:off x="2026" y="1343"/>
                  <a:ext cx="91" cy="55"/>
                  <a:chOff x="1054" y="3406"/>
                  <a:chExt cx="677" cy="565"/>
                </a:xfrm>
              </p:grpSpPr>
              <p:sp>
                <p:nvSpPr>
                  <p:cNvPr id="1080" name="Freeform 151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081" name="Freeform 1519"/>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082" name="Freeform 1520"/>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083" name="Freeform 1521"/>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084" name="Freeform 152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085" name="Freeform 1523"/>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086" name="Freeform 1524"/>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087" name="Freeform 1525"/>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088" name="Freeform 1526"/>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722" name="Group 1527"/>
                <p:cNvGrpSpPr>
                  <a:grpSpLocks noChangeAspect="1"/>
                </p:cNvGrpSpPr>
                <p:nvPr/>
              </p:nvGrpSpPr>
              <p:grpSpPr bwMode="auto">
                <a:xfrm rot="-4350386">
                  <a:off x="1980" y="1488"/>
                  <a:ext cx="92" cy="56"/>
                  <a:chOff x="1054" y="3406"/>
                  <a:chExt cx="677" cy="565"/>
                </a:xfrm>
              </p:grpSpPr>
              <p:sp>
                <p:nvSpPr>
                  <p:cNvPr id="1071" name="Freeform 152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072" name="Freeform 1529"/>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073" name="Freeform 1530"/>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074" name="Freeform 1531"/>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075" name="Freeform 153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076" name="Freeform 1533"/>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077" name="Freeform 1534"/>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078" name="Freeform 1535"/>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079" name="Freeform 1536"/>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723" name="Group 1537"/>
                <p:cNvGrpSpPr>
                  <a:grpSpLocks noChangeAspect="1"/>
                </p:cNvGrpSpPr>
                <p:nvPr/>
              </p:nvGrpSpPr>
              <p:grpSpPr bwMode="auto">
                <a:xfrm rot="-4350386">
                  <a:off x="2050" y="1270"/>
                  <a:ext cx="90" cy="55"/>
                  <a:chOff x="480" y="3413"/>
                  <a:chExt cx="673" cy="560"/>
                </a:xfrm>
              </p:grpSpPr>
              <p:sp>
                <p:nvSpPr>
                  <p:cNvPr id="1069" name="Freeform 153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1070" name="Freeform 153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724" name="Group 1540"/>
              <p:cNvGrpSpPr>
                <a:grpSpLocks noChangeAspect="1"/>
              </p:cNvGrpSpPr>
              <p:nvPr/>
            </p:nvGrpSpPr>
            <p:grpSpPr bwMode="auto">
              <a:xfrm>
                <a:off x="2971" y="1707"/>
                <a:ext cx="155" cy="373"/>
                <a:chOff x="932" y="1304"/>
                <a:chExt cx="141" cy="338"/>
              </a:xfrm>
            </p:grpSpPr>
            <p:grpSp>
              <p:nvGrpSpPr>
                <p:cNvPr id="747" name="Group 1541"/>
                <p:cNvGrpSpPr>
                  <a:grpSpLocks noChangeAspect="1"/>
                </p:cNvGrpSpPr>
                <p:nvPr/>
              </p:nvGrpSpPr>
              <p:grpSpPr bwMode="auto">
                <a:xfrm rot="-4304073">
                  <a:off x="1006" y="1315"/>
                  <a:ext cx="78" cy="56"/>
                  <a:chOff x="1054" y="3406"/>
                  <a:chExt cx="677" cy="565"/>
                </a:xfrm>
              </p:grpSpPr>
              <p:sp>
                <p:nvSpPr>
                  <p:cNvPr id="1056" name="Freeform 154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1057" name="Freeform 1543"/>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1058" name="Freeform 1544"/>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1059" name="Freeform 1545"/>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1060" name="Freeform 154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1061" name="Freeform 1547"/>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1062" name="Freeform 1548"/>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1063" name="Freeform 1549"/>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1064" name="Freeform 1550"/>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748" name="Group 1551"/>
                <p:cNvGrpSpPr>
                  <a:grpSpLocks noChangeAspect="1"/>
                </p:cNvGrpSpPr>
                <p:nvPr/>
              </p:nvGrpSpPr>
              <p:grpSpPr bwMode="auto">
                <a:xfrm rot="-4304073">
                  <a:off x="984" y="1380"/>
                  <a:ext cx="79" cy="56"/>
                  <a:chOff x="480" y="3413"/>
                  <a:chExt cx="673" cy="560"/>
                </a:xfrm>
              </p:grpSpPr>
              <p:sp>
                <p:nvSpPr>
                  <p:cNvPr id="1054" name="Freeform 155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055" name="Freeform 155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749" name="Group 1554"/>
                <p:cNvGrpSpPr>
                  <a:grpSpLocks noChangeAspect="1"/>
                </p:cNvGrpSpPr>
                <p:nvPr/>
              </p:nvGrpSpPr>
              <p:grpSpPr bwMode="auto">
                <a:xfrm rot="-4304073">
                  <a:off x="963" y="1443"/>
                  <a:ext cx="79" cy="56"/>
                  <a:chOff x="1054" y="3406"/>
                  <a:chExt cx="677" cy="565"/>
                </a:xfrm>
              </p:grpSpPr>
              <p:sp>
                <p:nvSpPr>
                  <p:cNvPr id="1045" name="Freeform 155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046" name="Freeform 155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047" name="Freeform 155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048" name="Freeform 155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049" name="Freeform 155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050" name="Freeform 156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051" name="Freeform 156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052" name="Freeform 156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053" name="Freeform 156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750" name="Group 1564"/>
                <p:cNvGrpSpPr>
                  <a:grpSpLocks noChangeAspect="1"/>
                </p:cNvGrpSpPr>
                <p:nvPr/>
              </p:nvGrpSpPr>
              <p:grpSpPr bwMode="auto">
                <a:xfrm rot="-4304073">
                  <a:off x="943" y="1507"/>
                  <a:ext cx="78" cy="56"/>
                  <a:chOff x="480" y="3413"/>
                  <a:chExt cx="673" cy="560"/>
                </a:xfrm>
              </p:grpSpPr>
              <p:sp>
                <p:nvSpPr>
                  <p:cNvPr id="1043" name="Freeform 156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044" name="Freeform 156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751" name="Group 1567"/>
                <p:cNvGrpSpPr>
                  <a:grpSpLocks noChangeAspect="1"/>
                </p:cNvGrpSpPr>
                <p:nvPr/>
              </p:nvGrpSpPr>
              <p:grpSpPr bwMode="auto">
                <a:xfrm rot="-4304073">
                  <a:off x="920" y="1575"/>
                  <a:ext cx="79" cy="56"/>
                  <a:chOff x="1054" y="3406"/>
                  <a:chExt cx="677" cy="565"/>
                </a:xfrm>
              </p:grpSpPr>
              <p:sp>
                <p:nvSpPr>
                  <p:cNvPr id="1034" name="Freeform 156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1035" name="Freeform 1569"/>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1036" name="Freeform 1570"/>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1037" name="Freeform 1571"/>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1038" name="Freeform 157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1039" name="Freeform 1573"/>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1040" name="Freeform 1574"/>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1041" name="Freeform 1575"/>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1042" name="Freeform 1576"/>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nvGrpSpPr>
              <p:cNvPr id="783" name="Group 1577"/>
              <p:cNvGrpSpPr>
                <a:grpSpLocks/>
              </p:cNvGrpSpPr>
              <p:nvPr/>
            </p:nvGrpSpPr>
            <p:grpSpPr bwMode="auto">
              <a:xfrm>
                <a:off x="2880" y="1706"/>
                <a:ext cx="268" cy="409"/>
                <a:chOff x="2880" y="1207"/>
                <a:chExt cx="268" cy="409"/>
              </a:xfrm>
            </p:grpSpPr>
            <p:grpSp>
              <p:nvGrpSpPr>
                <p:cNvPr id="784" name="Group 1578"/>
                <p:cNvGrpSpPr>
                  <a:grpSpLocks/>
                </p:cNvGrpSpPr>
                <p:nvPr/>
              </p:nvGrpSpPr>
              <p:grpSpPr bwMode="auto">
                <a:xfrm>
                  <a:off x="2880" y="1207"/>
                  <a:ext cx="126" cy="317"/>
                  <a:chOff x="1655" y="1234"/>
                  <a:chExt cx="126" cy="317"/>
                </a:xfrm>
              </p:grpSpPr>
              <p:grpSp>
                <p:nvGrpSpPr>
                  <p:cNvPr id="785" name="Group 1579"/>
                  <p:cNvGrpSpPr>
                    <a:grpSpLocks noChangeAspect="1"/>
                  </p:cNvGrpSpPr>
                  <p:nvPr/>
                </p:nvGrpSpPr>
                <p:grpSpPr bwMode="auto">
                  <a:xfrm rot="-4350386">
                    <a:off x="1685" y="1327"/>
                    <a:ext cx="90" cy="56"/>
                    <a:chOff x="480" y="3413"/>
                    <a:chExt cx="673" cy="560"/>
                  </a:xfrm>
                </p:grpSpPr>
                <p:sp>
                  <p:nvSpPr>
                    <p:cNvPr id="1027" name="Freeform 158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028" name="Freeform 158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786" name="Group 1582"/>
                  <p:cNvGrpSpPr>
                    <a:grpSpLocks noChangeAspect="1"/>
                  </p:cNvGrpSpPr>
                  <p:nvPr/>
                </p:nvGrpSpPr>
                <p:grpSpPr bwMode="auto">
                  <a:xfrm rot="-4350386">
                    <a:off x="1708" y="1252"/>
                    <a:ext cx="91" cy="55"/>
                    <a:chOff x="1054" y="3406"/>
                    <a:chExt cx="677" cy="565"/>
                  </a:xfrm>
                </p:grpSpPr>
                <p:sp>
                  <p:nvSpPr>
                    <p:cNvPr id="1018" name="Freeform 158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019" name="Freeform 158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020" name="Freeform 158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021" name="Freeform 158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022" name="Freeform 158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023" name="Freeform 158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024" name="Freeform 158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025" name="Freeform 159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026" name="Freeform 159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809" name="Group 1592"/>
                  <p:cNvGrpSpPr>
                    <a:grpSpLocks noChangeAspect="1"/>
                  </p:cNvGrpSpPr>
                  <p:nvPr/>
                </p:nvGrpSpPr>
                <p:grpSpPr bwMode="auto">
                  <a:xfrm rot="-4350386">
                    <a:off x="1662" y="1397"/>
                    <a:ext cx="92" cy="56"/>
                    <a:chOff x="1054" y="3406"/>
                    <a:chExt cx="677" cy="565"/>
                  </a:xfrm>
                </p:grpSpPr>
                <p:sp>
                  <p:nvSpPr>
                    <p:cNvPr id="1009" name="Freeform 159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010" name="Freeform 159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011" name="Freeform 159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012" name="Freeform 159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013" name="Freeform 159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014" name="Freeform 159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015" name="Freeform 159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016" name="Freeform 160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017" name="Freeform 160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810" name="Group 1602"/>
                  <p:cNvGrpSpPr>
                    <a:grpSpLocks noChangeAspect="1"/>
                  </p:cNvGrpSpPr>
                  <p:nvPr/>
                </p:nvGrpSpPr>
                <p:grpSpPr bwMode="auto">
                  <a:xfrm rot="-4350386">
                    <a:off x="1638" y="1478"/>
                    <a:ext cx="90" cy="55"/>
                    <a:chOff x="480" y="3413"/>
                    <a:chExt cx="673" cy="560"/>
                  </a:xfrm>
                </p:grpSpPr>
                <p:sp>
                  <p:nvSpPr>
                    <p:cNvPr id="1007" name="Freeform 160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1008" name="Freeform 160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811" name="Group 1605"/>
                <p:cNvGrpSpPr>
                  <a:grpSpLocks/>
                </p:cNvGrpSpPr>
                <p:nvPr/>
              </p:nvGrpSpPr>
              <p:grpSpPr bwMode="auto">
                <a:xfrm>
                  <a:off x="2926" y="1298"/>
                  <a:ext cx="108" cy="227"/>
                  <a:chOff x="2926" y="1324"/>
                  <a:chExt cx="108" cy="227"/>
                </a:xfrm>
              </p:grpSpPr>
              <p:grpSp>
                <p:nvGrpSpPr>
                  <p:cNvPr id="812" name="Group 1606"/>
                  <p:cNvGrpSpPr>
                    <a:grpSpLocks noChangeAspect="1"/>
                  </p:cNvGrpSpPr>
                  <p:nvPr/>
                </p:nvGrpSpPr>
                <p:grpSpPr bwMode="auto">
                  <a:xfrm rot="-4304073">
                    <a:off x="2959" y="1337"/>
                    <a:ext cx="87" cy="62"/>
                    <a:chOff x="480" y="3413"/>
                    <a:chExt cx="673" cy="560"/>
                  </a:xfrm>
                </p:grpSpPr>
                <p:sp>
                  <p:nvSpPr>
                    <p:cNvPr id="1001" name="Freeform 160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002" name="Freeform 160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835" name="Group 1609"/>
                  <p:cNvGrpSpPr>
                    <a:grpSpLocks noChangeAspect="1"/>
                  </p:cNvGrpSpPr>
                  <p:nvPr/>
                </p:nvGrpSpPr>
                <p:grpSpPr bwMode="auto">
                  <a:xfrm rot="-4304073">
                    <a:off x="2936" y="1406"/>
                    <a:ext cx="87" cy="62"/>
                    <a:chOff x="1054" y="3406"/>
                    <a:chExt cx="677" cy="565"/>
                  </a:xfrm>
                </p:grpSpPr>
                <p:sp>
                  <p:nvSpPr>
                    <p:cNvPr id="992" name="Freeform 161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993" name="Freeform 161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994" name="Freeform 161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995" name="Freeform 161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996" name="Freeform 161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997" name="Freeform 161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998" name="Freeform 161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999" name="Freeform 161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000" name="Freeform 161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836" name="Group 1619"/>
                  <p:cNvGrpSpPr>
                    <a:grpSpLocks noChangeAspect="1"/>
                  </p:cNvGrpSpPr>
                  <p:nvPr/>
                </p:nvGrpSpPr>
                <p:grpSpPr bwMode="auto">
                  <a:xfrm rot="-4304073">
                    <a:off x="2914" y="1477"/>
                    <a:ext cx="86" cy="62"/>
                    <a:chOff x="480" y="3413"/>
                    <a:chExt cx="673" cy="560"/>
                  </a:xfrm>
                </p:grpSpPr>
                <p:sp>
                  <p:nvSpPr>
                    <p:cNvPr id="990" name="Freeform 162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991" name="Freeform 162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837" name="Group 1622"/>
                <p:cNvGrpSpPr>
                  <a:grpSpLocks/>
                </p:cNvGrpSpPr>
                <p:nvPr/>
              </p:nvGrpSpPr>
              <p:grpSpPr bwMode="auto">
                <a:xfrm>
                  <a:off x="3006" y="1239"/>
                  <a:ext cx="101" cy="237"/>
                  <a:chOff x="3016" y="1279"/>
                  <a:chExt cx="101" cy="237"/>
                </a:xfrm>
              </p:grpSpPr>
              <p:grpSp>
                <p:nvGrpSpPr>
                  <p:cNvPr id="838" name="Group 1623"/>
                  <p:cNvGrpSpPr>
                    <a:grpSpLocks noChangeAspect="1"/>
                  </p:cNvGrpSpPr>
                  <p:nvPr/>
                </p:nvGrpSpPr>
                <p:grpSpPr bwMode="auto">
                  <a:xfrm rot="-4350386">
                    <a:off x="3021" y="1372"/>
                    <a:ext cx="90" cy="56"/>
                    <a:chOff x="480" y="3413"/>
                    <a:chExt cx="673" cy="560"/>
                  </a:xfrm>
                </p:grpSpPr>
                <p:sp>
                  <p:nvSpPr>
                    <p:cNvPr id="985" name="Freeform 162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986" name="Freeform 162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839" name="Group 1626"/>
                  <p:cNvGrpSpPr>
                    <a:grpSpLocks noChangeAspect="1"/>
                  </p:cNvGrpSpPr>
                  <p:nvPr/>
                </p:nvGrpSpPr>
                <p:grpSpPr bwMode="auto">
                  <a:xfrm rot="-4350386">
                    <a:off x="3044" y="1297"/>
                    <a:ext cx="91" cy="55"/>
                    <a:chOff x="1054" y="3406"/>
                    <a:chExt cx="677" cy="565"/>
                  </a:xfrm>
                </p:grpSpPr>
                <p:sp>
                  <p:nvSpPr>
                    <p:cNvPr id="976" name="Freeform 162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977" name="Freeform 162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978" name="Freeform 162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979" name="Freeform 163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980" name="Freeform 163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981" name="Freeform 163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982" name="Freeform 163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983" name="Freeform 163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984" name="Freeform 163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840" name="Group 1636"/>
                  <p:cNvGrpSpPr>
                    <a:grpSpLocks noChangeAspect="1"/>
                  </p:cNvGrpSpPr>
                  <p:nvPr/>
                </p:nvGrpSpPr>
                <p:grpSpPr bwMode="auto">
                  <a:xfrm rot="-4350386">
                    <a:off x="2998" y="1442"/>
                    <a:ext cx="92" cy="56"/>
                    <a:chOff x="1054" y="3406"/>
                    <a:chExt cx="677" cy="565"/>
                  </a:xfrm>
                </p:grpSpPr>
                <p:sp>
                  <p:nvSpPr>
                    <p:cNvPr id="967" name="Freeform 163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968" name="Freeform 163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969" name="Freeform 163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970" name="Freeform 164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971" name="Freeform 164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972" name="Freeform 164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973" name="Freeform 164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974" name="Freeform 164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975" name="Freeform 164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841" name="Group 1646"/>
                <p:cNvGrpSpPr>
                  <a:grpSpLocks/>
                </p:cNvGrpSpPr>
                <p:nvPr/>
              </p:nvGrpSpPr>
              <p:grpSpPr bwMode="auto">
                <a:xfrm>
                  <a:off x="3016" y="1314"/>
                  <a:ext cx="132" cy="302"/>
                  <a:chOff x="2109" y="1324"/>
                  <a:chExt cx="132" cy="302"/>
                </a:xfrm>
              </p:grpSpPr>
              <p:grpSp>
                <p:nvGrpSpPr>
                  <p:cNvPr id="842" name="Group 1647"/>
                  <p:cNvGrpSpPr>
                    <a:grpSpLocks noChangeAspect="1"/>
                  </p:cNvGrpSpPr>
                  <p:nvPr/>
                </p:nvGrpSpPr>
                <p:grpSpPr bwMode="auto">
                  <a:xfrm rot="-4304073">
                    <a:off x="2166" y="1337"/>
                    <a:ext cx="87" cy="62"/>
                    <a:chOff x="480" y="3413"/>
                    <a:chExt cx="673" cy="560"/>
                  </a:xfrm>
                </p:grpSpPr>
                <p:sp>
                  <p:nvSpPr>
                    <p:cNvPr id="962" name="Freeform 164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963" name="Freeform 164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865" name="Group 1650"/>
                  <p:cNvGrpSpPr>
                    <a:grpSpLocks noChangeAspect="1"/>
                  </p:cNvGrpSpPr>
                  <p:nvPr/>
                </p:nvGrpSpPr>
                <p:grpSpPr bwMode="auto">
                  <a:xfrm rot="-4304073">
                    <a:off x="2143" y="1406"/>
                    <a:ext cx="87" cy="62"/>
                    <a:chOff x="1054" y="3406"/>
                    <a:chExt cx="677" cy="565"/>
                  </a:xfrm>
                </p:grpSpPr>
                <p:sp>
                  <p:nvSpPr>
                    <p:cNvPr id="953" name="Freeform 165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954" name="Freeform 165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955" name="Freeform 165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956" name="Freeform 165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957" name="Freeform 165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958" name="Freeform 165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959" name="Freeform 165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960" name="Freeform 165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961" name="Freeform 165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866" name="Group 1660"/>
                  <p:cNvGrpSpPr>
                    <a:grpSpLocks noChangeAspect="1"/>
                  </p:cNvGrpSpPr>
                  <p:nvPr/>
                </p:nvGrpSpPr>
                <p:grpSpPr bwMode="auto">
                  <a:xfrm rot="-4304073">
                    <a:off x="2121" y="1477"/>
                    <a:ext cx="86" cy="62"/>
                    <a:chOff x="480" y="3413"/>
                    <a:chExt cx="673" cy="560"/>
                  </a:xfrm>
                </p:grpSpPr>
                <p:sp>
                  <p:nvSpPr>
                    <p:cNvPr id="951" name="Freeform 166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952" name="Freeform 166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867" name="Group 1663"/>
                  <p:cNvGrpSpPr>
                    <a:grpSpLocks noChangeAspect="1"/>
                  </p:cNvGrpSpPr>
                  <p:nvPr/>
                </p:nvGrpSpPr>
                <p:grpSpPr bwMode="auto">
                  <a:xfrm rot="-4304073">
                    <a:off x="2096" y="1552"/>
                    <a:ext cx="87" cy="62"/>
                    <a:chOff x="1054" y="3406"/>
                    <a:chExt cx="677" cy="565"/>
                  </a:xfrm>
                </p:grpSpPr>
                <p:sp>
                  <p:nvSpPr>
                    <p:cNvPr id="942" name="Freeform 166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943" name="Freeform 1665"/>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944" name="Freeform 1666"/>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945" name="Freeform 1667"/>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946" name="Freeform 166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947" name="Freeform 1669"/>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948" name="Freeform 1670"/>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949" name="Freeform 1671"/>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950" name="Freeform 1672"/>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grpSp>
          <p:nvGrpSpPr>
            <p:cNvPr id="888" name="Group 1673"/>
            <p:cNvGrpSpPr>
              <a:grpSpLocks/>
            </p:cNvGrpSpPr>
            <p:nvPr/>
          </p:nvGrpSpPr>
          <p:grpSpPr bwMode="auto">
            <a:xfrm>
              <a:off x="5232" y="2292"/>
              <a:ext cx="268" cy="409"/>
              <a:chOff x="2880" y="1207"/>
              <a:chExt cx="268" cy="409"/>
            </a:xfrm>
          </p:grpSpPr>
          <p:grpSp>
            <p:nvGrpSpPr>
              <p:cNvPr id="889" name="Group 1674"/>
              <p:cNvGrpSpPr>
                <a:grpSpLocks/>
              </p:cNvGrpSpPr>
              <p:nvPr/>
            </p:nvGrpSpPr>
            <p:grpSpPr bwMode="auto">
              <a:xfrm>
                <a:off x="2880" y="1207"/>
                <a:ext cx="126" cy="317"/>
                <a:chOff x="1655" y="1234"/>
                <a:chExt cx="126" cy="317"/>
              </a:xfrm>
            </p:grpSpPr>
            <p:grpSp>
              <p:nvGrpSpPr>
                <p:cNvPr id="890" name="Group 1675"/>
                <p:cNvGrpSpPr>
                  <a:grpSpLocks noChangeAspect="1"/>
                </p:cNvGrpSpPr>
                <p:nvPr/>
              </p:nvGrpSpPr>
              <p:grpSpPr bwMode="auto">
                <a:xfrm rot="-4350386">
                  <a:off x="1685" y="1327"/>
                  <a:ext cx="90" cy="56"/>
                  <a:chOff x="480" y="3413"/>
                  <a:chExt cx="673" cy="560"/>
                </a:xfrm>
              </p:grpSpPr>
              <p:sp>
                <p:nvSpPr>
                  <p:cNvPr id="928" name="Freeform 167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929" name="Freeform 167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904" name="Group 1678"/>
                <p:cNvGrpSpPr>
                  <a:grpSpLocks noChangeAspect="1"/>
                </p:cNvGrpSpPr>
                <p:nvPr/>
              </p:nvGrpSpPr>
              <p:grpSpPr bwMode="auto">
                <a:xfrm rot="-4350386">
                  <a:off x="1708" y="1252"/>
                  <a:ext cx="91" cy="55"/>
                  <a:chOff x="1054" y="3406"/>
                  <a:chExt cx="677" cy="565"/>
                </a:xfrm>
              </p:grpSpPr>
              <p:sp>
                <p:nvSpPr>
                  <p:cNvPr id="919" name="Freeform 167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920" name="Freeform 168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921" name="Freeform 168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922" name="Freeform 168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923" name="Freeform 168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924" name="Freeform 168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925" name="Freeform 168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926" name="Freeform 168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927" name="Freeform 168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905" name="Group 1688"/>
                <p:cNvGrpSpPr>
                  <a:grpSpLocks noChangeAspect="1"/>
                </p:cNvGrpSpPr>
                <p:nvPr/>
              </p:nvGrpSpPr>
              <p:grpSpPr bwMode="auto">
                <a:xfrm rot="-4350386">
                  <a:off x="1662" y="1397"/>
                  <a:ext cx="92" cy="56"/>
                  <a:chOff x="1054" y="3406"/>
                  <a:chExt cx="677" cy="565"/>
                </a:xfrm>
              </p:grpSpPr>
              <p:sp>
                <p:nvSpPr>
                  <p:cNvPr id="910" name="Freeform 168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911" name="Freeform 169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912" name="Freeform 169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913" name="Freeform 169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914" name="Freeform 169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915" name="Freeform 169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916" name="Freeform 169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917" name="Freeform 169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918" name="Freeform 169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906" name="Group 1698"/>
                <p:cNvGrpSpPr>
                  <a:grpSpLocks noChangeAspect="1"/>
                </p:cNvGrpSpPr>
                <p:nvPr/>
              </p:nvGrpSpPr>
              <p:grpSpPr bwMode="auto">
                <a:xfrm rot="-4350386">
                  <a:off x="1638" y="1478"/>
                  <a:ext cx="90" cy="55"/>
                  <a:chOff x="480" y="3413"/>
                  <a:chExt cx="673" cy="560"/>
                </a:xfrm>
              </p:grpSpPr>
              <p:sp>
                <p:nvSpPr>
                  <p:cNvPr id="908" name="Freeform 169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909" name="Freeform 170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907" name="Group 1701"/>
              <p:cNvGrpSpPr>
                <a:grpSpLocks/>
              </p:cNvGrpSpPr>
              <p:nvPr/>
            </p:nvGrpSpPr>
            <p:grpSpPr bwMode="auto">
              <a:xfrm>
                <a:off x="2926" y="1298"/>
                <a:ext cx="108" cy="227"/>
                <a:chOff x="2926" y="1324"/>
                <a:chExt cx="108" cy="227"/>
              </a:xfrm>
            </p:grpSpPr>
            <p:grpSp>
              <p:nvGrpSpPr>
                <p:cNvPr id="930" name="Group 1702"/>
                <p:cNvGrpSpPr>
                  <a:grpSpLocks noChangeAspect="1"/>
                </p:cNvGrpSpPr>
                <p:nvPr/>
              </p:nvGrpSpPr>
              <p:grpSpPr bwMode="auto">
                <a:xfrm rot="-4304073">
                  <a:off x="2959" y="1337"/>
                  <a:ext cx="87" cy="62"/>
                  <a:chOff x="480" y="3413"/>
                  <a:chExt cx="673" cy="560"/>
                </a:xfrm>
              </p:grpSpPr>
              <p:sp>
                <p:nvSpPr>
                  <p:cNvPr id="902" name="Freeform 170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903" name="Freeform 170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931" name="Group 1705"/>
                <p:cNvGrpSpPr>
                  <a:grpSpLocks noChangeAspect="1"/>
                </p:cNvGrpSpPr>
                <p:nvPr/>
              </p:nvGrpSpPr>
              <p:grpSpPr bwMode="auto">
                <a:xfrm rot="-4304073">
                  <a:off x="2936" y="1406"/>
                  <a:ext cx="87" cy="62"/>
                  <a:chOff x="1054" y="3406"/>
                  <a:chExt cx="677" cy="565"/>
                </a:xfrm>
              </p:grpSpPr>
              <p:sp>
                <p:nvSpPr>
                  <p:cNvPr id="893" name="Freeform 170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894" name="Freeform 1707"/>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895" name="Freeform 1708"/>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896" name="Freeform 1709"/>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897" name="Freeform 171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898" name="Freeform 1711"/>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899" name="Freeform 1712"/>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900" name="Freeform 1713"/>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901" name="Freeform 1714"/>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932" name="Group 1715"/>
                <p:cNvGrpSpPr>
                  <a:grpSpLocks noChangeAspect="1"/>
                </p:cNvGrpSpPr>
                <p:nvPr/>
              </p:nvGrpSpPr>
              <p:grpSpPr bwMode="auto">
                <a:xfrm rot="-4304073">
                  <a:off x="2914" y="1477"/>
                  <a:ext cx="86" cy="62"/>
                  <a:chOff x="480" y="3413"/>
                  <a:chExt cx="673" cy="560"/>
                </a:xfrm>
              </p:grpSpPr>
              <p:sp>
                <p:nvSpPr>
                  <p:cNvPr id="891" name="Freeform 171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892" name="Freeform 171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933" name="Group 1718"/>
              <p:cNvGrpSpPr>
                <a:grpSpLocks/>
              </p:cNvGrpSpPr>
              <p:nvPr/>
            </p:nvGrpSpPr>
            <p:grpSpPr bwMode="auto">
              <a:xfrm>
                <a:off x="3006" y="1239"/>
                <a:ext cx="101" cy="237"/>
                <a:chOff x="3016" y="1279"/>
                <a:chExt cx="101" cy="237"/>
              </a:xfrm>
            </p:grpSpPr>
            <p:grpSp>
              <p:nvGrpSpPr>
                <p:cNvPr id="934" name="Group 1719"/>
                <p:cNvGrpSpPr>
                  <a:grpSpLocks noChangeAspect="1"/>
                </p:cNvGrpSpPr>
                <p:nvPr/>
              </p:nvGrpSpPr>
              <p:grpSpPr bwMode="auto">
                <a:xfrm rot="-4350386">
                  <a:off x="3021" y="1372"/>
                  <a:ext cx="90" cy="56"/>
                  <a:chOff x="480" y="3413"/>
                  <a:chExt cx="673" cy="560"/>
                </a:xfrm>
              </p:grpSpPr>
              <p:sp>
                <p:nvSpPr>
                  <p:cNvPr id="886" name="Freeform 172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887" name="Freeform 172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935" name="Group 1722"/>
                <p:cNvGrpSpPr>
                  <a:grpSpLocks noChangeAspect="1"/>
                </p:cNvGrpSpPr>
                <p:nvPr/>
              </p:nvGrpSpPr>
              <p:grpSpPr bwMode="auto">
                <a:xfrm rot="-4350386">
                  <a:off x="3044" y="1297"/>
                  <a:ext cx="91" cy="55"/>
                  <a:chOff x="1054" y="3406"/>
                  <a:chExt cx="677" cy="565"/>
                </a:xfrm>
              </p:grpSpPr>
              <p:sp>
                <p:nvSpPr>
                  <p:cNvPr id="877" name="Freeform 172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878" name="Freeform 172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879" name="Freeform 172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880" name="Freeform 172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881" name="Freeform 172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882" name="Freeform 172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883" name="Freeform 172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884" name="Freeform 173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885" name="Freeform 173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936" name="Group 1732"/>
                <p:cNvGrpSpPr>
                  <a:grpSpLocks noChangeAspect="1"/>
                </p:cNvGrpSpPr>
                <p:nvPr/>
              </p:nvGrpSpPr>
              <p:grpSpPr bwMode="auto">
                <a:xfrm rot="-4350386">
                  <a:off x="2998" y="1442"/>
                  <a:ext cx="92" cy="56"/>
                  <a:chOff x="1054" y="3406"/>
                  <a:chExt cx="677" cy="565"/>
                </a:xfrm>
              </p:grpSpPr>
              <p:sp>
                <p:nvSpPr>
                  <p:cNvPr id="868" name="Freeform 173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869" name="Freeform 173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870" name="Freeform 173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871" name="Freeform 173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872" name="Freeform 173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873" name="Freeform 173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874" name="Freeform 173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875" name="Freeform 174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876" name="Freeform 174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937" name="Group 1742"/>
              <p:cNvGrpSpPr>
                <a:grpSpLocks/>
              </p:cNvGrpSpPr>
              <p:nvPr/>
            </p:nvGrpSpPr>
            <p:grpSpPr bwMode="auto">
              <a:xfrm>
                <a:off x="3016" y="1314"/>
                <a:ext cx="132" cy="302"/>
                <a:chOff x="2109" y="1324"/>
                <a:chExt cx="132" cy="302"/>
              </a:xfrm>
            </p:grpSpPr>
            <p:grpSp>
              <p:nvGrpSpPr>
                <p:cNvPr id="938" name="Group 1743"/>
                <p:cNvGrpSpPr>
                  <a:grpSpLocks noChangeAspect="1"/>
                </p:cNvGrpSpPr>
                <p:nvPr/>
              </p:nvGrpSpPr>
              <p:grpSpPr bwMode="auto">
                <a:xfrm rot="-4304073">
                  <a:off x="2166" y="1337"/>
                  <a:ext cx="87" cy="62"/>
                  <a:chOff x="480" y="3413"/>
                  <a:chExt cx="673" cy="560"/>
                </a:xfrm>
              </p:grpSpPr>
              <p:sp>
                <p:nvSpPr>
                  <p:cNvPr id="863" name="Freeform 174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864" name="Freeform 174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939" name="Group 1746"/>
                <p:cNvGrpSpPr>
                  <a:grpSpLocks noChangeAspect="1"/>
                </p:cNvGrpSpPr>
                <p:nvPr/>
              </p:nvGrpSpPr>
              <p:grpSpPr bwMode="auto">
                <a:xfrm rot="-4304073">
                  <a:off x="2143" y="1406"/>
                  <a:ext cx="87" cy="62"/>
                  <a:chOff x="1054" y="3406"/>
                  <a:chExt cx="677" cy="565"/>
                </a:xfrm>
              </p:grpSpPr>
              <p:sp>
                <p:nvSpPr>
                  <p:cNvPr id="854" name="Freeform 174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855" name="Freeform 174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856" name="Freeform 174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857" name="Freeform 175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858" name="Freeform 175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859" name="Freeform 175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860" name="Freeform 175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861" name="Freeform 175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862" name="Freeform 175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940" name="Group 1756"/>
                <p:cNvGrpSpPr>
                  <a:grpSpLocks noChangeAspect="1"/>
                </p:cNvGrpSpPr>
                <p:nvPr/>
              </p:nvGrpSpPr>
              <p:grpSpPr bwMode="auto">
                <a:xfrm rot="-4304073">
                  <a:off x="2121" y="1477"/>
                  <a:ext cx="86" cy="62"/>
                  <a:chOff x="480" y="3413"/>
                  <a:chExt cx="673" cy="560"/>
                </a:xfrm>
              </p:grpSpPr>
              <p:sp>
                <p:nvSpPr>
                  <p:cNvPr id="852" name="Freeform 175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853" name="Freeform 175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941" name="Group 1759"/>
                <p:cNvGrpSpPr>
                  <a:grpSpLocks noChangeAspect="1"/>
                </p:cNvGrpSpPr>
                <p:nvPr/>
              </p:nvGrpSpPr>
              <p:grpSpPr bwMode="auto">
                <a:xfrm rot="-4304073">
                  <a:off x="2096" y="1552"/>
                  <a:ext cx="87" cy="62"/>
                  <a:chOff x="1054" y="3406"/>
                  <a:chExt cx="677" cy="565"/>
                </a:xfrm>
              </p:grpSpPr>
              <p:sp>
                <p:nvSpPr>
                  <p:cNvPr id="843" name="Freeform 176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844" name="Freeform 176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845" name="Freeform 176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846" name="Freeform 176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847" name="Freeform 176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848" name="Freeform 176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849" name="Freeform 176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850" name="Freeform 176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851" name="Freeform 176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nvGrpSpPr>
            <p:cNvPr id="964" name="Group 1769"/>
            <p:cNvGrpSpPr>
              <a:grpSpLocks/>
            </p:cNvGrpSpPr>
            <p:nvPr/>
          </p:nvGrpSpPr>
          <p:grpSpPr bwMode="auto">
            <a:xfrm>
              <a:off x="5273" y="2337"/>
              <a:ext cx="280" cy="454"/>
              <a:chOff x="2868" y="1661"/>
              <a:chExt cx="280" cy="454"/>
            </a:xfrm>
          </p:grpSpPr>
          <p:grpSp>
            <p:nvGrpSpPr>
              <p:cNvPr id="965" name="Group 1770"/>
              <p:cNvGrpSpPr>
                <a:grpSpLocks/>
              </p:cNvGrpSpPr>
              <p:nvPr/>
            </p:nvGrpSpPr>
            <p:grpSpPr bwMode="auto">
              <a:xfrm>
                <a:off x="2868" y="1707"/>
                <a:ext cx="131" cy="298"/>
                <a:chOff x="1815" y="1253"/>
                <a:chExt cx="131" cy="298"/>
              </a:xfrm>
            </p:grpSpPr>
            <p:grpSp>
              <p:nvGrpSpPr>
                <p:cNvPr id="966" name="Group 1771"/>
                <p:cNvGrpSpPr>
                  <a:grpSpLocks noChangeAspect="1"/>
                </p:cNvGrpSpPr>
                <p:nvPr/>
              </p:nvGrpSpPr>
              <p:grpSpPr bwMode="auto">
                <a:xfrm rot="-4304073">
                  <a:off x="1872" y="1265"/>
                  <a:ext cx="86" cy="62"/>
                  <a:chOff x="1054" y="3406"/>
                  <a:chExt cx="677" cy="565"/>
                </a:xfrm>
              </p:grpSpPr>
              <p:sp>
                <p:nvSpPr>
                  <p:cNvPr id="826" name="Freeform 177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827" name="Freeform 1773"/>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828" name="Freeform 1774"/>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829" name="Freeform 1775"/>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830" name="Freeform 177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831" name="Freeform 1777"/>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832" name="Freeform 1778"/>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833" name="Freeform 1779"/>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834" name="Freeform 1780"/>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987" name="Group 1781"/>
                <p:cNvGrpSpPr>
                  <a:grpSpLocks noChangeAspect="1"/>
                </p:cNvGrpSpPr>
                <p:nvPr/>
              </p:nvGrpSpPr>
              <p:grpSpPr bwMode="auto">
                <a:xfrm rot="-4304073">
                  <a:off x="1848" y="1337"/>
                  <a:ext cx="87" cy="62"/>
                  <a:chOff x="480" y="3413"/>
                  <a:chExt cx="673" cy="560"/>
                </a:xfrm>
              </p:grpSpPr>
              <p:sp>
                <p:nvSpPr>
                  <p:cNvPr id="824" name="Freeform 178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825" name="Freeform 178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988" name="Group 1784"/>
                <p:cNvGrpSpPr>
                  <a:grpSpLocks noChangeAspect="1"/>
                </p:cNvGrpSpPr>
                <p:nvPr/>
              </p:nvGrpSpPr>
              <p:grpSpPr bwMode="auto">
                <a:xfrm rot="-4304073">
                  <a:off x="1825" y="1406"/>
                  <a:ext cx="87" cy="62"/>
                  <a:chOff x="1054" y="3406"/>
                  <a:chExt cx="677" cy="565"/>
                </a:xfrm>
              </p:grpSpPr>
              <p:sp>
                <p:nvSpPr>
                  <p:cNvPr id="815" name="Freeform 178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816" name="Freeform 178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817" name="Freeform 178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818" name="Freeform 178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819" name="Freeform 178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820" name="Freeform 179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821" name="Freeform 179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822" name="Freeform 179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823" name="Freeform 179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989" name="Group 1794"/>
                <p:cNvGrpSpPr>
                  <a:grpSpLocks noChangeAspect="1"/>
                </p:cNvGrpSpPr>
                <p:nvPr/>
              </p:nvGrpSpPr>
              <p:grpSpPr bwMode="auto">
                <a:xfrm rot="-4304073">
                  <a:off x="1803" y="1477"/>
                  <a:ext cx="86" cy="62"/>
                  <a:chOff x="480" y="3413"/>
                  <a:chExt cx="673" cy="560"/>
                </a:xfrm>
              </p:grpSpPr>
              <p:sp>
                <p:nvSpPr>
                  <p:cNvPr id="813" name="Freeform 179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814" name="Freeform 179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1003" name="Group 1797"/>
              <p:cNvGrpSpPr>
                <a:grpSpLocks/>
              </p:cNvGrpSpPr>
              <p:nvPr/>
            </p:nvGrpSpPr>
            <p:grpSpPr bwMode="auto">
              <a:xfrm>
                <a:off x="2945" y="1661"/>
                <a:ext cx="124" cy="309"/>
                <a:chOff x="1998" y="1253"/>
                <a:chExt cx="124" cy="309"/>
              </a:xfrm>
            </p:grpSpPr>
            <p:grpSp>
              <p:nvGrpSpPr>
                <p:cNvPr id="1004" name="Group 1798"/>
                <p:cNvGrpSpPr>
                  <a:grpSpLocks noChangeAspect="1"/>
                </p:cNvGrpSpPr>
                <p:nvPr/>
              </p:nvGrpSpPr>
              <p:grpSpPr bwMode="auto">
                <a:xfrm rot="-4350386">
                  <a:off x="2003" y="1418"/>
                  <a:ext cx="90" cy="56"/>
                  <a:chOff x="480" y="3413"/>
                  <a:chExt cx="673" cy="560"/>
                </a:xfrm>
              </p:grpSpPr>
              <p:sp>
                <p:nvSpPr>
                  <p:cNvPr id="807" name="Freeform 179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808" name="Freeform 180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1005" name="Group 1801"/>
                <p:cNvGrpSpPr>
                  <a:grpSpLocks noChangeAspect="1"/>
                </p:cNvGrpSpPr>
                <p:nvPr/>
              </p:nvGrpSpPr>
              <p:grpSpPr bwMode="auto">
                <a:xfrm rot="-4350386">
                  <a:off x="2026" y="1343"/>
                  <a:ext cx="91" cy="55"/>
                  <a:chOff x="1054" y="3406"/>
                  <a:chExt cx="677" cy="565"/>
                </a:xfrm>
              </p:grpSpPr>
              <p:sp>
                <p:nvSpPr>
                  <p:cNvPr id="798" name="Freeform 180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799" name="Freeform 1803"/>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800" name="Freeform 1804"/>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801" name="Freeform 1805"/>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802" name="Freeform 180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803" name="Freeform 1807"/>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804" name="Freeform 1808"/>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805" name="Freeform 1809"/>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806" name="Freeform 1810"/>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006" name="Group 1811"/>
                <p:cNvGrpSpPr>
                  <a:grpSpLocks noChangeAspect="1"/>
                </p:cNvGrpSpPr>
                <p:nvPr/>
              </p:nvGrpSpPr>
              <p:grpSpPr bwMode="auto">
                <a:xfrm rot="-4350386">
                  <a:off x="1980" y="1488"/>
                  <a:ext cx="92" cy="56"/>
                  <a:chOff x="1054" y="3406"/>
                  <a:chExt cx="677" cy="565"/>
                </a:xfrm>
              </p:grpSpPr>
              <p:sp>
                <p:nvSpPr>
                  <p:cNvPr id="789" name="Freeform 181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790" name="Freeform 1813"/>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791" name="Freeform 1814"/>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792" name="Freeform 1815"/>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793" name="Freeform 181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794" name="Freeform 1817"/>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795" name="Freeform 1818"/>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796" name="Freeform 1819"/>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797" name="Freeform 1820"/>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029" name="Group 1821"/>
                <p:cNvGrpSpPr>
                  <a:grpSpLocks noChangeAspect="1"/>
                </p:cNvGrpSpPr>
                <p:nvPr/>
              </p:nvGrpSpPr>
              <p:grpSpPr bwMode="auto">
                <a:xfrm rot="-4350386">
                  <a:off x="2050" y="1270"/>
                  <a:ext cx="90" cy="55"/>
                  <a:chOff x="480" y="3413"/>
                  <a:chExt cx="673" cy="560"/>
                </a:xfrm>
              </p:grpSpPr>
              <p:sp>
                <p:nvSpPr>
                  <p:cNvPr id="787" name="Freeform 182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788" name="Freeform 182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1030" name="Group 1824"/>
              <p:cNvGrpSpPr>
                <a:grpSpLocks noChangeAspect="1"/>
              </p:cNvGrpSpPr>
              <p:nvPr/>
            </p:nvGrpSpPr>
            <p:grpSpPr bwMode="auto">
              <a:xfrm>
                <a:off x="2971" y="1707"/>
                <a:ext cx="155" cy="373"/>
                <a:chOff x="932" y="1304"/>
                <a:chExt cx="141" cy="338"/>
              </a:xfrm>
            </p:grpSpPr>
            <p:grpSp>
              <p:nvGrpSpPr>
                <p:cNvPr id="1031" name="Group 1825"/>
                <p:cNvGrpSpPr>
                  <a:grpSpLocks noChangeAspect="1"/>
                </p:cNvGrpSpPr>
                <p:nvPr/>
              </p:nvGrpSpPr>
              <p:grpSpPr bwMode="auto">
                <a:xfrm rot="-4304073">
                  <a:off x="1006" y="1315"/>
                  <a:ext cx="78" cy="56"/>
                  <a:chOff x="1054" y="3406"/>
                  <a:chExt cx="677" cy="565"/>
                </a:xfrm>
              </p:grpSpPr>
              <p:sp>
                <p:nvSpPr>
                  <p:cNvPr id="774" name="Freeform 182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775" name="Freeform 1827"/>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776" name="Freeform 1828"/>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777" name="Freeform 1829"/>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778" name="Freeform 183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779" name="Freeform 1831"/>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780" name="Freeform 1832"/>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781" name="Freeform 1833"/>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782" name="Freeform 1834"/>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1032" name="Group 1835"/>
                <p:cNvGrpSpPr>
                  <a:grpSpLocks noChangeAspect="1"/>
                </p:cNvGrpSpPr>
                <p:nvPr/>
              </p:nvGrpSpPr>
              <p:grpSpPr bwMode="auto">
                <a:xfrm rot="-4304073">
                  <a:off x="984" y="1380"/>
                  <a:ext cx="79" cy="56"/>
                  <a:chOff x="480" y="3413"/>
                  <a:chExt cx="673" cy="560"/>
                </a:xfrm>
              </p:grpSpPr>
              <p:sp>
                <p:nvSpPr>
                  <p:cNvPr id="772" name="Freeform 183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773" name="Freeform 183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033" name="Group 1838"/>
                <p:cNvGrpSpPr>
                  <a:grpSpLocks noChangeAspect="1"/>
                </p:cNvGrpSpPr>
                <p:nvPr/>
              </p:nvGrpSpPr>
              <p:grpSpPr bwMode="auto">
                <a:xfrm rot="-4304073">
                  <a:off x="963" y="1443"/>
                  <a:ext cx="79" cy="56"/>
                  <a:chOff x="1054" y="3406"/>
                  <a:chExt cx="677" cy="565"/>
                </a:xfrm>
              </p:grpSpPr>
              <p:sp>
                <p:nvSpPr>
                  <p:cNvPr id="763" name="Freeform 183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764" name="Freeform 184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765" name="Freeform 184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766" name="Freeform 184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767" name="Freeform 184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768" name="Freeform 184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769" name="Freeform 184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770" name="Freeform 184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771" name="Freeform 184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065" name="Group 1848"/>
                <p:cNvGrpSpPr>
                  <a:grpSpLocks noChangeAspect="1"/>
                </p:cNvGrpSpPr>
                <p:nvPr/>
              </p:nvGrpSpPr>
              <p:grpSpPr bwMode="auto">
                <a:xfrm rot="-4304073">
                  <a:off x="943" y="1507"/>
                  <a:ext cx="78" cy="56"/>
                  <a:chOff x="480" y="3413"/>
                  <a:chExt cx="673" cy="560"/>
                </a:xfrm>
              </p:grpSpPr>
              <p:sp>
                <p:nvSpPr>
                  <p:cNvPr id="761" name="Freeform 184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762" name="Freeform 185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066" name="Group 1851"/>
                <p:cNvGrpSpPr>
                  <a:grpSpLocks noChangeAspect="1"/>
                </p:cNvGrpSpPr>
                <p:nvPr/>
              </p:nvGrpSpPr>
              <p:grpSpPr bwMode="auto">
                <a:xfrm rot="-4304073">
                  <a:off x="920" y="1575"/>
                  <a:ext cx="79" cy="56"/>
                  <a:chOff x="1054" y="3406"/>
                  <a:chExt cx="677" cy="565"/>
                </a:xfrm>
              </p:grpSpPr>
              <p:sp>
                <p:nvSpPr>
                  <p:cNvPr id="752" name="Freeform 185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753" name="Freeform 1853"/>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754" name="Freeform 1854"/>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755" name="Freeform 1855"/>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756" name="Freeform 185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757" name="Freeform 1857"/>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758" name="Freeform 1858"/>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759" name="Freeform 1859"/>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760" name="Freeform 1860"/>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nvGrpSpPr>
              <p:cNvPr id="1067" name="Group 1861"/>
              <p:cNvGrpSpPr>
                <a:grpSpLocks/>
              </p:cNvGrpSpPr>
              <p:nvPr/>
            </p:nvGrpSpPr>
            <p:grpSpPr bwMode="auto">
              <a:xfrm>
                <a:off x="2880" y="1706"/>
                <a:ext cx="268" cy="409"/>
                <a:chOff x="2880" y="1207"/>
                <a:chExt cx="268" cy="409"/>
              </a:xfrm>
            </p:grpSpPr>
            <p:grpSp>
              <p:nvGrpSpPr>
                <p:cNvPr id="1068" name="Group 1862"/>
                <p:cNvGrpSpPr>
                  <a:grpSpLocks/>
                </p:cNvGrpSpPr>
                <p:nvPr/>
              </p:nvGrpSpPr>
              <p:grpSpPr bwMode="auto">
                <a:xfrm>
                  <a:off x="2880" y="1207"/>
                  <a:ext cx="126" cy="317"/>
                  <a:chOff x="1655" y="1234"/>
                  <a:chExt cx="126" cy="317"/>
                </a:xfrm>
              </p:grpSpPr>
              <p:grpSp>
                <p:nvGrpSpPr>
                  <p:cNvPr id="1091" name="Group 1863"/>
                  <p:cNvGrpSpPr>
                    <a:grpSpLocks noChangeAspect="1"/>
                  </p:cNvGrpSpPr>
                  <p:nvPr/>
                </p:nvGrpSpPr>
                <p:grpSpPr bwMode="auto">
                  <a:xfrm rot="-4350386">
                    <a:off x="1685" y="1327"/>
                    <a:ext cx="90" cy="56"/>
                    <a:chOff x="480" y="3413"/>
                    <a:chExt cx="673" cy="560"/>
                  </a:xfrm>
                </p:grpSpPr>
                <p:sp>
                  <p:nvSpPr>
                    <p:cNvPr id="745" name="Freeform 186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746" name="Freeform 186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1092" name="Group 1866"/>
                  <p:cNvGrpSpPr>
                    <a:grpSpLocks noChangeAspect="1"/>
                  </p:cNvGrpSpPr>
                  <p:nvPr/>
                </p:nvGrpSpPr>
                <p:grpSpPr bwMode="auto">
                  <a:xfrm rot="-4350386">
                    <a:off x="1708" y="1252"/>
                    <a:ext cx="91" cy="55"/>
                    <a:chOff x="1054" y="3406"/>
                    <a:chExt cx="677" cy="565"/>
                  </a:xfrm>
                </p:grpSpPr>
                <p:sp>
                  <p:nvSpPr>
                    <p:cNvPr id="736" name="Freeform 186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737" name="Freeform 186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738" name="Freeform 186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739" name="Freeform 187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740" name="Freeform 187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741" name="Freeform 187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742" name="Freeform 187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743" name="Freeform 187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744" name="Freeform 187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093" name="Group 1876"/>
                  <p:cNvGrpSpPr>
                    <a:grpSpLocks noChangeAspect="1"/>
                  </p:cNvGrpSpPr>
                  <p:nvPr/>
                </p:nvGrpSpPr>
                <p:grpSpPr bwMode="auto">
                  <a:xfrm rot="-4350386">
                    <a:off x="1662" y="1397"/>
                    <a:ext cx="92" cy="56"/>
                    <a:chOff x="1054" y="3406"/>
                    <a:chExt cx="677" cy="565"/>
                  </a:xfrm>
                </p:grpSpPr>
                <p:sp>
                  <p:nvSpPr>
                    <p:cNvPr id="727" name="Freeform 187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728" name="Freeform 187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729" name="Freeform 187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730" name="Freeform 188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731" name="Freeform 188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732" name="Freeform 188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733" name="Freeform 188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734" name="Freeform 188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735" name="Freeform 188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094" name="Group 1886"/>
                  <p:cNvGrpSpPr>
                    <a:grpSpLocks noChangeAspect="1"/>
                  </p:cNvGrpSpPr>
                  <p:nvPr/>
                </p:nvGrpSpPr>
                <p:grpSpPr bwMode="auto">
                  <a:xfrm rot="-4350386">
                    <a:off x="1638" y="1478"/>
                    <a:ext cx="90" cy="55"/>
                    <a:chOff x="480" y="3413"/>
                    <a:chExt cx="673" cy="560"/>
                  </a:xfrm>
                </p:grpSpPr>
                <p:sp>
                  <p:nvSpPr>
                    <p:cNvPr id="725" name="Freeform 188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726" name="Freeform 188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1117" name="Group 1889"/>
                <p:cNvGrpSpPr>
                  <a:grpSpLocks/>
                </p:cNvGrpSpPr>
                <p:nvPr/>
              </p:nvGrpSpPr>
              <p:grpSpPr bwMode="auto">
                <a:xfrm>
                  <a:off x="2926" y="1298"/>
                  <a:ext cx="108" cy="227"/>
                  <a:chOff x="2926" y="1324"/>
                  <a:chExt cx="108" cy="227"/>
                </a:xfrm>
              </p:grpSpPr>
              <p:grpSp>
                <p:nvGrpSpPr>
                  <p:cNvPr id="1118" name="Group 1890"/>
                  <p:cNvGrpSpPr>
                    <a:grpSpLocks noChangeAspect="1"/>
                  </p:cNvGrpSpPr>
                  <p:nvPr/>
                </p:nvGrpSpPr>
                <p:grpSpPr bwMode="auto">
                  <a:xfrm rot="-4304073">
                    <a:off x="2959" y="1337"/>
                    <a:ext cx="87" cy="62"/>
                    <a:chOff x="480" y="3413"/>
                    <a:chExt cx="673" cy="560"/>
                  </a:xfrm>
                </p:grpSpPr>
                <p:sp>
                  <p:nvSpPr>
                    <p:cNvPr id="719" name="Freeform 189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720" name="Freeform 189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119" name="Group 1893"/>
                  <p:cNvGrpSpPr>
                    <a:grpSpLocks noChangeAspect="1"/>
                  </p:cNvGrpSpPr>
                  <p:nvPr/>
                </p:nvGrpSpPr>
                <p:grpSpPr bwMode="auto">
                  <a:xfrm rot="-4304073">
                    <a:off x="2936" y="1406"/>
                    <a:ext cx="87" cy="62"/>
                    <a:chOff x="1054" y="3406"/>
                    <a:chExt cx="677" cy="565"/>
                  </a:xfrm>
                </p:grpSpPr>
                <p:sp>
                  <p:nvSpPr>
                    <p:cNvPr id="710" name="Freeform 189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711" name="Freeform 1895"/>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712" name="Freeform 1896"/>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713" name="Freeform 1897"/>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714" name="Freeform 189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715" name="Freeform 1899"/>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716" name="Freeform 1900"/>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717" name="Freeform 1901"/>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718" name="Freeform 1902"/>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120" name="Group 1903"/>
                  <p:cNvGrpSpPr>
                    <a:grpSpLocks noChangeAspect="1"/>
                  </p:cNvGrpSpPr>
                  <p:nvPr/>
                </p:nvGrpSpPr>
                <p:grpSpPr bwMode="auto">
                  <a:xfrm rot="-4304073">
                    <a:off x="2914" y="1477"/>
                    <a:ext cx="86" cy="62"/>
                    <a:chOff x="480" y="3413"/>
                    <a:chExt cx="673" cy="560"/>
                  </a:xfrm>
                </p:grpSpPr>
                <p:sp>
                  <p:nvSpPr>
                    <p:cNvPr id="708" name="Freeform 190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709" name="Freeform 190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1121" name="Group 1906"/>
                <p:cNvGrpSpPr>
                  <a:grpSpLocks/>
                </p:cNvGrpSpPr>
                <p:nvPr/>
              </p:nvGrpSpPr>
              <p:grpSpPr bwMode="auto">
                <a:xfrm>
                  <a:off x="3006" y="1239"/>
                  <a:ext cx="101" cy="237"/>
                  <a:chOff x="3016" y="1279"/>
                  <a:chExt cx="101" cy="237"/>
                </a:xfrm>
              </p:grpSpPr>
              <p:grpSp>
                <p:nvGrpSpPr>
                  <p:cNvPr id="1122" name="Group 1907"/>
                  <p:cNvGrpSpPr>
                    <a:grpSpLocks noChangeAspect="1"/>
                  </p:cNvGrpSpPr>
                  <p:nvPr/>
                </p:nvGrpSpPr>
                <p:grpSpPr bwMode="auto">
                  <a:xfrm rot="-4350386">
                    <a:off x="3021" y="1372"/>
                    <a:ext cx="90" cy="56"/>
                    <a:chOff x="480" y="3413"/>
                    <a:chExt cx="673" cy="560"/>
                  </a:xfrm>
                </p:grpSpPr>
                <p:sp>
                  <p:nvSpPr>
                    <p:cNvPr id="703" name="Freeform 190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704" name="Freeform 190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1123" name="Group 1910"/>
                  <p:cNvGrpSpPr>
                    <a:grpSpLocks noChangeAspect="1"/>
                  </p:cNvGrpSpPr>
                  <p:nvPr/>
                </p:nvGrpSpPr>
                <p:grpSpPr bwMode="auto">
                  <a:xfrm rot="-4350386">
                    <a:off x="3044" y="1297"/>
                    <a:ext cx="91" cy="55"/>
                    <a:chOff x="1054" y="3406"/>
                    <a:chExt cx="677" cy="565"/>
                  </a:xfrm>
                </p:grpSpPr>
                <p:sp>
                  <p:nvSpPr>
                    <p:cNvPr id="694" name="Freeform 191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695" name="Freeform 191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696" name="Freeform 191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697" name="Freeform 191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698" name="Freeform 191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699" name="Freeform 191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700" name="Freeform 191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701" name="Freeform 191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702" name="Freeform 191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124" name="Group 1920"/>
                  <p:cNvGrpSpPr>
                    <a:grpSpLocks noChangeAspect="1"/>
                  </p:cNvGrpSpPr>
                  <p:nvPr/>
                </p:nvGrpSpPr>
                <p:grpSpPr bwMode="auto">
                  <a:xfrm rot="-4350386">
                    <a:off x="2998" y="1442"/>
                    <a:ext cx="92" cy="56"/>
                    <a:chOff x="1054" y="3406"/>
                    <a:chExt cx="677" cy="565"/>
                  </a:xfrm>
                </p:grpSpPr>
                <p:sp>
                  <p:nvSpPr>
                    <p:cNvPr id="685" name="Freeform 192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686" name="Freeform 192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687" name="Freeform 192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688" name="Freeform 192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689" name="Freeform 192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690" name="Freeform 192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691" name="Freeform 192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692" name="Freeform 192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693" name="Freeform 192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1147" name="Group 1930"/>
                <p:cNvGrpSpPr>
                  <a:grpSpLocks/>
                </p:cNvGrpSpPr>
                <p:nvPr/>
              </p:nvGrpSpPr>
              <p:grpSpPr bwMode="auto">
                <a:xfrm>
                  <a:off x="3016" y="1314"/>
                  <a:ext cx="132" cy="302"/>
                  <a:chOff x="2109" y="1324"/>
                  <a:chExt cx="132" cy="302"/>
                </a:xfrm>
              </p:grpSpPr>
              <p:grpSp>
                <p:nvGrpSpPr>
                  <p:cNvPr id="1148" name="Group 1931"/>
                  <p:cNvGrpSpPr>
                    <a:grpSpLocks noChangeAspect="1"/>
                  </p:cNvGrpSpPr>
                  <p:nvPr/>
                </p:nvGrpSpPr>
                <p:grpSpPr bwMode="auto">
                  <a:xfrm rot="-4304073">
                    <a:off x="2166" y="1337"/>
                    <a:ext cx="87" cy="62"/>
                    <a:chOff x="480" y="3413"/>
                    <a:chExt cx="673" cy="560"/>
                  </a:xfrm>
                </p:grpSpPr>
                <p:sp>
                  <p:nvSpPr>
                    <p:cNvPr id="680" name="Freeform 193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681" name="Freeform 193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149" name="Group 1934"/>
                  <p:cNvGrpSpPr>
                    <a:grpSpLocks noChangeAspect="1"/>
                  </p:cNvGrpSpPr>
                  <p:nvPr/>
                </p:nvGrpSpPr>
                <p:grpSpPr bwMode="auto">
                  <a:xfrm rot="-4304073">
                    <a:off x="2143" y="1406"/>
                    <a:ext cx="87" cy="62"/>
                    <a:chOff x="1054" y="3406"/>
                    <a:chExt cx="677" cy="565"/>
                  </a:xfrm>
                </p:grpSpPr>
                <p:sp>
                  <p:nvSpPr>
                    <p:cNvPr id="671" name="Freeform 193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672" name="Freeform 193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673" name="Freeform 193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674" name="Freeform 193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675" name="Freeform 193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676" name="Freeform 194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677" name="Freeform 194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678" name="Freeform 194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679" name="Freeform 194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170" name="Group 1944"/>
                  <p:cNvGrpSpPr>
                    <a:grpSpLocks noChangeAspect="1"/>
                  </p:cNvGrpSpPr>
                  <p:nvPr/>
                </p:nvGrpSpPr>
                <p:grpSpPr bwMode="auto">
                  <a:xfrm rot="-4304073">
                    <a:off x="2121" y="1477"/>
                    <a:ext cx="86" cy="62"/>
                    <a:chOff x="480" y="3413"/>
                    <a:chExt cx="673" cy="560"/>
                  </a:xfrm>
                </p:grpSpPr>
                <p:sp>
                  <p:nvSpPr>
                    <p:cNvPr id="669" name="Freeform 194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670" name="Freeform 194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171" name="Group 1947"/>
                  <p:cNvGrpSpPr>
                    <a:grpSpLocks noChangeAspect="1"/>
                  </p:cNvGrpSpPr>
                  <p:nvPr/>
                </p:nvGrpSpPr>
                <p:grpSpPr bwMode="auto">
                  <a:xfrm rot="-4304073">
                    <a:off x="2096" y="1552"/>
                    <a:ext cx="87" cy="62"/>
                    <a:chOff x="1054" y="3406"/>
                    <a:chExt cx="677" cy="565"/>
                  </a:xfrm>
                </p:grpSpPr>
                <p:sp>
                  <p:nvSpPr>
                    <p:cNvPr id="660" name="Freeform 194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661" name="Freeform 1949"/>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662" name="Freeform 1950"/>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663" name="Freeform 1951"/>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664" name="Freeform 195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665" name="Freeform 1953"/>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666" name="Freeform 1954"/>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667" name="Freeform 1955"/>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668" name="Freeform 1956"/>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grpSp>
          <p:nvGrpSpPr>
            <p:cNvPr id="1172" name="Group 1957"/>
            <p:cNvGrpSpPr>
              <a:grpSpLocks/>
            </p:cNvGrpSpPr>
            <p:nvPr/>
          </p:nvGrpSpPr>
          <p:grpSpPr bwMode="auto">
            <a:xfrm>
              <a:off x="5100" y="2519"/>
              <a:ext cx="268" cy="409"/>
              <a:chOff x="2880" y="1207"/>
              <a:chExt cx="268" cy="409"/>
            </a:xfrm>
          </p:grpSpPr>
          <p:grpSp>
            <p:nvGrpSpPr>
              <p:cNvPr id="1186" name="Group 1958"/>
              <p:cNvGrpSpPr>
                <a:grpSpLocks/>
              </p:cNvGrpSpPr>
              <p:nvPr/>
            </p:nvGrpSpPr>
            <p:grpSpPr bwMode="auto">
              <a:xfrm>
                <a:off x="2880" y="1207"/>
                <a:ext cx="126" cy="317"/>
                <a:chOff x="1655" y="1234"/>
                <a:chExt cx="126" cy="317"/>
              </a:xfrm>
            </p:grpSpPr>
            <p:grpSp>
              <p:nvGrpSpPr>
                <p:cNvPr id="1187" name="Group 1959"/>
                <p:cNvGrpSpPr>
                  <a:grpSpLocks noChangeAspect="1"/>
                </p:cNvGrpSpPr>
                <p:nvPr/>
              </p:nvGrpSpPr>
              <p:grpSpPr bwMode="auto">
                <a:xfrm rot="-4350386">
                  <a:off x="1685" y="1327"/>
                  <a:ext cx="90" cy="56"/>
                  <a:chOff x="480" y="3413"/>
                  <a:chExt cx="673" cy="560"/>
                </a:xfrm>
              </p:grpSpPr>
              <p:sp>
                <p:nvSpPr>
                  <p:cNvPr id="646" name="Freeform 196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647" name="Freeform 196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1188" name="Group 1962"/>
                <p:cNvGrpSpPr>
                  <a:grpSpLocks noChangeAspect="1"/>
                </p:cNvGrpSpPr>
                <p:nvPr/>
              </p:nvGrpSpPr>
              <p:grpSpPr bwMode="auto">
                <a:xfrm rot="-4350386">
                  <a:off x="1708" y="1252"/>
                  <a:ext cx="91" cy="55"/>
                  <a:chOff x="1054" y="3406"/>
                  <a:chExt cx="677" cy="565"/>
                </a:xfrm>
              </p:grpSpPr>
              <p:sp>
                <p:nvSpPr>
                  <p:cNvPr id="637" name="Freeform 196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638" name="Freeform 196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639" name="Freeform 196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640" name="Freeform 196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641" name="Freeform 196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642" name="Freeform 196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643" name="Freeform 196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644" name="Freeform 197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645" name="Freeform 197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189" name="Group 1972"/>
                <p:cNvGrpSpPr>
                  <a:grpSpLocks noChangeAspect="1"/>
                </p:cNvGrpSpPr>
                <p:nvPr/>
              </p:nvGrpSpPr>
              <p:grpSpPr bwMode="auto">
                <a:xfrm rot="-4350386">
                  <a:off x="1662" y="1397"/>
                  <a:ext cx="92" cy="56"/>
                  <a:chOff x="1054" y="3406"/>
                  <a:chExt cx="677" cy="565"/>
                </a:xfrm>
              </p:grpSpPr>
              <p:sp>
                <p:nvSpPr>
                  <p:cNvPr id="628" name="Freeform 197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629" name="Freeform 197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630" name="Freeform 197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631" name="Freeform 197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632" name="Freeform 197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633" name="Freeform 197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634" name="Freeform 197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635" name="Freeform 198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636" name="Freeform 198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212" name="Group 1982"/>
                <p:cNvGrpSpPr>
                  <a:grpSpLocks noChangeAspect="1"/>
                </p:cNvGrpSpPr>
                <p:nvPr/>
              </p:nvGrpSpPr>
              <p:grpSpPr bwMode="auto">
                <a:xfrm rot="-4350386">
                  <a:off x="1638" y="1478"/>
                  <a:ext cx="90" cy="55"/>
                  <a:chOff x="480" y="3413"/>
                  <a:chExt cx="673" cy="560"/>
                </a:xfrm>
              </p:grpSpPr>
              <p:sp>
                <p:nvSpPr>
                  <p:cNvPr id="626" name="Freeform 198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627" name="Freeform 198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1213" name="Group 1985"/>
              <p:cNvGrpSpPr>
                <a:grpSpLocks/>
              </p:cNvGrpSpPr>
              <p:nvPr/>
            </p:nvGrpSpPr>
            <p:grpSpPr bwMode="auto">
              <a:xfrm>
                <a:off x="2926" y="1298"/>
                <a:ext cx="108" cy="227"/>
                <a:chOff x="2926" y="1324"/>
                <a:chExt cx="108" cy="227"/>
              </a:xfrm>
            </p:grpSpPr>
            <p:grpSp>
              <p:nvGrpSpPr>
                <p:cNvPr id="1214" name="Group 1986"/>
                <p:cNvGrpSpPr>
                  <a:grpSpLocks noChangeAspect="1"/>
                </p:cNvGrpSpPr>
                <p:nvPr/>
              </p:nvGrpSpPr>
              <p:grpSpPr bwMode="auto">
                <a:xfrm rot="-4304073">
                  <a:off x="2959" y="1337"/>
                  <a:ext cx="87" cy="62"/>
                  <a:chOff x="480" y="3413"/>
                  <a:chExt cx="673" cy="560"/>
                </a:xfrm>
              </p:grpSpPr>
              <p:sp>
                <p:nvSpPr>
                  <p:cNvPr id="620" name="Freeform 198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621" name="Freeform 198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215" name="Group 1989"/>
                <p:cNvGrpSpPr>
                  <a:grpSpLocks noChangeAspect="1"/>
                </p:cNvGrpSpPr>
                <p:nvPr/>
              </p:nvGrpSpPr>
              <p:grpSpPr bwMode="auto">
                <a:xfrm rot="-4304073">
                  <a:off x="2936" y="1406"/>
                  <a:ext cx="87" cy="62"/>
                  <a:chOff x="1054" y="3406"/>
                  <a:chExt cx="677" cy="565"/>
                </a:xfrm>
              </p:grpSpPr>
              <p:sp>
                <p:nvSpPr>
                  <p:cNvPr id="611" name="Freeform 199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612" name="Freeform 199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613" name="Freeform 199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614" name="Freeform 199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615" name="Freeform 199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616" name="Freeform 199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617" name="Freeform 199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618" name="Freeform 199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619" name="Freeform 199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216" name="Group 1999"/>
                <p:cNvGrpSpPr>
                  <a:grpSpLocks noChangeAspect="1"/>
                </p:cNvGrpSpPr>
                <p:nvPr/>
              </p:nvGrpSpPr>
              <p:grpSpPr bwMode="auto">
                <a:xfrm rot="-4304073">
                  <a:off x="2914" y="1477"/>
                  <a:ext cx="86" cy="62"/>
                  <a:chOff x="480" y="3413"/>
                  <a:chExt cx="673" cy="560"/>
                </a:xfrm>
              </p:grpSpPr>
              <p:sp>
                <p:nvSpPr>
                  <p:cNvPr id="609" name="Freeform 200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610" name="Freeform 200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1217" name="Group 2002"/>
              <p:cNvGrpSpPr>
                <a:grpSpLocks/>
              </p:cNvGrpSpPr>
              <p:nvPr/>
            </p:nvGrpSpPr>
            <p:grpSpPr bwMode="auto">
              <a:xfrm>
                <a:off x="3006" y="1239"/>
                <a:ext cx="101" cy="237"/>
                <a:chOff x="3016" y="1279"/>
                <a:chExt cx="101" cy="237"/>
              </a:xfrm>
            </p:grpSpPr>
            <p:grpSp>
              <p:nvGrpSpPr>
                <p:cNvPr id="1218" name="Group 2003"/>
                <p:cNvGrpSpPr>
                  <a:grpSpLocks noChangeAspect="1"/>
                </p:cNvGrpSpPr>
                <p:nvPr/>
              </p:nvGrpSpPr>
              <p:grpSpPr bwMode="auto">
                <a:xfrm rot="-4350386">
                  <a:off x="3021" y="1372"/>
                  <a:ext cx="90" cy="56"/>
                  <a:chOff x="480" y="3413"/>
                  <a:chExt cx="673" cy="560"/>
                </a:xfrm>
              </p:grpSpPr>
              <p:sp>
                <p:nvSpPr>
                  <p:cNvPr id="604" name="Freeform 200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605" name="Freeform 200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1219" name="Group 2006"/>
                <p:cNvGrpSpPr>
                  <a:grpSpLocks noChangeAspect="1"/>
                </p:cNvGrpSpPr>
                <p:nvPr/>
              </p:nvGrpSpPr>
              <p:grpSpPr bwMode="auto">
                <a:xfrm rot="-4350386">
                  <a:off x="3044" y="1297"/>
                  <a:ext cx="91" cy="55"/>
                  <a:chOff x="1054" y="3406"/>
                  <a:chExt cx="677" cy="565"/>
                </a:xfrm>
              </p:grpSpPr>
              <p:sp>
                <p:nvSpPr>
                  <p:cNvPr id="595" name="Freeform 200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596" name="Freeform 200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597" name="Freeform 200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598" name="Freeform 201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599" name="Freeform 201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600" name="Freeform 201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601" name="Freeform 201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602" name="Freeform 201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603" name="Freeform 201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220" name="Group 2016"/>
                <p:cNvGrpSpPr>
                  <a:grpSpLocks noChangeAspect="1"/>
                </p:cNvGrpSpPr>
                <p:nvPr/>
              </p:nvGrpSpPr>
              <p:grpSpPr bwMode="auto">
                <a:xfrm rot="-4350386">
                  <a:off x="2998" y="1442"/>
                  <a:ext cx="92" cy="56"/>
                  <a:chOff x="1054" y="3406"/>
                  <a:chExt cx="677" cy="565"/>
                </a:xfrm>
              </p:grpSpPr>
              <p:sp>
                <p:nvSpPr>
                  <p:cNvPr id="586" name="Freeform 201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587" name="Freeform 201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588" name="Freeform 201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589" name="Freeform 202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590" name="Freeform 202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591" name="Freeform 202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592" name="Freeform 202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593" name="Freeform 202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594" name="Freeform 202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1221" name="Group 2026"/>
              <p:cNvGrpSpPr>
                <a:grpSpLocks/>
              </p:cNvGrpSpPr>
              <p:nvPr/>
            </p:nvGrpSpPr>
            <p:grpSpPr bwMode="auto">
              <a:xfrm>
                <a:off x="3016" y="1314"/>
                <a:ext cx="132" cy="302"/>
                <a:chOff x="2109" y="1324"/>
                <a:chExt cx="132" cy="302"/>
              </a:xfrm>
            </p:grpSpPr>
            <p:grpSp>
              <p:nvGrpSpPr>
                <p:cNvPr id="1222" name="Group 2027"/>
                <p:cNvGrpSpPr>
                  <a:grpSpLocks noChangeAspect="1"/>
                </p:cNvGrpSpPr>
                <p:nvPr/>
              </p:nvGrpSpPr>
              <p:grpSpPr bwMode="auto">
                <a:xfrm rot="-4304073">
                  <a:off x="2166" y="1337"/>
                  <a:ext cx="87" cy="62"/>
                  <a:chOff x="480" y="3413"/>
                  <a:chExt cx="673" cy="560"/>
                </a:xfrm>
              </p:grpSpPr>
              <p:sp>
                <p:nvSpPr>
                  <p:cNvPr id="581" name="Freeform 202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582" name="Freeform 202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223" name="Group 2030"/>
                <p:cNvGrpSpPr>
                  <a:grpSpLocks noChangeAspect="1"/>
                </p:cNvGrpSpPr>
                <p:nvPr/>
              </p:nvGrpSpPr>
              <p:grpSpPr bwMode="auto">
                <a:xfrm rot="-4304073">
                  <a:off x="2143" y="1406"/>
                  <a:ext cx="87" cy="62"/>
                  <a:chOff x="1054" y="3406"/>
                  <a:chExt cx="677" cy="565"/>
                </a:xfrm>
              </p:grpSpPr>
              <p:sp>
                <p:nvSpPr>
                  <p:cNvPr id="572" name="Freeform 203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573" name="Freeform 203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574" name="Freeform 203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575" name="Freeform 203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576" name="Freeform 203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577" name="Freeform 203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578" name="Freeform 203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579" name="Freeform 203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580" name="Freeform 203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246" name="Group 2040"/>
                <p:cNvGrpSpPr>
                  <a:grpSpLocks noChangeAspect="1"/>
                </p:cNvGrpSpPr>
                <p:nvPr/>
              </p:nvGrpSpPr>
              <p:grpSpPr bwMode="auto">
                <a:xfrm rot="-4304073">
                  <a:off x="2121" y="1477"/>
                  <a:ext cx="86" cy="62"/>
                  <a:chOff x="480" y="3413"/>
                  <a:chExt cx="673" cy="560"/>
                </a:xfrm>
              </p:grpSpPr>
              <p:sp>
                <p:nvSpPr>
                  <p:cNvPr id="570" name="Freeform 204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571" name="Freeform 204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247" name="Group 2043"/>
                <p:cNvGrpSpPr>
                  <a:grpSpLocks noChangeAspect="1"/>
                </p:cNvGrpSpPr>
                <p:nvPr/>
              </p:nvGrpSpPr>
              <p:grpSpPr bwMode="auto">
                <a:xfrm rot="-4304073">
                  <a:off x="2096" y="1552"/>
                  <a:ext cx="87" cy="62"/>
                  <a:chOff x="1054" y="3406"/>
                  <a:chExt cx="677" cy="565"/>
                </a:xfrm>
              </p:grpSpPr>
              <p:sp>
                <p:nvSpPr>
                  <p:cNvPr id="561" name="Freeform 204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562" name="Freeform 2045"/>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563" name="Freeform 2046"/>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564" name="Freeform 2047"/>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565" name="Freeform 204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566" name="Freeform 2049"/>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567" name="Freeform 2050"/>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568" name="Freeform 2051"/>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569" name="Freeform 2052"/>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nvGrpSpPr>
            <p:cNvPr id="1248" name="Group 2053"/>
            <p:cNvGrpSpPr>
              <a:grpSpLocks/>
            </p:cNvGrpSpPr>
            <p:nvPr/>
          </p:nvGrpSpPr>
          <p:grpSpPr bwMode="auto">
            <a:xfrm>
              <a:off x="5141" y="2564"/>
              <a:ext cx="280" cy="454"/>
              <a:chOff x="2868" y="1661"/>
              <a:chExt cx="280" cy="454"/>
            </a:xfrm>
          </p:grpSpPr>
          <p:grpSp>
            <p:nvGrpSpPr>
              <p:cNvPr id="1269" name="Group 2054"/>
              <p:cNvGrpSpPr>
                <a:grpSpLocks/>
              </p:cNvGrpSpPr>
              <p:nvPr/>
            </p:nvGrpSpPr>
            <p:grpSpPr bwMode="auto">
              <a:xfrm>
                <a:off x="2868" y="1707"/>
                <a:ext cx="131" cy="298"/>
                <a:chOff x="1815" y="1253"/>
                <a:chExt cx="131" cy="298"/>
              </a:xfrm>
            </p:grpSpPr>
            <p:grpSp>
              <p:nvGrpSpPr>
                <p:cNvPr id="1270" name="Group 2055"/>
                <p:cNvGrpSpPr>
                  <a:grpSpLocks noChangeAspect="1"/>
                </p:cNvGrpSpPr>
                <p:nvPr/>
              </p:nvGrpSpPr>
              <p:grpSpPr bwMode="auto">
                <a:xfrm rot="-4304073">
                  <a:off x="1872" y="1265"/>
                  <a:ext cx="86" cy="62"/>
                  <a:chOff x="1054" y="3406"/>
                  <a:chExt cx="677" cy="565"/>
                </a:xfrm>
              </p:grpSpPr>
              <p:sp>
                <p:nvSpPr>
                  <p:cNvPr id="544" name="Freeform 205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545" name="Freeform 2057"/>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546" name="Freeform 2058"/>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547" name="Freeform 2059"/>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548" name="Freeform 206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549" name="Freeform 2061"/>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550" name="Freeform 2062"/>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551" name="Freeform 2063"/>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552" name="Freeform 2064"/>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1271" name="Group 2065"/>
                <p:cNvGrpSpPr>
                  <a:grpSpLocks noChangeAspect="1"/>
                </p:cNvGrpSpPr>
                <p:nvPr/>
              </p:nvGrpSpPr>
              <p:grpSpPr bwMode="auto">
                <a:xfrm rot="-4304073">
                  <a:off x="1848" y="1337"/>
                  <a:ext cx="87" cy="62"/>
                  <a:chOff x="480" y="3413"/>
                  <a:chExt cx="673" cy="560"/>
                </a:xfrm>
              </p:grpSpPr>
              <p:sp>
                <p:nvSpPr>
                  <p:cNvPr id="542" name="Freeform 206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543" name="Freeform 206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285" name="Group 2068"/>
                <p:cNvGrpSpPr>
                  <a:grpSpLocks noChangeAspect="1"/>
                </p:cNvGrpSpPr>
                <p:nvPr/>
              </p:nvGrpSpPr>
              <p:grpSpPr bwMode="auto">
                <a:xfrm rot="-4304073">
                  <a:off x="1825" y="1406"/>
                  <a:ext cx="87" cy="62"/>
                  <a:chOff x="1054" y="3406"/>
                  <a:chExt cx="677" cy="565"/>
                </a:xfrm>
              </p:grpSpPr>
              <p:sp>
                <p:nvSpPr>
                  <p:cNvPr id="533" name="Freeform 206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534" name="Freeform 207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535" name="Freeform 207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536" name="Freeform 207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537" name="Freeform 207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538" name="Freeform 207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539" name="Freeform 207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540" name="Freeform 207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541" name="Freeform 207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286" name="Group 2078"/>
                <p:cNvGrpSpPr>
                  <a:grpSpLocks noChangeAspect="1"/>
                </p:cNvGrpSpPr>
                <p:nvPr/>
              </p:nvGrpSpPr>
              <p:grpSpPr bwMode="auto">
                <a:xfrm rot="-4304073">
                  <a:off x="1803" y="1477"/>
                  <a:ext cx="86" cy="62"/>
                  <a:chOff x="480" y="3413"/>
                  <a:chExt cx="673" cy="560"/>
                </a:xfrm>
              </p:grpSpPr>
              <p:sp>
                <p:nvSpPr>
                  <p:cNvPr id="531" name="Freeform 207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532" name="Freeform 208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1287" name="Group 2081"/>
              <p:cNvGrpSpPr>
                <a:grpSpLocks/>
              </p:cNvGrpSpPr>
              <p:nvPr/>
            </p:nvGrpSpPr>
            <p:grpSpPr bwMode="auto">
              <a:xfrm>
                <a:off x="2945" y="1661"/>
                <a:ext cx="124" cy="309"/>
                <a:chOff x="1998" y="1253"/>
                <a:chExt cx="124" cy="309"/>
              </a:xfrm>
            </p:grpSpPr>
            <p:grpSp>
              <p:nvGrpSpPr>
                <p:cNvPr id="1288" name="Group 2082"/>
                <p:cNvGrpSpPr>
                  <a:grpSpLocks noChangeAspect="1"/>
                </p:cNvGrpSpPr>
                <p:nvPr/>
              </p:nvGrpSpPr>
              <p:grpSpPr bwMode="auto">
                <a:xfrm rot="-4350386">
                  <a:off x="2003" y="1418"/>
                  <a:ext cx="90" cy="56"/>
                  <a:chOff x="480" y="3413"/>
                  <a:chExt cx="673" cy="560"/>
                </a:xfrm>
              </p:grpSpPr>
              <p:sp>
                <p:nvSpPr>
                  <p:cNvPr id="525" name="Freeform 208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526" name="Freeform 208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1311" name="Group 2085"/>
                <p:cNvGrpSpPr>
                  <a:grpSpLocks noChangeAspect="1"/>
                </p:cNvGrpSpPr>
                <p:nvPr/>
              </p:nvGrpSpPr>
              <p:grpSpPr bwMode="auto">
                <a:xfrm rot="-4350386">
                  <a:off x="2026" y="1343"/>
                  <a:ext cx="91" cy="55"/>
                  <a:chOff x="1054" y="3406"/>
                  <a:chExt cx="677" cy="565"/>
                </a:xfrm>
              </p:grpSpPr>
              <p:sp>
                <p:nvSpPr>
                  <p:cNvPr id="516" name="Freeform 208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517" name="Freeform 2087"/>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518" name="Freeform 2088"/>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519" name="Freeform 2089"/>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520" name="Freeform 209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521" name="Freeform 2091"/>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522" name="Freeform 2092"/>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523" name="Freeform 2093"/>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524" name="Freeform 2094"/>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312" name="Group 2095"/>
                <p:cNvGrpSpPr>
                  <a:grpSpLocks noChangeAspect="1"/>
                </p:cNvGrpSpPr>
                <p:nvPr/>
              </p:nvGrpSpPr>
              <p:grpSpPr bwMode="auto">
                <a:xfrm rot="-4350386">
                  <a:off x="1980" y="1488"/>
                  <a:ext cx="92" cy="56"/>
                  <a:chOff x="1054" y="3406"/>
                  <a:chExt cx="677" cy="565"/>
                </a:xfrm>
              </p:grpSpPr>
              <p:sp>
                <p:nvSpPr>
                  <p:cNvPr id="507" name="Freeform 209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508" name="Freeform 2097"/>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509" name="Freeform 2098"/>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510" name="Freeform 2099"/>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511" name="Freeform 210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512" name="Freeform 2101"/>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513" name="Freeform 2102"/>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514" name="Freeform 2103"/>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515" name="Freeform 2104"/>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313" name="Group 2105"/>
                <p:cNvGrpSpPr>
                  <a:grpSpLocks noChangeAspect="1"/>
                </p:cNvGrpSpPr>
                <p:nvPr/>
              </p:nvGrpSpPr>
              <p:grpSpPr bwMode="auto">
                <a:xfrm rot="-4350386">
                  <a:off x="2050" y="1270"/>
                  <a:ext cx="90" cy="55"/>
                  <a:chOff x="480" y="3413"/>
                  <a:chExt cx="673" cy="560"/>
                </a:xfrm>
              </p:grpSpPr>
              <p:sp>
                <p:nvSpPr>
                  <p:cNvPr id="505" name="Freeform 210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506" name="Freeform 210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1314" name="Group 2108"/>
              <p:cNvGrpSpPr>
                <a:grpSpLocks noChangeAspect="1"/>
              </p:cNvGrpSpPr>
              <p:nvPr/>
            </p:nvGrpSpPr>
            <p:grpSpPr bwMode="auto">
              <a:xfrm>
                <a:off x="2971" y="1707"/>
                <a:ext cx="155" cy="373"/>
                <a:chOff x="932" y="1304"/>
                <a:chExt cx="141" cy="338"/>
              </a:xfrm>
            </p:grpSpPr>
            <p:grpSp>
              <p:nvGrpSpPr>
                <p:cNvPr id="1315" name="Group 2109"/>
                <p:cNvGrpSpPr>
                  <a:grpSpLocks noChangeAspect="1"/>
                </p:cNvGrpSpPr>
                <p:nvPr/>
              </p:nvGrpSpPr>
              <p:grpSpPr bwMode="auto">
                <a:xfrm rot="-4304073">
                  <a:off x="1006" y="1315"/>
                  <a:ext cx="78" cy="56"/>
                  <a:chOff x="1054" y="3406"/>
                  <a:chExt cx="677" cy="565"/>
                </a:xfrm>
              </p:grpSpPr>
              <p:sp>
                <p:nvSpPr>
                  <p:cNvPr id="492" name="Freeform 211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493" name="Freeform 211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494" name="Freeform 211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495" name="Freeform 211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496" name="Freeform 211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497" name="Freeform 211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498" name="Freeform 211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499" name="Freeform 211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500" name="Freeform 211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1347" name="Group 2119"/>
                <p:cNvGrpSpPr>
                  <a:grpSpLocks noChangeAspect="1"/>
                </p:cNvGrpSpPr>
                <p:nvPr/>
              </p:nvGrpSpPr>
              <p:grpSpPr bwMode="auto">
                <a:xfrm rot="-4304073">
                  <a:off x="984" y="1380"/>
                  <a:ext cx="79" cy="56"/>
                  <a:chOff x="480" y="3413"/>
                  <a:chExt cx="673" cy="560"/>
                </a:xfrm>
              </p:grpSpPr>
              <p:sp>
                <p:nvSpPr>
                  <p:cNvPr id="490" name="Freeform 212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491" name="Freeform 212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348" name="Group 2122"/>
                <p:cNvGrpSpPr>
                  <a:grpSpLocks noChangeAspect="1"/>
                </p:cNvGrpSpPr>
                <p:nvPr/>
              </p:nvGrpSpPr>
              <p:grpSpPr bwMode="auto">
                <a:xfrm rot="-4304073">
                  <a:off x="963" y="1443"/>
                  <a:ext cx="79" cy="56"/>
                  <a:chOff x="1054" y="3406"/>
                  <a:chExt cx="677" cy="565"/>
                </a:xfrm>
              </p:grpSpPr>
              <p:sp>
                <p:nvSpPr>
                  <p:cNvPr id="481" name="Freeform 212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482" name="Freeform 212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483" name="Freeform 212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484" name="Freeform 212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485" name="Freeform 212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486" name="Freeform 212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487" name="Freeform 212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488" name="Freeform 213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489" name="Freeform 213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349" name="Group 2132"/>
                <p:cNvGrpSpPr>
                  <a:grpSpLocks noChangeAspect="1"/>
                </p:cNvGrpSpPr>
                <p:nvPr/>
              </p:nvGrpSpPr>
              <p:grpSpPr bwMode="auto">
                <a:xfrm rot="-4304073">
                  <a:off x="943" y="1507"/>
                  <a:ext cx="78" cy="56"/>
                  <a:chOff x="480" y="3413"/>
                  <a:chExt cx="673" cy="560"/>
                </a:xfrm>
              </p:grpSpPr>
              <p:sp>
                <p:nvSpPr>
                  <p:cNvPr id="479" name="Freeform 213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480" name="Freeform 213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350" name="Group 2135"/>
                <p:cNvGrpSpPr>
                  <a:grpSpLocks noChangeAspect="1"/>
                </p:cNvGrpSpPr>
                <p:nvPr/>
              </p:nvGrpSpPr>
              <p:grpSpPr bwMode="auto">
                <a:xfrm rot="-4304073">
                  <a:off x="920" y="1575"/>
                  <a:ext cx="79" cy="56"/>
                  <a:chOff x="1054" y="3406"/>
                  <a:chExt cx="677" cy="565"/>
                </a:xfrm>
              </p:grpSpPr>
              <p:sp>
                <p:nvSpPr>
                  <p:cNvPr id="470" name="Freeform 213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471" name="Freeform 2137"/>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472" name="Freeform 2138"/>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473" name="Freeform 2139"/>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474" name="Freeform 214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475" name="Freeform 2141"/>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476" name="Freeform 2142"/>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477" name="Freeform 2143"/>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478" name="Freeform 2144"/>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nvGrpSpPr>
              <p:cNvPr id="1373" name="Group 2145"/>
              <p:cNvGrpSpPr>
                <a:grpSpLocks/>
              </p:cNvGrpSpPr>
              <p:nvPr/>
            </p:nvGrpSpPr>
            <p:grpSpPr bwMode="auto">
              <a:xfrm>
                <a:off x="2880" y="1706"/>
                <a:ext cx="268" cy="409"/>
                <a:chOff x="2880" y="1207"/>
                <a:chExt cx="268" cy="409"/>
              </a:xfrm>
            </p:grpSpPr>
            <p:grpSp>
              <p:nvGrpSpPr>
                <p:cNvPr id="1374" name="Group 2146"/>
                <p:cNvGrpSpPr>
                  <a:grpSpLocks/>
                </p:cNvGrpSpPr>
                <p:nvPr/>
              </p:nvGrpSpPr>
              <p:grpSpPr bwMode="auto">
                <a:xfrm>
                  <a:off x="2880" y="1207"/>
                  <a:ext cx="126" cy="317"/>
                  <a:chOff x="1655" y="1234"/>
                  <a:chExt cx="126" cy="317"/>
                </a:xfrm>
              </p:grpSpPr>
              <p:grpSp>
                <p:nvGrpSpPr>
                  <p:cNvPr id="1375" name="Group 2147"/>
                  <p:cNvGrpSpPr>
                    <a:grpSpLocks noChangeAspect="1"/>
                  </p:cNvGrpSpPr>
                  <p:nvPr/>
                </p:nvGrpSpPr>
                <p:grpSpPr bwMode="auto">
                  <a:xfrm rot="-4350386">
                    <a:off x="1685" y="1327"/>
                    <a:ext cx="90" cy="56"/>
                    <a:chOff x="480" y="3413"/>
                    <a:chExt cx="673" cy="560"/>
                  </a:xfrm>
                </p:grpSpPr>
                <p:sp>
                  <p:nvSpPr>
                    <p:cNvPr id="463" name="Freeform 214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464" name="Freeform 214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1376" name="Group 2150"/>
                  <p:cNvGrpSpPr>
                    <a:grpSpLocks noChangeAspect="1"/>
                  </p:cNvGrpSpPr>
                  <p:nvPr/>
                </p:nvGrpSpPr>
                <p:grpSpPr bwMode="auto">
                  <a:xfrm rot="-4350386">
                    <a:off x="1708" y="1252"/>
                    <a:ext cx="91" cy="55"/>
                    <a:chOff x="1054" y="3406"/>
                    <a:chExt cx="677" cy="565"/>
                  </a:xfrm>
                </p:grpSpPr>
                <p:sp>
                  <p:nvSpPr>
                    <p:cNvPr id="454" name="Freeform 215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455" name="Freeform 215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456" name="Freeform 215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457" name="Freeform 215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458" name="Freeform 215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459" name="Freeform 215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460" name="Freeform 215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461" name="Freeform 215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462" name="Freeform 215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399" name="Group 2160"/>
                  <p:cNvGrpSpPr>
                    <a:grpSpLocks noChangeAspect="1"/>
                  </p:cNvGrpSpPr>
                  <p:nvPr/>
                </p:nvGrpSpPr>
                <p:grpSpPr bwMode="auto">
                  <a:xfrm rot="-4350386">
                    <a:off x="1662" y="1397"/>
                    <a:ext cx="92" cy="56"/>
                    <a:chOff x="1054" y="3406"/>
                    <a:chExt cx="677" cy="565"/>
                  </a:xfrm>
                </p:grpSpPr>
                <p:sp>
                  <p:nvSpPr>
                    <p:cNvPr id="445" name="Freeform 216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446" name="Freeform 216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447" name="Freeform 216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448" name="Freeform 216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449" name="Freeform 216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450" name="Freeform 216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451" name="Freeform 216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452" name="Freeform 216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453" name="Freeform 216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400" name="Group 2170"/>
                  <p:cNvGrpSpPr>
                    <a:grpSpLocks noChangeAspect="1"/>
                  </p:cNvGrpSpPr>
                  <p:nvPr/>
                </p:nvGrpSpPr>
                <p:grpSpPr bwMode="auto">
                  <a:xfrm rot="-4350386">
                    <a:off x="1638" y="1478"/>
                    <a:ext cx="90" cy="55"/>
                    <a:chOff x="480" y="3413"/>
                    <a:chExt cx="673" cy="560"/>
                  </a:xfrm>
                </p:grpSpPr>
                <p:sp>
                  <p:nvSpPr>
                    <p:cNvPr id="443" name="Freeform 217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444" name="Freeform 217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1401" name="Group 2173"/>
                <p:cNvGrpSpPr>
                  <a:grpSpLocks/>
                </p:cNvGrpSpPr>
                <p:nvPr/>
              </p:nvGrpSpPr>
              <p:grpSpPr bwMode="auto">
                <a:xfrm>
                  <a:off x="2926" y="1298"/>
                  <a:ext cx="108" cy="227"/>
                  <a:chOff x="2926" y="1324"/>
                  <a:chExt cx="108" cy="227"/>
                </a:xfrm>
              </p:grpSpPr>
              <p:grpSp>
                <p:nvGrpSpPr>
                  <p:cNvPr id="1402" name="Group 2174"/>
                  <p:cNvGrpSpPr>
                    <a:grpSpLocks noChangeAspect="1"/>
                  </p:cNvGrpSpPr>
                  <p:nvPr/>
                </p:nvGrpSpPr>
                <p:grpSpPr bwMode="auto">
                  <a:xfrm rot="-4304073">
                    <a:off x="2959" y="1337"/>
                    <a:ext cx="87" cy="62"/>
                    <a:chOff x="480" y="3413"/>
                    <a:chExt cx="673" cy="560"/>
                  </a:xfrm>
                </p:grpSpPr>
                <p:sp>
                  <p:nvSpPr>
                    <p:cNvPr id="437" name="Freeform 217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438" name="Freeform 217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403" name="Group 2177"/>
                  <p:cNvGrpSpPr>
                    <a:grpSpLocks noChangeAspect="1"/>
                  </p:cNvGrpSpPr>
                  <p:nvPr/>
                </p:nvGrpSpPr>
                <p:grpSpPr bwMode="auto">
                  <a:xfrm rot="-4304073">
                    <a:off x="2936" y="1406"/>
                    <a:ext cx="87" cy="62"/>
                    <a:chOff x="1054" y="3406"/>
                    <a:chExt cx="677" cy="565"/>
                  </a:xfrm>
                </p:grpSpPr>
                <p:sp>
                  <p:nvSpPr>
                    <p:cNvPr id="428" name="Freeform 217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429" name="Freeform 2179"/>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430" name="Freeform 2180"/>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431" name="Freeform 2181"/>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432" name="Freeform 218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433" name="Freeform 2183"/>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434" name="Freeform 2184"/>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435" name="Freeform 2185"/>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436" name="Freeform 2186"/>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404" name="Group 2187"/>
                  <p:cNvGrpSpPr>
                    <a:grpSpLocks noChangeAspect="1"/>
                  </p:cNvGrpSpPr>
                  <p:nvPr/>
                </p:nvGrpSpPr>
                <p:grpSpPr bwMode="auto">
                  <a:xfrm rot="-4304073">
                    <a:off x="2914" y="1477"/>
                    <a:ext cx="86" cy="62"/>
                    <a:chOff x="480" y="3413"/>
                    <a:chExt cx="673" cy="560"/>
                  </a:xfrm>
                </p:grpSpPr>
                <p:sp>
                  <p:nvSpPr>
                    <p:cNvPr id="426" name="Freeform 218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427" name="Freeform 218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1405" name="Group 2190"/>
                <p:cNvGrpSpPr>
                  <a:grpSpLocks/>
                </p:cNvGrpSpPr>
                <p:nvPr/>
              </p:nvGrpSpPr>
              <p:grpSpPr bwMode="auto">
                <a:xfrm>
                  <a:off x="3006" y="1239"/>
                  <a:ext cx="101" cy="237"/>
                  <a:chOff x="3016" y="1279"/>
                  <a:chExt cx="101" cy="237"/>
                </a:xfrm>
              </p:grpSpPr>
              <p:grpSp>
                <p:nvGrpSpPr>
                  <p:cNvPr id="1406" name="Group 2191"/>
                  <p:cNvGrpSpPr>
                    <a:grpSpLocks noChangeAspect="1"/>
                  </p:cNvGrpSpPr>
                  <p:nvPr/>
                </p:nvGrpSpPr>
                <p:grpSpPr bwMode="auto">
                  <a:xfrm rot="-4350386">
                    <a:off x="3021" y="1372"/>
                    <a:ext cx="90" cy="56"/>
                    <a:chOff x="480" y="3413"/>
                    <a:chExt cx="673" cy="560"/>
                  </a:xfrm>
                </p:grpSpPr>
                <p:sp>
                  <p:nvSpPr>
                    <p:cNvPr id="421" name="Freeform 219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422" name="Freeform 219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1429" name="Group 2194"/>
                  <p:cNvGrpSpPr>
                    <a:grpSpLocks noChangeAspect="1"/>
                  </p:cNvGrpSpPr>
                  <p:nvPr/>
                </p:nvGrpSpPr>
                <p:grpSpPr bwMode="auto">
                  <a:xfrm rot="-4350386">
                    <a:off x="3044" y="1297"/>
                    <a:ext cx="91" cy="55"/>
                    <a:chOff x="1054" y="3406"/>
                    <a:chExt cx="677" cy="565"/>
                  </a:xfrm>
                </p:grpSpPr>
                <p:sp>
                  <p:nvSpPr>
                    <p:cNvPr id="412" name="Freeform 219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413" name="Freeform 219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414" name="Freeform 219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415" name="Freeform 219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416" name="Freeform 219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417" name="Freeform 220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418" name="Freeform 220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419" name="Freeform 220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420" name="Freeform 220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430" name="Group 2204"/>
                  <p:cNvGrpSpPr>
                    <a:grpSpLocks noChangeAspect="1"/>
                  </p:cNvGrpSpPr>
                  <p:nvPr/>
                </p:nvGrpSpPr>
                <p:grpSpPr bwMode="auto">
                  <a:xfrm rot="-4350386">
                    <a:off x="2998" y="1442"/>
                    <a:ext cx="92" cy="56"/>
                    <a:chOff x="1054" y="3406"/>
                    <a:chExt cx="677" cy="565"/>
                  </a:xfrm>
                </p:grpSpPr>
                <p:sp>
                  <p:nvSpPr>
                    <p:cNvPr id="403" name="Freeform 220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404" name="Freeform 220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405" name="Freeform 220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406" name="Freeform 220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407" name="Freeform 220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408" name="Freeform 221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409" name="Freeform 221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410" name="Freeform 221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411" name="Freeform 221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1431" name="Group 2214"/>
                <p:cNvGrpSpPr>
                  <a:grpSpLocks/>
                </p:cNvGrpSpPr>
                <p:nvPr/>
              </p:nvGrpSpPr>
              <p:grpSpPr bwMode="auto">
                <a:xfrm>
                  <a:off x="3016" y="1314"/>
                  <a:ext cx="132" cy="302"/>
                  <a:chOff x="2109" y="1324"/>
                  <a:chExt cx="132" cy="302"/>
                </a:xfrm>
              </p:grpSpPr>
              <p:grpSp>
                <p:nvGrpSpPr>
                  <p:cNvPr id="1452" name="Group 2215"/>
                  <p:cNvGrpSpPr>
                    <a:grpSpLocks noChangeAspect="1"/>
                  </p:cNvGrpSpPr>
                  <p:nvPr/>
                </p:nvGrpSpPr>
                <p:grpSpPr bwMode="auto">
                  <a:xfrm rot="-4304073">
                    <a:off x="2166" y="1337"/>
                    <a:ext cx="87" cy="62"/>
                    <a:chOff x="480" y="3413"/>
                    <a:chExt cx="673" cy="560"/>
                  </a:xfrm>
                </p:grpSpPr>
                <p:sp>
                  <p:nvSpPr>
                    <p:cNvPr id="398" name="Freeform 221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99" name="Freeform 221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453" name="Group 2218"/>
                  <p:cNvGrpSpPr>
                    <a:grpSpLocks noChangeAspect="1"/>
                  </p:cNvGrpSpPr>
                  <p:nvPr/>
                </p:nvGrpSpPr>
                <p:grpSpPr bwMode="auto">
                  <a:xfrm rot="-4304073">
                    <a:off x="2143" y="1406"/>
                    <a:ext cx="87" cy="62"/>
                    <a:chOff x="1054" y="3406"/>
                    <a:chExt cx="677" cy="565"/>
                  </a:xfrm>
                </p:grpSpPr>
                <p:sp>
                  <p:nvSpPr>
                    <p:cNvPr id="389" name="Freeform 221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390" name="Freeform 222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391" name="Freeform 222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392" name="Freeform 222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393" name="Freeform 222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394" name="Freeform 222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395" name="Freeform 222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396" name="Freeform 222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397" name="Freeform 222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454" name="Group 2228"/>
                  <p:cNvGrpSpPr>
                    <a:grpSpLocks noChangeAspect="1"/>
                  </p:cNvGrpSpPr>
                  <p:nvPr/>
                </p:nvGrpSpPr>
                <p:grpSpPr bwMode="auto">
                  <a:xfrm rot="-4304073">
                    <a:off x="2121" y="1477"/>
                    <a:ext cx="86" cy="62"/>
                    <a:chOff x="480" y="3413"/>
                    <a:chExt cx="673" cy="560"/>
                  </a:xfrm>
                </p:grpSpPr>
                <p:sp>
                  <p:nvSpPr>
                    <p:cNvPr id="387" name="Freeform 222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88" name="Freeform 223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468" name="Group 2231"/>
                  <p:cNvGrpSpPr>
                    <a:grpSpLocks noChangeAspect="1"/>
                  </p:cNvGrpSpPr>
                  <p:nvPr/>
                </p:nvGrpSpPr>
                <p:grpSpPr bwMode="auto">
                  <a:xfrm rot="-4304073">
                    <a:off x="2096" y="1552"/>
                    <a:ext cx="87" cy="62"/>
                    <a:chOff x="1054" y="3406"/>
                    <a:chExt cx="677" cy="565"/>
                  </a:xfrm>
                </p:grpSpPr>
                <p:sp>
                  <p:nvSpPr>
                    <p:cNvPr id="378" name="Freeform 223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379" name="Freeform 2233"/>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380" name="Freeform 2234"/>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381" name="Freeform 2235"/>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382" name="Freeform 223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383" name="Freeform 2237"/>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384" name="Freeform 2238"/>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385" name="Freeform 2239"/>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386" name="Freeform 2240"/>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grpSp>
          <p:nvGrpSpPr>
            <p:cNvPr id="1469" name="Group 2241"/>
            <p:cNvGrpSpPr>
              <a:grpSpLocks/>
            </p:cNvGrpSpPr>
            <p:nvPr/>
          </p:nvGrpSpPr>
          <p:grpSpPr bwMode="auto">
            <a:xfrm>
              <a:off x="5281" y="2292"/>
              <a:ext cx="268" cy="409"/>
              <a:chOff x="2880" y="1207"/>
              <a:chExt cx="268" cy="409"/>
            </a:xfrm>
          </p:grpSpPr>
          <p:grpSp>
            <p:nvGrpSpPr>
              <p:cNvPr id="1470" name="Group 2242"/>
              <p:cNvGrpSpPr>
                <a:grpSpLocks/>
              </p:cNvGrpSpPr>
              <p:nvPr/>
            </p:nvGrpSpPr>
            <p:grpSpPr bwMode="auto">
              <a:xfrm>
                <a:off x="2880" y="1207"/>
                <a:ext cx="126" cy="317"/>
                <a:chOff x="1655" y="1234"/>
                <a:chExt cx="126" cy="317"/>
              </a:xfrm>
            </p:grpSpPr>
            <p:grpSp>
              <p:nvGrpSpPr>
                <p:cNvPr id="1471" name="Group 2243"/>
                <p:cNvGrpSpPr>
                  <a:grpSpLocks noChangeAspect="1"/>
                </p:cNvGrpSpPr>
                <p:nvPr/>
              </p:nvGrpSpPr>
              <p:grpSpPr bwMode="auto">
                <a:xfrm rot="-4350386">
                  <a:off x="1685" y="1327"/>
                  <a:ext cx="90" cy="56"/>
                  <a:chOff x="480" y="3413"/>
                  <a:chExt cx="673" cy="560"/>
                </a:xfrm>
              </p:grpSpPr>
              <p:sp>
                <p:nvSpPr>
                  <p:cNvPr id="364" name="Freeform 224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365" name="Freeform 224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1494" name="Group 2246"/>
                <p:cNvGrpSpPr>
                  <a:grpSpLocks noChangeAspect="1"/>
                </p:cNvGrpSpPr>
                <p:nvPr/>
              </p:nvGrpSpPr>
              <p:grpSpPr bwMode="auto">
                <a:xfrm rot="-4350386">
                  <a:off x="1708" y="1252"/>
                  <a:ext cx="91" cy="55"/>
                  <a:chOff x="1054" y="3406"/>
                  <a:chExt cx="677" cy="565"/>
                </a:xfrm>
              </p:grpSpPr>
              <p:sp>
                <p:nvSpPr>
                  <p:cNvPr id="355" name="Freeform 224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356" name="Freeform 224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357" name="Freeform 224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358" name="Freeform 225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359" name="Freeform 225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360" name="Freeform 225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361" name="Freeform 225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362" name="Freeform 225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363" name="Freeform 225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495" name="Group 2256"/>
                <p:cNvGrpSpPr>
                  <a:grpSpLocks noChangeAspect="1"/>
                </p:cNvGrpSpPr>
                <p:nvPr/>
              </p:nvGrpSpPr>
              <p:grpSpPr bwMode="auto">
                <a:xfrm rot="-4350386">
                  <a:off x="1662" y="1397"/>
                  <a:ext cx="92" cy="56"/>
                  <a:chOff x="1054" y="3406"/>
                  <a:chExt cx="677" cy="565"/>
                </a:xfrm>
              </p:grpSpPr>
              <p:sp>
                <p:nvSpPr>
                  <p:cNvPr id="346" name="Freeform 225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347" name="Freeform 225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348" name="Freeform 225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349" name="Freeform 226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350" name="Freeform 226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351" name="Freeform 226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352" name="Freeform 226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353" name="Freeform 226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354" name="Freeform 226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496" name="Group 2266"/>
                <p:cNvGrpSpPr>
                  <a:grpSpLocks noChangeAspect="1"/>
                </p:cNvGrpSpPr>
                <p:nvPr/>
              </p:nvGrpSpPr>
              <p:grpSpPr bwMode="auto">
                <a:xfrm rot="-4350386">
                  <a:off x="1638" y="1478"/>
                  <a:ext cx="90" cy="55"/>
                  <a:chOff x="480" y="3413"/>
                  <a:chExt cx="673" cy="560"/>
                </a:xfrm>
              </p:grpSpPr>
              <p:sp>
                <p:nvSpPr>
                  <p:cNvPr id="344" name="Freeform 226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345" name="Freeform 226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1497" name="Group 2269"/>
              <p:cNvGrpSpPr>
                <a:grpSpLocks/>
              </p:cNvGrpSpPr>
              <p:nvPr/>
            </p:nvGrpSpPr>
            <p:grpSpPr bwMode="auto">
              <a:xfrm>
                <a:off x="2926" y="1298"/>
                <a:ext cx="108" cy="227"/>
                <a:chOff x="2926" y="1324"/>
                <a:chExt cx="108" cy="227"/>
              </a:xfrm>
            </p:grpSpPr>
            <p:grpSp>
              <p:nvGrpSpPr>
                <p:cNvPr id="1498" name="Group 2270"/>
                <p:cNvGrpSpPr>
                  <a:grpSpLocks noChangeAspect="1"/>
                </p:cNvGrpSpPr>
                <p:nvPr/>
              </p:nvGrpSpPr>
              <p:grpSpPr bwMode="auto">
                <a:xfrm rot="-4304073">
                  <a:off x="2959" y="1337"/>
                  <a:ext cx="87" cy="62"/>
                  <a:chOff x="480" y="3413"/>
                  <a:chExt cx="673" cy="560"/>
                </a:xfrm>
              </p:grpSpPr>
              <p:sp>
                <p:nvSpPr>
                  <p:cNvPr id="338" name="Freeform 227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39" name="Freeform 227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499" name="Group 2273"/>
                <p:cNvGrpSpPr>
                  <a:grpSpLocks noChangeAspect="1"/>
                </p:cNvGrpSpPr>
                <p:nvPr/>
              </p:nvGrpSpPr>
              <p:grpSpPr bwMode="auto">
                <a:xfrm rot="-4304073">
                  <a:off x="2936" y="1406"/>
                  <a:ext cx="87" cy="62"/>
                  <a:chOff x="1054" y="3406"/>
                  <a:chExt cx="677" cy="565"/>
                </a:xfrm>
              </p:grpSpPr>
              <p:sp>
                <p:nvSpPr>
                  <p:cNvPr id="329" name="Freeform 227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330" name="Freeform 2275"/>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331" name="Freeform 2276"/>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332" name="Freeform 2277"/>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333" name="Freeform 227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334" name="Freeform 2279"/>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335" name="Freeform 2280"/>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336" name="Freeform 2281"/>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337" name="Freeform 2282"/>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500" name="Group 2283"/>
                <p:cNvGrpSpPr>
                  <a:grpSpLocks noChangeAspect="1"/>
                </p:cNvGrpSpPr>
                <p:nvPr/>
              </p:nvGrpSpPr>
              <p:grpSpPr bwMode="auto">
                <a:xfrm rot="-4304073">
                  <a:off x="2914" y="1477"/>
                  <a:ext cx="86" cy="62"/>
                  <a:chOff x="480" y="3413"/>
                  <a:chExt cx="673" cy="560"/>
                </a:xfrm>
              </p:grpSpPr>
              <p:sp>
                <p:nvSpPr>
                  <p:cNvPr id="327" name="Freeform 228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28" name="Freeform 228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1501" name="Group 2286"/>
              <p:cNvGrpSpPr>
                <a:grpSpLocks/>
              </p:cNvGrpSpPr>
              <p:nvPr/>
            </p:nvGrpSpPr>
            <p:grpSpPr bwMode="auto">
              <a:xfrm>
                <a:off x="3006" y="1239"/>
                <a:ext cx="101" cy="237"/>
                <a:chOff x="3016" y="1279"/>
                <a:chExt cx="101" cy="237"/>
              </a:xfrm>
            </p:grpSpPr>
            <p:grpSp>
              <p:nvGrpSpPr>
                <p:cNvPr id="1502" name="Group 2287"/>
                <p:cNvGrpSpPr>
                  <a:grpSpLocks noChangeAspect="1"/>
                </p:cNvGrpSpPr>
                <p:nvPr/>
              </p:nvGrpSpPr>
              <p:grpSpPr bwMode="auto">
                <a:xfrm rot="-4350386">
                  <a:off x="3021" y="1372"/>
                  <a:ext cx="90" cy="56"/>
                  <a:chOff x="480" y="3413"/>
                  <a:chExt cx="673" cy="560"/>
                </a:xfrm>
              </p:grpSpPr>
              <p:sp>
                <p:nvSpPr>
                  <p:cNvPr id="322" name="Freeform 228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323" name="Freeform 228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1503" name="Group 2290"/>
                <p:cNvGrpSpPr>
                  <a:grpSpLocks noChangeAspect="1"/>
                </p:cNvGrpSpPr>
                <p:nvPr/>
              </p:nvGrpSpPr>
              <p:grpSpPr bwMode="auto">
                <a:xfrm rot="-4350386">
                  <a:off x="3044" y="1297"/>
                  <a:ext cx="91" cy="55"/>
                  <a:chOff x="1054" y="3406"/>
                  <a:chExt cx="677" cy="565"/>
                </a:xfrm>
              </p:grpSpPr>
              <p:sp>
                <p:nvSpPr>
                  <p:cNvPr id="313" name="Freeform 229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314" name="Freeform 229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315" name="Freeform 229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316" name="Freeform 229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317" name="Freeform 229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318" name="Freeform 229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319" name="Freeform 229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320" name="Freeform 229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321" name="Freeform 229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504" name="Group 2300"/>
                <p:cNvGrpSpPr>
                  <a:grpSpLocks noChangeAspect="1"/>
                </p:cNvGrpSpPr>
                <p:nvPr/>
              </p:nvGrpSpPr>
              <p:grpSpPr bwMode="auto">
                <a:xfrm rot="-4350386">
                  <a:off x="2998" y="1442"/>
                  <a:ext cx="92" cy="56"/>
                  <a:chOff x="1054" y="3406"/>
                  <a:chExt cx="677" cy="565"/>
                </a:xfrm>
              </p:grpSpPr>
              <p:sp>
                <p:nvSpPr>
                  <p:cNvPr id="304" name="Freeform 230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305" name="Freeform 2302"/>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306" name="Freeform 2303"/>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307" name="Freeform 2304"/>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308" name="Freeform 230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309" name="Freeform 2306"/>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310" name="Freeform 2307"/>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311" name="Freeform 2308"/>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312" name="Freeform 2309"/>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1505" name="Group 2310"/>
              <p:cNvGrpSpPr>
                <a:grpSpLocks/>
              </p:cNvGrpSpPr>
              <p:nvPr/>
            </p:nvGrpSpPr>
            <p:grpSpPr bwMode="auto">
              <a:xfrm>
                <a:off x="3016" y="1314"/>
                <a:ext cx="132" cy="302"/>
                <a:chOff x="2109" y="1324"/>
                <a:chExt cx="132" cy="302"/>
              </a:xfrm>
            </p:grpSpPr>
            <p:grpSp>
              <p:nvGrpSpPr>
                <p:cNvPr id="1528" name="Group 2311"/>
                <p:cNvGrpSpPr>
                  <a:grpSpLocks noChangeAspect="1"/>
                </p:cNvGrpSpPr>
                <p:nvPr/>
              </p:nvGrpSpPr>
              <p:grpSpPr bwMode="auto">
                <a:xfrm rot="-4304073">
                  <a:off x="2166" y="1337"/>
                  <a:ext cx="87" cy="62"/>
                  <a:chOff x="480" y="3413"/>
                  <a:chExt cx="673" cy="560"/>
                </a:xfrm>
              </p:grpSpPr>
              <p:sp>
                <p:nvSpPr>
                  <p:cNvPr id="299" name="Freeform 231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300" name="Freeform 231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529" name="Group 2314"/>
                <p:cNvGrpSpPr>
                  <a:grpSpLocks noChangeAspect="1"/>
                </p:cNvGrpSpPr>
                <p:nvPr/>
              </p:nvGrpSpPr>
              <p:grpSpPr bwMode="auto">
                <a:xfrm rot="-4304073">
                  <a:off x="2143" y="1406"/>
                  <a:ext cx="87" cy="62"/>
                  <a:chOff x="1054" y="3406"/>
                  <a:chExt cx="677" cy="565"/>
                </a:xfrm>
              </p:grpSpPr>
              <p:sp>
                <p:nvSpPr>
                  <p:cNvPr id="290" name="Freeform 231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291" name="Freeform 231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292" name="Freeform 231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293" name="Freeform 231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294" name="Freeform 231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295" name="Freeform 232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296" name="Freeform 232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297" name="Freeform 232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298" name="Freeform 232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530" name="Group 2324"/>
                <p:cNvGrpSpPr>
                  <a:grpSpLocks noChangeAspect="1"/>
                </p:cNvGrpSpPr>
                <p:nvPr/>
              </p:nvGrpSpPr>
              <p:grpSpPr bwMode="auto">
                <a:xfrm rot="-4304073">
                  <a:off x="2121" y="1477"/>
                  <a:ext cx="86" cy="62"/>
                  <a:chOff x="480" y="3413"/>
                  <a:chExt cx="673" cy="560"/>
                </a:xfrm>
              </p:grpSpPr>
              <p:sp>
                <p:nvSpPr>
                  <p:cNvPr id="288" name="Freeform 232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89" name="Freeform 232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551" name="Group 2327"/>
                <p:cNvGrpSpPr>
                  <a:grpSpLocks noChangeAspect="1"/>
                </p:cNvGrpSpPr>
                <p:nvPr/>
              </p:nvGrpSpPr>
              <p:grpSpPr bwMode="auto">
                <a:xfrm rot="-4304073">
                  <a:off x="2096" y="1552"/>
                  <a:ext cx="87" cy="62"/>
                  <a:chOff x="1054" y="3406"/>
                  <a:chExt cx="677" cy="565"/>
                </a:xfrm>
              </p:grpSpPr>
              <p:sp>
                <p:nvSpPr>
                  <p:cNvPr id="279" name="Freeform 232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280" name="Freeform 2329"/>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281" name="Freeform 2330"/>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282" name="Freeform 2331"/>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283" name="Freeform 233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284" name="Freeform 2333"/>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285" name="Freeform 2334"/>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286" name="Freeform 2335"/>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287" name="Freeform 2336"/>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nvGrpSpPr>
            <p:cNvPr id="1552" name="Group 2337"/>
            <p:cNvGrpSpPr>
              <a:grpSpLocks/>
            </p:cNvGrpSpPr>
            <p:nvPr/>
          </p:nvGrpSpPr>
          <p:grpSpPr bwMode="auto">
            <a:xfrm>
              <a:off x="5322" y="2337"/>
              <a:ext cx="280" cy="454"/>
              <a:chOff x="2868" y="1661"/>
              <a:chExt cx="280" cy="454"/>
            </a:xfrm>
          </p:grpSpPr>
          <p:grpSp>
            <p:nvGrpSpPr>
              <p:cNvPr id="1553" name="Group 2338"/>
              <p:cNvGrpSpPr>
                <a:grpSpLocks/>
              </p:cNvGrpSpPr>
              <p:nvPr/>
            </p:nvGrpSpPr>
            <p:grpSpPr bwMode="auto">
              <a:xfrm>
                <a:off x="2868" y="1707"/>
                <a:ext cx="131" cy="298"/>
                <a:chOff x="1815" y="1253"/>
                <a:chExt cx="131" cy="298"/>
              </a:xfrm>
            </p:grpSpPr>
            <p:grpSp>
              <p:nvGrpSpPr>
                <p:cNvPr id="1567" name="Group 2339"/>
                <p:cNvGrpSpPr>
                  <a:grpSpLocks noChangeAspect="1"/>
                </p:cNvGrpSpPr>
                <p:nvPr/>
              </p:nvGrpSpPr>
              <p:grpSpPr bwMode="auto">
                <a:xfrm rot="-4304073">
                  <a:off x="1872" y="1265"/>
                  <a:ext cx="86" cy="62"/>
                  <a:chOff x="1054" y="3406"/>
                  <a:chExt cx="677" cy="565"/>
                </a:xfrm>
              </p:grpSpPr>
              <p:sp>
                <p:nvSpPr>
                  <p:cNvPr id="262" name="Freeform 234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263" name="Freeform 234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264" name="Freeform 234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265" name="Freeform 234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266" name="Freeform 234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267" name="Freeform 234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268" name="Freeform 234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269" name="Freeform 234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270" name="Freeform 234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1568" name="Group 2349"/>
                <p:cNvGrpSpPr>
                  <a:grpSpLocks noChangeAspect="1"/>
                </p:cNvGrpSpPr>
                <p:nvPr/>
              </p:nvGrpSpPr>
              <p:grpSpPr bwMode="auto">
                <a:xfrm rot="-4304073">
                  <a:off x="1848" y="1337"/>
                  <a:ext cx="87" cy="62"/>
                  <a:chOff x="480" y="3413"/>
                  <a:chExt cx="673" cy="560"/>
                </a:xfrm>
              </p:grpSpPr>
              <p:sp>
                <p:nvSpPr>
                  <p:cNvPr id="260" name="Freeform 235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61" name="Freeform 235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569" name="Group 2352"/>
                <p:cNvGrpSpPr>
                  <a:grpSpLocks noChangeAspect="1"/>
                </p:cNvGrpSpPr>
                <p:nvPr/>
              </p:nvGrpSpPr>
              <p:grpSpPr bwMode="auto">
                <a:xfrm rot="-4304073">
                  <a:off x="1825" y="1406"/>
                  <a:ext cx="87" cy="62"/>
                  <a:chOff x="1054" y="3406"/>
                  <a:chExt cx="677" cy="565"/>
                </a:xfrm>
              </p:grpSpPr>
              <p:sp>
                <p:nvSpPr>
                  <p:cNvPr id="251" name="Freeform 235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252" name="Freeform 235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253" name="Freeform 235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254" name="Freeform 235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255" name="Freeform 235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256" name="Freeform 235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257" name="Freeform 235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258" name="Freeform 236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259" name="Freeform 236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570" name="Group 2362"/>
                <p:cNvGrpSpPr>
                  <a:grpSpLocks noChangeAspect="1"/>
                </p:cNvGrpSpPr>
                <p:nvPr/>
              </p:nvGrpSpPr>
              <p:grpSpPr bwMode="auto">
                <a:xfrm rot="-4304073">
                  <a:off x="1803" y="1477"/>
                  <a:ext cx="86" cy="62"/>
                  <a:chOff x="480" y="3413"/>
                  <a:chExt cx="673" cy="560"/>
                </a:xfrm>
              </p:grpSpPr>
              <p:sp>
                <p:nvSpPr>
                  <p:cNvPr id="249" name="Freeform 236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50" name="Freeform 236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1593" name="Group 2365"/>
              <p:cNvGrpSpPr>
                <a:grpSpLocks/>
              </p:cNvGrpSpPr>
              <p:nvPr/>
            </p:nvGrpSpPr>
            <p:grpSpPr bwMode="auto">
              <a:xfrm>
                <a:off x="2945" y="1661"/>
                <a:ext cx="124" cy="309"/>
                <a:chOff x="1998" y="1253"/>
                <a:chExt cx="124" cy="309"/>
              </a:xfrm>
            </p:grpSpPr>
            <p:grpSp>
              <p:nvGrpSpPr>
                <p:cNvPr id="1594" name="Group 2366"/>
                <p:cNvGrpSpPr>
                  <a:grpSpLocks noChangeAspect="1"/>
                </p:cNvGrpSpPr>
                <p:nvPr/>
              </p:nvGrpSpPr>
              <p:grpSpPr bwMode="auto">
                <a:xfrm rot="-4350386">
                  <a:off x="2003" y="1418"/>
                  <a:ext cx="90" cy="56"/>
                  <a:chOff x="480" y="3413"/>
                  <a:chExt cx="673" cy="560"/>
                </a:xfrm>
              </p:grpSpPr>
              <p:sp>
                <p:nvSpPr>
                  <p:cNvPr id="243" name="Freeform 236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244" name="Freeform 236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1595" name="Group 2369"/>
                <p:cNvGrpSpPr>
                  <a:grpSpLocks noChangeAspect="1"/>
                </p:cNvGrpSpPr>
                <p:nvPr/>
              </p:nvGrpSpPr>
              <p:grpSpPr bwMode="auto">
                <a:xfrm rot="-4350386">
                  <a:off x="2026" y="1343"/>
                  <a:ext cx="91" cy="55"/>
                  <a:chOff x="1054" y="3406"/>
                  <a:chExt cx="677" cy="565"/>
                </a:xfrm>
              </p:grpSpPr>
              <p:sp>
                <p:nvSpPr>
                  <p:cNvPr id="234" name="Freeform 237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35" name="Freeform 237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36" name="Freeform 237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37" name="Freeform 237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38" name="Freeform 237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39" name="Freeform 237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40" name="Freeform 237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41" name="Freeform 237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42" name="Freeform 237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596" name="Group 2379"/>
                <p:cNvGrpSpPr>
                  <a:grpSpLocks noChangeAspect="1"/>
                </p:cNvGrpSpPr>
                <p:nvPr/>
              </p:nvGrpSpPr>
              <p:grpSpPr bwMode="auto">
                <a:xfrm rot="-4350386">
                  <a:off x="1980" y="1488"/>
                  <a:ext cx="92" cy="56"/>
                  <a:chOff x="1054" y="3406"/>
                  <a:chExt cx="677" cy="565"/>
                </a:xfrm>
              </p:grpSpPr>
              <p:sp>
                <p:nvSpPr>
                  <p:cNvPr id="225" name="Freeform 238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226" name="Freeform 238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227" name="Freeform 238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228" name="Freeform 238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229" name="Freeform 238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230" name="Freeform 238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231" name="Freeform 238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232" name="Freeform 238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233" name="Freeform 238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597" name="Group 2389"/>
                <p:cNvGrpSpPr>
                  <a:grpSpLocks noChangeAspect="1"/>
                </p:cNvGrpSpPr>
                <p:nvPr/>
              </p:nvGrpSpPr>
              <p:grpSpPr bwMode="auto">
                <a:xfrm rot="-4350386">
                  <a:off x="2050" y="1270"/>
                  <a:ext cx="90" cy="55"/>
                  <a:chOff x="480" y="3413"/>
                  <a:chExt cx="673" cy="560"/>
                </a:xfrm>
              </p:grpSpPr>
              <p:sp>
                <p:nvSpPr>
                  <p:cNvPr id="223" name="Freeform 239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224" name="Freeform 239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1629" name="Group 2392"/>
              <p:cNvGrpSpPr>
                <a:grpSpLocks noChangeAspect="1"/>
              </p:cNvGrpSpPr>
              <p:nvPr/>
            </p:nvGrpSpPr>
            <p:grpSpPr bwMode="auto">
              <a:xfrm>
                <a:off x="2971" y="1707"/>
                <a:ext cx="155" cy="373"/>
                <a:chOff x="932" y="1304"/>
                <a:chExt cx="141" cy="338"/>
              </a:xfrm>
            </p:grpSpPr>
            <p:grpSp>
              <p:nvGrpSpPr>
                <p:cNvPr id="1630" name="Group 2393"/>
                <p:cNvGrpSpPr>
                  <a:grpSpLocks noChangeAspect="1"/>
                </p:cNvGrpSpPr>
                <p:nvPr/>
              </p:nvGrpSpPr>
              <p:grpSpPr bwMode="auto">
                <a:xfrm rot="-4304073">
                  <a:off x="1006" y="1315"/>
                  <a:ext cx="78" cy="56"/>
                  <a:chOff x="1054" y="3406"/>
                  <a:chExt cx="677" cy="565"/>
                </a:xfrm>
              </p:grpSpPr>
              <p:sp>
                <p:nvSpPr>
                  <p:cNvPr id="210" name="Freeform 239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211" name="Freeform 2395"/>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212" name="Freeform 2396"/>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213" name="Freeform 2397"/>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214" name="Freeform 2398"/>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215" name="Freeform 2399"/>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216" name="Freeform 2400"/>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217" name="Freeform 2401"/>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218" name="Freeform 2402"/>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nvGrpSpPr>
                <p:cNvPr id="1631" name="Group 2403"/>
                <p:cNvGrpSpPr>
                  <a:grpSpLocks noChangeAspect="1"/>
                </p:cNvGrpSpPr>
                <p:nvPr/>
              </p:nvGrpSpPr>
              <p:grpSpPr bwMode="auto">
                <a:xfrm rot="-4304073">
                  <a:off x="984" y="1380"/>
                  <a:ext cx="79" cy="56"/>
                  <a:chOff x="480" y="3413"/>
                  <a:chExt cx="673" cy="560"/>
                </a:xfrm>
              </p:grpSpPr>
              <p:sp>
                <p:nvSpPr>
                  <p:cNvPr id="208" name="Freeform 240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209" name="Freeform 240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632" name="Group 2406"/>
                <p:cNvGrpSpPr>
                  <a:grpSpLocks noChangeAspect="1"/>
                </p:cNvGrpSpPr>
                <p:nvPr/>
              </p:nvGrpSpPr>
              <p:grpSpPr bwMode="auto">
                <a:xfrm rot="-4304073">
                  <a:off x="963" y="1443"/>
                  <a:ext cx="79" cy="56"/>
                  <a:chOff x="1054" y="3406"/>
                  <a:chExt cx="677" cy="565"/>
                </a:xfrm>
              </p:grpSpPr>
              <p:sp>
                <p:nvSpPr>
                  <p:cNvPr id="199" name="Freeform 240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200" name="Freeform 2408"/>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201" name="Freeform 2409"/>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202" name="Freeform 2410"/>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203" name="Freeform 2411"/>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204" name="Freeform 2412"/>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205" name="Freeform 2413"/>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206" name="Freeform 2414"/>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207" name="Freeform 2415"/>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655" name="Group 2416"/>
                <p:cNvGrpSpPr>
                  <a:grpSpLocks noChangeAspect="1"/>
                </p:cNvGrpSpPr>
                <p:nvPr/>
              </p:nvGrpSpPr>
              <p:grpSpPr bwMode="auto">
                <a:xfrm rot="-4304073">
                  <a:off x="943" y="1507"/>
                  <a:ext cx="78" cy="56"/>
                  <a:chOff x="480" y="3413"/>
                  <a:chExt cx="673" cy="560"/>
                </a:xfrm>
              </p:grpSpPr>
              <p:sp>
                <p:nvSpPr>
                  <p:cNvPr id="197" name="Freeform 241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98" name="Freeform 2418"/>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656" name="Group 2419"/>
                <p:cNvGrpSpPr>
                  <a:grpSpLocks noChangeAspect="1"/>
                </p:cNvGrpSpPr>
                <p:nvPr/>
              </p:nvGrpSpPr>
              <p:grpSpPr bwMode="auto">
                <a:xfrm rot="-4304073">
                  <a:off x="920" y="1575"/>
                  <a:ext cx="79" cy="56"/>
                  <a:chOff x="1054" y="3406"/>
                  <a:chExt cx="677" cy="565"/>
                </a:xfrm>
              </p:grpSpPr>
              <p:sp>
                <p:nvSpPr>
                  <p:cNvPr id="188" name="Freeform 242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189" name="Freeform 2421"/>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190" name="Freeform 2422"/>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191" name="Freeform 2423"/>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192" name="Freeform 2424"/>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193" name="Freeform 2425"/>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194" name="Freeform 2426"/>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195" name="Freeform 2427"/>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196" name="Freeform 2428"/>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nvGrpSpPr>
              <p:cNvPr id="1657" name="Group 2429"/>
              <p:cNvGrpSpPr>
                <a:grpSpLocks/>
              </p:cNvGrpSpPr>
              <p:nvPr/>
            </p:nvGrpSpPr>
            <p:grpSpPr bwMode="auto">
              <a:xfrm>
                <a:off x="2880" y="1706"/>
                <a:ext cx="268" cy="409"/>
                <a:chOff x="2880" y="1207"/>
                <a:chExt cx="268" cy="409"/>
              </a:xfrm>
            </p:grpSpPr>
            <p:grpSp>
              <p:nvGrpSpPr>
                <p:cNvPr id="1658" name="Group 2430"/>
                <p:cNvGrpSpPr>
                  <a:grpSpLocks/>
                </p:cNvGrpSpPr>
                <p:nvPr/>
              </p:nvGrpSpPr>
              <p:grpSpPr bwMode="auto">
                <a:xfrm>
                  <a:off x="2880" y="1207"/>
                  <a:ext cx="126" cy="317"/>
                  <a:chOff x="1655" y="1234"/>
                  <a:chExt cx="126" cy="317"/>
                </a:xfrm>
              </p:grpSpPr>
              <p:grpSp>
                <p:nvGrpSpPr>
                  <p:cNvPr id="1681" name="Group 2431"/>
                  <p:cNvGrpSpPr>
                    <a:grpSpLocks noChangeAspect="1"/>
                  </p:cNvGrpSpPr>
                  <p:nvPr/>
                </p:nvGrpSpPr>
                <p:grpSpPr bwMode="auto">
                  <a:xfrm rot="-4350386">
                    <a:off x="1685" y="1327"/>
                    <a:ext cx="90" cy="56"/>
                    <a:chOff x="480" y="3413"/>
                    <a:chExt cx="673" cy="560"/>
                  </a:xfrm>
                </p:grpSpPr>
                <p:sp>
                  <p:nvSpPr>
                    <p:cNvPr id="181" name="Freeform 243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82" name="Freeform 243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1682" name="Group 2434"/>
                  <p:cNvGrpSpPr>
                    <a:grpSpLocks noChangeAspect="1"/>
                  </p:cNvGrpSpPr>
                  <p:nvPr/>
                </p:nvGrpSpPr>
                <p:grpSpPr bwMode="auto">
                  <a:xfrm rot="-4350386">
                    <a:off x="1708" y="1252"/>
                    <a:ext cx="91" cy="55"/>
                    <a:chOff x="1054" y="3406"/>
                    <a:chExt cx="677" cy="565"/>
                  </a:xfrm>
                </p:grpSpPr>
                <p:sp>
                  <p:nvSpPr>
                    <p:cNvPr id="172" name="Freeform 243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73" name="Freeform 243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74" name="Freeform 243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75" name="Freeform 243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76" name="Freeform 243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77" name="Freeform 244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78" name="Freeform 244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79" name="Freeform 244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80" name="Freeform 244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683" name="Group 2444"/>
                  <p:cNvGrpSpPr>
                    <a:grpSpLocks noChangeAspect="1"/>
                  </p:cNvGrpSpPr>
                  <p:nvPr/>
                </p:nvGrpSpPr>
                <p:grpSpPr bwMode="auto">
                  <a:xfrm rot="-4350386">
                    <a:off x="1662" y="1397"/>
                    <a:ext cx="92" cy="56"/>
                    <a:chOff x="1054" y="3406"/>
                    <a:chExt cx="677" cy="565"/>
                  </a:xfrm>
                </p:grpSpPr>
                <p:sp>
                  <p:nvSpPr>
                    <p:cNvPr id="163" name="Freeform 2445"/>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64" name="Freeform 2446"/>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65" name="Freeform 2447"/>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66" name="Freeform 2448"/>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67" name="Freeform 244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68" name="Freeform 2450"/>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69" name="Freeform 2451"/>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70" name="Freeform 2452"/>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71" name="Freeform 2453"/>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684" name="Group 2454"/>
                  <p:cNvGrpSpPr>
                    <a:grpSpLocks noChangeAspect="1"/>
                  </p:cNvGrpSpPr>
                  <p:nvPr/>
                </p:nvGrpSpPr>
                <p:grpSpPr bwMode="auto">
                  <a:xfrm rot="-4350386">
                    <a:off x="1638" y="1478"/>
                    <a:ext cx="90" cy="55"/>
                    <a:chOff x="480" y="3413"/>
                    <a:chExt cx="673" cy="560"/>
                  </a:xfrm>
                </p:grpSpPr>
                <p:sp>
                  <p:nvSpPr>
                    <p:cNvPr id="161" name="Freeform 2455"/>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9525">
                      <a:noFill/>
                      <a:round/>
                      <a:headEnd/>
                      <a:tailEnd/>
                    </a:ln>
                  </p:spPr>
                  <p:txBody>
                    <a:bodyPr/>
                    <a:lstStyle/>
                    <a:p>
                      <a:endParaRPr lang="en-US"/>
                    </a:p>
                  </p:txBody>
                </p:sp>
                <p:sp>
                  <p:nvSpPr>
                    <p:cNvPr id="162" name="Freeform 245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chemeClr val="tx1"/>
                    </a:solidFill>
                    <a:ln w="7938" cap="flat">
                      <a:solidFill>
                        <a:srgbClr val="343434"/>
                      </a:solidFill>
                      <a:prstDash val="solid"/>
                      <a:miter lim="800000"/>
                      <a:headEnd/>
                      <a:tailEnd/>
                    </a:ln>
                  </p:spPr>
                  <p:txBody>
                    <a:bodyPr/>
                    <a:lstStyle/>
                    <a:p>
                      <a:endParaRPr lang="en-US"/>
                    </a:p>
                  </p:txBody>
                </p:sp>
              </p:grpSp>
            </p:grpSp>
            <p:grpSp>
              <p:nvGrpSpPr>
                <p:cNvPr id="1685" name="Group 2457"/>
                <p:cNvGrpSpPr>
                  <a:grpSpLocks/>
                </p:cNvGrpSpPr>
                <p:nvPr/>
              </p:nvGrpSpPr>
              <p:grpSpPr bwMode="auto">
                <a:xfrm>
                  <a:off x="2926" y="1298"/>
                  <a:ext cx="108" cy="227"/>
                  <a:chOff x="2926" y="1324"/>
                  <a:chExt cx="108" cy="227"/>
                </a:xfrm>
              </p:grpSpPr>
              <p:grpSp>
                <p:nvGrpSpPr>
                  <p:cNvPr id="1686" name="Group 2458"/>
                  <p:cNvGrpSpPr>
                    <a:grpSpLocks noChangeAspect="1"/>
                  </p:cNvGrpSpPr>
                  <p:nvPr/>
                </p:nvGrpSpPr>
                <p:grpSpPr bwMode="auto">
                  <a:xfrm rot="-4304073">
                    <a:off x="2959" y="1337"/>
                    <a:ext cx="87" cy="62"/>
                    <a:chOff x="480" y="3413"/>
                    <a:chExt cx="673" cy="560"/>
                  </a:xfrm>
                </p:grpSpPr>
                <p:sp>
                  <p:nvSpPr>
                    <p:cNvPr id="155" name="Freeform 2459"/>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56" name="Freeform 246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687" name="Group 2461"/>
                  <p:cNvGrpSpPr>
                    <a:grpSpLocks noChangeAspect="1"/>
                  </p:cNvGrpSpPr>
                  <p:nvPr/>
                </p:nvGrpSpPr>
                <p:grpSpPr bwMode="auto">
                  <a:xfrm rot="-4304073">
                    <a:off x="2936" y="1406"/>
                    <a:ext cx="87" cy="62"/>
                    <a:chOff x="1054" y="3406"/>
                    <a:chExt cx="677" cy="565"/>
                  </a:xfrm>
                </p:grpSpPr>
                <p:sp>
                  <p:nvSpPr>
                    <p:cNvPr id="146" name="Freeform 2462"/>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47" name="Freeform 2463"/>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48" name="Freeform 2464"/>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49" name="Freeform 2465"/>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50" name="Freeform 246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51" name="Freeform 2467"/>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52" name="Freeform 2468"/>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53" name="Freeform 2469"/>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54" name="Freeform 2470"/>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688" name="Group 2471"/>
                  <p:cNvGrpSpPr>
                    <a:grpSpLocks noChangeAspect="1"/>
                  </p:cNvGrpSpPr>
                  <p:nvPr/>
                </p:nvGrpSpPr>
                <p:grpSpPr bwMode="auto">
                  <a:xfrm rot="-4304073">
                    <a:off x="2914" y="1477"/>
                    <a:ext cx="86" cy="62"/>
                    <a:chOff x="480" y="3413"/>
                    <a:chExt cx="673" cy="560"/>
                  </a:xfrm>
                </p:grpSpPr>
                <p:sp>
                  <p:nvSpPr>
                    <p:cNvPr id="144" name="Freeform 2472"/>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45" name="Freeform 247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grpSp>
              <p:nvGrpSpPr>
                <p:cNvPr id="1711" name="Group 2474"/>
                <p:cNvGrpSpPr>
                  <a:grpSpLocks/>
                </p:cNvGrpSpPr>
                <p:nvPr/>
              </p:nvGrpSpPr>
              <p:grpSpPr bwMode="auto">
                <a:xfrm>
                  <a:off x="3006" y="1239"/>
                  <a:ext cx="101" cy="237"/>
                  <a:chOff x="3016" y="1279"/>
                  <a:chExt cx="101" cy="237"/>
                </a:xfrm>
              </p:grpSpPr>
              <p:grpSp>
                <p:nvGrpSpPr>
                  <p:cNvPr id="1712" name="Group 2475"/>
                  <p:cNvGrpSpPr>
                    <a:grpSpLocks noChangeAspect="1"/>
                  </p:cNvGrpSpPr>
                  <p:nvPr/>
                </p:nvGrpSpPr>
                <p:grpSpPr bwMode="auto">
                  <a:xfrm rot="-4350386">
                    <a:off x="3021" y="1372"/>
                    <a:ext cx="90" cy="56"/>
                    <a:chOff x="480" y="3413"/>
                    <a:chExt cx="673" cy="560"/>
                  </a:xfrm>
                </p:grpSpPr>
                <p:sp>
                  <p:nvSpPr>
                    <p:cNvPr id="139" name="Freeform 2476"/>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9525">
                      <a:solidFill>
                        <a:srgbClr val="0066FF"/>
                      </a:solidFill>
                      <a:round/>
                      <a:headEnd/>
                      <a:tailEnd/>
                    </a:ln>
                  </p:spPr>
                  <p:txBody>
                    <a:bodyPr/>
                    <a:lstStyle/>
                    <a:p>
                      <a:endParaRPr lang="en-US"/>
                    </a:p>
                  </p:txBody>
                </p:sp>
                <p:sp>
                  <p:nvSpPr>
                    <p:cNvPr id="140" name="Freeform 2477"/>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0066FF"/>
                    </a:solidFill>
                    <a:ln w="7938" cap="flat">
                      <a:solidFill>
                        <a:srgbClr val="0066FF"/>
                      </a:solidFill>
                      <a:prstDash val="solid"/>
                      <a:miter lim="800000"/>
                      <a:headEnd/>
                      <a:tailEnd/>
                    </a:ln>
                  </p:spPr>
                  <p:txBody>
                    <a:bodyPr/>
                    <a:lstStyle/>
                    <a:p>
                      <a:endParaRPr lang="en-US"/>
                    </a:p>
                  </p:txBody>
                </p:sp>
              </p:grpSp>
              <p:grpSp>
                <p:nvGrpSpPr>
                  <p:cNvPr id="1713" name="Group 2478"/>
                  <p:cNvGrpSpPr>
                    <a:grpSpLocks noChangeAspect="1"/>
                  </p:cNvGrpSpPr>
                  <p:nvPr/>
                </p:nvGrpSpPr>
                <p:grpSpPr bwMode="auto">
                  <a:xfrm rot="-4350386">
                    <a:off x="3044" y="1297"/>
                    <a:ext cx="91" cy="55"/>
                    <a:chOff x="1054" y="3406"/>
                    <a:chExt cx="677" cy="565"/>
                  </a:xfrm>
                </p:grpSpPr>
                <p:sp>
                  <p:nvSpPr>
                    <p:cNvPr id="130" name="Freeform 247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31" name="Freeform 248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32" name="Freeform 248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33" name="Freeform 248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34" name="Freeform 248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35" name="Freeform 248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36" name="Freeform 248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37" name="Freeform 248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38" name="Freeform 248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nvGrpSpPr>
                  <p:cNvPr id="1734" name="Group 2488"/>
                  <p:cNvGrpSpPr>
                    <a:grpSpLocks noChangeAspect="1"/>
                  </p:cNvGrpSpPr>
                  <p:nvPr/>
                </p:nvGrpSpPr>
                <p:grpSpPr bwMode="auto">
                  <a:xfrm rot="-4350386">
                    <a:off x="2998" y="1442"/>
                    <a:ext cx="92" cy="56"/>
                    <a:chOff x="1054" y="3406"/>
                    <a:chExt cx="677" cy="565"/>
                  </a:xfrm>
                </p:grpSpPr>
                <p:sp>
                  <p:nvSpPr>
                    <p:cNvPr id="121" name="Freeform 2489"/>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9525">
                      <a:solidFill>
                        <a:srgbClr val="0066FF"/>
                      </a:solidFill>
                      <a:round/>
                      <a:headEnd/>
                      <a:tailEnd/>
                    </a:ln>
                  </p:spPr>
                  <p:txBody>
                    <a:bodyPr/>
                    <a:lstStyle/>
                    <a:p>
                      <a:endParaRPr lang="en-US"/>
                    </a:p>
                  </p:txBody>
                </p:sp>
                <p:sp>
                  <p:nvSpPr>
                    <p:cNvPr id="122" name="Freeform 2490"/>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0066FF"/>
                    </a:solidFill>
                    <a:ln w="9525">
                      <a:solidFill>
                        <a:srgbClr val="0066FF"/>
                      </a:solidFill>
                      <a:round/>
                      <a:headEnd/>
                      <a:tailEnd/>
                    </a:ln>
                  </p:spPr>
                  <p:txBody>
                    <a:bodyPr/>
                    <a:lstStyle/>
                    <a:p>
                      <a:endParaRPr lang="en-US"/>
                    </a:p>
                  </p:txBody>
                </p:sp>
                <p:sp>
                  <p:nvSpPr>
                    <p:cNvPr id="123" name="Freeform 2491"/>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0066FF"/>
                    </a:solidFill>
                    <a:ln w="9525">
                      <a:solidFill>
                        <a:srgbClr val="0066FF"/>
                      </a:solidFill>
                      <a:round/>
                      <a:headEnd/>
                      <a:tailEnd/>
                    </a:ln>
                  </p:spPr>
                  <p:txBody>
                    <a:bodyPr/>
                    <a:lstStyle/>
                    <a:p>
                      <a:endParaRPr lang="en-US"/>
                    </a:p>
                  </p:txBody>
                </p:sp>
                <p:sp>
                  <p:nvSpPr>
                    <p:cNvPr id="124" name="Freeform 2492"/>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0066FF"/>
                    </a:solidFill>
                    <a:ln w="9525">
                      <a:solidFill>
                        <a:srgbClr val="0066FF"/>
                      </a:solidFill>
                      <a:round/>
                      <a:headEnd/>
                      <a:tailEnd/>
                    </a:ln>
                  </p:spPr>
                  <p:txBody>
                    <a:bodyPr/>
                    <a:lstStyle/>
                    <a:p>
                      <a:endParaRPr lang="en-US"/>
                    </a:p>
                  </p:txBody>
                </p:sp>
                <p:sp>
                  <p:nvSpPr>
                    <p:cNvPr id="125" name="Freeform 249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0066FF"/>
                    </a:solidFill>
                    <a:ln w="7938" cap="flat">
                      <a:solidFill>
                        <a:srgbClr val="0066FF"/>
                      </a:solidFill>
                      <a:prstDash val="solid"/>
                      <a:miter lim="800000"/>
                      <a:headEnd/>
                      <a:tailEnd/>
                    </a:ln>
                  </p:spPr>
                  <p:txBody>
                    <a:bodyPr/>
                    <a:lstStyle/>
                    <a:p>
                      <a:endParaRPr lang="en-US"/>
                    </a:p>
                  </p:txBody>
                </p:sp>
                <p:sp>
                  <p:nvSpPr>
                    <p:cNvPr id="126" name="Freeform 2494"/>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0066FF"/>
                    </a:solidFill>
                    <a:ln w="9525">
                      <a:solidFill>
                        <a:srgbClr val="0066FF"/>
                      </a:solidFill>
                      <a:round/>
                      <a:headEnd/>
                      <a:tailEnd/>
                    </a:ln>
                  </p:spPr>
                  <p:txBody>
                    <a:bodyPr/>
                    <a:lstStyle/>
                    <a:p>
                      <a:endParaRPr lang="en-US"/>
                    </a:p>
                  </p:txBody>
                </p:sp>
                <p:sp>
                  <p:nvSpPr>
                    <p:cNvPr id="127" name="Freeform 2495"/>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0066FF"/>
                    </a:solidFill>
                    <a:ln w="9525">
                      <a:solidFill>
                        <a:srgbClr val="0066FF"/>
                      </a:solidFill>
                      <a:round/>
                      <a:headEnd/>
                      <a:tailEnd/>
                    </a:ln>
                  </p:spPr>
                  <p:txBody>
                    <a:bodyPr/>
                    <a:lstStyle/>
                    <a:p>
                      <a:endParaRPr lang="en-US"/>
                    </a:p>
                  </p:txBody>
                </p:sp>
                <p:sp>
                  <p:nvSpPr>
                    <p:cNvPr id="128" name="Freeform 2496"/>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0066FF"/>
                    </a:solidFill>
                    <a:ln w="9525">
                      <a:solidFill>
                        <a:srgbClr val="0066FF"/>
                      </a:solidFill>
                      <a:round/>
                      <a:headEnd/>
                      <a:tailEnd/>
                    </a:ln>
                  </p:spPr>
                  <p:txBody>
                    <a:bodyPr/>
                    <a:lstStyle/>
                    <a:p>
                      <a:endParaRPr lang="en-US"/>
                    </a:p>
                  </p:txBody>
                </p:sp>
                <p:sp>
                  <p:nvSpPr>
                    <p:cNvPr id="129" name="Freeform 2497"/>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0066FF"/>
                    </a:solidFill>
                    <a:ln w="9525">
                      <a:solidFill>
                        <a:srgbClr val="0066FF"/>
                      </a:solidFill>
                      <a:round/>
                      <a:headEnd/>
                      <a:tailEnd/>
                    </a:ln>
                  </p:spPr>
                  <p:txBody>
                    <a:bodyPr/>
                    <a:lstStyle/>
                    <a:p>
                      <a:endParaRPr lang="en-US"/>
                    </a:p>
                  </p:txBody>
                </p:sp>
              </p:grpSp>
            </p:grpSp>
            <p:grpSp>
              <p:nvGrpSpPr>
                <p:cNvPr id="1735" name="Group 2498"/>
                <p:cNvGrpSpPr>
                  <a:grpSpLocks/>
                </p:cNvGrpSpPr>
                <p:nvPr/>
              </p:nvGrpSpPr>
              <p:grpSpPr bwMode="auto">
                <a:xfrm>
                  <a:off x="3016" y="1314"/>
                  <a:ext cx="132" cy="302"/>
                  <a:chOff x="2109" y="1324"/>
                  <a:chExt cx="132" cy="302"/>
                </a:xfrm>
              </p:grpSpPr>
              <p:grpSp>
                <p:nvGrpSpPr>
                  <p:cNvPr id="1736" name="Group 2499"/>
                  <p:cNvGrpSpPr>
                    <a:grpSpLocks noChangeAspect="1"/>
                  </p:cNvGrpSpPr>
                  <p:nvPr/>
                </p:nvGrpSpPr>
                <p:grpSpPr bwMode="auto">
                  <a:xfrm rot="-4304073">
                    <a:off x="2166" y="1337"/>
                    <a:ext cx="87" cy="62"/>
                    <a:chOff x="480" y="3413"/>
                    <a:chExt cx="673" cy="560"/>
                  </a:xfrm>
                </p:grpSpPr>
                <p:sp>
                  <p:nvSpPr>
                    <p:cNvPr id="116" name="Freeform 2500"/>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17" name="Freeform 2501"/>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750" name="Group 2502"/>
                  <p:cNvGrpSpPr>
                    <a:grpSpLocks noChangeAspect="1"/>
                  </p:cNvGrpSpPr>
                  <p:nvPr/>
                </p:nvGrpSpPr>
                <p:grpSpPr bwMode="auto">
                  <a:xfrm rot="-4304073">
                    <a:off x="2143" y="1406"/>
                    <a:ext cx="87" cy="62"/>
                    <a:chOff x="1054" y="3406"/>
                    <a:chExt cx="677" cy="565"/>
                  </a:xfrm>
                </p:grpSpPr>
                <p:sp>
                  <p:nvSpPr>
                    <p:cNvPr id="107" name="Freeform 2503"/>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9525">
                      <a:solidFill>
                        <a:srgbClr val="FF0000"/>
                      </a:solidFill>
                      <a:round/>
                      <a:headEnd/>
                      <a:tailEnd/>
                    </a:ln>
                  </p:spPr>
                  <p:txBody>
                    <a:bodyPr/>
                    <a:lstStyle/>
                    <a:p>
                      <a:endParaRPr lang="en-US"/>
                    </a:p>
                  </p:txBody>
                </p:sp>
                <p:sp>
                  <p:nvSpPr>
                    <p:cNvPr id="108" name="Freeform 2504"/>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rgbClr val="FF0000"/>
                    </a:solidFill>
                    <a:ln w="9525">
                      <a:solidFill>
                        <a:srgbClr val="FF0000"/>
                      </a:solidFill>
                      <a:round/>
                      <a:headEnd/>
                      <a:tailEnd/>
                    </a:ln>
                  </p:spPr>
                  <p:txBody>
                    <a:bodyPr/>
                    <a:lstStyle/>
                    <a:p>
                      <a:endParaRPr lang="en-US"/>
                    </a:p>
                  </p:txBody>
                </p:sp>
                <p:sp>
                  <p:nvSpPr>
                    <p:cNvPr id="109" name="Freeform 2505"/>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rgbClr val="FF0000"/>
                    </a:solidFill>
                    <a:ln w="9525">
                      <a:solidFill>
                        <a:srgbClr val="FF0000"/>
                      </a:solidFill>
                      <a:round/>
                      <a:headEnd/>
                      <a:tailEnd/>
                    </a:ln>
                  </p:spPr>
                  <p:txBody>
                    <a:bodyPr/>
                    <a:lstStyle/>
                    <a:p>
                      <a:endParaRPr lang="en-US"/>
                    </a:p>
                  </p:txBody>
                </p:sp>
                <p:sp>
                  <p:nvSpPr>
                    <p:cNvPr id="110" name="Freeform 2506"/>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rgbClr val="FF0000"/>
                    </a:solidFill>
                    <a:ln w="9525">
                      <a:solidFill>
                        <a:srgbClr val="FF0000"/>
                      </a:solidFill>
                      <a:round/>
                      <a:headEnd/>
                      <a:tailEnd/>
                    </a:ln>
                  </p:spPr>
                  <p:txBody>
                    <a:bodyPr/>
                    <a:lstStyle/>
                    <a:p>
                      <a:endParaRPr lang="en-US"/>
                    </a:p>
                  </p:txBody>
                </p:sp>
                <p:sp>
                  <p:nvSpPr>
                    <p:cNvPr id="111" name="Freeform 2507"/>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rgbClr val="FF0000"/>
                    </a:solidFill>
                    <a:ln w="7938" cap="flat">
                      <a:solidFill>
                        <a:srgbClr val="FF0000"/>
                      </a:solidFill>
                      <a:prstDash val="solid"/>
                      <a:miter lim="800000"/>
                      <a:headEnd/>
                      <a:tailEnd/>
                    </a:ln>
                  </p:spPr>
                  <p:txBody>
                    <a:bodyPr/>
                    <a:lstStyle/>
                    <a:p>
                      <a:endParaRPr lang="en-US"/>
                    </a:p>
                  </p:txBody>
                </p:sp>
                <p:sp>
                  <p:nvSpPr>
                    <p:cNvPr id="112" name="Freeform 2508"/>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rgbClr val="FF0000"/>
                    </a:solidFill>
                    <a:ln w="9525">
                      <a:solidFill>
                        <a:srgbClr val="FF0000"/>
                      </a:solidFill>
                      <a:round/>
                      <a:headEnd/>
                      <a:tailEnd/>
                    </a:ln>
                  </p:spPr>
                  <p:txBody>
                    <a:bodyPr/>
                    <a:lstStyle/>
                    <a:p>
                      <a:endParaRPr lang="en-US"/>
                    </a:p>
                  </p:txBody>
                </p:sp>
                <p:sp>
                  <p:nvSpPr>
                    <p:cNvPr id="113" name="Freeform 2509"/>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rgbClr val="FF0000"/>
                    </a:solidFill>
                    <a:ln w="9525">
                      <a:solidFill>
                        <a:srgbClr val="FF0000"/>
                      </a:solidFill>
                      <a:round/>
                      <a:headEnd/>
                      <a:tailEnd/>
                    </a:ln>
                  </p:spPr>
                  <p:txBody>
                    <a:bodyPr/>
                    <a:lstStyle/>
                    <a:p>
                      <a:endParaRPr lang="en-US"/>
                    </a:p>
                  </p:txBody>
                </p:sp>
                <p:sp>
                  <p:nvSpPr>
                    <p:cNvPr id="114" name="Freeform 2510"/>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rgbClr val="FF0000"/>
                    </a:solidFill>
                    <a:ln w="9525">
                      <a:solidFill>
                        <a:srgbClr val="FF0000"/>
                      </a:solidFill>
                      <a:round/>
                      <a:headEnd/>
                      <a:tailEnd/>
                    </a:ln>
                  </p:spPr>
                  <p:txBody>
                    <a:bodyPr/>
                    <a:lstStyle/>
                    <a:p>
                      <a:endParaRPr lang="en-US"/>
                    </a:p>
                  </p:txBody>
                </p:sp>
                <p:sp>
                  <p:nvSpPr>
                    <p:cNvPr id="115" name="Freeform 2511"/>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rgbClr val="FF0000"/>
                    </a:solidFill>
                    <a:ln w="9525">
                      <a:solidFill>
                        <a:srgbClr val="FF0000"/>
                      </a:solidFill>
                      <a:round/>
                      <a:headEnd/>
                      <a:tailEnd/>
                    </a:ln>
                  </p:spPr>
                  <p:txBody>
                    <a:bodyPr/>
                    <a:lstStyle/>
                    <a:p>
                      <a:endParaRPr lang="en-US"/>
                    </a:p>
                  </p:txBody>
                </p:sp>
              </p:grpSp>
              <p:grpSp>
                <p:nvGrpSpPr>
                  <p:cNvPr id="1751" name="Group 2512"/>
                  <p:cNvGrpSpPr>
                    <a:grpSpLocks noChangeAspect="1"/>
                  </p:cNvGrpSpPr>
                  <p:nvPr/>
                </p:nvGrpSpPr>
                <p:grpSpPr bwMode="auto">
                  <a:xfrm rot="-4304073">
                    <a:off x="2121" y="1477"/>
                    <a:ext cx="86" cy="62"/>
                    <a:chOff x="480" y="3413"/>
                    <a:chExt cx="673" cy="560"/>
                  </a:xfrm>
                </p:grpSpPr>
                <p:sp>
                  <p:nvSpPr>
                    <p:cNvPr id="105" name="Freeform 2513"/>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9525">
                      <a:solidFill>
                        <a:srgbClr val="FF0000"/>
                      </a:solidFill>
                      <a:round/>
                      <a:headEnd/>
                      <a:tailEnd/>
                    </a:ln>
                  </p:spPr>
                  <p:txBody>
                    <a:bodyPr/>
                    <a:lstStyle/>
                    <a:p>
                      <a:endParaRPr lang="en-US"/>
                    </a:p>
                  </p:txBody>
                </p:sp>
                <p:sp>
                  <p:nvSpPr>
                    <p:cNvPr id="106" name="Freeform 2514"/>
                    <p:cNvSpPr>
                      <a:spLocks noChangeAspect="1"/>
                    </p:cNvSpPr>
                    <p:nvPr/>
                  </p:nvSpPr>
                  <p:spPr bwMode="auto">
                    <a:xfrm>
                      <a:off x="480" y="3413"/>
                      <a:ext cx="673" cy="560"/>
                    </a:xfrm>
                    <a:custGeom>
                      <a:avLst/>
                      <a:gdLst>
                        <a:gd name="T0" fmla="*/ 269 w 269"/>
                        <a:gd name="T1" fmla="*/ 0 h 224"/>
                        <a:gd name="T2" fmla="*/ 45 w 269"/>
                        <a:gd name="T3" fmla="*/ 224 h 224"/>
                        <a:gd name="T4" fmla="*/ 0 w 269"/>
                        <a:gd name="T5" fmla="*/ 224 h 224"/>
                        <a:gd name="T6" fmla="*/ 224 w 269"/>
                        <a:gd name="T7" fmla="*/ 0 h 224"/>
                        <a:gd name="T8" fmla="*/ 269 w 269"/>
                        <a:gd name="T9" fmla="*/ 0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0"/>
                          </a:moveTo>
                          <a:cubicBezTo>
                            <a:pt x="141" y="0"/>
                            <a:pt x="175" y="224"/>
                            <a:pt x="45" y="224"/>
                          </a:cubicBezTo>
                          <a:cubicBezTo>
                            <a:pt x="0" y="224"/>
                            <a:pt x="0" y="224"/>
                            <a:pt x="0" y="224"/>
                          </a:cubicBezTo>
                          <a:cubicBezTo>
                            <a:pt x="130" y="224"/>
                            <a:pt x="96" y="0"/>
                            <a:pt x="224" y="0"/>
                          </a:cubicBezTo>
                          <a:lnTo>
                            <a:pt x="269" y="0"/>
                          </a:lnTo>
                          <a:close/>
                        </a:path>
                      </a:pathLst>
                    </a:custGeom>
                    <a:solidFill>
                      <a:srgbClr val="FF0000"/>
                    </a:solidFill>
                    <a:ln w="7938" cap="flat">
                      <a:solidFill>
                        <a:srgbClr val="FF0000"/>
                      </a:solidFill>
                      <a:prstDash val="solid"/>
                      <a:miter lim="800000"/>
                      <a:headEnd/>
                      <a:tailEnd/>
                    </a:ln>
                  </p:spPr>
                  <p:txBody>
                    <a:bodyPr/>
                    <a:lstStyle/>
                    <a:p>
                      <a:endParaRPr lang="en-US"/>
                    </a:p>
                  </p:txBody>
                </p:sp>
              </p:grpSp>
              <p:grpSp>
                <p:nvGrpSpPr>
                  <p:cNvPr id="1752" name="Group 2515"/>
                  <p:cNvGrpSpPr>
                    <a:grpSpLocks noChangeAspect="1"/>
                  </p:cNvGrpSpPr>
                  <p:nvPr/>
                </p:nvGrpSpPr>
                <p:grpSpPr bwMode="auto">
                  <a:xfrm rot="-4304073">
                    <a:off x="2096" y="1552"/>
                    <a:ext cx="87" cy="62"/>
                    <a:chOff x="1054" y="3406"/>
                    <a:chExt cx="677" cy="565"/>
                  </a:xfrm>
                </p:grpSpPr>
                <p:sp>
                  <p:nvSpPr>
                    <p:cNvPr id="96" name="Freeform 2516"/>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9525">
                      <a:noFill/>
                      <a:round/>
                      <a:headEnd/>
                      <a:tailEnd/>
                    </a:ln>
                  </p:spPr>
                  <p:txBody>
                    <a:bodyPr/>
                    <a:lstStyle/>
                    <a:p>
                      <a:endParaRPr lang="en-US"/>
                    </a:p>
                  </p:txBody>
                </p:sp>
                <p:sp>
                  <p:nvSpPr>
                    <p:cNvPr id="97" name="Freeform 2517"/>
                    <p:cNvSpPr>
                      <a:spLocks noChangeAspect="1"/>
                    </p:cNvSpPr>
                    <p:nvPr/>
                  </p:nvSpPr>
                  <p:spPr bwMode="auto">
                    <a:xfrm>
                      <a:off x="1059" y="3408"/>
                      <a:ext cx="329" cy="148"/>
                    </a:xfrm>
                    <a:custGeom>
                      <a:avLst/>
                      <a:gdLst>
                        <a:gd name="T0" fmla="*/ 44 w 132"/>
                        <a:gd name="T1" fmla="*/ 0 h 59"/>
                        <a:gd name="T2" fmla="*/ 0 w 132"/>
                        <a:gd name="T3" fmla="*/ 0 h 59"/>
                        <a:gd name="T4" fmla="*/ 88 w 132"/>
                        <a:gd name="T5" fmla="*/ 59 h 59"/>
                        <a:gd name="T6" fmla="*/ 132 w 132"/>
                        <a:gd name="T7" fmla="*/ 59 h 59"/>
                        <a:gd name="T8" fmla="*/ 44 w 132"/>
                        <a:gd name="T9" fmla="*/ 0 h 59"/>
                        <a:gd name="T10" fmla="*/ 0 60000 65536"/>
                        <a:gd name="T11" fmla="*/ 0 60000 65536"/>
                        <a:gd name="T12" fmla="*/ 0 60000 65536"/>
                        <a:gd name="T13" fmla="*/ 0 60000 65536"/>
                        <a:gd name="T14" fmla="*/ 0 60000 65536"/>
                        <a:gd name="T15" fmla="*/ 0 w 132"/>
                        <a:gd name="T16" fmla="*/ 0 h 59"/>
                        <a:gd name="T17" fmla="*/ 132 w 132"/>
                        <a:gd name="T18" fmla="*/ 59 h 59"/>
                      </a:gdLst>
                      <a:ahLst/>
                      <a:cxnLst>
                        <a:cxn ang="T10">
                          <a:pos x="T0" y="T1"/>
                        </a:cxn>
                        <a:cxn ang="T11">
                          <a:pos x="T2" y="T3"/>
                        </a:cxn>
                        <a:cxn ang="T12">
                          <a:pos x="T4" y="T5"/>
                        </a:cxn>
                        <a:cxn ang="T13">
                          <a:pos x="T6" y="T7"/>
                        </a:cxn>
                        <a:cxn ang="T14">
                          <a:pos x="T8" y="T9"/>
                        </a:cxn>
                      </a:cxnLst>
                      <a:rect l="T15" t="T16" r="T17" b="T18"/>
                      <a:pathLst>
                        <a:path w="132" h="59">
                          <a:moveTo>
                            <a:pt x="44" y="0"/>
                          </a:moveTo>
                          <a:cubicBezTo>
                            <a:pt x="0" y="0"/>
                            <a:pt x="0" y="0"/>
                            <a:pt x="0" y="0"/>
                          </a:cubicBezTo>
                          <a:cubicBezTo>
                            <a:pt x="43" y="0"/>
                            <a:pt x="69" y="25"/>
                            <a:pt x="88" y="59"/>
                          </a:cubicBezTo>
                          <a:cubicBezTo>
                            <a:pt x="132" y="59"/>
                            <a:pt x="132" y="59"/>
                            <a:pt x="132" y="59"/>
                          </a:cubicBezTo>
                          <a:cubicBezTo>
                            <a:pt x="113" y="25"/>
                            <a:pt x="88" y="0"/>
                            <a:pt x="44" y="0"/>
                          </a:cubicBezTo>
                          <a:close/>
                        </a:path>
                      </a:pathLst>
                    </a:custGeom>
                    <a:solidFill>
                      <a:schemeClr val="tx1"/>
                    </a:solidFill>
                    <a:ln w="9525">
                      <a:noFill/>
                      <a:round/>
                      <a:headEnd/>
                      <a:tailEnd/>
                    </a:ln>
                  </p:spPr>
                  <p:txBody>
                    <a:bodyPr/>
                    <a:lstStyle/>
                    <a:p>
                      <a:endParaRPr lang="en-US"/>
                    </a:p>
                  </p:txBody>
                </p:sp>
                <p:sp>
                  <p:nvSpPr>
                    <p:cNvPr id="98" name="Freeform 2518"/>
                    <p:cNvSpPr>
                      <a:spLocks noChangeAspect="1"/>
                    </p:cNvSpPr>
                    <p:nvPr/>
                  </p:nvSpPr>
                  <p:spPr bwMode="auto">
                    <a:xfrm>
                      <a:off x="1054" y="3406"/>
                      <a:ext cx="332" cy="147"/>
                    </a:xfrm>
                    <a:custGeom>
                      <a:avLst/>
                      <a:gdLst>
                        <a:gd name="T0" fmla="*/ 47 w 133"/>
                        <a:gd name="T1" fmla="*/ 4 h 59"/>
                        <a:gd name="T2" fmla="*/ 133 w 133"/>
                        <a:gd name="T3" fmla="*/ 59 h 59"/>
                        <a:gd name="T4" fmla="*/ 133 w 133"/>
                        <a:gd name="T5" fmla="*/ 59 h 59"/>
                        <a:gd name="T6" fmla="*/ 45 w 133"/>
                        <a:gd name="T7" fmla="*/ 0 h 59"/>
                        <a:gd name="T8" fmla="*/ 0 w 133"/>
                        <a:gd name="T9" fmla="*/ 0 h 59"/>
                        <a:gd name="T10" fmla="*/ 26 w 133"/>
                        <a:gd name="T11" fmla="*/ 4 h 59"/>
                        <a:gd name="T12" fmla="*/ 47 w 133"/>
                        <a:gd name="T13" fmla="*/ 4 h 59"/>
                        <a:gd name="T14" fmla="*/ 0 60000 65536"/>
                        <a:gd name="T15" fmla="*/ 0 60000 65536"/>
                        <a:gd name="T16" fmla="*/ 0 60000 65536"/>
                        <a:gd name="T17" fmla="*/ 0 60000 65536"/>
                        <a:gd name="T18" fmla="*/ 0 60000 65536"/>
                        <a:gd name="T19" fmla="*/ 0 60000 65536"/>
                        <a:gd name="T20" fmla="*/ 0 60000 65536"/>
                        <a:gd name="T21" fmla="*/ 0 w 133"/>
                        <a:gd name="T22" fmla="*/ 0 h 59"/>
                        <a:gd name="T23" fmla="*/ 133 w 133"/>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59">
                          <a:moveTo>
                            <a:pt x="47" y="4"/>
                          </a:moveTo>
                          <a:cubicBezTo>
                            <a:pt x="89" y="4"/>
                            <a:pt x="114" y="28"/>
                            <a:pt x="133" y="59"/>
                          </a:cubicBezTo>
                          <a:cubicBezTo>
                            <a:pt x="133" y="59"/>
                            <a:pt x="133" y="59"/>
                            <a:pt x="133" y="59"/>
                          </a:cubicBezTo>
                          <a:cubicBezTo>
                            <a:pt x="114" y="26"/>
                            <a:pt x="89" y="0"/>
                            <a:pt x="45" y="0"/>
                          </a:cubicBezTo>
                          <a:cubicBezTo>
                            <a:pt x="0" y="0"/>
                            <a:pt x="0" y="0"/>
                            <a:pt x="0" y="0"/>
                          </a:cubicBezTo>
                          <a:cubicBezTo>
                            <a:pt x="10" y="0"/>
                            <a:pt x="18" y="2"/>
                            <a:pt x="26" y="4"/>
                          </a:cubicBezTo>
                          <a:lnTo>
                            <a:pt x="47" y="4"/>
                          </a:lnTo>
                          <a:close/>
                        </a:path>
                      </a:pathLst>
                    </a:custGeom>
                    <a:solidFill>
                      <a:schemeClr val="tx1"/>
                    </a:solidFill>
                    <a:ln w="9525">
                      <a:noFill/>
                      <a:round/>
                      <a:headEnd/>
                      <a:tailEnd/>
                    </a:ln>
                  </p:spPr>
                  <p:txBody>
                    <a:bodyPr/>
                    <a:lstStyle/>
                    <a:p>
                      <a:endParaRPr lang="en-US"/>
                    </a:p>
                  </p:txBody>
                </p:sp>
                <p:sp>
                  <p:nvSpPr>
                    <p:cNvPr id="99" name="Freeform 2519"/>
                    <p:cNvSpPr>
                      <a:spLocks noChangeAspect="1"/>
                    </p:cNvSpPr>
                    <p:nvPr/>
                  </p:nvSpPr>
                  <p:spPr bwMode="auto">
                    <a:xfrm>
                      <a:off x="1383" y="3783"/>
                      <a:ext cx="348" cy="188"/>
                    </a:xfrm>
                    <a:custGeom>
                      <a:avLst/>
                      <a:gdLst>
                        <a:gd name="T0" fmla="*/ 45 w 139"/>
                        <a:gd name="T1" fmla="*/ 0 h 75"/>
                        <a:gd name="T2" fmla="*/ 0 w 139"/>
                        <a:gd name="T3" fmla="*/ 0 h 75"/>
                        <a:gd name="T4" fmla="*/ 95 w 139"/>
                        <a:gd name="T5" fmla="*/ 75 h 75"/>
                        <a:gd name="T6" fmla="*/ 139 w 139"/>
                        <a:gd name="T7" fmla="*/ 75 h 75"/>
                        <a:gd name="T8" fmla="*/ 45 w 139"/>
                        <a:gd name="T9" fmla="*/ 0 h 75"/>
                        <a:gd name="T10" fmla="*/ 0 60000 65536"/>
                        <a:gd name="T11" fmla="*/ 0 60000 65536"/>
                        <a:gd name="T12" fmla="*/ 0 60000 65536"/>
                        <a:gd name="T13" fmla="*/ 0 60000 65536"/>
                        <a:gd name="T14" fmla="*/ 0 60000 65536"/>
                        <a:gd name="T15" fmla="*/ 0 w 139"/>
                        <a:gd name="T16" fmla="*/ 0 h 75"/>
                        <a:gd name="T17" fmla="*/ 139 w 139"/>
                        <a:gd name="T18" fmla="*/ 75 h 75"/>
                      </a:gdLst>
                      <a:ahLst/>
                      <a:cxnLst>
                        <a:cxn ang="T10">
                          <a:pos x="T0" y="T1"/>
                        </a:cxn>
                        <a:cxn ang="T11">
                          <a:pos x="T2" y="T3"/>
                        </a:cxn>
                        <a:cxn ang="T12">
                          <a:pos x="T4" y="T5"/>
                        </a:cxn>
                        <a:cxn ang="T13">
                          <a:pos x="T6" y="T7"/>
                        </a:cxn>
                        <a:cxn ang="T14">
                          <a:pos x="T8" y="T9"/>
                        </a:cxn>
                      </a:cxnLst>
                      <a:rect l="T15" t="T16" r="T17" b="T18"/>
                      <a:pathLst>
                        <a:path w="139" h="75">
                          <a:moveTo>
                            <a:pt x="45" y="0"/>
                          </a:moveTo>
                          <a:cubicBezTo>
                            <a:pt x="0" y="0"/>
                            <a:pt x="0" y="0"/>
                            <a:pt x="0" y="0"/>
                          </a:cubicBezTo>
                          <a:cubicBezTo>
                            <a:pt x="20" y="42"/>
                            <a:pt x="45" y="75"/>
                            <a:pt x="95" y="75"/>
                          </a:cubicBezTo>
                          <a:cubicBezTo>
                            <a:pt x="139" y="75"/>
                            <a:pt x="139" y="75"/>
                            <a:pt x="139" y="75"/>
                          </a:cubicBezTo>
                          <a:cubicBezTo>
                            <a:pt x="90" y="75"/>
                            <a:pt x="65" y="42"/>
                            <a:pt x="45" y="0"/>
                          </a:cubicBezTo>
                          <a:close/>
                        </a:path>
                      </a:pathLst>
                    </a:custGeom>
                    <a:solidFill>
                      <a:schemeClr val="tx1"/>
                    </a:solidFill>
                    <a:ln w="9525">
                      <a:noFill/>
                      <a:round/>
                      <a:headEnd/>
                      <a:tailEnd/>
                    </a:ln>
                  </p:spPr>
                  <p:txBody>
                    <a:bodyPr/>
                    <a:lstStyle/>
                    <a:p>
                      <a:endParaRPr lang="en-US"/>
                    </a:p>
                  </p:txBody>
                </p:sp>
                <p:sp>
                  <p:nvSpPr>
                    <p:cNvPr id="100" name="Freeform 2520"/>
                    <p:cNvSpPr>
                      <a:spLocks noChangeAspect="1"/>
                    </p:cNvSpPr>
                    <p:nvPr/>
                  </p:nvSpPr>
                  <p:spPr bwMode="auto">
                    <a:xfrm>
                      <a:off x="1056" y="3408"/>
                      <a:ext cx="672" cy="561"/>
                    </a:xfrm>
                    <a:custGeom>
                      <a:avLst/>
                      <a:gdLst>
                        <a:gd name="T0" fmla="*/ 269 w 269"/>
                        <a:gd name="T1" fmla="*/ 224 h 224"/>
                        <a:gd name="T2" fmla="*/ 45 w 269"/>
                        <a:gd name="T3" fmla="*/ 0 h 224"/>
                        <a:gd name="T4" fmla="*/ 0 w 269"/>
                        <a:gd name="T5" fmla="*/ 0 h 224"/>
                        <a:gd name="T6" fmla="*/ 225 w 269"/>
                        <a:gd name="T7" fmla="*/ 224 h 224"/>
                        <a:gd name="T8" fmla="*/ 269 w 269"/>
                        <a:gd name="T9" fmla="*/ 224 h 224"/>
                        <a:gd name="T10" fmla="*/ 0 60000 65536"/>
                        <a:gd name="T11" fmla="*/ 0 60000 65536"/>
                        <a:gd name="T12" fmla="*/ 0 60000 65536"/>
                        <a:gd name="T13" fmla="*/ 0 60000 65536"/>
                        <a:gd name="T14" fmla="*/ 0 60000 65536"/>
                        <a:gd name="T15" fmla="*/ 0 w 269"/>
                        <a:gd name="T16" fmla="*/ 0 h 224"/>
                        <a:gd name="T17" fmla="*/ 269 w 269"/>
                        <a:gd name="T18" fmla="*/ 224 h 224"/>
                      </a:gdLst>
                      <a:ahLst/>
                      <a:cxnLst>
                        <a:cxn ang="T10">
                          <a:pos x="T0" y="T1"/>
                        </a:cxn>
                        <a:cxn ang="T11">
                          <a:pos x="T2" y="T3"/>
                        </a:cxn>
                        <a:cxn ang="T12">
                          <a:pos x="T4" y="T5"/>
                        </a:cxn>
                        <a:cxn ang="T13">
                          <a:pos x="T6" y="T7"/>
                        </a:cxn>
                        <a:cxn ang="T14">
                          <a:pos x="T8" y="T9"/>
                        </a:cxn>
                      </a:cxnLst>
                      <a:rect l="T15" t="T16" r="T17" b="T18"/>
                      <a:pathLst>
                        <a:path w="269" h="224">
                          <a:moveTo>
                            <a:pt x="269" y="224"/>
                          </a:moveTo>
                          <a:cubicBezTo>
                            <a:pt x="141" y="224"/>
                            <a:pt x="175" y="0"/>
                            <a:pt x="45" y="0"/>
                          </a:cubicBezTo>
                          <a:cubicBezTo>
                            <a:pt x="0" y="0"/>
                            <a:pt x="0" y="0"/>
                            <a:pt x="0" y="0"/>
                          </a:cubicBezTo>
                          <a:cubicBezTo>
                            <a:pt x="130" y="0"/>
                            <a:pt x="96" y="224"/>
                            <a:pt x="225" y="224"/>
                          </a:cubicBezTo>
                          <a:lnTo>
                            <a:pt x="269" y="224"/>
                          </a:lnTo>
                          <a:close/>
                        </a:path>
                      </a:pathLst>
                    </a:custGeom>
                    <a:solidFill>
                      <a:schemeClr val="tx1"/>
                    </a:solidFill>
                    <a:ln w="7938" cap="flat">
                      <a:solidFill>
                        <a:srgbClr val="343434"/>
                      </a:solidFill>
                      <a:prstDash val="solid"/>
                      <a:miter lim="800000"/>
                      <a:headEnd/>
                      <a:tailEnd/>
                    </a:ln>
                  </p:spPr>
                  <p:txBody>
                    <a:bodyPr/>
                    <a:lstStyle/>
                    <a:p>
                      <a:endParaRPr lang="en-US"/>
                    </a:p>
                  </p:txBody>
                </p:sp>
                <p:sp>
                  <p:nvSpPr>
                    <p:cNvPr id="101" name="Freeform 2521"/>
                    <p:cNvSpPr>
                      <a:spLocks noChangeAspect="1"/>
                    </p:cNvSpPr>
                    <p:nvPr/>
                  </p:nvSpPr>
                  <p:spPr bwMode="auto">
                    <a:xfrm>
                      <a:off x="1284" y="3561"/>
                      <a:ext cx="107" cy="7"/>
                    </a:xfrm>
                    <a:custGeom>
                      <a:avLst/>
                      <a:gdLst>
                        <a:gd name="T0" fmla="*/ 0 w 107"/>
                        <a:gd name="T1" fmla="*/ 0 h 7"/>
                        <a:gd name="T2" fmla="*/ 104 w 107"/>
                        <a:gd name="T3" fmla="*/ 0 h 7"/>
                        <a:gd name="T4" fmla="*/ 107 w 107"/>
                        <a:gd name="T5" fmla="*/ 7 h 7"/>
                        <a:gd name="T6" fmla="*/ 5 w 107"/>
                        <a:gd name="T7" fmla="*/ 7 h 7"/>
                        <a:gd name="T8" fmla="*/ 0 w 107"/>
                        <a:gd name="T9" fmla="*/ 0 h 7"/>
                        <a:gd name="T10" fmla="*/ 0 60000 65536"/>
                        <a:gd name="T11" fmla="*/ 0 60000 65536"/>
                        <a:gd name="T12" fmla="*/ 0 60000 65536"/>
                        <a:gd name="T13" fmla="*/ 0 60000 65536"/>
                        <a:gd name="T14" fmla="*/ 0 60000 65536"/>
                        <a:gd name="T15" fmla="*/ 0 w 107"/>
                        <a:gd name="T16" fmla="*/ 0 h 7"/>
                        <a:gd name="T17" fmla="*/ 107 w 107"/>
                        <a:gd name="T18" fmla="*/ 7 h 7"/>
                      </a:gdLst>
                      <a:ahLst/>
                      <a:cxnLst>
                        <a:cxn ang="T10">
                          <a:pos x="T0" y="T1"/>
                        </a:cxn>
                        <a:cxn ang="T11">
                          <a:pos x="T2" y="T3"/>
                        </a:cxn>
                        <a:cxn ang="T12">
                          <a:pos x="T4" y="T5"/>
                        </a:cxn>
                        <a:cxn ang="T13">
                          <a:pos x="T6" y="T7"/>
                        </a:cxn>
                        <a:cxn ang="T14">
                          <a:pos x="T8" y="T9"/>
                        </a:cxn>
                      </a:cxnLst>
                      <a:rect l="T15" t="T16" r="T17" b="T18"/>
                      <a:pathLst>
                        <a:path w="107" h="7">
                          <a:moveTo>
                            <a:pt x="0" y="0"/>
                          </a:moveTo>
                          <a:lnTo>
                            <a:pt x="104" y="0"/>
                          </a:lnTo>
                          <a:lnTo>
                            <a:pt x="107" y="7"/>
                          </a:lnTo>
                          <a:lnTo>
                            <a:pt x="5" y="7"/>
                          </a:lnTo>
                          <a:lnTo>
                            <a:pt x="0" y="0"/>
                          </a:lnTo>
                          <a:close/>
                        </a:path>
                      </a:pathLst>
                    </a:custGeom>
                    <a:solidFill>
                      <a:schemeClr val="tx1"/>
                    </a:solidFill>
                    <a:ln w="9525">
                      <a:noFill/>
                      <a:round/>
                      <a:headEnd/>
                      <a:tailEnd/>
                    </a:ln>
                  </p:spPr>
                  <p:txBody>
                    <a:bodyPr/>
                    <a:lstStyle/>
                    <a:p>
                      <a:endParaRPr lang="en-US"/>
                    </a:p>
                  </p:txBody>
                </p:sp>
                <p:sp>
                  <p:nvSpPr>
                    <p:cNvPr id="102" name="Freeform 2522"/>
                    <p:cNvSpPr>
                      <a:spLocks noChangeAspect="1"/>
                    </p:cNvSpPr>
                    <p:nvPr/>
                  </p:nvSpPr>
                  <p:spPr bwMode="auto">
                    <a:xfrm>
                      <a:off x="1291" y="3576"/>
                      <a:ext cx="107" cy="2"/>
                    </a:xfrm>
                    <a:custGeom>
                      <a:avLst/>
                      <a:gdLst>
                        <a:gd name="T0" fmla="*/ 0 w 107"/>
                        <a:gd name="T1" fmla="*/ 0 h 2"/>
                        <a:gd name="T2" fmla="*/ 105 w 107"/>
                        <a:gd name="T3" fmla="*/ 0 h 2"/>
                        <a:gd name="T4" fmla="*/ 107 w 107"/>
                        <a:gd name="T5" fmla="*/ 2 h 2"/>
                        <a:gd name="T6" fmla="*/ 3 w 107"/>
                        <a:gd name="T7" fmla="*/ 2 h 2"/>
                        <a:gd name="T8" fmla="*/ 0 w 107"/>
                        <a:gd name="T9" fmla="*/ 0 h 2"/>
                        <a:gd name="T10" fmla="*/ 0 60000 65536"/>
                        <a:gd name="T11" fmla="*/ 0 60000 65536"/>
                        <a:gd name="T12" fmla="*/ 0 60000 65536"/>
                        <a:gd name="T13" fmla="*/ 0 60000 65536"/>
                        <a:gd name="T14" fmla="*/ 0 60000 65536"/>
                        <a:gd name="T15" fmla="*/ 0 w 107"/>
                        <a:gd name="T16" fmla="*/ 0 h 2"/>
                        <a:gd name="T17" fmla="*/ 107 w 107"/>
                        <a:gd name="T18" fmla="*/ 2 h 2"/>
                      </a:gdLst>
                      <a:ahLst/>
                      <a:cxnLst>
                        <a:cxn ang="T10">
                          <a:pos x="T0" y="T1"/>
                        </a:cxn>
                        <a:cxn ang="T11">
                          <a:pos x="T2" y="T3"/>
                        </a:cxn>
                        <a:cxn ang="T12">
                          <a:pos x="T4" y="T5"/>
                        </a:cxn>
                        <a:cxn ang="T13">
                          <a:pos x="T6" y="T7"/>
                        </a:cxn>
                        <a:cxn ang="T14">
                          <a:pos x="T8" y="T9"/>
                        </a:cxn>
                      </a:cxnLst>
                      <a:rect l="T15" t="T16" r="T17" b="T18"/>
                      <a:pathLst>
                        <a:path w="107" h="2">
                          <a:moveTo>
                            <a:pt x="0" y="0"/>
                          </a:moveTo>
                          <a:lnTo>
                            <a:pt x="105" y="0"/>
                          </a:lnTo>
                          <a:lnTo>
                            <a:pt x="107" y="2"/>
                          </a:lnTo>
                          <a:lnTo>
                            <a:pt x="3" y="2"/>
                          </a:lnTo>
                          <a:lnTo>
                            <a:pt x="0" y="0"/>
                          </a:lnTo>
                          <a:close/>
                        </a:path>
                      </a:pathLst>
                    </a:custGeom>
                    <a:solidFill>
                      <a:schemeClr val="tx1"/>
                    </a:solidFill>
                    <a:ln w="9525">
                      <a:noFill/>
                      <a:round/>
                      <a:headEnd/>
                      <a:tailEnd/>
                    </a:ln>
                  </p:spPr>
                  <p:txBody>
                    <a:bodyPr/>
                    <a:lstStyle/>
                    <a:p>
                      <a:endParaRPr lang="en-US"/>
                    </a:p>
                  </p:txBody>
                </p:sp>
                <p:sp>
                  <p:nvSpPr>
                    <p:cNvPr id="103" name="Freeform 2523"/>
                    <p:cNvSpPr>
                      <a:spLocks noChangeAspect="1"/>
                    </p:cNvSpPr>
                    <p:nvPr/>
                  </p:nvSpPr>
                  <p:spPr bwMode="auto">
                    <a:xfrm>
                      <a:off x="1378" y="3773"/>
                      <a:ext cx="110" cy="8"/>
                    </a:xfrm>
                    <a:custGeom>
                      <a:avLst/>
                      <a:gdLst>
                        <a:gd name="T0" fmla="*/ 110 w 110"/>
                        <a:gd name="T1" fmla="*/ 8 h 8"/>
                        <a:gd name="T2" fmla="*/ 5 w 110"/>
                        <a:gd name="T3" fmla="*/ 8 h 8"/>
                        <a:gd name="T4" fmla="*/ 0 w 110"/>
                        <a:gd name="T5" fmla="*/ 0 h 8"/>
                        <a:gd name="T6" fmla="*/ 105 w 110"/>
                        <a:gd name="T7" fmla="*/ 0 h 8"/>
                        <a:gd name="T8" fmla="*/ 110 w 110"/>
                        <a:gd name="T9" fmla="*/ 8 h 8"/>
                        <a:gd name="T10" fmla="*/ 0 60000 65536"/>
                        <a:gd name="T11" fmla="*/ 0 60000 65536"/>
                        <a:gd name="T12" fmla="*/ 0 60000 65536"/>
                        <a:gd name="T13" fmla="*/ 0 60000 65536"/>
                        <a:gd name="T14" fmla="*/ 0 60000 65536"/>
                        <a:gd name="T15" fmla="*/ 0 w 110"/>
                        <a:gd name="T16" fmla="*/ 0 h 8"/>
                        <a:gd name="T17" fmla="*/ 110 w 110"/>
                        <a:gd name="T18" fmla="*/ 8 h 8"/>
                      </a:gdLst>
                      <a:ahLst/>
                      <a:cxnLst>
                        <a:cxn ang="T10">
                          <a:pos x="T0" y="T1"/>
                        </a:cxn>
                        <a:cxn ang="T11">
                          <a:pos x="T2" y="T3"/>
                        </a:cxn>
                        <a:cxn ang="T12">
                          <a:pos x="T4" y="T5"/>
                        </a:cxn>
                        <a:cxn ang="T13">
                          <a:pos x="T6" y="T7"/>
                        </a:cxn>
                        <a:cxn ang="T14">
                          <a:pos x="T8" y="T9"/>
                        </a:cxn>
                      </a:cxnLst>
                      <a:rect l="T15" t="T16" r="T17" b="T18"/>
                      <a:pathLst>
                        <a:path w="110" h="8">
                          <a:moveTo>
                            <a:pt x="110" y="8"/>
                          </a:moveTo>
                          <a:lnTo>
                            <a:pt x="5" y="8"/>
                          </a:lnTo>
                          <a:lnTo>
                            <a:pt x="0" y="0"/>
                          </a:lnTo>
                          <a:lnTo>
                            <a:pt x="105" y="0"/>
                          </a:lnTo>
                          <a:lnTo>
                            <a:pt x="110" y="8"/>
                          </a:lnTo>
                          <a:close/>
                        </a:path>
                      </a:pathLst>
                    </a:custGeom>
                    <a:solidFill>
                      <a:schemeClr val="tx1"/>
                    </a:solidFill>
                    <a:ln w="9525">
                      <a:noFill/>
                      <a:round/>
                      <a:headEnd/>
                      <a:tailEnd/>
                    </a:ln>
                  </p:spPr>
                  <p:txBody>
                    <a:bodyPr/>
                    <a:lstStyle/>
                    <a:p>
                      <a:endParaRPr lang="en-US"/>
                    </a:p>
                  </p:txBody>
                </p:sp>
                <p:sp>
                  <p:nvSpPr>
                    <p:cNvPr id="104" name="Freeform 2524"/>
                    <p:cNvSpPr>
                      <a:spLocks noChangeAspect="1"/>
                    </p:cNvSpPr>
                    <p:nvPr/>
                  </p:nvSpPr>
                  <p:spPr bwMode="auto">
                    <a:xfrm>
                      <a:off x="1376" y="3763"/>
                      <a:ext cx="105" cy="3"/>
                    </a:xfrm>
                    <a:custGeom>
                      <a:avLst/>
                      <a:gdLst>
                        <a:gd name="T0" fmla="*/ 105 w 105"/>
                        <a:gd name="T1" fmla="*/ 3 h 3"/>
                        <a:gd name="T2" fmla="*/ 2 w 105"/>
                        <a:gd name="T3" fmla="*/ 3 h 3"/>
                        <a:gd name="T4" fmla="*/ 0 w 105"/>
                        <a:gd name="T5" fmla="*/ 0 h 3"/>
                        <a:gd name="T6" fmla="*/ 102 w 105"/>
                        <a:gd name="T7" fmla="*/ 0 h 3"/>
                        <a:gd name="T8" fmla="*/ 105 w 105"/>
                        <a:gd name="T9" fmla="*/ 3 h 3"/>
                        <a:gd name="T10" fmla="*/ 0 60000 65536"/>
                        <a:gd name="T11" fmla="*/ 0 60000 65536"/>
                        <a:gd name="T12" fmla="*/ 0 60000 65536"/>
                        <a:gd name="T13" fmla="*/ 0 60000 65536"/>
                        <a:gd name="T14" fmla="*/ 0 60000 65536"/>
                        <a:gd name="T15" fmla="*/ 0 w 105"/>
                        <a:gd name="T16" fmla="*/ 0 h 3"/>
                        <a:gd name="T17" fmla="*/ 105 w 105"/>
                        <a:gd name="T18" fmla="*/ 3 h 3"/>
                      </a:gdLst>
                      <a:ahLst/>
                      <a:cxnLst>
                        <a:cxn ang="T10">
                          <a:pos x="T0" y="T1"/>
                        </a:cxn>
                        <a:cxn ang="T11">
                          <a:pos x="T2" y="T3"/>
                        </a:cxn>
                        <a:cxn ang="T12">
                          <a:pos x="T4" y="T5"/>
                        </a:cxn>
                        <a:cxn ang="T13">
                          <a:pos x="T6" y="T7"/>
                        </a:cxn>
                        <a:cxn ang="T14">
                          <a:pos x="T8" y="T9"/>
                        </a:cxn>
                      </a:cxnLst>
                      <a:rect l="T15" t="T16" r="T17" b="T18"/>
                      <a:pathLst>
                        <a:path w="105" h="3">
                          <a:moveTo>
                            <a:pt x="105" y="3"/>
                          </a:moveTo>
                          <a:lnTo>
                            <a:pt x="2" y="3"/>
                          </a:lnTo>
                          <a:lnTo>
                            <a:pt x="0" y="0"/>
                          </a:lnTo>
                          <a:lnTo>
                            <a:pt x="102" y="0"/>
                          </a:lnTo>
                          <a:lnTo>
                            <a:pt x="105" y="3"/>
                          </a:lnTo>
                          <a:close/>
                        </a:path>
                      </a:pathLst>
                    </a:custGeom>
                    <a:solidFill>
                      <a:schemeClr val="tx1"/>
                    </a:solidFill>
                    <a:ln w="9525">
                      <a:noFill/>
                      <a:round/>
                      <a:headEnd/>
                      <a:tailEnd/>
                    </a:ln>
                  </p:spPr>
                  <p:txBody>
                    <a:bodyPr/>
                    <a:lstStyle/>
                    <a:p>
                      <a:endParaRPr lang="en-US"/>
                    </a:p>
                  </p:txBody>
                </p:sp>
              </p:grpSp>
            </p:grpSp>
          </p:grpSp>
        </p:grpSp>
      </p:grpSp>
      <p:sp>
        <p:nvSpPr>
          <p:cNvPr id="1776" name="Oval 2559"/>
          <p:cNvSpPr>
            <a:spLocks noChangeArrowheads="1"/>
          </p:cNvSpPr>
          <p:nvPr/>
        </p:nvSpPr>
        <p:spPr bwMode="auto">
          <a:xfrm>
            <a:off x="228600" y="4589287"/>
            <a:ext cx="2998010" cy="735730"/>
          </a:xfrm>
          <a:prstGeom prst="ellipse">
            <a:avLst/>
          </a:prstGeom>
          <a:noFill/>
          <a:ln w="9525">
            <a:noFill/>
            <a:round/>
            <a:headEnd/>
            <a:tailEnd/>
          </a:ln>
        </p:spPr>
        <p:txBody>
          <a:bodyPr wrap="square" lIns="91428" tIns="45714" rIns="91428" bIns="45714" anchor="ctr">
            <a:spAutoFit/>
          </a:bodyPr>
          <a:lstStyle/>
          <a:p>
            <a:pPr algn="ctr"/>
            <a:r>
              <a:rPr lang="en-GB" sz="1400" dirty="0">
                <a:latin typeface="Arial" panose="020B0604020202020204" pitchFamily="34" charset="0"/>
                <a:ea typeface="Segoe UI" pitchFamily="34" charset="0"/>
                <a:cs typeface="Arial" panose="020B0604020202020204" pitchFamily="34" charset="0"/>
              </a:rPr>
              <a:t>Complex</a:t>
            </a:r>
          </a:p>
          <a:p>
            <a:pPr algn="ctr"/>
            <a:r>
              <a:rPr lang="en-GB" sz="1400" dirty="0">
                <a:latin typeface="Arial" panose="020B0604020202020204" pitchFamily="34" charset="0"/>
                <a:ea typeface="Segoe UI" pitchFamily="34" charset="0"/>
                <a:cs typeface="Arial" panose="020B0604020202020204" pitchFamily="34" charset="0"/>
              </a:rPr>
              <a:t>DNA sample</a:t>
            </a:r>
          </a:p>
        </p:txBody>
      </p:sp>
      <p:sp>
        <p:nvSpPr>
          <p:cNvPr id="1777" name="Oval 2560"/>
          <p:cNvSpPr>
            <a:spLocks noChangeArrowheads="1"/>
          </p:cNvSpPr>
          <p:nvPr/>
        </p:nvSpPr>
        <p:spPr bwMode="auto">
          <a:xfrm>
            <a:off x="6185595" y="4589287"/>
            <a:ext cx="3794326" cy="735730"/>
          </a:xfrm>
          <a:prstGeom prst="ellipse">
            <a:avLst/>
          </a:prstGeom>
          <a:noFill/>
          <a:ln w="9525">
            <a:noFill/>
            <a:round/>
            <a:headEnd/>
            <a:tailEnd/>
          </a:ln>
        </p:spPr>
        <p:txBody>
          <a:bodyPr wrap="square" lIns="91428" tIns="45714" rIns="91428" bIns="45714" anchor="ctr">
            <a:spAutoFit/>
          </a:bodyPr>
          <a:lstStyle/>
          <a:p>
            <a:pPr algn="ctr"/>
            <a:r>
              <a:rPr lang="en-GB" sz="1400">
                <a:latin typeface="Arial" panose="020B0604020202020204" pitchFamily="34" charset="0"/>
                <a:ea typeface="Segoe UI" pitchFamily="34" charset="0"/>
                <a:cs typeface="Arial" panose="020B0604020202020204" pitchFamily="34" charset="0"/>
              </a:rPr>
              <a:t>Amplified DNA </a:t>
            </a:r>
            <a:br>
              <a:rPr lang="en-GB" sz="1400">
                <a:latin typeface="Arial" panose="020B0604020202020204" pitchFamily="34" charset="0"/>
                <a:ea typeface="Segoe UI" pitchFamily="34" charset="0"/>
                <a:cs typeface="Arial" panose="020B0604020202020204" pitchFamily="34" charset="0"/>
              </a:rPr>
            </a:br>
            <a:r>
              <a:rPr lang="en-GB" sz="1400">
                <a:latin typeface="Arial" panose="020B0604020202020204" pitchFamily="34" charset="0"/>
                <a:ea typeface="Segoe UI" pitchFamily="34" charset="0"/>
                <a:cs typeface="Arial" panose="020B0604020202020204" pitchFamily="34" charset="0"/>
              </a:rPr>
              <a:t>(~1B copies)</a:t>
            </a:r>
          </a:p>
        </p:txBody>
      </p:sp>
      <p:grpSp>
        <p:nvGrpSpPr>
          <p:cNvPr id="1753" name="Group 2561"/>
          <p:cNvGrpSpPr>
            <a:grpSpLocks/>
          </p:cNvGrpSpPr>
          <p:nvPr/>
        </p:nvGrpSpPr>
        <p:grpSpPr bwMode="auto">
          <a:xfrm flipH="1">
            <a:off x="646278" y="1999428"/>
            <a:ext cx="2037871" cy="2239779"/>
            <a:chOff x="839" y="845"/>
            <a:chExt cx="2676" cy="2404"/>
          </a:xfrm>
          <a:effectLst/>
        </p:grpSpPr>
        <p:sp>
          <p:nvSpPr>
            <p:cNvPr id="1779" name="Freeform 2562"/>
            <p:cNvSpPr>
              <a:spLocks/>
            </p:cNvSpPr>
            <p:nvPr/>
          </p:nvSpPr>
          <p:spPr bwMode="auto">
            <a:xfrm>
              <a:off x="839" y="845"/>
              <a:ext cx="2676" cy="2404"/>
            </a:xfrm>
            <a:custGeom>
              <a:avLst/>
              <a:gdLst>
                <a:gd name="T0" fmla="*/ 2708 w 4656"/>
                <a:gd name="T1" fmla="*/ 2147 h 3893"/>
                <a:gd name="T2" fmla="*/ 1878 w 4656"/>
                <a:gd name="T3" fmla="*/ 1021 h 3893"/>
                <a:gd name="T4" fmla="*/ 2699 w 4656"/>
                <a:gd name="T5" fmla="*/ 1807 h 3893"/>
                <a:gd name="T6" fmla="*/ 3458 w 4656"/>
                <a:gd name="T7" fmla="*/ 1074 h 3893"/>
                <a:gd name="T8" fmla="*/ 3554 w 4656"/>
                <a:gd name="T9" fmla="*/ 2348 h 3893"/>
                <a:gd name="T10" fmla="*/ 2708 w 4656"/>
                <a:gd name="T11" fmla="*/ 2234 h 3893"/>
                <a:gd name="T12" fmla="*/ 4060 w 4656"/>
                <a:gd name="T13" fmla="*/ 1632 h 3893"/>
                <a:gd name="T14" fmla="*/ 2280 w 4656"/>
                <a:gd name="T15" fmla="*/ 777 h 3893"/>
                <a:gd name="T16" fmla="*/ 526 w 4656"/>
                <a:gd name="T17" fmla="*/ 1850 h 3893"/>
                <a:gd name="T18" fmla="*/ 1137 w 4656"/>
                <a:gd name="T19" fmla="*/ 733 h 3893"/>
                <a:gd name="T20" fmla="*/ 1617 w 4656"/>
                <a:gd name="T21" fmla="*/ 2444 h 3893"/>
                <a:gd name="T22" fmla="*/ 2725 w 4656"/>
                <a:gd name="T23" fmla="*/ 1719 h 3893"/>
                <a:gd name="T24" fmla="*/ 2821 w 4656"/>
                <a:gd name="T25" fmla="*/ 3090 h 3893"/>
                <a:gd name="T26" fmla="*/ 3388 w 4656"/>
                <a:gd name="T27" fmla="*/ 2679 h 3893"/>
                <a:gd name="T28" fmla="*/ 526 w 4656"/>
                <a:gd name="T29" fmla="*/ 2156 h 3893"/>
                <a:gd name="T30" fmla="*/ 1870 w 4656"/>
                <a:gd name="T31" fmla="*/ 3159 h 3893"/>
                <a:gd name="T32" fmla="*/ 3179 w 4656"/>
                <a:gd name="T33" fmla="*/ 1999 h 3893"/>
                <a:gd name="T34" fmla="*/ 1425 w 4656"/>
                <a:gd name="T35" fmla="*/ 1423 h 3893"/>
                <a:gd name="T36" fmla="*/ 1503 w 4656"/>
                <a:gd name="T37" fmla="*/ 271 h 3893"/>
                <a:gd name="T38" fmla="*/ 2629 w 4656"/>
                <a:gd name="T39" fmla="*/ 533 h 3893"/>
                <a:gd name="T40" fmla="*/ 4008 w 4656"/>
                <a:gd name="T41" fmla="*/ 620 h 3893"/>
                <a:gd name="T42" fmla="*/ 3886 w 4656"/>
                <a:gd name="T43" fmla="*/ 1527 h 3893"/>
                <a:gd name="T44" fmla="*/ 4322 w 4656"/>
                <a:gd name="T45" fmla="*/ 1082 h 3893"/>
                <a:gd name="T46" fmla="*/ 3318 w 4656"/>
                <a:gd name="T47" fmla="*/ 2269 h 3893"/>
                <a:gd name="T48" fmla="*/ 3432 w 4656"/>
                <a:gd name="T49" fmla="*/ 358 h 3893"/>
                <a:gd name="T50" fmla="*/ 3100 w 4656"/>
                <a:gd name="T51" fmla="*/ 951 h 3893"/>
                <a:gd name="T52" fmla="*/ 1852 w 4656"/>
                <a:gd name="T53" fmla="*/ 367 h 3893"/>
                <a:gd name="T54" fmla="*/ 892 w 4656"/>
                <a:gd name="T55" fmla="*/ 515 h 3893"/>
                <a:gd name="T56" fmla="*/ 1276 w 4656"/>
                <a:gd name="T57" fmla="*/ 437 h 3893"/>
                <a:gd name="T58" fmla="*/ 2821 w 4656"/>
                <a:gd name="T59" fmla="*/ 1065 h 3893"/>
                <a:gd name="T60" fmla="*/ 2079 w 4656"/>
                <a:gd name="T61" fmla="*/ 585 h 3893"/>
                <a:gd name="T62" fmla="*/ 1564 w 4656"/>
                <a:gd name="T63" fmla="*/ 1152 h 3893"/>
                <a:gd name="T64" fmla="*/ 246 w 4656"/>
                <a:gd name="T65" fmla="*/ 1196 h 3893"/>
                <a:gd name="T66" fmla="*/ 500 w 4656"/>
                <a:gd name="T67" fmla="*/ 1239 h 3893"/>
                <a:gd name="T68" fmla="*/ 1163 w 4656"/>
                <a:gd name="T69" fmla="*/ 2775 h 3893"/>
                <a:gd name="T70" fmla="*/ 1966 w 4656"/>
                <a:gd name="T71" fmla="*/ 2313 h 3893"/>
                <a:gd name="T72" fmla="*/ 2201 w 4656"/>
                <a:gd name="T73" fmla="*/ 3002 h 3893"/>
                <a:gd name="T74" fmla="*/ 1337 w 4656"/>
                <a:gd name="T75" fmla="*/ 3395 h 3893"/>
                <a:gd name="T76" fmla="*/ 1870 w 4656"/>
                <a:gd name="T77" fmla="*/ 2967 h 3893"/>
                <a:gd name="T78" fmla="*/ 2996 w 4656"/>
                <a:gd name="T79" fmla="*/ 3893 h 3893"/>
                <a:gd name="T80" fmla="*/ 4357 w 4656"/>
                <a:gd name="T81" fmla="*/ 2959 h 3893"/>
                <a:gd name="T82" fmla="*/ 2437 w 4656"/>
                <a:gd name="T83" fmla="*/ 2767 h 3893"/>
                <a:gd name="T84" fmla="*/ 3921 w 4656"/>
                <a:gd name="T85" fmla="*/ 1815 h 3893"/>
                <a:gd name="T86" fmla="*/ 4488 w 4656"/>
                <a:gd name="T87" fmla="*/ 1781 h 3893"/>
                <a:gd name="T88" fmla="*/ 3999 w 4656"/>
                <a:gd name="T89" fmla="*/ 3299 h 3893"/>
                <a:gd name="T90" fmla="*/ 4532 w 4656"/>
                <a:gd name="T91" fmla="*/ 2575 h 3893"/>
                <a:gd name="T92" fmla="*/ 4095 w 4656"/>
                <a:gd name="T93" fmla="*/ 1929 h 3893"/>
                <a:gd name="T94" fmla="*/ 1599 w 4656"/>
                <a:gd name="T95" fmla="*/ 3159 h 3893"/>
                <a:gd name="T96" fmla="*/ 395 w 4656"/>
                <a:gd name="T97" fmla="*/ 1545 h 3893"/>
                <a:gd name="T98" fmla="*/ 534 w 4656"/>
                <a:gd name="T99" fmla="*/ 2575 h 3893"/>
                <a:gd name="T100" fmla="*/ 2 w 4656"/>
                <a:gd name="T101" fmla="*/ 2042 h 3893"/>
                <a:gd name="T102" fmla="*/ 683 w 4656"/>
                <a:gd name="T103" fmla="*/ 1824 h 3893"/>
                <a:gd name="T104" fmla="*/ 526 w 4656"/>
                <a:gd name="T105" fmla="*/ 2540 h 3893"/>
                <a:gd name="T106" fmla="*/ 1617 w 4656"/>
                <a:gd name="T107" fmla="*/ 3177 h 3893"/>
                <a:gd name="T108" fmla="*/ 2454 w 4656"/>
                <a:gd name="T109" fmla="*/ 2357 h 3893"/>
                <a:gd name="T110" fmla="*/ 1564 w 4656"/>
                <a:gd name="T111" fmla="*/ 2662 h 3893"/>
                <a:gd name="T112" fmla="*/ 639 w 4656"/>
                <a:gd name="T113" fmla="*/ 2575 h 3893"/>
                <a:gd name="T114" fmla="*/ 1730 w 4656"/>
                <a:gd name="T115" fmla="*/ 759 h 3893"/>
                <a:gd name="T116" fmla="*/ 2367 w 4656"/>
                <a:gd name="T117" fmla="*/ 44 h 3893"/>
                <a:gd name="T118" fmla="*/ 2324 w 4656"/>
                <a:gd name="T119" fmla="*/ 1597 h 3893"/>
                <a:gd name="T120" fmla="*/ 2044 w 4656"/>
                <a:gd name="T121" fmla="*/ 1475 h 389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656"/>
                <a:gd name="T184" fmla="*/ 0 h 3893"/>
                <a:gd name="T185" fmla="*/ 4656 w 4656"/>
                <a:gd name="T186" fmla="*/ 3893 h 389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656" h="3893">
                  <a:moveTo>
                    <a:pt x="1311" y="1283"/>
                  </a:moveTo>
                  <a:cubicBezTo>
                    <a:pt x="1320" y="1370"/>
                    <a:pt x="1318" y="1459"/>
                    <a:pt x="1337" y="1545"/>
                  </a:cubicBezTo>
                  <a:cubicBezTo>
                    <a:pt x="1342" y="1570"/>
                    <a:pt x="1367" y="1585"/>
                    <a:pt x="1381" y="1606"/>
                  </a:cubicBezTo>
                  <a:cubicBezTo>
                    <a:pt x="1504" y="1798"/>
                    <a:pt x="1403" y="1697"/>
                    <a:pt x="1608" y="1842"/>
                  </a:cubicBezTo>
                  <a:cubicBezTo>
                    <a:pt x="1764" y="1953"/>
                    <a:pt x="1940" y="1998"/>
                    <a:pt x="2114" y="2069"/>
                  </a:cubicBezTo>
                  <a:cubicBezTo>
                    <a:pt x="2241" y="2121"/>
                    <a:pt x="2379" y="2181"/>
                    <a:pt x="2516" y="2199"/>
                  </a:cubicBezTo>
                  <a:cubicBezTo>
                    <a:pt x="2565" y="2196"/>
                    <a:pt x="2616" y="2204"/>
                    <a:pt x="2664" y="2191"/>
                  </a:cubicBezTo>
                  <a:cubicBezTo>
                    <a:pt x="2684" y="2186"/>
                    <a:pt x="2689" y="2156"/>
                    <a:pt x="2708" y="2147"/>
                  </a:cubicBezTo>
                  <a:cubicBezTo>
                    <a:pt x="2719" y="2141"/>
                    <a:pt x="2731" y="2136"/>
                    <a:pt x="2742" y="2130"/>
                  </a:cubicBezTo>
                  <a:cubicBezTo>
                    <a:pt x="2805" y="1942"/>
                    <a:pt x="2753" y="1740"/>
                    <a:pt x="2690" y="1562"/>
                  </a:cubicBezTo>
                  <a:cubicBezTo>
                    <a:pt x="2666" y="1494"/>
                    <a:pt x="2657" y="1420"/>
                    <a:pt x="2629" y="1353"/>
                  </a:cubicBezTo>
                  <a:cubicBezTo>
                    <a:pt x="2613" y="1315"/>
                    <a:pt x="2593" y="1278"/>
                    <a:pt x="2577" y="1239"/>
                  </a:cubicBezTo>
                  <a:cubicBezTo>
                    <a:pt x="2563" y="1203"/>
                    <a:pt x="2568" y="1166"/>
                    <a:pt x="2542" y="1135"/>
                  </a:cubicBezTo>
                  <a:cubicBezTo>
                    <a:pt x="2481" y="1062"/>
                    <a:pt x="2369" y="1005"/>
                    <a:pt x="2280" y="978"/>
                  </a:cubicBezTo>
                  <a:cubicBezTo>
                    <a:pt x="2155" y="984"/>
                    <a:pt x="2029" y="982"/>
                    <a:pt x="1905" y="995"/>
                  </a:cubicBezTo>
                  <a:cubicBezTo>
                    <a:pt x="1893" y="996"/>
                    <a:pt x="1888" y="1013"/>
                    <a:pt x="1878" y="1021"/>
                  </a:cubicBezTo>
                  <a:cubicBezTo>
                    <a:pt x="1840" y="1051"/>
                    <a:pt x="1802" y="1084"/>
                    <a:pt x="1756" y="1100"/>
                  </a:cubicBezTo>
                  <a:cubicBezTo>
                    <a:pt x="1743" y="1121"/>
                    <a:pt x="1726" y="1140"/>
                    <a:pt x="1713" y="1161"/>
                  </a:cubicBezTo>
                  <a:cubicBezTo>
                    <a:pt x="1698" y="1186"/>
                    <a:pt x="1695" y="1221"/>
                    <a:pt x="1686" y="1248"/>
                  </a:cubicBezTo>
                  <a:cubicBezTo>
                    <a:pt x="1692" y="1306"/>
                    <a:pt x="1692" y="1366"/>
                    <a:pt x="1704" y="1423"/>
                  </a:cubicBezTo>
                  <a:cubicBezTo>
                    <a:pt x="1710" y="1448"/>
                    <a:pt x="1739" y="1493"/>
                    <a:pt x="1739" y="1493"/>
                  </a:cubicBezTo>
                  <a:cubicBezTo>
                    <a:pt x="1768" y="1630"/>
                    <a:pt x="1908" y="1649"/>
                    <a:pt x="2018" y="1693"/>
                  </a:cubicBezTo>
                  <a:cubicBezTo>
                    <a:pt x="2096" y="1724"/>
                    <a:pt x="2127" y="1748"/>
                    <a:pt x="2201" y="1763"/>
                  </a:cubicBezTo>
                  <a:cubicBezTo>
                    <a:pt x="2360" y="1795"/>
                    <a:pt x="2542" y="1797"/>
                    <a:pt x="2699" y="1807"/>
                  </a:cubicBezTo>
                  <a:cubicBezTo>
                    <a:pt x="2758" y="1836"/>
                    <a:pt x="2808" y="1849"/>
                    <a:pt x="2873" y="1859"/>
                  </a:cubicBezTo>
                  <a:cubicBezTo>
                    <a:pt x="3016" y="1933"/>
                    <a:pt x="3167" y="1880"/>
                    <a:pt x="3336" y="1877"/>
                  </a:cubicBezTo>
                  <a:cubicBezTo>
                    <a:pt x="3362" y="1850"/>
                    <a:pt x="3414" y="1818"/>
                    <a:pt x="3449" y="1807"/>
                  </a:cubicBezTo>
                  <a:cubicBezTo>
                    <a:pt x="3485" y="1760"/>
                    <a:pt x="3497" y="1712"/>
                    <a:pt x="3519" y="1658"/>
                  </a:cubicBezTo>
                  <a:cubicBezTo>
                    <a:pt x="3551" y="1578"/>
                    <a:pt x="3583" y="1500"/>
                    <a:pt x="3598" y="1414"/>
                  </a:cubicBezTo>
                  <a:cubicBezTo>
                    <a:pt x="3595" y="1333"/>
                    <a:pt x="3597" y="1251"/>
                    <a:pt x="3589" y="1170"/>
                  </a:cubicBezTo>
                  <a:cubicBezTo>
                    <a:pt x="3587" y="1147"/>
                    <a:pt x="3543" y="1095"/>
                    <a:pt x="3528" y="1091"/>
                  </a:cubicBezTo>
                  <a:cubicBezTo>
                    <a:pt x="3481" y="1079"/>
                    <a:pt x="3505" y="1085"/>
                    <a:pt x="3458" y="1074"/>
                  </a:cubicBezTo>
                  <a:cubicBezTo>
                    <a:pt x="3370" y="1086"/>
                    <a:pt x="3388" y="1092"/>
                    <a:pt x="3318" y="1126"/>
                  </a:cubicBezTo>
                  <a:cubicBezTo>
                    <a:pt x="3298" y="1168"/>
                    <a:pt x="3287" y="1166"/>
                    <a:pt x="3257" y="1196"/>
                  </a:cubicBezTo>
                  <a:cubicBezTo>
                    <a:pt x="3251" y="1208"/>
                    <a:pt x="3245" y="1219"/>
                    <a:pt x="3240" y="1231"/>
                  </a:cubicBezTo>
                  <a:cubicBezTo>
                    <a:pt x="3233" y="1248"/>
                    <a:pt x="3222" y="1283"/>
                    <a:pt x="3222" y="1283"/>
                  </a:cubicBezTo>
                  <a:cubicBezTo>
                    <a:pt x="3235" y="1396"/>
                    <a:pt x="3250" y="1537"/>
                    <a:pt x="3336" y="1623"/>
                  </a:cubicBezTo>
                  <a:cubicBezTo>
                    <a:pt x="3386" y="1723"/>
                    <a:pt x="3446" y="1818"/>
                    <a:pt x="3537" y="1885"/>
                  </a:cubicBezTo>
                  <a:cubicBezTo>
                    <a:pt x="3546" y="1904"/>
                    <a:pt x="3572" y="1917"/>
                    <a:pt x="3572" y="1938"/>
                  </a:cubicBezTo>
                  <a:cubicBezTo>
                    <a:pt x="3579" y="2260"/>
                    <a:pt x="3593" y="2198"/>
                    <a:pt x="3554" y="2348"/>
                  </a:cubicBezTo>
                  <a:cubicBezTo>
                    <a:pt x="3547" y="2407"/>
                    <a:pt x="3551" y="2438"/>
                    <a:pt x="3510" y="2479"/>
                  </a:cubicBezTo>
                  <a:cubicBezTo>
                    <a:pt x="3501" y="2509"/>
                    <a:pt x="3488" y="2518"/>
                    <a:pt x="3467" y="2540"/>
                  </a:cubicBezTo>
                  <a:cubicBezTo>
                    <a:pt x="3436" y="2660"/>
                    <a:pt x="3350" y="2598"/>
                    <a:pt x="3214" y="2592"/>
                  </a:cubicBezTo>
                  <a:cubicBezTo>
                    <a:pt x="3170" y="2580"/>
                    <a:pt x="3122" y="2579"/>
                    <a:pt x="3083" y="2557"/>
                  </a:cubicBezTo>
                  <a:cubicBezTo>
                    <a:pt x="3063" y="2545"/>
                    <a:pt x="3044" y="2530"/>
                    <a:pt x="3022" y="2522"/>
                  </a:cubicBezTo>
                  <a:cubicBezTo>
                    <a:pt x="2921" y="2483"/>
                    <a:pt x="2817" y="2456"/>
                    <a:pt x="2716" y="2418"/>
                  </a:cubicBezTo>
                  <a:cubicBezTo>
                    <a:pt x="2669" y="2400"/>
                    <a:pt x="2653" y="2363"/>
                    <a:pt x="2620" y="2330"/>
                  </a:cubicBezTo>
                  <a:cubicBezTo>
                    <a:pt x="2636" y="2268"/>
                    <a:pt x="2662" y="2260"/>
                    <a:pt x="2708" y="2234"/>
                  </a:cubicBezTo>
                  <a:cubicBezTo>
                    <a:pt x="2726" y="2224"/>
                    <a:pt x="2740" y="2204"/>
                    <a:pt x="2760" y="2199"/>
                  </a:cubicBezTo>
                  <a:cubicBezTo>
                    <a:pt x="2810" y="2188"/>
                    <a:pt x="2857" y="2173"/>
                    <a:pt x="2908" y="2165"/>
                  </a:cubicBezTo>
                  <a:cubicBezTo>
                    <a:pt x="3059" y="2168"/>
                    <a:pt x="3211" y="2168"/>
                    <a:pt x="3362" y="2173"/>
                  </a:cubicBezTo>
                  <a:cubicBezTo>
                    <a:pt x="3437" y="2176"/>
                    <a:pt x="3551" y="2248"/>
                    <a:pt x="3606" y="2295"/>
                  </a:cubicBezTo>
                  <a:cubicBezTo>
                    <a:pt x="3652" y="2334"/>
                    <a:pt x="3667" y="2384"/>
                    <a:pt x="3729" y="2400"/>
                  </a:cubicBezTo>
                  <a:cubicBezTo>
                    <a:pt x="3808" y="2479"/>
                    <a:pt x="3889" y="2417"/>
                    <a:pt x="3938" y="2348"/>
                  </a:cubicBezTo>
                  <a:cubicBezTo>
                    <a:pt x="4027" y="2223"/>
                    <a:pt x="4110" y="2061"/>
                    <a:pt x="4148" y="1911"/>
                  </a:cubicBezTo>
                  <a:cubicBezTo>
                    <a:pt x="4137" y="1819"/>
                    <a:pt x="4112" y="1712"/>
                    <a:pt x="4060" y="1632"/>
                  </a:cubicBezTo>
                  <a:cubicBezTo>
                    <a:pt x="4034" y="1592"/>
                    <a:pt x="4000" y="1558"/>
                    <a:pt x="3973" y="1519"/>
                  </a:cubicBezTo>
                  <a:cubicBezTo>
                    <a:pt x="3932" y="1458"/>
                    <a:pt x="3899" y="1391"/>
                    <a:pt x="3851" y="1335"/>
                  </a:cubicBezTo>
                  <a:cubicBezTo>
                    <a:pt x="3795" y="1270"/>
                    <a:pt x="3706" y="1141"/>
                    <a:pt x="3615" y="1117"/>
                  </a:cubicBezTo>
                  <a:cubicBezTo>
                    <a:pt x="3516" y="1018"/>
                    <a:pt x="3394" y="990"/>
                    <a:pt x="3266" y="943"/>
                  </a:cubicBezTo>
                  <a:cubicBezTo>
                    <a:pt x="3124" y="891"/>
                    <a:pt x="2982" y="847"/>
                    <a:pt x="2838" y="803"/>
                  </a:cubicBezTo>
                  <a:cubicBezTo>
                    <a:pt x="2730" y="770"/>
                    <a:pt x="2637" y="724"/>
                    <a:pt x="2524" y="707"/>
                  </a:cubicBezTo>
                  <a:cubicBezTo>
                    <a:pt x="2466" y="710"/>
                    <a:pt x="2407" y="706"/>
                    <a:pt x="2350" y="716"/>
                  </a:cubicBezTo>
                  <a:cubicBezTo>
                    <a:pt x="2332" y="719"/>
                    <a:pt x="2291" y="769"/>
                    <a:pt x="2280" y="777"/>
                  </a:cubicBezTo>
                  <a:cubicBezTo>
                    <a:pt x="2258" y="793"/>
                    <a:pt x="2233" y="805"/>
                    <a:pt x="2210" y="821"/>
                  </a:cubicBezTo>
                  <a:cubicBezTo>
                    <a:pt x="2083" y="908"/>
                    <a:pt x="1941" y="985"/>
                    <a:pt x="1791" y="1021"/>
                  </a:cubicBezTo>
                  <a:cubicBezTo>
                    <a:pt x="1563" y="1150"/>
                    <a:pt x="1480" y="1286"/>
                    <a:pt x="1364" y="1519"/>
                  </a:cubicBezTo>
                  <a:cubicBezTo>
                    <a:pt x="1337" y="1574"/>
                    <a:pt x="1301" y="1626"/>
                    <a:pt x="1285" y="1685"/>
                  </a:cubicBezTo>
                  <a:cubicBezTo>
                    <a:pt x="1227" y="1904"/>
                    <a:pt x="1169" y="2027"/>
                    <a:pt x="1041" y="2217"/>
                  </a:cubicBezTo>
                  <a:cubicBezTo>
                    <a:pt x="1002" y="2275"/>
                    <a:pt x="968" y="2343"/>
                    <a:pt x="910" y="2383"/>
                  </a:cubicBezTo>
                  <a:cubicBezTo>
                    <a:pt x="841" y="2314"/>
                    <a:pt x="815" y="2210"/>
                    <a:pt x="761" y="2130"/>
                  </a:cubicBezTo>
                  <a:cubicBezTo>
                    <a:pt x="693" y="2028"/>
                    <a:pt x="597" y="1949"/>
                    <a:pt x="526" y="1850"/>
                  </a:cubicBezTo>
                  <a:cubicBezTo>
                    <a:pt x="500" y="1814"/>
                    <a:pt x="481" y="1774"/>
                    <a:pt x="456" y="1737"/>
                  </a:cubicBezTo>
                  <a:cubicBezTo>
                    <a:pt x="439" y="1679"/>
                    <a:pt x="431" y="1622"/>
                    <a:pt x="421" y="1562"/>
                  </a:cubicBezTo>
                  <a:cubicBezTo>
                    <a:pt x="428" y="1352"/>
                    <a:pt x="405" y="1302"/>
                    <a:pt x="491" y="1152"/>
                  </a:cubicBezTo>
                  <a:cubicBezTo>
                    <a:pt x="500" y="1102"/>
                    <a:pt x="501" y="1076"/>
                    <a:pt x="543" y="1047"/>
                  </a:cubicBezTo>
                  <a:cubicBezTo>
                    <a:pt x="565" y="1003"/>
                    <a:pt x="588" y="941"/>
                    <a:pt x="630" y="908"/>
                  </a:cubicBezTo>
                  <a:cubicBezTo>
                    <a:pt x="670" y="876"/>
                    <a:pt x="730" y="845"/>
                    <a:pt x="779" y="821"/>
                  </a:cubicBezTo>
                  <a:cubicBezTo>
                    <a:pt x="838" y="760"/>
                    <a:pt x="941" y="740"/>
                    <a:pt x="1023" y="725"/>
                  </a:cubicBezTo>
                  <a:cubicBezTo>
                    <a:pt x="1061" y="728"/>
                    <a:pt x="1102" y="719"/>
                    <a:pt x="1137" y="733"/>
                  </a:cubicBezTo>
                  <a:cubicBezTo>
                    <a:pt x="1152" y="739"/>
                    <a:pt x="1146" y="763"/>
                    <a:pt x="1154" y="777"/>
                  </a:cubicBezTo>
                  <a:cubicBezTo>
                    <a:pt x="1181" y="827"/>
                    <a:pt x="1214" y="861"/>
                    <a:pt x="1233" y="917"/>
                  </a:cubicBezTo>
                  <a:cubicBezTo>
                    <a:pt x="1248" y="1015"/>
                    <a:pt x="1297" y="1102"/>
                    <a:pt x="1329" y="1196"/>
                  </a:cubicBezTo>
                  <a:cubicBezTo>
                    <a:pt x="1344" y="1295"/>
                    <a:pt x="1389" y="1385"/>
                    <a:pt x="1407" y="1484"/>
                  </a:cubicBezTo>
                  <a:cubicBezTo>
                    <a:pt x="1434" y="1632"/>
                    <a:pt x="1428" y="1781"/>
                    <a:pt x="1451" y="1929"/>
                  </a:cubicBezTo>
                  <a:cubicBezTo>
                    <a:pt x="1460" y="1990"/>
                    <a:pt x="1497" y="2044"/>
                    <a:pt x="1512" y="2103"/>
                  </a:cubicBezTo>
                  <a:cubicBezTo>
                    <a:pt x="1535" y="2194"/>
                    <a:pt x="1554" y="2245"/>
                    <a:pt x="1590" y="2330"/>
                  </a:cubicBezTo>
                  <a:cubicBezTo>
                    <a:pt x="1639" y="2446"/>
                    <a:pt x="1582" y="2338"/>
                    <a:pt x="1617" y="2444"/>
                  </a:cubicBezTo>
                  <a:cubicBezTo>
                    <a:pt x="1624" y="2466"/>
                    <a:pt x="1641" y="2484"/>
                    <a:pt x="1652" y="2505"/>
                  </a:cubicBezTo>
                  <a:cubicBezTo>
                    <a:pt x="1671" y="2610"/>
                    <a:pt x="1706" y="2644"/>
                    <a:pt x="1809" y="2671"/>
                  </a:cubicBezTo>
                  <a:cubicBezTo>
                    <a:pt x="2173" y="2656"/>
                    <a:pt x="2475" y="2761"/>
                    <a:pt x="2673" y="2461"/>
                  </a:cubicBezTo>
                  <a:cubicBezTo>
                    <a:pt x="2691" y="2409"/>
                    <a:pt x="2714" y="2358"/>
                    <a:pt x="2725" y="2304"/>
                  </a:cubicBezTo>
                  <a:cubicBezTo>
                    <a:pt x="2734" y="2260"/>
                    <a:pt x="2738" y="2216"/>
                    <a:pt x="2751" y="2173"/>
                  </a:cubicBezTo>
                  <a:cubicBezTo>
                    <a:pt x="2761" y="2138"/>
                    <a:pt x="2777" y="2105"/>
                    <a:pt x="2786" y="2069"/>
                  </a:cubicBezTo>
                  <a:cubicBezTo>
                    <a:pt x="2783" y="1984"/>
                    <a:pt x="2784" y="1899"/>
                    <a:pt x="2777" y="1815"/>
                  </a:cubicBezTo>
                  <a:cubicBezTo>
                    <a:pt x="2774" y="1779"/>
                    <a:pt x="2725" y="1719"/>
                    <a:pt x="2725" y="1719"/>
                  </a:cubicBezTo>
                  <a:cubicBezTo>
                    <a:pt x="2642" y="1730"/>
                    <a:pt x="2559" y="1739"/>
                    <a:pt x="2481" y="1772"/>
                  </a:cubicBezTo>
                  <a:cubicBezTo>
                    <a:pt x="2379" y="1815"/>
                    <a:pt x="2291" y="1887"/>
                    <a:pt x="2193" y="1938"/>
                  </a:cubicBezTo>
                  <a:cubicBezTo>
                    <a:pt x="2174" y="2012"/>
                    <a:pt x="2199" y="1937"/>
                    <a:pt x="2158" y="1999"/>
                  </a:cubicBezTo>
                  <a:cubicBezTo>
                    <a:pt x="2138" y="2028"/>
                    <a:pt x="2130" y="2064"/>
                    <a:pt x="2114" y="2095"/>
                  </a:cubicBezTo>
                  <a:cubicBezTo>
                    <a:pt x="2097" y="2128"/>
                    <a:pt x="2094" y="2173"/>
                    <a:pt x="2079" y="2208"/>
                  </a:cubicBezTo>
                  <a:cubicBezTo>
                    <a:pt x="2066" y="2274"/>
                    <a:pt x="2061" y="2338"/>
                    <a:pt x="2036" y="2400"/>
                  </a:cubicBezTo>
                  <a:cubicBezTo>
                    <a:pt x="1969" y="2793"/>
                    <a:pt x="2373" y="2981"/>
                    <a:pt x="2690" y="3046"/>
                  </a:cubicBezTo>
                  <a:cubicBezTo>
                    <a:pt x="2735" y="3068"/>
                    <a:pt x="2773" y="3072"/>
                    <a:pt x="2821" y="3090"/>
                  </a:cubicBezTo>
                  <a:cubicBezTo>
                    <a:pt x="2954" y="3140"/>
                    <a:pt x="2827" y="3118"/>
                    <a:pt x="2961" y="3133"/>
                  </a:cubicBezTo>
                  <a:cubicBezTo>
                    <a:pt x="3051" y="3171"/>
                    <a:pt x="3153" y="3198"/>
                    <a:pt x="3249" y="3212"/>
                  </a:cubicBezTo>
                  <a:cubicBezTo>
                    <a:pt x="3310" y="3209"/>
                    <a:pt x="3372" y="3214"/>
                    <a:pt x="3432" y="3203"/>
                  </a:cubicBezTo>
                  <a:cubicBezTo>
                    <a:pt x="3461" y="3198"/>
                    <a:pt x="3482" y="3169"/>
                    <a:pt x="3510" y="3159"/>
                  </a:cubicBezTo>
                  <a:cubicBezTo>
                    <a:pt x="3513" y="3148"/>
                    <a:pt x="3519" y="3137"/>
                    <a:pt x="3519" y="3125"/>
                  </a:cubicBezTo>
                  <a:cubicBezTo>
                    <a:pt x="3519" y="3032"/>
                    <a:pt x="3518" y="2938"/>
                    <a:pt x="3510" y="2845"/>
                  </a:cubicBezTo>
                  <a:cubicBezTo>
                    <a:pt x="3509" y="2830"/>
                    <a:pt x="3484" y="2798"/>
                    <a:pt x="3476" y="2784"/>
                  </a:cubicBezTo>
                  <a:cubicBezTo>
                    <a:pt x="3451" y="2741"/>
                    <a:pt x="3437" y="2696"/>
                    <a:pt x="3388" y="2679"/>
                  </a:cubicBezTo>
                  <a:cubicBezTo>
                    <a:pt x="3113" y="2694"/>
                    <a:pt x="3138" y="2678"/>
                    <a:pt x="2969" y="2732"/>
                  </a:cubicBezTo>
                  <a:cubicBezTo>
                    <a:pt x="2905" y="2752"/>
                    <a:pt x="2841" y="2773"/>
                    <a:pt x="2777" y="2793"/>
                  </a:cubicBezTo>
                  <a:cubicBezTo>
                    <a:pt x="2745" y="2803"/>
                    <a:pt x="2681" y="2819"/>
                    <a:pt x="2681" y="2819"/>
                  </a:cubicBezTo>
                  <a:cubicBezTo>
                    <a:pt x="2625" y="2858"/>
                    <a:pt x="2595" y="2848"/>
                    <a:pt x="2516" y="2854"/>
                  </a:cubicBezTo>
                  <a:cubicBezTo>
                    <a:pt x="1849" y="2846"/>
                    <a:pt x="1116" y="2988"/>
                    <a:pt x="561" y="2549"/>
                  </a:cubicBezTo>
                  <a:cubicBezTo>
                    <a:pt x="550" y="2506"/>
                    <a:pt x="528" y="2484"/>
                    <a:pt x="508" y="2444"/>
                  </a:cubicBezTo>
                  <a:cubicBezTo>
                    <a:pt x="477" y="2381"/>
                    <a:pt x="473" y="2310"/>
                    <a:pt x="456" y="2243"/>
                  </a:cubicBezTo>
                  <a:cubicBezTo>
                    <a:pt x="473" y="2190"/>
                    <a:pt x="475" y="2177"/>
                    <a:pt x="526" y="2156"/>
                  </a:cubicBezTo>
                  <a:cubicBezTo>
                    <a:pt x="543" y="2149"/>
                    <a:pt x="578" y="2138"/>
                    <a:pt x="578" y="2138"/>
                  </a:cubicBezTo>
                  <a:cubicBezTo>
                    <a:pt x="750" y="2141"/>
                    <a:pt x="921" y="2139"/>
                    <a:pt x="1093" y="2147"/>
                  </a:cubicBezTo>
                  <a:cubicBezTo>
                    <a:pt x="1208" y="2152"/>
                    <a:pt x="1305" y="2227"/>
                    <a:pt x="1416" y="2252"/>
                  </a:cubicBezTo>
                  <a:cubicBezTo>
                    <a:pt x="1470" y="2292"/>
                    <a:pt x="1533" y="2329"/>
                    <a:pt x="1564" y="2391"/>
                  </a:cubicBezTo>
                  <a:cubicBezTo>
                    <a:pt x="1598" y="2459"/>
                    <a:pt x="1603" y="2538"/>
                    <a:pt x="1625" y="2610"/>
                  </a:cubicBezTo>
                  <a:cubicBezTo>
                    <a:pt x="1642" y="2668"/>
                    <a:pt x="1675" y="2718"/>
                    <a:pt x="1695" y="2775"/>
                  </a:cubicBezTo>
                  <a:cubicBezTo>
                    <a:pt x="1727" y="2865"/>
                    <a:pt x="1742" y="2951"/>
                    <a:pt x="1800" y="3029"/>
                  </a:cubicBezTo>
                  <a:cubicBezTo>
                    <a:pt x="1815" y="3114"/>
                    <a:pt x="1798" y="3067"/>
                    <a:pt x="1870" y="3159"/>
                  </a:cubicBezTo>
                  <a:cubicBezTo>
                    <a:pt x="1898" y="3194"/>
                    <a:pt x="1914" y="3252"/>
                    <a:pt x="1948" y="3282"/>
                  </a:cubicBezTo>
                  <a:cubicBezTo>
                    <a:pt x="2033" y="3356"/>
                    <a:pt x="2131" y="3368"/>
                    <a:pt x="2236" y="3378"/>
                  </a:cubicBezTo>
                  <a:cubicBezTo>
                    <a:pt x="2303" y="3372"/>
                    <a:pt x="2371" y="3373"/>
                    <a:pt x="2437" y="3360"/>
                  </a:cubicBezTo>
                  <a:cubicBezTo>
                    <a:pt x="2490" y="3350"/>
                    <a:pt x="2626" y="3238"/>
                    <a:pt x="2664" y="3212"/>
                  </a:cubicBezTo>
                  <a:cubicBezTo>
                    <a:pt x="2745" y="3158"/>
                    <a:pt x="2850" y="3109"/>
                    <a:pt x="2917" y="3037"/>
                  </a:cubicBezTo>
                  <a:cubicBezTo>
                    <a:pt x="3006" y="2941"/>
                    <a:pt x="3075" y="2817"/>
                    <a:pt x="3126" y="2697"/>
                  </a:cubicBezTo>
                  <a:cubicBezTo>
                    <a:pt x="3150" y="2586"/>
                    <a:pt x="3175" y="2478"/>
                    <a:pt x="3188" y="2365"/>
                  </a:cubicBezTo>
                  <a:cubicBezTo>
                    <a:pt x="3185" y="2243"/>
                    <a:pt x="3187" y="2121"/>
                    <a:pt x="3179" y="1999"/>
                  </a:cubicBezTo>
                  <a:cubicBezTo>
                    <a:pt x="3177" y="1969"/>
                    <a:pt x="3151" y="1942"/>
                    <a:pt x="3135" y="1920"/>
                  </a:cubicBezTo>
                  <a:cubicBezTo>
                    <a:pt x="3066" y="1821"/>
                    <a:pt x="3023" y="1740"/>
                    <a:pt x="2900" y="1719"/>
                  </a:cubicBezTo>
                  <a:cubicBezTo>
                    <a:pt x="2833" y="1677"/>
                    <a:pt x="2758" y="1662"/>
                    <a:pt x="2681" y="1650"/>
                  </a:cubicBezTo>
                  <a:cubicBezTo>
                    <a:pt x="2454" y="1656"/>
                    <a:pt x="2227" y="1649"/>
                    <a:pt x="2001" y="1667"/>
                  </a:cubicBezTo>
                  <a:cubicBezTo>
                    <a:pt x="1968" y="1670"/>
                    <a:pt x="1941" y="1694"/>
                    <a:pt x="1913" y="1711"/>
                  </a:cubicBezTo>
                  <a:cubicBezTo>
                    <a:pt x="1842" y="1755"/>
                    <a:pt x="1784" y="1790"/>
                    <a:pt x="1704" y="1815"/>
                  </a:cubicBezTo>
                  <a:cubicBezTo>
                    <a:pt x="1642" y="1804"/>
                    <a:pt x="1658" y="1797"/>
                    <a:pt x="1617" y="1754"/>
                  </a:cubicBezTo>
                  <a:cubicBezTo>
                    <a:pt x="1565" y="1637"/>
                    <a:pt x="1489" y="1533"/>
                    <a:pt x="1425" y="1423"/>
                  </a:cubicBezTo>
                  <a:cubicBezTo>
                    <a:pt x="1349" y="1293"/>
                    <a:pt x="1417" y="1373"/>
                    <a:pt x="1320" y="1248"/>
                  </a:cubicBezTo>
                  <a:cubicBezTo>
                    <a:pt x="1236" y="1140"/>
                    <a:pt x="1154" y="1031"/>
                    <a:pt x="1093" y="908"/>
                  </a:cubicBezTo>
                  <a:cubicBezTo>
                    <a:pt x="1089" y="883"/>
                    <a:pt x="1084" y="847"/>
                    <a:pt x="1076" y="821"/>
                  </a:cubicBezTo>
                  <a:cubicBezTo>
                    <a:pt x="1071" y="803"/>
                    <a:pt x="1064" y="786"/>
                    <a:pt x="1058" y="768"/>
                  </a:cubicBezTo>
                  <a:cubicBezTo>
                    <a:pt x="1055" y="759"/>
                    <a:pt x="1049" y="742"/>
                    <a:pt x="1049" y="742"/>
                  </a:cubicBezTo>
                  <a:cubicBezTo>
                    <a:pt x="1052" y="707"/>
                    <a:pt x="1052" y="672"/>
                    <a:pt x="1058" y="637"/>
                  </a:cubicBezTo>
                  <a:cubicBezTo>
                    <a:pt x="1081" y="511"/>
                    <a:pt x="1226" y="444"/>
                    <a:pt x="1320" y="384"/>
                  </a:cubicBezTo>
                  <a:cubicBezTo>
                    <a:pt x="1377" y="347"/>
                    <a:pt x="1437" y="297"/>
                    <a:pt x="1503" y="271"/>
                  </a:cubicBezTo>
                  <a:cubicBezTo>
                    <a:pt x="1562" y="248"/>
                    <a:pt x="1625" y="243"/>
                    <a:pt x="1686" y="227"/>
                  </a:cubicBezTo>
                  <a:cubicBezTo>
                    <a:pt x="1779" y="233"/>
                    <a:pt x="1873" y="235"/>
                    <a:pt x="1966" y="245"/>
                  </a:cubicBezTo>
                  <a:cubicBezTo>
                    <a:pt x="1999" y="248"/>
                    <a:pt x="2069" y="279"/>
                    <a:pt x="2097" y="288"/>
                  </a:cubicBezTo>
                  <a:cubicBezTo>
                    <a:pt x="2242" y="336"/>
                    <a:pt x="2385" y="399"/>
                    <a:pt x="2533" y="437"/>
                  </a:cubicBezTo>
                  <a:cubicBezTo>
                    <a:pt x="2539" y="446"/>
                    <a:pt x="2543" y="455"/>
                    <a:pt x="2550" y="463"/>
                  </a:cubicBezTo>
                  <a:cubicBezTo>
                    <a:pt x="2555" y="469"/>
                    <a:pt x="2563" y="473"/>
                    <a:pt x="2568" y="480"/>
                  </a:cubicBezTo>
                  <a:cubicBezTo>
                    <a:pt x="2575" y="491"/>
                    <a:pt x="2575" y="506"/>
                    <a:pt x="2585" y="515"/>
                  </a:cubicBezTo>
                  <a:cubicBezTo>
                    <a:pt x="2597" y="525"/>
                    <a:pt x="2615" y="526"/>
                    <a:pt x="2629" y="533"/>
                  </a:cubicBezTo>
                  <a:cubicBezTo>
                    <a:pt x="2657" y="547"/>
                    <a:pt x="2679" y="572"/>
                    <a:pt x="2708" y="585"/>
                  </a:cubicBezTo>
                  <a:cubicBezTo>
                    <a:pt x="2721" y="591"/>
                    <a:pt x="2737" y="590"/>
                    <a:pt x="2751" y="594"/>
                  </a:cubicBezTo>
                  <a:cubicBezTo>
                    <a:pt x="2789" y="605"/>
                    <a:pt x="2827" y="618"/>
                    <a:pt x="2865" y="629"/>
                  </a:cubicBezTo>
                  <a:cubicBezTo>
                    <a:pt x="2885" y="635"/>
                    <a:pt x="2906" y="640"/>
                    <a:pt x="2926" y="646"/>
                  </a:cubicBezTo>
                  <a:cubicBezTo>
                    <a:pt x="2998" y="666"/>
                    <a:pt x="3070" y="694"/>
                    <a:pt x="3144" y="707"/>
                  </a:cubicBezTo>
                  <a:cubicBezTo>
                    <a:pt x="3382" y="700"/>
                    <a:pt x="3613" y="688"/>
                    <a:pt x="3851" y="681"/>
                  </a:cubicBezTo>
                  <a:cubicBezTo>
                    <a:pt x="3885" y="667"/>
                    <a:pt x="3922" y="640"/>
                    <a:pt x="3956" y="629"/>
                  </a:cubicBezTo>
                  <a:cubicBezTo>
                    <a:pt x="3973" y="624"/>
                    <a:pt x="3991" y="624"/>
                    <a:pt x="4008" y="620"/>
                  </a:cubicBezTo>
                  <a:cubicBezTo>
                    <a:pt x="4026" y="615"/>
                    <a:pt x="4060" y="602"/>
                    <a:pt x="4060" y="602"/>
                  </a:cubicBezTo>
                  <a:cubicBezTo>
                    <a:pt x="4043" y="529"/>
                    <a:pt x="3966" y="466"/>
                    <a:pt x="3894" y="445"/>
                  </a:cubicBezTo>
                  <a:cubicBezTo>
                    <a:pt x="3866" y="437"/>
                    <a:pt x="3807" y="428"/>
                    <a:pt x="3807" y="428"/>
                  </a:cubicBezTo>
                  <a:cubicBezTo>
                    <a:pt x="3695" y="435"/>
                    <a:pt x="3577" y="431"/>
                    <a:pt x="3467" y="454"/>
                  </a:cubicBezTo>
                  <a:cubicBezTo>
                    <a:pt x="3448" y="473"/>
                    <a:pt x="3422" y="485"/>
                    <a:pt x="3406" y="506"/>
                  </a:cubicBezTo>
                  <a:cubicBezTo>
                    <a:pt x="3355" y="573"/>
                    <a:pt x="3354" y="698"/>
                    <a:pt x="3345" y="777"/>
                  </a:cubicBezTo>
                  <a:cubicBezTo>
                    <a:pt x="3347" y="849"/>
                    <a:pt x="3327" y="1025"/>
                    <a:pt x="3371" y="1126"/>
                  </a:cubicBezTo>
                  <a:cubicBezTo>
                    <a:pt x="3479" y="1375"/>
                    <a:pt x="3670" y="1404"/>
                    <a:pt x="3886" y="1527"/>
                  </a:cubicBezTo>
                  <a:cubicBezTo>
                    <a:pt x="4036" y="1613"/>
                    <a:pt x="4170" y="1710"/>
                    <a:pt x="4313" y="1807"/>
                  </a:cubicBezTo>
                  <a:cubicBezTo>
                    <a:pt x="4370" y="1846"/>
                    <a:pt x="4430" y="1873"/>
                    <a:pt x="4488" y="1911"/>
                  </a:cubicBezTo>
                  <a:cubicBezTo>
                    <a:pt x="4503" y="1908"/>
                    <a:pt x="4518" y="1909"/>
                    <a:pt x="4532" y="1903"/>
                  </a:cubicBezTo>
                  <a:cubicBezTo>
                    <a:pt x="4567" y="1888"/>
                    <a:pt x="4559" y="1821"/>
                    <a:pt x="4566" y="1789"/>
                  </a:cubicBezTo>
                  <a:cubicBezTo>
                    <a:pt x="4563" y="1740"/>
                    <a:pt x="4564" y="1690"/>
                    <a:pt x="4558" y="1641"/>
                  </a:cubicBezTo>
                  <a:cubicBezTo>
                    <a:pt x="4551" y="1587"/>
                    <a:pt x="4526" y="1559"/>
                    <a:pt x="4505" y="1510"/>
                  </a:cubicBezTo>
                  <a:cubicBezTo>
                    <a:pt x="4470" y="1429"/>
                    <a:pt x="4451" y="1342"/>
                    <a:pt x="4427" y="1257"/>
                  </a:cubicBezTo>
                  <a:cubicBezTo>
                    <a:pt x="4410" y="1196"/>
                    <a:pt x="4388" y="1105"/>
                    <a:pt x="4322" y="1082"/>
                  </a:cubicBezTo>
                  <a:cubicBezTo>
                    <a:pt x="3943" y="1093"/>
                    <a:pt x="4096" y="1049"/>
                    <a:pt x="3938" y="1126"/>
                  </a:cubicBezTo>
                  <a:cubicBezTo>
                    <a:pt x="3898" y="1205"/>
                    <a:pt x="3879" y="1286"/>
                    <a:pt x="3851" y="1370"/>
                  </a:cubicBezTo>
                  <a:cubicBezTo>
                    <a:pt x="3809" y="1495"/>
                    <a:pt x="3767" y="1625"/>
                    <a:pt x="3737" y="1754"/>
                  </a:cubicBezTo>
                  <a:cubicBezTo>
                    <a:pt x="3743" y="1867"/>
                    <a:pt x="3727" y="2095"/>
                    <a:pt x="3807" y="2217"/>
                  </a:cubicBezTo>
                  <a:cubicBezTo>
                    <a:pt x="3844" y="2353"/>
                    <a:pt x="3875" y="2500"/>
                    <a:pt x="3956" y="2618"/>
                  </a:cubicBezTo>
                  <a:cubicBezTo>
                    <a:pt x="3964" y="2663"/>
                    <a:pt x="3977" y="2705"/>
                    <a:pt x="3990" y="2749"/>
                  </a:cubicBezTo>
                  <a:cubicBezTo>
                    <a:pt x="3982" y="2836"/>
                    <a:pt x="4004" y="2858"/>
                    <a:pt x="3929" y="2889"/>
                  </a:cubicBezTo>
                  <a:cubicBezTo>
                    <a:pt x="3607" y="2794"/>
                    <a:pt x="3508" y="2511"/>
                    <a:pt x="3318" y="2269"/>
                  </a:cubicBezTo>
                  <a:cubicBezTo>
                    <a:pt x="3218" y="2141"/>
                    <a:pt x="3085" y="2039"/>
                    <a:pt x="2987" y="1911"/>
                  </a:cubicBezTo>
                  <a:cubicBezTo>
                    <a:pt x="2946" y="1857"/>
                    <a:pt x="2926" y="1809"/>
                    <a:pt x="2891" y="1754"/>
                  </a:cubicBezTo>
                  <a:cubicBezTo>
                    <a:pt x="2867" y="1661"/>
                    <a:pt x="2872" y="1583"/>
                    <a:pt x="2908" y="1493"/>
                  </a:cubicBezTo>
                  <a:cubicBezTo>
                    <a:pt x="2911" y="1486"/>
                    <a:pt x="2936" y="1407"/>
                    <a:pt x="2943" y="1397"/>
                  </a:cubicBezTo>
                  <a:cubicBezTo>
                    <a:pt x="2994" y="1324"/>
                    <a:pt x="3068" y="1264"/>
                    <a:pt x="3126" y="1196"/>
                  </a:cubicBezTo>
                  <a:cubicBezTo>
                    <a:pt x="3173" y="1141"/>
                    <a:pt x="3223" y="1067"/>
                    <a:pt x="3257" y="1004"/>
                  </a:cubicBezTo>
                  <a:cubicBezTo>
                    <a:pt x="3292" y="939"/>
                    <a:pt x="3307" y="862"/>
                    <a:pt x="3336" y="794"/>
                  </a:cubicBezTo>
                  <a:cubicBezTo>
                    <a:pt x="3358" y="647"/>
                    <a:pt x="3344" y="486"/>
                    <a:pt x="3432" y="358"/>
                  </a:cubicBezTo>
                  <a:cubicBezTo>
                    <a:pt x="3427" y="297"/>
                    <a:pt x="3429" y="165"/>
                    <a:pt x="3353" y="140"/>
                  </a:cubicBezTo>
                  <a:cubicBezTo>
                    <a:pt x="3268" y="170"/>
                    <a:pt x="3157" y="222"/>
                    <a:pt x="3065" y="227"/>
                  </a:cubicBezTo>
                  <a:cubicBezTo>
                    <a:pt x="2963" y="232"/>
                    <a:pt x="2862" y="233"/>
                    <a:pt x="2760" y="236"/>
                  </a:cubicBezTo>
                  <a:cubicBezTo>
                    <a:pt x="2703" y="256"/>
                    <a:pt x="2682" y="289"/>
                    <a:pt x="2655" y="341"/>
                  </a:cubicBezTo>
                  <a:cubicBezTo>
                    <a:pt x="2646" y="395"/>
                    <a:pt x="2622" y="435"/>
                    <a:pt x="2612" y="489"/>
                  </a:cubicBezTo>
                  <a:cubicBezTo>
                    <a:pt x="2617" y="603"/>
                    <a:pt x="2599" y="695"/>
                    <a:pt x="2681" y="777"/>
                  </a:cubicBezTo>
                  <a:cubicBezTo>
                    <a:pt x="2696" y="821"/>
                    <a:pt x="2711" y="821"/>
                    <a:pt x="2751" y="838"/>
                  </a:cubicBezTo>
                  <a:cubicBezTo>
                    <a:pt x="2868" y="889"/>
                    <a:pt x="2971" y="934"/>
                    <a:pt x="3100" y="951"/>
                  </a:cubicBezTo>
                  <a:cubicBezTo>
                    <a:pt x="3190" y="948"/>
                    <a:pt x="3281" y="951"/>
                    <a:pt x="3371" y="943"/>
                  </a:cubicBezTo>
                  <a:cubicBezTo>
                    <a:pt x="3378" y="942"/>
                    <a:pt x="3424" y="915"/>
                    <a:pt x="3432" y="908"/>
                  </a:cubicBezTo>
                  <a:cubicBezTo>
                    <a:pt x="3448" y="894"/>
                    <a:pt x="3476" y="864"/>
                    <a:pt x="3476" y="864"/>
                  </a:cubicBezTo>
                  <a:cubicBezTo>
                    <a:pt x="3500" y="815"/>
                    <a:pt x="3521" y="765"/>
                    <a:pt x="3545" y="716"/>
                  </a:cubicBezTo>
                  <a:cubicBezTo>
                    <a:pt x="3555" y="665"/>
                    <a:pt x="3575" y="610"/>
                    <a:pt x="3554" y="559"/>
                  </a:cubicBezTo>
                  <a:cubicBezTo>
                    <a:pt x="3533" y="506"/>
                    <a:pt x="3422" y="482"/>
                    <a:pt x="3388" y="471"/>
                  </a:cubicBezTo>
                  <a:cubicBezTo>
                    <a:pt x="3279" y="435"/>
                    <a:pt x="3166" y="377"/>
                    <a:pt x="3048" y="375"/>
                  </a:cubicBezTo>
                  <a:cubicBezTo>
                    <a:pt x="2649" y="370"/>
                    <a:pt x="2251" y="370"/>
                    <a:pt x="1852" y="367"/>
                  </a:cubicBezTo>
                  <a:cubicBezTo>
                    <a:pt x="1782" y="355"/>
                    <a:pt x="1727" y="337"/>
                    <a:pt x="1660" y="323"/>
                  </a:cubicBezTo>
                  <a:cubicBezTo>
                    <a:pt x="1581" y="330"/>
                    <a:pt x="1526" y="331"/>
                    <a:pt x="1486" y="402"/>
                  </a:cubicBezTo>
                  <a:cubicBezTo>
                    <a:pt x="1469" y="431"/>
                    <a:pt x="1463" y="448"/>
                    <a:pt x="1451" y="480"/>
                  </a:cubicBezTo>
                  <a:cubicBezTo>
                    <a:pt x="1445" y="498"/>
                    <a:pt x="1433" y="533"/>
                    <a:pt x="1433" y="533"/>
                  </a:cubicBezTo>
                  <a:cubicBezTo>
                    <a:pt x="1416" y="700"/>
                    <a:pt x="1450" y="627"/>
                    <a:pt x="1145" y="602"/>
                  </a:cubicBezTo>
                  <a:cubicBezTo>
                    <a:pt x="1132" y="601"/>
                    <a:pt x="1122" y="589"/>
                    <a:pt x="1110" y="585"/>
                  </a:cubicBezTo>
                  <a:cubicBezTo>
                    <a:pt x="1027" y="557"/>
                    <a:pt x="1004" y="558"/>
                    <a:pt x="936" y="533"/>
                  </a:cubicBezTo>
                  <a:cubicBezTo>
                    <a:pt x="921" y="528"/>
                    <a:pt x="906" y="522"/>
                    <a:pt x="892" y="515"/>
                  </a:cubicBezTo>
                  <a:cubicBezTo>
                    <a:pt x="883" y="510"/>
                    <a:pt x="876" y="502"/>
                    <a:pt x="866" y="498"/>
                  </a:cubicBezTo>
                  <a:cubicBezTo>
                    <a:pt x="798" y="473"/>
                    <a:pt x="726" y="458"/>
                    <a:pt x="657" y="437"/>
                  </a:cubicBezTo>
                  <a:cubicBezTo>
                    <a:pt x="664" y="314"/>
                    <a:pt x="645" y="280"/>
                    <a:pt x="735" y="218"/>
                  </a:cubicBezTo>
                  <a:cubicBezTo>
                    <a:pt x="822" y="224"/>
                    <a:pt x="910" y="226"/>
                    <a:pt x="997" y="236"/>
                  </a:cubicBezTo>
                  <a:cubicBezTo>
                    <a:pt x="1029" y="240"/>
                    <a:pt x="1059" y="271"/>
                    <a:pt x="1093" y="279"/>
                  </a:cubicBezTo>
                  <a:cubicBezTo>
                    <a:pt x="1131" y="305"/>
                    <a:pt x="1173" y="329"/>
                    <a:pt x="1215" y="349"/>
                  </a:cubicBezTo>
                  <a:cubicBezTo>
                    <a:pt x="1231" y="365"/>
                    <a:pt x="1256" y="373"/>
                    <a:pt x="1268" y="393"/>
                  </a:cubicBezTo>
                  <a:cubicBezTo>
                    <a:pt x="1276" y="406"/>
                    <a:pt x="1271" y="423"/>
                    <a:pt x="1276" y="437"/>
                  </a:cubicBezTo>
                  <a:cubicBezTo>
                    <a:pt x="1280" y="447"/>
                    <a:pt x="1288" y="454"/>
                    <a:pt x="1294" y="463"/>
                  </a:cubicBezTo>
                  <a:cubicBezTo>
                    <a:pt x="1339" y="608"/>
                    <a:pt x="1360" y="801"/>
                    <a:pt x="1477" y="908"/>
                  </a:cubicBezTo>
                  <a:cubicBezTo>
                    <a:pt x="1539" y="965"/>
                    <a:pt x="1602" y="1017"/>
                    <a:pt x="1669" y="1065"/>
                  </a:cubicBezTo>
                  <a:cubicBezTo>
                    <a:pt x="1679" y="1072"/>
                    <a:pt x="1684" y="1085"/>
                    <a:pt x="1695" y="1091"/>
                  </a:cubicBezTo>
                  <a:cubicBezTo>
                    <a:pt x="1723" y="1106"/>
                    <a:pt x="1782" y="1126"/>
                    <a:pt x="1782" y="1126"/>
                  </a:cubicBezTo>
                  <a:cubicBezTo>
                    <a:pt x="1815" y="1174"/>
                    <a:pt x="1790" y="1147"/>
                    <a:pt x="1870" y="1187"/>
                  </a:cubicBezTo>
                  <a:cubicBezTo>
                    <a:pt x="1961" y="1233"/>
                    <a:pt x="2047" y="1262"/>
                    <a:pt x="2149" y="1274"/>
                  </a:cubicBezTo>
                  <a:cubicBezTo>
                    <a:pt x="2362" y="1269"/>
                    <a:pt x="2690" y="1286"/>
                    <a:pt x="2821" y="1065"/>
                  </a:cubicBezTo>
                  <a:cubicBezTo>
                    <a:pt x="2847" y="965"/>
                    <a:pt x="2808" y="1124"/>
                    <a:pt x="2838" y="960"/>
                  </a:cubicBezTo>
                  <a:cubicBezTo>
                    <a:pt x="2842" y="936"/>
                    <a:pt x="2856" y="890"/>
                    <a:pt x="2856" y="890"/>
                  </a:cubicBezTo>
                  <a:cubicBezTo>
                    <a:pt x="2850" y="820"/>
                    <a:pt x="2853" y="749"/>
                    <a:pt x="2812" y="690"/>
                  </a:cubicBezTo>
                  <a:cubicBezTo>
                    <a:pt x="2786" y="603"/>
                    <a:pt x="2692" y="607"/>
                    <a:pt x="2620" y="576"/>
                  </a:cubicBezTo>
                  <a:cubicBezTo>
                    <a:pt x="2536" y="540"/>
                    <a:pt x="2458" y="527"/>
                    <a:pt x="2367" y="515"/>
                  </a:cubicBezTo>
                  <a:cubicBezTo>
                    <a:pt x="2309" y="518"/>
                    <a:pt x="2251" y="517"/>
                    <a:pt x="2193" y="524"/>
                  </a:cubicBezTo>
                  <a:cubicBezTo>
                    <a:pt x="2175" y="526"/>
                    <a:pt x="2140" y="541"/>
                    <a:pt x="2140" y="541"/>
                  </a:cubicBezTo>
                  <a:cubicBezTo>
                    <a:pt x="2120" y="556"/>
                    <a:pt x="2099" y="570"/>
                    <a:pt x="2079" y="585"/>
                  </a:cubicBezTo>
                  <a:cubicBezTo>
                    <a:pt x="2061" y="598"/>
                    <a:pt x="2054" y="642"/>
                    <a:pt x="2044" y="655"/>
                  </a:cubicBezTo>
                  <a:cubicBezTo>
                    <a:pt x="2035" y="667"/>
                    <a:pt x="2021" y="672"/>
                    <a:pt x="2009" y="681"/>
                  </a:cubicBezTo>
                  <a:cubicBezTo>
                    <a:pt x="1984" y="758"/>
                    <a:pt x="1946" y="866"/>
                    <a:pt x="1878" y="917"/>
                  </a:cubicBezTo>
                  <a:cubicBezTo>
                    <a:pt x="1853" y="936"/>
                    <a:pt x="1828" y="955"/>
                    <a:pt x="1800" y="969"/>
                  </a:cubicBezTo>
                  <a:cubicBezTo>
                    <a:pt x="1783" y="978"/>
                    <a:pt x="1764" y="984"/>
                    <a:pt x="1748" y="995"/>
                  </a:cubicBezTo>
                  <a:cubicBezTo>
                    <a:pt x="1640" y="1070"/>
                    <a:pt x="1771" y="991"/>
                    <a:pt x="1695" y="1065"/>
                  </a:cubicBezTo>
                  <a:cubicBezTo>
                    <a:pt x="1686" y="1074"/>
                    <a:pt x="1671" y="1075"/>
                    <a:pt x="1660" y="1082"/>
                  </a:cubicBezTo>
                  <a:cubicBezTo>
                    <a:pt x="1627" y="1104"/>
                    <a:pt x="1596" y="1129"/>
                    <a:pt x="1564" y="1152"/>
                  </a:cubicBezTo>
                  <a:cubicBezTo>
                    <a:pt x="1470" y="1220"/>
                    <a:pt x="1377" y="1274"/>
                    <a:pt x="1276" y="1327"/>
                  </a:cubicBezTo>
                  <a:cubicBezTo>
                    <a:pt x="1169" y="1383"/>
                    <a:pt x="1246" y="1358"/>
                    <a:pt x="1145" y="1397"/>
                  </a:cubicBezTo>
                  <a:cubicBezTo>
                    <a:pt x="1102" y="1414"/>
                    <a:pt x="1056" y="1413"/>
                    <a:pt x="1014" y="1431"/>
                  </a:cubicBezTo>
                  <a:cubicBezTo>
                    <a:pt x="969" y="1450"/>
                    <a:pt x="936" y="1493"/>
                    <a:pt x="892" y="1510"/>
                  </a:cubicBezTo>
                  <a:cubicBezTo>
                    <a:pt x="862" y="1521"/>
                    <a:pt x="827" y="1525"/>
                    <a:pt x="796" y="1536"/>
                  </a:cubicBezTo>
                  <a:cubicBezTo>
                    <a:pt x="746" y="1519"/>
                    <a:pt x="700" y="1495"/>
                    <a:pt x="648" y="1484"/>
                  </a:cubicBezTo>
                  <a:cubicBezTo>
                    <a:pt x="573" y="1445"/>
                    <a:pt x="505" y="1405"/>
                    <a:pt x="438" y="1353"/>
                  </a:cubicBezTo>
                  <a:cubicBezTo>
                    <a:pt x="370" y="1301"/>
                    <a:pt x="295" y="1269"/>
                    <a:pt x="246" y="1196"/>
                  </a:cubicBezTo>
                  <a:cubicBezTo>
                    <a:pt x="225" y="1165"/>
                    <a:pt x="215" y="1126"/>
                    <a:pt x="203" y="1091"/>
                  </a:cubicBezTo>
                  <a:cubicBezTo>
                    <a:pt x="206" y="1071"/>
                    <a:pt x="199" y="1046"/>
                    <a:pt x="212" y="1030"/>
                  </a:cubicBezTo>
                  <a:cubicBezTo>
                    <a:pt x="218" y="1022"/>
                    <a:pt x="228" y="1044"/>
                    <a:pt x="238" y="1047"/>
                  </a:cubicBezTo>
                  <a:cubicBezTo>
                    <a:pt x="273" y="1059"/>
                    <a:pt x="315" y="1063"/>
                    <a:pt x="351" y="1074"/>
                  </a:cubicBezTo>
                  <a:cubicBezTo>
                    <a:pt x="369" y="1079"/>
                    <a:pt x="404" y="1091"/>
                    <a:pt x="404" y="1091"/>
                  </a:cubicBezTo>
                  <a:cubicBezTo>
                    <a:pt x="427" y="1108"/>
                    <a:pt x="450" y="1126"/>
                    <a:pt x="473" y="1143"/>
                  </a:cubicBezTo>
                  <a:cubicBezTo>
                    <a:pt x="490" y="1156"/>
                    <a:pt x="476" y="1185"/>
                    <a:pt x="482" y="1205"/>
                  </a:cubicBezTo>
                  <a:cubicBezTo>
                    <a:pt x="485" y="1217"/>
                    <a:pt x="495" y="1227"/>
                    <a:pt x="500" y="1239"/>
                  </a:cubicBezTo>
                  <a:cubicBezTo>
                    <a:pt x="551" y="1366"/>
                    <a:pt x="486" y="1219"/>
                    <a:pt x="526" y="1344"/>
                  </a:cubicBezTo>
                  <a:cubicBezTo>
                    <a:pt x="535" y="1374"/>
                    <a:pt x="549" y="1402"/>
                    <a:pt x="561" y="1431"/>
                  </a:cubicBezTo>
                  <a:cubicBezTo>
                    <a:pt x="576" y="1469"/>
                    <a:pt x="572" y="1501"/>
                    <a:pt x="596" y="1536"/>
                  </a:cubicBezTo>
                  <a:cubicBezTo>
                    <a:pt x="630" y="1722"/>
                    <a:pt x="730" y="1912"/>
                    <a:pt x="805" y="2086"/>
                  </a:cubicBezTo>
                  <a:cubicBezTo>
                    <a:pt x="836" y="2158"/>
                    <a:pt x="862" y="2230"/>
                    <a:pt x="927" y="2278"/>
                  </a:cubicBezTo>
                  <a:cubicBezTo>
                    <a:pt x="950" y="2335"/>
                    <a:pt x="970" y="2353"/>
                    <a:pt x="1006" y="2400"/>
                  </a:cubicBezTo>
                  <a:cubicBezTo>
                    <a:pt x="1031" y="2432"/>
                    <a:pt x="1038" y="2468"/>
                    <a:pt x="1067" y="2496"/>
                  </a:cubicBezTo>
                  <a:cubicBezTo>
                    <a:pt x="1090" y="2586"/>
                    <a:pt x="1103" y="2700"/>
                    <a:pt x="1163" y="2775"/>
                  </a:cubicBezTo>
                  <a:cubicBezTo>
                    <a:pt x="1216" y="2842"/>
                    <a:pt x="1320" y="2863"/>
                    <a:pt x="1398" y="2871"/>
                  </a:cubicBezTo>
                  <a:cubicBezTo>
                    <a:pt x="1436" y="2868"/>
                    <a:pt x="1624" y="2861"/>
                    <a:pt x="1695" y="2837"/>
                  </a:cubicBezTo>
                  <a:cubicBezTo>
                    <a:pt x="1755" y="2817"/>
                    <a:pt x="1800" y="2775"/>
                    <a:pt x="1852" y="2741"/>
                  </a:cubicBezTo>
                  <a:cubicBezTo>
                    <a:pt x="1960" y="2671"/>
                    <a:pt x="1913" y="2711"/>
                    <a:pt x="2001" y="2645"/>
                  </a:cubicBezTo>
                  <a:cubicBezTo>
                    <a:pt x="2016" y="2634"/>
                    <a:pt x="2030" y="2622"/>
                    <a:pt x="2044" y="2610"/>
                  </a:cubicBezTo>
                  <a:cubicBezTo>
                    <a:pt x="2062" y="2593"/>
                    <a:pt x="2097" y="2557"/>
                    <a:pt x="2097" y="2557"/>
                  </a:cubicBezTo>
                  <a:cubicBezTo>
                    <a:pt x="2081" y="2487"/>
                    <a:pt x="2065" y="2458"/>
                    <a:pt x="2027" y="2400"/>
                  </a:cubicBezTo>
                  <a:cubicBezTo>
                    <a:pt x="2007" y="2370"/>
                    <a:pt x="1999" y="2326"/>
                    <a:pt x="1966" y="2313"/>
                  </a:cubicBezTo>
                  <a:cubicBezTo>
                    <a:pt x="1909" y="2290"/>
                    <a:pt x="1870" y="2252"/>
                    <a:pt x="1817" y="2226"/>
                  </a:cubicBezTo>
                  <a:cubicBezTo>
                    <a:pt x="1743" y="2232"/>
                    <a:pt x="1695" y="2249"/>
                    <a:pt x="1625" y="2261"/>
                  </a:cubicBezTo>
                  <a:cubicBezTo>
                    <a:pt x="1551" y="2297"/>
                    <a:pt x="1471" y="2329"/>
                    <a:pt x="1390" y="2339"/>
                  </a:cubicBezTo>
                  <a:cubicBezTo>
                    <a:pt x="1359" y="2360"/>
                    <a:pt x="1329" y="2368"/>
                    <a:pt x="1294" y="2383"/>
                  </a:cubicBezTo>
                  <a:cubicBezTo>
                    <a:pt x="1271" y="2439"/>
                    <a:pt x="1249" y="2498"/>
                    <a:pt x="1215" y="2549"/>
                  </a:cubicBezTo>
                  <a:cubicBezTo>
                    <a:pt x="1218" y="2659"/>
                    <a:pt x="1209" y="2771"/>
                    <a:pt x="1224" y="2880"/>
                  </a:cubicBezTo>
                  <a:cubicBezTo>
                    <a:pt x="1233" y="2949"/>
                    <a:pt x="1343" y="2983"/>
                    <a:pt x="1398" y="2985"/>
                  </a:cubicBezTo>
                  <a:cubicBezTo>
                    <a:pt x="1666" y="2993"/>
                    <a:pt x="1933" y="2996"/>
                    <a:pt x="2201" y="3002"/>
                  </a:cubicBezTo>
                  <a:cubicBezTo>
                    <a:pt x="2388" y="3068"/>
                    <a:pt x="2576" y="3148"/>
                    <a:pt x="2769" y="3194"/>
                  </a:cubicBezTo>
                  <a:cubicBezTo>
                    <a:pt x="2818" y="3206"/>
                    <a:pt x="2868" y="3217"/>
                    <a:pt x="2917" y="3229"/>
                  </a:cubicBezTo>
                  <a:cubicBezTo>
                    <a:pt x="2946" y="3236"/>
                    <a:pt x="3004" y="3247"/>
                    <a:pt x="3004" y="3247"/>
                  </a:cubicBezTo>
                  <a:cubicBezTo>
                    <a:pt x="2824" y="3288"/>
                    <a:pt x="2674" y="3297"/>
                    <a:pt x="2481" y="3308"/>
                  </a:cubicBezTo>
                  <a:cubicBezTo>
                    <a:pt x="2279" y="3368"/>
                    <a:pt x="2087" y="3461"/>
                    <a:pt x="1878" y="3491"/>
                  </a:cubicBezTo>
                  <a:cubicBezTo>
                    <a:pt x="1762" y="3488"/>
                    <a:pt x="1645" y="3490"/>
                    <a:pt x="1529" y="3482"/>
                  </a:cubicBezTo>
                  <a:cubicBezTo>
                    <a:pt x="1508" y="3481"/>
                    <a:pt x="1455" y="3445"/>
                    <a:pt x="1416" y="3439"/>
                  </a:cubicBezTo>
                  <a:cubicBezTo>
                    <a:pt x="1385" y="3428"/>
                    <a:pt x="1369" y="3404"/>
                    <a:pt x="1337" y="3395"/>
                  </a:cubicBezTo>
                  <a:cubicBezTo>
                    <a:pt x="1317" y="3389"/>
                    <a:pt x="1296" y="3389"/>
                    <a:pt x="1276" y="3386"/>
                  </a:cubicBezTo>
                  <a:cubicBezTo>
                    <a:pt x="1154" y="3345"/>
                    <a:pt x="1069" y="3287"/>
                    <a:pt x="962" y="3212"/>
                  </a:cubicBezTo>
                  <a:cubicBezTo>
                    <a:pt x="905" y="3172"/>
                    <a:pt x="872" y="3103"/>
                    <a:pt x="822" y="3055"/>
                  </a:cubicBezTo>
                  <a:cubicBezTo>
                    <a:pt x="796" y="3001"/>
                    <a:pt x="789" y="2969"/>
                    <a:pt x="770" y="2915"/>
                  </a:cubicBezTo>
                  <a:cubicBezTo>
                    <a:pt x="779" y="2808"/>
                    <a:pt x="754" y="2794"/>
                    <a:pt x="840" y="2767"/>
                  </a:cubicBezTo>
                  <a:cubicBezTo>
                    <a:pt x="994" y="2770"/>
                    <a:pt x="1148" y="2765"/>
                    <a:pt x="1302" y="2775"/>
                  </a:cubicBezTo>
                  <a:cubicBezTo>
                    <a:pt x="1450" y="2784"/>
                    <a:pt x="1661" y="2899"/>
                    <a:pt x="1826" y="2933"/>
                  </a:cubicBezTo>
                  <a:cubicBezTo>
                    <a:pt x="1839" y="2946"/>
                    <a:pt x="1860" y="2951"/>
                    <a:pt x="1870" y="2967"/>
                  </a:cubicBezTo>
                  <a:cubicBezTo>
                    <a:pt x="1877" y="2977"/>
                    <a:pt x="1874" y="2991"/>
                    <a:pt x="1878" y="3002"/>
                  </a:cubicBezTo>
                  <a:cubicBezTo>
                    <a:pt x="1883" y="3016"/>
                    <a:pt x="1916" y="3072"/>
                    <a:pt x="1922" y="3081"/>
                  </a:cubicBezTo>
                  <a:cubicBezTo>
                    <a:pt x="1966" y="3144"/>
                    <a:pt x="2010" y="3199"/>
                    <a:pt x="2036" y="3273"/>
                  </a:cubicBezTo>
                  <a:cubicBezTo>
                    <a:pt x="2067" y="3362"/>
                    <a:pt x="2069" y="3401"/>
                    <a:pt x="2123" y="3482"/>
                  </a:cubicBezTo>
                  <a:cubicBezTo>
                    <a:pt x="2146" y="3517"/>
                    <a:pt x="2159" y="3562"/>
                    <a:pt x="2193" y="3587"/>
                  </a:cubicBezTo>
                  <a:cubicBezTo>
                    <a:pt x="2250" y="3628"/>
                    <a:pt x="2311" y="3660"/>
                    <a:pt x="2367" y="3701"/>
                  </a:cubicBezTo>
                  <a:cubicBezTo>
                    <a:pt x="2469" y="3776"/>
                    <a:pt x="2432" y="3759"/>
                    <a:pt x="2550" y="3779"/>
                  </a:cubicBezTo>
                  <a:cubicBezTo>
                    <a:pt x="2682" y="3857"/>
                    <a:pt x="2846" y="3878"/>
                    <a:pt x="2996" y="3893"/>
                  </a:cubicBezTo>
                  <a:cubicBezTo>
                    <a:pt x="3150" y="3887"/>
                    <a:pt x="3304" y="3887"/>
                    <a:pt x="3458" y="3875"/>
                  </a:cubicBezTo>
                  <a:cubicBezTo>
                    <a:pt x="3536" y="3869"/>
                    <a:pt x="3686" y="3805"/>
                    <a:pt x="3755" y="3753"/>
                  </a:cubicBezTo>
                  <a:cubicBezTo>
                    <a:pt x="3778" y="3736"/>
                    <a:pt x="3793" y="3709"/>
                    <a:pt x="3816" y="3692"/>
                  </a:cubicBezTo>
                  <a:cubicBezTo>
                    <a:pt x="3857" y="3662"/>
                    <a:pt x="3905" y="3641"/>
                    <a:pt x="3947" y="3613"/>
                  </a:cubicBezTo>
                  <a:cubicBezTo>
                    <a:pt x="4055" y="3541"/>
                    <a:pt x="4155" y="3470"/>
                    <a:pt x="4270" y="3413"/>
                  </a:cubicBezTo>
                  <a:cubicBezTo>
                    <a:pt x="4352" y="3312"/>
                    <a:pt x="4372" y="3202"/>
                    <a:pt x="4409" y="3081"/>
                  </a:cubicBezTo>
                  <a:cubicBezTo>
                    <a:pt x="4406" y="3049"/>
                    <a:pt x="4414" y="3015"/>
                    <a:pt x="4401" y="2985"/>
                  </a:cubicBezTo>
                  <a:cubicBezTo>
                    <a:pt x="4394" y="2969"/>
                    <a:pt x="4374" y="2960"/>
                    <a:pt x="4357" y="2959"/>
                  </a:cubicBezTo>
                  <a:cubicBezTo>
                    <a:pt x="4246" y="2954"/>
                    <a:pt x="4136" y="2964"/>
                    <a:pt x="4025" y="2967"/>
                  </a:cubicBezTo>
                  <a:cubicBezTo>
                    <a:pt x="3827" y="3019"/>
                    <a:pt x="4143" y="2941"/>
                    <a:pt x="3694" y="3002"/>
                  </a:cubicBezTo>
                  <a:cubicBezTo>
                    <a:pt x="3672" y="3005"/>
                    <a:pt x="3653" y="3020"/>
                    <a:pt x="3633" y="3029"/>
                  </a:cubicBezTo>
                  <a:cubicBezTo>
                    <a:pt x="3521" y="3081"/>
                    <a:pt x="3469" y="3154"/>
                    <a:pt x="3423" y="3264"/>
                  </a:cubicBezTo>
                  <a:cubicBezTo>
                    <a:pt x="3017" y="3237"/>
                    <a:pt x="3128" y="3246"/>
                    <a:pt x="2873" y="3194"/>
                  </a:cubicBezTo>
                  <a:cubicBezTo>
                    <a:pt x="2741" y="3136"/>
                    <a:pt x="2610" y="3079"/>
                    <a:pt x="2507" y="2976"/>
                  </a:cubicBezTo>
                  <a:cubicBezTo>
                    <a:pt x="2466" y="2874"/>
                    <a:pt x="2484" y="2918"/>
                    <a:pt x="2454" y="2845"/>
                  </a:cubicBezTo>
                  <a:cubicBezTo>
                    <a:pt x="2444" y="2820"/>
                    <a:pt x="2446" y="2792"/>
                    <a:pt x="2437" y="2767"/>
                  </a:cubicBezTo>
                  <a:cubicBezTo>
                    <a:pt x="2404" y="2670"/>
                    <a:pt x="2362" y="2588"/>
                    <a:pt x="2341" y="2487"/>
                  </a:cubicBezTo>
                  <a:cubicBezTo>
                    <a:pt x="2344" y="2318"/>
                    <a:pt x="2342" y="2150"/>
                    <a:pt x="2350" y="1981"/>
                  </a:cubicBezTo>
                  <a:cubicBezTo>
                    <a:pt x="2352" y="1933"/>
                    <a:pt x="2373" y="1885"/>
                    <a:pt x="2393" y="1842"/>
                  </a:cubicBezTo>
                  <a:cubicBezTo>
                    <a:pt x="2466" y="1686"/>
                    <a:pt x="2574" y="1655"/>
                    <a:pt x="2725" y="1597"/>
                  </a:cubicBezTo>
                  <a:cubicBezTo>
                    <a:pt x="2851" y="1548"/>
                    <a:pt x="2755" y="1567"/>
                    <a:pt x="2891" y="1554"/>
                  </a:cubicBezTo>
                  <a:cubicBezTo>
                    <a:pt x="3028" y="1557"/>
                    <a:pt x="3165" y="1552"/>
                    <a:pt x="3301" y="1562"/>
                  </a:cubicBezTo>
                  <a:cubicBezTo>
                    <a:pt x="3317" y="1563"/>
                    <a:pt x="3414" y="1609"/>
                    <a:pt x="3432" y="1615"/>
                  </a:cubicBezTo>
                  <a:cubicBezTo>
                    <a:pt x="3603" y="1671"/>
                    <a:pt x="3770" y="1715"/>
                    <a:pt x="3921" y="1815"/>
                  </a:cubicBezTo>
                  <a:cubicBezTo>
                    <a:pt x="4015" y="1877"/>
                    <a:pt x="4116" y="1927"/>
                    <a:pt x="4209" y="1990"/>
                  </a:cubicBezTo>
                  <a:cubicBezTo>
                    <a:pt x="4226" y="2002"/>
                    <a:pt x="4243" y="2015"/>
                    <a:pt x="4261" y="2025"/>
                  </a:cubicBezTo>
                  <a:cubicBezTo>
                    <a:pt x="4289" y="2041"/>
                    <a:pt x="4348" y="2069"/>
                    <a:pt x="4348" y="2069"/>
                  </a:cubicBezTo>
                  <a:cubicBezTo>
                    <a:pt x="4383" y="2061"/>
                    <a:pt x="4425" y="2065"/>
                    <a:pt x="4453" y="2042"/>
                  </a:cubicBezTo>
                  <a:cubicBezTo>
                    <a:pt x="4470" y="2027"/>
                    <a:pt x="4480" y="2006"/>
                    <a:pt x="4497" y="1990"/>
                  </a:cubicBezTo>
                  <a:cubicBezTo>
                    <a:pt x="4527" y="1930"/>
                    <a:pt x="4543" y="1901"/>
                    <a:pt x="4558" y="1842"/>
                  </a:cubicBezTo>
                  <a:cubicBezTo>
                    <a:pt x="4555" y="1819"/>
                    <a:pt x="4567" y="1787"/>
                    <a:pt x="4549" y="1772"/>
                  </a:cubicBezTo>
                  <a:cubicBezTo>
                    <a:pt x="4534" y="1758"/>
                    <a:pt x="4508" y="1777"/>
                    <a:pt x="4488" y="1781"/>
                  </a:cubicBezTo>
                  <a:cubicBezTo>
                    <a:pt x="4448" y="1789"/>
                    <a:pt x="4412" y="1811"/>
                    <a:pt x="4374" y="1824"/>
                  </a:cubicBezTo>
                  <a:cubicBezTo>
                    <a:pt x="4319" y="1882"/>
                    <a:pt x="4403" y="1796"/>
                    <a:pt x="4331" y="1859"/>
                  </a:cubicBezTo>
                  <a:cubicBezTo>
                    <a:pt x="4312" y="1875"/>
                    <a:pt x="4278" y="1911"/>
                    <a:pt x="4278" y="1911"/>
                  </a:cubicBezTo>
                  <a:cubicBezTo>
                    <a:pt x="4268" y="1956"/>
                    <a:pt x="4244" y="1970"/>
                    <a:pt x="4217" y="2007"/>
                  </a:cubicBezTo>
                  <a:cubicBezTo>
                    <a:pt x="4179" y="2060"/>
                    <a:pt x="4158" y="2111"/>
                    <a:pt x="4139" y="2173"/>
                  </a:cubicBezTo>
                  <a:cubicBezTo>
                    <a:pt x="4129" y="2205"/>
                    <a:pt x="4121" y="2237"/>
                    <a:pt x="4113" y="2269"/>
                  </a:cubicBezTo>
                  <a:cubicBezTo>
                    <a:pt x="4107" y="2292"/>
                    <a:pt x="4095" y="2339"/>
                    <a:pt x="4095" y="2339"/>
                  </a:cubicBezTo>
                  <a:cubicBezTo>
                    <a:pt x="4094" y="2409"/>
                    <a:pt x="4328" y="3185"/>
                    <a:pt x="3999" y="3299"/>
                  </a:cubicBezTo>
                  <a:cubicBezTo>
                    <a:pt x="3942" y="3359"/>
                    <a:pt x="3795" y="3319"/>
                    <a:pt x="3746" y="3317"/>
                  </a:cubicBezTo>
                  <a:cubicBezTo>
                    <a:pt x="3721" y="3221"/>
                    <a:pt x="3843" y="3087"/>
                    <a:pt x="3894" y="3011"/>
                  </a:cubicBezTo>
                  <a:cubicBezTo>
                    <a:pt x="3954" y="2922"/>
                    <a:pt x="3924" y="2980"/>
                    <a:pt x="3973" y="2889"/>
                  </a:cubicBezTo>
                  <a:cubicBezTo>
                    <a:pt x="3987" y="2864"/>
                    <a:pt x="3991" y="2833"/>
                    <a:pt x="4008" y="2810"/>
                  </a:cubicBezTo>
                  <a:cubicBezTo>
                    <a:pt x="4038" y="2768"/>
                    <a:pt x="4107" y="2740"/>
                    <a:pt x="4148" y="2714"/>
                  </a:cubicBezTo>
                  <a:cubicBezTo>
                    <a:pt x="4189" y="2688"/>
                    <a:pt x="4209" y="2639"/>
                    <a:pt x="4252" y="2618"/>
                  </a:cubicBezTo>
                  <a:cubicBezTo>
                    <a:pt x="4321" y="2584"/>
                    <a:pt x="4442" y="2595"/>
                    <a:pt x="4497" y="2592"/>
                  </a:cubicBezTo>
                  <a:cubicBezTo>
                    <a:pt x="4509" y="2586"/>
                    <a:pt x="4522" y="2583"/>
                    <a:pt x="4532" y="2575"/>
                  </a:cubicBezTo>
                  <a:cubicBezTo>
                    <a:pt x="4554" y="2557"/>
                    <a:pt x="4593" y="2514"/>
                    <a:pt x="4593" y="2514"/>
                  </a:cubicBezTo>
                  <a:cubicBezTo>
                    <a:pt x="4606" y="2470"/>
                    <a:pt x="4622" y="2427"/>
                    <a:pt x="4636" y="2383"/>
                  </a:cubicBezTo>
                  <a:cubicBezTo>
                    <a:pt x="4643" y="2339"/>
                    <a:pt x="4656" y="2287"/>
                    <a:pt x="4636" y="2243"/>
                  </a:cubicBezTo>
                  <a:cubicBezTo>
                    <a:pt x="4623" y="2213"/>
                    <a:pt x="4595" y="2191"/>
                    <a:pt x="4575" y="2165"/>
                  </a:cubicBezTo>
                  <a:cubicBezTo>
                    <a:pt x="4529" y="2105"/>
                    <a:pt x="4492" y="2058"/>
                    <a:pt x="4418" y="2025"/>
                  </a:cubicBezTo>
                  <a:cubicBezTo>
                    <a:pt x="4407" y="2020"/>
                    <a:pt x="4348" y="2009"/>
                    <a:pt x="4340" y="2007"/>
                  </a:cubicBezTo>
                  <a:cubicBezTo>
                    <a:pt x="4262" y="1988"/>
                    <a:pt x="4375" y="2013"/>
                    <a:pt x="4278" y="1981"/>
                  </a:cubicBezTo>
                  <a:cubicBezTo>
                    <a:pt x="4215" y="1960"/>
                    <a:pt x="4161" y="1957"/>
                    <a:pt x="4095" y="1929"/>
                  </a:cubicBezTo>
                  <a:cubicBezTo>
                    <a:pt x="3985" y="1882"/>
                    <a:pt x="3883" y="1861"/>
                    <a:pt x="3764" y="1850"/>
                  </a:cubicBezTo>
                  <a:cubicBezTo>
                    <a:pt x="3650" y="1856"/>
                    <a:pt x="3536" y="1854"/>
                    <a:pt x="3423" y="1868"/>
                  </a:cubicBezTo>
                  <a:cubicBezTo>
                    <a:pt x="3392" y="1872"/>
                    <a:pt x="3365" y="1893"/>
                    <a:pt x="3336" y="1903"/>
                  </a:cubicBezTo>
                  <a:cubicBezTo>
                    <a:pt x="2951" y="2040"/>
                    <a:pt x="3336" y="1887"/>
                    <a:pt x="3100" y="1999"/>
                  </a:cubicBezTo>
                  <a:cubicBezTo>
                    <a:pt x="2939" y="2075"/>
                    <a:pt x="2763" y="2162"/>
                    <a:pt x="2638" y="2295"/>
                  </a:cubicBezTo>
                  <a:cubicBezTo>
                    <a:pt x="2505" y="2437"/>
                    <a:pt x="2435" y="2650"/>
                    <a:pt x="2306" y="2784"/>
                  </a:cubicBezTo>
                  <a:cubicBezTo>
                    <a:pt x="2162" y="2934"/>
                    <a:pt x="2056" y="3011"/>
                    <a:pt x="1861" y="3072"/>
                  </a:cubicBezTo>
                  <a:cubicBezTo>
                    <a:pt x="1781" y="3097"/>
                    <a:pt x="1684" y="3144"/>
                    <a:pt x="1599" y="3159"/>
                  </a:cubicBezTo>
                  <a:cubicBezTo>
                    <a:pt x="1547" y="3156"/>
                    <a:pt x="1494" y="3157"/>
                    <a:pt x="1442" y="3151"/>
                  </a:cubicBezTo>
                  <a:cubicBezTo>
                    <a:pt x="1334" y="3138"/>
                    <a:pt x="1238" y="3036"/>
                    <a:pt x="1154" y="2976"/>
                  </a:cubicBezTo>
                  <a:cubicBezTo>
                    <a:pt x="956" y="2836"/>
                    <a:pt x="873" y="2783"/>
                    <a:pt x="700" y="2610"/>
                  </a:cubicBezTo>
                  <a:cubicBezTo>
                    <a:pt x="594" y="2504"/>
                    <a:pt x="470" y="2423"/>
                    <a:pt x="377" y="2304"/>
                  </a:cubicBezTo>
                  <a:cubicBezTo>
                    <a:pt x="345" y="2262"/>
                    <a:pt x="321" y="2215"/>
                    <a:pt x="290" y="2173"/>
                  </a:cubicBezTo>
                  <a:cubicBezTo>
                    <a:pt x="275" y="2130"/>
                    <a:pt x="255" y="2042"/>
                    <a:pt x="255" y="2042"/>
                  </a:cubicBezTo>
                  <a:cubicBezTo>
                    <a:pt x="267" y="1899"/>
                    <a:pt x="275" y="1804"/>
                    <a:pt x="325" y="1676"/>
                  </a:cubicBezTo>
                  <a:cubicBezTo>
                    <a:pt x="343" y="1630"/>
                    <a:pt x="395" y="1545"/>
                    <a:pt x="395" y="1545"/>
                  </a:cubicBezTo>
                  <a:cubicBezTo>
                    <a:pt x="420" y="1449"/>
                    <a:pt x="521" y="1314"/>
                    <a:pt x="596" y="1239"/>
                  </a:cubicBezTo>
                  <a:cubicBezTo>
                    <a:pt x="613" y="1185"/>
                    <a:pt x="651" y="1207"/>
                    <a:pt x="700" y="1213"/>
                  </a:cubicBezTo>
                  <a:cubicBezTo>
                    <a:pt x="709" y="1249"/>
                    <a:pt x="712" y="1262"/>
                    <a:pt x="726" y="1301"/>
                  </a:cubicBezTo>
                  <a:cubicBezTo>
                    <a:pt x="746" y="1356"/>
                    <a:pt x="788" y="1466"/>
                    <a:pt x="788" y="1466"/>
                  </a:cubicBezTo>
                  <a:cubicBezTo>
                    <a:pt x="801" y="1620"/>
                    <a:pt x="805" y="1631"/>
                    <a:pt x="788" y="1842"/>
                  </a:cubicBezTo>
                  <a:cubicBezTo>
                    <a:pt x="787" y="1853"/>
                    <a:pt x="733" y="1986"/>
                    <a:pt x="726" y="2007"/>
                  </a:cubicBezTo>
                  <a:cubicBezTo>
                    <a:pt x="712" y="2099"/>
                    <a:pt x="676" y="2142"/>
                    <a:pt x="648" y="2226"/>
                  </a:cubicBezTo>
                  <a:cubicBezTo>
                    <a:pt x="609" y="2344"/>
                    <a:pt x="592" y="2463"/>
                    <a:pt x="534" y="2575"/>
                  </a:cubicBezTo>
                  <a:cubicBezTo>
                    <a:pt x="517" y="2651"/>
                    <a:pt x="521" y="2638"/>
                    <a:pt x="438" y="2627"/>
                  </a:cubicBezTo>
                  <a:cubicBezTo>
                    <a:pt x="404" y="2615"/>
                    <a:pt x="342" y="2575"/>
                    <a:pt x="342" y="2575"/>
                  </a:cubicBezTo>
                  <a:cubicBezTo>
                    <a:pt x="318" y="2543"/>
                    <a:pt x="284" y="2504"/>
                    <a:pt x="264" y="2470"/>
                  </a:cubicBezTo>
                  <a:cubicBezTo>
                    <a:pt x="244" y="2436"/>
                    <a:pt x="240" y="2392"/>
                    <a:pt x="212" y="2365"/>
                  </a:cubicBezTo>
                  <a:cubicBezTo>
                    <a:pt x="186" y="2339"/>
                    <a:pt x="159" y="2313"/>
                    <a:pt x="133" y="2287"/>
                  </a:cubicBezTo>
                  <a:cubicBezTo>
                    <a:pt x="112" y="2267"/>
                    <a:pt x="81" y="2217"/>
                    <a:pt x="81" y="2217"/>
                  </a:cubicBezTo>
                  <a:cubicBezTo>
                    <a:pt x="70" y="2186"/>
                    <a:pt x="59" y="2162"/>
                    <a:pt x="37" y="2138"/>
                  </a:cubicBezTo>
                  <a:cubicBezTo>
                    <a:pt x="29" y="2100"/>
                    <a:pt x="14" y="2078"/>
                    <a:pt x="2" y="2042"/>
                  </a:cubicBezTo>
                  <a:cubicBezTo>
                    <a:pt x="5" y="2013"/>
                    <a:pt x="0" y="1982"/>
                    <a:pt x="11" y="1955"/>
                  </a:cubicBezTo>
                  <a:cubicBezTo>
                    <a:pt x="17" y="1938"/>
                    <a:pt x="68" y="1920"/>
                    <a:pt x="81" y="1911"/>
                  </a:cubicBezTo>
                  <a:cubicBezTo>
                    <a:pt x="91" y="1904"/>
                    <a:pt x="96" y="1890"/>
                    <a:pt x="107" y="1885"/>
                  </a:cubicBezTo>
                  <a:cubicBezTo>
                    <a:pt x="170" y="1859"/>
                    <a:pt x="274" y="1845"/>
                    <a:pt x="342" y="1824"/>
                  </a:cubicBezTo>
                  <a:cubicBezTo>
                    <a:pt x="406" y="1804"/>
                    <a:pt x="460" y="1767"/>
                    <a:pt x="526" y="1754"/>
                  </a:cubicBezTo>
                  <a:cubicBezTo>
                    <a:pt x="613" y="1689"/>
                    <a:pt x="511" y="1762"/>
                    <a:pt x="596" y="1711"/>
                  </a:cubicBezTo>
                  <a:cubicBezTo>
                    <a:pt x="614" y="1700"/>
                    <a:pt x="648" y="1676"/>
                    <a:pt x="648" y="1676"/>
                  </a:cubicBezTo>
                  <a:cubicBezTo>
                    <a:pt x="657" y="1727"/>
                    <a:pt x="674" y="1773"/>
                    <a:pt x="683" y="1824"/>
                  </a:cubicBezTo>
                  <a:cubicBezTo>
                    <a:pt x="676" y="1935"/>
                    <a:pt x="659" y="2045"/>
                    <a:pt x="657" y="2156"/>
                  </a:cubicBezTo>
                  <a:cubicBezTo>
                    <a:pt x="650" y="2503"/>
                    <a:pt x="710" y="2793"/>
                    <a:pt x="604" y="3098"/>
                  </a:cubicBezTo>
                  <a:cubicBezTo>
                    <a:pt x="578" y="3095"/>
                    <a:pt x="546" y="3107"/>
                    <a:pt x="526" y="3090"/>
                  </a:cubicBezTo>
                  <a:cubicBezTo>
                    <a:pt x="496" y="3064"/>
                    <a:pt x="491" y="3020"/>
                    <a:pt x="473" y="2985"/>
                  </a:cubicBezTo>
                  <a:cubicBezTo>
                    <a:pt x="428" y="2896"/>
                    <a:pt x="400" y="2784"/>
                    <a:pt x="369" y="2688"/>
                  </a:cubicBezTo>
                  <a:cubicBezTo>
                    <a:pt x="375" y="2650"/>
                    <a:pt x="373" y="2611"/>
                    <a:pt x="386" y="2575"/>
                  </a:cubicBezTo>
                  <a:cubicBezTo>
                    <a:pt x="389" y="2566"/>
                    <a:pt x="403" y="2568"/>
                    <a:pt x="412" y="2566"/>
                  </a:cubicBezTo>
                  <a:cubicBezTo>
                    <a:pt x="451" y="2557"/>
                    <a:pt x="488" y="2550"/>
                    <a:pt x="526" y="2540"/>
                  </a:cubicBezTo>
                  <a:cubicBezTo>
                    <a:pt x="543" y="2543"/>
                    <a:pt x="562" y="2542"/>
                    <a:pt x="578" y="2549"/>
                  </a:cubicBezTo>
                  <a:cubicBezTo>
                    <a:pt x="589" y="2554"/>
                    <a:pt x="594" y="2568"/>
                    <a:pt x="604" y="2575"/>
                  </a:cubicBezTo>
                  <a:cubicBezTo>
                    <a:pt x="646" y="2606"/>
                    <a:pt x="694" y="2638"/>
                    <a:pt x="744" y="2653"/>
                  </a:cubicBezTo>
                  <a:cubicBezTo>
                    <a:pt x="789" y="2684"/>
                    <a:pt x="848" y="2692"/>
                    <a:pt x="901" y="2706"/>
                  </a:cubicBezTo>
                  <a:cubicBezTo>
                    <a:pt x="937" y="2729"/>
                    <a:pt x="979" y="2742"/>
                    <a:pt x="1014" y="2767"/>
                  </a:cubicBezTo>
                  <a:cubicBezTo>
                    <a:pt x="1047" y="2791"/>
                    <a:pt x="1077" y="2820"/>
                    <a:pt x="1110" y="2845"/>
                  </a:cubicBezTo>
                  <a:cubicBezTo>
                    <a:pt x="1220" y="2928"/>
                    <a:pt x="1350" y="2987"/>
                    <a:pt x="1460" y="3072"/>
                  </a:cubicBezTo>
                  <a:cubicBezTo>
                    <a:pt x="1512" y="3112"/>
                    <a:pt x="1564" y="3140"/>
                    <a:pt x="1617" y="3177"/>
                  </a:cubicBezTo>
                  <a:cubicBezTo>
                    <a:pt x="1639" y="3192"/>
                    <a:pt x="1656" y="3214"/>
                    <a:pt x="1678" y="3229"/>
                  </a:cubicBezTo>
                  <a:cubicBezTo>
                    <a:pt x="1706" y="3248"/>
                    <a:pt x="1790" y="3264"/>
                    <a:pt x="1826" y="3273"/>
                  </a:cubicBezTo>
                  <a:cubicBezTo>
                    <a:pt x="1884" y="3270"/>
                    <a:pt x="1943" y="3271"/>
                    <a:pt x="2001" y="3264"/>
                  </a:cubicBezTo>
                  <a:cubicBezTo>
                    <a:pt x="2015" y="3262"/>
                    <a:pt x="2090" y="3225"/>
                    <a:pt x="2097" y="3221"/>
                  </a:cubicBezTo>
                  <a:cubicBezTo>
                    <a:pt x="2225" y="3147"/>
                    <a:pt x="2277" y="3019"/>
                    <a:pt x="2350" y="2898"/>
                  </a:cubicBezTo>
                  <a:cubicBezTo>
                    <a:pt x="2409" y="2800"/>
                    <a:pt x="2462" y="2731"/>
                    <a:pt x="2481" y="2618"/>
                  </a:cubicBezTo>
                  <a:cubicBezTo>
                    <a:pt x="2478" y="2542"/>
                    <a:pt x="2480" y="2466"/>
                    <a:pt x="2472" y="2391"/>
                  </a:cubicBezTo>
                  <a:cubicBezTo>
                    <a:pt x="2471" y="2378"/>
                    <a:pt x="2461" y="2368"/>
                    <a:pt x="2454" y="2357"/>
                  </a:cubicBezTo>
                  <a:cubicBezTo>
                    <a:pt x="2408" y="2280"/>
                    <a:pt x="2352" y="2240"/>
                    <a:pt x="2262" y="2226"/>
                  </a:cubicBezTo>
                  <a:cubicBezTo>
                    <a:pt x="2211" y="2208"/>
                    <a:pt x="2167" y="2191"/>
                    <a:pt x="2114" y="2182"/>
                  </a:cubicBezTo>
                  <a:cubicBezTo>
                    <a:pt x="2070" y="2185"/>
                    <a:pt x="2026" y="2184"/>
                    <a:pt x="1983" y="2191"/>
                  </a:cubicBezTo>
                  <a:cubicBezTo>
                    <a:pt x="1947" y="2197"/>
                    <a:pt x="1948" y="2215"/>
                    <a:pt x="1922" y="2234"/>
                  </a:cubicBezTo>
                  <a:cubicBezTo>
                    <a:pt x="1888" y="2260"/>
                    <a:pt x="1848" y="2285"/>
                    <a:pt x="1809" y="2304"/>
                  </a:cubicBezTo>
                  <a:cubicBezTo>
                    <a:pt x="1793" y="2325"/>
                    <a:pt x="1770" y="2342"/>
                    <a:pt x="1756" y="2365"/>
                  </a:cubicBezTo>
                  <a:cubicBezTo>
                    <a:pt x="1724" y="2417"/>
                    <a:pt x="1705" y="2479"/>
                    <a:pt x="1669" y="2531"/>
                  </a:cubicBezTo>
                  <a:cubicBezTo>
                    <a:pt x="1637" y="2577"/>
                    <a:pt x="1598" y="2618"/>
                    <a:pt x="1564" y="2662"/>
                  </a:cubicBezTo>
                  <a:cubicBezTo>
                    <a:pt x="1530" y="2706"/>
                    <a:pt x="1512" y="2758"/>
                    <a:pt x="1477" y="2802"/>
                  </a:cubicBezTo>
                  <a:cubicBezTo>
                    <a:pt x="1440" y="2895"/>
                    <a:pt x="1382" y="2979"/>
                    <a:pt x="1346" y="3072"/>
                  </a:cubicBezTo>
                  <a:cubicBezTo>
                    <a:pt x="1314" y="3154"/>
                    <a:pt x="1291" y="3240"/>
                    <a:pt x="1215" y="3290"/>
                  </a:cubicBezTo>
                  <a:cubicBezTo>
                    <a:pt x="1160" y="3287"/>
                    <a:pt x="1104" y="3290"/>
                    <a:pt x="1049" y="3282"/>
                  </a:cubicBezTo>
                  <a:cubicBezTo>
                    <a:pt x="1041" y="3281"/>
                    <a:pt x="1039" y="3269"/>
                    <a:pt x="1032" y="3264"/>
                  </a:cubicBezTo>
                  <a:cubicBezTo>
                    <a:pt x="978" y="3225"/>
                    <a:pt x="931" y="3188"/>
                    <a:pt x="892" y="3133"/>
                  </a:cubicBezTo>
                  <a:cubicBezTo>
                    <a:pt x="876" y="3110"/>
                    <a:pt x="778" y="2971"/>
                    <a:pt x="761" y="2933"/>
                  </a:cubicBezTo>
                  <a:cubicBezTo>
                    <a:pt x="710" y="2816"/>
                    <a:pt x="683" y="2694"/>
                    <a:pt x="639" y="2575"/>
                  </a:cubicBezTo>
                  <a:cubicBezTo>
                    <a:pt x="613" y="2399"/>
                    <a:pt x="619" y="2464"/>
                    <a:pt x="639" y="2130"/>
                  </a:cubicBezTo>
                  <a:cubicBezTo>
                    <a:pt x="642" y="2079"/>
                    <a:pt x="716" y="1911"/>
                    <a:pt x="718" y="1903"/>
                  </a:cubicBezTo>
                  <a:cubicBezTo>
                    <a:pt x="735" y="1842"/>
                    <a:pt x="749" y="1776"/>
                    <a:pt x="779" y="1719"/>
                  </a:cubicBezTo>
                  <a:cubicBezTo>
                    <a:pt x="834" y="1617"/>
                    <a:pt x="900" y="1551"/>
                    <a:pt x="962" y="1458"/>
                  </a:cubicBezTo>
                  <a:cubicBezTo>
                    <a:pt x="989" y="1417"/>
                    <a:pt x="1006" y="1369"/>
                    <a:pt x="1032" y="1327"/>
                  </a:cubicBezTo>
                  <a:cubicBezTo>
                    <a:pt x="1091" y="1233"/>
                    <a:pt x="1158" y="1145"/>
                    <a:pt x="1224" y="1056"/>
                  </a:cubicBezTo>
                  <a:cubicBezTo>
                    <a:pt x="1267" y="999"/>
                    <a:pt x="1345" y="979"/>
                    <a:pt x="1407" y="951"/>
                  </a:cubicBezTo>
                  <a:cubicBezTo>
                    <a:pt x="1515" y="903"/>
                    <a:pt x="1648" y="845"/>
                    <a:pt x="1730" y="759"/>
                  </a:cubicBezTo>
                  <a:cubicBezTo>
                    <a:pt x="1870" y="773"/>
                    <a:pt x="1923" y="787"/>
                    <a:pt x="2053" y="777"/>
                  </a:cubicBezTo>
                  <a:cubicBezTo>
                    <a:pt x="2140" y="717"/>
                    <a:pt x="2220" y="747"/>
                    <a:pt x="2341" y="742"/>
                  </a:cubicBezTo>
                  <a:cubicBezTo>
                    <a:pt x="2413" y="713"/>
                    <a:pt x="2473" y="679"/>
                    <a:pt x="2542" y="646"/>
                  </a:cubicBezTo>
                  <a:cubicBezTo>
                    <a:pt x="2554" y="629"/>
                    <a:pt x="2572" y="614"/>
                    <a:pt x="2577" y="594"/>
                  </a:cubicBezTo>
                  <a:cubicBezTo>
                    <a:pt x="2588" y="544"/>
                    <a:pt x="2601" y="470"/>
                    <a:pt x="2629" y="428"/>
                  </a:cubicBezTo>
                  <a:cubicBezTo>
                    <a:pt x="2626" y="314"/>
                    <a:pt x="2625" y="201"/>
                    <a:pt x="2620" y="87"/>
                  </a:cubicBezTo>
                  <a:cubicBezTo>
                    <a:pt x="2618" y="47"/>
                    <a:pt x="2595" y="12"/>
                    <a:pt x="2559" y="0"/>
                  </a:cubicBezTo>
                  <a:cubicBezTo>
                    <a:pt x="2495" y="8"/>
                    <a:pt x="2430" y="38"/>
                    <a:pt x="2367" y="44"/>
                  </a:cubicBezTo>
                  <a:cubicBezTo>
                    <a:pt x="2283" y="52"/>
                    <a:pt x="2198" y="55"/>
                    <a:pt x="2114" y="61"/>
                  </a:cubicBezTo>
                  <a:cubicBezTo>
                    <a:pt x="2079" y="73"/>
                    <a:pt x="2027" y="131"/>
                    <a:pt x="2027" y="131"/>
                  </a:cubicBezTo>
                  <a:cubicBezTo>
                    <a:pt x="2008" y="203"/>
                    <a:pt x="1969" y="269"/>
                    <a:pt x="1948" y="341"/>
                  </a:cubicBezTo>
                  <a:cubicBezTo>
                    <a:pt x="1910" y="473"/>
                    <a:pt x="1877" y="607"/>
                    <a:pt x="1852" y="742"/>
                  </a:cubicBezTo>
                  <a:cubicBezTo>
                    <a:pt x="1861" y="1142"/>
                    <a:pt x="1779" y="1416"/>
                    <a:pt x="1940" y="1728"/>
                  </a:cubicBezTo>
                  <a:cubicBezTo>
                    <a:pt x="1952" y="1791"/>
                    <a:pt x="1945" y="1793"/>
                    <a:pt x="2009" y="1781"/>
                  </a:cubicBezTo>
                  <a:cubicBezTo>
                    <a:pt x="2087" y="1720"/>
                    <a:pt x="2167" y="1685"/>
                    <a:pt x="2245" y="1623"/>
                  </a:cubicBezTo>
                  <a:cubicBezTo>
                    <a:pt x="2267" y="1606"/>
                    <a:pt x="2300" y="1611"/>
                    <a:pt x="2324" y="1597"/>
                  </a:cubicBezTo>
                  <a:cubicBezTo>
                    <a:pt x="2358" y="1578"/>
                    <a:pt x="2392" y="1543"/>
                    <a:pt x="2428" y="1527"/>
                  </a:cubicBezTo>
                  <a:cubicBezTo>
                    <a:pt x="2450" y="1517"/>
                    <a:pt x="2475" y="1518"/>
                    <a:pt x="2498" y="1510"/>
                  </a:cubicBezTo>
                  <a:cubicBezTo>
                    <a:pt x="2556" y="1452"/>
                    <a:pt x="2623" y="1431"/>
                    <a:pt x="2699" y="1405"/>
                  </a:cubicBezTo>
                  <a:cubicBezTo>
                    <a:pt x="2742" y="1390"/>
                    <a:pt x="2779" y="1368"/>
                    <a:pt x="2821" y="1353"/>
                  </a:cubicBezTo>
                  <a:cubicBezTo>
                    <a:pt x="2841" y="1295"/>
                    <a:pt x="2785" y="1302"/>
                    <a:pt x="2742" y="1292"/>
                  </a:cubicBezTo>
                  <a:cubicBezTo>
                    <a:pt x="2634" y="1266"/>
                    <a:pt x="2713" y="1279"/>
                    <a:pt x="2603" y="1266"/>
                  </a:cubicBezTo>
                  <a:cubicBezTo>
                    <a:pt x="2437" y="1223"/>
                    <a:pt x="2242" y="1269"/>
                    <a:pt x="2088" y="1344"/>
                  </a:cubicBezTo>
                  <a:cubicBezTo>
                    <a:pt x="2061" y="1389"/>
                    <a:pt x="2044" y="1423"/>
                    <a:pt x="2044" y="1475"/>
                  </a:cubicBezTo>
                </a:path>
              </a:pathLst>
            </a:custGeom>
            <a:noFill/>
            <a:ln w="15875">
              <a:solidFill>
                <a:schemeClr val="tx1"/>
              </a:solidFill>
              <a:round/>
              <a:headEnd/>
              <a:tailEnd/>
            </a:ln>
            <a:effectLst/>
          </p:spPr>
          <p:txBody>
            <a:bodyPr/>
            <a:lstStyle/>
            <a:p>
              <a:endParaRPr lang="en-US"/>
            </a:p>
          </p:txBody>
        </p:sp>
        <p:sp>
          <p:nvSpPr>
            <p:cNvPr id="1780" name="Freeform 2563"/>
            <p:cNvSpPr>
              <a:spLocks/>
            </p:cNvSpPr>
            <p:nvPr/>
          </p:nvSpPr>
          <p:spPr bwMode="auto">
            <a:xfrm>
              <a:off x="1726" y="1935"/>
              <a:ext cx="300" cy="170"/>
            </a:xfrm>
            <a:custGeom>
              <a:avLst/>
              <a:gdLst>
                <a:gd name="T0" fmla="*/ 11 w 300"/>
                <a:gd name="T1" fmla="*/ 11 h 170"/>
                <a:gd name="T2" fmla="*/ 46 w 300"/>
                <a:gd name="T3" fmla="*/ 46 h 170"/>
                <a:gd name="T4" fmla="*/ 81 w 300"/>
                <a:gd name="T5" fmla="*/ 80 h 170"/>
                <a:gd name="T6" fmla="*/ 124 w 300"/>
                <a:gd name="T7" fmla="*/ 107 h 170"/>
                <a:gd name="T8" fmla="*/ 177 w 300"/>
                <a:gd name="T9" fmla="*/ 124 h 170"/>
                <a:gd name="T10" fmla="*/ 246 w 300"/>
                <a:gd name="T11" fmla="*/ 150 h 170"/>
                <a:gd name="T12" fmla="*/ 273 w 300"/>
                <a:gd name="T13" fmla="*/ 168 h 170"/>
                <a:gd name="T14" fmla="*/ 0 60000 65536"/>
                <a:gd name="T15" fmla="*/ 0 60000 65536"/>
                <a:gd name="T16" fmla="*/ 0 60000 65536"/>
                <a:gd name="T17" fmla="*/ 0 60000 65536"/>
                <a:gd name="T18" fmla="*/ 0 60000 65536"/>
                <a:gd name="T19" fmla="*/ 0 60000 65536"/>
                <a:gd name="T20" fmla="*/ 0 60000 65536"/>
                <a:gd name="T21" fmla="*/ 0 w 300"/>
                <a:gd name="T22" fmla="*/ 0 h 170"/>
                <a:gd name="T23" fmla="*/ 300 w 300"/>
                <a:gd name="T24" fmla="*/ 170 h 17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0" h="170">
                  <a:moveTo>
                    <a:pt x="11" y="11"/>
                  </a:moveTo>
                  <a:cubicBezTo>
                    <a:pt x="32" y="79"/>
                    <a:pt x="0" y="0"/>
                    <a:pt x="46" y="46"/>
                  </a:cubicBezTo>
                  <a:cubicBezTo>
                    <a:pt x="91" y="91"/>
                    <a:pt x="10" y="59"/>
                    <a:pt x="81" y="80"/>
                  </a:cubicBezTo>
                  <a:cubicBezTo>
                    <a:pt x="104" y="104"/>
                    <a:pt x="91" y="96"/>
                    <a:pt x="124" y="107"/>
                  </a:cubicBezTo>
                  <a:cubicBezTo>
                    <a:pt x="142" y="113"/>
                    <a:pt x="177" y="124"/>
                    <a:pt x="177" y="124"/>
                  </a:cubicBezTo>
                  <a:cubicBezTo>
                    <a:pt x="215" y="164"/>
                    <a:pt x="167" y="121"/>
                    <a:pt x="246" y="150"/>
                  </a:cubicBezTo>
                  <a:cubicBezTo>
                    <a:pt x="300" y="170"/>
                    <a:pt x="243" y="168"/>
                    <a:pt x="273" y="168"/>
                  </a:cubicBezTo>
                </a:path>
              </a:pathLst>
            </a:custGeom>
            <a:noFill/>
            <a:ln w="31750">
              <a:solidFill>
                <a:srgbClr val="FF0000"/>
              </a:solidFill>
              <a:round/>
              <a:headEnd/>
              <a:tailEnd/>
            </a:ln>
          </p:spPr>
          <p:txBody>
            <a:bodyPr/>
            <a:lstStyle/>
            <a:p>
              <a:endParaRPr lang="en-US"/>
            </a:p>
          </p:txBody>
        </p:sp>
      </p:grpSp>
      <p:sp>
        <p:nvSpPr>
          <p:cNvPr id="1781" name="AutoShape 2"/>
          <p:cNvSpPr>
            <a:spLocks noChangeArrowheads="1"/>
          </p:cNvSpPr>
          <p:nvPr/>
        </p:nvSpPr>
        <p:spPr bwMode="gray">
          <a:xfrm>
            <a:off x="6209986" y="3342645"/>
            <a:ext cx="572379" cy="457200"/>
          </a:xfrm>
          <a:prstGeom prst="rightArrow">
            <a:avLst>
              <a:gd name="adj1" fmla="val 50000"/>
              <a:gd name="adj2" fmla="val 32292"/>
            </a:avLst>
          </a:prstGeom>
          <a:noFill/>
          <a:ln w="9525" algn="ctr">
            <a:solidFill>
              <a:srgbClr val="B2B2B2"/>
            </a:solidFill>
            <a:prstDash val="sysDash"/>
            <a:miter lim="800000"/>
            <a:headEnd/>
            <a:tailEnd/>
          </a:ln>
        </p:spPr>
        <p:txBody>
          <a:bodyPr wrap="none" anchor="ctr"/>
          <a:lstStyle/>
          <a:p>
            <a:pPr algn="ctr"/>
            <a:endParaRPr lang="en-US" sz="1400">
              <a:solidFill>
                <a:srgbClr val="000000"/>
              </a:solidFill>
            </a:endParaRPr>
          </a:p>
        </p:txBody>
      </p:sp>
      <p:sp>
        <p:nvSpPr>
          <p:cNvPr id="1782" name="Oval 2559"/>
          <p:cNvSpPr>
            <a:spLocks noChangeArrowheads="1"/>
          </p:cNvSpPr>
          <p:nvPr/>
        </p:nvSpPr>
        <p:spPr bwMode="auto">
          <a:xfrm>
            <a:off x="3431891" y="4636206"/>
            <a:ext cx="2878136" cy="735730"/>
          </a:xfrm>
          <a:prstGeom prst="ellipse">
            <a:avLst/>
          </a:prstGeom>
          <a:noFill/>
          <a:ln w="9525">
            <a:noFill/>
            <a:round/>
            <a:headEnd/>
            <a:tailEnd/>
          </a:ln>
        </p:spPr>
        <p:txBody>
          <a:bodyPr wrap="square" lIns="91428" tIns="45714" rIns="91428" bIns="45714" anchor="ctr">
            <a:spAutoFit/>
          </a:bodyPr>
          <a:lstStyle/>
          <a:p>
            <a:pPr algn="ctr"/>
            <a:r>
              <a:rPr lang="en-GB" sz="1400">
                <a:latin typeface="Arial" panose="020B0604020202020204" pitchFamily="34" charset="0"/>
                <a:ea typeface="Segoe UI" pitchFamily="34" charset="0"/>
                <a:cs typeface="Arial" panose="020B0604020202020204" pitchFamily="34" charset="0"/>
              </a:rPr>
              <a:t>Region of</a:t>
            </a:r>
            <a:br>
              <a:rPr lang="en-GB" sz="1400">
                <a:latin typeface="Arial" panose="020B0604020202020204" pitchFamily="34" charset="0"/>
                <a:ea typeface="Segoe UI" pitchFamily="34" charset="0"/>
                <a:cs typeface="Arial" panose="020B0604020202020204" pitchFamily="34" charset="0"/>
              </a:rPr>
            </a:br>
            <a:r>
              <a:rPr lang="en-GB" sz="1400">
                <a:latin typeface="Arial" panose="020B0604020202020204" pitchFamily="34" charset="0"/>
                <a:ea typeface="Segoe UI" pitchFamily="34" charset="0"/>
                <a:cs typeface="Arial" panose="020B0604020202020204" pitchFamily="34" charset="0"/>
              </a:rPr>
              <a:t>interest</a:t>
            </a:r>
          </a:p>
        </p:txBody>
      </p:sp>
      <p:sp>
        <p:nvSpPr>
          <p:cNvPr id="1783" name="AutoShape 2"/>
          <p:cNvSpPr>
            <a:spLocks noChangeArrowheads="1"/>
          </p:cNvSpPr>
          <p:nvPr/>
        </p:nvSpPr>
        <p:spPr bwMode="gray">
          <a:xfrm>
            <a:off x="3010803" y="3375780"/>
            <a:ext cx="572379" cy="414973"/>
          </a:xfrm>
          <a:prstGeom prst="rightArrow">
            <a:avLst>
              <a:gd name="adj1" fmla="val 50000"/>
              <a:gd name="adj2" fmla="val 32292"/>
            </a:avLst>
          </a:prstGeom>
          <a:noFill/>
          <a:ln w="9525" algn="ctr">
            <a:solidFill>
              <a:srgbClr val="B2B2B2"/>
            </a:solidFill>
            <a:prstDash val="sysDash"/>
            <a:miter lim="800000"/>
            <a:headEnd/>
            <a:tailEnd/>
          </a:ln>
        </p:spPr>
        <p:txBody>
          <a:bodyPr wrap="none" anchor="ctr"/>
          <a:lstStyle/>
          <a:p>
            <a:pPr algn="ctr"/>
            <a:endParaRPr lang="en-US" sz="1400">
              <a:solidFill>
                <a:srgbClr val="000000"/>
              </a:solidFill>
            </a:endParaRPr>
          </a:p>
        </p:txBody>
      </p:sp>
      <p:sp>
        <p:nvSpPr>
          <p:cNvPr id="1785" name="Title 1"/>
          <p:cNvSpPr txBox="1">
            <a:spLocks/>
          </p:cNvSpPr>
          <p:nvPr/>
        </p:nvSpPr>
        <p:spPr>
          <a:xfrm>
            <a:off x="759946" y="5076429"/>
            <a:ext cx="8185406" cy="1030286"/>
          </a:xfrm>
          <a:prstGeom prst="rect">
            <a:avLst/>
          </a:prstGeom>
          <a:ln>
            <a:noFill/>
          </a:ln>
        </p:spPr>
        <p:txBody>
          <a:bodyPr anchor="b" anchorCtr="0">
            <a:normAutofit/>
          </a:bodyPr>
          <a:lstStyle>
            <a:lvl1pPr algn="l" defTabSz="457200" rtl="0" eaLnBrk="1" latinLnBrk="0" hangingPunct="1">
              <a:spcBef>
                <a:spcPct val="0"/>
              </a:spcBef>
              <a:buNone/>
              <a:defRPr sz="3200" b="1" i="0" kern="1200">
                <a:solidFill>
                  <a:srgbClr val="00487D"/>
                </a:solidFill>
                <a:latin typeface="Helvetica"/>
                <a:ea typeface="+mj-ea"/>
                <a:cs typeface="Helvetica"/>
              </a:defRPr>
            </a:lvl1pPr>
          </a:lstStyle>
          <a:p>
            <a:r>
              <a:rPr lang="en-US" dirty="0">
                <a:solidFill>
                  <a:schemeClr val="tx1">
                    <a:lumMod val="95000"/>
                  </a:schemeClr>
                </a:solidFill>
              </a:rPr>
              <a:t>Find and replicate a </a:t>
            </a:r>
            <a:r>
              <a:rPr lang="en-US" dirty="0">
                <a:solidFill>
                  <a:srgbClr val="C00000"/>
                </a:solidFill>
              </a:rPr>
              <a:t>specific</a:t>
            </a:r>
            <a:r>
              <a:rPr lang="en-US" dirty="0">
                <a:solidFill>
                  <a:schemeClr val="tx1">
                    <a:lumMod val="95000"/>
                  </a:schemeClr>
                </a:solidFill>
              </a:rPr>
              <a:t> DNA target</a:t>
            </a:r>
            <a:endParaRPr lang="en-US" i="1" dirty="0">
              <a:solidFill>
                <a:schemeClr val="tx1">
                  <a:lumMod val="95000"/>
                </a:schemeClr>
              </a:solidFill>
            </a:endParaRPr>
          </a:p>
        </p:txBody>
      </p:sp>
    </p:spTree>
    <p:extLst>
      <p:ext uri="{BB962C8B-B14F-4D97-AF65-F5344CB8AC3E}">
        <p14:creationId xmlns:p14="http://schemas.microsoft.com/office/powerpoint/2010/main" val="759966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83"/>
                                        </p:tgtEl>
                                        <p:attrNameLst>
                                          <p:attrName>style.visibility</p:attrName>
                                        </p:attrNameLst>
                                      </p:cBhvr>
                                      <p:to>
                                        <p:strVal val="visible"/>
                                      </p:to>
                                    </p:set>
                                    <p:animEffect transition="in" filter="fade">
                                      <p:cBhvr>
                                        <p:cTn id="7" dur="500"/>
                                        <p:tgtEl>
                                          <p:spTgt spid="1783"/>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82"/>
                                        </p:tgtEl>
                                        <p:attrNameLst>
                                          <p:attrName>style.visibility</p:attrName>
                                        </p:attrNameLst>
                                      </p:cBhvr>
                                      <p:to>
                                        <p:strVal val="visible"/>
                                      </p:to>
                                    </p:set>
                                    <p:animEffect transition="in" filter="fade">
                                      <p:cBhvr>
                                        <p:cTn id="13" dur="500"/>
                                        <p:tgtEl>
                                          <p:spTgt spid="178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781"/>
                                        </p:tgtEl>
                                        <p:attrNameLst>
                                          <p:attrName>style.visibility</p:attrName>
                                        </p:attrNameLst>
                                      </p:cBhvr>
                                      <p:to>
                                        <p:strVal val="visible"/>
                                      </p:to>
                                    </p:set>
                                    <p:animEffect transition="in" filter="fade">
                                      <p:cBhvr>
                                        <p:cTn id="18" dur="500"/>
                                        <p:tgtEl>
                                          <p:spTgt spid="1781"/>
                                        </p:tgtEl>
                                      </p:cBhvr>
                                    </p:animEffect>
                                  </p:childTnLst>
                                </p:cTn>
                              </p:par>
                              <p:par>
                                <p:cTn id="19" presetID="10"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777"/>
                                        </p:tgtEl>
                                        <p:attrNameLst>
                                          <p:attrName>style.visibility</p:attrName>
                                        </p:attrNameLst>
                                      </p:cBhvr>
                                      <p:to>
                                        <p:strVal val="visible"/>
                                      </p:to>
                                    </p:set>
                                    <p:animEffect transition="in" filter="fade">
                                      <p:cBhvr>
                                        <p:cTn id="24" dur="500"/>
                                        <p:tgtEl>
                                          <p:spTgt spid="17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7" grpId="0"/>
      <p:bldP spid="1781" grpId="0" animBg="1"/>
      <p:bldP spid="1782" grpId="0"/>
      <p:bldP spid="178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 name="Title 1"/>
          <p:cNvSpPr>
            <a:spLocks noGrp="1"/>
          </p:cNvSpPr>
          <p:nvPr>
            <p:ph type="title"/>
          </p:nvPr>
        </p:nvSpPr>
        <p:spPr>
          <a:xfrm>
            <a:off x="657226" y="103188"/>
            <a:ext cx="8740775" cy="895350"/>
          </a:xfrm>
        </p:spPr>
        <p:txBody>
          <a:bodyPr>
            <a:normAutofit/>
          </a:bodyPr>
          <a:lstStyle/>
          <a:p>
            <a:r>
              <a:rPr lang="en-US" sz="2800" dirty="0">
                <a:solidFill>
                  <a:schemeClr val="tx1"/>
                </a:solidFill>
              </a:rPr>
              <a:t>How PCR works: 3 steps to copy DNA</a:t>
            </a:r>
          </a:p>
        </p:txBody>
      </p:sp>
      <p:sp>
        <p:nvSpPr>
          <p:cNvPr id="1711" name="ZoneTexte 1210"/>
          <p:cNvSpPr txBox="1">
            <a:spLocks noChangeArrowheads="1"/>
          </p:cNvSpPr>
          <p:nvPr/>
        </p:nvSpPr>
        <p:spPr bwMode="auto">
          <a:xfrm>
            <a:off x="481893" y="1935309"/>
            <a:ext cx="2000250" cy="400110"/>
          </a:xfrm>
          <a:prstGeom prst="rect">
            <a:avLst/>
          </a:prstGeom>
          <a:noFill/>
          <a:ln w="9525">
            <a:noFill/>
            <a:miter lim="800000"/>
            <a:headEnd/>
            <a:tailEnd/>
          </a:ln>
        </p:spPr>
        <p:txBody>
          <a:bodyPr>
            <a:spAutoFit/>
          </a:bodyPr>
          <a:lstStyle/>
          <a:p>
            <a:pPr algn="ctr"/>
            <a:r>
              <a:rPr lang="en-US" sz="2000">
                <a:latin typeface="Segoe UI Semibold" pitchFamily="34" charset="0"/>
              </a:rPr>
              <a:t>Denaturation</a:t>
            </a:r>
          </a:p>
        </p:txBody>
      </p:sp>
      <p:sp>
        <p:nvSpPr>
          <p:cNvPr id="1712" name="Oval 2409"/>
          <p:cNvSpPr>
            <a:spLocks noChangeArrowheads="1"/>
          </p:cNvSpPr>
          <p:nvPr/>
        </p:nvSpPr>
        <p:spPr bwMode="auto">
          <a:xfrm>
            <a:off x="1179423" y="1407861"/>
            <a:ext cx="482204" cy="482204"/>
          </a:xfrm>
          <a:prstGeom prst="ellipse">
            <a:avLst/>
          </a:prstGeom>
          <a:solidFill>
            <a:schemeClr val="folHlink"/>
          </a:solidFill>
          <a:ln w="22225">
            <a:solidFill>
              <a:schemeClr val="hlink"/>
            </a:solidFill>
            <a:round/>
            <a:headEnd/>
            <a:tailEnd/>
          </a:ln>
        </p:spPr>
        <p:txBody>
          <a:bodyPr wrap="none" lIns="68579" tIns="34289" rIns="68579" bIns="34289" anchor="ctr"/>
          <a:lstStyle/>
          <a:p>
            <a:pPr algn="ctr"/>
            <a:r>
              <a:rPr lang="en-GB" sz="2000">
                <a:solidFill>
                  <a:schemeClr val="bg1"/>
                </a:solidFill>
              </a:rPr>
              <a:t>1</a:t>
            </a:r>
          </a:p>
        </p:txBody>
      </p:sp>
      <p:sp>
        <p:nvSpPr>
          <p:cNvPr id="1713" name="Rectangle 3"/>
          <p:cNvSpPr txBox="1">
            <a:spLocks noChangeArrowheads="1"/>
          </p:cNvSpPr>
          <p:nvPr/>
        </p:nvSpPr>
        <p:spPr bwMode="gray">
          <a:xfrm>
            <a:off x="6709185" y="1536872"/>
            <a:ext cx="2290212" cy="844955"/>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285750" lvl="1" indent="-171450">
              <a:buClr>
                <a:schemeClr val="tx2"/>
              </a:buClr>
              <a:defRPr/>
            </a:pPr>
            <a:r>
              <a:rPr lang="en-US" sz="2400" kern="0">
                <a:solidFill>
                  <a:schemeClr val="accent1"/>
                </a:solidFill>
                <a:latin typeface="Segoe UI" pitchFamily="34" charset="0"/>
                <a:ea typeface="Segoe UI" pitchFamily="34" charset="0"/>
                <a:cs typeface="Segoe UI" pitchFamily="34" charset="0"/>
              </a:rPr>
              <a:t>94°C</a:t>
            </a:r>
          </a:p>
        </p:txBody>
      </p:sp>
      <p:grpSp>
        <p:nvGrpSpPr>
          <p:cNvPr id="2" name="Group 1713"/>
          <p:cNvGrpSpPr/>
          <p:nvPr/>
        </p:nvGrpSpPr>
        <p:grpSpPr>
          <a:xfrm>
            <a:off x="3409372" y="1801638"/>
            <a:ext cx="2701767" cy="553303"/>
            <a:chOff x="3156918" y="1857294"/>
            <a:chExt cx="2701767" cy="553303"/>
          </a:xfrm>
        </p:grpSpPr>
        <p:sp>
          <p:nvSpPr>
            <p:cNvPr id="1715" name="Freeform 266"/>
            <p:cNvSpPr>
              <a:spLocks noChangeAspect="1"/>
            </p:cNvSpPr>
            <p:nvPr/>
          </p:nvSpPr>
          <p:spPr bwMode="auto">
            <a:xfrm>
              <a:off x="3221867" y="1960540"/>
              <a:ext cx="2564043" cy="450057"/>
            </a:xfrm>
            <a:custGeom>
              <a:avLst/>
              <a:gdLst>
                <a:gd name="T0" fmla="*/ 8900 w 1424"/>
                <a:gd name="T1" fmla="*/ 883 h 250"/>
                <a:gd name="T2" fmla="*/ 5950 w 1424"/>
                <a:gd name="T3" fmla="*/ 863 h 250"/>
                <a:gd name="T4" fmla="*/ 5925 w 1424"/>
                <a:gd name="T5" fmla="*/ 883 h 250"/>
                <a:gd name="T6" fmla="*/ 2975 w 1424"/>
                <a:gd name="T7" fmla="*/ 863 h 250"/>
                <a:gd name="T8" fmla="*/ 2950 w 1424"/>
                <a:gd name="T9" fmla="*/ 883 h 250"/>
                <a:gd name="T10" fmla="*/ 0 w 1424"/>
                <a:gd name="T11" fmla="*/ 863 h 250"/>
                <a:gd name="T12" fmla="*/ 0 w 1424"/>
                <a:gd name="T13" fmla="*/ 632 h 250"/>
                <a:gd name="T14" fmla="*/ 2950 w 1424"/>
                <a:gd name="T15" fmla="*/ 650 h 250"/>
                <a:gd name="T16" fmla="*/ 2975 w 1424"/>
                <a:gd name="T17" fmla="*/ 632 h 250"/>
                <a:gd name="T18" fmla="*/ 5925 w 1424"/>
                <a:gd name="T19" fmla="*/ 650 h 250"/>
                <a:gd name="T20" fmla="*/ 5950 w 1424"/>
                <a:gd name="T21" fmla="*/ 632 h 250"/>
                <a:gd name="T22" fmla="*/ 8900 w 1424"/>
                <a:gd name="T23" fmla="*/ 650 h 250"/>
                <a:gd name="T24" fmla="*/ 8900 w 1424"/>
                <a:gd name="T25" fmla="*/ 883 h 2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24"/>
                <a:gd name="T40" fmla="*/ 0 h 250"/>
                <a:gd name="T41" fmla="*/ 1424 w 1424"/>
                <a:gd name="T42" fmla="*/ 250 h 25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24" h="250">
                  <a:moveTo>
                    <a:pt x="1424" y="141"/>
                  </a:moveTo>
                  <a:cubicBezTo>
                    <a:pt x="1280" y="250"/>
                    <a:pt x="1109" y="37"/>
                    <a:pt x="952" y="138"/>
                  </a:cubicBezTo>
                  <a:cubicBezTo>
                    <a:pt x="948" y="141"/>
                    <a:pt x="948" y="141"/>
                    <a:pt x="948" y="141"/>
                  </a:cubicBezTo>
                  <a:cubicBezTo>
                    <a:pt x="804" y="250"/>
                    <a:pt x="633" y="37"/>
                    <a:pt x="476" y="138"/>
                  </a:cubicBezTo>
                  <a:cubicBezTo>
                    <a:pt x="472" y="141"/>
                    <a:pt x="472" y="141"/>
                    <a:pt x="472" y="141"/>
                  </a:cubicBezTo>
                  <a:cubicBezTo>
                    <a:pt x="328" y="250"/>
                    <a:pt x="157" y="37"/>
                    <a:pt x="0" y="138"/>
                  </a:cubicBezTo>
                  <a:cubicBezTo>
                    <a:pt x="0" y="101"/>
                    <a:pt x="0" y="101"/>
                    <a:pt x="0" y="101"/>
                  </a:cubicBezTo>
                  <a:cubicBezTo>
                    <a:pt x="157" y="0"/>
                    <a:pt x="328" y="213"/>
                    <a:pt x="472" y="104"/>
                  </a:cubicBezTo>
                  <a:cubicBezTo>
                    <a:pt x="476" y="101"/>
                    <a:pt x="476" y="101"/>
                    <a:pt x="476" y="101"/>
                  </a:cubicBezTo>
                  <a:cubicBezTo>
                    <a:pt x="633" y="0"/>
                    <a:pt x="804" y="213"/>
                    <a:pt x="948" y="104"/>
                  </a:cubicBezTo>
                  <a:cubicBezTo>
                    <a:pt x="952" y="101"/>
                    <a:pt x="952" y="101"/>
                    <a:pt x="952" y="101"/>
                  </a:cubicBezTo>
                  <a:cubicBezTo>
                    <a:pt x="1109" y="0"/>
                    <a:pt x="1280" y="213"/>
                    <a:pt x="1424" y="104"/>
                  </a:cubicBezTo>
                  <a:lnTo>
                    <a:pt x="1424" y="141"/>
                  </a:lnTo>
                  <a:close/>
                </a:path>
              </a:pathLst>
            </a:custGeom>
            <a:solidFill>
              <a:srgbClr val="113A8D"/>
            </a:solidFill>
            <a:ln w="9525">
              <a:noFill/>
              <a:round/>
              <a:headEnd/>
              <a:tailEnd/>
            </a:ln>
          </p:spPr>
          <p:txBody>
            <a:bodyPr/>
            <a:lstStyle/>
            <a:p>
              <a:endParaRPr lang="en-US"/>
            </a:p>
          </p:txBody>
        </p:sp>
        <p:grpSp>
          <p:nvGrpSpPr>
            <p:cNvPr id="3" name="Group 272"/>
            <p:cNvGrpSpPr>
              <a:grpSpLocks/>
            </p:cNvGrpSpPr>
            <p:nvPr/>
          </p:nvGrpSpPr>
          <p:grpSpPr bwMode="auto">
            <a:xfrm>
              <a:off x="3156918" y="1857294"/>
              <a:ext cx="2701767" cy="372904"/>
              <a:chOff x="1878" y="1888"/>
              <a:chExt cx="1891" cy="261"/>
            </a:xfrm>
          </p:grpSpPr>
          <p:grpSp>
            <p:nvGrpSpPr>
              <p:cNvPr id="4" name="Group 273"/>
              <p:cNvGrpSpPr>
                <a:grpSpLocks noChangeAspect="1"/>
              </p:cNvGrpSpPr>
              <p:nvPr/>
            </p:nvGrpSpPr>
            <p:grpSpPr bwMode="auto">
              <a:xfrm>
                <a:off x="1878" y="1919"/>
                <a:ext cx="53" cy="157"/>
                <a:chOff x="627" y="867"/>
                <a:chExt cx="95" cy="279"/>
              </a:xfrm>
            </p:grpSpPr>
            <p:sp>
              <p:nvSpPr>
                <p:cNvPr id="1813" name="Freeform 274"/>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1814" name="Freeform 275"/>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1815" name="Freeform 276"/>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1816" name="Freeform 277"/>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1817" name="Freeform 278"/>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5" name="Group 279"/>
              <p:cNvGrpSpPr>
                <a:grpSpLocks noChangeAspect="1"/>
              </p:cNvGrpSpPr>
              <p:nvPr/>
            </p:nvGrpSpPr>
            <p:grpSpPr bwMode="auto">
              <a:xfrm>
                <a:off x="2170" y="1956"/>
                <a:ext cx="53" cy="157"/>
                <a:chOff x="627" y="867"/>
                <a:chExt cx="95" cy="279"/>
              </a:xfrm>
            </p:grpSpPr>
            <p:sp>
              <p:nvSpPr>
                <p:cNvPr id="1808" name="Freeform 280"/>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1809" name="Freeform 281"/>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1810" name="Freeform 282"/>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1811" name="Freeform 283"/>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1812" name="Freeform 284"/>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6" name="Group 285"/>
              <p:cNvGrpSpPr>
                <a:grpSpLocks noChangeAspect="1"/>
              </p:cNvGrpSpPr>
              <p:nvPr/>
            </p:nvGrpSpPr>
            <p:grpSpPr bwMode="auto">
              <a:xfrm>
                <a:off x="2560" y="1913"/>
                <a:ext cx="53" cy="156"/>
                <a:chOff x="627" y="867"/>
                <a:chExt cx="95" cy="279"/>
              </a:xfrm>
            </p:grpSpPr>
            <p:sp>
              <p:nvSpPr>
                <p:cNvPr id="1803" name="Freeform 286"/>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1804" name="Freeform 287"/>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1805" name="Freeform 288"/>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1806" name="Freeform 289"/>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1807" name="Freeform 290"/>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7" name="Group 291"/>
              <p:cNvGrpSpPr>
                <a:grpSpLocks noChangeAspect="1"/>
              </p:cNvGrpSpPr>
              <p:nvPr/>
            </p:nvGrpSpPr>
            <p:grpSpPr bwMode="auto">
              <a:xfrm>
                <a:off x="2758" y="1933"/>
                <a:ext cx="53" cy="156"/>
                <a:chOff x="627" y="867"/>
                <a:chExt cx="95" cy="279"/>
              </a:xfrm>
            </p:grpSpPr>
            <p:sp>
              <p:nvSpPr>
                <p:cNvPr id="1798" name="Freeform 292"/>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1799" name="Freeform 293"/>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1800" name="Freeform 294"/>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1801" name="Freeform 295"/>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1802" name="Freeform 296"/>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8" name="Group 297"/>
              <p:cNvGrpSpPr>
                <a:grpSpLocks noChangeAspect="1"/>
              </p:cNvGrpSpPr>
              <p:nvPr/>
            </p:nvGrpSpPr>
            <p:grpSpPr bwMode="auto">
              <a:xfrm>
                <a:off x="3087" y="1973"/>
                <a:ext cx="54" cy="156"/>
                <a:chOff x="627" y="867"/>
                <a:chExt cx="95" cy="279"/>
              </a:xfrm>
            </p:grpSpPr>
            <p:sp>
              <p:nvSpPr>
                <p:cNvPr id="1793" name="Freeform 298"/>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1794" name="Freeform 299"/>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1795" name="Freeform 300"/>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1796" name="Freeform 301"/>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1797" name="Freeform 302"/>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9" name="Group 303"/>
              <p:cNvGrpSpPr>
                <a:grpSpLocks noChangeAspect="1"/>
              </p:cNvGrpSpPr>
              <p:nvPr/>
            </p:nvGrpSpPr>
            <p:grpSpPr bwMode="auto">
              <a:xfrm>
                <a:off x="3501" y="1946"/>
                <a:ext cx="53" cy="157"/>
                <a:chOff x="627" y="867"/>
                <a:chExt cx="95" cy="279"/>
              </a:xfrm>
            </p:grpSpPr>
            <p:sp>
              <p:nvSpPr>
                <p:cNvPr id="1788" name="Freeform 304"/>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1789" name="Freeform 305"/>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1790" name="Freeform 306"/>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1791" name="Freeform 307"/>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1792" name="Freeform 308"/>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10" name="Group 309"/>
              <p:cNvGrpSpPr>
                <a:grpSpLocks noChangeAspect="1"/>
              </p:cNvGrpSpPr>
              <p:nvPr/>
            </p:nvGrpSpPr>
            <p:grpSpPr bwMode="auto">
              <a:xfrm>
                <a:off x="1972" y="1898"/>
                <a:ext cx="53" cy="156"/>
                <a:chOff x="1008" y="867"/>
                <a:chExt cx="95" cy="278"/>
              </a:xfrm>
            </p:grpSpPr>
            <p:sp>
              <p:nvSpPr>
                <p:cNvPr id="1784" name="Freeform 310"/>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a:lstStyle/>
                <a:p>
                  <a:endParaRPr lang="en-US"/>
                </a:p>
              </p:txBody>
            </p:sp>
            <p:sp>
              <p:nvSpPr>
                <p:cNvPr id="1785" name="Freeform 311"/>
                <p:cNvSpPr>
                  <a:spLocks noChangeAspect="1"/>
                </p:cNvSpPr>
                <p:nvPr/>
              </p:nvSpPr>
              <p:spPr bwMode="auto">
                <a:xfrm>
                  <a:off x="1053" y="867"/>
                  <a:ext cx="50" cy="278"/>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a:lstStyle/>
                <a:p>
                  <a:endParaRPr lang="en-US"/>
                </a:p>
              </p:txBody>
            </p:sp>
            <p:sp>
              <p:nvSpPr>
                <p:cNvPr id="1786" name="Freeform 312"/>
                <p:cNvSpPr>
                  <a:spLocks noChangeAspect="1" noEditPoints="1"/>
                </p:cNvSpPr>
                <p:nvPr/>
              </p:nvSpPr>
              <p:spPr bwMode="auto">
                <a:xfrm>
                  <a:off x="1008" y="867"/>
                  <a:ext cx="95" cy="278"/>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1787" name="Freeform 313"/>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11" name="Group 314"/>
              <p:cNvGrpSpPr>
                <a:grpSpLocks noChangeAspect="1"/>
              </p:cNvGrpSpPr>
              <p:nvPr/>
            </p:nvGrpSpPr>
            <p:grpSpPr bwMode="auto">
              <a:xfrm rot="10800000">
                <a:off x="2271" y="1985"/>
                <a:ext cx="53" cy="161"/>
                <a:chOff x="818" y="866"/>
                <a:chExt cx="96" cy="286"/>
              </a:xfrm>
            </p:grpSpPr>
            <p:sp>
              <p:nvSpPr>
                <p:cNvPr id="1780" name="Freeform 315"/>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rot="10800000"/>
                <a:lstStyle/>
                <a:p>
                  <a:endParaRPr lang="en-US"/>
                </a:p>
              </p:txBody>
            </p:sp>
            <p:sp>
              <p:nvSpPr>
                <p:cNvPr id="1781" name="Freeform 316"/>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rot="10800000"/>
                <a:lstStyle/>
                <a:p>
                  <a:endParaRPr lang="en-US"/>
                </a:p>
              </p:txBody>
            </p:sp>
            <p:sp>
              <p:nvSpPr>
                <p:cNvPr id="1782" name="Freeform 317"/>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rot="10800000"/>
                <a:lstStyle/>
                <a:p>
                  <a:endParaRPr lang="en-US"/>
                </a:p>
              </p:txBody>
            </p:sp>
            <p:sp>
              <p:nvSpPr>
                <p:cNvPr id="1783" name="Freeform 318"/>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rot="10800000"/>
                <a:lstStyle/>
                <a:p>
                  <a:endParaRPr lang="en-US"/>
                </a:p>
              </p:txBody>
            </p:sp>
          </p:grpSp>
          <p:grpSp>
            <p:nvGrpSpPr>
              <p:cNvPr id="12" name="Group 319"/>
              <p:cNvGrpSpPr>
                <a:grpSpLocks noChangeAspect="1"/>
              </p:cNvGrpSpPr>
              <p:nvPr/>
            </p:nvGrpSpPr>
            <p:grpSpPr bwMode="auto">
              <a:xfrm>
                <a:off x="2466" y="1946"/>
                <a:ext cx="53" cy="156"/>
                <a:chOff x="1008" y="867"/>
                <a:chExt cx="95" cy="278"/>
              </a:xfrm>
            </p:grpSpPr>
            <p:sp>
              <p:nvSpPr>
                <p:cNvPr id="1776" name="Freeform 320"/>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a:lstStyle/>
                <a:p>
                  <a:endParaRPr lang="en-US"/>
                </a:p>
              </p:txBody>
            </p:sp>
            <p:sp>
              <p:nvSpPr>
                <p:cNvPr id="1777" name="Freeform 321"/>
                <p:cNvSpPr>
                  <a:spLocks noChangeAspect="1"/>
                </p:cNvSpPr>
                <p:nvPr/>
              </p:nvSpPr>
              <p:spPr bwMode="auto">
                <a:xfrm>
                  <a:off x="1053" y="867"/>
                  <a:ext cx="50" cy="278"/>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a:lstStyle/>
                <a:p>
                  <a:endParaRPr lang="en-US"/>
                </a:p>
              </p:txBody>
            </p:sp>
            <p:sp>
              <p:nvSpPr>
                <p:cNvPr id="1778" name="Freeform 322"/>
                <p:cNvSpPr>
                  <a:spLocks noChangeAspect="1" noEditPoints="1"/>
                </p:cNvSpPr>
                <p:nvPr/>
              </p:nvSpPr>
              <p:spPr bwMode="auto">
                <a:xfrm>
                  <a:off x="1008" y="867"/>
                  <a:ext cx="95" cy="278"/>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1779" name="Freeform 323"/>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13" name="Group 324"/>
              <p:cNvGrpSpPr>
                <a:grpSpLocks noChangeAspect="1"/>
              </p:cNvGrpSpPr>
              <p:nvPr/>
            </p:nvGrpSpPr>
            <p:grpSpPr bwMode="auto">
              <a:xfrm rot="10800000">
                <a:off x="3286" y="1888"/>
                <a:ext cx="53" cy="160"/>
                <a:chOff x="818" y="866"/>
                <a:chExt cx="96" cy="286"/>
              </a:xfrm>
            </p:grpSpPr>
            <p:sp>
              <p:nvSpPr>
                <p:cNvPr id="1772" name="Freeform 325"/>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rot="10800000"/>
                <a:lstStyle/>
                <a:p>
                  <a:endParaRPr lang="en-US"/>
                </a:p>
              </p:txBody>
            </p:sp>
            <p:sp>
              <p:nvSpPr>
                <p:cNvPr id="1773" name="Freeform 326"/>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rot="10800000"/>
                <a:lstStyle/>
                <a:p>
                  <a:endParaRPr lang="en-US"/>
                </a:p>
              </p:txBody>
            </p:sp>
            <p:sp>
              <p:nvSpPr>
                <p:cNvPr id="1774" name="Freeform 327"/>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rot="10800000"/>
                <a:lstStyle/>
                <a:p>
                  <a:endParaRPr lang="en-US"/>
                </a:p>
              </p:txBody>
            </p:sp>
            <p:sp>
              <p:nvSpPr>
                <p:cNvPr id="1775" name="Freeform 328"/>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rot="10800000"/>
                <a:lstStyle/>
                <a:p>
                  <a:endParaRPr lang="en-US"/>
                </a:p>
              </p:txBody>
            </p:sp>
          </p:grpSp>
          <p:grpSp>
            <p:nvGrpSpPr>
              <p:cNvPr id="14" name="Group 329"/>
              <p:cNvGrpSpPr>
                <a:grpSpLocks noChangeAspect="1"/>
              </p:cNvGrpSpPr>
              <p:nvPr/>
            </p:nvGrpSpPr>
            <p:grpSpPr bwMode="auto">
              <a:xfrm>
                <a:off x="3608" y="1993"/>
                <a:ext cx="53" cy="156"/>
                <a:chOff x="1008" y="867"/>
                <a:chExt cx="95" cy="278"/>
              </a:xfrm>
            </p:grpSpPr>
            <p:sp>
              <p:nvSpPr>
                <p:cNvPr id="1768" name="Freeform 330"/>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a:lstStyle/>
                <a:p>
                  <a:endParaRPr lang="en-US"/>
                </a:p>
              </p:txBody>
            </p:sp>
            <p:sp>
              <p:nvSpPr>
                <p:cNvPr id="1769" name="Freeform 331"/>
                <p:cNvSpPr>
                  <a:spLocks noChangeAspect="1"/>
                </p:cNvSpPr>
                <p:nvPr/>
              </p:nvSpPr>
              <p:spPr bwMode="auto">
                <a:xfrm>
                  <a:off x="1053" y="867"/>
                  <a:ext cx="50" cy="278"/>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a:lstStyle/>
                <a:p>
                  <a:endParaRPr lang="en-US"/>
                </a:p>
              </p:txBody>
            </p:sp>
            <p:sp>
              <p:nvSpPr>
                <p:cNvPr id="1770" name="Freeform 332"/>
                <p:cNvSpPr>
                  <a:spLocks noChangeAspect="1" noEditPoints="1"/>
                </p:cNvSpPr>
                <p:nvPr/>
              </p:nvSpPr>
              <p:spPr bwMode="auto">
                <a:xfrm>
                  <a:off x="1008" y="867"/>
                  <a:ext cx="95" cy="278"/>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1771" name="Freeform 333"/>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15" name="Group 334"/>
              <p:cNvGrpSpPr>
                <a:grpSpLocks noChangeAspect="1"/>
              </p:cNvGrpSpPr>
              <p:nvPr/>
            </p:nvGrpSpPr>
            <p:grpSpPr bwMode="auto">
              <a:xfrm>
                <a:off x="2072" y="1923"/>
                <a:ext cx="54" cy="156"/>
                <a:chOff x="1203" y="861"/>
                <a:chExt cx="95" cy="279"/>
              </a:xfrm>
            </p:grpSpPr>
            <p:sp>
              <p:nvSpPr>
                <p:cNvPr id="1764" name="Freeform 335"/>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1765" name="Freeform 336"/>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1766" name="Freeform 337"/>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1767" name="Freeform 338"/>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16" name="Group 339"/>
              <p:cNvGrpSpPr>
                <a:grpSpLocks noChangeAspect="1"/>
              </p:cNvGrpSpPr>
              <p:nvPr/>
            </p:nvGrpSpPr>
            <p:grpSpPr bwMode="auto">
              <a:xfrm rot="10800000">
                <a:off x="2368" y="1985"/>
                <a:ext cx="54" cy="161"/>
                <a:chOff x="818" y="866"/>
                <a:chExt cx="96" cy="286"/>
              </a:xfrm>
            </p:grpSpPr>
            <p:sp>
              <p:nvSpPr>
                <p:cNvPr id="1760" name="Freeform 340"/>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rot="10800000"/>
                <a:lstStyle/>
                <a:p>
                  <a:endParaRPr lang="en-US"/>
                </a:p>
              </p:txBody>
            </p:sp>
            <p:sp>
              <p:nvSpPr>
                <p:cNvPr id="1761" name="Freeform 341"/>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rot="10800000"/>
                <a:lstStyle/>
                <a:p>
                  <a:endParaRPr lang="en-US"/>
                </a:p>
              </p:txBody>
            </p:sp>
            <p:sp>
              <p:nvSpPr>
                <p:cNvPr id="1762" name="Freeform 342"/>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rot="10800000"/>
                <a:lstStyle/>
                <a:p>
                  <a:endParaRPr lang="en-US"/>
                </a:p>
              </p:txBody>
            </p:sp>
            <p:sp>
              <p:nvSpPr>
                <p:cNvPr id="1763" name="Freeform 343"/>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rot="10800000"/>
                <a:lstStyle/>
                <a:p>
                  <a:endParaRPr lang="en-US"/>
                </a:p>
              </p:txBody>
            </p:sp>
          </p:grpSp>
          <p:grpSp>
            <p:nvGrpSpPr>
              <p:cNvPr id="17" name="Group 344"/>
              <p:cNvGrpSpPr>
                <a:grpSpLocks noChangeAspect="1"/>
              </p:cNvGrpSpPr>
              <p:nvPr/>
            </p:nvGrpSpPr>
            <p:grpSpPr bwMode="auto">
              <a:xfrm>
                <a:off x="2657" y="1912"/>
                <a:ext cx="53" cy="156"/>
                <a:chOff x="1203" y="861"/>
                <a:chExt cx="95" cy="279"/>
              </a:xfrm>
            </p:grpSpPr>
            <p:sp>
              <p:nvSpPr>
                <p:cNvPr id="1756" name="Freeform 345"/>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1757" name="Freeform 346"/>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1758" name="Freeform 347"/>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1759" name="Freeform 348"/>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18" name="Group 349"/>
              <p:cNvGrpSpPr>
                <a:grpSpLocks noChangeAspect="1"/>
              </p:cNvGrpSpPr>
              <p:nvPr/>
            </p:nvGrpSpPr>
            <p:grpSpPr bwMode="auto">
              <a:xfrm>
                <a:off x="2973" y="1992"/>
                <a:ext cx="53" cy="156"/>
                <a:chOff x="1203" y="861"/>
                <a:chExt cx="95" cy="279"/>
              </a:xfrm>
            </p:grpSpPr>
            <p:sp>
              <p:nvSpPr>
                <p:cNvPr id="1752" name="Freeform 350"/>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1753" name="Freeform 351"/>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1754" name="Freeform 352"/>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1755" name="Freeform 353"/>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19" name="Group 354"/>
              <p:cNvGrpSpPr>
                <a:grpSpLocks noChangeAspect="1"/>
              </p:cNvGrpSpPr>
              <p:nvPr/>
            </p:nvGrpSpPr>
            <p:grpSpPr bwMode="auto">
              <a:xfrm>
                <a:off x="3393" y="1918"/>
                <a:ext cx="53" cy="157"/>
                <a:chOff x="1203" y="861"/>
                <a:chExt cx="95" cy="279"/>
              </a:xfrm>
            </p:grpSpPr>
            <p:sp>
              <p:nvSpPr>
                <p:cNvPr id="1748" name="Freeform 355"/>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1749" name="Freeform 356"/>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1750" name="Freeform 357"/>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1751" name="Freeform 358"/>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20" name="Group 359"/>
              <p:cNvGrpSpPr>
                <a:grpSpLocks noChangeAspect="1"/>
              </p:cNvGrpSpPr>
              <p:nvPr/>
            </p:nvGrpSpPr>
            <p:grpSpPr bwMode="auto">
              <a:xfrm>
                <a:off x="3716" y="1992"/>
                <a:ext cx="53" cy="156"/>
                <a:chOff x="1203" y="861"/>
                <a:chExt cx="95" cy="279"/>
              </a:xfrm>
            </p:grpSpPr>
            <p:sp>
              <p:nvSpPr>
                <p:cNvPr id="1744" name="Freeform 360"/>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1745" name="Freeform 361"/>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1746" name="Freeform 362"/>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1747" name="Freeform 363"/>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21" name="Group 364"/>
              <p:cNvGrpSpPr>
                <a:grpSpLocks noChangeAspect="1"/>
              </p:cNvGrpSpPr>
              <p:nvPr/>
            </p:nvGrpSpPr>
            <p:grpSpPr bwMode="auto">
              <a:xfrm rot="10800000">
                <a:off x="2868" y="1970"/>
                <a:ext cx="54" cy="162"/>
                <a:chOff x="435" y="866"/>
                <a:chExt cx="95" cy="289"/>
              </a:xfrm>
            </p:grpSpPr>
            <p:sp>
              <p:nvSpPr>
                <p:cNvPr id="1740" name="Freeform 365"/>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rot="10800000"/>
                <a:lstStyle/>
                <a:p>
                  <a:endParaRPr lang="en-US"/>
                </a:p>
              </p:txBody>
            </p:sp>
            <p:sp>
              <p:nvSpPr>
                <p:cNvPr id="1741" name="Freeform 366"/>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rot="10800000"/>
                <a:lstStyle/>
                <a:p>
                  <a:endParaRPr lang="en-US"/>
                </a:p>
              </p:txBody>
            </p:sp>
            <p:sp>
              <p:nvSpPr>
                <p:cNvPr id="1742" name="Freeform 367"/>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rot="10800000"/>
                <a:lstStyle/>
                <a:p>
                  <a:endParaRPr lang="en-US"/>
                </a:p>
              </p:txBody>
            </p:sp>
            <p:sp>
              <p:nvSpPr>
                <p:cNvPr id="1743" name="Freeform 368"/>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rot="10800000"/>
                <a:lstStyle/>
                <a:p>
                  <a:endParaRPr lang="en-US"/>
                </a:p>
              </p:txBody>
            </p:sp>
          </p:grpSp>
          <p:grpSp>
            <p:nvGrpSpPr>
              <p:cNvPr id="22" name="Group 369"/>
              <p:cNvGrpSpPr>
                <a:grpSpLocks noChangeAspect="1"/>
              </p:cNvGrpSpPr>
              <p:nvPr/>
            </p:nvGrpSpPr>
            <p:grpSpPr bwMode="auto">
              <a:xfrm rot="10800000">
                <a:off x="3189" y="1926"/>
                <a:ext cx="53" cy="162"/>
                <a:chOff x="435" y="866"/>
                <a:chExt cx="95" cy="289"/>
              </a:xfrm>
            </p:grpSpPr>
            <p:sp>
              <p:nvSpPr>
                <p:cNvPr id="1736" name="Freeform 370"/>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rot="10800000"/>
                <a:lstStyle/>
                <a:p>
                  <a:endParaRPr lang="en-US"/>
                </a:p>
              </p:txBody>
            </p:sp>
            <p:sp>
              <p:nvSpPr>
                <p:cNvPr id="1737" name="Freeform 371"/>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rot="10800000"/>
                <a:lstStyle/>
                <a:p>
                  <a:endParaRPr lang="en-US"/>
                </a:p>
              </p:txBody>
            </p:sp>
            <p:sp>
              <p:nvSpPr>
                <p:cNvPr id="1738" name="Freeform 372"/>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rot="10800000"/>
                <a:lstStyle/>
                <a:p>
                  <a:endParaRPr lang="en-US"/>
                </a:p>
              </p:txBody>
            </p:sp>
            <p:sp>
              <p:nvSpPr>
                <p:cNvPr id="1739" name="Freeform 373"/>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rot="10800000"/>
                <a:lstStyle/>
                <a:p>
                  <a:endParaRPr lang="en-US"/>
                </a:p>
              </p:txBody>
            </p:sp>
          </p:grpSp>
        </p:grpSp>
      </p:grpSp>
      <p:sp>
        <p:nvSpPr>
          <p:cNvPr id="1818" name="ZoneTexte 1211"/>
          <p:cNvSpPr txBox="1">
            <a:spLocks noChangeArrowheads="1"/>
          </p:cNvSpPr>
          <p:nvPr/>
        </p:nvSpPr>
        <p:spPr bwMode="auto">
          <a:xfrm>
            <a:off x="446968" y="3678486"/>
            <a:ext cx="2000250" cy="400110"/>
          </a:xfrm>
          <a:prstGeom prst="rect">
            <a:avLst/>
          </a:prstGeom>
          <a:noFill/>
          <a:ln w="9525">
            <a:noFill/>
            <a:miter lim="800000"/>
            <a:headEnd/>
            <a:tailEnd/>
          </a:ln>
        </p:spPr>
        <p:txBody>
          <a:bodyPr>
            <a:spAutoFit/>
          </a:bodyPr>
          <a:lstStyle/>
          <a:p>
            <a:pPr algn="ctr"/>
            <a:r>
              <a:rPr lang="en-US" sz="2000">
                <a:latin typeface="Segoe UI Semibold" pitchFamily="34" charset="0"/>
              </a:rPr>
              <a:t>Annealing</a:t>
            </a:r>
          </a:p>
        </p:txBody>
      </p:sp>
      <p:sp>
        <p:nvSpPr>
          <p:cNvPr id="1819" name="Oval 2410"/>
          <p:cNvSpPr>
            <a:spLocks noChangeArrowheads="1"/>
          </p:cNvSpPr>
          <p:nvPr/>
        </p:nvSpPr>
        <p:spPr bwMode="auto">
          <a:xfrm>
            <a:off x="1215935" y="3076493"/>
            <a:ext cx="482204" cy="482204"/>
          </a:xfrm>
          <a:prstGeom prst="ellipse">
            <a:avLst/>
          </a:prstGeom>
          <a:solidFill>
            <a:schemeClr val="folHlink"/>
          </a:solidFill>
          <a:ln w="22225">
            <a:solidFill>
              <a:schemeClr val="hlink"/>
            </a:solidFill>
            <a:round/>
            <a:headEnd/>
            <a:tailEnd/>
          </a:ln>
        </p:spPr>
        <p:txBody>
          <a:bodyPr wrap="none" lIns="68579" tIns="34289" rIns="68579" bIns="34289" anchor="ctr"/>
          <a:lstStyle/>
          <a:p>
            <a:pPr algn="ctr"/>
            <a:r>
              <a:rPr lang="en-GB" sz="2000">
                <a:solidFill>
                  <a:schemeClr val="bg1"/>
                </a:solidFill>
              </a:rPr>
              <a:t>2</a:t>
            </a:r>
          </a:p>
        </p:txBody>
      </p:sp>
      <p:cxnSp>
        <p:nvCxnSpPr>
          <p:cNvPr id="1820" name="Straight Connector 1819"/>
          <p:cNvCxnSpPr/>
          <p:nvPr/>
        </p:nvCxnSpPr>
        <p:spPr bwMode="auto">
          <a:xfrm>
            <a:off x="938285" y="2538164"/>
            <a:ext cx="8229597" cy="0"/>
          </a:xfrm>
          <a:prstGeom prst="line">
            <a:avLst/>
          </a:prstGeom>
          <a:solidFill>
            <a:schemeClr val="accent1"/>
          </a:solidFill>
          <a:ln w="9525" cap="flat" cmpd="sng" algn="ctr">
            <a:solidFill>
              <a:schemeClr val="accent1"/>
            </a:solidFill>
            <a:prstDash val="sysDot"/>
            <a:round/>
            <a:headEnd type="none" w="med" len="med"/>
            <a:tailEnd type="none" w="med" len="med"/>
          </a:ln>
          <a:effectLst/>
        </p:spPr>
      </p:cxnSp>
      <p:sp>
        <p:nvSpPr>
          <p:cNvPr id="1821" name="Rectangle 3"/>
          <p:cNvSpPr txBox="1">
            <a:spLocks noChangeArrowheads="1"/>
          </p:cNvSpPr>
          <p:nvPr/>
        </p:nvSpPr>
        <p:spPr bwMode="gray">
          <a:xfrm>
            <a:off x="7021782" y="2405793"/>
            <a:ext cx="1665018" cy="844955"/>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285750" lvl="1" indent="-171450">
              <a:buClr>
                <a:schemeClr val="tx2"/>
              </a:buClr>
              <a:defRPr/>
            </a:pPr>
            <a:endParaRPr lang="en-US" sz="2400" kern="0">
              <a:solidFill>
                <a:schemeClr val="accent1"/>
              </a:solidFill>
              <a:latin typeface="Segoe UI" pitchFamily="34" charset="0"/>
              <a:ea typeface="Segoe UI" pitchFamily="34" charset="0"/>
              <a:cs typeface="Segoe UI" pitchFamily="34" charset="0"/>
            </a:endParaRPr>
          </a:p>
          <a:p>
            <a:pPr marL="285750" lvl="1" indent="-171450">
              <a:buClr>
                <a:schemeClr val="tx2"/>
              </a:buClr>
              <a:defRPr/>
            </a:pPr>
            <a:r>
              <a:rPr lang="en-US" sz="2400" kern="0">
                <a:solidFill>
                  <a:schemeClr val="accent1"/>
                </a:solidFill>
                <a:latin typeface="Segoe UI" pitchFamily="34" charset="0"/>
                <a:ea typeface="Segoe UI" pitchFamily="34" charset="0"/>
                <a:cs typeface="Segoe UI" pitchFamily="34" charset="0"/>
              </a:rPr>
              <a:t>50-60°C</a:t>
            </a:r>
          </a:p>
        </p:txBody>
      </p:sp>
      <p:grpSp>
        <p:nvGrpSpPr>
          <p:cNvPr id="23" name="Group 1821"/>
          <p:cNvGrpSpPr/>
          <p:nvPr/>
        </p:nvGrpSpPr>
        <p:grpSpPr>
          <a:xfrm>
            <a:off x="3290270" y="4011614"/>
            <a:ext cx="2966085" cy="317803"/>
            <a:chOff x="3061669" y="4011613"/>
            <a:chExt cx="2966085" cy="317803"/>
          </a:xfrm>
        </p:grpSpPr>
        <p:grpSp>
          <p:nvGrpSpPr>
            <p:cNvPr id="24" name="Group 482"/>
            <p:cNvGrpSpPr>
              <a:grpSpLocks noChangeAspect="1"/>
            </p:cNvGrpSpPr>
            <p:nvPr/>
          </p:nvGrpSpPr>
          <p:grpSpPr bwMode="auto">
            <a:xfrm>
              <a:off x="3061669" y="4243062"/>
              <a:ext cx="2966085" cy="86354"/>
              <a:chOff x="434" y="2352"/>
              <a:chExt cx="3708" cy="108"/>
            </a:xfrm>
          </p:grpSpPr>
          <p:sp>
            <p:nvSpPr>
              <p:cNvPr id="1926" name="Rectangle 483"/>
              <p:cNvSpPr>
                <a:spLocks noChangeAspect="1" noChangeArrowheads="1"/>
              </p:cNvSpPr>
              <p:nvPr/>
            </p:nvSpPr>
            <p:spPr bwMode="auto">
              <a:xfrm>
                <a:off x="434" y="2352"/>
                <a:ext cx="3708" cy="108"/>
              </a:xfrm>
              <a:prstGeom prst="rect">
                <a:avLst/>
              </a:prstGeom>
              <a:solidFill>
                <a:srgbClr val="113A8D"/>
              </a:solidFill>
              <a:ln w="9525">
                <a:noFill/>
                <a:miter lim="800000"/>
                <a:headEnd/>
                <a:tailEnd/>
              </a:ln>
            </p:spPr>
            <p:txBody>
              <a:bodyPr/>
              <a:lstStyle/>
              <a:p>
                <a:pPr algn="ctr"/>
                <a:endParaRPr lang="en-US"/>
              </a:p>
            </p:txBody>
          </p:sp>
          <p:sp>
            <p:nvSpPr>
              <p:cNvPr id="1927" name="Line 485"/>
              <p:cNvSpPr>
                <a:spLocks noChangeAspect="1" noChangeShapeType="1"/>
              </p:cNvSpPr>
              <p:nvPr/>
            </p:nvSpPr>
            <p:spPr bwMode="auto">
              <a:xfrm>
                <a:off x="434" y="2352"/>
                <a:ext cx="3708" cy="1"/>
              </a:xfrm>
              <a:prstGeom prst="line">
                <a:avLst/>
              </a:prstGeom>
              <a:noFill/>
              <a:ln w="7938" cap="rnd">
                <a:solidFill>
                  <a:srgbClr val="343434"/>
                </a:solidFill>
                <a:round/>
                <a:headEnd/>
                <a:tailEnd/>
              </a:ln>
            </p:spPr>
            <p:txBody>
              <a:bodyPr/>
              <a:lstStyle/>
              <a:p>
                <a:endParaRPr lang="en-US"/>
              </a:p>
            </p:txBody>
          </p:sp>
          <p:sp>
            <p:nvSpPr>
              <p:cNvPr id="1928" name="Rectangle 486"/>
              <p:cNvSpPr>
                <a:spLocks noChangeAspect="1" noChangeArrowheads="1"/>
              </p:cNvSpPr>
              <p:nvPr/>
            </p:nvSpPr>
            <p:spPr bwMode="auto">
              <a:xfrm>
                <a:off x="452" y="2430"/>
                <a:ext cx="3678" cy="15"/>
              </a:xfrm>
              <a:prstGeom prst="rect">
                <a:avLst/>
              </a:prstGeom>
              <a:solidFill>
                <a:srgbClr val="2B569F"/>
              </a:solidFill>
              <a:ln w="9525">
                <a:noFill/>
                <a:miter lim="800000"/>
                <a:headEnd/>
                <a:tailEnd/>
              </a:ln>
            </p:spPr>
            <p:txBody>
              <a:bodyPr/>
              <a:lstStyle/>
              <a:p>
                <a:pPr algn="ctr"/>
                <a:endParaRPr lang="en-US"/>
              </a:p>
            </p:txBody>
          </p:sp>
        </p:grpSp>
        <p:grpSp>
          <p:nvGrpSpPr>
            <p:cNvPr id="25" name="Group 487"/>
            <p:cNvGrpSpPr>
              <a:grpSpLocks/>
            </p:cNvGrpSpPr>
            <p:nvPr/>
          </p:nvGrpSpPr>
          <p:grpSpPr bwMode="auto">
            <a:xfrm>
              <a:off x="3188828" y="4011613"/>
              <a:ext cx="2700338" cy="231458"/>
              <a:chOff x="1926" y="2363"/>
              <a:chExt cx="1890" cy="162"/>
            </a:xfrm>
          </p:grpSpPr>
          <p:grpSp>
            <p:nvGrpSpPr>
              <p:cNvPr id="26" name="Group 488"/>
              <p:cNvGrpSpPr>
                <a:grpSpLocks noChangeAspect="1"/>
              </p:cNvGrpSpPr>
              <p:nvPr/>
            </p:nvGrpSpPr>
            <p:grpSpPr bwMode="auto">
              <a:xfrm>
                <a:off x="1926" y="2368"/>
                <a:ext cx="53" cy="156"/>
                <a:chOff x="627" y="867"/>
                <a:chExt cx="95" cy="279"/>
              </a:xfrm>
            </p:grpSpPr>
            <p:sp>
              <p:nvSpPr>
                <p:cNvPr id="1921" name="Freeform 489"/>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1922" name="Freeform 490"/>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1923" name="Freeform 491"/>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1924" name="Freeform 492"/>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1925" name="Freeform 493"/>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27" name="Group 494"/>
              <p:cNvGrpSpPr>
                <a:grpSpLocks noChangeAspect="1"/>
              </p:cNvGrpSpPr>
              <p:nvPr/>
            </p:nvGrpSpPr>
            <p:grpSpPr bwMode="auto">
              <a:xfrm>
                <a:off x="2218" y="2368"/>
                <a:ext cx="53" cy="156"/>
                <a:chOff x="627" y="867"/>
                <a:chExt cx="95" cy="279"/>
              </a:xfrm>
            </p:grpSpPr>
            <p:sp>
              <p:nvSpPr>
                <p:cNvPr id="1916" name="Freeform 495"/>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1917" name="Freeform 496"/>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1918" name="Freeform 497"/>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1919" name="Freeform 498"/>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1920" name="Freeform 499"/>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28" name="Group 500"/>
              <p:cNvGrpSpPr>
                <a:grpSpLocks noChangeAspect="1"/>
              </p:cNvGrpSpPr>
              <p:nvPr/>
            </p:nvGrpSpPr>
            <p:grpSpPr bwMode="auto">
              <a:xfrm>
                <a:off x="2607" y="2368"/>
                <a:ext cx="54" cy="156"/>
                <a:chOff x="627" y="867"/>
                <a:chExt cx="95" cy="279"/>
              </a:xfrm>
            </p:grpSpPr>
            <p:sp>
              <p:nvSpPr>
                <p:cNvPr id="1911" name="Freeform 501"/>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1912" name="Freeform 502"/>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1913" name="Freeform 503"/>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1914" name="Freeform 504"/>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1915" name="Freeform 505"/>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29" name="Group 506"/>
              <p:cNvGrpSpPr>
                <a:grpSpLocks noChangeAspect="1"/>
              </p:cNvGrpSpPr>
              <p:nvPr/>
            </p:nvGrpSpPr>
            <p:grpSpPr bwMode="auto">
              <a:xfrm>
                <a:off x="2805" y="2368"/>
                <a:ext cx="54" cy="156"/>
                <a:chOff x="627" y="867"/>
                <a:chExt cx="95" cy="279"/>
              </a:xfrm>
            </p:grpSpPr>
            <p:sp>
              <p:nvSpPr>
                <p:cNvPr id="1906" name="Freeform 507"/>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1907" name="Freeform 508"/>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1908" name="Freeform 509"/>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1909" name="Freeform 510"/>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1910" name="Freeform 511"/>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30" name="Group 512"/>
              <p:cNvGrpSpPr>
                <a:grpSpLocks noChangeAspect="1"/>
              </p:cNvGrpSpPr>
              <p:nvPr/>
            </p:nvGrpSpPr>
            <p:grpSpPr bwMode="auto">
              <a:xfrm>
                <a:off x="3135" y="2368"/>
                <a:ext cx="53" cy="156"/>
                <a:chOff x="627" y="867"/>
                <a:chExt cx="95" cy="279"/>
              </a:xfrm>
            </p:grpSpPr>
            <p:sp>
              <p:nvSpPr>
                <p:cNvPr id="1901" name="Freeform 513"/>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1902" name="Freeform 514"/>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1903" name="Freeform 515"/>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1904" name="Freeform 516"/>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1905" name="Freeform 517"/>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31" name="Group 518"/>
              <p:cNvGrpSpPr>
                <a:grpSpLocks noChangeAspect="1"/>
              </p:cNvGrpSpPr>
              <p:nvPr/>
            </p:nvGrpSpPr>
            <p:grpSpPr bwMode="auto">
              <a:xfrm>
                <a:off x="3548" y="2368"/>
                <a:ext cx="53" cy="156"/>
                <a:chOff x="627" y="867"/>
                <a:chExt cx="95" cy="279"/>
              </a:xfrm>
            </p:grpSpPr>
            <p:sp>
              <p:nvSpPr>
                <p:cNvPr id="1896" name="Freeform 519"/>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1897" name="Freeform 520"/>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1898" name="Freeform 521"/>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1899" name="Freeform 522"/>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1900" name="Freeform 523"/>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2211" name="Group 524"/>
              <p:cNvGrpSpPr>
                <a:grpSpLocks noChangeAspect="1"/>
              </p:cNvGrpSpPr>
              <p:nvPr/>
            </p:nvGrpSpPr>
            <p:grpSpPr bwMode="auto">
              <a:xfrm>
                <a:off x="2019" y="2369"/>
                <a:ext cx="54" cy="155"/>
                <a:chOff x="1008" y="867"/>
                <a:chExt cx="95" cy="278"/>
              </a:xfrm>
            </p:grpSpPr>
            <p:sp>
              <p:nvSpPr>
                <p:cNvPr id="1892" name="Freeform 525"/>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a:lstStyle/>
                <a:p>
                  <a:endParaRPr lang="en-US"/>
                </a:p>
              </p:txBody>
            </p:sp>
            <p:sp>
              <p:nvSpPr>
                <p:cNvPr id="1893" name="Freeform 526"/>
                <p:cNvSpPr>
                  <a:spLocks noChangeAspect="1"/>
                </p:cNvSpPr>
                <p:nvPr/>
              </p:nvSpPr>
              <p:spPr bwMode="auto">
                <a:xfrm>
                  <a:off x="1053" y="867"/>
                  <a:ext cx="50" cy="278"/>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a:lstStyle/>
                <a:p>
                  <a:endParaRPr lang="en-US"/>
                </a:p>
              </p:txBody>
            </p:sp>
            <p:sp>
              <p:nvSpPr>
                <p:cNvPr id="1894" name="Freeform 527"/>
                <p:cNvSpPr>
                  <a:spLocks noChangeAspect="1" noEditPoints="1"/>
                </p:cNvSpPr>
                <p:nvPr/>
              </p:nvSpPr>
              <p:spPr bwMode="auto">
                <a:xfrm>
                  <a:off x="1008" y="867"/>
                  <a:ext cx="95" cy="278"/>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1895" name="Freeform 528"/>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2216" name="Group 529"/>
              <p:cNvGrpSpPr>
                <a:grpSpLocks noChangeAspect="1"/>
              </p:cNvGrpSpPr>
              <p:nvPr/>
            </p:nvGrpSpPr>
            <p:grpSpPr bwMode="auto">
              <a:xfrm rot="10800000">
                <a:off x="2318" y="2364"/>
                <a:ext cx="54" cy="160"/>
                <a:chOff x="818" y="866"/>
                <a:chExt cx="96" cy="286"/>
              </a:xfrm>
            </p:grpSpPr>
            <p:sp>
              <p:nvSpPr>
                <p:cNvPr id="1888" name="Freeform 530"/>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rot="10800000"/>
                <a:lstStyle/>
                <a:p>
                  <a:endParaRPr lang="en-US"/>
                </a:p>
              </p:txBody>
            </p:sp>
            <p:sp>
              <p:nvSpPr>
                <p:cNvPr id="1889" name="Freeform 531"/>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rot="10800000"/>
                <a:lstStyle/>
                <a:p>
                  <a:endParaRPr lang="en-US"/>
                </a:p>
              </p:txBody>
            </p:sp>
            <p:sp>
              <p:nvSpPr>
                <p:cNvPr id="1890" name="Freeform 532"/>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rot="10800000"/>
                <a:lstStyle/>
                <a:p>
                  <a:endParaRPr lang="en-US"/>
                </a:p>
              </p:txBody>
            </p:sp>
            <p:sp>
              <p:nvSpPr>
                <p:cNvPr id="1891" name="Freeform 533"/>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rot="10800000"/>
                <a:lstStyle/>
                <a:p>
                  <a:endParaRPr lang="en-US"/>
                </a:p>
              </p:txBody>
            </p:sp>
          </p:grpSp>
          <p:grpSp>
            <p:nvGrpSpPr>
              <p:cNvPr id="2217" name="Group 534"/>
              <p:cNvGrpSpPr>
                <a:grpSpLocks noChangeAspect="1"/>
              </p:cNvGrpSpPr>
              <p:nvPr/>
            </p:nvGrpSpPr>
            <p:grpSpPr bwMode="auto">
              <a:xfrm>
                <a:off x="2513" y="2369"/>
                <a:ext cx="53" cy="155"/>
                <a:chOff x="1008" y="867"/>
                <a:chExt cx="95" cy="278"/>
              </a:xfrm>
            </p:grpSpPr>
            <p:sp>
              <p:nvSpPr>
                <p:cNvPr id="1884" name="Freeform 535"/>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a:lstStyle/>
                <a:p>
                  <a:endParaRPr lang="en-US"/>
                </a:p>
              </p:txBody>
            </p:sp>
            <p:sp>
              <p:nvSpPr>
                <p:cNvPr id="1885" name="Freeform 536"/>
                <p:cNvSpPr>
                  <a:spLocks noChangeAspect="1"/>
                </p:cNvSpPr>
                <p:nvPr/>
              </p:nvSpPr>
              <p:spPr bwMode="auto">
                <a:xfrm>
                  <a:off x="1053" y="867"/>
                  <a:ext cx="50" cy="278"/>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a:lstStyle/>
                <a:p>
                  <a:endParaRPr lang="en-US"/>
                </a:p>
              </p:txBody>
            </p:sp>
            <p:sp>
              <p:nvSpPr>
                <p:cNvPr id="1886" name="Freeform 537"/>
                <p:cNvSpPr>
                  <a:spLocks noChangeAspect="1" noEditPoints="1"/>
                </p:cNvSpPr>
                <p:nvPr/>
              </p:nvSpPr>
              <p:spPr bwMode="auto">
                <a:xfrm>
                  <a:off x="1008" y="867"/>
                  <a:ext cx="95" cy="278"/>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1887" name="Freeform 538"/>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2218" name="Group 539"/>
              <p:cNvGrpSpPr>
                <a:grpSpLocks noChangeAspect="1"/>
              </p:cNvGrpSpPr>
              <p:nvPr/>
            </p:nvGrpSpPr>
            <p:grpSpPr bwMode="auto">
              <a:xfrm rot="10800000">
                <a:off x="3333" y="2364"/>
                <a:ext cx="54" cy="160"/>
                <a:chOff x="818" y="866"/>
                <a:chExt cx="96" cy="286"/>
              </a:xfrm>
            </p:grpSpPr>
            <p:sp>
              <p:nvSpPr>
                <p:cNvPr id="1880" name="Freeform 540"/>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rot="10800000"/>
                <a:lstStyle/>
                <a:p>
                  <a:endParaRPr lang="en-US"/>
                </a:p>
              </p:txBody>
            </p:sp>
            <p:sp>
              <p:nvSpPr>
                <p:cNvPr id="1881" name="Freeform 541"/>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rot="10800000"/>
                <a:lstStyle/>
                <a:p>
                  <a:endParaRPr lang="en-US"/>
                </a:p>
              </p:txBody>
            </p:sp>
            <p:sp>
              <p:nvSpPr>
                <p:cNvPr id="1882" name="Freeform 542"/>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rot="10800000"/>
                <a:lstStyle/>
                <a:p>
                  <a:endParaRPr lang="en-US"/>
                </a:p>
              </p:txBody>
            </p:sp>
            <p:sp>
              <p:nvSpPr>
                <p:cNvPr id="1883" name="Freeform 543"/>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rot="10800000"/>
                <a:lstStyle/>
                <a:p>
                  <a:endParaRPr lang="en-US"/>
                </a:p>
              </p:txBody>
            </p:sp>
          </p:grpSp>
          <p:grpSp>
            <p:nvGrpSpPr>
              <p:cNvPr id="2219" name="Group 544"/>
              <p:cNvGrpSpPr>
                <a:grpSpLocks noChangeAspect="1"/>
              </p:cNvGrpSpPr>
              <p:nvPr/>
            </p:nvGrpSpPr>
            <p:grpSpPr bwMode="auto">
              <a:xfrm>
                <a:off x="3655" y="2369"/>
                <a:ext cx="54" cy="155"/>
                <a:chOff x="1008" y="867"/>
                <a:chExt cx="95" cy="278"/>
              </a:xfrm>
            </p:grpSpPr>
            <p:sp>
              <p:nvSpPr>
                <p:cNvPr id="1876" name="Freeform 545"/>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a:lstStyle/>
                <a:p>
                  <a:endParaRPr lang="en-US"/>
                </a:p>
              </p:txBody>
            </p:sp>
            <p:sp>
              <p:nvSpPr>
                <p:cNvPr id="1877" name="Freeform 546"/>
                <p:cNvSpPr>
                  <a:spLocks noChangeAspect="1"/>
                </p:cNvSpPr>
                <p:nvPr/>
              </p:nvSpPr>
              <p:spPr bwMode="auto">
                <a:xfrm>
                  <a:off x="1053" y="867"/>
                  <a:ext cx="50" cy="278"/>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a:lstStyle/>
                <a:p>
                  <a:endParaRPr lang="en-US"/>
                </a:p>
              </p:txBody>
            </p:sp>
            <p:sp>
              <p:nvSpPr>
                <p:cNvPr id="1878" name="Freeform 547"/>
                <p:cNvSpPr>
                  <a:spLocks noChangeAspect="1" noEditPoints="1"/>
                </p:cNvSpPr>
                <p:nvPr/>
              </p:nvSpPr>
              <p:spPr bwMode="auto">
                <a:xfrm>
                  <a:off x="1008" y="867"/>
                  <a:ext cx="95" cy="278"/>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1879" name="Freeform 548"/>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2220" name="Group 549"/>
              <p:cNvGrpSpPr>
                <a:grpSpLocks noChangeAspect="1"/>
              </p:cNvGrpSpPr>
              <p:nvPr/>
            </p:nvGrpSpPr>
            <p:grpSpPr bwMode="auto">
              <a:xfrm>
                <a:off x="2120" y="2368"/>
                <a:ext cx="53" cy="156"/>
                <a:chOff x="1203" y="861"/>
                <a:chExt cx="95" cy="279"/>
              </a:xfrm>
            </p:grpSpPr>
            <p:sp>
              <p:nvSpPr>
                <p:cNvPr id="1872" name="Freeform 550"/>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1873" name="Freeform 551"/>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1874" name="Freeform 552"/>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1875" name="Freeform 553"/>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2221" name="Group 554"/>
              <p:cNvGrpSpPr>
                <a:grpSpLocks noChangeAspect="1"/>
              </p:cNvGrpSpPr>
              <p:nvPr/>
            </p:nvGrpSpPr>
            <p:grpSpPr bwMode="auto">
              <a:xfrm rot="10800000">
                <a:off x="2416" y="2364"/>
                <a:ext cx="54" cy="160"/>
                <a:chOff x="818" y="866"/>
                <a:chExt cx="96" cy="286"/>
              </a:xfrm>
            </p:grpSpPr>
            <p:sp>
              <p:nvSpPr>
                <p:cNvPr id="1868" name="Freeform 555"/>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rot="10800000"/>
                <a:lstStyle/>
                <a:p>
                  <a:endParaRPr lang="en-US"/>
                </a:p>
              </p:txBody>
            </p:sp>
            <p:sp>
              <p:nvSpPr>
                <p:cNvPr id="1869" name="Freeform 556"/>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rot="10800000"/>
                <a:lstStyle/>
                <a:p>
                  <a:endParaRPr lang="en-US"/>
                </a:p>
              </p:txBody>
            </p:sp>
            <p:sp>
              <p:nvSpPr>
                <p:cNvPr id="1870" name="Freeform 557"/>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rot="10800000"/>
                <a:lstStyle/>
                <a:p>
                  <a:endParaRPr lang="en-US"/>
                </a:p>
              </p:txBody>
            </p:sp>
            <p:sp>
              <p:nvSpPr>
                <p:cNvPr id="1871" name="Freeform 558"/>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rot="10800000"/>
                <a:lstStyle/>
                <a:p>
                  <a:endParaRPr lang="en-US"/>
                </a:p>
              </p:txBody>
            </p:sp>
          </p:grpSp>
          <p:grpSp>
            <p:nvGrpSpPr>
              <p:cNvPr id="2222" name="Group 559"/>
              <p:cNvGrpSpPr>
                <a:grpSpLocks noChangeAspect="1"/>
              </p:cNvGrpSpPr>
              <p:nvPr/>
            </p:nvGrpSpPr>
            <p:grpSpPr bwMode="auto">
              <a:xfrm>
                <a:off x="2705" y="2368"/>
                <a:ext cx="53" cy="156"/>
                <a:chOff x="1203" y="861"/>
                <a:chExt cx="95" cy="279"/>
              </a:xfrm>
            </p:grpSpPr>
            <p:sp>
              <p:nvSpPr>
                <p:cNvPr id="1864" name="Freeform 560"/>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1865" name="Freeform 561"/>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1866" name="Freeform 562"/>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1867" name="Freeform 563"/>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2223" name="Group 564"/>
              <p:cNvGrpSpPr>
                <a:grpSpLocks noChangeAspect="1"/>
              </p:cNvGrpSpPr>
              <p:nvPr/>
            </p:nvGrpSpPr>
            <p:grpSpPr bwMode="auto">
              <a:xfrm>
                <a:off x="3020" y="2368"/>
                <a:ext cx="54" cy="156"/>
                <a:chOff x="1203" y="861"/>
                <a:chExt cx="95" cy="279"/>
              </a:xfrm>
            </p:grpSpPr>
            <p:sp>
              <p:nvSpPr>
                <p:cNvPr id="1860" name="Freeform 565"/>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1861" name="Freeform 566"/>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1862" name="Freeform 567"/>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1863" name="Freeform 568"/>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2224" name="Group 569"/>
              <p:cNvGrpSpPr>
                <a:grpSpLocks noChangeAspect="1"/>
              </p:cNvGrpSpPr>
              <p:nvPr/>
            </p:nvGrpSpPr>
            <p:grpSpPr bwMode="auto">
              <a:xfrm>
                <a:off x="3440" y="2368"/>
                <a:ext cx="54" cy="156"/>
                <a:chOff x="1203" y="861"/>
                <a:chExt cx="95" cy="279"/>
              </a:xfrm>
            </p:grpSpPr>
            <p:sp>
              <p:nvSpPr>
                <p:cNvPr id="1856" name="Freeform 570"/>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1857" name="Freeform 571"/>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1858" name="Freeform 572"/>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1859" name="Freeform 573"/>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2225" name="Group 574"/>
              <p:cNvGrpSpPr>
                <a:grpSpLocks noChangeAspect="1"/>
              </p:cNvGrpSpPr>
              <p:nvPr/>
            </p:nvGrpSpPr>
            <p:grpSpPr bwMode="auto">
              <a:xfrm>
                <a:off x="3763" y="2368"/>
                <a:ext cx="53" cy="156"/>
                <a:chOff x="1203" y="861"/>
                <a:chExt cx="95" cy="279"/>
              </a:xfrm>
            </p:grpSpPr>
            <p:sp>
              <p:nvSpPr>
                <p:cNvPr id="1852" name="Freeform 575"/>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1853" name="Freeform 576"/>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1854" name="Freeform 577"/>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1855" name="Freeform 578"/>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2226" name="Group 579"/>
              <p:cNvGrpSpPr>
                <a:grpSpLocks noChangeAspect="1"/>
              </p:cNvGrpSpPr>
              <p:nvPr/>
            </p:nvGrpSpPr>
            <p:grpSpPr bwMode="auto">
              <a:xfrm rot="10800000">
                <a:off x="2916" y="2363"/>
                <a:ext cx="53" cy="162"/>
                <a:chOff x="435" y="866"/>
                <a:chExt cx="95" cy="289"/>
              </a:xfrm>
            </p:grpSpPr>
            <p:sp>
              <p:nvSpPr>
                <p:cNvPr id="1848" name="Freeform 580"/>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rot="10800000"/>
                <a:lstStyle/>
                <a:p>
                  <a:endParaRPr lang="en-US"/>
                </a:p>
              </p:txBody>
            </p:sp>
            <p:sp>
              <p:nvSpPr>
                <p:cNvPr id="1849" name="Freeform 581"/>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rot="10800000"/>
                <a:lstStyle/>
                <a:p>
                  <a:endParaRPr lang="en-US"/>
                </a:p>
              </p:txBody>
            </p:sp>
            <p:sp>
              <p:nvSpPr>
                <p:cNvPr id="1850" name="Freeform 582"/>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rot="10800000"/>
                <a:lstStyle/>
                <a:p>
                  <a:endParaRPr lang="en-US"/>
                </a:p>
              </p:txBody>
            </p:sp>
            <p:sp>
              <p:nvSpPr>
                <p:cNvPr id="1851" name="Freeform 583"/>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rot="10800000"/>
                <a:lstStyle/>
                <a:p>
                  <a:endParaRPr lang="en-US"/>
                </a:p>
              </p:txBody>
            </p:sp>
          </p:grpSp>
          <p:grpSp>
            <p:nvGrpSpPr>
              <p:cNvPr id="2227" name="Group 584"/>
              <p:cNvGrpSpPr>
                <a:grpSpLocks noChangeAspect="1"/>
              </p:cNvGrpSpPr>
              <p:nvPr/>
            </p:nvGrpSpPr>
            <p:grpSpPr bwMode="auto">
              <a:xfrm rot="10800000">
                <a:off x="3236" y="2363"/>
                <a:ext cx="53" cy="162"/>
                <a:chOff x="435" y="866"/>
                <a:chExt cx="95" cy="289"/>
              </a:xfrm>
            </p:grpSpPr>
            <p:sp>
              <p:nvSpPr>
                <p:cNvPr id="1844" name="Freeform 585"/>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rot="10800000"/>
                <a:lstStyle/>
                <a:p>
                  <a:endParaRPr lang="en-US"/>
                </a:p>
              </p:txBody>
            </p:sp>
            <p:sp>
              <p:nvSpPr>
                <p:cNvPr id="1845" name="Freeform 586"/>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rot="10800000"/>
                <a:lstStyle/>
                <a:p>
                  <a:endParaRPr lang="en-US"/>
                </a:p>
              </p:txBody>
            </p:sp>
            <p:sp>
              <p:nvSpPr>
                <p:cNvPr id="1846" name="Freeform 587"/>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rot="10800000"/>
                <a:lstStyle/>
                <a:p>
                  <a:endParaRPr lang="en-US"/>
                </a:p>
              </p:txBody>
            </p:sp>
            <p:sp>
              <p:nvSpPr>
                <p:cNvPr id="1847" name="Freeform 588"/>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rot="10800000"/>
                <a:lstStyle/>
                <a:p>
                  <a:endParaRPr lang="en-US"/>
                </a:p>
              </p:txBody>
            </p:sp>
          </p:grpSp>
        </p:grpSp>
      </p:grpSp>
      <p:grpSp>
        <p:nvGrpSpPr>
          <p:cNvPr id="2228" name="Group 1928"/>
          <p:cNvGrpSpPr/>
          <p:nvPr/>
        </p:nvGrpSpPr>
        <p:grpSpPr>
          <a:xfrm>
            <a:off x="3331220" y="2781301"/>
            <a:ext cx="2711302" cy="315594"/>
            <a:chOff x="3102620" y="2781301"/>
            <a:chExt cx="2711302" cy="315594"/>
          </a:xfrm>
        </p:grpSpPr>
        <p:sp>
          <p:nvSpPr>
            <p:cNvPr id="1930" name="Rectangle 614"/>
            <p:cNvSpPr>
              <a:spLocks noChangeAspect="1" noChangeArrowheads="1"/>
            </p:cNvSpPr>
            <p:nvPr/>
          </p:nvSpPr>
          <p:spPr bwMode="auto">
            <a:xfrm>
              <a:off x="3143623" y="2781301"/>
              <a:ext cx="2670299" cy="77152"/>
            </a:xfrm>
            <a:prstGeom prst="rect">
              <a:avLst/>
            </a:prstGeom>
            <a:solidFill>
              <a:srgbClr val="3B59A0"/>
            </a:solidFill>
            <a:ln w="9525">
              <a:noFill/>
              <a:miter lim="800000"/>
              <a:headEnd/>
              <a:tailEnd/>
            </a:ln>
          </p:spPr>
          <p:txBody>
            <a:bodyPr/>
            <a:lstStyle/>
            <a:p>
              <a:pPr algn="ctr"/>
              <a:endParaRPr lang="en-US"/>
            </a:p>
          </p:txBody>
        </p:sp>
        <p:grpSp>
          <p:nvGrpSpPr>
            <p:cNvPr id="2229" name="Group 1930"/>
            <p:cNvGrpSpPr/>
            <p:nvPr/>
          </p:nvGrpSpPr>
          <p:grpSpPr>
            <a:xfrm>
              <a:off x="3102620" y="2865438"/>
              <a:ext cx="2703196" cy="231457"/>
              <a:chOff x="3102620" y="2865438"/>
              <a:chExt cx="2703196" cy="231457"/>
            </a:xfrm>
          </p:grpSpPr>
          <p:grpSp>
            <p:nvGrpSpPr>
              <p:cNvPr id="2230" name="Group 619"/>
              <p:cNvGrpSpPr>
                <a:grpSpLocks noChangeAspect="1"/>
              </p:cNvGrpSpPr>
              <p:nvPr/>
            </p:nvGrpSpPr>
            <p:grpSpPr bwMode="auto">
              <a:xfrm>
                <a:off x="3102620" y="2865438"/>
                <a:ext cx="75724" cy="231457"/>
                <a:chOff x="435" y="866"/>
                <a:chExt cx="95" cy="289"/>
              </a:xfrm>
            </p:grpSpPr>
            <p:sp>
              <p:nvSpPr>
                <p:cNvPr id="2025" name="Freeform 620"/>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2026" name="Freeform 621"/>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2027" name="Freeform 622"/>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2028" name="Freeform 623"/>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2231" name="Group 624"/>
              <p:cNvGrpSpPr>
                <a:grpSpLocks noChangeAspect="1"/>
              </p:cNvGrpSpPr>
              <p:nvPr/>
            </p:nvGrpSpPr>
            <p:grpSpPr bwMode="auto">
              <a:xfrm>
                <a:off x="3519815" y="2865438"/>
                <a:ext cx="75724" cy="231457"/>
                <a:chOff x="435" y="866"/>
                <a:chExt cx="95" cy="289"/>
              </a:xfrm>
            </p:grpSpPr>
            <p:sp>
              <p:nvSpPr>
                <p:cNvPr id="2021" name="Freeform 625"/>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2022" name="Freeform 626"/>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2023" name="Freeform 627"/>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2024" name="Freeform 628"/>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2232" name="Group 629"/>
              <p:cNvGrpSpPr>
                <a:grpSpLocks noChangeAspect="1"/>
              </p:cNvGrpSpPr>
              <p:nvPr/>
            </p:nvGrpSpPr>
            <p:grpSpPr bwMode="auto">
              <a:xfrm>
                <a:off x="4077028" y="2865438"/>
                <a:ext cx="75724" cy="231457"/>
                <a:chOff x="435" y="866"/>
                <a:chExt cx="95" cy="289"/>
              </a:xfrm>
            </p:grpSpPr>
            <p:sp>
              <p:nvSpPr>
                <p:cNvPr id="2017" name="Freeform 630"/>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2018" name="Freeform 631"/>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2019" name="Freeform 632"/>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2020" name="Freeform 633"/>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2233" name="Group 634"/>
              <p:cNvGrpSpPr>
                <a:grpSpLocks noChangeAspect="1"/>
              </p:cNvGrpSpPr>
              <p:nvPr/>
            </p:nvGrpSpPr>
            <p:grpSpPr bwMode="auto">
              <a:xfrm>
                <a:off x="4359920" y="2865438"/>
                <a:ext cx="75724" cy="231457"/>
                <a:chOff x="435" y="866"/>
                <a:chExt cx="95" cy="289"/>
              </a:xfrm>
            </p:grpSpPr>
            <p:sp>
              <p:nvSpPr>
                <p:cNvPr id="2013" name="Freeform 635"/>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2014" name="Freeform 636"/>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2015" name="Freeform 637"/>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2016" name="Freeform 638"/>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2234" name="Group 639"/>
              <p:cNvGrpSpPr>
                <a:grpSpLocks noChangeAspect="1"/>
              </p:cNvGrpSpPr>
              <p:nvPr/>
            </p:nvGrpSpPr>
            <p:grpSpPr bwMode="auto">
              <a:xfrm>
                <a:off x="4831408" y="2865438"/>
                <a:ext cx="75724" cy="231457"/>
                <a:chOff x="435" y="866"/>
                <a:chExt cx="95" cy="289"/>
              </a:xfrm>
            </p:grpSpPr>
            <p:sp>
              <p:nvSpPr>
                <p:cNvPr id="2009" name="Freeform 640"/>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2010" name="Freeform 641"/>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2011" name="Freeform 642"/>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2012" name="Freeform 643"/>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2319" name="Group 644"/>
              <p:cNvGrpSpPr>
                <a:grpSpLocks noChangeAspect="1"/>
              </p:cNvGrpSpPr>
              <p:nvPr/>
            </p:nvGrpSpPr>
            <p:grpSpPr bwMode="auto">
              <a:xfrm>
                <a:off x="5421481" y="2865438"/>
                <a:ext cx="75724" cy="231457"/>
                <a:chOff x="435" y="866"/>
                <a:chExt cx="95" cy="289"/>
              </a:xfrm>
            </p:grpSpPr>
            <p:sp>
              <p:nvSpPr>
                <p:cNvPr id="2005" name="Freeform 645"/>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2006" name="Freeform 646"/>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2007" name="Freeform 647"/>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2008" name="Freeform 648"/>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2320" name="Group 649"/>
              <p:cNvGrpSpPr>
                <a:grpSpLocks noChangeAspect="1"/>
              </p:cNvGrpSpPr>
              <p:nvPr/>
            </p:nvGrpSpPr>
            <p:grpSpPr bwMode="auto">
              <a:xfrm>
                <a:off x="3236923" y="2865438"/>
                <a:ext cx="75724" cy="228600"/>
                <a:chOff x="818" y="866"/>
                <a:chExt cx="96" cy="286"/>
              </a:xfrm>
            </p:grpSpPr>
            <p:sp>
              <p:nvSpPr>
                <p:cNvPr id="2001" name="Freeform 650"/>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2002" name="Freeform 651"/>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2003" name="Freeform 652"/>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2004" name="Freeform 653"/>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2322" name="Group 654"/>
              <p:cNvGrpSpPr>
                <a:grpSpLocks noChangeAspect="1"/>
              </p:cNvGrpSpPr>
              <p:nvPr/>
            </p:nvGrpSpPr>
            <p:grpSpPr bwMode="auto">
              <a:xfrm rot="10800000">
                <a:off x="3662690" y="2865438"/>
                <a:ext cx="75724" cy="222885"/>
                <a:chOff x="1008" y="867"/>
                <a:chExt cx="95" cy="278"/>
              </a:xfrm>
            </p:grpSpPr>
            <p:sp>
              <p:nvSpPr>
                <p:cNvPr id="1997" name="Freeform 655"/>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rot="10800000"/>
                <a:lstStyle/>
                <a:p>
                  <a:endParaRPr lang="en-US"/>
                </a:p>
              </p:txBody>
            </p:sp>
            <p:sp>
              <p:nvSpPr>
                <p:cNvPr id="1998" name="Freeform 656"/>
                <p:cNvSpPr>
                  <a:spLocks noChangeAspect="1"/>
                </p:cNvSpPr>
                <p:nvPr/>
              </p:nvSpPr>
              <p:spPr bwMode="auto">
                <a:xfrm>
                  <a:off x="1053" y="867"/>
                  <a:ext cx="50" cy="278"/>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rot="10800000"/>
                <a:lstStyle/>
                <a:p>
                  <a:endParaRPr lang="en-US"/>
                </a:p>
              </p:txBody>
            </p:sp>
            <p:sp>
              <p:nvSpPr>
                <p:cNvPr id="1999" name="Freeform 657"/>
                <p:cNvSpPr>
                  <a:spLocks noChangeAspect="1" noEditPoints="1"/>
                </p:cNvSpPr>
                <p:nvPr/>
              </p:nvSpPr>
              <p:spPr bwMode="auto">
                <a:xfrm>
                  <a:off x="1008" y="867"/>
                  <a:ext cx="95" cy="278"/>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rot="10800000"/>
                <a:lstStyle/>
                <a:p>
                  <a:endParaRPr lang="en-US"/>
                </a:p>
              </p:txBody>
            </p:sp>
            <p:sp>
              <p:nvSpPr>
                <p:cNvPr id="2000" name="Freeform 658"/>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rot="10800000"/>
                <a:lstStyle/>
                <a:p>
                  <a:endParaRPr lang="en-US"/>
                </a:p>
              </p:txBody>
            </p:sp>
          </p:grpSp>
          <p:grpSp>
            <p:nvGrpSpPr>
              <p:cNvPr id="2323" name="Group 659"/>
              <p:cNvGrpSpPr>
                <a:grpSpLocks noChangeAspect="1"/>
              </p:cNvGrpSpPr>
              <p:nvPr/>
            </p:nvGrpSpPr>
            <p:grpSpPr bwMode="auto">
              <a:xfrm>
                <a:off x="3942725" y="2865438"/>
                <a:ext cx="75724" cy="228600"/>
                <a:chOff x="818" y="866"/>
                <a:chExt cx="96" cy="286"/>
              </a:xfrm>
            </p:grpSpPr>
            <p:sp>
              <p:nvSpPr>
                <p:cNvPr id="1993" name="Freeform 660"/>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1994" name="Freeform 661"/>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1995" name="Freeform 662"/>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1996" name="Freeform 663"/>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2324" name="Group 664"/>
              <p:cNvGrpSpPr>
                <a:grpSpLocks noChangeAspect="1"/>
              </p:cNvGrpSpPr>
              <p:nvPr/>
            </p:nvGrpSpPr>
            <p:grpSpPr bwMode="auto">
              <a:xfrm rot="10800000">
                <a:off x="5114300" y="2865438"/>
                <a:ext cx="75724" cy="222885"/>
                <a:chOff x="1008" y="867"/>
                <a:chExt cx="95" cy="278"/>
              </a:xfrm>
            </p:grpSpPr>
            <p:sp>
              <p:nvSpPr>
                <p:cNvPr id="1989" name="Freeform 665"/>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rot="10800000"/>
                <a:lstStyle/>
                <a:p>
                  <a:endParaRPr lang="en-US"/>
                </a:p>
              </p:txBody>
            </p:sp>
            <p:sp>
              <p:nvSpPr>
                <p:cNvPr id="1990" name="Freeform 666"/>
                <p:cNvSpPr>
                  <a:spLocks noChangeAspect="1"/>
                </p:cNvSpPr>
                <p:nvPr/>
              </p:nvSpPr>
              <p:spPr bwMode="auto">
                <a:xfrm>
                  <a:off x="1053" y="867"/>
                  <a:ext cx="50" cy="278"/>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rot="10800000"/>
                <a:lstStyle/>
                <a:p>
                  <a:endParaRPr lang="en-US"/>
                </a:p>
              </p:txBody>
            </p:sp>
            <p:sp>
              <p:nvSpPr>
                <p:cNvPr id="1991" name="Freeform 667"/>
                <p:cNvSpPr>
                  <a:spLocks noChangeAspect="1" noEditPoints="1"/>
                </p:cNvSpPr>
                <p:nvPr/>
              </p:nvSpPr>
              <p:spPr bwMode="auto">
                <a:xfrm>
                  <a:off x="1008" y="867"/>
                  <a:ext cx="95" cy="278"/>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rot="10800000"/>
                <a:lstStyle/>
                <a:p>
                  <a:endParaRPr lang="en-US"/>
                </a:p>
              </p:txBody>
            </p:sp>
            <p:sp>
              <p:nvSpPr>
                <p:cNvPr id="1992" name="Freeform 668"/>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rot="10800000"/>
                <a:lstStyle/>
                <a:p>
                  <a:endParaRPr lang="en-US"/>
                </a:p>
              </p:txBody>
            </p:sp>
          </p:grpSp>
          <p:grpSp>
            <p:nvGrpSpPr>
              <p:cNvPr id="2325" name="Group 669"/>
              <p:cNvGrpSpPr>
                <a:grpSpLocks noChangeAspect="1"/>
              </p:cNvGrpSpPr>
              <p:nvPr/>
            </p:nvGrpSpPr>
            <p:grpSpPr bwMode="auto">
              <a:xfrm>
                <a:off x="5575786" y="2865438"/>
                <a:ext cx="75724" cy="228600"/>
                <a:chOff x="818" y="866"/>
                <a:chExt cx="96" cy="286"/>
              </a:xfrm>
            </p:grpSpPr>
            <p:sp>
              <p:nvSpPr>
                <p:cNvPr id="1985" name="Freeform 670"/>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1986" name="Freeform 671"/>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1987" name="Freeform 672"/>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1988" name="Freeform 673"/>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2342" name="Group 674"/>
              <p:cNvGrpSpPr>
                <a:grpSpLocks noChangeAspect="1"/>
              </p:cNvGrpSpPr>
              <p:nvPr/>
            </p:nvGrpSpPr>
            <p:grpSpPr bwMode="auto">
              <a:xfrm>
                <a:off x="3379798" y="2865438"/>
                <a:ext cx="77153" cy="228600"/>
                <a:chOff x="818" y="866"/>
                <a:chExt cx="96" cy="286"/>
              </a:xfrm>
            </p:grpSpPr>
            <p:sp>
              <p:nvSpPr>
                <p:cNvPr id="1981" name="Freeform 675"/>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1982" name="Freeform 676"/>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1983" name="Freeform 677"/>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1984" name="Freeform 678"/>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2343" name="Group 679"/>
              <p:cNvGrpSpPr>
                <a:grpSpLocks noChangeAspect="1"/>
              </p:cNvGrpSpPr>
              <p:nvPr/>
            </p:nvGrpSpPr>
            <p:grpSpPr bwMode="auto">
              <a:xfrm rot="10800000">
                <a:off x="3802708" y="2865438"/>
                <a:ext cx="75724" cy="222885"/>
                <a:chOff x="1203" y="861"/>
                <a:chExt cx="95" cy="279"/>
              </a:xfrm>
            </p:grpSpPr>
            <p:sp>
              <p:nvSpPr>
                <p:cNvPr id="1977" name="Freeform 680"/>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rot="10800000"/>
                <a:lstStyle/>
                <a:p>
                  <a:endParaRPr lang="en-US"/>
                </a:p>
              </p:txBody>
            </p:sp>
            <p:sp>
              <p:nvSpPr>
                <p:cNvPr id="1978" name="Freeform 681"/>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rot="10800000"/>
                <a:lstStyle/>
                <a:p>
                  <a:endParaRPr lang="en-US"/>
                </a:p>
              </p:txBody>
            </p:sp>
            <p:sp>
              <p:nvSpPr>
                <p:cNvPr id="1979" name="Freeform 682"/>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rot="10800000"/>
                <a:lstStyle/>
                <a:p>
                  <a:endParaRPr lang="en-US"/>
                </a:p>
              </p:txBody>
            </p:sp>
            <p:sp>
              <p:nvSpPr>
                <p:cNvPr id="1980" name="Freeform 683"/>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rot="10800000"/>
                <a:lstStyle/>
                <a:p>
                  <a:endParaRPr lang="en-US"/>
                </a:p>
              </p:txBody>
            </p:sp>
          </p:grpSp>
          <p:grpSp>
            <p:nvGrpSpPr>
              <p:cNvPr id="2356" name="Group 684"/>
              <p:cNvGrpSpPr>
                <a:grpSpLocks noChangeAspect="1"/>
              </p:cNvGrpSpPr>
              <p:nvPr/>
            </p:nvGrpSpPr>
            <p:grpSpPr bwMode="auto">
              <a:xfrm>
                <a:off x="4215616" y="2865438"/>
                <a:ext cx="77153" cy="228600"/>
                <a:chOff x="818" y="866"/>
                <a:chExt cx="96" cy="286"/>
              </a:xfrm>
            </p:grpSpPr>
            <p:sp>
              <p:nvSpPr>
                <p:cNvPr id="1973" name="Freeform 685"/>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1974" name="Freeform 686"/>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1975" name="Freeform 687"/>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1976" name="Freeform 688"/>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2375" name="Group 689"/>
              <p:cNvGrpSpPr>
                <a:grpSpLocks noChangeAspect="1"/>
              </p:cNvGrpSpPr>
              <p:nvPr/>
            </p:nvGrpSpPr>
            <p:grpSpPr bwMode="auto">
              <a:xfrm>
                <a:off x="4667101" y="2865438"/>
                <a:ext cx="77153" cy="228600"/>
                <a:chOff x="818" y="866"/>
                <a:chExt cx="96" cy="286"/>
              </a:xfrm>
            </p:grpSpPr>
            <p:sp>
              <p:nvSpPr>
                <p:cNvPr id="1969" name="Freeform 690"/>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1970" name="Freeform 691"/>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1971" name="Freeform 692"/>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1972" name="Freeform 693"/>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2393" name="Group 694"/>
              <p:cNvGrpSpPr>
                <a:grpSpLocks noChangeAspect="1"/>
              </p:cNvGrpSpPr>
              <p:nvPr/>
            </p:nvGrpSpPr>
            <p:grpSpPr bwMode="auto">
              <a:xfrm>
                <a:off x="5268605" y="2865438"/>
                <a:ext cx="75724" cy="228600"/>
                <a:chOff x="818" y="866"/>
                <a:chExt cx="96" cy="286"/>
              </a:xfrm>
            </p:grpSpPr>
            <p:sp>
              <p:nvSpPr>
                <p:cNvPr id="1965" name="Freeform 695"/>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1966" name="Freeform 696"/>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1967" name="Freeform 697"/>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1968" name="Freeform 698"/>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2412" name="Group 699"/>
              <p:cNvGrpSpPr>
                <a:grpSpLocks noChangeAspect="1"/>
              </p:cNvGrpSpPr>
              <p:nvPr/>
            </p:nvGrpSpPr>
            <p:grpSpPr bwMode="auto">
              <a:xfrm>
                <a:off x="5728663" y="2865438"/>
                <a:ext cx="77153" cy="228600"/>
                <a:chOff x="818" y="866"/>
                <a:chExt cx="96" cy="286"/>
              </a:xfrm>
            </p:grpSpPr>
            <p:sp>
              <p:nvSpPr>
                <p:cNvPr id="1961" name="Freeform 700"/>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1962" name="Freeform 701"/>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1963" name="Freeform 702"/>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1964" name="Freeform 703"/>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2424" name="Group 704"/>
              <p:cNvGrpSpPr>
                <a:grpSpLocks noChangeAspect="1"/>
              </p:cNvGrpSpPr>
              <p:nvPr/>
            </p:nvGrpSpPr>
            <p:grpSpPr bwMode="auto">
              <a:xfrm rot="10800000">
                <a:off x="4518511" y="2865438"/>
                <a:ext cx="75724" cy="222885"/>
                <a:chOff x="627" y="867"/>
                <a:chExt cx="95" cy="279"/>
              </a:xfrm>
            </p:grpSpPr>
            <p:sp>
              <p:nvSpPr>
                <p:cNvPr id="1956" name="Freeform 705"/>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rot="10800000"/>
                <a:lstStyle/>
                <a:p>
                  <a:endParaRPr lang="en-US"/>
                </a:p>
              </p:txBody>
            </p:sp>
            <p:sp>
              <p:nvSpPr>
                <p:cNvPr id="1957" name="Freeform 706"/>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rot="10800000"/>
                <a:lstStyle/>
                <a:p>
                  <a:endParaRPr lang="en-US"/>
                </a:p>
              </p:txBody>
            </p:sp>
            <p:sp>
              <p:nvSpPr>
                <p:cNvPr id="1958" name="Freeform 707"/>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rot="10800000"/>
                <a:lstStyle/>
                <a:p>
                  <a:endParaRPr lang="en-US"/>
                </a:p>
              </p:txBody>
            </p:sp>
            <p:sp>
              <p:nvSpPr>
                <p:cNvPr id="1959" name="Freeform 708"/>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rot="10800000"/>
                <a:lstStyle/>
                <a:p>
                  <a:endParaRPr lang="en-US"/>
                </a:p>
              </p:txBody>
            </p:sp>
            <p:sp>
              <p:nvSpPr>
                <p:cNvPr id="1960" name="Freeform 709"/>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rot="10800000"/>
                <a:lstStyle/>
                <a:p>
                  <a:endParaRPr lang="en-US"/>
                </a:p>
              </p:txBody>
            </p:sp>
          </p:grpSp>
          <p:grpSp>
            <p:nvGrpSpPr>
              <p:cNvPr id="2426" name="Group 710"/>
              <p:cNvGrpSpPr>
                <a:grpSpLocks noChangeAspect="1"/>
              </p:cNvGrpSpPr>
              <p:nvPr/>
            </p:nvGrpSpPr>
            <p:grpSpPr bwMode="auto">
              <a:xfrm rot="10800000">
                <a:off x="4975711" y="2865438"/>
                <a:ext cx="75724" cy="222885"/>
                <a:chOff x="627" y="867"/>
                <a:chExt cx="95" cy="279"/>
              </a:xfrm>
            </p:grpSpPr>
            <p:sp>
              <p:nvSpPr>
                <p:cNvPr id="1951" name="Freeform 711"/>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rot="10800000"/>
                <a:lstStyle/>
                <a:p>
                  <a:endParaRPr lang="en-US"/>
                </a:p>
              </p:txBody>
            </p:sp>
            <p:sp>
              <p:nvSpPr>
                <p:cNvPr id="1952" name="Freeform 712"/>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rot="10800000"/>
                <a:lstStyle/>
                <a:p>
                  <a:endParaRPr lang="en-US"/>
                </a:p>
              </p:txBody>
            </p:sp>
            <p:sp>
              <p:nvSpPr>
                <p:cNvPr id="1953" name="Freeform 713"/>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rot="10800000"/>
                <a:lstStyle/>
                <a:p>
                  <a:endParaRPr lang="en-US"/>
                </a:p>
              </p:txBody>
            </p:sp>
            <p:sp>
              <p:nvSpPr>
                <p:cNvPr id="1954" name="Freeform 714"/>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rot="10800000"/>
                <a:lstStyle/>
                <a:p>
                  <a:endParaRPr lang="en-US"/>
                </a:p>
              </p:txBody>
            </p:sp>
            <p:sp>
              <p:nvSpPr>
                <p:cNvPr id="1955" name="Freeform 715"/>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rot="10800000"/>
                <a:lstStyle/>
                <a:p>
                  <a:endParaRPr lang="en-US"/>
                </a:p>
              </p:txBody>
            </p:sp>
          </p:grpSp>
        </p:grpSp>
      </p:grpSp>
      <p:grpSp>
        <p:nvGrpSpPr>
          <p:cNvPr id="2427" name="Group 2028"/>
          <p:cNvGrpSpPr/>
          <p:nvPr/>
        </p:nvGrpSpPr>
        <p:grpSpPr>
          <a:xfrm>
            <a:off x="6034416" y="3476982"/>
            <a:ext cx="1838126" cy="571319"/>
            <a:chOff x="4690007" y="3020066"/>
            <a:chExt cx="1838126" cy="571319"/>
          </a:xfrm>
        </p:grpSpPr>
        <p:grpSp>
          <p:nvGrpSpPr>
            <p:cNvPr id="2428" name="Group 2029"/>
            <p:cNvGrpSpPr/>
            <p:nvPr/>
          </p:nvGrpSpPr>
          <p:grpSpPr>
            <a:xfrm>
              <a:off x="5277955" y="3020066"/>
              <a:ext cx="537210" cy="222885"/>
              <a:chOff x="5277955" y="3020066"/>
              <a:chExt cx="537210" cy="222885"/>
            </a:xfrm>
          </p:grpSpPr>
          <p:grpSp>
            <p:nvGrpSpPr>
              <p:cNvPr id="2429" name="Group 718"/>
              <p:cNvGrpSpPr>
                <a:grpSpLocks noChangeAspect="1"/>
              </p:cNvGrpSpPr>
              <p:nvPr/>
            </p:nvGrpSpPr>
            <p:grpSpPr bwMode="auto">
              <a:xfrm>
                <a:off x="5432260" y="3020066"/>
                <a:ext cx="75724" cy="222885"/>
                <a:chOff x="627" y="867"/>
                <a:chExt cx="95" cy="279"/>
              </a:xfrm>
            </p:grpSpPr>
            <p:sp>
              <p:nvSpPr>
                <p:cNvPr id="2049" name="Freeform 719"/>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2050" name="Freeform 720"/>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2051" name="Freeform 721"/>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2052" name="Freeform 722"/>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2053" name="Freeform 723"/>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2430" name="Group 724"/>
              <p:cNvGrpSpPr>
                <a:grpSpLocks noChangeAspect="1"/>
              </p:cNvGrpSpPr>
              <p:nvPr/>
            </p:nvGrpSpPr>
            <p:grpSpPr bwMode="auto">
              <a:xfrm>
                <a:off x="5585136" y="3021495"/>
                <a:ext cx="77153" cy="221456"/>
                <a:chOff x="1008" y="867"/>
                <a:chExt cx="95" cy="278"/>
              </a:xfrm>
            </p:grpSpPr>
            <p:sp>
              <p:nvSpPr>
                <p:cNvPr id="2045" name="Freeform 725"/>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a:lstStyle/>
                <a:p>
                  <a:endParaRPr lang="en-US"/>
                </a:p>
              </p:txBody>
            </p:sp>
            <p:sp>
              <p:nvSpPr>
                <p:cNvPr id="2046" name="Freeform 726"/>
                <p:cNvSpPr>
                  <a:spLocks noChangeAspect="1"/>
                </p:cNvSpPr>
                <p:nvPr/>
              </p:nvSpPr>
              <p:spPr bwMode="auto">
                <a:xfrm>
                  <a:off x="1053" y="867"/>
                  <a:ext cx="50" cy="278"/>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a:lstStyle/>
                <a:p>
                  <a:endParaRPr lang="en-US"/>
                </a:p>
              </p:txBody>
            </p:sp>
            <p:sp>
              <p:nvSpPr>
                <p:cNvPr id="2047" name="Freeform 727"/>
                <p:cNvSpPr>
                  <a:spLocks noChangeAspect="1" noEditPoints="1"/>
                </p:cNvSpPr>
                <p:nvPr/>
              </p:nvSpPr>
              <p:spPr bwMode="auto">
                <a:xfrm>
                  <a:off x="1008" y="867"/>
                  <a:ext cx="95" cy="278"/>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2048" name="Freeform 728"/>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2431" name="Group 729"/>
              <p:cNvGrpSpPr>
                <a:grpSpLocks noChangeAspect="1"/>
              </p:cNvGrpSpPr>
              <p:nvPr/>
            </p:nvGrpSpPr>
            <p:grpSpPr bwMode="auto">
              <a:xfrm>
                <a:off x="5277955" y="3020066"/>
                <a:ext cx="77153" cy="222885"/>
                <a:chOff x="1203" y="861"/>
                <a:chExt cx="95" cy="279"/>
              </a:xfrm>
            </p:grpSpPr>
            <p:sp>
              <p:nvSpPr>
                <p:cNvPr id="2041" name="Freeform 730"/>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2042" name="Freeform 731"/>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2043" name="Freeform 732"/>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2044" name="Freeform 733"/>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1696" name="Group 734"/>
              <p:cNvGrpSpPr>
                <a:grpSpLocks noChangeAspect="1"/>
              </p:cNvGrpSpPr>
              <p:nvPr/>
            </p:nvGrpSpPr>
            <p:grpSpPr bwMode="auto">
              <a:xfrm>
                <a:off x="5739441" y="3020066"/>
                <a:ext cx="75724" cy="222885"/>
                <a:chOff x="1203" y="861"/>
                <a:chExt cx="95" cy="279"/>
              </a:xfrm>
            </p:grpSpPr>
            <p:sp>
              <p:nvSpPr>
                <p:cNvPr id="2037" name="Freeform 735"/>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2038" name="Freeform 736"/>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2039" name="Freeform 737"/>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2040" name="Freeform 738"/>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sp>
          <p:nvSpPr>
            <p:cNvPr id="2031" name="Line 739"/>
            <p:cNvSpPr>
              <a:spLocks noChangeShapeType="1"/>
            </p:cNvSpPr>
            <p:nvPr/>
          </p:nvSpPr>
          <p:spPr bwMode="auto">
            <a:xfrm rot="10800000">
              <a:off x="5182387" y="3287713"/>
              <a:ext cx="782955" cy="0"/>
            </a:xfrm>
            <a:prstGeom prst="line">
              <a:avLst/>
            </a:prstGeom>
            <a:noFill/>
            <a:ln w="44450">
              <a:solidFill>
                <a:srgbClr val="0066FF"/>
              </a:solidFill>
              <a:round/>
              <a:headEnd/>
              <a:tailEnd type="triangle" w="med" len="med"/>
            </a:ln>
          </p:spPr>
          <p:txBody>
            <a:bodyPr/>
            <a:lstStyle/>
            <a:p>
              <a:endParaRPr lang="en-US"/>
            </a:p>
          </p:txBody>
        </p:sp>
        <p:sp>
          <p:nvSpPr>
            <p:cNvPr id="2032" name="ZoneTexte 1216"/>
            <p:cNvSpPr txBox="1">
              <a:spLocks noChangeArrowheads="1"/>
            </p:cNvSpPr>
            <p:nvPr/>
          </p:nvSpPr>
          <p:spPr bwMode="auto">
            <a:xfrm>
              <a:off x="4690007" y="3305153"/>
              <a:ext cx="1838126" cy="286232"/>
            </a:xfrm>
            <a:prstGeom prst="rect">
              <a:avLst/>
            </a:prstGeom>
            <a:noFill/>
            <a:ln w="9525">
              <a:noFill/>
              <a:miter lim="800000"/>
              <a:headEnd/>
              <a:tailEnd/>
            </a:ln>
          </p:spPr>
          <p:txBody>
            <a:bodyPr wrap="square" lIns="82295" tIns="41147" rIns="82295" bIns="41147">
              <a:spAutoFit/>
            </a:bodyPr>
            <a:lstStyle/>
            <a:p>
              <a:pPr algn="ctr"/>
              <a:r>
                <a:rPr lang="fr-FR" sz="1260">
                  <a:latin typeface="+mj-lt"/>
                  <a:cs typeface="Times New Roman" pitchFamily="68" charset="0"/>
                </a:rPr>
                <a:t>Primer  2</a:t>
              </a:r>
            </a:p>
          </p:txBody>
        </p:sp>
      </p:grpSp>
      <p:grpSp>
        <p:nvGrpSpPr>
          <p:cNvPr id="1697" name="Group 2053"/>
          <p:cNvGrpSpPr/>
          <p:nvPr/>
        </p:nvGrpSpPr>
        <p:grpSpPr>
          <a:xfrm>
            <a:off x="2071017" y="3140667"/>
            <a:ext cx="1320207" cy="532049"/>
            <a:chOff x="2786610" y="3540366"/>
            <a:chExt cx="1320207" cy="532049"/>
          </a:xfrm>
        </p:grpSpPr>
        <p:grpSp>
          <p:nvGrpSpPr>
            <p:cNvPr id="1698" name="Group 2054"/>
            <p:cNvGrpSpPr/>
            <p:nvPr/>
          </p:nvGrpSpPr>
          <p:grpSpPr>
            <a:xfrm>
              <a:off x="3071193" y="3833813"/>
              <a:ext cx="777240" cy="238602"/>
              <a:chOff x="3071193" y="3833813"/>
              <a:chExt cx="777240" cy="238602"/>
            </a:xfrm>
          </p:grpSpPr>
          <p:grpSp>
            <p:nvGrpSpPr>
              <p:cNvPr id="1699" name="Group 590"/>
              <p:cNvGrpSpPr>
                <a:grpSpLocks/>
              </p:cNvGrpSpPr>
              <p:nvPr/>
            </p:nvGrpSpPr>
            <p:grpSpPr bwMode="auto">
              <a:xfrm>
                <a:off x="3192637" y="3840957"/>
                <a:ext cx="492919" cy="231458"/>
                <a:chOff x="1837" y="3564"/>
                <a:chExt cx="345" cy="162"/>
              </a:xfrm>
            </p:grpSpPr>
            <p:grpSp>
              <p:nvGrpSpPr>
                <p:cNvPr id="1700" name="Group 591"/>
                <p:cNvGrpSpPr>
                  <a:grpSpLocks noChangeAspect="1"/>
                </p:cNvGrpSpPr>
                <p:nvPr/>
              </p:nvGrpSpPr>
              <p:grpSpPr bwMode="auto">
                <a:xfrm>
                  <a:off x="1837" y="3564"/>
                  <a:ext cx="53" cy="162"/>
                  <a:chOff x="435" y="866"/>
                  <a:chExt cx="95" cy="289"/>
                </a:xfrm>
              </p:grpSpPr>
              <p:sp>
                <p:nvSpPr>
                  <p:cNvPr id="2075" name="Freeform 2074"/>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2076" name="Freeform 2075"/>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2077" name="Freeform 2076"/>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2078" name="Freeform 2077"/>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1701" name="Group 596"/>
                <p:cNvGrpSpPr>
                  <a:grpSpLocks noChangeAspect="1"/>
                </p:cNvGrpSpPr>
                <p:nvPr/>
              </p:nvGrpSpPr>
              <p:grpSpPr bwMode="auto">
                <a:xfrm>
                  <a:off x="2129" y="3564"/>
                  <a:ext cx="53" cy="162"/>
                  <a:chOff x="435" y="866"/>
                  <a:chExt cx="95" cy="289"/>
                </a:xfrm>
              </p:grpSpPr>
              <p:sp>
                <p:nvSpPr>
                  <p:cNvPr id="2071" name="Freeform 597"/>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2072" name="Freeform 598"/>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2073" name="Freeform 599"/>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2074" name="Freeform 600"/>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1702" name="Group 601"/>
                <p:cNvGrpSpPr>
                  <a:grpSpLocks noChangeAspect="1"/>
                </p:cNvGrpSpPr>
                <p:nvPr/>
              </p:nvGrpSpPr>
              <p:grpSpPr bwMode="auto">
                <a:xfrm>
                  <a:off x="1931" y="3564"/>
                  <a:ext cx="53" cy="160"/>
                  <a:chOff x="818" y="866"/>
                  <a:chExt cx="96" cy="286"/>
                </a:xfrm>
              </p:grpSpPr>
              <p:sp>
                <p:nvSpPr>
                  <p:cNvPr id="2067" name="Freeform 602"/>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2068" name="Freeform 603"/>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2069" name="Freeform 604"/>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2070" name="Freeform 605"/>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1703" name="Group 606"/>
                <p:cNvGrpSpPr>
                  <a:grpSpLocks noChangeAspect="1"/>
                </p:cNvGrpSpPr>
                <p:nvPr/>
              </p:nvGrpSpPr>
              <p:grpSpPr bwMode="auto">
                <a:xfrm>
                  <a:off x="2031" y="3564"/>
                  <a:ext cx="54" cy="160"/>
                  <a:chOff x="818" y="866"/>
                  <a:chExt cx="96" cy="286"/>
                </a:xfrm>
              </p:grpSpPr>
              <p:sp>
                <p:nvSpPr>
                  <p:cNvPr id="2063" name="Freeform 607"/>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2064" name="Freeform 608"/>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2065" name="Freeform 609"/>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2066" name="Freeform 610"/>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sp>
            <p:nvSpPr>
              <p:cNvPr id="2058" name="Line 611"/>
              <p:cNvSpPr>
                <a:spLocks noChangeAspect="1" noChangeShapeType="1"/>
              </p:cNvSpPr>
              <p:nvPr/>
            </p:nvSpPr>
            <p:spPr bwMode="auto">
              <a:xfrm>
                <a:off x="3071193" y="3833813"/>
                <a:ext cx="777240" cy="0"/>
              </a:xfrm>
              <a:prstGeom prst="line">
                <a:avLst/>
              </a:prstGeom>
              <a:noFill/>
              <a:ln w="44450">
                <a:solidFill>
                  <a:srgbClr val="FF0000"/>
                </a:solidFill>
                <a:round/>
                <a:headEnd/>
                <a:tailEnd type="triangle" w="med" len="med"/>
              </a:ln>
            </p:spPr>
            <p:txBody>
              <a:bodyPr/>
              <a:lstStyle/>
              <a:p>
                <a:endParaRPr lang="en-US"/>
              </a:p>
            </p:txBody>
          </p:sp>
        </p:grpSp>
        <p:sp>
          <p:nvSpPr>
            <p:cNvPr id="2056" name="ZoneTexte 1217"/>
            <p:cNvSpPr txBox="1">
              <a:spLocks noChangeArrowheads="1"/>
            </p:cNvSpPr>
            <p:nvPr/>
          </p:nvSpPr>
          <p:spPr bwMode="auto">
            <a:xfrm>
              <a:off x="2786610" y="3540366"/>
              <a:ext cx="1320207" cy="286232"/>
            </a:xfrm>
            <a:prstGeom prst="rect">
              <a:avLst/>
            </a:prstGeom>
            <a:noFill/>
            <a:ln w="9525">
              <a:noFill/>
              <a:miter lim="800000"/>
              <a:headEnd/>
              <a:tailEnd/>
            </a:ln>
          </p:spPr>
          <p:txBody>
            <a:bodyPr wrap="square" lIns="82295" tIns="41147" rIns="82295" bIns="41147">
              <a:spAutoFit/>
            </a:bodyPr>
            <a:lstStyle/>
            <a:p>
              <a:pPr algn="ctr"/>
              <a:r>
                <a:rPr lang="fr-FR" sz="1260">
                  <a:latin typeface="+mj-lt"/>
                  <a:cs typeface="Times New Roman" pitchFamily="68" charset="0"/>
                </a:rPr>
                <a:t>Primer 1</a:t>
              </a:r>
            </a:p>
          </p:txBody>
        </p:sp>
      </p:grpSp>
      <p:sp>
        <p:nvSpPr>
          <p:cNvPr id="2079" name="ZoneTexte 1212"/>
          <p:cNvSpPr txBox="1">
            <a:spLocks noChangeArrowheads="1"/>
          </p:cNvSpPr>
          <p:nvPr/>
        </p:nvSpPr>
        <p:spPr bwMode="auto">
          <a:xfrm>
            <a:off x="481893" y="5693212"/>
            <a:ext cx="2000250" cy="400110"/>
          </a:xfrm>
          <a:prstGeom prst="rect">
            <a:avLst/>
          </a:prstGeom>
          <a:noFill/>
          <a:ln w="9525">
            <a:noFill/>
            <a:miter lim="800000"/>
            <a:headEnd/>
            <a:tailEnd/>
          </a:ln>
        </p:spPr>
        <p:txBody>
          <a:bodyPr>
            <a:spAutoFit/>
          </a:bodyPr>
          <a:lstStyle/>
          <a:p>
            <a:pPr algn="ctr"/>
            <a:r>
              <a:rPr lang="en-US" sz="2000">
                <a:latin typeface="Segoe UI Semibold" pitchFamily="34" charset="0"/>
              </a:rPr>
              <a:t>Extension</a:t>
            </a:r>
          </a:p>
        </p:txBody>
      </p:sp>
      <p:sp>
        <p:nvSpPr>
          <p:cNvPr id="2080" name="Oval 2411"/>
          <p:cNvSpPr>
            <a:spLocks noChangeArrowheads="1"/>
          </p:cNvSpPr>
          <p:nvPr/>
        </p:nvSpPr>
        <p:spPr bwMode="auto">
          <a:xfrm>
            <a:off x="1179423" y="5103919"/>
            <a:ext cx="482204" cy="482203"/>
          </a:xfrm>
          <a:prstGeom prst="ellipse">
            <a:avLst/>
          </a:prstGeom>
          <a:solidFill>
            <a:schemeClr val="folHlink"/>
          </a:solidFill>
          <a:ln w="22225">
            <a:solidFill>
              <a:schemeClr val="hlink"/>
            </a:solidFill>
            <a:round/>
            <a:headEnd/>
            <a:tailEnd/>
          </a:ln>
        </p:spPr>
        <p:txBody>
          <a:bodyPr wrap="none" lIns="68579" tIns="34289" rIns="68579" bIns="34289" anchor="ctr"/>
          <a:lstStyle/>
          <a:p>
            <a:pPr algn="ctr"/>
            <a:r>
              <a:rPr lang="en-GB" sz="2000">
                <a:solidFill>
                  <a:schemeClr val="bg1"/>
                </a:solidFill>
              </a:rPr>
              <a:t>3</a:t>
            </a:r>
          </a:p>
        </p:txBody>
      </p:sp>
      <p:cxnSp>
        <p:nvCxnSpPr>
          <p:cNvPr id="2081" name="Straight Connector 2080"/>
          <p:cNvCxnSpPr/>
          <p:nvPr/>
        </p:nvCxnSpPr>
        <p:spPr bwMode="auto">
          <a:xfrm>
            <a:off x="938285" y="4592596"/>
            <a:ext cx="8229597" cy="0"/>
          </a:xfrm>
          <a:prstGeom prst="line">
            <a:avLst/>
          </a:prstGeom>
          <a:solidFill>
            <a:schemeClr val="accent1"/>
          </a:solidFill>
          <a:ln w="9525" cap="flat" cmpd="sng" algn="ctr">
            <a:solidFill>
              <a:schemeClr val="accent1"/>
            </a:solidFill>
            <a:prstDash val="sysDot"/>
            <a:round/>
            <a:headEnd type="none" w="med" len="med"/>
            <a:tailEnd type="none" w="med" len="med"/>
          </a:ln>
          <a:effectLst/>
        </p:spPr>
      </p:cxnSp>
      <p:sp>
        <p:nvSpPr>
          <p:cNvPr id="2082" name="Rectangle 3"/>
          <p:cNvSpPr txBox="1">
            <a:spLocks noChangeArrowheads="1"/>
          </p:cNvSpPr>
          <p:nvPr/>
        </p:nvSpPr>
        <p:spPr bwMode="gray">
          <a:xfrm>
            <a:off x="7107507" y="4842234"/>
            <a:ext cx="1493568" cy="844955"/>
          </a:xfrm>
          <a:prstGeom prst="rect">
            <a:avLst/>
          </a:prstGeom>
          <a:noFill/>
          <a:ln w="9525" algn="ctr">
            <a:noFill/>
            <a:miter lim="800000"/>
            <a:headEnd/>
            <a:tailEnd/>
          </a:ln>
          <a:effectLst/>
        </p:spPr>
        <p:txBody>
          <a:bodyPr vert="horz" wrap="square" lIns="91440" tIns="91440" rIns="91440" bIns="91440" numCol="1" anchor="t" anchorCtr="0" compatLnSpc="1">
            <a:prstTxWarp prst="textNoShape">
              <a:avLst/>
            </a:prstTxWarp>
          </a:bodyPr>
          <a:lstStyle/>
          <a:p>
            <a:pPr marL="285750" lvl="1" indent="-171450">
              <a:buClr>
                <a:schemeClr val="tx2"/>
              </a:buClr>
              <a:defRPr/>
            </a:pPr>
            <a:r>
              <a:rPr lang="en-US" sz="2400" kern="0">
                <a:solidFill>
                  <a:schemeClr val="accent1"/>
                </a:solidFill>
                <a:latin typeface="Segoe UI" pitchFamily="34" charset="0"/>
                <a:ea typeface="Segoe UI" pitchFamily="34" charset="0"/>
                <a:cs typeface="Segoe UI" pitchFamily="34" charset="0"/>
              </a:rPr>
              <a:t>72°C</a:t>
            </a:r>
          </a:p>
        </p:txBody>
      </p:sp>
      <p:grpSp>
        <p:nvGrpSpPr>
          <p:cNvPr id="1704" name="Group 2082"/>
          <p:cNvGrpSpPr/>
          <p:nvPr/>
        </p:nvGrpSpPr>
        <p:grpSpPr>
          <a:xfrm>
            <a:off x="5452109" y="5113340"/>
            <a:ext cx="782955" cy="253999"/>
            <a:chOff x="5223508" y="5113339"/>
            <a:chExt cx="782955" cy="253999"/>
          </a:xfrm>
        </p:grpSpPr>
        <p:grpSp>
          <p:nvGrpSpPr>
            <p:cNvPr id="1705" name="Group 953"/>
            <p:cNvGrpSpPr>
              <a:grpSpLocks noChangeAspect="1"/>
            </p:cNvGrpSpPr>
            <p:nvPr/>
          </p:nvGrpSpPr>
          <p:grpSpPr bwMode="auto">
            <a:xfrm>
              <a:off x="5473381" y="5113339"/>
              <a:ext cx="75724" cy="222885"/>
              <a:chOff x="627" y="867"/>
              <a:chExt cx="95" cy="279"/>
            </a:xfrm>
          </p:grpSpPr>
          <p:sp>
            <p:nvSpPr>
              <p:cNvPr id="2101" name="Freeform 954"/>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2102" name="Freeform 955"/>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2103" name="Freeform 956"/>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2104" name="Freeform 957"/>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2105" name="Freeform 958"/>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1706" name="Group 959"/>
            <p:cNvGrpSpPr>
              <a:grpSpLocks noChangeAspect="1"/>
            </p:cNvGrpSpPr>
            <p:nvPr/>
          </p:nvGrpSpPr>
          <p:grpSpPr bwMode="auto">
            <a:xfrm>
              <a:off x="5626257" y="5114768"/>
              <a:ext cx="77153" cy="221456"/>
              <a:chOff x="1008" y="867"/>
              <a:chExt cx="95" cy="278"/>
            </a:xfrm>
          </p:grpSpPr>
          <p:sp>
            <p:nvSpPr>
              <p:cNvPr id="2097" name="Freeform 2096"/>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a:lstStyle/>
              <a:p>
                <a:endParaRPr lang="en-US"/>
              </a:p>
            </p:txBody>
          </p:sp>
          <p:sp>
            <p:nvSpPr>
              <p:cNvPr id="2098" name="Freeform 2097"/>
              <p:cNvSpPr>
                <a:spLocks noChangeAspect="1"/>
              </p:cNvSpPr>
              <p:nvPr/>
            </p:nvSpPr>
            <p:spPr bwMode="auto">
              <a:xfrm>
                <a:off x="1053" y="867"/>
                <a:ext cx="50" cy="278"/>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a:lstStyle/>
              <a:p>
                <a:endParaRPr lang="en-US"/>
              </a:p>
            </p:txBody>
          </p:sp>
          <p:sp>
            <p:nvSpPr>
              <p:cNvPr id="2099" name="Freeform 2098"/>
              <p:cNvSpPr>
                <a:spLocks noChangeAspect="1" noEditPoints="1"/>
              </p:cNvSpPr>
              <p:nvPr/>
            </p:nvSpPr>
            <p:spPr bwMode="auto">
              <a:xfrm>
                <a:off x="1008" y="867"/>
                <a:ext cx="95" cy="278"/>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2100" name="Freeform 2099"/>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1707" name="Group 964"/>
            <p:cNvGrpSpPr>
              <a:grpSpLocks noChangeAspect="1"/>
            </p:cNvGrpSpPr>
            <p:nvPr/>
          </p:nvGrpSpPr>
          <p:grpSpPr bwMode="auto">
            <a:xfrm>
              <a:off x="5319076" y="5113339"/>
              <a:ext cx="77153" cy="222885"/>
              <a:chOff x="1203" y="861"/>
              <a:chExt cx="95" cy="279"/>
            </a:xfrm>
          </p:grpSpPr>
          <p:sp>
            <p:nvSpPr>
              <p:cNvPr id="2093" name="Freeform 965"/>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2094" name="Freeform 966"/>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2095" name="Freeform 967"/>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2096" name="Freeform 968"/>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1708" name="Group 969"/>
            <p:cNvGrpSpPr>
              <a:grpSpLocks noChangeAspect="1"/>
            </p:cNvGrpSpPr>
            <p:nvPr/>
          </p:nvGrpSpPr>
          <p:grpSpPr bwMode="auto">
            <a:xfrm>
              <a:off x="5780562" y="5113339"/>
              <a:ext cx="75724" cy="222885"/>
              <a:chOff x="1203" y="861"/>
              <a:chExt cx="95" cy="279"/>
            </a:xfrm>
          </p:grpSpPr>
          <p:sp>
            <p:nvSpPr>
              <p:cNvPr id="2089" name="Freeform 970"/>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2090" name="Freeform 971"/>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2091" name="Freeform 972"/>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2092" name="Freeform 973"/>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sp>
          <p:nvSpPr>
            <p:cNvPr id="2088" name="Line 974"/>
            <p:cNvSpPr>
              <a:spLocks noChangeShapeType="1"/>
            </p:cNvSpPr>
            <p:nvPr/>
          </p:nvSpPr>
          <p:spPr bwMode="auto">
            <a:xfrm rot="10800000">
              <a:off x="5223508" y="5367338"/>
              <a:ext cx="782955" cy="0"/>
            </a:xfrm>
            <a:prstGeom prst="line">
              <a:avLst/>
            </a:prstGeom>
            <a:noFill/>
            <a:ln w="44450">
              <a:solidFill>
                <a:srgbClr val="0066FF"/>
              </a:solidFill>
              <a:round/>
              <a:headEnd/>
              <a:tailEnd type="triangle" w="med" len="med"/>
            </a:ln>
          </p:spPr>
          <p:txBody>
            <a:bodyPr/>
            <a:lstStyle/>
            <a:p>
              <a:endParaRPr lang="en-US"/>
            </a:p>
          </p:txBody>
        </p:sp>
      </p:grpSp>
      <p:grpSp>
        <p:nvGrpSpPr>
          <p:cNvPr id="1709" name="Group 2105"/>
          <p:cNvGrpSpPr/>
          <p:nvPr/>
        </p:nvGrpSpPr>
        <p:grpSpPr>
          <a:xfrm>
            <a:off x="3253756" y="4859339"/>
            <a:ext cx="2971800" cy="332098"/>
            <a:chOff x="3025156" y="4859339"/>
            <a:chExt cx="2971800" cy="332098"/>
          </a:xfrm>
        </p:grpSpPr>
        <p:grpSp>
          <p:nvGrpSpPr>
            <p:cNvPr id="1714" name="Group 849"/>
            <p:cNvGrpSpPr>
              <a:grpSpLocks noChangeAspect="1"/>
            </p:cNvGrpSpPr>
            <p:nvPr/>
          </p:nvGrpSpPr>
          <p:grpSpPr bwMode="auto">
            <a:xfrm>
              <a:off x="3025156" y="4859339"/>
              <a:ext cx="2971800" cy="85725"/>
              <a:chOff x="1434" y="3166"/>
              <a:chExt cx="3714" cy="107"/>
            </a:xfrm>
          </p:grpSpPr>
          <p:sp>
            <p:nvSpPr>
              <p:cNvPr id="2207" name="Rectangle 850"/>
              <p:cNvSpPr>
                <a:spLocks noChangeAspect="1" noChangeArrowheads="1"/>
              </p:cNvSpPr>
              <p:nvPr/>
            </p:nvSpPr>
            <p:spPr bwMode="auto">
              <a:xfrm>
                <a:off x="1440" y="3166"/>
                <a:ext cx="3708" cy="107"/>
              </a:xfrm>
              <a:prstGeom prst="rect">
                <a:avLst/>
              </a:prstGeom>
              <a:solidFill>
                <a:srgbClr val="3B59A0"/>
              </a:solidFill>
              <a:ln w="9525">
                <a:noFill/>
                <a:miter lim="800000"/>
                <a:headEnd/>
                <a:tailEnd/>
              </a:ln>
            </p:spPr>
            <p:txBody>
              <a:bodyPr/>
              <a:lstStyle/>
              <a:p>
                <a:pPr algn="ctr"/>
                <a:endParaRPr lang="en-US"/>
              </a:p>
            </p:txBody>
          </p:sp>
          <p:sp>
            <p:nvSpPr>
              <p:cNvPr id="2208" name="Line 851"/>
              <p:cNvSpPr>
                <a:spLocks noChangeAspect="1" noChangeShapeType="1"/>
              </p:cNvSpPr>
              <p:nvPr/>
            </p:nvSpPr>
            <p:spPr bwMode="auto">
              <a:xfrm>
                <a:off x="1440" y="3168"/>
                <a:ext cx="3708" cy="1"/>
              </a:xfrm>
              <a:prstGeom prst="line">
                <a:avLst/>
              </a:prstGeom>
              <a:noFill/>
              <a:ln w="7938" cap="rnd">
                <a:solidFill>
                  <a:srgbClr val="343434"/>
                </a:solidFill>
                <a:round/>
                <a:headEnd/>
                <a:tailEnd/>
              </a:ln>
            </p:spPr>
            <p:txBody>
              <a:bodyPr/>
              <a:lstStyle/>
              <a:p>
                <a:endParaRPr lang="en-US"/>
              </a:p>
            </p:txBody>
          </p:sp>
          <p:sp>
            <p:nvSpPr>
              <p:cNvPr id="2209" name="Rectangle 852"/>
              <p:cNvSpPr>
                <a:spLocks noChangeAspect="1" noChangeArrowheads="1"/>
              </p:cNvSpPr>
              <p:nvPr/>
            </p:nvSpPr>
            <p:spPr bwMode="auto">
              <a:xfrm>
                <a:off x="1458" y="3246"/>
                <a:ext cx="3677" cy="15"/>
              </a:xfrm>
              <a:prstGeom prst="rect">
                <a:avLst/>
              </a:prstGeom>
              <a:solidFill>
                <a:srgbClr val="5578B6"/>
              </a:solidFill>
              <a:ln w="9525">
                <a:noFill/>
                <a:miter lim="800000"/>
                <a:headEnd/>
                <a:tailEnd/>
              </a:ln>
            </p:spPr>
            <p:txBody>
              <a:bodyPr/>
              <a:lstStyle/>
              <a:p>
                <a:pPr algn="ctr"/>
                <a:endParaRPr lang="en-US"/>
              </a:p>
            </p:txBody>
          </p:sp>
          <p:sp>
            <p:nvSpPr>
              <p:cNvPr id="2210" name="Line 853"/>
              <p:cNvSpPr>
                <a:spLocks noChangeAspect="1" noChangeShapeType="1"/>
              </p:cNvSpPr>
              <p:nvPr/>
            </p:nvSpPr>
            <p:spPr bwMode="auto">
              <a:xfrm flipH="1">
                <a:off x="1434" y="3270"/>
                <a:ext cx="3708" cy="1"/>
              </a:xfrm>
              <a:prstGeom prst="line">
                <a:avLst/>
              </a:prstGeom>
              <a:noFill/>
              <a:ln w="7938" cap="rnd">
                <a:solidFill>
                  <a:srgbClr val="343434"/>
                </a:solidFill>
                <a:round/>
                <a:headEnd/>
                <a:tailEnd/>
              </a:ln>
            </p:spPr>
            <p:txBody>
              <a:bodyPr/>
              <a:lstStyle/>
              <a:p>
                <a:endParaRPr lang="en-US"/>
              </a:p>
            </p:txBody>
          </p:sp>
        </p:grpSp>
        <p:grpSp>
          <p:nvGrpSpPr>
            <p:cNvPr id="1716" name="Group 854"/>
            <p:cNvGrpSpPr>
              <a:grpSpLocks/>
            </p:cNvGrpSpPr>
            <p:nvPr/>
          </p:nvGrpSpPr>
          <p:grpSpPr bwMode="auto">
            <a:xfrm>
              <a:off x="3155172" y="4935063"/>
              <a:ext cx="2703195" cy="231457"/>
              <a:chOff x="1837" y="3007"/>
              <a:chExt cx="1892" cy="162"/>
            </a:xfrm>
          </p:grpSpPr>
          <p:grpSp>
            <p:nvGrpSpPr>
              <p:cNvPr id="1717" name="Group 855"/>
              <p:cNvGrpSpPr>
                <a:grpSpLocks noChangeAspect="1"/>
              </p:cNvGrpSpPr>
              <p:nvPr/>
            </p:nvGrpSpPr>
            <p:grpSpPr bwMode="auto">
              <a:xfrm>
                <a:off x="1837" y="3007"/>
                <a:ext cx="53" cy="162"/>
                <a:chOff x="435" y="866"/>
                <a:chExt cx="95" cy="289"/>
              </a:xfrm>
            </p:grpSpPr>
            <p:sp>
              <p:nvSpPr>
                <p:cNvPr id="2203" name="Freeform 856"/>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2204" name="Freeform 857"/>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2205" name="Freeform 858"/>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2206" name="Freeform 859"/>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1718" name="Group 860"/>
              <p:cNvGrpSpPr>
                <a:grpSpLocks noChangeAspect="1"/>
              </p:cNvGrpSpPr>
              <p:nvPr/>
            </p:nvGrpSpPr>
            <p:grpSpPr bwMode="auto">
              <a:xfrm>
                <a:off x="2129" y="3007"/>
                <a:ext cx="53" cy="162"/>
                <a:chOff x="435" y="866"/>
                <a:chExt cx="95" cy="289"/>
              </a:xfrm>
            </p:grpSpPr>
            <p:sp>
              <p:nvSpPr>
                <p:cNvPr id="2199" name="Freeform 861"/>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2200" name="Freeform 862"/>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2201" name="Freeform 863"/>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2202" name="Freeform 864"/>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1719" name="Group 865"/>
              <p:cNvGrpSpPr>
                <a:grpSpLocks noChangeAspect="1"/>
              </p:cNvGrpSpPr>
              <p:nvPr/>
            </p:nvGrpSpPr>
            <p:grpSpPr bwMode="auto">
              <a:xfrm>
                <a:off x="2519" y="3007"/>
                <a:ext cx="53" cy="162"/>
                <a:chOff x="435" y="866"/>
                <a:chExt cx="95" cy="289"/>
              </a:xfrm>
            </p:grpSpPr>
            <p:sp>
              <p:nvSpPr>
                <p:cNvPr id="2195" name="Freeform 866"/>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2196" name="Freeform 867"/>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2197" name="Freeform 868"/>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2198" name="Freeform 869"/>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1720" name="Group 870"/>
              <p:cNvGrpSpPr>
                <a:grpSpLocks noChangeAspect="1"/>
              </p:cNvGrpSpPr>
              <p:nvPr/>
            </p:nvGrpSpPr>
            <p:grpSpPr bwMode="auto">
              <a:xfrm>
                <a:off x="2717" y="3007"/>
                <a:ext cx="53" cy="162"/>
                <a:chOff x="435" y="866"/>
                <a:chExt cx="95" cy="289"/>
              </a:xfrm>
            </p:grpSpPr>
            <p:sp>
              <p:nvSpPr>
                <p:cNvPr id="2191" name="Freeform 871"/>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2192" name="Freeform 872"/>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2193" name="Freeform 873"/>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2194" name="Freeform 874"/>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1721" name="Group 875"/>
              <p:cNvGrpSpPr>
                <a:grpSpLocks noChangeAspect="1"/>
              </p:cNvGrpSpPr>
              <p:nvPr/>
            </p:nvGrpSpPr>
            <p:grpSpPr bwMode="auto">
              <a:xfrm>
                <a:off x="3047" y="3007"/>
                <a:ext cx="53" cy="162"/>
                <a:chOff x="435" y="866"/>
                <a:chExt cx="95" cy="289"/>
              </a:xfrm>
            </p:grpSpPr>
            <p:sp>
              <p:nvSpPr>
                <p:cNvPr id="2187" name="Freeform 876"/>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2188" name="Freeform 877"/>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2189" name="Freeform 878"/>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2190" name="Freeform 879"/>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1722" name="Group 880"/>
              <p:cNvGrpSpPr>
                <a:grpSpLocks noChangeAspect="1"/>
              </p:cNvGrpSpPr>
              <p:nvPr/>
            </p:nvGrpSpPr>
            <p:grpSpPr bwMode="auto">
              <a:xfrm>
                <a:off x="3460" y="3007"/>
                <a:ext cx="53" cy="162"/>
                <a:chOff x="435" y="866"/>
                <a:chExt cx="95" cy="289"/>
              </a:xfrm>
            </p:grpSpPr>
            <p:sp>
              <p:nvSpPr>
                <p:cNvPr id="2183" name="Freeform 881"/>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2184" name="Freeform 882"/>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2185" name="Freeform 883"/>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2186" name="Freeform 884"/>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1723" name="Group 885"/>
              <p:cNvGrpSpPr>
                <a:grpSpLocks noChangeAspect="1"/>
              </p:cNvGrpSpPr>
              <p:nvPr/>
            </p:nvGrpSpPr>
            <p:grpSpPr bwMode="auto">
              <a:xfrm>
                <a:off x="1931" y="3007"/>
                <a:ext cx="53" cy="160"/>
                <a:chOff x="818" y="866"/>
                <a:chExt cx="96" cy="286"/>
              </a:xfrm>
            </p:grpSpPr>
            <p:sp>
              <p:nvSpPr>
                <p:cNvPr id="2179" name="Freeform 886"/>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2180" name="Freeform 887"/>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2181" name="Freeform 888"/>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2182" name="Freeform 889"/>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1724" name="Group 890"/>
              <p:cNvGrpSpPr>
                <a:grpSpLocks noChangeAspect="1"/>
              </p:cNvGrpSpPr>
              <p:nvPr/>
            </p:nvGrpSpPr>
            <p:grpSpPr bwMode="auto">
              <a:xfrm rot="10800000">
                <a:off x="2229" y="3007"/>
                <a:ext cx="53" cy="156"/>
                <a:chOff x="1008" y="867"/>
                <a:chExt cx="95" cy="278"/>
              </a:xfrm>
            </p:grpSpPr>
            <p:sp>
              <p:nvSpPr>
                <p:cNvPr id="2175" name="Freeform 891"/>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rot="10800000"/>
                <a:lstStyle/>
                <a:p>
                  <a:endParaRPr lang="en-US"/>
                </a:p>
              </p:txBody>
            </p:sp>
            <p:sp>
              <p:nvSpPr>
                <p:cNvPr id="2176" name="Freeform 892"/>
                <p:cNvSpPr>
                  <a:spLocks noChangeAspect="1"/>
                </p:cNvSpPr>
                <p:nvPr/>
              </p:nvSpPr>
              <p:spPr bwMode="auto">
                <a:xfrm>
                  <a:off x="1053" y="867"/>
                  <a:ext cx="50" cy="278"/>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rot="10800000"/>
                <a:lstStyle/>
                <a:p>
                  <a:endParaRPr lang="en-US"/>
                </a:p>
              </p:txBody>
            </p:sp>
            <p:sp>
              <p:nvSpPr>
                <p:cNvPr id="2177" name="Freeform 893"/>
                <p:cNvSpPr>
                  <a:spLocks noChangeAspect="1" noEditPoints="1"/>
                </p:cNvSpPr>
                <p:nvPr/>
              </p:nvSpPr>
              <p:spPr bwMode="auto">
                <a:xfrm>
                  <a:off x="1008" y="867"/>
                  <a:ext cx="95" cy="278"/>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rot="10800000"/>
                <a:lstStyle/>
                <a:p>
                  <a:endParaRPr lang="en-US"/>
                </a:p>
              </p:txBody>
            </p:sp>
            <p:sp>
              <p:nvSpPr>
                <p:cNvPr id="2178" name="Freeform 894"/>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rot="10800000"/>
                <a:lstStyle/>
                <a:p>
                  <a:endParaRPr lang="en-US"/>
                </a:p>
              </p:txBody>
            </p:sp>
          </p:grpSp>
          <p:grpSp>
            <p:nvGrpSpPr>
              <p:cNvPr id="1725" name="Group 895"/>
              <p:cNvGrpSpPr>
                <a:grpSpLocks noChangeAspect="1"/>
              </p:cNvGrpSpPr>
              <p:nvPr/>
            </p:nvGrpSpPr>
            <p:grpSpPr bwMode="auto">
              <a:xfrm>
                <a:off x="2425" y="3007"/>
                <a:ext cx="53" cy="160"/>
                <a:chOff x="818" y="866"/>
                <a:chExt cx="96" cy="286"/>
              </a:xfrm>
            </p:grpSpPr>
            <p:sp>
              <p:nvSpPr>
                <p:cNvPr id="2171" name="Freeform 896"/>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2172" name="Freeform 897"/>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2173" name="Freeform 898"/>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2174" name="Freeform 899"/>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1726" name="Group 900"/>
              <p:cNvGrpSpPr>
                <a:grpSpLocks noChangeAspect="1"/>
              </p:cNvGrpSpPr>
              <p:nvPr/>
            </p:nvGrpSpPr>
            <p:grpSpPr bwMode="auto">
              <a:xfrm rot="10800000">
                <a:off x="3245" y="3007"/>
                <a:ext cx="53" cy="156"/>
                <a:chOff x="1008" y="867"/>
                <a:chExt cx="95" cy="278"/>
              </a:xfrm>
            </p:grpSpPr>
            <p:sp>
              <p:nvSpPr>
                <p:cNvPr id="2167" name="Freeform 901"/>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rot="10800000"/>
                <a:lstStyle/>
                <a:p>
                  <a:endParaRPr lang="en-US"/>
                </a:p>
              </p:txBody>
            </p:sp>
            <p:sp>
              <p:nvSpPr>
                <p:cNvPr id="2168" name="Freeform 902"/>
                <p:cNvSpPr>
                  <a:spLocks noChangeAspect="1"/>
                </p:cNvSpPr>
                <p:nvPr/>
              </p:nvSpPr>
              <p:spPr bwMode="auto">
                <a:xfrm>
                  <a:off x="1053" y="867"/>
                  <a:ext cx="50" cy="278"/>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rot="10800000"/>
                <a:lstStyle/>
                <a:p>
                  <a:endParaRPr lang="en-US"/>
                </a:p>
              </p:txBody>
            </p:sp>
            <p:sp>
              <p:nvSpPr>
                <p:cNvPr id="2169" name="Freeform 903"/>
                <p:cNvSpPr>
                  <a:spLocks noChangeAspect="1" noEditPoints="1"/>
                </p:cNvSpPr>
                <p:nvPr/>
              </p:nvSpPr>
              <p:spPr bwMode="auto">
                <a:xfrm>
                  <a:off x="1008" y="867"/>
                  <a:ext cx="95" cy="278"/>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rot="10800000"/>
                <a:lstStyle/>
                <a:p>
                  <a:endParaRPr lang="en-US"/>
                </a:p>
              </p:txBody>
            </p:sp>
            <p:sp>
              <p:nvSpPr>
                <p:cNvPr id="2170" name="Freeform 904"/>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rot="10800000"/>
                <a:lstStyle/>
                <a:p>
                  <a:endParaRPr lang="en-US"/>
                </a:p>
              </p:txBody>
            </p:sp>
          </p:grpSp>
          <p:grpSp>
            <p:nvGrpSpPr>
              <p:cNvPr id="1727" name="Group 905"/>
              <p:cNvGrpSpPr>
                <a:grpSpLocks noChangeAspect="1"/>
              </p:cNvGrpSpPr>
              <p:nvPr/>
            </p:nvGrpSpPr>
            <p:grpSpPr bwMode="auto">
              <a:xfrm>
                <a:off x="3568" y="3007"/>
                <a:ext cx="53" cy="160"/>
                <a:chOff x="818" y="866"/>
                <a:chExt cx="96" cy="286"/>
              </a:xfrm>
            </p:grpSpPr>
            <p:sp>
              <p:nvSpPr>
                <p:cNvPr id="2163" name="Freeform 906"/>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2164" name="Freeform 907"/>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2165" name="Freeform 908"/>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2166" name="Freeform 909"/>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2432" name="Group 910"/>
              <p:cNvGrpSpPr>
                <a:grpSpLocks noChangeAspect="1"/>
              </p:cNvGrpSpPr>
              <p:nvPr/>
            </p:nvGrpSpPr>
            <p:grpSpPr bwMode="auto">
              <a:xfrm>
                <a:off x="2031" y="3007"/>
                <a:ext cx="54" cy="160"/>
                <a:chOff x="818" y="866"/>
                <a:chExt cx="96" cy="286"/>
              </a:xfrm>
            </p:grpSpPr>
            <p:sp>
              <p:nvSpPr>
                <p:cNvPr id="2159" name="Freeform 911"/>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2160" name="Freeform 912"/>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2161" name="Freeform 913"/>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2162" name="Freeform 914"/>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2433" name="Group 915"/>
              <p:cNvGrpSpPr>
                <a:grpSpLocks noChangeAspect="1"/>
              </p:cNvGrpSpPr>
              <p:nvPr/>
            </p:nvGrpSpPr>
            <p:grpSpPr bwMode="auto">
              <a:xfrm rot="10800000">
                <a:off x="2327" y="3007"/>
                <a:ext cx="53" cy="156"/>
                <a:chOff x="1203" y="861"/>
                <a:chExt cx="95" cy="279"/>
              </a:xfrm>
            </p:grpSpPr>
            <p:sp>
              <p:nvSpPr>
                <p:cNvPr id="2155" name="Freeform 916"/>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rot="10800000"/>
                <a:lstStyle/>
                <a:p>
                  <a:endParaRPr lang="en-US"/>
                </a:p>
              </p:txBody>
            </p:sp>
            <p:sp>
              <p:nvSpPr>
                <p:cNvPr id="2156" name="Freeform 917"/>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rot="10800000"/>
                <a:lstStyle/>
                <a:p>
                  <a:endParaRPr lang="en-US"/>
                </a:p>
              </p:txBody>
            </p:sp>
            <p:sp>
              <p:nvSpPr>
                <p:cNvPr id="2157" name="Freeform 918"/>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rot="10800000"/>
                <a:lstStyle/>
                <a:p>
                  <a:endParaRPr lang="en-US"/>
                </a:p>
              </p:txBody>
            </p:sp>
            <p:sp>
              <p:nvSpPr>
                <p:cNvPr id="2158" name="Freeform 919"/>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rot="10800000"/>
                <a:lstStyle/>
                <a:p>
                  <a:endParaRPr lang="en-US"/>
                </a:p>
              </p:txBody>
            </p:sp>
          </p:grpSp>
          <p:grpSp>
            <p:nvGrpSpPr>
              <p:cNvPr id="2434" name="Group 920"/>
              <p:cNvGrpSpPr>
                <a:grpSpLocks noChangeAspect="1"/>
              </p:cNvGrpSpPr>
              <p:nvPr/>
            </p:nvGrpSpPr>
            <p:grpSpPr bwMode="auto">
              <a:xfrm>
                <a:off x="2616" y="3007"/>
                <a:ext cx="54" cy="160"/>
                <a:chOff x="818" y="866"/>
                <a:chExt cx="96" cy="286"/>
              </a:xfrm>
            </p:grpSpPr>
            <p:sp>
              <p:nvSpPr>
                <p:cNvPr id="2151" name="Freeform 921"/>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2152" name="Freeform 922"/>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2153" name="Freeform 923"/>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2154" name="Freeform 924"/>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2435" name="Group 925"/>
              <p:cNvGrpSpPr>
                <a:grpSpLocks noChangeAspect="1"/>
              </p:cNvGrpSpPr>
              <p:nvPr/>
            </p:nvGrpSpPr>
            <p:grpSpPr bwMode="auto">
              <a:xfrm>
                <a:off x="2932" y="3007"/>
                <a:ext cx="54" cy="160"/>
                <a:chOff x="818" y="866"/>
                <a:chExt cx="96" cy="286"/>
              </a:xfrm>
            </p:grpSpPr>
            <p:sp>
              <p:nvSpPr>
                <p:cNvPr id="2147" name="Freeform 926"/>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2148" name="Freeform 927"/>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2149" name="Freeform 928"/>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2150" name="Freeform 929"/>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2436" name="Group 930"/>
              <p:cNvGrpSpPr>
                <a:grpSpLocks noChangeAspect="1"/>
              </p:cNvGrpSpPr>
              <p:nvPr/>
            </p:nvGrpSpPr>
            <p:grpSpPr bwMode="auto">
              <a:xfrm>
                <a:off x="3353" y="3007"/>
                <a:ext cx="53" cy="160"/>
                <a:chOff x="818" y="866"/>
                <a:chExt cx="96" cy="286"/>
              </a:xfrm>
            </p:grpSpPr>
            <p:sp>
              <p:nvSpPr>
                <p:cNvPr id="2143" name="Freeform 931"/>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2144" name="Freeform 932"/>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2145" name="Freeform 933"/>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2146" name="Freeform 934"/>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2437" name="Group 935"/>
              <p:cNvGrpSpPr>
                <a:grpSpLocks noChangeAspect="1"/>
              </p:cNvGrpSpPr>
              <p:nvPr/>
            </p:nvGrpSpPr>
            <p:grpSpPr bwMode="auto">
              <a:xfrm>
                <a:off x="3675" y="3007"/>
                <a:ext cx="54" cy="160"/>
                <a:chOff x="818" y="866"/>
                <a:chExt cx="96" cy="286"/>
              </a:xfrm>
            </p:grpSpPr>
            <p:sp>
              <p:nvSpPr>
                <p:cNvPr id="2139" name="Freeform 936"/>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2140" name="Freeform 937"/>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2141" name="Freeform 938"/>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2142" name="Freeform 939"/>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2438" name="Group 940"/>
              <p:cNvGrpSpPr>
                <a:grpSpLocks noChangeAspect="1"/>
              </p:cNvGrpSpPr>
              <p:nvPr/>
            </p:nvGrpSpPr>
            <p:grpSpPr bwMode="auto">
              <a:xfrm rot="10800000">
                <a:off x="2828" y="3007"/>
                <a:ext cx="53" cy="156"/>
                <a:chOff x="627" y="867"/>
                <a:chExt cx="95" cy="279"/>
              </a:xfrm>
            </p:grpSpPr>
            <p:sp>
              <p:nvSpPr>
                <p:cNvPr id="2134" name="Freeform 941"/>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rot="10800000"/>
                <a:lstStyle/>
                <a:p>
                  <a:endParaRPr lang="en-US"/>
                </a:p>
              </p:txBody>
            </p:sp>
            <p:sp>
              <p:nvSpPr>
                <p:cNvPr id="2135" name="Freeform 942"/>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rot="10800000"/>
                <a:lstStyle/>
                <a:p>
                  <a:endParaRPr lang="en-US"/>
                </a:p>
              </p:txBody>
            </p:sp>
            <p:sp>
              <p:nvSpPr>
                <p:cNvPr id="2136" name="Freeform 943"/>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rot="10800000"/>
                <a:lstStyle/>
                <a:p>
                  <a:endParaRPr lang="en-US"/>
                </a:p>
              </p:txBody>
            </p:sp>
            <p:sp>
              <p:nvSpPr>
                <p:cNvPr id="2137" name="Freeform 944"/>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rot="10800000"/>
                <a:lstStyle/>
                <a:p>
                  <a:endParaRPr lang="en-US"/>
                </a:p>
              </p:txBody>
            </p:sp>
            <p:sp>
              <p:nvSpPr>
                <p:cNvPr id="2138" name="Freeform 945"/>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rot="10800000"/>
                <a:lstStyle/>
                <a:p>
                  <a:endParaRPr lang="en-US"/>
                </a:p>
              </p:txBody>
            </p:sp>
          </p:grpSp>
          <p:grpSp>
            <p:nvGrpSpPr>
              <p:cNvPr id="2439" name="Group 946"/>
              <p:cNvGrpSpPr>
                <a:grpSpLocks noChangeAspect="1"/>
              </p:cNvGrpSpPr>
              <p:nvPr/>
            </p:nvGrpSpPr>
            <p:grpSpPr bwMode="auto">
              <a:xfrm rot="10800000">
                <a:off x="3148" y="3007"/>
                <a:ext cx="53" cy="156"/>
                <a:chOff x="627" y="867"/>
                <a:chExt cx="95" cy="279"/>
              </a:xfrm>
            </p:grpSpPr>
            <p:sp>
              <p:nvSpPr>
                <p:cNvPr id="2129" name="Freeform 947"/>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rot="10800000"/>
                <a:lstStyle/>
                <a:p>
                  <a:endParaRPr lang="en-US"/>
                </a:p>
              </p:txBody>
            </p:sp>
            <p:sp>
              <p:nvSpPr>
                <p:cNvPr id="2130" name="Freeform 948"/>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rot="10800000"/>
                <a:lstStyle/>
                <a:p>
                  <a:endParaRPr lang="en-US"/>
                </a:p>
              </p:txBody>
            </p:sp>
            <p:sp>
              <p:nvSpPr>
                <p:cNvPr id="2131" name="Freeform 949"/>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rot="10800000"/>
                <a:lstStyle/>
                <a:p>
                  <a:endParaRPr lang="en-US"/>
                </a:p>
              </p:txBody>
            </p:sp>
            <p:sp>
              <p:nvSpPr>
                <p:cNvPr id="2132" name="Freeform 950"/>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rot="10800000"/>
                <a:lstStyle/>
                <a:p>
                  <a:endParaRPr lang="en-US"/>
                </a:p>
              </p:txBody>
            </p:sp>
            <p:sp>
              <p:nvSpPr>
                <p:cNvPr id="2133" name="Freeform 951"/>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rot="10800000"/>
                <a:lstStyle/>
                <a:p>
                  <a:endParaRPr lang="en-US"/>
                </a:p>
              </p:txBody>
            </p:sp>
          </p:grpSp>
        </p:grpSp>
        <p:sp>
          <p:nvSpPr>
            <p:cNvPr id="2109" name="Freeform 992"/>
            <p:cNvSpPr>
              <a:spLocks noChangeAspect="1"/>
            </p:cNvSpPr>
            <p:nvPr/>
          </p:nvSpPr>
          <p:spPr bwMode="auto">
            <a:xfrm>
              <a:off x="4326591" y="5154050"/>
              <a:ext cx="30698" cy="37387"/>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2440" name="Group 2210"/>
          <p:cNvGrpSpPr/>
          <p:nvPr/>
        </p:nvGrpSpPr>
        <p:grpSpPr>
          <a:xfrm>
            <a:off x="3244832" y="6227764"/>
            <a:ext cx="2841624" cy="335613"/>
            <a:chOff x="3016232" y="6227763"/>
            <a:chExt cx="2841624" cy="335613"/>
          </a:xfrm>
        </p:grpSpPr>
        <p:sp>
          <p:nvSpPr>
            <p:cNvPr id="2212" name="Rectangle 742"/>
            <p:cNvSpPr>
              <a:spLocks noChangeAspect="1" noChangeArrowheads="1"/>
            </p:cNvSpPr>
            <p:nvPr/>
          </p:nvSpPr>
          <p:spPr bwMode="auto">
            <a:xfrm>
              <a:off x="3016232" y="6484938"/>
              <a:ext cx="2669476" cy="77718"/>
            </a:xfrm>
            <a:prstGeom prst="rect">
              <a:avLst/>
            </a:prstGeom>
            <a:solidFill>
              <a:srgbClr val="113A8D"/>
            </a:solidFill>
            <a:ln w="9525">
              <a:noFill/>
              <a:miter lim="800000"/>
              <a:headEnd/>
              <a:tailEnd/>
            </a:ln>
          </p:spPr>
          <p:txBody>
            <a:bodyPr/>
            <a:lstStyle/>
            <a:p>
              <a:pPr algn="ctr"/>
              <a:endParaRPr lang="en-US"/>
            </a:p>
          </p:txBody>
        </p:sp>
        <p:sp>
          <p:nvSpPr>
            <p:cNvPr id="2213" name="Line 743"/>
            <p:cNvSpPr>
              <a:spLocks noChangeAspect="1" noChangeShapeType="1"/>
            </p:cNvSpPr>
            <p:nvPr/>
          </p:nvSpPr>
          <p:spPr bwMode="auto">
            <a:xfrm flipH="1">
              <a:off x="3016232" y="6562656"/>
              <a:ext cx="2669476" cy="720"/>
            </a:xfrm>
            <a:prstGeom prst="line">
              <a:avLst/>
            </a:prstGeom>
            <a:noFill/>
            <a:ln w="7938" cap="rnd">
              <a:solidFill>
                <a:srgbClr val="343434"/>
              </a:solidFill>
              <a:round/>
              <a:headEnd/>
              <a:tailEnd/>
            </a:ln>
          </p:spPr>
          <p:txBody>
            <a:bodyPr/>
            <a:lstStyle/>
            <a:p>
              <a:endParaRPr lang="en-US"/>
            </a:p>
          </p:txBody>
        </p:sp>
        <p:sp>
          <p:nvSpPr>
            <p:cNvPr id="2214" name="Line 744"/>
            <p:cNvSpPr>
              <a:spLocks noChangeAspect="1" noChangeShapeType="1"/>
            </p:cNvSpPr>
            <p:nvPr/>
          </p:nvSpPr>
          <p:spPr bwMode="auto">
            <a:xfrm>
              <a:off x="3016232" y="6484938"/>
              <a:ext cx="2669476" cy="720"/>
            </a:xfrm>
            <a:prstGeom prst="line">
              <a:avLst/>
            </a:prstGeom>
            <a:noFill/>
            <a:ln w="7938" cap="rnd">
              <a:solidFill>
                <a:srgbClr val="343434"/>
              </a:solidFill>
              <a:round/>
              <a:headEnd/>
              <a:tailEnd/>
            </a:ln>
          </p:spPr>
          <p:txBody>
            <a:bodyPr/>
            <a:lstStyle/>
            <a:p>
              <a:endParaRPr lang="en-US"/>
            </a:p>
          </p:txBody>
        </p:sp>
        <p:sp>
          <p:nvSpPr>
            <p:cNvPr id="2215" name="Rectangle 745"/>
            <p:cNvSpPr>
              <a:spLocks noChangeAspect="1" noChangeArrowheads="1"/>
            </p:cNvSpPr>
            <p:nvPr/>
          </p:nvSpPr>
          <p:spPr bwMode="auto">
            <a:xfrm>
              <a:off x="3029191" y="6541068"/>
              <a:ext cx="2647878" cy="10794"/>
            </a:xfrm>
            <a:prstGeom prst="rect">
              <a:avLst/>
            </a:prstGeom>
            <a:solidFill>
              <a:srgbClr val="2B569F"/>
            </a:solidFill>
            <a:ln w="9525">
              <a:noFill/>
              <a:miter lim="800000"/>
              <a:headEnd/>
              <a:tailEnd/>
            </a:ln>
          </p:spPr>
          <p:txBody>
            <a:bodyPr/>
            <a:lstStyle/>
            <a:p>
              <a:pPr algn="ctr"/>
              <a:endParaRPr lang="en-US"/>
            </a:p>
          </p:txBody>
        </p:sp>
        <p:grpSp>
          <p:nvGrpSpPr>
            <p:cNvPr id="2441" name="Group 747"/>
            <p:cNvGrpSpPr>
              <a:grpSpLocks noChangeAspect="1"/>
            </p:cNvGrpSpPr>
            <p:nvPr/>
          </p:nvGrpSpPr>
          <p:grpSpPr bwMode="auto">
            <a:xfrm>
              <a:off x="3157519" y="6234907"/>
              <a:ext cx="75724" cy="222885"/>
              <a:chOff x="627" y="867"/>
              <a:chExt cx="95" cy="279"/>
            </a:xfrm>
          </p:grpSpPr>
          <p:sp>
            <p:nvSpPr>
              <p:cNvPr id="2314" name="Freeform 748"/>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2315" name="Freeform 749"/>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2316" name="Freeform 750"/>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2317" name="Freeform 751"/>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2318" name="Freeform 752"/>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2442" name="Group 753"/>
            <p:cNvGrpSpPr>
              <a:grpSpLocks noChangeAspect="1"/>
            </p:cNvGrpSpPr>
            <p:nvPr/>
          </p:nvGrpSpPr>
          <p:grpSpPr bwMode="auto">
            <a:xfrm>
              <a:off x="3574714" y="6234907"/>
              <a:ext cx="75724" cy="222885"/>
              <a:chOff x="627" y="867"/>
              <a:chExt cx="95" cy="279"/>
            </a:xfrm>
          </p:grpSpPr>
          <p:sp>
            <p:nvSpPr>
              <p:cNvPr id="2309" name="Freeform 754"/>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2310" name="Freeform 755"/>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2311" name="Freeform 756"/>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2312" name="Freeform 757"/>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2313" name="Freeform 758"/>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2443" name="Group 759"/>
            <p:cNvGrpSpPr>
              <a:grpSpLocks noChangeAspect="1"/>
            </p:cNvGrpSpPr>
            <p:nvPr/>
          </p:nvGrpSpPr>
          <p:grpSpPr bwMode="auto">
            <a:xfrm>
              <a:off x="4130498" y="6234907"/>
              <a:ext cx="77152" cy="222885"/>
              <a:chOff x="627" y="867"/>
              <a:chExt cx="95" cy="279"/>
            </a:xfrm>
          </p:grpSpPr>
          <p:sp>
            <p:nvSpPr>
              <p:cNvPr id="2304" name="Freeform 760"/>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2305" name="Freeform 761"/>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2306" name="Freeform 762"/>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2307" name="Freeform 763"/>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2308" name="Freeform 764"/>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2444" name="Group 765"/>
            <p:cNvGrpSpPr>
              <a:grpSpLocks noChangeAspect="1"/>
            </p:cNvGrpSpPr>
            <p:nvPr/>
          </p:nvGrpSpPr>
          <p:grpSpPr bwMode="auto">
            <a:xfrm>
              <a:off x="4413390" y="6234907"/>
              <a:ext cx="77152" cy="222885"/>
              <a:chOff x="627" y="867"/>
              <a:chExt cx="95" cy="279"/>
            </a:xfrm>
          </p:grpSpPr>
          <p:sp>
            <p:nvSpPr>
              <p:cNvPr id="2299" name="Freeform 766"/>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2300" name="Freeform 767"/>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2301" name="Freeform 768"/>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2302" name="Freeform 769"/>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2303" name="Freeform 770"/>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2445" name="Group 771"/>
            <p:cNvGrpSpPr>
              <a:grpSpLocks noChangeAspect="1"/>
            </p:cNvGrpSpPr>
            <p:nvPr/>
          </p:nvGrpSpPr>
          <p:grpSpPr bwMode="auto">
            <a:xfrm>
              <a:off x="4884877" y="6234907"/>
              <a:ext cx="75724" cy="222885"/>
              <a:chOff x="627" y="867"/>
              <a:chExt cx="95" cy="279"/>
            </a:xfrm>
          </p:grpSpPr>
          <p:sp>
            <p:nvSpPr>
              <p:cNvPr id="2294" name="Freeform 772"/>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2295" name="Freeform 773"/>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2296" name="Freeform 774"/>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2297" name="Freeform 775"/>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2298" name="Freeform 776"/>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1728" name="Group 777"/>
            <p:cNvGrpSpPr>
              <a:grpSpLocks noChangeAspect="1"/>
            </p:cNvGrpSpPr>
            <p:nvPr/>
          </p:nvGrpSpPr>
          <p:grpSpPr bwMode="auto">
            <a:xfrm>
              <a:off x="5474951" y="6234907"/>
              <a:ext cx="75724" cy="222885"/>
              <a:chOff x="627" y="867"/>
              <a:chExt cx="95" cy="279"/>
            </a:xfrm>
          </p:grpSpPr>
          <p:sp>
            <p:nvSpPr>
              <p:cNvPr id="2289" name="Freeform 778"/>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2290" name="Freeform 779"/>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2291" name="Freeform 780"/>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2292" name="Freeform 781"/>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2293" name="Freeform 782"/>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1729" name="Group 783"/>
            <p:cNvGrpSpPr>
              <a:grpSpLocks noChangeAspect="1"/>
            </p:cNvGrpSpPr>
            <p:nvPr/>
          </p:nvGrpSpPr>
          <p:grpSpPr bwMode="auto">
            <a:xfrm>
              <a:off x="3290393" y="6236335"/>
              <a:ext cx="77152" cy="221456"/>
              <a:chOff x="1008" y="867"/>
              <a:chExt cx="95" cy="278"/>
            </a:xfrm>
          </p:grpSpPr>
          <p:sp>
            <p:nvSpPr>
              <p:cNvPr id="2285" name="Freeform 784"/>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a:lstStyle/>
              <a:p>
                <a:endParaRPr lang="en-US"/>
              </a:p>
            </p:txBody>
          </p:sp>
          <p:sp>
            <p:nvSpPr>
              <p:cNvPr id="2286" name="Freeform 785"/>
              <p:cNvSpPr>
                <a:spLocks noChangeAspect="1"/>
              </p:cNvSpPr>
              <p:nvPr/>
            </p:nvSpPr>
            <p:spPr bwMode="auto">
              <a:xfrm>
                <a:off x="1053" y="867"/>
                <a:ext cx="50" cy="278"/>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a:lstStyle/>
              <a:p>
                <a:endParaRPr lang="en-US"/>
              </a:p>
            </p:txBody>
          </p:sp>
          <p:sp>
            <p:nvSpPr>
              <p:cNvPr id="2287" name="Freeform 786"/>
              <p:cNvSpPr>
                <a:spLocks noChangeAspect="1" noEditPoints="1"/>
              </p:cNvSpPr>
              <p:nvPr/>
            </p:nvSpPr>
            <p:spPr bwMode="auto">
              <a:xfrm>
                <a:off x="1008" y="867"/>
                <a:ext cx="95" cy="278"/>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2288" name="Freeform 787"/>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1730" name="Group 788"/>
            <p:cNvGrpSpPr>
              <a:grpSpLocks noChangeAspect="1"/>
            </p:cNvGrpSpPr>
            <p:nvPr/>
          </p:nvGrpSpPr>
          <p:grpSpPr bwMode="auto">
            <a:xfrm rot="10800000">
              <a:off x="3717589" y="6229192"/>
              <a:ext cx="77152" cy="228600"/>
              <a:chOff x="818" y="866"/>
              <a:chExt cx="96" cy="286"/>
            </a:xfrm>
          </p:grpSpPr>
          <p:sp>
            <p:nvSpPr>
              <p:cNvPr id="2281" name="Freeform 789"/>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2282" name="Freeform 790"/>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2283" name="Freeform 791"/>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2284" name="Freeform 792"/>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1731" name="Group 793"/>
            <p:cNvGrpSpPr>
              <a:grpSpLocks noChangeAspect="1"/>
            </p:cNvGrpSpPr>
            <p:nvPr/>
          </p:nvGrpSpPr>
          <p:grpSpPr bwMode="auto">
            <a:xfrm>
              <a:off x="3996195" y="6236335"/>
              <a:ext cx="75724" cy="221456"/>
              <a:chOff x="1008" y="867"/>
              <a:chExt cx="95" cy="278"/>
            </a:xfrm>
          </p:grpSpPr>
          <p:sp>
            <p:nvSpPr>
              <p:cNvPr id="2277" name="Freeform 794"/>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a:lstStyle/>
              <a:p>
                <a:endParaRPr lang="en-US"/>
              </a:p>
            </p:txBody>
          </p:sp>
          <p:sp>
            <p:nvSpPr>
              <p:cNvPr id="2278" name="Freeform 795"/>
              <p:cNvSpPr>
                <a:spLocks noChangeAspect="1"/>
              </p:cNvSpPr>
              <p:nvPr/>
            </p:nvSpPr>
            <p:spPr bwMode="auto">
              <a:xfrm>
                <a:off x="1053" y="867"/>
                <a:ext cx="50" cy="278"/>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a:lstStyle/>
              <a:p>
                <a:endParaRPr lang="en-US"/>
              </a:p>
            </p:txBody>
          </p:sp>
          <p:sp>
            <p:nvSpPr>
              <p:cNvPr id="2279" name="Freeform 796"/>
              <p:cNvSpPr>
                <a:spLocks noChangeAspect="1" noEditPoints="1"/>
              </p:cNvSpPr>
              <p:nvPr/>
            </p:nvSpPr>
            <p:spPr bwMode="auto">
              <a:xfrm>
                <a:off x="1008" y="867"/>
                <a:ext cx="95" cy="278"/>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2280" name="Freeform 797"/>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1732" name="Group 798"/>
            <p:cNvGrpSpPr>
              <a:grpSpLocks noChangeAspect="1"/>
            </p:cNvGrpSpPr>
            <p:nvPr/>
          </p:nvGrpSpPr>
          <p:grpSpPr bwMode="auto">
            <a:xfrm rot="10800000">
              <a:off x="5167770" y="6229192"/>
              <a:ext cx="77152" cy="228600"/>
              <a:chOff x="818" y="866"/>
              <a:chExt cx="96" cy="286"/>
            </a:xfrm>
          </p:grpSpPr>
          <p:sp>
            <p:nvSpPr>
              <p:cNvPr id="2273" name="Freeform 799"/>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2274" name="Freeform 800"/>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2275" name="Freeform 801"/>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2276" name="Freeform 802"/>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1733" name="Group 803"/>
            <p:cNvGrpSpPr>
              <a:grpSpLocks noChangeAspect="1"/>
            </p:cNvGrpSpPr>
            <p:nvPr/>
          </p:nvGrpSpPr>
          <p:grpSpPr bwMode="auto">
            <a:xfrm>
              <a:off x="5627827" y="6236335"/>
              <a:ext cx="77152" cy="221456"/>
              <a:chOff x="1008" y="867"/>
              <a:chExt cx="95" cy="278"/>
            </a:xfrm>
          </p:grpSpPr>
          <p:sp>
            <p:nvSpPr>
              <p:cNvPr id="2269" name="Freeform 804"/>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a:lstStyle/>
              <a:p>
                <a:endParaRPr lang="en-US"/>
              </a:p>
            </p:txBody>
          </p:sp>
          <p:sp>
            <p:nvSpPr>
              <p:cNvPr id="2270" name="Freeform 805"/>
              <p:cNvSpPr>
                <a:spLocks noChangeAspect="1"/>
              </p:cNvSpPr>
              <p:nvPr/>
            </p:nvSpPr>
            <p:spPr bwMode="auto">
              <a:xfrm>
                <a:off x="1053" y="867"/>
                <a:ext cx="50" cy="278"/>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a:lstStyle/>
              <a:p>
                <a:endParaRPr lang="en-US"/>
              </a:p>
            </p:txBody>
          </p:sp>
          <p:sp>
            <p:nvSpPr>
              <p:cNvPr id="2271" name="Freeform 806"/>
              <p:cNvSpPr>
                <a:spLocks noChangeAspect="1" noEditPoints="1"/>
              </p:cNvSpPr>
              <p:nvPr/>
            </p:nvSpPr>
            <p:spPr bwMode="auto">
              <a:xfrm>
                <a:off x="1008" y="867"/>
                <a:ext cx="95" cy="278"/>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2272" name="Freeform 807"/>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1734" name="Group 808"/>
            <p:cNvGrpSpPr>
              <a:grpSpLocks noChangeAspect="1"/>
            </p:cNvGrpSpPr>
            <p:nvPr/>
          </p:nvGrpSpPr>
          <p:grpSpPr bwMode="auto">
            <a:xfrm>
              <a:off x="3434696" y="6234907"/>
              <a:ext cx="75724" cy="222885"/>
              <a:chOff x="1203" y="861"/>
              <a:chExt cx="95" cy="279"/>
            </a:xfrm>
          </p:grpSpPr>
          <p:sp>
            <p:nvSpPr>
              <p:cNvPr id="2265" name="Freeform 809"/>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2266" name="Freeform 810"/>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2267" name="Freeform 811"/>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2268" name="Freeform 812"/>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1735" name="Group 813"/>
            <p:cNvGrpSpPr>
              <a:grpSpLocks noChangeAspect="1"/>
            </p:cNvGrpSpPr>
            <p:nvPr/>
          </p:nvGrpSpPr>
          <p:grpSpPr bwMode="auto">
            <a:xfrm rot="10800000">
              <a:off x="3857606" y="6229192"/>
              <a:ext cx="77152" cy="228600"/>
              <a:chOff x="818" y="866"/>
              <a:chExt cx="96" cy="286"/>
            </a:xfrm>
          </p:grpSpPr>
          <p:sp>
            <p:nvSpPr>
              <p:cNvPr id="2261" name="Freeform 814"/>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2262" name="Freeform 815"/>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2263" name="Freeform 816"/>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2264" name="Freeform 817"/>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2524" name="Group 818"/>
            <p:cNvGrpSpPr>
              <a:grpSpLocks noChangeAspect="1"/>
            </p:cNvGrpSpPr>
            <p:nvPr/>
          </p:nvGrpSpPr>
          <p:grpSpPr bwMode="auto">
            <a:xfrm>
              <a:off x="4270515" y="6234907"/>
              <a:ext cx="75724" cy="222885"/>
              <a:chOff x="1203" y="861"/>
              <a:chExt cx="95" cy="279"/>
            </a:xfrm>
          </p:grpSpPr>
          <p:sp>
            <p:nvSpPr>
              <p:cNvPr id="2257" name="Freeform 819"/>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2258" name="Freeform 820"/>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2259" name="Freeform 821"/>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2260" name="Freeform 822"/>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1822" name="Group 823"/>
            <p:cNvGrpSpPr>
              <a:grpSpLocks noChangeAspect="1"/>
            </p:cNvGrpSpPr>
            <p:nvPr/>
          </p:nvGrpSpPr>
          <p:grpSpPr bwMode="auto">
            <a:xfrm>
              <a:off x="4720571" y="6234907"/>
              <a:ext cx="77152" cy="222885"/>
              <a:chOff x="1203" y="861"/>
              <a:chExt cx="95" cy="279"/>
            </a:xfrm>
          </p:grpSpPr>
          <p:sp>
            <p:nvSpPr>
              <p:cNvPr id="2253" name="Freeform 824"/>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2254" name="Freeform 825"/>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2255" name="Freeform 826"/>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2256" name="Freeform 827"/>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1823" name="Group 828"/>
            <p:cNvGrpSpPr>
              <a:grpSpLocks noChangeAspect="1"/>
            </p:cNvGrpSpPr>
            <p:nvPr/>
          </p:nvGrpSpPr>
          <p:grpSpPr bwMode="auto">
            <a:xfrm>
              <a:off x="5320646" y="6234907"/>
              <a:ext cx="77152" cy="222885"/>
              <a:chOff x="1203" y="861"/>
              <a:chExt cx="95" cy="279"/>
            </a:xfrm>
          </p:grpSpPr>
          <p:sp>
            <p:nvSpPr>
              <p:cNvPr id="2249" name="Freeform 829"/>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2250" name="Freeform 830"/>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2251" name="Freeform 831"/>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2252" name="Freeform 832"/>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2542" name="Group 833"/>
            <p:cNvGrpSpPr>
              <a:grpSpLocks noChangeAspect="1"/>
            </p:cNvGrpSpPr>
            <p:nvPr/>
          </p:nvGrpSpPr>
          <p:grpSpPr bwMode="auto">
            <a:xfrm>
              <a:off x="5782132" y="6234907"/>
              <a:ext cx="75724" cy="222885"/>
              <a:chOff x="1203" y="861"/>
              <a:chExt cx="95" cy="279"/>
            </a:xfrm>
          </p:grpSpPr>
          <p:sp>
            <p:nvSpPr>
              <p:cNvPr id="2245" name="Freeform 834"/>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2246" name="Freeform 835"/>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a:lstStyle/>
              <a:p>
                <a:endParaRPr lang="en-US"/>
              </a:p>
            </p:txBody>
          </p:sp>
          <p:sp>
            <p:nvSpPr>
              <p:cNvPr id="2247" name="Freeform 836"/>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2248" name="Freeform 837"/>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grpSp>
        <p:grpSp>
          <p:nvGrpSpPr>
            <p:cNvPr id="2563" name="Group 838"/>
            <p:cNvGrpSpPr>
              <a:grpSpLocks noChangeAspect="1"/>
            </p:cNvGrpSpPr>
            <p:nvPr/>
          </p:nvGrpSpPr>
          <p:grpSpPr bwMode="auto">
            <a:xfrm rot="10800000">
              <a:off x="4571981" y="6227763"/>
              <a:ext cx="75724" cy="231457"/>
              <a:chOff x="435" y="866"/>
              <a:chExt cx="95" cy="289"/>
            </a:xfrm>
          </p:grpSpPr>
          <p:sp>
            <p:nvSpPr>
              <p:cNvPr id="2241" name="Freeform 839"/>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2242" name="Freeform 840"/>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2243" name="Freeform 841"/>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2244" name="Freeform 842"/>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2564" name="Group 843"/>
            <p:cNvGrpSpPr>
              <a:grpSpLocks noChangeAspect="1"/>
            </p:cNvGrpSpPr>
            <p:nvPr/>
          </p:nvGrpSpPr>
          <p:grpSpPr bwMode="auto">
            <a:xfrm rot="10800000">
              <a:off x="5029181" y="6227763"/>
              <a:ext cx="75724" cy="231457"/>
              <a:chOff x="435" y="866"/>
              <a:chExt cx="95" cy="289"/>
            </a:xfrm>
          </p:grpSpPr>
          <p:sp>
            <p:nvSpPr>
              <p:cNvPr id="2237" name="Freeform 844"/>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2238" name="Freeform 845"/>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2239" name="Freeform 846"/>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2240" name="Freeform 847"/>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sp>
          <p:nvSpPr>
            <p:cNvPr id="2235" name="Freeform 1125"/>
            <p:cNvSpPr>
              <a:spLocks noChangeAspect="1"/>
            </p:cNvSpPr>
            <p:nvPr/>
          </p:nvSpPr>
          <p:spPr bwMode="auto">
            <a:xfrm rot="10800000">
              <a:off x="3939304" y="6238563"/>
              <a:ext cx="30130" cy="37387"/>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rot="10800000"/>
            <a:lstStyle/>
            <a:p>
              <a:endParaRPr lang="en-US"/>
            </a:p>
          </p:txBody>
        </p:sp>
        <p:sp>
          <p:nvSpPr>
            <p:cNvPr id="2236" name="Freeform 1131"/>
            <p:cNvSpPr>
              <a:spLocks noChangeAspect="1"/>
            </p:cNvSpPr>
            <p:nvPr/>
          </p:nvSpPr>
          <p:spPr bwMode="auto">
            <a:xfrm rot="10800000">
              <a:off x="4447304" y="6238563"/>
              <a:ext cx="30130" cy="37387"/>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rot="10800000"/>
            <a:lstStyle/>
            <a:p>
              <a:endParaRPr lang="en-US"/>
            </a:p>
          </p:txBody>
        </p:sp>
      </p:grpSp>
      <p:grpSp>
        <p:nvGrpSpPr>
          <p:cNvPr id="2565" name="Group 2318"/>
          <p:cNvGrpSpPr/>
          <p:nvPr/>
        </p:nvGrpSpPr>
        <p:grpSpPr>
          <a:xfrm>
            <a:off x="3263281" y="6054727"/>
            <a:ext cx="777240" cy="238601"/>
            <a:chOff x="3034681" y="6054726"/>
            <a:chExt cx="777240" cy="238601"/>
          </a:xfrm>
        </p:grpSpPr>
        <p:grpSp>
          <p:nvGrpSpPr>
            <p:cNvPr id="2566" name="Group 1133"/>
            <p:cNvGrpSpPr>
              <a:grpSpLocks/>
            </p:cNvGrpSpPr>
            <p:nvPr/>
          </p:nvGrpSpPr>
          <p:grpSpPr bwMode="auto">
            <a:xfrm>
              <a:off x="3156125" y="6061870"/>
              <a:ext cx="492919" cy="231457"/>
              <a:chOff x="1837" y="3564"/>
              <a:chExt cx="345" cy="162"/>
            </a:xfrm>
          </p:grpSpPr>
          <p:grpSp>
            <p:nvGrpSpPr>
              <p:cNvPr id="2567" name="Group 1134"/>
              <p:cNvGrpSpPr>
                <a:grpSpLocks noChangeAspect="1"/>
              </p:cNvGrpSpPr>
              <p:nvPr/>
            </p:nvGrpSpPr>
            <p:grpSpPr bwMode="auto">
              <a:xfrm>
                <a:off x="1837" y="3564"/>
                <a:ext cx="53" cy="162"/>
                <a:chOff x="435" y="866"/>
                <a:chExt cx="95" cy="289"/>
              </a:xfrm>
            </p:grpSpPr>
            <p:sp>
              <p:nvSpPr>
                <p:cNvPr id="2338" name="Freeform 1135"/>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2339" name="Freeform 1136"/>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2340" name="Freeform 1137"/>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2341" name="Freeform 1138"/>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2568" name="Group 1139"/>
              <p:cNvGrpSpPr>
                <a:grpSpLocks noChangeAspect="1"/>
              </p:cNvGrpSpPr>
              <p:nvPr/>
            </p:nvGrpSpPr>
            <p:grpSpPr bwMode="auto">
              <a:xfrm>
                <a:off x="2129" y="3564"/>
                <a:ext cx="53" cy="162"/>
                <a:chOff x="435" y="866"/>
                <a:chExt cx="95" cy="289"/>
              </a:xfrm>
            </p:grpSpPr>
            <p:sp>
              <p:nvSpPr>
                <p:cNvPr id="2334" name="Freeform 1140"/>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2335" name="Freeform 1141"/>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2336" name="Freeform 1142"/>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2337" name="Freeform 1143"/>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2569" name="Group 1144"/>
              <p:cNvGrpSpPr>
                <a:grpSpLocks noChangeAspect="1"/>
              </p:cNvGrpSpPr>
              <p:nvPr/>
            </p:nvGrpSpPr>
            <p:grpSpPr bwMode="auto">
              <a:xfrm>
                <a:off x="1931" y="3564"/>
                <a:ext cx="53" cy="160"/>
                <a:chOff x="818" y="866"/>
                <a:chExt cx="96" cy="286"/>
              </a:xfrm>
            </p:grpSpPr>
            <p:sp>
              <p:nvSpPr>
                <p:cNvPr id="2330" name="Freeform 1145"/>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2331" name="Freeform 1146"/>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2332" name="Freeform 1147"/>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2333" name="Freeform 1148"/>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2570" name="Group 1149"/>
              <p:cNvGrpSpPr>
                <a:grpSpLocks noChangeAspect="1"/>
              </p:cNvGrpSpPr>
              <p:nvPr/>
            </p:nvGrpSpPr>
            <p:grpSpPr bwMode="auto">
              <a:xfrm>
                <a:off x="2031" y="3564"/>
                <a:ext cx="54" cy="160"/>
                <a:chOff x="818" y="866"/>
                <a:chExt cx="96" cy="286"/>
              </a:xfrm>
            </p:grpSpPr>
            <p:sp>
              <p:nvSpPr>
                <p:cNvPr id="2326" name="Freeform 1150"/>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2327" name="Freeform 1151"/>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2328" name="Freeform 1152"/>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2329" name="Freeform 1153"/>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sp>
          <p:nvSpPr>
            <p:cNvPr id="2321" name="Line 1154"/>
            <p:cNvSpPr>
              <a:spLocks noChangeAspect="1" noChangeShapeType="1"/>
            </p:cNvSpPr>
            <p:nvPr/>
          </p:nvSpPr>
          <p:spPr bwMode="auto">
            <a:xfrm>
              <a:off x="3034681" y="6054726"/>
              <a:ext cx="777240" cy="0"/>
            </a:xfrm>
            <a:prstGeom prst="line">
              <a:avLst/>
            </a:prstGeom>
            <a:noFill/>
            <a:ln w="44450">
              <a:solidFill>
                <a:srgbClr val="FF0000"/>
              </a:solidFill>
              <a:round/>
              <a:headEnd/>
              <a:tailEnd type="triangle" w="med" len="med"/>
            </a:ln>
          </p:spPr>
          <p:txBody>
            <a:bodyPr/>
            <a:lstStyle/>
            <a:p>
              <a:endParaRPr lang="en-US"/>
            </a:p>
          </p:txBody>
        </p:sp>
      </p:grpSp>
      <p:grpSp>
        <p:nvGrpSpPr>
          <p:cNvPr id="2571" name="Group 2341"/>
          <p:cNvGrpSpPr/>
          <p:nvPr/>
        </p:nvGrpSpPr>
        <p:grpSpPr>
          <a:xfrm>
            <a:off x="4031743" y="6053139"/>
            <a:ext cx="1639141" cy="258761"/>
            <a:chOff x="3803142" y="6053138"/>
            <a:chExt cx="1639141" cy="258761"/>
          </a:xfrm>
        </p:grpSpPr>
        <p:grpSp>
          <p:nvGrpSpPr>
            <p:cNvPr id="2572" name="Group 2342"/>
            <p:cNvGrpSpPr/>
            <p:nvPr/>
          </p:nvGrpSpPr>
          <p:grpSpPr>
            <a:xfrm>
              <a:off x="3803142" y="6064250"/>
              <a:ext cx="1439524" cy="247649"/>
              <a:chOff x="3803142" y="6064250"/>
              <a:chExt cx="1439524" cy="247649"/>
            </a:xfrm>
          </p:grpSpPr>
          <p:sp>
            <p:nvSpPr>
              <p:cNvPr id="2345" name="Freeform 1069"/>
              <p:cNvSpPr>
                <a:spLocks noChangeAspect="1"/>
              </p:cNvSpPr>
              <p:nvPr/>
            </p:nvSpPr>
            <p:spPr bwMode="auto">
              <a:xfrm>
                <a:off x="4126767" y="6064250"/>
                <a:ext cx="68152" cy="208311"/>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sp>
            <p:nvSpPr>
              <p:cNvPr id="2346" name="Freeform 1074"/>
              <p:cNvSpPr>
                <a:spLocks noChangeAspect="1"/>
              </p:cNvSpPr>
              <p:nvPr/>
            </p:nvSpPr>
            <p:spPr bwMode="auto">
              <a:xfrm>
                <a:off x="4415214" y="6064250"/>
                <a:ext cx="68152" cy="208311"/>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sp>
            <p:nvSpPr>
              <p:cNvPr id="2347" name="Freeform 1079"/>
              <p:cNvSpPr>
                <a:spLocks noChangeAspect="1"/>
              </p:cNvSpPr>
              <p:nvPr/>
            </p:nvSpPr>
            <p:spPr bwMode="auto">
              <a:xfrm>
                <a:off x="4887333" y="6064250"/>
                <a:ext cx="68152" cy="208311"/>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sp>
            <p:nvSpPr>
              <p:cNvPr id="2348" name="Freeform 1086"/>
              <p:cNvSpPr>
                <a:spLocks noChangeAspect="1"/>
              </p:cNvSpPr>
              <p:nvPr/>
            </p:nvSpPr>
            <p:spPr bwMode="auto">
              <a:xfrm rot="10800000">
                <a:off x="3863524" y="6111303"/>
                <a:ext cx="68152" cy="200596"/>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rot="10800000"/>
              <a:lstStyle/>
              <a:p>
                <a:endParaRPr lang="en-US"/>
              </a:p>
            </p:txBody>
          </p:sp>
          <p:sp>
            <p:nvSpPr>
              <p:cNvPr id="2349" name="Freeform 1088"/>
              <p:cNvSpPr>
                <a:spLocks noChangeAspect="1" noEditPoints="1"/>
              </p:cNvSpPr>
              <p:nvPr/>
            </p:nvSpPr>
            <p:spPr bwMode="auto">
              <a:xfrm rot="10800000">
                <a:off x="3803142" y="6111303"/>
                <a:ext cx="68152" cy="200596"/>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rot="10800000"/>
              <a:lstStyle/>
              <a:p>
                <a:endParaRPr lang="en-US"/>
              </a:p>
            </p:txBody>
          </p:sp>
          <p:sp>
            <p:nvSpPr>
              <p:cNvPr id="2350" name="Freeform 1094"/>
              <p:cNvSpPr>
                <a:spLocks noChangeAspect="1"/>
              </p:cNvSpPr>
              <p:nvPr/>
            </p:nvSpPr>
            <p:spPr bwMode="auto">
              <a:xfrm>
                <a:off x="3994794" y="6064250"/>
                <a:ext cx="68152" cy="205740"/>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sp>
            <p:nvSpPr>
              <p:cNvPr id="2351" name="Freeform 1096"/>
              <p:cNvSpPr>
                <a:spLocks noChangeAspect="1"/>
              </p:cNvSpPr>
              <p:nvPr/>
            </p:nvSpPr>
            <p:spPr bwMode="auto">
              <a:xfrm rot="10800000">
                <a:off x="5174514" y="6085425"/>
                <a:ext cx="68152" cy="200596"/>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rot="10800000"/>
              <a:lstStyle/>
              <a:p>
                <a:endParaRPr lang="en-US"/>
              </a:p>
            </p:txBody>
          </p:sp>
          <p:sp>
            <p:nvSpPr>
              <p:cNvPr id="2352" name="Freeform 1114"/>
              <p:cNvSpPr>
                <a:spLocks noChangeAspect="1"/>
              </p:cNvSpPr>
              <p:nvPr/>
            </p:nvSpPr>
            <p:spPr bwMode="auto">
              <a:xfrm>
                <a:off x="4280755" y="6064250"/>
                <a:ext cx="69437" cy="205740"/>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sp>
            <p:nvSpPr>
              <p:cNvPr id="2353" name="Freeform 1119"/>
              <p:cNvSpPr>
                <a:spLocks noChangeAspect="1"/>
              </p:cNvSpPr>
              <p:nvPr/>
            </p:nvSpPr>
            <p:spPr bwMode="auto">
              <a:xfrm>
                <a:off x="4730649" y="6064250"/>
                <a:ext cx="69437" cy="205740"/>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sp>
            <p:nvSpPr>
              <p:cNvPr id="2354" name="Freeform 1124"/>
              <p:cNvSpPr>
                <a:spLocks noChangeAspect="1"/>
              </p:cNvSpPr>
              <p:nvPr/>
            </p:nvSpPr>
            <p:spPr bwMode="auto">
              <a:xfrm rot="10800000">
                <a:off x="4581534" y="6094051"/>
                <a:ext cx="68152" cy="200596"/>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rot="10800000"/>
              <a:lstStyle/>
              <a:p>
                <a:endParaRPr lang="en-US"/>
              </a:p>
            </p:txBody>
          </p:sp>
          <p:sp>
            <p:nvSpPr>
              <p:cNvPr id="2355" name="Freeform 1130"/>
              <p:cNvSpPr>
                <a:spLocks noChangeAspect="1"/>
              </p:cNvSpPr>
              <p:nvPr/>
            </p:nvSpPr>
            <p:spPr bwMode="auto">
              <a:xfrm rot="10800000">
                <a:off x="5037778" y="6094051"/>
                <a:ext cx="68152" cy="200596"/>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rot="10800000"/>
              <a:lstStyle/>
              <a:p>
                <a:endParaRPr lang="en-US"/>
              </a:p>
            </p:txBody>
          </p:sp>
        </p:grpSp>
        <p:sp>
          <p:nvSpPr>
            <p:cNvPr id="2344" name="Line 1064"/>
            <p:cNvSpPr>
              <a:spLocks noChangeShapeType="1"/>
            </p:cNvSpPr>
            <p:nvPr/>
          </p:nvSpPr>
          <p:spPr bwMode="auto">
            <a:xfrm flipH="1">
              <a:off x="3864943" y="6053138"/>
              <a:ext cx="1577340" cy="0"/>
            </a:xfrm>
            <a:prstGeom prst="line">
              <a:avLst/>
            </a:prstGeom>
            <a:noFill/>
            <a:ln w="44450">
              <a:solidFill>
                <a:srgbClr val="FE0000"/>
              </a:solidFill>
              <a:prstDash val="sysDot"/>
              <a:round/>
              <a:headEnd/>
              <a:tailEnd/>
            </a:ln>
          </p:spPr>
          <p:txBody>
            <a:bodyPr/>
            <a:lstStyle/>
            <a:p>
              <a:endParaRPr lang="en-US"/>
            </a:p>
          </p:txBody>
        </p:sp>
      </p:grpSp>
      <p:grpSp>
        <p:nvGrpSpPr>
          <p:cNvPr id="2573" name="Group 2355"/>
          <p:cNvGrpSpPr/>
          <p:nvPr/>
        </p:nvGrpSpPr>
        <p:grpSpPr>
          <a:xfrm>
            <a:off x="3917778" y="5776227"/>
            <a:ext cx="451250" cy="409045"/>
            <a:chOff x="5337070" y="5714979"/>
            <a:chExt cx="451250" cy="409045"/>
          </a:xfrm>
        </p:grpSpPr>
        <p:sp>
          <p:nvSpPr>
            <p:cNvPr id="2357" name="Freeform 1156"/>
            <p:cNvSpPr>
              <a:spLocks/>
            </p:cNvSpPr>
            <p:nvPr/>
          </p:nvSpPr>
          <p:spPr bwMode="auto">
            <a:xfrm rot="1574873">
              <a:off x="5512411" y="5951813"/>
              <a:ext cx="173652" cy="154108"/>
            </a:xfrm>
            <a:custGeom>
              <a:avLst/>
              <a:gdLst>
                <a:gd name="T0" fmla="*/ 122 w 195"/>
                <a:gd name="T1" fmla="*/ 160 h 194"/>
                <a:gd name="T2" fmla="*/ 135 w 195"/>
                <a:gd name="T3" fmla="*/ 93 h 194"/>
                <a:gd name="T4" fmla="*/ 65 w 195"/>
                <a:gd name="T5" fmla="*/ 90 h 194"/>
                <a:gd name="T6" fmla="*/ 92 w 195"/>
                <a:gd name="T7" fmla="*/ 26 h 194"/>
                <a:gd name="T8" fmla="*/ 45 w 195"/>
                <a:gd name="T9" fmla="*/ 0 h 194"/>
                <a:gd name="T10" fmla="*/ 0 w 195"/>
                <a:gd name="T11" fmla="*/ 21 h 194"/>
                <a:gd name="T12" fmla="*/ 65 w 195"/>
                <a:gd name="T13" fmla="*/ 56 h 194"/>
                <a:gd name="T14" fmla="*/ 35 w 195"/>
                <a:gd name="T15" fmla="*/ 120 h 194"/>
                <a:gd name="T16" fmla="*/ 107 w 195"/>
                <a:gd name="T17" fmla="*/ 122 h 194"/>
                <a:gd name="T18" fmla="*/ 95 w 195"/>
                <a:gd name="T19" fmla="*/ 192 h 194"/>
                <a:gd name="T20" fmla="*/ 165 w 195"/>
                <a:gd name="T21" fmla="*/ 194 h 194"/>
                <a:gd name="T22" fmla="*/ 195 w 195"/>
                <a:gd name="T23" fmla="*/ 165 h 194"/>
                <a:gd name="T24" fmla="*/ 122 w 195"/>
                <a:gd name="T25" fmla="*/ 160 h 19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5"/>
                <a:gd name="T40" fmla="*/ 0 h 194"/>
                <a:gd name="T41" fmla="*/ 195 w 195"/>
                <a:gd name="T42" fmla="*/ 194 h 19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5" h="194">
                  <a:moveTo>
                    <a:pt x="122" y="160"/>
                  </a:moveTo>
                  <a:lnTo>
                    <a:pt x="135" y="93"/>
                  </a:lnTo>
                  <a:lnTo>
                    <a:pt x="65" y="90"/>
                  </a:lnTo>
                  <a:lnTo>
                    <a:pt x="92" y="26"/>
                  </a:lnTo>
                  <a:lnTo>
                    <a:pt x="45" y="0"/>
                  </a:lnTo>
                  <a:lnTo>
                    <a:pt x="0" y="21"/>
                  </a:lnTo>
                  <a:lnTo>
                    <a:pt x="65" y="56"/>
                  </a:lnTo>
                  <a:lnTo>
                    <a:pt x="35" y="120"/>
                  </a:lnTo>
                  <a:lnTo>
                    <a:pt x="107" y="122"/>
                  </a:lnTo>
                  <a:lnTo>
                    <a:pt x="95" y="192"/>
                  </a:lnTo>
                  <a:lnTo>
                    <a:pt x="165" y="194"/>
                  </a:lnTo>
                  <a:lnTo>
                    <a:pt x="195" y="165"/>
                  </a:lnTo>
                  <a:lnTo>
                    <a:pt x="122" y="160"/>
                  </a:lnTo>
                  <a:close/>
                </a:path>
              </a:pathLst>
            </a:custGeom>
            <a:solidFill>
              <a:srgbClr val="FEECA9"/>
            </a:solidFill>
            <a:ln w="9525">
              <a:noFill/>
              <a:round/>
              <a:headEnd/>
              <a:tailEnd/>
            </a:ln>
          </p:spPr>
          <p:txBody>
            <a:bodyPr/>
            <a:lstStyle/>
            <a:p>
              <a:endParaRPr lang="en-US"/>
            </a:p>
          </p:txBody>
        </p:sp>
        <p:sp>
          <p:nvSpPr>
            <p:cNvPr id="2358" name="Freeform 1157"/>
            <p:cNvSpPr>
              <a:spLocks/>
            </p:cNvSpPr>
            <p:nvPr/>
          </p:nvSpPr>
          <p:spPr bwMode="auto">
            <a:xfrm rot="1574873">
              <a:off x="5671998" y="5868222"/>
              <a:ext cx="38292" cy="53223"/>
            </a:xfrm>
            <a:custGeom>
              <a:avLst/>
              <a:gdLst>
                <a:gd name="T0" fmla="*/ 15 w 43"/>
                <a:gd name="T1" fmla="*/ 67 h 67"/>
                <a:gd name="T2" fmla="*/ 43 w 43"/>
                <a:gd name="T3" fmla="*/ 37 h 67"/>
                <a:gd name="T4" fmla="*/ 35 w 43"/>
                <a:gd name="T5" fmla="*/ 0 h 67"/>
                <a:gd name="T6" fmla="*/ 0 w 43"/>
                <a:gd name="T7" fmla="*/ 3 h 67"/>
                <a:gd name="T8" fmla="*/ 15 w 43"/>
                <a:gd name="T9" fmla="*/ 67 h 67"/>
                <a:gd name="T10" fmla="*/ 0 60000 65536"/>
                <a:gd name="T11" fmla="*/ 0 60000 65536"/>
                <a:gd name="T12" fmla="*/ 0 60000 65536"/>
                <a:gd name="T13" fmla="*/ 0 60000 65536"/>
                <a:gd name="T14" fmla="*/ 0 60000 65536"/>
                <a:gd name="T15" fmla="*/ 0 w 43"/>
                <a:gd name="T16" fmla="*/ 0 h 67"/>
                <a:gd name="T17" fmla="*/ 43 w 43"/>
                <a:gd name="T18" fmla="*/ 67 h 67"/>
              </a:gdLst>
              <a:ahLst/>
              <a:cxnLst>
                <a:cxn ang="T10">
                  <a:pos x="T0" y="T1"/>
                </a:cxn>
                <a:cxn ang="T11">
                  <a:pos x="T2" y="T3"/>
                </a:cxn>
                <a:cxn ang="T12">
                  <a:pos x="T4" y="T5"/>
                </a:cxn>
                <a:cxn ang="T13">
                  <a:pos x="T6" y="T7"/>
                </a:cxn>
                <a:cxn ang="T14">
                  <a:pos x="T8" y="T9"/>
                </a:cxn>
              </a:cxnLst>
              <a:rect l="T15" t="T16" r="T17" b="T18"/>
              <a:pathLst>
                <a:path w="43" h="67">
                  <a:moveTo>
                    <a:pt x="15" y="67"/>
                  </a:moveTo>
                  <a:lnTo>
                    <a:pt x="43" y="37"/>
                  </a:lnTo>
                  <a:lnTo>
                    <a:pt x="35" y="0"/>
                  </a:lnTo>
                  <a:lnTo>
                    <a:pt x="0" y="3"/>
                  </a:lnTo>
                  <a:lnTo>
                    <a:pt x="15" y="67"/>
                  </a:lnTo>
                  <a:close/>
                </a:path>
              </a:pathLst>
            </a:custGeom>
            <a:solidFill>
              <a:srgbClr val="E37600"/>
            </a:solidFill>
            <a:ln w="9525">
              <a:noFill/>
              <a:round/>
              <a:headEnd/>
              <a:tailEnd/>
            </a:ln>
          </p:spPr>
          <p:txBody>
            <a:bodyPr/>
            <a:lstStyle/>
            <a:p>
              <a:endParaRPr lang="en-US"/>
            </a:p>
          </p:txBody>
        </p:sp>
        <p:sp>
          <p:nvSpPr>
            <p:cNvPr id="2359" name="Freeform 1158"/>
            <p:cNvSpPr>
              <a:spLocks/>
            </p:cNvSpPr>
            <p:nvPr/>
          </p:nvSpPr>
          <p:spPr bwMode="auto">
            <a:xfrm rot="1574873">
              <a:off x="5417863" y="5744753"/>
              <a:ext cx="370457" cy="139810"/>
            </a:xfrm>
            <a:custGeom>
              <a:avLst/>
              <a:gdLst>
                <a:gd name="T0" fmla="*/ 534 w 166"/>
                <a:gd name="T1" fmla="*/ 0 h 66"/>
                <a:gd name="T2" fmla="*/ 0 w 166"/>
                <a:gd name="T3" fmla="*/ 469 h 66"/>
                <a:gd name="T4" fmla="*/ 459 w 166"/>
                <a:gd name="T5" fmla="*/ 77 h 66"/>
                <a:gd name="T6" fmla="*/ 967 w 166"/>
                <a:gd name="T7" fmla="*/ 256 h 66"/>
                <a:gd name="T8" fmla="*/ 1043 w 166"/>
                <a:gd name="T9" fmla="*/ 179 h 66"/>
                <a:gd name="T10" fmla="*/ 534 w 166"/>
                <a:gd name="T11" fmla="*/ 0 h 66"/>
                <a:gd name="T12" fmla="*/ 0 60000 65536"/>
                <a:gd name="T13" fmla="*/ 0 60000 65536"/>
                <a:gd name="T14" fmla="*/ 0 60000 65536"/>
                <a:gd name="T15" fmla="*/ 0 60000 65536"/>
                <a:gd name="T16" fmla="*/ 0 60000 65536"/>
                <a:gd name="T17" fmla="*/ 0 60000 65536"/>
                <a:gd name="T18" fmla="*/ 0 w 166"/>
                <a:gd name="T19" fmla="*/ 0 h 66"/>
                <a:gd name="T20" fmla="*/ 166 w 166"/>
                <a:gd name="T21" fmla="*/ 66 h 66"/>
              </a:gdLst>
              <a:ahLst/>
              <a:cxnLst>
                <a:cxn ang="T12">
                  <a:pos x="T0" y="T1"/>
                </a:cxn>
                <a:cxn ang="T13">
                  <a:pos x="T2" y="T3"/>
                </a:cxn>
                <a:cxn ang="T14">
                  <a:pos x="T4" y="T5"/>
                </a:cxn>
                <a:cxn ang="T15">
                  <a:pos x="T6" y="T7"/>
                </a:cxn>
                <a:cxn ang="T16">
                  <a:pos x="T8" y="T9"/>
                </a:cxn>
                <a:cxn ang="T17">
                  <a:pos x="T10" y="T11"/>
                </a:cxn>
              </a:cxnLst>
              <a:rect l="T18" t="T19" r="T20" b="T21"/>
              <a:pathLst>
                <a:path w="166" h="66">
                  <a:moveTo>
                    <a:pt x="85" y="0"/>
                  </a:moveTo>
                  <a:cubicBezTo>
                    <a:pt x="54" y="0"/>
                    <a:pt x="14" y="32"/>
                    <a:pt x="0" y="66"/>
                  </a:cubicBezTo>
                  <a:cubicBezTo>
                    <a:pt x="15" y="36"/>
                    <a:pt x="46" y="11"/>
                    <a:pt x="73" y="11"/>
                  </a:cubicBezTo>
                  <a:cubicBezTo>
                    <a:pt x="111" y="11"/>
                    <a:pt x="154" y="36"/>
                    <a:pt x="154" y="36"/>
                  </a:cubicBezTo>
                  <a:cubicBezTo>
                    <a:pt x="166" y="25"/>
                    <a:pt x="166" y="25"/>
                    <a:pt x="166" y="25"/>
                  </a:cubicBezTo>
                  <a:cubicBezTo>
                    <a:pt x="166" y="25"/>
                    <a:pt x="122" y="0"/>
                    <a:pt x="85" y="0"/>
                  </a:cubicBezTo>
                  <a:close/>
                </a:path>
              </a:pathLst>
            </a:custGeom>
            <a:solidFill>
              <a:srgbClr val="FEECA9"/>
            </a:solidFill>
            <a:ln w="9525">
              <a:noFill/>
              <a:round/>
              <a:headEnd/>
              <a:tailEnd/>
            </a:ln>
          </p:spPr>
          <p:txBody>
            <a:bodyPr/>
            <a:lstStyle/>
            <a:p>
              <a:endParaRPr lang="en-US"/>
            </a:p>
          </p:txBody>
        </p:sp>
        <p:sp>
          <p:nvSpPr>
            <p:cNvPr id="2360" name="Freeform 1159"/>
            <p:cNvSpPr>
              <a:spLocks/>
            </p:cNvSpPr>
            <p:nvPr/>
          </p:nvSpPr>
          <p:spPr bwMode="auto">
            <a:xfrm rot="1574873">
              <a:off x="5604683" y="5898412"/>
              <a:ext cx="48979" cy="46868"/>
            </a:xfrm>
            <a:custGeom>
              <a:avLst/>
              <a:gdLst>
                <a:gd name="T0" fmla="*/ 25 w 55"/>
                <a:gd name="T1" fmla="*/ 59 h 59"/>
                <a:gd name="T2" fmla="*/ 55 w 55"/>
                <a:gd name="T3" fmla="*/ 27 h 59"/>
                <a:gd name="T4" fmla="*/ 40 w 55"/>
                <a:gd name="T5" fmla="*/ 0 h 59"/>
                <a:gd name="T6" fmla="*/ 0 w 55"/>
                <a:gd name="T7" fmla="*/ 3 h 59"/>
                <a:gd name="T8" fmla="*/ 25 w 55"/>
                <a:gd name="T9" fmla="*/ 59 h 59"/>
                <a:gd name="T10" fmla="*/ 0 60000 65536"/>
                <a:gd name="T11" fmla="*/ 0 60000 65536"/>
                <a:gd name="T12" fmla="*/ 0 60000 65536"/>
                <a:gd name="T13" fmla="*/ 0 60000 65536"/>
                <a:gd name="T14" fmla="*/ 0 60000 65536"/>
                <a:gd name="T15" fmla="*/ 0 w 55"/>
                <a:gd name="T16" fmla="*/ 0 h 59"/>
                <a:gd name="T17" fmla="*/ 55 w 55"/>
                <a:gd name="T18" fmla="*/ 59 h 59"/>
              </a:gdLst>
              <a:ahLst/>
              <a:cxnLst>
                <a:cxn ang="T10">
                  <a:pos x="T0" y="T1"/>
                </a:cxn>
                <a:cxn ang="T11">
                  <a:pos x="T2" y="T3"/>
                </a:cxn>
                <a:cxn ang="T12">
                  <a:pos x="T4" y="T5"/>
                </a:cxn>
                <a:cxn ang="T13">
                  <a:pos x="T6" y="T7"/>
                </a:cxn>
                <a:cxn ang="T14">
                  <a:pos x="T8" y="T9"/>
                </a:cxn>
              </a:cxnLst>
              <a:rect l="T15" t="T16" r="T17" b="T18"/>
              <a:pathLst>
                <a:path w="55" h="59">
                  <a:moveTo>
                    <a:pt x="25" y="59"/>
                  </a:moveTo>
                  <a:lnTo>
                    <a:pt x="55" y="27"/>
                  </a:lnTo>
                  <a:lnTo>
                    <a:pt x="40" y="0"/>
                  </a:lnTo>
                  <a:lnTo>
                    <a:pt x="0" y="3"/>
                  </a:lnTo>
                  <a:lnTo>
                    <a:pt x="25" y="59"/>
                  </a:lnTo>
                  <a:close/>
                </a:path>
              </a:pathLst>
            </a:custGeom>
            <a:solidFill>
              <a:srgbClr val="E37600"/>
            </a:solidFill>
            <a:ln w="9525">
              <a:noFill/>
              <a:round/>
              <a:headEnd/>
              <a:tailEnd/>
            </a:ln>
          </p:spPr>
          <p:txBody>
            <a:bodyPr/>
            <a:lstStyle/>
            <a:p>
              <a:endParaRPr lang="en-US"/>
            </a:p>
          </p:txBody>
        </p:sp>
        <p:sp>
          <p:nvSpPr>
            <p:cNvPr id="2361" name="Freeform 1160"/>
            <p:cNvSpPr>
              <a:spLocks/>
            </p:cNvSpPr>
            <p:nvPr/>
          </p:nvSpPr>
          <p:spPr bwMode="auto">
            <a:xfrm rot="1574873">
              <a:off x="5337070" y="5742725"/>
              <a:ext cx="363333" cy="381299"/>
            </a:xfrm>
            <a:custGeom>
              <a:avLst/>
              <a:gdLst>
                <a:gd name="T0" fmla="*/ 513 w 163"/>
                <a:gd name="T1" fmla="*/ 1280 h 180"/>
                <a:gd name="T2" fmla="*/ 0 w 163"/>
                <a:gd name="T3" fmla="*/ 640 h 180"/>
                <a:gd name="T4" fmla="*/ 513 w 163"/>
                <a:gd name="T5" fmla="*/ 0 h 180"/>
                <a:gd name="T6" fmla="*/ 1021 w 163"/>
                <a:gd name="T7" fmla="*/ 179 h 180"/>
                <a:gd name="T8" fmla="*/ 846 w 163"/>
                <a:gd name="T9" fmla="*/ 184 h 180"/>
                <a:gd name="T10" fmla="*/ 884 w 163"/>
                <a:gd name="T11" fmla="*/ 355 h 180"/>
                <a:gd name="T12" fmla="*/ 708 w 163"/>
                <a:gd name="T13" fmla="*/ 371 h 180"/>
                <a:gd name="T14" fmla="*/ 771 w 163"/>
                <a:gd name="T15" fmla="*/ 520 h 180"/>
                <a:gd name="T16" fmla="*/ 588 w 163"/>
                <a:gd name="T17" fmla="*/ 605 h 180"/>
                <a:gd name="T18" fmla="*/ 751 w 163"/>
                <a:gd name="T19" fmla="*/ 696 h 180"/>
                <a:gd name="T20" fmla="*/ 676 w 163"/>
                <a:gd name="T21" fmla="*/ 867 h 180"/>
                <a:gd name="T22" fmla="*/ 859 w 163"/>
                <a:gd name="T23" fmla="*/ 875 h 180"/>
                <a:gd name="T24" fmla="*/ 826 w 163"/>
                <a:gd name="T25" fmla="*/ 1059 h 180"/>
                <a:gd name="T26" fmla="*/ 1001 w 163"/>
                <a:gd name="T27" fmla="*/ 1067 h 180"/>
                <a:gd name="T28" fmla="*/ 513 w 163"/>
                <a:gd name="T29" fmla="*/ 1280 h 18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3"/>
                <a:gd name="T46" fmla="*/ 0 h 180"/>
                <a:gd name="T47" fmla="*/ 163 w 163"/>
                <a:gd name="T48" fmla="*/ 180 h 18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3" h="180">
                  <a:moveTo>
                    <a:pt x="82" y="180"/>
                  </a:moveTo>
                  <a:cubicBezTo>
                    <a:pt x="36" y="180"/>
                    <a:pt x="0" y="131"/>
                    <a:pt x="0" y="90"/>
                  </a:cubicBezTo>
                  <a:cubicBezTo>
                    <a:pt x="0" y="49"/>
                    <a:pt x="44" y="0"/>
                    <a:pt x="82" y="0"/>
                  </a:cubicBezTo>
                  <a:cubicBezTo>
                    <a:pt x="120" y="0"/>
                    <a:pt x="163" y="25"/>
                    <a:pt x="163" y="25"/>
                  </a:cubicBezTo>
                  <a:cubicBezTo>
                    <a:pt x="135" y="26"/>
                    <a:pt x="135" y="26"/>
                    <a:pt x="135" y="26"/>
                  </a:cubicBezTo>
                  <a:cubicBezTo>
                    <a:pt x="141" y="50"/>
                    <a:pt x="141" y="50"/>
                    <a:pt x="141" y="50"/>
                  </a:cubicBezTo>
                  <a:cubicBezTo>
                    <a:pt x="113" y="52"/>
                    <a:pt x="113" y="52"/>
                    <a:pt x="113" y="52"/>
                  </a:cubicBezTo>
                  <a:cubicBezTo>
                    <a:pt x="123" y="73"/>
                    <a:pt x="123" y="73"/>
                    <a:pt x="123" y="73"/>
                  </a:cubicBezTo>
                  <a:cubicBezTo>
                    <a:pt x="94" y="85"/>
                    <a:pt x="94" y="85"/>
                    <a:pt x="94" y="85"/>
                  </a:cubicBezTo>
                  <a:cubicBezTo>
                    <a:pt x="120" y="98"/>
                    <a:pt x="120" y="98"/>
                    <a:pt x="120" y="98"/>
                  </a:cubicBezTo>
                  <a:cubicBezTo>
                    <a:pt x="108" y="122"/>
                    <a:pt x="108" y="122"/>
                    <a:pt x="108" y="122"/>
                  </a:cubicBezTo>
                  <a:cubicBezTo>
                    <a:pt x="137" y="123"/>
                    <a:pt x="137" y="123"/>
                    <a:pt x="137" y="123"/>
                  </a:cubicBezTo>
                  <a:cubicBezTo>
                    <a:pt x="132" y="149"/>
                    <a:pt x="132" y="149"/>
                    <a:pt x="132" y="149"/>
                  </a:cubicBezTo>
                  <a:cubicBezTo>
                    <a:pt x="160" y="150"/>
                    <a:pt x="160" y="150"/>
                    <a:pt x="160" y="150"/>
                  </a:cubicBezTo>
                  <a:cubicBezTo>
                    <a:pt x="160" y="150"/>
                    <a:pt x="129" y="180"/>
                    <a:pt x="82" y="180"/>
                  </a:cubicBezTo>
                  <a:close/>
                </a:path>
              </a:pathLst>
            </a:custGeom>
            <a:solidFill>
              <a:srgbClr val="FFC200"/>
            </a:solidFill>
            <a:ln w="9525">
              <a:noFill/>
              <a:round/>
              <a:headEnd/>
              <a:tailEnd/>
            </a:ln>
          </p:spPr>
          <p:txBody>
            <a:bodyPr/>
            <a:lstStyle/>
            <a:p>
              <a:endParaRPr lang="en-US"/>
            </a:p>
          </p:txBody>
        </p:sp>
        <p:sp>
          <p:nvSpPr>
            <p:cNvPr id="2362" name="Freeform 1161"/>
            <p:cNvSpPr>
              <a:spLocks noEditPoints="1"/>
            </p:cNvSpPr>
            <p:nvPr/>
          </p:nvSpPr>
          <p:spPr bwMode="auto">
            <a:xfrm rot="1574873">
              <a:off x="5542727" y="5967078"/>
              <a:ext cx="87271" cy="129483"/>
            </a:xfrm>
            <a:custGeom>
              <a:avLst/>
              <a:gdLst>
                <a:gd name="T0" fmla="*/ 55 w 98"/>
                <a:gd name="T1" fmla="*/ 0 h 163"/>
                <a:gd name="T2" fmla="*/ 28 w 98"/>
                <a:gd name="T3" fmla="*/ 30 h 163"/>
                <a:gd name="T4" fmla="*/ 28 w 98"/>
                <a:gd name="T5" fmla="*/ 30 h 163"/>
                <a:gd name="T6" fmla="*/ 0 w 98"/>
                <a:gd name="T7" fmla="*/ 94 h 163"/>
                <a:gd name="T8" fmla="*/ 30 w 98"/>
                <a:gd name="T9" fmla="*/ 64 h 163"/>
                <a:gd name="T10" fmla="*/ 28 w 98"/>
                <a:gd name="T11" fmla="*/ 64 h 163"/>
                <a:gd name="T12" fmla="*/ 55 w 98"/>
                <a:gd name="T13" fmla="*/ 0 h 163"/>
                <a:gd name="T14" fmla="*/ 55 w 98"/>
                <a:gd name="T15" fmla="*/ 0 h 163"/>
                <a:gd name="T16" fmla="*/ 98 w 98"/>
                <a:gd name="T17" fmla="*/ 67 h 163"/>
                <a:gd name="T18" fmla="*/ 98 w 98"/>
                <a:gd name="T19" fmla="*/ 67 h 163"/>
                <a:gd name="T20" fmla="*/ 68 w 98"/>
                <a:gd name="T21" fmla="*/ 96 h 163"/>
                <a:gd name="T22" fmla="*/ 70 w 98"/>
                <a:gd name="T23" fmla="*/ 96 h 163"/>
                <a:gd name="T24" fmla="*/ 58 w 98"/>
                <a:gd name="T25" fmla="*/ 163 h 163"/>
                <a:gd name="T26" fmla="*/ 85 w 98"/>
                <a:gd name="T27" fmla="*/ 134 h 163"/>
                <a:gd name="T28" fmla="*/ 85 w 98"/>
                <a:gd name="T29" fmla="*/ 134 h 163"/>
                <a:gd name="T30" fmla="*/ 98 w 98"/>
                <a:gd name="T31" fmla="*/ 67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8"/>
                <a:gd name="T49" fmla="*/ 0 h 163"/>
                <a:gd name="T50" fmla="*/ 98 w 98"/>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8" h="163">
                  <a:moveTo>
                    <a:pt x="55" y="0"/>
                  </a:moveTo>
                  <a:lnTo>
                    <a:pt x="28" y="30"/>
                  </a:lnTo>
                  <a:lnTo>
                    <a:pt x="0" y="94"/>
                  </a:lnTo>
                  <a:lnTo>
                    <a:pt x="30" y="64"/>
                  </a:lnTo>
                  <a:lnTo>
                    <a:pt x="28" y="64"/>
                  </a:lnTo>
                  <a:lnTo>
                    <a:pt x="55" y="0"/>
                  </a:lnTo>
                  <a:close/>
                  <a:moveTo>
                    <a:pt x="98" y="67"/>
                  </a:moveTo>
                  <a:lnTo>
                    <a:pt x="98" y="67"/>
                  </a:lnTo>
                  <a:lnTo>
                    <a:pt x="68" y="96"/>
                  </a:lnTo>
                  <a:lnTo>
                    <a:pt x="70" y="96"/>
                  </a:lnTo>
                  <a:lnTo>
                    <a:pt x="58" y="163"/>
                  </a:lnTo>
                  <a:lnTo>
                    <a:pt x="85" y="134"/>
                  </a:lnTo>
                  <a:lnTo>
                    <a:pt x="98" y="67"/>
                  </a:lnTo>
                  <a:close/>
                </a:path>
              </a:pathLst>
            </a:custGeom>
            <a:solidFill>
              <a:srgbClr val="E37600"/>
            </a:solidFill>
            <a:ln w="9525">
              <a:noFill/>
              <a:round/>
              <a:headEnd/>
              <a:tailEnd/>
            </a:ln>
          </p:spPr>
          <p:txBody>
            <a:bodyPr/>
            <a:lstStyle/>
            <a:p>
              <a:endParaRPr lang="en-US"/>
            </a:p>
          </p:txBody>
        </p:sp>
        <p:sp>
          <p:nvSpPr>
            <p:cNvPr id="2363" name="Freeform 1162"/>
            <p:cNvSpPr>
              <a:spLocks/>
            </p:cNvSpPr>
            <p:nvPr/>
          </p:nvSpPr>
          <p:spPr bwMode="auto">
            <a:xfrm rot="1574873">
              <a:off x="5700586" y="5854838"/>
              <a:ext cx="66789" cy="23037"/>
            </a:xfrm>
            <a:custGeom>
              <a:avLst/>
              <a:gdLst>
                <a:gd name="T0" fmla="*/ 188 w 30"/>
                <a:gd name="T1" fmla="*/ 21 h 11"/>
                <a:gd name="T2" fmla="*/ 138 w 30"/>
                <a:gd name="T3" fmla="*/ 76 h 11"/>
                <a:gd name="T4" fmla="*/ 0 w 30"/>
                <a:gd name="T5" fmla="*/ 0 h 11"/>
                <a:gd name="T6" fmla="*/ 188 w 30"/>
                <a:gd name="T7" fmla="*/ 21 h 11"/>
                <a:gd name="T8" fmla="*/ 0 60000 65536"/>
                <a:gd name="T9" fmla="*/ 0 60000 65536"/>
                <a:gd name="T10" fmla="*/ 0 60000 65536"/>
                <a:gd name="T11" fmla="*/ 0 60000 65536"/>
                <a:gd name="T12" fmla="*/ 0 w 30"/>
                <a:gd name="T13" fmla="*/ 0 h 11"/>
                <a:gd name="T14" fmla="*/ 30 w 30"/>
                <a:gd name="T15" fmla="*/ 11 h 11"/>
              </a:gdLst>
              <a:ahLst/>
              <a:cxnLst>
                <a:cxn ang="T8">
                  <a:pos x="T0" y="T1"/>
                </a:cxn>
                <a:cxn ang="T9">
                  <a:pos x="T2" y="T3"/>
                </a:cxn>
                <a:cxn ang="T10">
                  <a:pos x="T4" y="T5"/>
                </a:cxn>
                <a:cxn ang="T11">
                  <a:pos x="T6" y="T7"/>
                </a:cxn>
              </a:cxnLst>
              <a:rect l="T12" t="T13" r="T14" b="T15"/>
              <a:pathLst>
                <a:path w="30" h="11">
                  <a:moveTo>
                    <a:pt x="30" y="3"/>
                  </a:moveTo>
                  <a:cubicBezTo>
                    <a:pt x="22" y="11"/>
                    <a:pt x="22" y="11"/>
                    <a:pt x="22" y="11"/>
                  </a:cubicBezTo>
                  <a:cubicBezTo>
                    <a:pt x="0" y="0"/>
                    <a:pt x="0" y="0"/>
                    <a:pt x="0" y="0"/>
                  </a:cubicBezTo>
                  <a:cubicBezTo>
                    <a:pt x="5" y="2"/>
                    <a:pt x="23" y="8"/>
                    <a:pt x="30" y="3"/>
                  </a:cubicBezTo>
                  <a:close/>
                </a:path>
              </a:pathLst>
            </a:custGeom>
            <a:solidFill>
              <a:srgbClr val="FFFFFF"/>
            </a:solidFill>
            <a:ln w="9525">
              <a:noFill/>
              <a:round/>
              <a:headEnd/>
              <a:tailEnd/>
            </a:ln>
          </p:spPr>
          <p:txBody>
            <a:bodyPr/>
            <a:lstStyle/>
            <a:p>
              <a:endParaRPr lang="en-US"/>
            </a:p>
          </p:txBody>
        </p:sp>
        <p:sp>
          <p:nvSpPr>
            <p:cNvPr id="2364" name="Freeform 1163"/>
            <p:cNvSpPr>
              <a:spLocks/>
            </p:cNvSpPr>
            <p:nvPr/>
          </p:nvSpPr>
          <p:spPr bwMode="auto">
            <a:xfrm rot="1574873">
              <a:off x="5361819" y="5715807"/>
              <a:ext cx="160294" cy="355879"/>
            </a:xfrm>
            <a:custGeom>
              <a:avLst/>
              <a:gdLst>
                <a:gd name="T0" fmla="*/ 450 w 72"/>
                <a:gd name="T1" fmla="*/ 0 h 168"/>
                <a:gd name="T2" fmla="*/ 0 w 72"/>
                <a:gd name="T3" fmla="*/ 597 h 168"/>
                <a:gd name="T4" fmla="*/ 425 w 72"/>
                <a:gd name="T5" fmla="*/ 1195 h 168"/>
                <a:gd name="T6" fmla="*/ 75 w 72"/>
                <a:gd name="T7" fmla="*/ 597 h 168"/>
                <a:gd name="T8" fmla="*/ 450 w 72"/>
                <a:gd name="T9" fmla="*/ 0 h 168"/>
                <a:gd name="T10" fmla="*/ 0 60000 65536"/>
                <a:gd name="T11" fmla="*/ 0 60000 65536"/>
                <a:gd name="T12" fmla="*/ 0 60000 65536"/>
                <a:gd name="T13" fmla="*/ 0 60000 65536"/>
                <a:gd name="T14" fmla="*/ 0 60000 65536"/>
                <a:gd name="T15" fmla="*/ 0 w 72"/>
                <a:gd name="T16" fmla="*/ 0 h 168"/>
                <a:gd name="T17" fmla="*/ 72 w 72"/>
                <a:gd name="T18" fmla="*/ 168 h 168"/>
              </a:gdLst>
              <a:ahLst/>
              <a:cxnLst>
                <a:cxn ang="T10">
                  <a:pos x="T0" y="T1"/>
                </a:cxn>
                <a:cxn ang="T11">
                  <a:pos x="T2" y="T3"/>
                </a:cxn>
                <a:cxn ang="T12">
                  <a:pos x="T4" y="T5"/>
                </a:cxn>
                <a:cxn ang="T13">
                  <a:pos x="T6" y="T7"/>
                </a:cxn>
                <a:cxn ang="T14">
                  <a:pos x="T8" y="T9"/>
                </a:cxn>
              </a:cxnLst>
              <a:rect l="T15" t="T16" r="T17" b="T18"/>
              <a:pathLst>
                <a:path w="72" h="168">
                  <a:moveTo>
                    <a:pt x="72" y="0"/>
                  </a:moveTo>
                  <a:cubicBezTo>
                    <a:pt x="37" y="4"/>
                    <a:pt x="0" y="47"/>
                    <a:pt x="0" y="84"/>
                  </a:cubicBezTo>
                  <a:cubicBezTo>
                    <a:pt x="0" y="120"/>
                    <a:pt x="28" y="162"/>
                    <a:pt x="68" y="168"/>
                  </a:cubicBezTo>
                  <a:cubicBezTo>
                    <a:pt x="35" y="154"/>
                    <a:pt x="12" y="117"/>
                    <a:pt x="12" y="84"/>
                  </a:cubicBezTo>
                  <a:cubicBezTo>
                    <a:pt x="12" y="51"/>
                    <a:pt x="41" y="13"/>
                    <a:pt x="72" y="0"/>
                  </a:cubicBezTo>
                  <a:close/>
                </a:path>
              </a:pathLst>
            </a:custGeom>
            <a:solidFill>
              <a:srgbClr val="FEE075"/>
            </a:solidFill>
            <a:ln w="9525">
              <a:noFill/>
              <a:round/>
              <a:headEnd/>
              <a:tailEnd/>
            </a:ln>
          </p:spPr>
          <p:txBody>
            <a:bodyPr/>
            <a:lstStyle/>
            <a:p>
              <a:endParaRPr lang="en-US"/>
            </a:p>
          </p:txBody>
        </p:sp>
        <p:sp>
          <p:nvSpPr>
            <p:cNvPr id="2365" name="Freeform 1164"/>
            <p:cNvSpPr>
              <a:spLocks/>
            </p:cNvSpPr>
            <p:nvPr/>
          </p:nvSpPr>
          <p:spPr bwMode="auto">
            <a:xfrm rot="1574873">
              <a:off x="5363493" y="5714979"/>
              <a:ext cx="138031" cy="345552"/>
            </a:xfrm>
            <a:custGeom>
              <a:avLst/>
              <a:gdLst>
                <a:gd name="T0" fmla="*/ 25 w 62"/>
                <a:gd name="T1" fmla="*/ 584 h 163"/>
                <a:gd name="T2" fmla="*/ 388 w 62"/>
                <a:gd name="T3" fmla="*/ 0 h 163"/>
                <a:gd name="T4" fmla="*/ 0 w 62"/>
                <a:gd name="T5" fmla="*/ 584 h 163"/>
                <a:gd name="T6" fmla="*/ 350 w 62"/>
                <a:gd name="T7" fmla="*/ 1161 h 163"/>
                <a:gd name="T8" fmla="*/ 25 w 62"/>
                <a:gd name="T9" fmla="*/ 584 h 163"/>
                <a:gd name="T10" fmla="*/ 0 60000 65536"/>
                <a:gd name="T11" fmla="*/ 0 60000 65536"/>
                <a:gd name="T12" fmla="*/ 0 60000 65536"/>
                <a:gd name="T13" fmla="*/ 0 60000 65536"/>
                <a:gd name="T14" fmla="*/ 0 60000 65536"/>
                <a:gd name="T15" fmla="*/ 0 w 62"/>
                <a:gd name="T16" fmla="*/ 0 h 163"/>
                <a:gd name="T17" fmla="*/ 62 w 62"/>
                <a:gd name="T18" fmla="*/ 163 h 163"/>
              </a:gdLst>
              <a:ahLst/>
              <a:cxnLst>
                <a:cxn ang="T10">
                  <a:pos x="T0" y="T1"/>
                </a:cxn>
                <a:cxn ang="T11">
                  <a:pos x="T2" y="T3"/>
                </a:cxn>
                <a:cxn ang="T12">
                  <a:pos x="T4" y="T5"/>
                </a:cxn>
                <a:cxn ang="T13">
                  <a:pos x="T6" y="T7"/>
                </a:cxn>
                <a:cxn ang="T14">
                  <a:pos x="T8" y="T9"/>
                </a:cxn>
              </a:cxnLst>
              <a:rect l="T15" t="T16" r="T17" b="T18"/>
              <a:pathLst>
                <a:path w="62" h="163">
                  <a:moveTo>
                    <a:pt x="4" y="82"/>
                  </a:moveTo>
                  <a:cubicBezTo>
                    <a:pt x="4" y="50"/>
                    <a:pt x="32" y="12"/>
                    <a:pt x="62" y="0"/>
                  </a:cubicBezTo>
                  <a:cubicBezTo>
                    <a:pt x="30" y="10"/>
                    <a:pt x="0" y="49"/>
                    <a:pt x="0" y="82"/>
                  </a:cubicBezTo>
                  <a:cubicBezTo>
                    <a:pt x="0" y="114"/>
                    <a:pt x="23" y="152"/>
                    <a:pt x="56" y="163"/>
                  </a:cubicBezTo>
                  <a:cubicBezTo>
                    <a:pt x="25" y="150"/>
                    <a:pt x="4" y="114"/>
                    <a:pt x="4" y="82"/>
                  </a:cubicBezTo>
                  <a:close/>
                </a:path>
              </a:pathLst>
            </a:custGeom>
            <a:solidFill>
              <a:srgbClr val="FFFFFF"/>
            </a:solidFill>
            <a:ln w="9525">
              <a:noFill/>
              <a:round/>
              <a:headEnd/>
              <a:tailEnd/>
            </a:ln>
          </p:spPr>
          <p:txBody>
            <a:bodyPr/>
            <a:lstStyle/>
            <a:p>
              <a:endParaRPr lang="en-US"/>
            </a:p>
          </p:txBody>
        </p:sp>
        <p:sp>
          <p:nvSpPr>
            <p:cNvPr id="2366" name="Freeform 1165"/>
            <p:cNvSpPr>
              <a:spLocks/>
            </p:cNvSpPr>
            <p:nvPr/>
          </p:nvSpPr>
          <p:spPr bwMode="auto">
            <a:xfrm rot="1574873">
              <a:off x="5512411" y="5951813"/>
              <a:ext cx="173652" cy="154108"/>
            </a:xfrm>
            <a:custGeom>
              <a:avLst/>
              <a:gdLst>
                <a:gd name="T0" fmla="*/ 122 w 195"/>
                <a:gd name="T1" fmla="*/ 160 h 194"/>
                <a:gd name="T2" fmla="*/ 135 w 195"/>
                <a:gd name="T3" fmla="*/ 93 h 194"/>
                <a:gd name="T4" fmla="*/ 65 w 195"/>
                <a:gd name="T5" fmla="*/ 90 h 194"/>
                <a:gd name="T6" fmla="*/ 92 w 195"/>
                <a:gd name="T7" fmla="*/ 26 h 194"/>
                <a:gd name="T8" fmla="*/ 45 w 195"/>
                <a:gd name="T9" fmla="*/ 0 h 194"/>
                <a:gd name="T10" fmla="*/ 0 w 195"/>
                <a:gd name="T11" fmla="*/ 21 h 194"/>
                <a:gd name="T12" fmla="*/ 65 w 195"/>
                <a:gd name="T13" fmla="*/ 56 h 194"/>
                <a:gd name="T14" fmla="*/ 35 w 195"/>
                <a:gd name="T15" fmla="*/ 120 h 194"/>
                <a:gd name="T16" fmla="*/ 107 w 195"/>
                <a:gd name="T17" fmla="*/ 122 h 194"/>
                <a:gd name="T18" fmla="*/ 95 w 195"/>
                <a:gd name="T19" fmla="*/ 192 h 194"/>
                <a:gd name="T20" fmla="*/ 165 w 195"/>
                <a:gd name="T21" fmla="*/ 194 h 194"/>
                <a:gd name="T22" fmla="*/ 195 w 195"/>
                <a:gd name="T23" fmla="*/ 165 h 194"/>
                <a:gd name="T24" fmla="*/ 122 w 195"/>
                <a:gd name="T25" fmla="*/ 160 h 19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5"/>
                <a:gd name="T40" fmla="*/ 0 h 194"/>
                <a:gd name="T41" fmla="*/ 195 w 195"/>
                <a:gd name="T42" fmla="*/ 194 h 19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5" h="194">
                  <a:moveTo>
                    <a:pt x="122" y="160"/>
                  </a:moveTo>
                  <a:lnTo>
                    <a:pt x="135" y="93"/>
                  </a:lnTo>
                  <a:lnTo>
                    <a:pt x="65" y="90"/>
                  </a:lnTo>
                  <a:lnTo>
                    <a:pt x="92" y="26"/>
                  </a:lnTo>
                  <a:lnTo>
                    <a:pt x="45" y="0"/>
                  </a:lnTo>
                  <a:lnTo>
                    <a:pt x="0" y="21"/>
                  </a:lnTo>
                  <a:lnTo>
                    <a:pt x="65" y="56"/>
                  </a:lnTo>
                  <a:lnTo>
                    <a:pt x="35" y="120"/>
                  </a:lnTo>
                  <a:lnTo>
                    <a:pt x="107" y="122"/>
                  </a:lnTo>
                  <a:lnTo>
                    <a:pt x="95" y="192"/>
                  </a:lnTo>
                  <a:lnTo>
                    <a:pt x="165" y="194"/>
                  </a:lnTo>
                  <a:lnTo>
                    <a:pt x="195" y="165"/>
                  </a:lnTo>
                  <a:lnTo>
                    <a:pt x="122" y="160"/>
                  </a:lnTo>
                  <a:close/>
                </a:path>
              </a:pathLst>
            </a:custGeom>
            <a:noFill/>
            <a:ln w="7938" cap="rnd">
              <a:solidFill>
                <a:srgbClr val="333333"/>
              </a:solidFill>
              <a:round/>
              <a:headEnd/>
              <a:tailEnd/>
            </a:ln>
          </p:spPr>
          <p:txBody>
            <a:bodyPr/>
            <a:lstStyle/>
            <a:p>
              <a:endParaRPr lang="en-US"/>
            </a:p>
          </p:txBody>
        </p:sp>
        <p:sp>
          <p:nvSpPr>
            <p:cNvPr id="2367" name="Freeform 1166"/>
            <p:cNvSpPr>
              <a:spLocks/>
            </p:cNvSpPr>
            <p:nvPr/>
          </p:nvSpPr>
          <p:spPr bwMode="auto">
            <a:xfrm rot="1574873">
              <a:off x="5671998" y="5868222"/>
              <a:ext cx="38292" cy="53223"/>
            </a:xfrm>
            <a:custGeom>
              <a:avLst/>
              <a:gdLst>
                <a:gd name="T0" fmla="*/ 15 w 43"/>
                <a:gd name="T1" fmla="*/ 67 h 67"/>
                <a:gd name="T2" fmla="*/ 43 w 43"/>
                <a:gd name="T3" fmla="*/ 37 h 67"/>
                <a:gd name="T4" fmla="*/ 35 w 43"/>
                <a:gd name="T5" fmla="*/ 0 h 67"/>
                <a:gd name="T6" fmla="*/ 0 w 43"/>
                <a:gd name="T7" fmla="*/ 3 h 67"/>
                <a:gd name="T8" fmla="*/ 15 w 43"/>
                <a:gd name="T9" fmla="*/ 67 h 67"/>
                <a:gd name="T10" fmla="*/ 0 60000 65536"/>
                <a:gd name="T11" fmla="*/ 0 60000 65536"/>
                <a:gd name="T12" fmla="*/ 0 60000 65536"/>
                <a:gd name="T13" fmla="*/ 0 60000 65536"/>
                <a:gd name="T14" fmla="*/ 0 60000 65536"/>
                <a:gd name="T15" fmla="*/ 0 w 43"/>
                <a:gd name="T16" fmla="*/ 0 h 67"/>
                <a:gd name="T17" fmla="*/ 43 w 43"/>
                <a:gd name="T18" fmla="*/ 67 h 67"/>
              </a:gdLst>
              <a:ahLst/>
              <a:cxnLst>
                <a:cxn ang="T10">
                  <a:pos x="T0" y="T1"/>
                </a:cxn>
                <a:cxn ang="T11">
                  <a:pos x="T2" y="T3"/>
                </a:cxn>
                <a:cxn ang="T12">
                  <a:pos x="T4" y="T5"/>
                </a:cxn>
                <a:cxn ang="T13">
                  <a:pos x="T6" y="T7"/>
                </a:cxn>
                <a:cxn ang="T14">
                  <a:pos x="T8" y="T9"/>
                </a:cxn>
              </a:cxnLst>
              <a:rect l="T15" t="T16" r="T17" b="T18"/>
              <a:pathLst>
                <a:path w="43" h="67">
                  <a:moveTo>
                    <a:pt x="15" y="67"/>
                  </a:moveTo>
                  <a:lnTo>
                    <a:pt x="43" y="37"/>
                  </a:lnTo>
                  <a:lnTo>
                    <a:pt x="35" y="0"/>
                  </a:lnTo>
                  <a:lnTo>
                    <a:pt x="0" y="3"/>
                  </a:lnTo>
                  <a:lnTo>
                    <a:pt x="15" y="67"/>
                  </a:lnTo>
                  <a:close/>
                </a:path>
              </a:pathLst>
            </a:custGeom>
            <a:noFill/>
            <a:ln w="7938" cap="rnd">
              <a:solidFill>
                <a:srgbClr val="333333"/>
              </a:solidFill>
              <a:round/>
              <a:headEnd/>
              <a:tailEnd/>
            </a:ln>
          </p:spPr>
          <p:txBody>
            <a:bodyPr/>
            <a:lstStyle/>
            <a:p>
              <a:endParaRPr lang="en-US"/>
            </a:p>
          </p:txBody>
        </p:sp>
        <p:sp>
          <p:nvSpPr>
            <p:cNvPr id="2368" name="Line 1167"/>
            <p:cNvSpPr>
              <a:spLocks noChangeShapeType="1"/>
            </p:cNvSpPr>
            <p:nvPr/>
          </p:nvSpPr>
          <p:spPr bwMode="auto">
            <a:xfrm rot="1574873" flipV="1">
              <a:off x="5591362" y="5969489"/>
              <a:ext cx="24044" cy="25420"/>
            </a:xfrm>
            <a:prstGeom prst="line">
              <a:avLst/>
            </a:prstGeom>
            <a:noFill/>
            <a:ln w="7938" cap="rnd">
              <a:solidFill>
                <a:srgbClr val="333333"/>
              </a:solidFill>
              <a:round/>
              <a:headEnd/>
              <a:tailEnd/>
            </a:ln>
          </p:spPr>
          <p:txBody>
            <a:bodyPr/>
            <a:lstStyle/>
            <a:p>
              <a:endParaRPr lang="en-US"/>
            </a:p>
          </p:txBody>
        </p:sp>
        <p:sp>
          <p:nvSpPr>
            <p:cNvPr id="2369" name="Line 1168"/>
            <p:cNvSpPr>
              <a:spLocks noChangeShapeType="1"/>
            </p:cNvSpPr>
            <p:nvPr/>
          </p:nvSpPr>
          <p:spPr bwMode="auto">
            <a:xfrm rot="1574873" flipV="1">
              <a:off x="5599634" y="6033569"/>
              <a:ext cx="26716" cy="25420"/>
            </a:xfrm>
            <a:prstGeom prst="line">
              <a:avLst/>
            </a:prstGeom>
            <a:noFill/>
            <a:ln w="7938" cap="rnd">
              <a:solidFill>
                <a:srgbClr val="333333"/>
              </a:solidFill>
              <a:round/>
              <a:headEnd/>
              <a:tailEnd/>
            </a:ln>
          </p:spPr>
          <p:txBody>
            <a:bodyPr/>
            <a:lstStyle/>
            <a:p>
              <a:endParaRPr lang="en-US"/>
            </a:p>
          </p:txBody>
        </p:sp>
        <p:sp>
          <p:nvSpPr>
            <p:cNvPr id="2370" name="Line 1169"/>
            <p:cNvSpPr>
              <a:spLocks noChangeShapeType="1"/>
            </p:cNvSpPr>
            <p:nvPr/>
          </p:nvSpPr>
          <p:spPr bwMode="auto">
            <a:xfrm rot="1574873" flipV="1">
              <a:off x="5545130" y="6003944"/>
              <a:ext cx="26716" cy="23831"/>
            </a:xfrm>
            <a:prstGeom prst="line">
              <a:avLst/>
            </a:prstGeom>
            <a:noFill/>
            <a:ln w="7938" cap="rnd">
              <a:solidFill>
                <a:srgbClr val="333333"/>
              </a:solidFill>
              <a:round/>
              <a:headEnd/>
              <a:tailEnd/>
            </a:ln>
          </p:spPr>
          <p:txBody>
            <a:bodyPr/>
            <a:lstStyle/>
            <a:p>
              <a:endParaRPr lang="en-US"/>
            </a:p>
          </p:txBody>
        </p:sp>
        <p:sp>
          <p:nvSpPr>
            <p:cNvPr id="2371" name="Line 1170"/>
            <p:cNvSpPr>
              <a:spLocks noChangeShapeType="1"/>
            </p:cNvSpPr>
            <p:nvPr/>
          </p:nvSpPr>
          <p:spPr bwMode="auto">
            <a:xfrm rot="1574873" flipV="1">
              <a:off x="5568247" y="6076775"/>
              <a:ext cx="24044" cy="25420"/>
            </a:xfrm>
            <a:prstGeom prst="line">
              <a:avLst/>
            </a:prstGeom>
            <a:noFill/>
            <a:ln w="7938" cap="rnd">
              <a:solidFill>
                <a:srgbClr val="333333"/>
              </a:solidFill>
              <a:round/>
              <a:headEnd/>
              <a:tailEnd/>
            </a:ln>
          </p:spPr>
          <p:txBody>
            <a:bodyPr/>
            <a:lstStyle/>
            <a:p>
              <a:endParaRPr lang="en-US"/>
            </a:p>
          </p:txBody>
        </p:sp>
        <p:sp>
          <p:nvSpPr>
            <p:cNvPr id="2372" name="Freeform 1171"/>
            <p:cNvSpPr>
              <a:spLocks/>
            </p:cNvSpPr>
            <p:nvPr/>
          </p:nvSpPr>
          <p:spPr bwMode="auto">
            <a:xfrm rot="1574873">
              <a:off x="5417863" y="5744753"/>
              <a:ext cx="370457" cy="139810"/>
            </a:xfrm>
            <a:custGeom>
              <a:avLst/>
              <a:gdLst>
                <a:gd name="T0" fmla="*/ 534 w 166"/>
                <a:gd name="T1" fmla="*/ 0 h 66"/>
                <a:gd name="T2" fmla="*/ 0 w 166"/>
                <a:gd name="T3" fmla="*/ 469 h 66"/>
                <a:gd name="T4" fmla="*/ 459 w 166"/>
                <a:gd name="T5" fmla="*/ 77 h 66"/>
                <a:gd name="T6" fmla="*/ 967 w 166"/>
                <a:gd name="T7" fmla="*/ 256 h 66"/>
                <a:gd name="T8" fmla="*/ 1043 w 166"/>
                <a:gd name="T9" fmla="*/ 179 h 66"/>
                <a:gd name="T10" fmla="*/ 534 w 166"/>
                <a:gd name="T11" fmla="*/ 0 h 66"/>
                <a:gd name="T12" fmla="*/ 0 60000 65536"/>
                <a:gd name="T13" fmla="*/ 0 60000 65536"/>
                <a:gd name="T14" fmla="*/ 0 60000 65536"/>
                <a:gd name="T15" fmla="*/ 0 60000 65536"/>
                <a:gd name="T16" fmla="*/ 0 60000 65536"/>
                <a:gd name="T17" fmla="*/ 0 60000 65536"/>
                <a:gd name="T18" fmla="*/ 0 w 166"/>
                <a:gd name="T19" fmla="*/ 0 h 66"/>
                <a:gd name="T20" fmla="*/ 166 w 166"/>
                <a:gd name="T21" fmla="*/ 66 h 66"/>
              </a:gdLst>
              <a:ahLst/>
              <a:cxnLst>
                <a:cxn ang="T12">
                  <a:pos x="T0" y="T1"/>
                </a:cxn>
                <a:cxn ang="T13">
                  <a:pos x="T2" y="T3"/>
                </a:cxn>
                <a:cxn ang="T14">
                  <a:pos x="T4" y="T5"/>
                </a:cxn>
                <a:cxn ang="T15">
                  <a:pos x="T6" y="T7"/>
                </a:cxn>
                <a:cxn ang="T16">
                  <a:pos x="T8" y="T9"/>
                </a:cxn>
                <a:cxn ang="T17">
                  <a:pos x="T10" y="T11"/>
                </a:cxn>
              </a:cxnLst>
              <a:rect l="T18" t="T19" r="T20" b="T21"/>
              <a:pathLst>
                <a:path w="166" h="66">
                  <a:moveTo>
                    <a:pt x="85" y="0"/>
                  </a:moveTo>
                  <a:cubicBezTo>
                    <a:pt x="54" y="0"/>
                    <a:pt x="14" y="32"/>
                    <a:pt x="0" y="66"/>
                  </a:cubicBezTo>
                  <a:cubicBezTo>
                    <a:pt x="15" y="36"/>
                    <a:pt x="46" y="11"/>
                    <a:pt x="73" y="11"/>
                  </a:cubicBezTo>
                  <a:cubicBezTo>
                    <a:pt x="111" y="11"/>
                    <a:pt x="154" y="36"/>
                    <a:pt x="154" y="36"/>
                  </a:cubicBezTo>
                  <a:cubicBezTo>
                    <a:pt x="166" y="25"/>
                    <a:pt x="166" y="25"/>
                    <a:pt x="166" y="25"/>
                  </a:cubicBezTo>
                  <a:cubicBezTo>
                    <a:pt x="166" y="25"/>
                    <a:pt x="122" y="0"/>
                    <a:pt x="85" y="0"/>
                  </a:cubicBezTo>
                  <a:close/>
                </a:path>
              </a:pathLst>
            </a:custGeom>
            <a:noFill/>
            <a:ln w="7938" cap="rnd">
              <a:solidFill>
                <a:srgbClr val="333333"/>
              </a:solidFill>
              <a:round/>
              <a:headEnd/>
              <a:tailEnd/>
            </a:ln>
          </p:spPr>
          <p:txBody>
            <a:bodyPr/>
            <a:lstStyle/>
            <a:p>
              <a:endParaRPr lang="en-US"/>
            </a:p>
          </p:txBody>
        </p:sp>
        <p:sp>
          <p:nvSpPr>
            <p:cNvPr id="2373" name="Freeform 1172"/>
            <p:cNvSpPr>
              <a:spLocks/>
            </p:cNvSpPr>
            <p:nvPr/>
          </p:nvSpPr>
          <p:spPr bwMode="auto">
            <a:xfrm rot="1574873">
              <a:off x="5604683" y="5898412"/>
              <a:ext cx="48979" cy="46868"/>
            </a:xfrm>
            <a:custGeom>
              <a:avLst/>
              <a:gdLst>
                <a:gd name="T0" fmla="*/ 25 w 55"/>
                <a:gd name="T1" fmla="*/ 59 h 59"/>
                <a:gd name="T2" fmla="*/ 55 w 55"/>
                <a:gd name="T3" fmla="*/ 27 h 59"/>
                <a:gd name="T4" fmla="*/ 40 w 55"/>
                <a:gd name="T5" fmla="*/ 0 h 59"/>
                <a:gd name="T6" fmla="*/ 0 w 55"/>
                <a:gd name="T7" fmla="*/ 3 h 59"/>
                <a:gd name="T8" fmla="*/ 25 w 55"/>
                <a:gd name="T9" fmla="*/ 59 h 59"/>
                <a:gd name="T10" fmla="*/ 0 60000 65536"/>
                <a:gd name="T11" fmla="*/ 0 60000 65536"/>
                <a:gd name="T12" fmla="*/ 0 60000 65536"/>
                <a:gd name="T13" fmla="*/ 0 60000 65536"/>
                <a:gd name="T14" fmla="*/ 0 60000 65536"/>
                <a:gd name="T15" fmla="*/ 0 w 55"/>
                <a:gd name="T16" fmla="*/ 0 h 59"/>
                <a:gd name="T17" fmla="*/ 55 w 55"/>
                <a:gd name="T18" fmla="*/ 59 h 59"/>
              </a:gdLst>
              <a:ahLst/>
              <a:cxnLst>
                <a:cxn ang="T10">
                  <a:pos x="T0" y="T1"/>
                </a:cxn>
                <a:cxn ang="T11">
                  <a:pos x="T2" y="T3"/>
                </a:cxn>
                <a:cxn ang="T12">
                  <a:pos x="T4" y="T5"/>
                </a:cxn>
                <a:cxn ang="T13">
                  <a:pos x="T6" y="T7"/>
                </a:cxn>
                <a:cxn ang="T14">
                  <a:pos x="T8" y="T9"/>
                </a:cxn>
              </a:cxnLst>
              <a:rect l="T15" t="T16" r="T17" b="T18"/>
              <a:pathLst>
                <a:path w="55" h="59">
                  <a:moveTo>
                    <a:pt x="25" y="59"/>
                  </a:moveTo>
                  <a:lnTo>
                    <a:pt x="55" y="27"/>
                  </a:lnTo>
                  <a:lnTo>
                    <a:pt x="40" y="0"/>
                  </a:lnTo>
                  <a:lnTo>
                    <a:pt x="0" y="3"/>
                  </a:lnTo>
                  <a:lnTo>
                    <a:pt x="25" y="59"/>
                  </a:lnTo>
                  <a:close/>
                </a:path>
              </a:pathLst>
            </a:custGeom>
            <a:noFill/>
            <a:ln w="7938" cap="rnd">
              <a:solidFill>
                <a:srgbClr val="333333"/>
              </a:solidFill>
              <a:round/>
              <a:headEnd/>
              <a:tailEnd/>
            </a:ln>
          </p:spPr>
          <p:txBody>
            <a:bodyPr/>
            <a:lstStyle/>
            <a:p>
              <a:endParaRPr lang="en-US"/>
            </a:p>
          </p:txBody>
        </p:sp>
        <p:sp>
          <p:nvSpPr>
            <p:cNvPr id="2374" name="Freeform 1173"/>
            <p:cNvSpPr>
              <a:spLocks/>
            </p:cNvSpPr>
            <p:nvPr/>
          </p:nvSpPr>
          <p:spPr bwMode="auto">
            <a:xfrm rot="1574873">
              <a:off x="5337070" y="5742725"/>
              <a:ext cx="363333" cy="381299"/>
            </a:xfrm>
            <a:custGeom>
              <a:avLst/>
              <a:gdLst>
                <a:gd name="T0" fmla="*/ 513 w 163"/>
                <a:gd name="T1" fmla="*/ 1280 h 180"/>
                <a:gd name="T2" fmla="*/ 0 w 163"/>
                <a:gd name="T3" fmla="*/ 640 h 180"/>
                <a:gd name="T4" fmla="*/ 513 w 163"/>
                <a:gd name="T5" fmla="*/ 0 h 180"/>
                <a:gd name="T6" fmla="*/ 1021 w 163"/>
                <a:gd name="T7" fmla="*/ 179 h 180"/>
                <a:gd name="T8" fmla="*/ 846 w 163"/>
                <a:gd name="T9" fmla="*/ 184 h 180"/>
                <a:gd name="T10" fmla="*/ 884 w 163"/>
                <a:gd name="T11" fmla="*/ 355 h 180"/>
                <a:gd name="T12" fmla="*/ 708 w 163"/>
                <a:gd name="T13" fmla="*/ 371 h 180"/>
                <a:gd name="T14" fmla="*/ 771 w 163"/>
                <a:gd name="T15" fmla="*/ 520 h 180"/>
                <a:gd name="T16" fmla="*/ 588 w 163"/>
                <a:gd name="T17" fmla="*/ 605 h 180"/>
                <a:gd name="T18" fmla="*/ 751 w 163"/>
                <a:gd name="T19" fmla="*/ 696 h 180"/>
                <a:gd name="T20" fmla="*/ 676 w 163"/>
                <a:gd name="T21" fmla="*/ 867 h 180"/>
                <a:gd name="T22" fmla="*/ 859 w 163"/>
                <a:gd name="T23" fmla="*/ 875 h 180"/>
                <a:gd name="T24" fmla="*/ 826 w 163"/>
                <a:gd name="T25" fmla="*/ 1059 h 180"/>
                <a:gd name="T26" fmla="*/ 1001 w 163"/>
                <a:gd name="T27" fmla="*/ 1067 h 180"/>
                <a:gd name="T28" fmla="*/ 513 w 163"/>
                <a:gd name="T29" fmla="*/ 1280 h 18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3"/>
                <a:gd name="T46" fmla="*/ 0 h 180"/>
                <a:gd name="T47" fmla="*/ 163 w 163"/>
                <a:gd name="T48" fmla="*/ 180 h 18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3" h="180">
                  <a:moveTo>
                    <a:pt x="82" y="180"/>
                  </a:moveTo>
                  <a:cubicBezTo>
                    <a:pt x="36" y="180"/>
                    <a:pt x="0" y="131"/>
                    <a:pt x="0" y="90"/>
                  </a:cubicBezTo>
                  <a:cubicBezTo>
                    <a:pt x="0" y="49"/>
                    <a:pt x="44" y="0"/>
                    <a:pt x="82" y="0"/>
                  </a:cubicBezTo>
                  <a:cubicBezTo>
                    <a:pt x="120" y="0"/>
                    <a:pt x="163" y="25"/>
                    <a:pt x="163" y="25"/>
                  </a:cubicBezTo>
                  <a:cubicBezTo>
                    <a:pt x="135" y="26"/>
                    <a:pt x="135" y="26"/>
                    <a:pt x="135" y="26"/>
                  </a:cubicBezTo>
                  <a:cubicBezTo>
                    <a:pt x="141" y="50"/>
                    <a:pt x="141" y="50"/>
                    <a:pt x="141" y="50"/>
                  </a:cubicBezTo>
                  <a:cubicBezTo>
                    <a:pt x="113" y="52"/>
                    <a:pt x="113" y="52"/>
                    <a:pt x="113" y="52"/>
                  </a:cubicBezTo>
                  <a:cubicBezTo>
                    <a:pt x="123" y="73"/>
                    <a:pt x="123" y="73"/>
                    <a:pt x="123" y="73"/>
                  </a:cubicBezTo>
                  <a:cubicBezTo>
                    <a:pt x="94" y="85"/>
                    <a:pt x="94" y="85"/>
                    <a:pt x="94" y="85"/>
                  </a:cubicBezTo>
                  <a:cubicBezTo>
                    <a:pt x="120" y="98"/>
                    <a:pt x="120" y="98"/>
                    <a:pt x="120" y="98"/>
                  </a:cubicBezTo>
                  <a:cubicBezTo>
                    <a:pt x="108" y="122"/>
                    <a:pt x="108" y="122"/>
                    <a:pt x="108" y="122"/>
                  </a:cubicBezTo>
                  <a:cubicBezTo>
                    <a:pt x="137" y="123"/>
                    <a:pt x="137" y="123"/>
                    <a:pt x="137" y="123"/>
                  </a:cubicBezTo>
                  <a:cubicBezTo>
                    <a:pt x="132" y="149"/>
                    <a:pt x="132" y="149"/>
                    <a:pt x="132" y="149"/>
                  </a:cubicBezTo>
                  <a:cubicBezTo>
                    <a:pt x="160" y="150"/>
                    <a:pt x="160" y="150"/>
                    <a:pt x="160" y="150"/>
                  </a:cubicBezTo>
                  <a:cubicBezTo>
                    <a:pt x="160" y="150"/>
                    <a:pt x="129" y="180"/>
                    <a:pt x="82" y="180"/>
                  </a:cubicBezTo>
                  <a:close/>
                </a:path>
              </a:pathLst>
            </a:custGeom>
            <a:noFill/>
            <a:ln w="7938" cap="rnd">
              <a:solidFill>
                <a:srgbClr val="333333"/>
              </a:solidFill>
              <a:round/>
              <a:headEnd/>
              <a:tailEnd/>
            </a:ln>
          </p:spPr>
          <p:txBody>
            <a:bodyPr/>
            <a:lstStyle/>
            <a:p>
              <a:endParaRPr lang="en-US"/>
            </a:p>
          </p:txBody>
        </p:sp>
      </p:grpSp>
      <p:grpSp>
        <p:nvGrpSpPr>
          <p:cNvPr id="2574" name="Group 2374"/>
          <p:cNvGrpSpPr/>
          <p:nvPr/>
        </p:nvGrpSpPr>
        <p:grpSpPr>
          <a:xfrm>
            <a:off x="5955367" y="5563617"/>
            <a:ext cx="838515" cy="570143"/>
            <a:chOff x="5726766" y="5563616"/>
            <a:chExt cx="838515" cy="570143"/>
          </a:xfrm>
        </p:grpSpPr>
        <p:sp>
          <p:nvSpPr>
            <p:cNvPr id="2376" name="Freeform 1081"/>
            <p:cNvSpPr>
              <a:spLocks noChangeAspect="1"/>
            </p:cNvSpPr>
            <p:nvPr/>
          </p:nvSpPr>
          <p:spPr bwMode="auto">
            <a:xfrm>
              <a:off x="6049343" y="5805488"/>
              <a:ext cx="68152" cy="208311"/>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2377" name="Freeform 1082"/>
            <p:cNvSpPr>
              <a:spLocks noChangeAspect="1"/>
            </p:cNvSpPr>
            <p:nvPr/>
          </p:nvSpPr>
          <p:spPr bwMode="auto">
            <a:xfrm>
              <a:off x="6049343" y="5805488"/>
              <a:ext cx="39456" cy="208311"/>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2378" name="Freeform 1083"/>
            <p:cNvSpPr>
              <a:spLocks noChangeAspect="1"/>
            </p:cNvSpPr>
            <p:nvPr/>
          </p:nvSpPr>
          <p:spPr bwMode="auto">
            <a:xfrm>
              <a:off x="6081626" y="5805488"/>
              <a:ext cx="35869" cy="208311"/>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2379" name="Freeform 1101"/>
            <p:cNvSpPr>
              <a:spLocks noChangeAspect="1"/>
            </p:cNvSpPr>
            <p:nvPr/>
          </p:nvSpPr>
          <p:spPr bwMode="auto">
            <a:xfrm>
              <a:off x="6265243" y="5734050"/>
              <a:ext cx="68152" cy="205740"/>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2380" name="Freeform 1102"/>
            <p:cNvSpPr>
              <a:spLocks noChangeAspect="1"/>
            </p:cNvSpPr>
            <p:nvPr/>
          </p:nvSpPr>
          <p:spPr bwMode="auto">
            <a:xfrm>
              <a:off x="6297899" y="5734050"/>
              <a:ext cx="35496" cy="205740"/>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2381" name="Freeform 1103"/>
            <p:cNvSpPr>
              <a:spLocks noChangeAspect="1"/>
            </p:cNvSpPr>
            <p:nvPr/>
          </p:nvSpPr>
          <p:spPr bwMode="auto">
            <a:xfrm>
              <a:off x="6265243" y="5734050"/>
              <a:ext cx="39755" cy="205740"/>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2382" name="Freeform 1176"/>
            <p:cNvSpPr>
              <a:spLocks noChangeAspect="1"/>
            </p:cNvSpPr>
            <p:nvPr/>
          </p:nvSpPr>
          <p:spPr bwMode="auto">
            <a:xfrm rot="10800000">
              <a:off x="6497129" y="5563616"/>
              <a:ext cx="35869" cy="200596"/>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rot="10800000"/>
            <a:lstStyle/>
            <a:p>
              <a:endParaRPr lang="en-US"/>
            </a:p>
          </p:txBody>
        </p:sp>
        <p:sp>
          <p:nvSpPr>
            <p:cNvPr id="2383" name="Freeform 1177"/>
            <p:cNvSpPr>
              <a:spLocks noChangeAspect="1"/>
            </p:cNvSpPr>
            <p:nvPr/>
          </p:nvSpPr>
          <p:spPr bwMode="auto">
            <a:xfrm rot="10800000">
              <a:off x="6525825" y="5563616"/>
              <a:ext cx="39456" cy="200596"/>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rot="10800000"/>
            <a:lstStyle/>
            <a:p>
              <a:endParaRPr lang="en-US"/>
            </a:p>
          </p:txBody>
        </p:sp>
        <p:sp>
          <p:nvSpPr>
            <p:cNvPr id="2384" name="Freeform 1178"/>
            <p:cNvSpPr>
              <a:spLocks noChangeAspect="1"/>
            </p:cNvSpPr>
            <p:nvPr/>
          </p:nvSpPr>
          <p:spPr bwMode="auto">
            <a:xfrm rot="10800000">
              <a:off x="6497129" y="5563616"/>
              <a:ext cx="68152" cy="200596"/>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rot="10800000"/>
            <a:lstStyle/>
            <a:p>
              <a:endParaRPr lang="en-US"/>
            </a:p>
          </p:txBody>
        </p:sp>
        <p:sp>
          <p:nvSpPr>
            <p:cNvPr id="2385" name="Freeform 1179"/>
            <p:cNvSpPr>
              <a:spLocks noChangeAspect="1"/>
            </p:cNvSpPr>
            <p:nvPr/>
          </p:nvSpPr>
          <p:spPr bwMode="auto">
            <a:xfrm rot="10800000">
              <a:off x="6513629" y="5690876"/>
              <a:ext cx="30130" cy="37387"/>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rot="10800000"/>
            <a:lstStyle/>
            <a:p>
              <a:endParaRPr lang="en-US"/>
            </a:p>
          </p:txBody>
        </p:sp>
        <p:sp>
          <p:nvSpPr>
            <p:cNvPr id="2386" name="Freeform 1181"/>
            <p:cNvSpPr>
              <a:spLocks noChangeAspect="1"/>
            </p:cNvSpPr>
            <p:nvPr/>
          </p:nvSpPr>
          <p:spPr bwMode="auto">
            <a:xfrm rot="10800000">
              <a:off x="6425993" y="5923677"/>
              <a:ext cx="69437" cy="199310"/>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rot="10800000"/>
            <a:lstStyle/>
            <a:p>
              <a:endParaRPr lang="en-US"/>
            </a:p>
          </p:txBody>
        </p:sp>
        <p:sp>
          <p:nvSpPr>
            <p:cNvPr id="2387" name="Freeform 1182"/>
            <p:cNvSpPr>
              <a:spLocks noChangeAspect="1"/>
            </p:cNvSpPr>
            <p:nvPr/>
          </p:nvSpPr>
          <p:spPr bwMode="auto">
            <a:xfrm rot="10800000">
              <a:off x="6425993" y="5923677"/>
              <a:ext cx="36546" cy="199310"/>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rot="10800000"/>
            <a:lstStyle/>
            <a:p>
              <a:endParaRPr lang="en-US"/>
            </a:p>
          </p:txBody>
        </p:sp>
        <p:sp>
          <p:nvSpPr>
            <p:cNvPr id="2388" name="Freeform 1183"/>
            <p:cNvSpPr>
              <a:spLocks noChangeAspect="1" noEditPoints="1"/>
            </p:cNvSpPr>
            <p:nvPr/>
          </p:nvSpPr>
          <p:spPr bwMode="auto">
            <a:xfrm rot="10800000">
              <a:off x="6425993" y="5923677"/>
              <a:ext cx="69437" cy="199310"/>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rot="10800000"/>
            <a:lstStyle/>
            <a:p>
              <a:endParaRPr lang="en-US"/>
            </a:p>
          </p:txBody>
        </p:sp>
        <p:sp>
          <p:nvSpPr>
            <p:cNvPr id="2389" name="Freeform 1196"/>
            <p:cNvSpPr>
              <a:spLocks noChangeAspect="1"/>
            </p:cNvSpPr>
            <p:nvPr/>
          </p:nvSpPr>
          <p:spPr bwMode="auto">
            <a:xfrm rot="618528">
              <a:off x="5726766" y="5925097"/>
              <a:ext cx="68152" cy="205740"/>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2390" name="Freeform 1197"/>
            <p:cNvSpPr>
              <a:spLocks noChangeAspect="1"/>
            </p:cNvSpPr>
            <p:nvPr/>
          </p:nvSpPr>
          <p:spPr bwMode="auto">
            <a:xfrm rot="618528">
              <a:off x="5759159" y="5928019"/>
              <a:ext cx="35496" cy="205740"/>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2391" name="Freeform 1198"/>
            <p:cNvSpPr>
              <a:spLocks noChangeAspect="1"/>
            </p:cNvSpPr>
            <p:nvPr/>
          </p:nvSpPr>
          <p:spPr bwMode="auto">
            <a:xfrm rot="618528">
              <a:off x="5726995" y="5922556"/>
              <a:ext cx="39755" cy="205740"/>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2392" name="Freeform 1199"/>
            <p:cNvSpPr>
              <a:spLocks noChangeAspect="1"/>
            </p:cNvSpPr>
            <p:nvPr/>
          </p:nvSpPr>
          <p:spPr bwMode="auto">
            <a:xfrm rot="618528">
              <a:off x="5726766" y="5925097"/>
              <a:ext cx="68152" cy="205740"/>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2575" name="Group 2392"/>
          <p:cNvGrpSpPr/>
          <p:nvPr/>
        </p:nvGrpSpPr>
        <p:grpSpPr>
          <a:xfrm>
            <a:off x="2980818" y="5214436"/>
            <a:ext cx="589971" cy="647187"/>
            <a:chOff x="2752217" y="5214435"/>
            <a:chExt cx="589971" cy="647187"/>
          </a:xfrm>
        </p:grpSpPr>
        <p:sp>
          <p:nvSpPr>
            <p:cNvPr id="2394" name="Freeform 977"/>
            <p:cNvSpPr>
              <a:spLocks noChangeAspect="1"/>
            </p:cNvSpPr>
            <p:nvPr/>
          </p:nvSpPr>
          <p:spPr bwMode="auto">
            <a:xfrm>
              <a:off x="2841539" y="5661026"/>
              <a:ext cx="35869" cy="200596"/>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2395" name="Freeform 978"/>
            <p:cNvSpPr>
              <a:spLocks noChangeAspect="1"/>
            </p:cNvSpPr>
            <p:nvPr/>
          </p:nvSpPr>
          <p:spPr bwMode="auto">
            <a:xfrm>
              <a:off x="2809256" y="5661026"/>
              <a:ext cx="39456" cy="200596"/>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2396" name="Freeform 979"/>
            <p:cNvSpPr>
              <a:spLocks noChangeAspect="1"/>
            </p:cNvSpPr>
            <p:nvPr/>
          </p:nvSpPr>
          <p:spPr bwMode="auto">
            <a:xfrm>
              <a:off x="2809256" y="5661026"/>
              <a:ext cx="68152" cy="200596"/>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2397" name="Freeform 980"/>
            <p:cNvSpPr>
              <a:spLocks noChangeAspect="1"/>
            </p:cNvSpPr>
            <p:nvPr/>
          </p:nvSpPr>
          <p:spPr bwMode="auto">
            <a:xfrm>
              <a:off x="2830778" y="5696975"/>
              <a:ext cx="30130" cy="37387"/>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sp>
          <p:nvSpPr>
            <p:cNvPr id="2398" name="Freeform 1000"/>
            <p:cNvSpPr>
              <a:spLocks noChangeAspect="1"/>
            </p:cNvSpPr>
            <p:nvPr/>
          </p:nvSpPr>
          <p:spPr bwMode="auto">
            <a:xfrm>
              <a:off x="2952132" y="5300663"/>
              <a:ext cx="69437" cy="199310"/>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a:lstStyle/>
            <a:p>
              <a:endParaRPr lang="en-US"/>
            </a:p>
          </p:txBody>
        </p:sp>
        <p:sp>
          <p:nvSpPr>
            <p:cNvPr id="2399" name="Freeform 1001"/>
            <p:cNvSpPr>
              <a:spLocks noChangeAspect="1"/>
            </p:cNvSpPr>
            <p:nvPr/>
          </p:nvSpPr>
          <p:spPr bwMode="auto">
            <a:xfrm>
              <a:off x="2985023" y="5300663"/>
              <a:ext cx="36546" cy="199310"/>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a:lstStyle/>
            <a:p>
              <a:endParaRPr lang="en-US"/>
            </a:p>
          </p:txBody>
        </p:sp>
        <p:sp>
          <p:nvSpPr>
            <p:cNvPr id="2400" name="Freeform 1002"/>
            <p:cNvSpPr>
              <a:spLocks noChangeAspect="1" noEditPoints="1"/>
            </p:cNvSpPr>
            <p:nvPr/>
          </p:nvSpPr>
          <p:spPr bwMode="auto">
            <a:xfrm>
              <a:off x="2952132" y="5300663"/>
              <a:ext cx="69437" cy="199310"/>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a:lstStyle/>
            <a:p>
              <a:endParaRPr lang="en-US"/>
            </a:p>
          </p:txBody>
        </p:sp>
        <p:sp>
          <p:nvSpPr>
            <p:cNvPr id="2401" name="Freeform 1186"/>
            <p:cNvSpPr>
              <a:spLocks noChangeAspect="1"/>
            </p:cNvSpPr>
            <p:nvPr/>
          </p:nvSpPr>
          <p:spPr bwMode="auto">
            <a:xfrm rot="10800000">
              <a:off x="2752217" y="5422552"/>
              <a:ext cx="68152" cy="208311"/>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rot="10800000"/>
            <a:lstStyle/>
            <a:p>
              <a:endParaRPr lang="en-US"/>
            </a:p>
          </p:txBody>
        </p:sp>
        <p:sp>
          <p:nvSpPr>
            <p:cNvPr id="2402" name="Freeform 1187"/>
            <p:cNvSpPr>
              <a:spLocks noChangeAspect="1"/>
            </p:cNvSpPr>
            <p:nvPr/>
          </p:nvSpPr>
          <p:spPr bwMode="auto">
            <a:xfrm rot="10800000">
              <a:off x="2780913" y="5422552"/>
              <a:ext cx="39456" cy="208311"/>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rot="10800000"/>
            <a:lstStyle/>
            <a:p>
              <a:endParaRPr lang="en-US"/>
            </a:p>
          </p:txBody>
        </p:sp>
        <p:sp>
          <p:nvSpPr>
            <p:cNvPr id="2403" name="Freeform 1188"/>
            <p:cNvSpPr>
              <a:spLocks noChangeAspect="1"/>
            </p:cNvSpPr>
            <p:nvPr/>
          </p:nvSpPr>
          <p:spPr bwMode="auto">
            <a:xfrm rot="10800000">
              <a:off x="2752217" y="5422552"/>
              <a:ext cx="35869" cy="208311"/>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rot="10800000"/>
            <a:lstStyle/>
            <a:p>
              <a:endParaRPr lang="en-US"/>
            </a:p>
          </p:txBody>
        </p:sp>
        <p:sp>
          <p:nvSpPr>
            <p:cNvPr id="2404" name="Freeform 1191"/>
            <p:cNvSpPr>
              <a:spLocks noChangeAspect="1"/>
            </p:cNvSpPr>
            <p:nvPr/>
          </p:nvSpPr>
          <p:spPr bwMode="auto">
            <a:xfrm rot="10800000">
              <a:off x="3184318" y="5564823"/>
              <a:ext cx="69437" cy="205740"/>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rot="10800000"/>
            <a:lstStyle/>
            <a:p>
              <a:endParaRPr lang="en-US"/>
            </a:p>
          </p:txBody>
        </p:sp>
        <p:sp>
          <p:nvSpPr>
            <p:cNvPr id="2405" name="Freeform 1192"/>
            <p:cNvSpPr>
              <a:spLocks noChangeAspect="1"/>
            </p:cNvSpPr>
            <p:nvPr/>
          </p:nvSpPr>
          <p:spPr bwMode="auto">
            <a:xfrm rot="10800000">
              <a:off x="3184318" y="5564823"/>
              <a:ext cx="36165" cy="205740"/>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rot="10800000"/>
            <a:lstStyle/>
            <a:p>
              <a:endParaRPr lang="en-US"/>
            </a:p>
          </p:txBody>
        </p:sp>
        <p:sp>
          <p:nvSpPr>
            <p:cNvPr id="2406" name="Freeform 1193"/>
            <p:cNvSpPr>
              <a:spLocks noChangeAspect="1"/>
            </p:cNvSpPr>
            <p:nvPr/>
          </p:nvSpPr>
          <p:spPr bwMode="auto">
            <a:xfrm rot="10800000">
              <a:off x="3213250" y="5564823"/>
              <a:ext cx="40505" cy="205740"/>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rot="10800000"/>
            <a:lstStyle/>
            <a:p>
              <a:endParaRPr lang="en-US"/>
            </a:p>
          </p:txBody>
        </p:sp>
        <p:sp>
          <p:nvSpPr>
            <p:cNvPr id="2407" name="Freeform 1201"/>
            <p:cNvSpPr>
              <a:spLocks noChangeAspect="1"/>
            </p:cNvSpPr>
            <p:nvPr/>
          </p:nvSpPr>
          <p:spPr bwMode="auto">
            <a:xfrm rot="630320">
              <a:off x="3274036" y="5217051"/>
              <a:ext cx="68152" cy="200596"/>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2408" name="Freeform 1202"/>
            <p:cNvSpPr>
              <a:spLocks noChangeAspect="1"/>
            </p:cNvSpPr>
            <p:nvPr/>
          </p:nvSpPr>
          <p:spPr bwMode="auto">
            <a:xfrm rot="630320">
              <a:off x="3306048" y="5219994"/>
              <a:ext cx="35869" cy="200596"/>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a:lstStyle/>
            <a:p>
              <a:endParaRPr lang="en-US"/>
            </a:p>
          </p:txBody>
        </p:sp>
        <p:sp>
          <p:nvSpPr>
            <p:cNvPr id="2409" name="Freeform 1203"/>
            <p:cNvSpPr>
              <a:spLocks noChangeAspect="1"/>
            </p:cNvSpPr>
            <p:nvPr/>
          </p:nvSpPr>
          <p:spPr bwMode="auto">
            <a:xfrm rot="630320">
              <a:off x="3274276" y="5214435"/>
              <a:ext cx="39456" cy="200596"/>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a:lstStyle/>
            <a:p>
              <a:endParaRPr lang="en-US"/>
            </a:p>
          </p:txBody>
        </p:sp>
        <p:sp>
          <p:nvSpPr>
            <p:cNvPr id="2410" name="Freeform 1204"/>
            <p:cNvSpPr>
              <a:spLocks noChangeAspect="1"/>
            </p:cNvSpPr>
            <p:nvPr/>
          </p:nvSpPr>
          <p:spPr bwMode="auto">
            <a:xfrm rot="630320">
              <a:off x="3274036" y="5217051"/>
              <a:ext cx="68152" cy="200596"/>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2411" name="Freeform 1205"/>
            <p:cNvSpPr>
              <a:spLocks noChangeAspect="1"/>
            </p:cNvSpPr>
            <p:nvPr/>
          </p:nvSpPr>
          <p:spPr bwMode="auto">
            <a:xfrm rot="630320">
              <a:off x="3303840" y="5254223"/>
              <a:ext cx="30130" cy="37387"/>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a:lstStyle/>
            <a:p>
              <a:endParaRPr lang="en-US"/>
            </a:p>
          </p:txBody>
        </p:sp>
      </p:grpSp>
      <p:grpSp>
        <p:nvGrpSpPr>
          <p:cNvPr id="2576" name="Group 2411"/>
          <p:cNvGrpSpPr/>
          <p:nvPr/>
        </p:nvGrpSpPr>
        <p:grpSpPr>
          <a:xfrm>
            <a:off x="2980818" y="5300663"/>
            <a:ext cx="4610263" cy="822324"/>
            <a:chOff x="2752217" y="5300663"/>
            <a:chExt cx="4610263" cy="822324"/>
          </a:xfrm>
        </p:grpSpPr>
        <p:sp>
          <p:nvSpPr>
            <p:cNvPr id="2413" name="Freeform 976"/>
            <p:cNvSpPr>
              <a:spLocks noChangeAspect="1"/>
            </p:cNvSpPr>
            <p:nvPr/>
          </p:nvSpPr>
          <p:spPr bwMode="auto">
            <a:xfrm>
              <a:off x="2809256" y="5661026"/>
              <a:ext cx="68152" cy="200596"/>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a:lstStyle/>
            <a:p>
              <a:endParaRPr lang="en-US"/>
            </a:p>
          </p:txBody>
        </p:sp>
        <p:sp>
          <p:nvSpPr>
            <p:cNvPr id="2414" name="Freeform 1003"/>
            <p:cNvSpPr>
              <a:spLocks noChangeAspect="1"/>
            </p:cNvSpPr>
            <p:nvPr/>
          </p:nvSpPr>
          <p:spPr bwMode="auto">
            <a:xfrm>
              <a:off x="2952132" y="5300663"/>
              <a:ext cx="69437" cy="199310"/>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a:lstStyle/>
            <a:p>
              <a:endParaRPr lang="en-US"/>
            </a:p>
          </p:txBody>
        </p:sp>
        <p:sp>
          <p:nvSpPr>
            <p:cNvPr id="2415" name="Freeform 1084"/>
            <p:cNvSpPr>
              <a:spLocks noChangeAspect="1"/>
            </p:cNvSpPr>
            <p:nvPr/>
          </p:nvSpPr>
          <p:spPr bwMode="auto">
            <a:xfrm>
              <a:off x="6049343" y="5805488"/>
              <a:ext cx="68152" cy="208311"/>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sp>
          <p:nvSpPr>
            <p:cNvPr id="2416" name="Freeform 1104"/>
            <p:cNvSpPr>
              <a:spLocks noChangeAspect="1"/>
            </p:cNvSpPr>
            <p:nvPr/>
          </p:nvSpPr>
          <p:spPr bwMode="auto">
            <a:xfrm>
              <a:off x="6265243" y="5734050"/>
              <a:ext cx="68152" cy="205740"/>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sp>
          <p:nvSpPr>
            <p:cNvPr id="2417" name="Freeform 1175"/>
            <p:cNvSpPr>
              <a:spLocks noChangeAspect="1"/>
            </p:cNvSpPr>
            <p:nvPr/>
          </p:nvSpPr>
          <p:spPr bwMode="auto">
            <a:xfrm rot="10800000">
              <a:off x="6497129" y="5563616"/>
              <a:ext cx="68152" cy="200596"/>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rot="10800000"/>
            <a:lstStyle/>
            <a:p>
              <a:endParaRPr lang="en-US"/>
            </a:p>
          </p:txBody>
        </p:sp>
        <p:sp>
          <p:nvSpPr>
            <p:cNvPr id="2418" name="Freeform 1184"/>
            <p:cNvSpPr>
              <a:spLocks noChangeAspect="1"/>
            </p:cNvSpPr>
            <p:nvPr/>
          </p:nvSpPr>
          <p:spPr bwMode="auto">
            <a:xfrm rot="10800000">
              <a:off x="6425993" y="5923677"/>
              <a:ext cx="69437" cy="199310"/>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rot="10800000"/>
            <a:lstStyle/>
            <a:p>
              <a:endParaRPr lang="en-US"/>
            </a:p>
          </p:txBody>
        </p:sp>
        <p:sp>
          <p:nvSpPr>
            <p:cNvPr id="2419" name="Freeform 1189"/>
            <p:cNvSpPr>
              <a:spLocks noChangeAspect="1"/>
            </p:cNvSpPr>
            <p:nvPr/>
          </p:nvSpPr>
          <p:spPr bwMode="auto">
            <a:xfrm rot="10800000">
              <a:off x="2752217" y="5422552"/>
              <a:ext cx="68152" cy="208311"/>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rot="10800000"/>
            <a:lstStyle/>
            <a:p>
              <a:endParaRPr lang="en-US"/>
            </a:p>
          </p:txBody>
        </p:sp>
        <p:sp>
          <p:nvSpPr>
            <p:cNvPr id="2420" name="Freeform 1194"/>
            <p:cNvSpPr>
              <a:spLocks noChangeAspect="1"/>
            </p:cNvSpPr>
            <p:nvPr/>
          </p:nvSpPr>
          <p:spPr bwMode="auto">
            <a:xfrm rot="10800000">
              <a:off x="3184318" y="5564823"/>
              <a:ext cx="69437" cy="205740"/>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rot="10800000"/>
            <a:lstStyle/>
            <a:p>
              <a:endParaRPr lang="en-US"/>
            </a:p>
          </p:txBody>
        </p:sp>
        <p:sp>
          <p:nvSpPr>
            <p:cNvPr id="2421" name="ZoneTexte 1222"/>
            <p:cNvSpPr txBox="1">
              <a:spLocks noChangeArrowheads="1"/>
            </p:cNvSpPr>
            <p:nvPr/>
          </p:nvSpPr>
          <p:spPr bwMode="auto">
            <a:xfrm>
              <a:off x="3842859" y="5418799"/>
              <a:ext cx="1758812" cy="526296"/>
            </a:xfrm>
            <a:prstGeom prst="rect">
              <a:avLst/>
            </a:prstGeom>
            <a:noFill/>
            <a:ln w="9525">
              <a:noFill/>
              <a:miter lim="800000"/>
              <a:headEnd/>
              <a:tailEnd/>
            </a:ln>
          </p:spPr>
          <p:txBody>
            <a:bodyPr wrap="square" lIns="82295" tIns="41147" rIns="82295" bIns="41147">
              <a:spAutoFit/>
            </a:bodyPr>
            <a:lstStyle/>
            <a:p>
              <a:pPr algn="ctr"/>
              <a:r>
                <a:rPr lang="fr-FR" sz="1440" err="1"/>
                <a:t>Taq</a:t>
              </a:r>
              <a:r>
                <a:rPr lang="fr-FR" sz="1440"/>
                <a:t> DNA </a:t>
              </a:r>
              <a:r>
                <a:rPr lang="fr-FR" sz="1440" err="1"/>
                <a:t>polymerase</a:t>
              </a:r>
              <a:endParaRPr lang="fr-FR" sz="1440"/>
            </a:p>
          </p:txBody>
        </p:sp>
        <p:sp>
          <p:nvSpPr>
            <p:cNvPr id="2422" name="ZoneTexte 1233"/>
            <p:cNvSpPr txBox="1">
              <a:spLocks noChangeArrowheads="1"/>
            </p:cNvSpPr>
            <p:nvPr/>
          </p:nvSpPr>
          <p:spPr bwMode="auto">
            <a:xfrm>
              <a:off x="6526661" y="5654628"/>
              <a:ext cx="835819" cy="286232"/>
            </a:xfrm>
            <a:prstGeom prst="rect">
              <a:avLst/>
            </a:prstGeom>
            <a:noFill/>
            <a:ln w="9525">
              <a:noFill/>
              <a:miter lim="800000"/>
              <a:headEnd/>
              <a:tailEnd/>
            </a:ln>
          </p:spPr>
          <p:txBody>
            <a:bodyPr lIns="82295" tIns="41147" rIns="82295" bIns="41147">
              <a:spAutoFit/>
            </a:bodyPr>
            <a:lstStyle/>
            <a:p>
              <a:pPr algn="ctr"/>
              <a:r>
                <a:rPr lang="fr-FR" sz="1260" err="1"/>
                <a:t>dNTPs</a:t>
              </a:r>
              <a:endParaRPr lang="fr-FR" sz="1260"/>
            </a:p>
          </p:txBody>
        </p:sp>
      </p:grpSp>
      <p:sp>
        <p:nvSpPr>
          <p:cNvPr id="2423" name="Freeform 1089"/>
          <p:cNvSpPr>
            <a:spLocks noChangeAspect="1"/>
          </p:cNvSpPr>
          <p:nvPr/>
        </p:nvSpPr>
        <p:spPr bwMode="auto">
          <a:xfrm rot="10800000">
            <a:off x="3945482" y="6111303"/>
            <a:ext cx="68152" cy="200596"/>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rot="10800000"/>
          <a:lstStyle/>
          <a:p>
            <a:endParaRPr lang="en-US"/>
          </a:p>
        </p:txBody>
      </p:sp>
      <p:grpSp>
        <p:nvGrpSpPr>
          <p:cNvPr id="2577" name="Group 2423"/>
          <p:cNvGrpSpPr/>
          <p:nvPr/>
        </p:nvGrpSpPr>
        <p:grpSpPr>
          <a:xfrm>
            <a:off x="3404569" y="1436613"/>
            <a:ext cx="2701767" cy="534167"/>
            <a:chOff x="3175968" y="1149986"/>
            <a:chExt cx="2701767" cy="534167"/>
          </a:xfrm>
        </p:grpSpPr>
        <p:sp>
          <p:nvSpPr>
            <p:cNvPr id="2425" name="Freeform 474"/>
            <p:cNvSpPr>
              <a:spLocks noChangeAspect="1"/>
            </p:cNvSpPr>
            <p:nvPr/>
          </p:nvSpPr>
          <p:spPr bwMode="auto">
            <a:xfrm>
              <a:off x="3216211" y="1149986"/>
              <a:ext cx="2564035" cy="450057"/>
            </a:xfrm>
            <a:custGeom>
              <a:avLst/>
              <a:gdLst>
                <a:gd name="T0" fmla="*/ 8900 w 1424"/>
                <a:gd name="T1" fmla="*/ 884 h 250"/>
                <a:gd name="T2" fmla="*/ 5950 w 1424"/>
                <a:gd name="T3" fmla="*/ 866 h 250"/>
                <a:gd name="T4" fmla="*/ 5925 w 1424"/>
                <a:gd name="T5" fmla="*/ 884 h 250"/>
                <a:gd name="T6" fmla="*/ 2975 w 1424"/>
                <a:gd name="T7" fmla="*/ 866 h 250"/>
                <a:gd name="T8" fmla="*/ 2950 w 1424"/>
                <a:gd name="T9" fmla="*/ 884 h 250"/>
                <a:gd name="T10" fmla="*/ 0 w 1424"/>
                <a:gd name="T11" fmla="*/ 866 h 250"/>
                <a:gd name="T12" fmla="*/ 0 w 1424"/>
                <a:gd name="T13" fmla="*/ 634 h 250"/>
                <a:gd name="T14" fmla="*/ 2950 w 1424"/>
                <a:gd name="T15" fmla="*/ 651 h 250"/>
                <a:gd name="T16" fmla="*/ 2975 w 1424"/>
                <a:gd name="T17" fmla="*/ 634 h 250"/>
                <a:gd name="T18" fmla="*/ 5925 w 1424"/>
                <a:gd name="T19" fmla="*/ 651 h 250"/>
                <a:gd name="T20" fmla="*/ 5950 w 1424"/>
                <a:gd name="T21" fmla="*/ 634 h 250"/>
                <a:gd name="T22" fmla="*/ 8900 w 1424"/>
                <a:gd name="T23" fmla="*/ 651 h 250"/>
                <a:gd name="T24" fmla="*/ 8900 w 1424"/>
                <a:gd name="T25" fmla="*/ 884 h 2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24"/>
                <a:gd name="T40" fmla="*/ 0 h 250"/>
                <a:gd name="T41" fmla="*/ 1424 w 1424"/>
                <a:gd name="T42" fmla="*/ 250 h 25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24" h="250">
                  <a:moveTo>
                    <a:pt x="1424" y="141"/>
                  </a:moveTo>
                  <a:cubicBezTo>
                    <a:pt x="1280" y="250"/>
                    <a:pt x="1109" y="37"/>
                    <a:pt x="952" y="138"/>
                  </a:cubicBezTo>
                  <a:cubicBezTo>
                    <a:pt x="948" y="141"/>
                    <a:pt x="948" y="141"/>
                    <a:pt x="948" y="141"/>
                  </a:cubicBezTo>
                  <a:cubicBezTo>
                    <a:pt x="804" y="250"/>
                    <a:pt x="633" y="37"/>
                    <a:pt x="476" y="138"/>
                  </a:cubicBezTo>
                  <a:cubicBezTo>
                    <a:pt x="472" y="141"/>
                    <a:pt x="472" y="141"/>
                    <a:pt x="472" y="141"/>
                  </a:cubicBezTo>
                  <a:cubicBezTo>
                    <a:pt x="328" y="250"/>
                    <a:pt x="157" y="37"/>
                    <a:pt x="0" y="138"/>
                  </a:cubicBezTo>
                  <a:cubicBezTo>
                    <a:pt x="0" y="101"/>
                    <a:pt x="0" y="101"/>
                    <a:pt x="0" y="101"/>
                  </a:cubicBezTo>
                  <a:cubicBezTo>
                    <a:pt x="157" y="0"/>
                    <a:pt x="328" y="213"/>
                    <a:pt x="472" y="104"/>
                  </a:cubicBezTo>
                  <a:cubicBezTo>
                    <a:pt x="476" y="101"/>
                    <a:pt x="476" y="101"/>
                    <a:pt x="476" y="101"/>
                  </a:cubicBezTo>
                  <a:cubicBezTo>
                    <a:pt x="633" y="0"/>
                    <a:pt x="804" y="213"/>
                    <a:pt x="948" y="104"/>
                  </a:cubicBezTo>
                  <a:cubicBezTo>
                    <a:pt x="952" y="101"/>
                    <a:pt x="952" y="101"/>
                    <a:pt x="952" y="101"/>
                  </a:cubicBezTo>
                  <a:cubicBezTo>
                    <a:pt x="1109" y="0"/>
                    <a:pt x="1280" y="213"/>
                    <a:pt x="1424" y="104"/>
                  </a:cubicBezTo>
                  <a:lnTo>
                    <a:pt x="1424" y="141"/>
                  </a:lnTo>
                  <a:close/>
                </a:path>
              </a:pathLst>
            </a:custGeom>
            <a:solidFill>
              <a:srgbClr val="3B59A0"/>
            </a:solidFill>
            <a:ln w="9525">
              <a:noFill/>
              <a:round/>
              <a:headEnd/>
              <a:tailEnd/>
            </a:ln>
          </p:spPr>
          <p:txBody>
            <a:bodyPr/>
            <a:lstStyle/>
            <a:p>
              <a:endParaRPr lang="en-US"/>
            </a:p>
          </p:txBody>
        </p:sp>
        <p:grpSp>
          <p:nvGrpSpPr>
            <p:cNvPr id="2578" name="Group 375"/>
            <p:cNvGrpSpPr>
              <a:grpSpLocks/>
            </p:cNvGrpSpPr>
            <p:nvPr/>
          </p:nvGrpSpPr>
          <p:grpSpPr bwMode="auto">
            <a:xfrm>
              <a:off x="3175968" y="1311249"/>
              <a:ext cx="2701767" cy="372904"/>
              <a:chOff x="1890" y="1420"/>
              <a:chExt cx="1891" cy="261"/>
            </a:xfrm>
          </p:grpSpPr>
          <p:grpSp>
            <p:nvGrpSpPr>
              <p:cNvPr id="2579" name="Group 376"/>
              <p:cNvGrpSpPr>
                <a:grpSpLocks noChangeAspect="1"/>
              </p:cNvGrpSpPr>
              <p:nvPr/>
            </p:nvGrpSpPr>
            <p:grpSpPr bwMode="auto">
              <a:xfrm>
                <a:off x="1890" y="1447"/>
                <a:ext cx="53" cy="162"/>
                <a:chOff x="435" y="866"/>
                <a:chExt cx="95" cy="289"/>
              </a:xfrm>
            </p:grpSpPr>
            <p:sp>
              <p:nvSpPr>
                <p:cNvPr id="2520" name="Freeform 377"/>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2521" name="Freeform 378"/>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2522" name="Freeform 379"/>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2523" name="Freeform 380"/>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2580" name="Group 381"/>
              <p:cNvGrpSpPr>
                <a:grpSpLocks noChangeAspect="1"/>
              </p:cNvGrpSpPr>
              <p:nvPr/>
            </p:nvGrpSpPr>
            <p:grpSpPr bwMode="auto">
              <a:xfrm>
                <a:off x="2182" y="1484"/>
                <a:ext cx="53" cy="162"/>
                <a:chOff x="435" y="866"/>
                <a:chExt cx="95" cy="289"/>
              </a:xfrm>
            </p:grpSpPr>
            <p:sp>
              <p:nvSpPr>
                <p:cNvPr id="2516" name="Freeform 382"/>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2517" name="Freeform 383"/>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2518" name="Freeform 384"/>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2519" name="Freeform 385"/>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2581" name="Group 386"/>
              <p:cNvGrpSpPr>
                <a:grpSpLocks noChangeAspect="1"/>
              </p:cNvGrpSpPr>
              <p:nvPr/>
            </p:nvGrpSpPr>
            <p:grpSpPr bwMode="auto">
              <a:xfrm>
                <a:off x="2571" y="1440"/>
                <a:ext cx="54" cy="162"/>
                <a:chOff x="435" y="866"/>
                <a:chExt cx="95" cy="289"/>
              </a:xfrm>
            </p:grpSpPr>
            <p:sp>
              <p:nvSpPr>
                <p:cNvPr id="2512" name="Freeform 387"/>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2513" name="Freeform 388"/>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2514" name="Freeform 389"/>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2515" name="Freeform 390"/>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2582" name="Group 391"/>
              <p:cNvGrpSpPr>
                <a:grpSpLocks noChangeAspect="1"/>
              </p:cNvGrpSpPr>
              <p:nvPr/>
            </p:nvGrpSpPr>
            <p:grpSpPr bwMode="auto">
              <a:xfrm>
                <a:off x="2770" y="1460"/>
                <a:ext cx="53" cy="162"/>
                <a:chOff x="435" y="866"/>
                <a:chExt cx="95" cy="289"/>
              </a:xfrm>
            </p:grpSpPr>
            <p:sp>
              <p:nvSpPr>
                <p:cNvPr id="2508" name="Freeform 392"/>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2509" name="Freeform 393"/>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2510" name="Freeform 394"/>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2511" name="Freeform 395"/>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2583" name="Group 396"/>
              <p:cNvGrpSpPr>
                <a:grpSpLocks noChangeAspect="1"/>
              </p:cNvGrpSpPr>
              <p:nvPr/>
            </p:nvGrpSpPr>
            <p:grpSpPr bwMode="auto">
              <a:xfrm>
                <a:off x="3099" y="1501"/>
                <a:ext cx="53" cy="162"/>
                <a:chOff x="435" y="866"/>
                <a:chExt cx="95" cy="289"/>
              </a:xfrm>
            </p:grpSpPr>
            <p:sp>
              <p:nvSpPr>
                <p:cNvPr id="2504" name="Freeform 397"/>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2505" name="Freeform 398"/>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2506" name="Freeform 399"/>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2507" name="Freeform 400"/>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2584" name="Group 401"/>
              <p:cNvGrpSpPr>
                <a:grpSpLocks noChangeAspect="1"/>
              </p:cNvGrpSpPr>
              <p:nvPr/>
            </p:nvGrpSpPr>
            <p:grpSpPr bwMode="auto">
              <a:xfrm>
                <a:off x="3512" y="1474"/>
                <a:ext cx="53" cy="162"/>
                <a:chOff x="435" y="866"/>
                <a:chExt cx="95" cy="289"/>
              </a:xfrm>
            </p:grpSpPr>
            <p:sp>
              <p:nvSpPr>
                <p:cNvPr id="2500" name="Freeform 402"/>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9525">
                  <a:noFill/>
                  <a:round/>
                  <a:headEnd/>
                  <a:tailEnd/>
                </a:ln>
              </p:spPr>
              <p:txBody>
                <a:bodyPr/>
                <a:lstStyle/>
                <a:p>
                  <a:endParaRPr lang="en-US"/>
                </a:p>
              </p:txBody>
            </p:sp>
            <p:sp>
              <p:nvSpPr>
                <p:cNvPr id="2501" name="Freeform 403"/>
                <p:cNvSpPr>
                  <a:spLocks noChangeAspect="1"/>
                </p:cNvSpPr>
                <p:nvPr/>
              </p:nvSpPr>
              <p:spPr bwMode="auto">
                <a:xfrm>
                  <a:off x="435" y="866"/>
                  <a:ext cx="55" cy="289"/>
                </a:xfrm>
                <a:custGeom>
                  <a:avLst/>
                  <a:gdLst>
                    <a:gd name="T0" fmla="*/ 37 w 22"/>
                    <a:gd name="T1" fmla="*/ 493 h 115"/>
                    <a:gd name="T2" fmla="*/ 37 w 22"/>
                    <a:gd name="T3" fmla="*/ 75 h 115"/>
                    <a:gd name="T4" fmla="*/ 137 w 22"/>
                    <a:gd name="T5" fmla="*/ 8 h 115"/>
                    <a:gd name="T6" fmla="*/ 120 w 22"/>
                    <a:gd name="T7" fmla="*/ 0 h 115"/>
                    <a:gd name="T8" fmla="*/ 0 w 22"/>
                    <a:gd name="T9" fmla="*/ 75 h 115"/>
                    <a:gd name="T10" fmla="*/ 0 w 22"/>
                    <a:gd name="T11" fmla="*/ 493 h 115"/>
                    <a:gd name="T12" fmla="*/ 120 w 22"/>
                    <a:gd name="T13" fmla="*/ 726 h 115"/>
                    <a:gd name="T14" fmla="*/ 137 w 22"/>
                    <a:gd name="T15" fmla="*/ 701 h 115"/>
                    <a:gd name="T16" fmla="*/ 37 w 22"/>
                    <a:gd name="T17" fmla="*/ 493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15"/>
                    <a:gd name="T29" fmla="*/ 22 w 22"/>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15">
                      <a:moveTo>
                        <a:pt x="6" y="78"/>
                      </a:moveTo>
                      <a:cubicBezTo>
                        <a:pt x="6" y="12"/>
                        <a:pt x="6" y="12"/>
                        <a:pt x="6" y="12"/>
                      </a:cubicBezTo>
                      <a:cubicBezTo>
                        <a:pt x="6" y="8"/>
                        <a:pt x="9" y="1"/>
                        <a:pt x="22" y="1"/>
                      </a:cubicBezTo>
                      <a:cubicBezTo>
                        <a:pt x="21" y="0"/>
                        <a:pt x="20" y="0"/>
                        <a:pt x="19" y="0"/>
                      </a:cubicBezTo>
                      <a:cubicBezTo>
                        <a:pt x="4" y="0"/>
                        <a:pt x="0" y="7"/>
                        <a:pt x="0" y="12"/>
                      </a:cubicBezTo>
                      <a:cubicBezTo>
                        <a:pt x="0" y="78"/>
                        <a:pt x="0" y="78"/>
                        <a:pt x="0" y="78"/>
                      </a:cubicBezTo>
                      <a:cubicBezTo>
                        <a:pt x="19" y="115"/>
                        <a:pt x="19" y="115"/>
                        <a:pt x="19" y="115"/>
                      </a:cubicBezTo>
                      <a:cubicBezTo>
                        <a:pt x="22" y="111"/>
                        <a:pt x="22" y="111"/>
                        <a:pt x="22" y="111"/>
                      </a:cubicBezTo>
                      <a:lnTo>
                        <a:pt x="6" y="78"/>
                      </a:lnTo>
                      <a:close/>
                    </a:path>
                  </a:pathLst>
                </a:custGeom>
                <a:solidFill>
                  <a:srgbClr val="9900FF"/>
                </a:solidFill>
                <a:ln w="9525">
                  <a:noFill/>
                  <a:round/>
                  <a:headEnd/>
                  <a:tailEnd/>
                </a:ln>
              </p:spPr>
              <p:txBody>
                <a:bodyPr/>
                <a:lstStyle/>
                <a:p>
                  <a:endParaRPr lang="en-US"/>
                </a:p>
              </p:txBody>
            </p:sp>
            <p:sp>
              <p:nvSpPr>
                <p:cNvPr id="2502" name="Freeform 404"/>
                <p:cNvSpPr>
                  <a:spLocks noChangeAspect="1"/>
                </p:cNvSpPr>
                <p:nvPr/>
              </p:nvSpPr>
              <p:spPr bwMode="auto">
                <a:xfrm>
                  <a:off x="480" y="866"/>
                  <a:ext cx="50" cy="289"/>
                </a:xfrm>
                <a:custGeom>
                  <a:avLst/>
                  <a:gdLst>
                    <a:gd name="T0" fmla="*/ 112 w 20"/>
                    <a:gd name="T1" fmla="*/ 75 h 115"/>
                    <a:gd name="T2" fmla="*/ 112 w 20"/>
                    <a:gd name="T3" fmla="*/ 493 h 115"/>
                    <a:gd name="T4" fmla="*/ 7 w 20"/>
                    <a:gd name="T5" fmla="*/ 726 h 115"/>
                    <a:gd name="T6" fmla="*/ 7 w 20"/>
                    <a:gd name="T7" fmla="*/ 726 h 115"/>
                    <a:gd name="T8" fmla="*/ 125 w 20"/>
                    <a:gd name="T9" fmla="*/ 493 h 115"/>
                    <a:gd name="T10" fmla="*/ 125 w 20"/>
                    <a:gd name="T11" fmla="*/ 75 h 115"/>
                    <a:gd name="T12" fmla="*/ 7 w 20"/>
                    <a:gd name="T13" fmla="*/ 0 h 115"/>
                    <a:gd name="T14" fmla="*/ 0 w 20"/>
                    <a:gd name="T15" fmla="*/ 0 h 115"/>
                    <a:gd name="T16" fmla="*/ 112 w 20"/>
                    <a:gd name="T17" fmla="*/ 7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15"/>
                    <a:gd name="T29" fmla="*/ 20 w 20"/>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15">
                      <a:moveTo>
                        <a:pt x="18" y="12"/>
                      </a:moveTo>
                      <a:cubicBezTo>
                        <a:pt x="18" y="78"/>
                        <a:pt x="18" y="78"/>
                        <a:pt x="18" y="78"/>
                      </a:cubicBezTo>
                      <a:cubicBezTo>
                        <a:pt x="1" y="115"/>
                        <a:pt x="1" y="115"/>
                        <a:pt x="1" y="115"/>
                      </a:cubicBezTo>
                      <a:cubicBezTo>
                        <a:pt x="1" y="115"/>
                        <a:pt x="1" y="115"/>
                        <a:pt x="1" y="115"/>
                      </a:cubicBezTo>
                      <a:cubicBezTo>
                        <a:pt x="20" y="78"/>
                        <a:pt x="20" y="78"/>
                        <a:pt x="20" y="78"/>
                      </a:cubicBezTo>
                      <a:cubicBezTo>
                        <a:pt x="20" y="12"/>
                        <a:pt x="20" y="12"/>
                        <a:pt x="20" y="12"/>
                      </a:cubicBezTo>
                      <a:cubicBezTo>
                        <a:pt x="20" y="7"/>
                        <a:pt x="16" y="0"/>
                        <a:pt x="1" y="0"/>
                      </a:cubicBezTo>
                      <a:cubicBezTo>
                        <a:pt x="1" y="0"/>
                        <a:pt x="0" y="0"/>
                        <a:pt x="0" y="0"/>
                      </a:cubicBezTo>
                      <a:cubicBezTo>
                        <a:pt x="14" y="1"/>
                        <a:pt x="18" y="8"/>
                        <a:pt x="18" y="12"/>
                      </a:cubicBezTo>
                      <a:close/>
                    </a:path>
                  </a:pathLst>
                </a:custGeom>
                <a:solidFill>
                  <a:srgbClr val="9900FF"/>
                </a:solidFill>
                <a:ln w="9525">
                  <a:noFill/>
                  <a:round/>
                  <a:headEnd/>
                  <a:tailEnd/>
                </a:ln>
              </p:spPr>
              <p:txBody>
                <a:bodyPr/>
                <a:lstStyle/>
                <a:p>
                  <a:endParaRPr lang="en-US"/>
                </a:p>
              </p:txBody>
            </p:sp>
            <p:sp>
              <p:nvSpPr>
                <p:cNvPr id="2503" name="Freeform 405"/>
                <p:cNvSpPr>
                  <a:spLocks noChangeAspect="1"/>
                </p:cNvSpPr>
                <p:nvPr/>
              </p:nvSpPr>
              <p:spPr bwMode="auto">
                <a:xfrm>
                  <a:off x="435" y="866"/>
                  <a:ext cx="95" cy="289"/>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a:lstStyle/>
                <a:p>
                  <a:endParaRPr lang="en-US"/>
                </a:p>
              </p:txBody>
            </p:sp>
          </p:grpSp>
          <p:grpSp>
            <p:nvGrpSpPr>
              <p:cNvPr id="2585" name="Group 406"/>
              <p:cNvGrpSpPr>
                <a:grpSpLocks noChangeAspect="1"/>
              </p:cNvGrpSpPr>
              <p:nvPr/>
            </p:nvGrpSpPr>
            <p:grpSpPr bwMode="auto">
              <a:xfrm>
                <a:off x="1984" y="1426"/>
                <a:ext cx="53" cy="160"/>
                <a:chOff x="818" y="866"/>
                <a:chExt cx="96" cy="286"/>
              </a:xfrm>
            </p:grpSpPr>
            <p:sp>
              <p:nvSpPr>
                <p:cNvPr id="2496" name="Freeform 407"/>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2497" name="Freeform 408"/>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2498" name="Freeform 409"/>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2499" name="Freeform 410"/>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2586" name="Group 411"/>
              <p:cNvGrpSpPr>
                <a:grpSpLocks noChangeAspect="1"/>
              </p:cNvGrpSpPr>
              <p:nvPr/>
            </p:nvGrpSpPr>
            <p:grpSpPr bwMode="auto">
              <a:xfrm rot="10800000">
                <a:off x="2282" y="1517"/>
                <a:ext cx="53" cy="156"/>
                <a:chOff x="1008" y="867"/>
                <a:chExt cx="95" cy="278"/>
              </a:xfrm>
            </p:grpSpPr>
            <p:sp>
              <p:nvSpPr>
                <p:cNvPr id="2492" name="Freeform 412"/>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rot="10800000"/>
                <a:lstStyle/>
                <a:p>
                  <a:endParaRPr lang="en-US"/>
                </a:p>
              </p:txBody>
            </p:sp>
            <p:sp>
              <p:nvSpPr>
                <p:cNvPr id="2493" name="Freeform 413"/>
                <p:cNvSpPr>
                  <a:spLocks noChangeAspect="1"/>
                </p:cNvSpPr>
                <p:nvPr/>
              </p:nvSpPr>
              <p:spPr bwMode="auto">
                <a:xfrm>
                  <a:off x="1053" y="867"/>
                  <a:ext cx="50" cy="278"/>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rot="10800000"/>
                <a:lstStyle/>
                <a:p>
                  <a:endParaRPr lang="en-US"/>
                </a:p>
              </p:txBody>
            </p:sp>
            <p:sp>
              <p:nvSpPr>
                <p:cNvPr id="2494" name="Freeform 414"/>
                <p:cNvSpPr>
                  <a:spLocks noChangeAspect="1" noEditPoints="1"/>
                </p:cNvSpPr>
                <p:nvPr/>
              </p:nvSpPr>
              <p:spPr bwMode="auto">
                <a:xfrm>
                  <a:off x="1008" y="867"/>
                  <a:ext cx="95" cy="278"/>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rot="10800000"/>
                <a:lstStyle/>
                <a:p>
                  <a:endParaRPr lang="en-US"/>
                </a:p>
              </p:txBody>
            </p:sp>
            <p:sp>
              <p:nvSpPr>
                <p:cNvPr id="2495" name="Freeform 415"/>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rot="10800000"/>
                <a:lstStyle/>
                <a:p>
                  <a:endParaRPr lang="en-US"/>
                </a:p>
              </p:txBody>
            </p:sp>
          </p:grpSp>
          <p:grpSp>
            <p:nvGrpSpPr>
              <p:cNvPr id="2587" name="Group 416"/>
              <p:cNvGrpSpPr>
                <a:grpSpLocks noChangeAspect="1"/>
              </p:cNvGrpSpPr>
              <p:nvPr/>
            </p:nvGrpSpPr>
            <p:grpSpPr bwMode="auto">
              <a:xfrm>
                <a:off x="2477" y="1474"/>
                <a:ext cx="54" cy="160"/>
                <a:chOff x="818" y="866"/>
                <a:chExt cx="96" cy="286"/>
              </a:xfrm>
            </p:grpSpPr>
            <p:sp>
              <p:nvSpPr>
                <p:cNvPr id="2488" name="Freeform 417"/>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2489" name="Freeform 418"/>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2490" name="Freeform 419"/>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2491" name="Freeform 420"/>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2588" name="Group 421"/>
              <p:cNvGrpSpPr>
                <a:grpSpLocks noChangeAspect="1"/>
              </p:cNvGrpSpPr>
              <p:nvPr/>
            </p:nvGrpSpPr>
            <p:grpSpPr bwMode="auto">
              <a:xfrm rot="10800000">
                <a:off x="3297" y="1420"/>
                <a:ext cx="53" cy="156"/>
                <a:chOff x="1008" y="867"/>
                <a:chExt cx="95" cy="278"/>
              </a:xfrm>
            </p:grpSpPr>
            <p:sp>
              <p:nvSpPr>
                <p:cNvPr id="2484" name="Freeform 422"/>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9525">
                  <a:noFill/>
                  <a:round/>
                  <a:headEnd/>
                  <a:tailEnd/>
                </a:ln>
              </p:spPr>
              <p:txBody>
                <a:bodyPr rot="10800000"/>
                <a:lstStyle/>
                <a:p>
                  <a:endParaRPr lang="en-US"/>
                </a:p>
              </p:txBody>
            </p:sp>
            <p:sp>
              <p:nvSpPr>
                <p:cNvPr id="2485" name="Freeform 423"/>
                <p:cNvSpPr>
                  <a:spLocks noChangeAspect="1"/>
                </p:cNvSpPr>
                <p:nvPr/>
              </p:nvSpPr>
              <p:spPr bwMode="auto">
                <a:xfrm>
                  <a:off x="1053" y="867"/>
                  <a:ext cx="50" cy="278"/>
                </a:xfrm>
                <a:custGeom>
                  <a:avLst/>
                  <a:gdLst>
                    <a:gd name="T0" fmla="*/ 125 w 20"/>
                    <a:gd name="T1" fmla="*/ 621 h 111"/>
                    <a:gd name="T2" fmla="*/ 125 w 20"/>
                    <a:gd name="T3" fmla="*/ 0 h 111"/>
                    <a:gd name="T4" fmla="*/ 107 w 20"/>
                    <a:gd name="T5" fmla="*/ 38 h 111"/>
                    <a:gd name="T6" fmla="*/ 107 w 20"/>
                    <a:gd name="T7" fmla="*/ 621 h 111"/>
                    <a:gd name="T8" fmla="*/ 0 w 20"/>
                    <a:gd name="T9" fmla="*/ 696 h 111"/>
                    <a:gd name="T10" fmla="*/ 7 w 20"/>
                    <a:gd name="T11" fmla="*/ 696 h 111"/>
                    <a:gd name="T12" fmla="*/ 125 w 20"/>
                    <a:gd name="T13" fmla="*/ 621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9"/>
                      </a:moveTo>
                      <a:cubicBezTo>
                        <a:pt x="20" y="0"/>
                        <a:pt x="20" y="0"/>
                        <a:pt x="20" y="0"/>
                      </a:cubicBezTo>
                      <a:cubicBezTo>
                        <a:pt x="20" y="1"/>
                        <a:pt x="19" y="5"/>
                        <a:pt x="17" y="6"/>
                      </a:cubicBezTo>
                      <a:cubicBezTo>
                        <a:pt x="17" y="99"/>
                        <a:pt x="17" y="99"/>
                        <a:pt x="17" y="99"/>
                      </a:cubicBezTo>
                      <a:cubicBezTo>
                        <a:pt x="17" y="105"/>
                        <a:pt x="14" y="111"/>
                        <a:pt x="0" y="111"/>
                      </a:cubicBezTo>
                      <a:cubicBezTo>
                        <a:pt x="0" y="111"/>
                        <a:pt x="0" y="111"/>
                        <a:pt x="1" y="111"/>
                      </a:cubicBezTo>
                      <a:cubicBezTo>
                        <a:pt x="16" y="111"/>
                        <a:pt x="20" y="106"/>
                        <a:pt x="20" y="99"/>
                      </a:cubicBezTo>
                      <a:close/>
                    </a:path>
                  </a:pathLst>
                </a:custGeom>
                <a:solidFill>
                  <a:srgbClr val="FFFF00"/>
                </a:solidFill>
                <a:ln w="9525">
                  <a:noFill/>
                  <a:round/>
                  <a:headEnd/>
                  <a:tailEnd/>
                </a:ln>
              </p:spPr>
              <p:txBody>
                <a:bodyPr rot="10800000"/>
                <a:lstStyle/>
                <a:p>
                  <a:endParaRPr lang="en-US"/>
                </a:p>
              </p:txBody>
            </p:sp>
            <p:sp>
              <p:nvSpPr>
                <p:cNvPr id="2486" name="Freeform 424"/>
                <p:cNvSpPr>
                  <a:spLocks noChangeAspect="1" noEditPoints="1"/>
                </p:cNvSpPr>
                <p:nvPr/>
              </p:nvSpPr>
              <p:spPr bwMode="auto">
                <a:xfrm>
                  <a:off x="1008" y="867"/>
                  <a:ext cx="95" cy="278"/>
                </a:xfrm>
                <a:custGeom>
                  <a:avLst/>
                  <a:gdLst>
                    <a:gd name="T0" fmla="*/ 155 w 38"/>
                    <a:gd name="T1" fmla="*/ 70 h 111"/>
                    <a:gd name="T2" fmla="*/ 200 w 38"/>
                    <a:gd name="T3" fmla="*/ 138 h 111"/>
                    <a:gd name="T4" fmla="*/ 137 w 38"/>
                    <a:gd name="T5" fmla="*/ 225 h 111"/>
                    <a:gd name="T6" fmla="*/ 150 w 38"/>
                    <a:gd name="T7" fmla="*/ 225 h 111"/>
                    <a:gd name="T8" fmla="*/ 220 w 38"/>
                    <a:gd name="T9" fmla="*/ 138 h 111"/>
                    <a:gd name="T10" fmla="*/ 180 w 38"/>
                    <a:gd name="T11" fmla="*/ 70 h 111"/>
                    <a:gd name="T12" fmla="*/ 237 w 38"/>
                    <a:gd name="T13" fmla="*/ 8 h 111"/>
                    <a:gd name="T14" fmla="*/ 237 w 38"/>
                    <a:gd name="T15" fmla="*/ 0 h 111"/>
                    <a:gd name="T16" fmla="*/ 155 w 38"/>
                    <a:gd name="T17" fmla="*/ 70 h 111"/>
                    <a:gd name="T18" fmla="*/ 137 w 38"/>
                    <a:gd name="T19" fmla="*/ 696 h 111"/>
                    <a:gd name="T20" fmla="*/ 30 w 38"/>
                    <a:gd name="T21" fmla="*/ 621 h 111"/>
                    <a:gd name="T22" fmla="*/ 30 w 38"/>
                    <a:gd name="T23" fmla="*/ 50 h 111"/>
                    <a:gd name="T24" fmla="*/ 0 w 38"/>
                    <a:gd name="T25" fmla="*/ 0 h 111"/>
                    <a:gd name="T26" fmla="*/ 0 w 38"/>
                    <a:gd name="T27" fmla="*/ 621 h 111"/>
                    <a:gd name="T28" fmla="*/ 120 w 38"/>
                    <a:gd name="T29" fmla="*/ 696 h 111"/>
                    <a:gd name="T30" fmla="*/ 137 w 38"/>
                    <a:gd name="T31" fmla="*/ 696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1"/>
                      </a:moveTo>
                      <a:cubicBezTo>
                        <a:pt x="29" y="13"/>
                        <a:pt x="32" y="17"/>
                        <a:pt x="32" y="22"/>
                      </a:cubicBezTo>
                      <a:cubicBezTo>
                        <a:pt x="32" y="29"/>
                        <a:pt x="28" y="34"/>
                        <a:pt x="22" y="36"/>
                      </a:cubicBezTo>
                      <a:cubicBezTo>
                        <a:pt x="22" y="36"/>
                        <a:pt x="23" y="36"/>
                        <a:pt x="24" y="36"/>
                      </a:cubicBezTo>
                      <a:cubicBezTo>
                        <a:pt x="31" y="35"/>
                        <a:pt x="35" y="30"/>
                        <a:pt x="35" y="22"/>
                      </a:cubicBezTo>
                      <a:cubicBezTo>
                        <a:pt x="35" y="17"/>
                        <a:pt x="33" y="13"/>
                        <a:pt x="29" y="11"/>
                      </a:cubicBezTo>
                      <a:cubicBezTo>
                        <a:pt x="35" y="10"/>
                        <a:pt x="38" y="5"/>
                        <a:pt x="38" y="1"/>
                      </a:cubicBezTo>
                      <a:cubicBezTo>
                        <a:pt x="38" y="0"/>
                        <a:pt x="38" y="0"/>
                        <a:pt x="38" y="0"/>
                      </a:cubicBezTo>
                      <a:cubicBezTo>
                        <a:pt x="37" y="3"/>
                        <a:pt x="36" y="9"/>
                        <a:pt x="25" y="11"/>
                      </a:cubicBezTo>
                      <a:close/>
                      <a:moveTo>
                        <a:pt x="22" y="111"/>
                      </a:moveTo>
                      <a:cubicBezTo>
                        <a:pt x="8" y="110"/>
                        <a:pt x="5" y="105"/>
                        <a:pt x="5" y="99"/>
                      </a:cubicBezTo>
                      <a:cubicBezTo>
                        <a:pt x="5" y="8"/>
                        <a:pt x="5" y="8"/>
                        <a:pt x="5" y="8"/>
                      </a:cubicBezTo>
                      <a:cubicBezTo>
                        <a:pt x="1" y="6"/>
                        <a:pt x="0" y="2"/>
                        <a:pt x="0" y="0"/>
                      </a:cubicBezTo>
                      <a:cubicBezTo>
                        <a:pt x="0" y="99"/>
                        <a:pt x="0" y="99"/>
                        <a:pt x="0" y="99"/>
                      </a:cubicBezTo>
                      <a:cubicBezTo>
                        <a:pt x="0" y="106"/>
                        <a:pt x="4" y="111"/>
                        <a:pt x="19" y="111"/>
                      </a:cubicBezTo>
                      <a:cubicBezTo>
                        <a:pt x="20" y="111"/>
                        <a:pt x="21" y="111"/>
                        <a:pt x="22" y="111"/>
                      </a:cubicBezTo>
                      <a:close/>
                    </a:path>
                  </a:pathLst>
                </a:custGeom>
                <a:solidFill>
                  <a:srgbClr val="FFFF00"/>
                </a:solidFill>
                <a:ln w="9525">
                  <a:noFill/>
                  <a:round/>
                  <a:headEnd/>
                  <a:tailEnd/>
                </a:ln>
              </p:spPr>
              <p:txBody>
                <a:bodyPr rot="10800000"/>
                <a:lstStyle/>
                <a:p>
                  <a:endParaRPr lang="en-US"/>
                </a:p>
              </p:txBody>
            </p:sp>
            <p:sp>
              <p:nvSpPr>
                <p:cNvPr id="2487" name="Freeform 425"/>
                <p:cNvSpPr>
                  <a:spLocks noChangeAspect="1"/>
                </p:cNvSpPr>
                <p:nvPr/>
              </p:nvSpPr>
              <p:spPr bwMode="auto">
                <a:xfrm>
                  <a:off x="1008" y="867"/>
                  <a:ext cx="95" cy="278"/>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rot="10800000"/>
                <a:lstStyle/>
                <a:p>
                  <a:endParaRPr lang="en-US"/>
                </a:p>
              </p:txBody>
            </p:sp>
          </p:grpSp>
          <p:grpSp>
            <p:nvGrpSpPr>
              <p:cNvPr id="2589" name="Group 426"/>
              <p:cNvGrpSpPr>
                <a:grpSpLocks noChangeAspect="1"/>
              </p:cNvGrpSpPr>
              <p:nvPr/>
            </p:nvGrpSpPr>
            <p:grpSpPr bwMode="auto">
              <a:xfrm>
                <a:off x="3620" y="1521"/>
                <a:ext cx="53" cy="160"/>
                <a:chOff x="818" y="866"/>
                <a:chExt cx="96" cy="286"/>
              </a:xfrm>
            </p:grpSpPr>
            <p:sp>
              <p:nvSpPr>
                <p:cNvPr id="2480" name="Freeform 427"/>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2481" name="Freeform 428"/>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2482" name="Freeform 429"/>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2483" name="Freeform 430"/>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2590" name="Group 431"/>
              <p:cNvGrpSpPr>
                <a:grpSpLocks noChangeAspect="1"/>
              </p:cNvGrpSpPr>
              <p:nvPr/>
            </p:nvGrpSpPr>
            <p:grpSpPr bwMode="auto">
              <a:xfrm>
                <a:off x="2084" y="1451"/>
                <a:ext cx="54" cy="161"/>
                <a:chOff x="818" y="866"/>
                <a:chExt cx="96" cy="286"/>
              </a:xfrm>
            </p:grpSpPr>
            <p:sp>
              <p:nvSpPr>
                <p:cNvPr id="2476" name="Freeform 432"/>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2477" name="Freeform 433"/>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2478" name="Freeform 434"/>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2479" name="Freeform 435"/>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2591" name="Group 436"/>
              <p:cNvGrpSpPr>
                <a:grpSpLocks noChangeAspect="1"/>
              </p:cNvGrpSpPr>
              <p:nvPr/>
            </p:nvGrpSpPr>
            <p:grpSpPr bwMode="auto">
              <a:xfrm rot="10800000">
                <a:off x="2380" y="1517"/>
                <a:ext cx="53" cy="157"/>
                <a:chOff x="1203" y="861"/>
                <a:chExt cx="95" cy="279"/>
              </a:xfrm>
            </p:grpSpPr>
            <p:sp>
              <p:nvSpPr>
                <p:cNvPr id="2472" name="Freeform 437"/>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rot="10800000"/>
                <a:lstStyle/>
                <a:p>
                  <a:endParaRPr lang="en-US"/>
                </a:p>
              </p:txBody>
            </p:sp>
            <p:sp>
              <p:nvSpPr>
                <p:cNvPr id="2473" name="Freeform 438"/>
                <p:cNvSpPr>
                  <a:spLocks noChangeAspect="1"/>
                </p:cNvSpPr>
                <p:nvPr/>
              </p:nvSpPr>
              <p:spPr bwMode="auto">
                <a:xfrm>
                  <a:off x="1248" y="861"/>
                  <a:ext cx="50" cy="279"/>
                </a:xfrm>
                <a:custGeom>
                  <a:avLst/>
                  <a:gdLst>
                    <a:gd name="T0" fmla="*/ 125 w 20"/>
                    <a:gd name="T1" fmla="*/ 618 h 111"/>
                    <a:gd name="T2" fmla="*/ 125 w 20"/>
                    <a:gd name="T3" fmla="*/ 0 h 111"/>
                    <a:gd name="T4" fmla="*/ 107 w 20"/>
                    <a:gd name="T5" fmla="*/ 38 h 111"/>
                    <a:gd name="T6" fmla="*/ 107 w 20"/>
                    <a:gd name="T7" fmla="*/ 618 h 111"/>
                    <a:gd name="T8" fmla="*/ 0 w 20"/>
                    <a:gd name="T9" fmla="*/ 701 h 111"/>
                    <a:gd name="T10" fmla="*/ 7 w 20"/>
                    <a:gd name="T11" fmla="*/ 701 h 111"/>
                    <a:gd name="T12" fmla="*/ 125 w 20"/>
                    <a:gd name="T13" fmla="*/ 618 h 111"/>
                    <a:gd name="T14" fmla="*/ 0 60000 65536"/>
                    <a:gd name="T15" fmla="*/ 0 60000 65536"/>
                    <a:gd name="T16" fmla="*/ 0 60000 65536"/>
                    <a:gd name="T17" fmla="*/ 0 60000 65536"/>
                    <a:gd name="T18" fmla="*/ 0 60000 65536"/>
                    <a:gd name="T19" fmla="*/ 0 60000 65536"/>
                    <a:gd name="T20" fmla="*/ 0 60000 65536"/>
                    <a:gd name="T21" fmla="*/ 0 w 20"/>
                    <a:gd name="T22" fmla="*/ 0 h 111"/>
                    <a:gd name="T23" fmla="*/ 20 w 20"/>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1">
                      <a:moveTo>
                        <a:pt x="20" y="98"/>
                      </a:moveTo>
                      <a:cubicBezTo>
                        <a:pt x="20" y="0"/>
                        <a:pt x="20" y="0"/>
                        <a:pt x="20" y="0"/>
                      </a:cubicBezTo>
                      <a:cubicBezTo>
                        <a:pt x="20" y="1"/>
                        <a:pt x="19" y="5"/>
                        <a:pt x="17" y="6"/>
                      </a:cubicBezTo>
                      <a:cubicBezTo>
                        <a:pt x="17" y="98"/>
                        <a:pt x="17" y="98"/>
                        <a:pt x="17" y="98"/>
                      </a:cubicBezTo>
                      <a:cubicBezTo>
                        <a:pt x="17" y="105"/>
                        <a:pt x="14" y="111"/>
                        <a:pt x="0" y="111"/>
                      </a:cubicBezTo>
                      <a:cubicBezTo>
                        <a:pt x="0" y="111"/>
                        <a:pt x="0" y="111"/>
                        <a:pt x="1" y="111"/>
                      </a:cubicBezTo>
                      <a:cubicBezTo>
                        <a:pt x="16" y="111"/>
                        <a:pt x="20" y="105"/>
                        <a:pt x="20" y="98"/>
                      </a:cubicBezTo>
                      <a:close/>
                    </a:path>
                  </a:pathLst>
                </a:custGeom>
                <a:solidFill>
                  <a:srgbClr val="FFFF00"/>
                </a:solidFill>
                <a:ln w="9525">
                  <a:noFill/>
                  <a:round/>
                  <a:headEnd/>
                  <a:tailEnd/>
                </a:ln>
              </p:spPr>
              <p:txBody>
                <a:bodyPr rot="10800000"/>
                <a:lstStyle/>
                <a:p>
                  <a:endParaRPr lang="en-US"/>
                </a:p>
              </p:txBody>
            </p:sp>
            <p:sp>
              <p:nvSpPr>
                <p:cNvPr id="2474" name="Freeform 439"/>
                <p:cNvSpPr>
                  <a:spLocks noChangeAspect="1" noEditPoints="1"/>
                </p:cNvSpPr>
                <p:nvPr/>
              </p:nvSpPr>
              <p:spPr bwMode="auto">
                <a:xfrm>
                  <a:off x="1203" y="861"/>
                  <a:ext cx="95" cy="279"/>
                </a:xfrm>
                <a:custGeom>
                  <a:avLst/>
                  <a:gdLst>
                    <a:gd name="T0" fmla="*/ 155 w 38"/>
                    <a:gd name="T1" fmla="*/ 63 h 111"/>
                    <a:gd name="T2" fmla="*/ 200 w 38"/>
                    <a:gd name="T3" fmla="*/ 138 h 111"/>
                    <a:gd name="T4" fmla="*/ 137 w 38"/>
                    <a:gd name="T5" fmla="*/ 221 h 111"/>
                    <a:gd name="T6" fmla="*/ 150 w 38"/>
                    <a:gd name="T7" fmla="*/ 226 h 111"/>
                    <a:gd name="T8" fmla="*/ 220 w 38"/>
                    <a:gd name="T9" fmla="*/ 138 h 111"/>
                    <a:gd name="T10" fmla="*/ 180 w 38"/>
                    <a:gd name="T11" fmla="*/ 63 h 111"/>
                    <a:gd name="T12" fmla="*/ 237 w 38"/>
                    <a:gd name="T13" fmla="*/ 8 h 111"/>
                    <a:gd name="T14" fmla="*/ 237 w 38"/>
                    <a:gd name="T15" fmla="*/ 0 h 111"/>
                    <a:gd name="T16" fmla="*/ 155 w 38"/>
                    <a:gd name="T17" fmla="*/ 63 h 111"/>
                    <a:gd name="T18" fmla="*/ 137 w 38"/>
                    <a:gd name="T19" fmla="*/ 701 h 111"/>
                    <a:gd name="T20" fmla="*/ 30 w 38"/>
                    <a:gd name="T21" fmla="*/ 618 h 111"/>
                    <a:gd name="T22" fmla="*/ 30 w 38"/>
                    <a:gd name="T23" fmla="*/ 50 h 111"/>
                    <a:gd name="T24" fmla="*/ 0 w 38"/>
                    <a:gd name="T25" fmla="*/ 0 h 111"/>
                    <a:gd name="T26" fmla="*/ 0 w 38"/>
                    <a:gd name="T27" fmla="*/ 618 h 111"/>
                    <a:gd name="T28" fmla="*/ 120 w 38"/>
                    <a:gd name="T29" fmla="*/ 701 h 111"/>
                    <a:gd name="T30" fmla="*/ 137 w 38"/>
                    <a:gd name="T31" fmla="*/ 701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11"/>
                    <a:gd name="T50" fmla="*/ 38 w 38"/>
                    <a:gd name="T51" fmla="*/ 111 h 1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11">
                      <a:moveTo>
                        <a:pt x="25" y="10"/>
                      </a:moveTo>
                      <a:cubicBezTo>
                        <a:pt x="29" y="13"/>
                        <a:pt x="32" y="17"/>
                        <a:pt x="32" y="22"/>
                      </a:cubicBezTo>
                      <a:cubicBezTo>
                        <a:pt x="32" y="29"/>
                        <a:pt x="28" y="34"/>
                        <a:pt x="22" y="35"/>
                      </a:cubicBezTo>
                      <a:cubicBezTo>
                        <a:pt x="22" y="36"/>
                        <a:pt x="23" y="36"/>
                        <a:pt x="24" y="36"/>
                      </a:cubicBezTo>
                      <a:cubicBezTo>
                        <a:pt x="31" y="35"/>
                        <a:pt x="35" y="30"/>
                        <a:pt x="35" y="22"/>
                      </a:cubicBezTo>
                      <a:cubicBezTo>
                        <a:pt x="35" y="17"/>
                        <a:pt x="33" y="13"/>
                        <a:pt x="29" y="10"/>
                      </a:cubicBezTo>
                      <a:cubicBezTo>
                        <a:pt x="35" y="9"/>
                        <a:pt x="38" y="6"/>
                        <a:pt x="38" y="1"/>
                      </a:cubicBezTo>
                      <a:cubicBezTo>
                        <a:pt x="38" y="0"/>
                        <a:pt x="38" y="0"/>
                        <a:pt x="38" y="0"/>
                      </a:cubicBezTo>
                      <a:cubicBezTo>
                        <a:pt x="37" y="3"/>
                        <a:pt x="36" y="9"/>
                        <a:pt x="25" y="10"/>
                      </a:cubicBezTo>
                      <a:close/>
                      <a:moveTo>
                        <a:pt x="22" y="111"/>
                      </a:moveTo>
                      <a:cubicBezTo>
                        <a:pt x="8" y="110"/>
                        <a:pt x="5" y="105"/>
                        <a:pt x="5" y="98"/>
                      </a:cubicBezTo>
                      <a:cubicBezTo>
                        <a:pt x="5" y="8"/>
                        <a:pt x="5" y="8"/>
                        <a:pt x="5" y="8"/>
                      </a:cubicBezTo>
                      <a:cubicBezTo>
                        <a:pt x="1" y="6"/>
                        <a:pt x="0" y="1"/>
                        <a:pt x="0" y="0"/>
                      </a:cubicBezTo>
                      <a:cubicBezTo>
                        <a:pt x="0" y="98"/>
                        <a:pt x="0" y="98"/>
                        <a:pt x="0" y="98"/>
                      </a:cubicBezTo>
                      <a:cubicBezTo>
                        <a:pt x="0" y="105"/>
                        <a:pt x="4" y="111"/>
                        <a:pt x="19" y="111"/>
                      </a:cubicBezTo>
                      <a:cubicBezTo>
                        <a:pt x="20" y="111"/>
                        <a:pt x="21" y="111"/>
                        <a:pt x="22" y="111"/>
                      </a:cubicBezTo>
                      <a:close/>
                    </a:path>
                  </a:pathLst>
                </a:custGeom>
                <a:solidFill>
                  <a:srgbClr val="FFFF00"/>
                </a:solidFill>
                <a:ln w="9525">
                  <a:noFill/>
                  <a:round/>
                  <a:headEnd/>
                  <a:tailEnd/>
                </a:ln>
              </p:spPr>
              <p:txBody>
                <a:bodyPr rot="10800000"/>
                <a:lstStyle/>
                <a:p>
                  <a:endParaRPr lang="en-US"/>
                </a:p>
              </p:txBody>
            </p:sp>
            <p:sp>
              <p:nvSpPr>
                <p:cNvPr id="2475" name="Freeform 440"/>
                <p:cNvSpPr>
                  <a:spLocks noChangeAspect="1"/>
                </p:cNvSpPr>
                <p:nvPr/>
              </p:nvSpPr>
              <p:spPr bwMode="auto">
                <a:xfrm>
                  <a:off x="1203" y="861"/>
                  <a:ext cx="95" cy="279"/>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rot="10800000"/>
                <a:lstStyle/>
                <a:p>
                  <a:endParaRPr lang="en-US"/>
                </a:p>
              </p:txBody>
            </p:sp>
          </p:grpSp>
          <p:grpSp>
            <p:nvGrpSpPr>
              <p:cNvPr id="1824" name="Group 441"/>
              <p:cNvGrpSpPr>
                <a:grpSpLocks noChangeAspect="1"/>
              </p:cNvGrpSpPr>
              <p:nvPr/>
            </p:nvGrpSpPr>
            <p:grpSpPr bwMode="auto">
              <a:xfrm>
                <a:off x="2669" y="1440"/>
                <a:ext cx="54" cy="160"/>
                <a:chOff x="818" y="866"/>
                <a:chExt cx="96" cy="286"/>
              </a:xfrm>
            </p:grpSpPr>
            <p:sp>
              <p:nvSpPr>
                <p:cNvPr id="2468" name="Freeform 442"/>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2469" name="Freeform 443"/>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2470" name="Freeform 444"/>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2471" name="Freeform 445"/>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1825" name="Group 446"/>
              <p:cNvGrpSpPr>
                <a:grpSpLocks noChangeAspect="1"/>
              </p:cNvGrpSpPr>
              <p:nvPr/>
            </p:nvGrpSpPr>
            <p:grpSpPr bwMode="auto">
              <a:xfrm>
                <a:off x="2985" y="1521"/>
                <a:ext cx="53" cy="160"/>
                <a:chOff x="818" y="866"/>
                <a:chExt cx="96" cy="286"/>
              </a:xfrm>
            </p:grpSpPr>
            <p:sp>
              <p:nvSpPr>
                <p:cNvPr id="2464" name="Freeform 447"/>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2465" name="Freeform 448"/>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2466" name="Freeform 449"/>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2467" name="Freeform 450"/>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1826" name="Group 451"/>
              <p:cNvGrpSpPr>
                <a:grpSpLocks noChangeAspect="1"/>
              </p:cNvGrpSpPr>
              <p:nvPr/>
            </p:nvGrpSpPr>
            <p:grpSpPr bwMode="auto">
              <a:xfrm>
                <a:off x="3405" y="1447"/>
                <a:ext cx="53" cy="160"/>
                <a:chOff x="818" y="866"/>
                <a:chExt cx="96" cy="286"/>
              </a:xfrm>
            </p:grpSpPr>
            <p:sp>
              <p:nvSpPr>
                <p:cNvPr id="2460" name="Freeform 452"/>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2461" name="Freeform 453"/>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2462" name="Freeform 454"/>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2463" name="Freeform 455"/>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1827" name="Group 456"/>
              <p:cNvGrpSpPr>
                <a:grpSpLocks noChangeAspect="1"/>
              </p:cNvGrpSpPr>
              <p:nvPr/>
            </p:nvGrpSpPr>
            <p:grpSpPr bwMode="auto">
              <a:xfrm>
                <a:off x="3727" y="1521"/>
                <a:ext cx="54" cy="160"/>
                <a:chOff x="818" y="866"/>
                <a:chExt cx="96" cy="286"/>
              </a:xfrm>
            </p:grpSpPr>
            <p:sp>
              <p:nvSpPr>
                <p:cNvPr id="2456" name="Freeform 457"/>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a:lstStyle/>
                <a:p>
                  <a:endParaRPr lang="en-US"/>
                </a:p>
              </p:txBody>
            </p:sp>
            <p:sp>
              <p:nvSpPr>
                <p:cNvPr id="2457" name="Freeform 458"/>
                <p:cNvSpPr>
                  <a:spLocks noChangeAspect="1"/>
                </p:cNvSpPr>
                <p:nvPr/>
              </p:nvSpPr>
              <p:spPr bwMode="auto">
                <a:xfrm>
                  <a:off x="864" y="866"/>
                  <a:ext cx="50" cy="286"/>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a:lstStyle/>
                <a:p>
                  <a:endParaRPr lang="en-US"/>
                </a:p>
              </p:txBody>
            </p:sp>
            <p:sp>
              <p:nvSpPr>
                <p:cNvPr id="2458" name="Freeform 459"/>
                <p:cNvSpPr>
                  <a:spLocks noChangeAspect="1"/>
                </p:cNvSpPr>
                <p:nvPr/>
              </p:nvSpPr>
              <p:spPr bwMode="auto">
                <a:xfrm>
                  <a:off x="818" y="866"/>
                  <a:ext cx="56" cy="286"/>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a:lstStyle/>
                <a:p>
                  <a:endParaRPr lang="en-US"/>
                </a:p>
              </p:txBody>
            </p:sp>
            <p:sp>
              <p:nvSpPr>
                <p:cNvPr id="2459" name="Freeform 460"/>
                <p:cNvSpPr>
                  <a:spLocks noChangeAspect="1"/>
                </p:cNvSpPr>
                <p:nvPr/>
              </p:nvSpPr>
              <p:spPr bwMode="auto">
                <a:xfrm>
                  <a:off x="818" y="866"/>
                  <a:ext cx="96" cy="286"/>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a:lstStyle/>
                <a:p>
                  <a:endParaRPr lang="en-US"/>
                </a:p>
              </p:txBody>
            </p:sp>
          </p:grpSp>
          <p:grpSp>
            <p:nvGrpSpPr>
              <p:cNvPr id="1828" name="Group 461"/>
              <p:cNvGrpSpPr>
                <a:grpSpLocks noChangeAspect="1"/>
              </p:cNvGrpSpPr>
              <p:nvPr/>
            </p:nvGrpSpPr>
            <p:grpSpPr bwMode="auto">
              <a:xfrm rot="10800000">
                <a:off x="2880" y="1502"/>
                <a:ext cx="53" cy="157"/>
                <a:chOff x="627" y="867"/>
                <a:chExt cx="95" cy="279"/>
              </a:xfrm>
            </p:grpSpPr>
            <p:sp>
              <p:nvSpPr>
                <p:cNvPr id="2451" name="Freeform 462"/>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rot="10800000"/>
                <a:lstStyle/>
                <a:p>
                  <a:endParaRPr lang="en-US"/>
                </a:p>
              </p:txBody>
            </p:sp>
            <p:sp>
              <p:nvSpPr>
                <p:cNvPr id="2452" name="Freeform 463"/>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rot="10800000"/>
                <a:lstStyle/>
                <a:p>
                  <a:endParaRPr lang="en-US"/>
                </a:p>
              </p:txBody>
            </p:sp>
            <p:sp>
              <p:nvSpPr>
                <p:cNvPr id="2453" name="Freeform 464"/>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rot="10800000"/>
                <a:lstStyle/>
                <a:p>
                  <a:endParaRPr lang="en-US"/>
                </a:p>
              </p:txBody>
            </p:sp>
            <p:sp>
              <p:nvSpPr>
                <p:cNvPr id="2454" name="Freeform 465"/>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rot="10800000"/>
                <a:lstStyle/>
                <a:p>
                  <a:endParaRPr lang="en-US"/>
                </a:p>
              </p:txBody>
            </p:sp>
            <p:sp>
              <p:nvSpPr>
                <p:cNvPr id="2455" name="Freeform 466"/>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rot="10800000"/>
                <a:lstStyle/>
                <a:p>
                  <a:endParaRPr lang="en-US"/>
                </a:p>
              </p:txBody>
            </p:sp>
          </p:grpSp>
          <p:grpSp>
            <p:nvGrpSpPr>
              <p:cNvPr id="1829" name="Group 467"/>
              <p:cNvGrpSpPr>
                <a:grpSpLocks noChangeAspect="1"/>
              </p:cNvGrpSpPr>
              <p:nvPr/>
            </p:nvGrpSpPr>
            <p:grpSpPr bwMode="auto">
              <a:xfrm rot="10800000">
                <a:off x="3200" y="1459"/>
                <a:ext cx="54" cy="156"/>
                <a:chOff x="627" y="867"/>
                <a:chExt cx="95" cy="279"/>
              </a:xfrm>
            </p:grpSpPr>
            <p:sp>
              <p:nvSpPr>
                <p:cNvPr id="2446" name="Freeform 468"/>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9525">
                  <a:noFill/>
                  <a:round/>
                  <a:headEnd/>
                  <a:tailEnd/>
                </a:ln>
              </p:spPr>
              <p:txBody>
                <a:bodyPr rot="10800000"/>
                <a:lstStyle/>
                <a:p>
                  <a:endParaRPr lang="en-US"/>
                </a:p>
              </p:txBody>
            </p:sp>
            <p:sp>
              <p:nvSpPr>
                <p:cNvPr id="2447" name="Freeform 469"/>
                <p:cNvSpPr>
                  <a:spLocks noChangeAspect="1"/>
                </p:cNvSpPr>
                <p:nvPr/>
              </p:nvSpPr>
              <p:spPr bwMode="auto">
                <a:xfrm>
                  <a:off x="672" y="867"/>
                  <a:ext cx="50" cy="279"/>
                </a:xfrm>
                <a:custGeom>
                  <a:avLst/>
                  <a:gdLst>
                    <a:gd name="T0" fmla="*/ 125 w 20"/>
                    <a:gd name="T1" fmla="*/ 620 h 112"/>
                    <a:gd name="T2" fmla="*/ 125 w 20"/>
                    <a:gd name="T3" fmla="*/ 0 h 112"/>
                    <a:gd name="T4" fmla="*/ 112 w 20"/>
                    <a:gd name="T5" fmla="*/ 30 h 112"/>
                    <a:gd name="T6" fmla="*/ 112 w 20"/>
                    <a:gd name="T7" fmla="*/ 620 h 112"/>
                    <a:gd name="T8" fmla="*/ 0 w 20"/>
                    <a:gd name="T9" fmla="*/ 695 h 112"/>
                    <a:gd name="T10" fmla="*/ 7 w 20"/>
                    <a:gd name="T11" fmla="*/ 695 h 112"/>
                    <a:gd name="T12" fmla="*/ 125 w 20"/>
                    <a:gd name="T13" fmla="*/ 620 h 112"/>
                    <a:gd name="T14" fmla="*/ 0 60000 65536"/>
                    <a:gd name="T15" fmla="*/ 0 60000 65536"/>
                    <a:gd name="T16" fmla="*/ 0 60000 65536"/>
                    <a:gd name="T17" fmla="*/ 0 60000 65536"/>
                    <a:gd name="T18" fmla="*/ 0 60000 65536"/>
                    <a:gd name="T19" fmla="*/ 0 60000 65536"/>
                    <a:gd name="T20" fmla="*/ 0 60000 65536"/>
                    <a:gd name="T21" fmla="*/ 0 w 20"/>
                    <a:gd name="T22" fmla="*/ 0 h 112"/>
                    <a:gd name="T23" fmla="*/ 20 w 2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12">
                      <a:moveTo>
                        <a:pt x="20" y="100"/>
                      </a:moveTo>
                      <a:cubicBezTo>
                        <a:pt x="20" y="0"/>
                        <a:pt x="20" y="0"/>
                        <a:pt x="20" y="0"/>
                      </a:cubicBezTo>
                      <a:cubicBezTo>
                        <a:pt x="18" y="5"/>
                        <a:pt x="18" y="5"/>
                        <a:pt x="18" y="5"/>
                      </a:cubicBezTo>
                      <a:cubicBezTo>
                        <a:pt x="18" y="100"/>
                        <a:pt x="18" y="100"/>
                        <a:pt x="18" y="100"/>
                      </a:cubicBezTo>
                      <a:cubicBezTo>
                        <a:pt x="18" y="105"/>
                        <a:pt x="14" y="111"/>
                        <a:pt x="0" y="112"/>
                      </a:cubicBezTo>
                      <a:cubicBezTo>
                        <a:pt x="0" y="112"/>
                        <a:pt x="1" y="112"/>
                        <a:pt x="1" y="112"/>
                      </a:cubicBezTo>
                      <a:cubicBezTo>
                        <a:pt x="16" y="112"/>
                        <a:pt x="20" y="105"/>
                        <a:pt x="20" y="100"/>
                      </a:cubicBezTo>
                      <a:close/>
                    </a:path>
                  </a:pathLst>
                </a:custGeom>
                <a:solidFill>
                  <a:srgbClr val="FE0000"/>
                </a:solidFill>
                <a:ln w="9525">
                  <a:noFill/>
                  <a:round/>
                  <a:headEnd/>
                  <a:tailEnd/>
                </a:ln>
              </p:spPr>
              <p:txBody>
                <a:bodyPr rot="10800000"/>
                <a:lstStyle/>
                <a:p>
                  <a:endParaRPr lang="en-US"/>
                </a:p>
              </p:txBody>
            </p:sp>
            <p:sp>
              <p:nvSpPr>
                <p:cNvPr id="2448" name="Freeform 470"/>
                <p:cNvSpPr>
                  <a:spLocks noChangeAspect="1"/>
                </p:cNvSpPr>
                <p:nvPr/>
              </p:nvSpPr>
              <p:spPr bwMode="auto">
                <a:xfrm>
                  <a:off x="627" y="867"/>
                  <a:ext cx="55" cy="279"/>
                </a:xfrm>
                <a:custGeom>
                  <a:avLst/>
                  <a:gdLst>
                    <a:gd name="T0" fmla="*/ 137 w 22"/>
                    <a:gd name="T1" fmla="*/ 695 h 112"/>
                    <a:gd name="T2" fmla="*/ 37 w 22"/>
                    <a:gd name="T3" fmla="*/ 620 h 112"/>
                    <a:gd name="T4" fmla="*/ 37 w 22"/>
                    <a:gd name="T5" fmla="*/ 67 h 112"/>
                    <a:gd name="T6" fmla="*/ 0 w 22"/>
                    <a:gd name="T7" fmla="*/ 0 h 112"/>
                    <a:gd name="T8" fmla="*/ 0 w 22"/>
                    <a:gd name="T9" fmla="*/ 5 h 112"/>
                    <a:gd name="T10" fmla="*/ 0 w 22"/>
                    <a:gd name="T11" fmla="*/ 620 h 112"/>
                    <a:gd name="T12" fmla="*/ 120 w 22"/>
                    <a:gd name="T13" fmla="*/ 695 h 112"/>
                    <a:gd name="T14" fmla="*/ 137 w 22"/>
                    <a:gd name="T15" fmla="*/ 695 h 11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12"/>
                    <a:gd name="T26" fmla="*/ 22 w 22"/>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12">
                      <a:moveTo>
                        <a:pt x="22" y="112"/>
                      </a:moveTo>
                      <a:cubicBezTo>
                        <a:pt x="8" y="111"/>
                        <a:pt x="6" y="104"/>
                        <a:pt x="6" y="100"/>
                      </a:cubicBezTo>
                      <a:cubicBezTo>
                        <a:pt x="6" y="11"/>
                        <a:pt x="6" y="11"/>
                        <a:pt x="6" y="11"/>
                      </a:cubicBezTo>
                      <a:cubicBezTo>
                        <a:pt x="0" y="0"/>
                        <a:pt x="0" y="0"/>
                        <a:pt x="0" y="0"/>
                      </a:cubicBezTo>
                      <a:cubicBezTo>
                        <a:pt x="0" y="1"/>
                        <a:pt x="0" y="1"/>
                        <a:pt x="0" y="1"/>
                      </a:cubicBezTo>
                      <a:cubicBezTo>
                        <a:pt x="0" y="100"/>
                        <a:pt x="0" y="100"/>
                        <a:pt x="0" y="100"/>
                      </a:cubicBezTo>
                      <a:cubicBezTo>
                        <a:pt x="0" y="105"/>
                        <a:pt x="4" y="112"/>
                        <a:pt x="19" y="112"/>
                      </a:cubicBezTo>
                      <a:cubicBezTo>
                        <a:pt x="20" y="112"/>
                        <a:pt x="21" y="112"/>
                        <a:pt x="22" y="112"/>
                      </a:cubicBezTo>
                      <a:close/>
                    </a:path>
                  </a:pathLst>
                </a:custGeom>
                <a:solidFill>
                  <a:srgbClr val="FE0000"/>
                </a:solidFill>
                <a:ln w="9525">
                  <a:noFill/>
                  <a:round/>
                  <a:headEnd/>
                  <a:tailEnd/>
                </a:ln>
              </p:spPr>
              <p:txBody>
                <a:bodyPr rot="10800000"/>
                <a:lstStyle/>
                <a:p>
                  <a:endParaRPr lang="en-US"/>
                </a:p>
              </p:txBody>
            </p:sp>
            <p:sp>
              <p:nvSpPr>
                <p:cNvPr id="2449" name="Freeform 471"/>
                <p:cNvSpPr>
                  <a:spLocks noChangeAspect="1"/>
                </p:cNvSpPr>
                <p:nvPr/>
              </p:nvSpPr>
              <p:spPr bwMode="auto">
                <a:xfrm>
                  <a:off x="627" y="867"/>
                  <a:ext cx="95" cy="279"/>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rot="10800000"/>
                <a:lstStyle/>
                <a:p>
                  <a:endParaRPr lang="en-US"/>
                </a:p>
              </p:txBody>
            </p:sp>
            <p:sp>
              <p:nvSpPr>
                <p:cNvPr id="2450" name="Freeform 472"/>
                <p:cNvSpPr>
                  <a:spLocks noChangeAspect="1"/>
                </p:cNvSpPr>
                <p:nvPr/>
              </p:nvSpPr>
              <p:spPr bwMode="auto">
                <a:xfrm>
                  <a:off x="657" y="917"/>
                  <a:ext cx="42" cy="52"/>
                </a:xfrm>
                <a:custGeom>
                  <a:avLst/>
                  <a:gdLst>
                    <a:gd name="T0" fmla="*/ 42 w 42"/>
                    <a:gd name="T1" fmla="*/ 0 h 52"/>
                    <a:gd name="T2" fmla="*/ 17 w 42"/>
                    <a:gd name="T3" fmla="*/ 47 h 52"/>
                    <a:gd name="T4" fmla="*/ 0 w 42"/>
                    <a:gd name="T5" fmla="*/ 10 h 52"/>
                    <a:gd name="T6" fmla="*/ 17 w 42"/>
                    <a:gd name="T7" fmla="*/ 52 h 52"/>
                    <a:gd name="T8" fmla="*/ 42 w 42"/>
                    <a:gd name="T9" fmla="*/ 0 h 52"/>
                    <a:gd name="T10" fmla="*/ 0 60000 65536"/>
                    <a:gd name="T11" fmla="*/ 0 60000 65536"/>
                    <a:gd name="T12" fmla="*/ 0 60000 65536"/>
                    <a:gd name="T13" fmla="*/ 0 60000 65536"/>
                    <a:gd name="T14" fmla="*/ 0 60000 65536"/>
                    <a:gd name="T15" fmla="*/ 0 w 42"/>
                    <a:gd name="T16" fmla="*/ 0 h 52"/>
                    <a:gd name="T17" fmla="*/ 42 w 42"/>
                    <a:gd name="T18" fmla="*/ 52 h 52"/>
                  </a:gdLst>
                  <a:ahLst/>
                  <a:cxnLst>
                    <a:cxn ang="T10">
                      <a:pos x="T0" y="T1"/>
                    </a:cxn>
                    <a:cxn ang="T11">
                      <a:pos x="T2" y="T3"/>
                    </a:cxn>
                    <a:cxn ang="T12">
                      <a:pos x="T4" y="T5"/>
                    </a:cxn>
                    <a:cxn ang="T13">
                      <a:pos x="T6" y="T7"/>
                    </a:cxn>
                    <a:cxn ang="T14">
                      <a:pos x="T8" y="T9"/>
                    </a:cxn>
                  </a:cxnLst>
                  <a:rect l="T15" t="T16" r="T17" b="T18"/>
                  <a:pathLst>
                    <a:path w="42" h="52">
                      <a:moveTo>
                        <a:pt x="42" y="0"/>
                      </a:moveTo>
                      <a:lnTo>
                        <a:pt x="17" y="47"/>
                      </a:lnTo>
                      <a:lnTo>
                        <a:pt x="0" y="10"/>
                      </a:lnTo>
                      <a:lnTo>
                        <a:pt x="17" y="52"/>
                      </a:lnTo>
                      <a:lnTo>
                        <a:pt x="42" y="0"/>
                      </a:lnTo>
                      <a:close/>
                    </a:path>
                  </a:pathLst>
                </a:custGeom>
                <a:solidFill>
                  <a:srgbClr val="FE0000"/>
                </a:solidFill>
                <a:ln w="9525">
                  <a:noFill/>
                  <a:round/>
                  <a:headEnd/>
                  <a:tailEnd/>
                </a:ln>
              </p:spPr>
              <p:txBody>
                <a:bodyPr rot="10800000"/>
                <a:lstStyle/>
                <a:p>
                  <a:endParaRPr lang="en-US"/>
                </a:p>
              </p:txBody>
            </p:sp>
          </p:grpSp>
        </p:grpSp>
      </p:grpSp>
      <p:grpSp>
        <p:nvGrpSpPr>
          <p:cNvPr id="1830" name="Group 2523"/>
          <p:cNvGrpSpPr/>
          <p:nvPr/>
        </p:nvGrpSpPr>
        <p:grpSpPr>
          <a:xfrm>
            <a:off x="3932013" y="5118102"/>
            <a:ext cx="1525174" cy="255587"/>
            <a:chOff x="3703413" y="5118101"/>
            <a:chExt cx="1525174" cy="255587"/>
          </a:xfrm>
        </p:grpSpPr>
        <p:sp>
          <p:nvSpPr>
            <p:cNvPr id="2525" name="Freeform 985"/>
            <p:cNvSpPr>
              <a:spLocks noChangeAspect="1"/>
            </p:cNvSpPr>
            <p:nvPr/>
          </p:nvSpPr>
          <p:spPr bwMode="auto">
            <a:xfrm>
              <a:off x="4128355" y="5118101"/>
              <a:ext cx="69437" cy="200596"/>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2526" name="Freeform 991"/>
            <p:cNvSpPr>
              <a:spLocks noChangeAspect="1"/>
            </p:cNvSpPr>
            <p:nvPr/>
          </p:nvSpPr>
          <p:spPr bwMode="auto">
            <a:xfrm>
              <a:off x="4425428" y="5118101"/>
              <a:ext cx="69437" cy="200596"/>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2527" name="Freeform 997"/>
            <p:cNvSpPr>
              <a:spLocks noChangeAspect="1"/>
            </p:cNvSpPr>
            <p:nvPr/>
          </p:nvSpPr>
          <p:spPr bwMode="auto">
            <a:xfrm>
              <a:off x="4906172" y="5118101"/>
              <a:ext cx="68152" cy="200596"/>
            </a:xfrm>
            <a:custGeom>
              <a:avLst/>
              <a:gdLst>
                <a:gd name="T0" fmla="*/ 237 w 38"/>
                <a:gd name="T1" fmla="*/ 0 h 112"/>
                <a:gd name="T2" fmla="*/ 120 w 38"/>
                <a:gd name="T3" fmla="*/ 229 h 112"/>
                <a:gd name="T4" fmla="*/ 0 w 38"/>
                <a:gd name="T5" fmla="*/ 0 h 112"/>
                <a:gd name="T6" fmla="*/ 0 w 38"/>
                <a:gd name="T7" fmla="*/ 5 h 112"/>
                <a:gd name="T8" fmla="*/ 0 w 38"/>
                <a:gd name="T9" fmla="*/ 620 h 112"/>
                <a:gd name="T10" fmla="*/ 120 w 38"/>
                <a:gd name="T11" fmla="*/ 695 h 112"/>
                <a:gd name="T12" fmla="*/ 237 w 38"/>
                <a:gd name="T13" fmla="*/ 620 h 112"/>
                <a:gd name="T14" fmla="*/ 237 w 38"/>
                <a:gd name="T15" fmla="*/ 620 h 112"/>
                <a:gd name="T16" fmla="*/ 237 w 38"/>
                <a:gd name="T17" fmla="*/ 5 h 112"/>
                <a:gd name="T18" fmla="*/ 237 w 38"/>
                <a:gd name="T19" fmla="*/ 0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2"/>
                <a:gd name="T32" fmla="*/ 38 w 38"/>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2">
                  <a:moveTo>
                    <a:pt x="38" y="0"/>
                  </a:moveTo>
                  <a:cubicBezTo>
                    <a:pt x="19" y="37"/>
                    <a:pt x="19" y="37"/>
                    <a:pt x="19" y="37"/>
                  </a:cubicBezTo>
                  <a:cubicBezTo>
                    <a:pt x="0" y="0"/>
                    <a:pt x="0" y="0"/>
                    <a:pt x="0" y="0"/>
                  </a:cubicBezTo>
                  <a:cubicBezTo>
                    <a:pt x="0" y="1"/>
                    <a:pt x="0" y="1"/>
                    <a:pt x="0" y="1"/>
                  </a:cubicBezTo>
                  <a:cubicBezTo>
                    <a:pt x="0" y="100"/>
                    <a:pt x="0" y="100"/>
                    <a:pt x="0" y="100"/>
                  </a:cubicBezTo>
                  <a:cubicBezTo>
                    <a:pt x="0" y="105"/>
                    <a:pt x="4" y="112"/>
                    <a:pt x="19" y="112"/>
                  </a:cubicBezTo>
                  <a:cubicBezTo>
                    <a:pt x="34" y="112"/>
                    <a:pt x="38" y="105"/>
                    <a:pt x="38" y="100"/>
                  </a:cubicBezTo>
                  <a:cubicBezTo>
                    <a:pt x="38" y="100"/>
                    <a:pt x="38" y="100"/>
                    <a:pt x="38" y="100"/>
                  </a:cubicBezTo>
                  <a:cubicBezTo>
                    <a:pt x="38" y="1"/>
                    <a:pt x="38" y="1"/>
                    <a:pt x="38" y="1"/>
                  </a:cubicBezTo>
                  <a:lnTo>
                    <a:pt x="38" y="0"/>
                  </a:lnTo>
                  <a:close/>
                </a:path>
              </a:pathLst>
            </a:custGeom>
            <a:solidFill>
              <a:srgbClr val="FE0000"/>
            </a:solidFill>
            <a:ln w="4763">
              <a:solidFill>
                <a:srgbClr val="343434"/>
              </a:solidFill>
              <a:miter lim="800000"/>
              <a:headEnd/>
              <a:tailEnd/>
            </a:ln>
          </p:spPr>
          <p:txBody>
            <a:bodyPr/>
            <a:lstStyle/>
            <a:p>
              <a:endParaRPr lang="en-US"/>
            </a:p>
          </p:txBody>
        </p:sp>
        <p:sp>
          <p:nvSpPr>
            <p:cNvPr id="2528" name="Freeform 1013"/>
            <p:cNvSpPr>
              <a:spLocks noChangeAspect="1"/>
            </p:cNvSpPr>
            <p:nvPr/>
          </p:nvSpPr>
          <p:spPr bwMode="auto">
            <a:xfrm>
              <a:off x="3996381" y="5119688"/>
              <a:ext cx="68152" cy="199310"/>
            </a:xfrm>
            <a:custGeom>
              <a:avLst/>
              <a:gdLst>
                <a:gd name="T0" fmla="*/ 237 w 38"/>
                <a:gd name="T1" fmla="*/ 621 h 111"/>
                <a:gd name="T2" fmla="*/ 237 w 38"/>
                <a:gd name="T3" fmla="*/ 0 h 111"/>
                <a:gd name="T4" fmla="*/ 155 w 38"/>
                <a:gd name="T5" fmla="*/ 70 h 111"/>
                <a:gd name="T6" fmla="*/ 200 w 38"/>
                <a:gd name="T7" fmla="*/ 138 h 111"/>
                <a:gd name="T8" fmla="*/ 120 w 38"/>
                <a:gd name="T9" fmla="*/ 225 h 111"/>
                <a:gd name="T10" fmla="*/ 37 w 38"/>
                <a:gd name="T11" fmla="*/ 138 h 111"/>
                <a:gd name="T12" fmla="*/ 80 w 38"/>
                <a:gd name="T13" fmla="*/ 70 h 111"/>
                <a:gd name="T14" fmla="*/ 0 w 38"/>
                <a:gd name="T15" fmla="*/ 0 h 111"/>
                <a:gd name="T16" fmla="*/ 0 w 38"/>
                <a:gd name="T17" fmla="*/ 621 h 111"/>
                <a:gd name="T18" fmla="*/ 120 w 38"/>
                <a:gd name="T19" fmla="*/ 696 h 111"/>
                <a:gd name="T20" fmla="*/ 237 w 38"/>
                <a:gd name="T21" fmla="*/ 621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9"/>
                  </a:moveTo>
                  <a:cubicBezTo>
                    <a:pt x="38" y="0"/>
                    <a:pt x="38" y="0"/>
                    <a:pt x="38" y="0"/>
                  </a:cubicBezTo>
                  <a:cubicBezTo>
                    <a:pt x="37" y="3"/>
                    <a:pt x="36" y="9"/>
                    <a:pt x="25" y="11"/>
                  </a:cubicBezTo>
                  <a:cubicBezTo>
                    <a:pt x="29" y="13"/>
                    <a:pt x="32" y="17"/>
                    <a:pt x="32" y="22"/>
                  </a:cubicBezTo>
                  <a:cubicBezTo>
                    <a:pt x="32" y="30"/>
                    <a:pt x="26" y="36"/>
                    <a:pt x="19" y="36"/>
                  </a:cubicBezTo>
                  <a:cubicBezTo>
                    <a:pt x="11" y="36"/>
                    <a:pt x="6" y="30"/>
                    <a:pt x="6" y="22"/>
                  </a:cubicBezTo>
                  <a:cubicBezTo>
                    <a:pt x="6" y="17"/>
                    <a:pt x="8" y="13"/>
                    <a:pt x="13" y="11"/>
                  </a:cubicBezTo>
                  <a:cubicBezTo>
                    <a:pt x="1" y="9"/>
                    <a:pt x="0" y="3"/>
                    <a:pt x="0" y="0"/>
                  </a:cubicBezTo>
                  <a:cubicBezTo>
                    <a:pt x="0" y="99"/>
                    <a:pt x="0" y="99"/>
                    <a:pt x="0" y="99"/>
                  </a:cubicBezTo>
                  <a:cubicBezTo>
                    <a:pt x="0" y="106"/>
                    <a:pt x="4" y="111"/>
                    <a:pt x="19" y="111"/>
                  </a:cubicBezTo>
                  <a:cubicBezTo>
                    <a:pt x="34" y="111"/>
                    <a:pt x="38" y="106"/>
                    <a:pt x="38" y="99"/>
                  </a:cubicBezTo>
                  <a:close/>
                </a:path>
              </a:pathLst>
            </a:custGeom>
            <a:solidFill>
              <a:srgbClr val="FFFF00"/>
            </a:solidFill>
            <a:ln w="4763">
              <a:solidFill>
                <a:srgbClr val="343434"/>
              </a:solidFill>
              <a:miter lim="800000"/>
              <a:headEnd/>
              <a:tailEnd/>
            </a:ln>
          </p:spPr>
          <p:txBody>
            <a:bodyPr/>
            <a:lstStyle/>
            <a:p>
              <a:endParaRPr lang="en-US"/>
            </a:p>
          </p:txBody>
        </p:sp>
        <p:sp>
          <p:nvSpPr>
            <p:cNvPr id="2529" name="Freeform 1015"/>
            <p:cNvSpPr>
              <a:spLocks noChangeAspect="1"/>
            </p:cNvSpPr>
            <p:nvPr/>
          </p:nvSpPr>
          <p:spPr bwMode="auto">
            <a:xfrm rot="10800000">
              <a:off x="5159150" y="5160010"/>
              <a:ext cx="69437" cy="205740"/>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rot="10800000"/>
            <a:lstStyle/>
            <a:p>
              <a:endParaRPr lang="en-US"/>
            </a:p>
          </p:txBody>
        </p:sp>
        <p:sp>
          <p:nvSpPr>
            <p:cNvPr id="2530" name="Freeform 1016"/>
            <p:cNvSpPr>
              <a:spLocks noChangeAspect="1"/>
            </p:cNvSpPr>
            <p:nvPr/>
          </p:nvSpPr>
          <p:spPr bwMode="auto">
            <a:xfrm rot="10800000">
              <a:off x="5159150" y="5160010"/>
              <a:ext cx="36165" cy="205740"/>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rot="10800000"/>
            <a:lstStyle/>
            <a:p>
              <a:endParaRPr lang="en-US"/>
            </a:p>
          </p:txBody>
        </p:sp>
        <p:sp>
          <p:nvSpPr>
            <p:cNvPr id="2531" name="Freeform 1017"/>
            <p:cNvSpPr>
              <a:spLocks noChangeAspect="1"/>
            </p:cNvSpPr>
            <p:nvPr/>
          </p:nvSpPr>
          <p:spPr bwMode="auto">
            <a:xfrm rot="10800000">
              <a:off x="5188082" y="5160010"/>
              <a:ext cx="40505" cy="205740"/>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rot="10800000"/>
            <a:lstStyle/>
            <a:p>
              <a:endParaRPr lang="en-US"/>
            </a:p>
          </p:txBody>
        </p:sp>
        <p:sp>
          <p:nvSpPr>
            <p:cNvPr id="2532" name="Freeform 1018"/>
            <p:cNvSpPr>
              <a:spLocks noChangeAspect="1"/>
            </p:cNvSpPr>
            <p:nvPr/>
          </p:nvSpPr>
          <p:spPr bwMode="auto">
            <a:xfrm rot="10800000">
              <a:off x="5159150" y="5160010"/>
              <a:ext cx="69437" cy="205740"/>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rot="10800000"/>
            <a:lstStyle/>
            <a:p>
              <a:endParaRPr lang="en-US"/>
            </a:p>
          </p:txBody>
        </p:sp>
        <p:sp>
          <p:nvSpPr>
            <p:cNvPr id="2533" name="Freeform 1028"/>
            <p:cNvSpPr>
              <a:spLocks noChangeAspect="1"/>
            </p:cNvSpPr>
            <p:nvPr/>
          </p:nvSpPr>
          <p:spPr bwMode="auto">
            <a:xfrm>
              <a:off x="4283929" y="5118101"/>
              <a:ext cx="68152" cy="200596"/>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4763">
              <a:solidFill>
                <a:srgbClr val="343434"/>
              </a:solidFill>
              <a:miter lim="800000"/>
              <a:headEnd/>
              <a:tailEnd/>
            </a:ln>
          </p:spPr>
          <p:txBody>
            <a:bodyPr/>
            <a:lstStyle/>
            <a:p>
              <a:endParaRPr lang="en-US"/>
            </a:p>
          </p:txBody>
        </p:sp>
        <p:sp>
          <p:nvSpPr>
            <p:cNvPr id="2534" name="Freeform 1030"/>
            <p:cNvSpPr>
              <a:spLocks noChangeAspect="1"/>
            </p:cNvSpPr>
            <p:nvPr/>
          </p:nvSpPr>
          <p:spPr bwMode="auto">
            <a:xfrm>
              <a:off x="4723611" y="5118101"/>
              <a:ext cx="69437" cy="200596"/>
            </a:xfrm>
            <a:custGeom>
              <a:avLst/>
              <a:gdLst>
                <a:gd name="T0" fmla="*/ 237 w 38"/>
                <a:gd name="T1" fmla="*/ 618 h 111"/>
                <a:gd name="T2" fmla="*/ 237 w 38"/>
                <a:gd name="T3" fmla="*/ 0 h 111"/>
                <a:gd name="T4" fmla="*/ 155 w 38"/>
                <a:gd name="T5" fmla="*/ 63 h 111"/>
                <a:gd name="T6" fmla="*/ 200 w 38"/>
                <a:gd name="T7" fmla="*/ 138 h 111"/>
                <a:gd name="T8" fmla="*/ 120 w 38"/>
                <a:gd name="T9" fmla="*/ 226 h 111"/>
                <a:gd name="T10" fmla="*/ 37 w 38"/>
                <a:gd name="T11" fmla="*/ 138 h 111"/>
                <a:gd name="T12" fmla="*/ 80 w 38"/>
                <a:gd name="T13" fmla="*/ 63 h 111"/>
                <a:gd name="T14" fmla="*/ 0 w 38"/>
                <a:gd name="T15" fmla="*/ 0 h 111"/>
                <a:gd name="T16" fmla="*/ 0 w 38"/>
                <a:gd name="T17" fmla="*/ 618 h 111"/>
                <a:gd name="T18" fmla="*/ 120 w 38"/>
                <a:gd name="T19" fmla="*/ 701 h 111"/>
                <a:gd name="T20" fmla="*/ 237 w 38"/>
                <a:gd name="T21" fmla="*/ 618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11"/>
                <a:gd name="T35" fmla="*/ 38 w 38"/>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11">
                  <a:moveTo>
                    <a:pt x="38" y="98"/>
                  </a:moveTo>
                  <a:cubicBezTo>
                    <a:pt x="38" y="0"/>
                    <a:pt x="38" y="0"/>
                    <a:pt x="38" y="0"/>
                  </a:cubicBezTo>
                  <a:cubicBezTo>
                    <a:pt x="37" y="3"/>
                    <a:pt x="36" y="9"/>
                    <a:pt x="25" y="10"/>
                  </a:cubicBezTo>
                  <a:cubicBezTo>
                    <a:pt x="29" y="13"/>
                    <a:pt x="32" y="17"/>
                    <a:pt x="32" y="22"/>
                  </a:cubicBezTo>
                  <a:cubicBezTo>
                    <a:pt x="32" y="30"/>
                    <a:pt x="26" y="36"/>
                    <a:pt x="19" y="36"/>
                  </a:cubicBezTo>
                  <a:cubicBezTo>
                    <a:pt x="11" y="36"/>
                    <a:pt x="6" y="30"/>
                    <a:pt x="6" y="22"/>
                  </a:cubicBezTo>
                  <a:cubicBezTo>
                    <a:pt x="6" y="17"/>
                    <a:pt x="9" y="13"/>
                    <a:pt x="13" y="10"/>
                  </a:cubicBezTo>
                  <a:cubicBezTo>
                    <a:pt x="1" y="9"/>
                    <a:pt x="0" y="3"/>
                    <a:pt x="0" y="0"/>
                  </a:cubicBezTo>
                  <a:cubicBezTo>
                    <a:pt x="0" y="98"/>
                    <a:pt x="0" y="98"/>
                    <a:pt x="0" y="98"/>
                  </a:cubicBezTo>
                  <a:cubicBezTo>
                    <a:pt x="0" y="105"/>
                    <a:pt x="4" y="111"/>
                    <a:pt x="19" y="111"/>
                  </a:cubicBezTo>
                  <a:cubicBezTo>
                    <a:pt x="34" y="111"/>
                    <a:pt x="38" y="105"/>
                    <a:pt x="38" y="98"/>
                  </a:cubicBezTo>
                  <a:close/>
                </a:path>
              </a:pathLst>
            </a:custGeom>
            <a:solidFill>
              <a:srgbClr val="FFFF00"/>
            </a:solidFill>
            <a:ln w="9525">
              <a:noFill/>
              <a:round/>
              <a:headEnd/>
              <a:tailEnd/>
            </a:ln>
          </p:spPr>
          <p:txBody>
            <a:bodyPr/>
            <a:lstStyle/>
            <a:p>
              <a:endParaRPr lang="en-US"/>
            </a:p>
          </p:txBody>
        </p:sp>
        <p:sp>
          <p:nvSpPr>
            <p:cNvPr id="2535" name="Freeform 1038"/>
            <p:cNvSpPr>
              <a:spLocks noChangeAspect="1"/>
            </p:cNvSpPr>
            <p:nvPr/>
          </p:nvSpPr>
          <p:spPr bwMode="auto">
            <a:xfrm rot="10800000">
              <a:off x="4583122" y="5133149"/>
              <a:ext cx="68152" cy="208311"/>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rot="10800000"/>
            <a:lstStyle/>
            <a:p>
              <a:endParaRPr lang="en-US"/>
            </a:p>
          </p:txBody>
        </p:sp>
        <p:sp>
          <p:nvSpPr>
            <p:cNvPr id="2536" name="Freeform 1043"/>
            <p:cNvSpPr>
              <a:spLocks noChangeAspect="1"/>
            </p:cNvSpPr>
            <p:nvPr/>
          </p:nvSpPr>
          <p:spPr bwMode="auto">
            <a:xfrm rot="10800000">
              <a:off x="5039366" y="5124523"/>
              <a:ext cx="68152" cy="208311"/>
            </a:xfrm>
            <a:custGeom>
              <a:avLst/>
              <a:gdLst>
                <a:gd name="T0" fmla="*/ 237 w 38"/>
                <a:gd name="T1" fmla="*/ 493 h 115"/>
                <a:gd name="T2" fmla="*/ 237 w 38"/>
                <a:gd name="T3" fmla="*/ 75 h 115"/>
                <a:gd name="T4" fmla="*/ 120 w 38"/>
                <a:gd name="T5" fmla="*/ 0 h 115"/>
                <a:gd name="T6" fmla="*/ 0 w 38"/>
                <a:gd name="T7" fmla="*/ 75 h 115"/>
                <a:gd name="T8" fmla="*/ 0 w 38"/>
                <a:gd name="T9" fmla="*/ 493 h 115"/>
                <a:gd name="T10" fmla="*/ 120 w 38"/>
                <a:gd name="T11" fmla="*/ 726 h 115"/>
                <a:gd name="T12" fmla="*/ 237 w 38"/>
                <a:gd name="T13" fmla="*/ 493 h 115"/>
                <a:gd name="T14" fmla="*/ 0 60000 65536"/>
                <a:gd name="T15" fmla="*/ 0 60000 65536"/>
                <a:gd name="T16" fmla="*/ 0 60000 65536"/>
                <a:gd name="T17" fmla="*/ 0 60000 65536"/>
                <a:gd name="T18" fmla="*/ 0 60000 65536"/>
                <a:gd name="T19" fmla="*/ 0 60000 65536"/>
                <a:gd name="T20" fmla="*/ 0 60000 65536"/>
                <a:gd name="T21" fmla="*/ 0 w 38"/>
                <a:gd name="T22" fmla="*/ 0 h 115"/>
                <a:gd name="T23" fmla="*/ 38 w 3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5">
                  <a:moveTo>
                    <a:pt x="38" y="78"/>
                  </a:moveTo>
                  <a:cubicBezTo>
                    <a:pt x="38" y="12"/>
                    <a:pt x="38" y="12"/>
                    <a:pt x="38" y="12"/>
                  </a:cubicBezTo>
                  <a:cubicBezTo>
                    <a:pt x="38" y="7"/>
                    <a:pt x="34" y="0"/>
                    <a:pt x="19" y="0"/>
                  </a:cubicBezTo>
                  <a:cubicBezTo>
                    <a:pt x="4" y="0"/>
                    <a:pt x="0" y="7"/>
                    <a:pt x="0" y="12"/>
                  </a:cubicBezTo>
                  <a:cubicBezTo>
                    <a:pt x="0" y="78"/>
                    <a:pt x="0" y="78"/>
                    <a:pt x="0" y="78"/>
                  </a:cubicBezTo>
                  <a:cubicBezTo>
                    <a:pt x="19" y="115"/>
                    <a:pt x="19" y="115"/>
                    <a:pt x="19" y="115"/>
                  </a:cubicBezTo>
                  <a:lnTo>
                    <a:pt x="38" y="78"/>
                  </a:lnTo>
                  <a:close/>
                </a:path>
              </a:pathLst>
            </a:custGeom>
            <a:solidFill>
              <a:srgbClr val="9900FF"/>
            </a:solidFill>
            <a:ln w="4763">
              <a:solidFill>
                <a:srgbClr val="343434"/>
              </a:solidFill>
              <a:miter lim="800000"/>
              <a:headEnd/>
              <a:tailEnd/>
            </a:ln>
          </p:spPr>
          <p:txBody>
            <a:bodyPr rot="10800000"/>
            <a:lstStyle/>
            <a:p>
              <a:endParaRPr lang="en-US"/>
            </a:p>
          </p:txBody>
        </p:sp>
        <p:sp>
          <p:nvSpPr>
            <p:cNvPr id="2537" name="Line 1044"/>
            <p:cNvSpPr>
              <a:spLocks noChangeShapeType="1"/>
            </p:cNvSpPr>
            <p:nvPr/>
          </p:nvSpPr>
          <p:spPr bwMode="auto">
            <a:xfrm flipH="1">
              <a:off x="3717530" y="5373688"/>
              <a:ext cx="1491615" cy="0"/>
            </a:xfrm>
            <a:prstGeom prst="line">
              <a:avLst/>
            </a:prstGeom>
            <a:noFill/>
            <a:ln w="44450">
              <a:solidFill>
                <a:srgbClr val="0066CC"/>
              </a:solidFill>
              <a:prstDash val="sysDot"/>
              <a:round/>
              <a:headEnd/>
              <a:tailEnd/>
            </a:ln>
          </p:spPr>
          <p:txBody>
            <a:bodyPr/>
            <a:lstStyle/>
            <a:p>
              <a:endParaRPr lang="en-US"/>
            </a:p>
          </p:txBody>
        </p:sp>
        <p:sp>
          <p:nvSpPr>
            <p:cNvPr id="2538" name="Freeform 1020"/>
            <p:cNvSpPr>
              <a:spLocks noChangeAspect="1"/>
            </p:cNvSpPr>
            <p:nvPr/>
          </p:nvSpPr>
          <p:spPr bwMode="auto">
            <a:xfrm rot="10800000">
              <a:off x="3703413" y="5160010"/>
              <a:ext cx="69437" cy="205740"/>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rot="10800000"/>
            <a:lstStyle/>
            <a:p>
              <a:endParaRPr lang="en-US"/>
            </a:p>
          </p:txBody>
        </p:sp>
        <p:sp>
          <p:nvSpPr>
            <p:cNvPr id="2539" name="Freeform 1021"/>
            <p:cNvSpPr>
              <a:spLocks noChangeAspect="1"/>
            </p:cNvSpPr>
            <p:nvPr/>
          </p:nvSpPr>
          <p:spPr bwMode="auto">
            <a:xfrm rot="10800000">
              <a:off x="3703413" y="5160010"/>
              <a:ext cx="36165" cy="205740"/>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rot="10800000"/>
            <a:lstStyle/>
            <a:p>
              <a:endParaRPr lang="en-US"/>
            </a:p>
          </p:txBody>
        </p:sp>
        <p:sp>
          <p:nvSpPr>
            <p:cNvPr id="2540" name="Freeform 1022"/>
            <p:cNvSpPr>
              <a:spLocks noChangeAspect="1"/>
            </p:cNvSpPr>
            <p:nvPr/>
          </p:nvSpPr>
          <p:spPr bwMode="auto">
            <a:xfrm rot="10800000">
              <a:off x="3732345" y="5160010"/>
              <a:ext cx="40505" cy="205740"/>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rot="10800000"/>
            <a:lstStyle/>
            <a:p>
              <a:endParaRPr lang="en-US"/>
            </a:p>
          </p:txBody>
        </p:sp>
        <p:sp>
          <p:nvSpPr>
            <p:cNvPr id="2541" name="Freeform 1023"/>
            <p:cNvSpPr>
              <a:spLocks noChangeAspect="1"/>
            </p:cNvSpPr>
            <p:nvPr/>
          </p:nvSpPr>
          <p:spPr bwMode="auto">
            <a:xfrm rot="10800000">
              <a:off x="3867307" y="5160010"/>
              <a:ext cx="69437" cy="205740"/>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rot="10800000"/>
            <a:lstStyle/>
            <a:p>
              <a:endParaRPr lang="en-US"/>
            </a:p>
          </p:txBody>
        </p:sp>
      </p:grpSp>
      <p:grpSp>
        <p:nvGrpSpPr>
          <p:cNvPr id="1831" name="Group 2541"/>
          <p:cNvGrpSpPr/>
          <p:nvPr/>
        </p:nvGrpSpPr>
        <p:grpSpPr>
          <a:xfrm>
            <a:off x="5301351" y="5160010"/>
            <a:ext cx="419438" cy="444562"/>
            <a:chOff x="3376676" y="5160010"/>
            <a:chExt cx="419438" cy="444562"/>
          </a:xfrm>
        </p:grpSpPr>
        <p:sp>
          <p:nvSpPr>
            <p:cNvPr id="2543" name="Freeform 1005"/>
            <p:cNvSpPr>
              <a:spLocks noChangeAspect="1"/>
            </p:cNvSpPr>
            <p:nvPr/>
          </p:nvSpPr>
          <p:spPr bwMode="auto">
            <a:xfrm rot="10800000">
              <a:off x="3547838" y="5160010"/>
              <a:ext cx="69437" cy="205740"/>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9525">
              <a:noFill/>
              <a:round/>
              <a:headEnd/>
              <a:tailEnd/>
            </a:ln>
          </p:spPr>
          <p:txBody>
            <a:bodyPr rot="10800000"/>
            <a:lstStyle/>
            <a:p>
              <a:endParaRPr lang="en-US"/>
            </a:p>
          </p:txBody>
        </p:sp>
        <p:sp>
          <p:nvSpPr>
            <p:cNvPr id="2544" name="Freeform 1006"/>
            <p:cNvSpPr>
              <a:spLocks noChangeAspect="1"/>
            </p:cNvSpPr>
            <p:nvPr/>
          </p:nvSpPr>
          <p:spPr bwMode="auto">
            <a:xfrm rot="10800000">
              <a:off x="3547838" y="5160010"/>
              <a:ext cx="36165" cy="205740"/>
            </a:xfrm>
            <a:custGeom>
              <a:avLst/>
              <a:gdLst>
                <a:gd name="T0" fmla="*/ 112 w 20"/>
                <a:gd name="T1" fmla="*/ 75 h 114"/>
                <a:gd name="T2" fmla="*/ 112 w 20"/>
                <a:gd name="T3" fmla="*/ 492 h 114"/>
                <a:gd name="T4" fmla="*/ 112 w 20"/>
                <a:gd name="T5" fmla="*/ 492 h 114"/>
                <a:gd name="T6" fmla="*/ 32 w 20"/>
                <a:gd name="T7" fmla="*/ 559 h 114"/>
                <a:gd name="T8" fmla="*/ 75 w 20"/>
                <a:gd name="T9" fmla="*/ 635 h 114"/>
                <a:gd name="T10" fmla="*/ 0 w 20"/>
                <a:gd name="T11" fmla="*/ 718 h 114"/>
                <a:gd name="T12" fmla="*/ 7 w 20"/>
                <a:gd name="T13" fmla="*/ 718 h 114"/>
                <a:gd name="T14" fmla="*/ 88 w 20"/>
                <a:gd name="T15" fmla="*/ 635 h 114"/>
                <a:gd name="T16" fmla="*/ 43 w 20"/>
                <a:gd name="T17" fmla="*/ 559 h 114"/>
                <a:gd name="T18" fmla="*/ 125 w 20"/>
                <a:gd name="T19" fmla="*/ 492 h 114"/>
                <a:gd name="T20" fmla="*/ 125 w 20"/>
                <a:gd name="T21" fmla="*/ 492 h 114"/>
                <a:gd name="T22" fmla="*/ 125 w 20"/>
                <a:gd name="T23" fmla="*/ 75 h 114"/>
                <a:gd name="T24" fmla="*/ 7 w 20"/>
                <a:gd name="T25" fmla="*/ 0 h 114"/>
                <a:gd name="T26" fmla="*/ 0 w 20"/>
                <a:gd name="T27" fmla="*/ 0 h 114"/>
                <a:gd name="T28" fmla="*/ 112 w 20"/>
                <a:gd name="T29" fmla="*/ 7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14"/>
                <a:gd name="T47" fmla="*/ 20 w 20"/>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14">
                  <a:moveTo>
                    <a:pt x="18" y="12"/>
                  </a:moveTo>
                  <a:cubicBezTo>
                    <a:pt x="18" y="78"/>
                    <a:pt x="18" y="78"/>
                    <a:pt x="18" y="78"/>
                  </a:cubicBezTo>
                  <a:cubicBezTo>
                    <a:pt x="18" y="78"/>
                    <a:pt x="18" y="78"/>
                    <a:pt x="18" y="78"/>
                  </a:cubicBezTo>
                  <a:cubicBezTo>
                    <a:pt x="18" y="81"/>
                    <a:pt x="17" y="87"/>
                    <a:pt x="5" y="89"/>
                  </a:cubicBezTo>
                  <a:cubicBezTo>
                    <a:pt x="9" y="91"/>
                    <a:pt x="12" y="95"/>
                    <a:pt x="12" y="101"/>
                  </a:cubicBezTo>
                  <a:cubicBezTo>
                    <a:pt x="12" y="108"/>
                    <a:pt x="7" y="113"/>
                    <a:pt x="0" y="114"/>
                  </a:cubicBezTo>
                  <a:cubicBezTo>
                    <a:pt x="0" y="114"/>
                    <a:pt x="0" y="114"/>
                    <a:pt x="1" y="114"/>
                  </a:cubicBezTo>
                  <a:cubicBezTo>
                    <a:pt x="8" y="114"/>
                    <a:pt x="14" y="108"/>
                    <a:pt x="14" y="101"/>
                  </a:cubicBezTo>
                  <a:cubicBezTo>
                    <a:pt x="14" y="95"/>
                    <a:pt x="11" y="91"/>
                    <a:pt x="7" y="89"/>
                  </a:cubicBezTo>
                  <a:cubicBezTo>
                    <a:pt x="19" y="87"/>
                    <a:pt x="20" y="81"/>
                    <a:pt x="20" y="78"/>
                  </a:cubicBezTo>
                  <a:cubicBezTo>
                    <a:pt x="20" y="78"/>
                    <a:pt x="20" y="78"/>
                    <a:pt x="20" y="78"/>
                  </a:cubicBezTo>
                  <a:cubicBezTo>
                    <a:pt x="20" y="12"/>
                    <a:pt x="20" y="12"/>
                    <a:pt x="20" y="12"/>
                  </a:cubicBezTo>
                  <a:cubicBezTo>
                    <a:pt x="20" y="7"/>
                    <a:pt x="16" y="0"/>
                    <a:pt x="1" y="0"/>
                  </a:cubicBezTo>
                  <a:cubicBezTo>
                    <a:pt x="0" y="0"/>
                    <a:pt x="0" y="0"/>
                    <a:pt x="0" y="0"/>
                  </a:cubicBezTo>
                  <a:cubicBezTo>
                    <a:pt x="14" y="1"/>
                    <a:pt x="18" y="8"/>
                    <a:pt x="18" y="12"/>
                  </a:cubicBezTo>
                  <a:close/>
                </a:path>
              </a:pathLst>
            </a:custGeom>
            <a:solidFill>
              <a:srgbClr val="99CC00"/>
            </a:solidFill>
            <a:ln w="9525">
              <a:noFill/>
              <a:round/>
              <a:headEnd/>
              <a:tailEnd/>
            </a:ln>
          </p:spPr>
          <p:txBody>
            <a:bodyPr rot="10800000"/>
            <a:lstStyle/>
            <a:p>
              <a:endParaRPr lang="en-US"/>
            </a:p>
          </p:txBody>
        </p:sp>
        <p:sp>
          <p:nvSpPr>
            <p:cNvPr id="2545" name="Freeform 1007"/>
            <p:cNvSpPr>
              <a:spLocks noChangeAspect="1"/>
            </p:cNvSpPr>
            <p:nvPr/>
          </p:nvSpPr>
          <p:spPr bwMode="auto">
            <a:xfrm rot="10800000">
              <a:off x="3576770" y="5160010"/>
              <a:ext cx="40505" cy="205740"/>
            </a:xfrm>
            <a:custGeom>
              <a:avLst/>
              <a:gdLst>
                <a:gd name="T0" fmla="*/ 79 w 22"/>
                <a:gd name="T1" fmla="*/ 635 h 114"/>
                <a:gd name="T2" fmla="*/ 122 w 22"/>
                <a:gd name="T3" fmla="*/ 559 h 114"/>
                <a:gd name="T4" fmla="*/ 38 w 22"/>
                <a:gd name="T5" fmla="*/ 492 h 114"/>
                <a:gd name="T6" fmla="*/ 38 w 22"/>
                <a:gd name="T7" fmla="*/ 492 h 114"/>
                <a:gd name="T8" fmla="*/ 38 w 22"/>
                <a:gd name="T9" fmla="*/ 75 h 114"/>
                <a:gd name="T10" fmla="*/ 143 w 22"/>
                <a:gd name="T11" fmla="*/ 8 h 114"/>
                <a:gd name="T12" fmla="*/ 122 w 22"/>
                <a:gd name="T13" fmla="*/ 0 h 114"/>
                <a:gd name="T14" fmla="*/ 0 w 22"/>
                <a:gd name="T15" fmla="*/ 75 h 114"/>
                <a:gd name="T16" fmla="*/ 0 w 22"/>
                <a:gd name="T17" fmla="*/ 492 h 114"/>
                <a:gd name="T18" fmla="*/ 0 w 22"/>
                <a:gd name="T19" fmla="*/ 492 h 114"/>
                <a:gd name="T20" fmla="*/ 84 w 22"/>
                <a:gd name="T21" fmla="*/ 559 h 114"/>
                <a:gd name="T22" fmla="*/ 38 w 22"/>
                <a:gd name="T23" fmla="*/ 635 h 114"/>
                <a:gd name="T24" fmla="*/ 122 w 22"/>
                <a:gd name="T25" fmla="*/ 718 h 114"/>
                <a:gd name="T26" fmla="*/ 143 w 22"/>
                <a:gd name="T27" fmla="*/ 718 h 114"/>
                <a:gd name="T28" fmla="*/ 79 w 22"/>
                <a:gd name="T29" fmla="*/ 635 h 1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114"/>
                <a:gd name="T47" fmla="*/ 22 w 22"/>
                <a:gd name="T48" fmla="*/ 114 h 1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114">
                  <a:moveTo>
                    <a:pt x="12" y="101"/>
                  </a:moveTo>
                  <a:cubicBezTo>
                    <a:pt x="12" y="95"/>
                    <a:pt x="15" y="91"/>
                    <a:pt x="19" y="89"/>
                  </a:cubicBezTo>
                  <a:cubicBezTo>
                    <a:pt x="7" y="87"/>
                    <a:pt x="6" y="81"/>
                    <a:pt x="6" y="78"/>
                  </a:cubicBezTo>
                  <a:cubicBezTo>
                    <a:pt x="6" y="78"/>
                    <a:pt x="6" y="78"/>
                    <a:pt x="6" y="78"/>
                  </a:cubicBezTo>
                  <a:cubicBezTo>
                    <a:pt x="6" y="12"/>
                    <a:pt x="6" y="12"/>
                    <a:pt x="6" y="12"/>
                  </a:cubicBezTo>
                  <a:cubicBezTo>
                    <a:pt x="6" y="8"/>
                    <a:pt x="8" y="1"/>
                    <a:pt x="22" y="1"/>
                  </a:cubicBezTo>
                  <a:cubicBezTo>
                    <a:pt x="21" y="0"/>
                    <a:pt x="20"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0" y="114"/>
                    <a:pt x="21" y="114"/>
                    <a:pt x="22" y="114"/>
                  </a:cubicBezTo>
                  <a:cubicBezTo>
                    <a:pt x="16" y="112"/>
                    <a:pt x="12" y="107"/>
                    <a:pt x="12" y="101"/>
                  </a:cubicBezTo>
                  <a:close/>
                </a:path>
              </a:pathLst>
            </a:custGeom>
            <a:solidFill>
              <a:srgbClr val="99CC00"/>
            </a:solidFill>
            <a:ln w="9525">
              <a:noFill/>
              <a:round/>
              <a:headEnd/>
              <a:tailEnd/>
            </a:ln>
          </p:spPr>
          <p:txBody>
            <a:bodyPr rot="10800000"/>
            <a:lstStyle/>
            <a:p>
              <a:endParaRPr lang="en-US"/>
            </a:p>
          </p:txBody>
        </p:sp>
        <p:sp>
          <p:nvSpPr>
            <p:cNvPr id="2546" name="Freeform 1008"/>
            <p:cNvSpPr>
              <a:spLocks noChangeAspect="1"/>
            </p:cNvSpPr>
            <p:nvPr/>
          </p:nvSpPr>
          <p:spPr bwMode="auto">
            <a:xfrm rot="10800000">
              <a:off x="3547838" y="5160010"/>
              <a:ext cx="69437" cy="205740"/>
            </a:xfrm>
            <a:custGeom>
              <a:avLst/>
              <a:gdLst>
                <a:gd name="T0" fmla="*/ 205 w 38"/>
                <a:gd name="T1" fmla="*/ 635 h 114"/>
                <a:gd name="T2" fmla="*/ 159 w 38"/>
                <a:gd name="T3" fmla="*/ 559 h 114"/>
                <a:gd name="T4" fmla="*/ 243 w 38"/>
                <a:gd name="T5" fmla="*/ 492 h 114"/>
                <a:gd name="T6" fmla="*/ 243 w 38"/>
                <a:gd name="T7" fmla="*/ 492 h 114"/>
                <a:gd name="T8" fmla="*/ 243 w 38"/>
                <a:gd name="T9" fmla="*/ 75 h 114"/>
                <a:gd name="T10" fmla="*/ 121 w 38"/>
                <a:gd name="T11" fmla="*/ 0 h 114"/>
                <a:gd name="T12" fmla="*/ 0 w 38"/>
                <a:gd name="T13" fmla="*/ 75 h 114"/>
                <a:gd name="T14" fmla="*/ 0 w 38"/>
                <a:gd name="T15" fmla="*/ 492 h 114"/>
                <a:gd name="T16" fmla="*/ 0 w 38"/>
                <a:gd name="T17" fmla="*/ 492 h 114"/>
                <a:gd name="T18" fmla="*/ 83 w 38"/>
                <a:gd name="T19" fmla="*/ 559 h 114"/>
                <a:gd name="T20" fmla="*/ 38 w 38"/>
                <a:gd name="T21" fmla="*/ 635 h 114"/>
                <a:gd name="T22" fmla="*/ 121 w 38"/>
                <a:gd name="T23" fmla="*/ 718 h 114"/>
                <a:gd name="T24" fmla="*/ 205 w 38"/>
                <a:gd name="T25" fmla="*/ 6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14"/>
                <a:gd name="T41" fmla="*/ 38 w 38"/>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14">
                  <a:moveTo>
                    <a:pt x="32" y="101"/>
                  </a:moveTo>
                  <a:cubicBezTo>
                    <a:pt x="32" y="95"/>
                    <a:pt x="29" y="91"/>
                    <a:pt x="25" y="89"/>
                  </a:cubicBezTo>
                  <a:cubicBezTo>
                    <a:pt x="37" y="87"/>
                    <a:pt x="38" y="81"/>
                    <a:pt x="38" y="78"/>
                  </a:cubicBezTo>
                  <a:cubicBezTo>
                    <a:pt x="38" y="78"/>
                    <a:pt x="38" y="78"/>
                    <a:pt x="38" y="78"/>
                  </a:cubicBezTo>
                  <a:cubicBezTo>
                    <a:pt x="38" y="12"/>
                    <a:pt x="38" y="12"/>
                    <a:pt x="38" y="12"/>
                  </a:cubicBezTo>
                  <a:cubicBezTo>
                    <a:pt x="38" y="7"/>
                    <a:pt x="34" y="0"/>
                    <a:pt x="19" y="0"/>
                  </a:cubicBezTo>
                  <a:cubicBezTo>
                    <a:pt x="4" y="0"/>
                    <a:pt x="0" y="7"/>
                    <a:pt x="0" y="12"/>
                  </a:cubicBezTo>
                  <a:cubicBezTo>
                    <a:pt x="0" y="78"/>
                    <a:pt x="0" y="78"/>
                    <a:pt x="0" y="78"/>
                  </a:cubicBezTo>
                  <a:cubicBezTo>
                    <a:pt x="0" y="78"/>
                    <a:pt x="0" y="78"/>
                    <a:pt x="0" y="78"/>
                  </a:cubicBezTo>
                  <a:cubicBezTo>
                    <a:pt x="0" y="81"/>
                    <a:pt x="1" y="87"/>
                    <a:pt x="13" y="89"/>
                  </a:cubicBezTo>
                  <a:cubicBezTo>
                    <a:pt x="8" y="91"/>
                    <a:pt x="6" y="95"/>
                    <a:pt x="6" y="101"/>
                  </a:cubicBezTo>
                  <a:cubicBezTo>
                    <a:pt x="6" y="108"/>
                    <a:pt x="11" y="114"/>
                    <a:pt x="19" y="114"/>
                  </a:cubicBezTo>
                  <a:cubicBezTo>
                    <a:pt x="26" y="114"/>
                    <a:pt x="32" y="108"/>
                    <a:pt x="32" y="101"/>
                  </a:cubicBezTo>
                  <a:close/>
                </a:path>
              </a:pathLst>
            </a:custGeom>
            <a:solidFill>
              <a:srgbClr val="99CC00"/>
            </a:solidFill>
            <a:ln w="3175">
              <a:solidFill>
                <a:srgbClr val="343434"/>
              </a:solidFill>
              <a:miter lim="800000"/>
              <a:headEnd/>
              <a:tailEnd/>
            </a:ln>
          </p:spPr>
          <p:txBody>
            <a:bodyPr rot="10800000"/>
            <a:lstStyle/>
            <a:p>
              <a:endParaRPr lang="en-US"/>
            </a:p>
          </p:txBody>
        </p:sp>
        <p:sp>
          <p:nvSpPr>
            <p:cNvPr id="2547" name="Freeform 1046"/>
            <p:cNvSpPr>
              <a:spLocks/>
            </p:cNvSpPr>
            <p:nvPr/>
          </p:nvSpPr>
          <p:spPr bwMode="auto">
            <a:xfrm rot="11914802">
              <a:off x="3435099" y="5236650"/>
              <a:ext cx="173652" cy="154108"/>
            </a:xfrm>
            <a:custGeom>
              <a:avLst/>
              <a:gdLst>
                <a:gd name="T0" fmla="*/ 122 w 195"/>
                <a:gd name="T1" fmla="*/ 160 h 194"/>
                <a:gd name="T2" fmla="*/ 135 w 195"/>
                <a:gd name="T3" fmla="*/ 93 h 194"/>
                <a:gd name="T4" fmla="*/ 65 w 195"/>
                <a:gd name="T5" fmla="*/ 90 h 194"/>
                <a:gd name="T6" fmla="*/ 92 w 195"/>
                <a:gd name="T7" fmla="*/ 26 h 194"/>
                <a:gd name="T8" fmla="*/ 45 w 195"/>
                <a:gd name="T9" fmla="*/ 0 h 194"/>
                <a:gd name="T10" fmla="*/ 0 w 195"/>
                <a:gd name="T11" fmla="*/ 21 h 194"/>
                <a:gd name="T12" fmla="*/ 65 w 195"/>
                <a:gd name="T13" fmla="*/ 56 h 194"/>
                <a:gd name="T14" fmla="*/ 35 w 195"/>
                <a:gd name="T15" fmla="*/ 120 h 194"/>
                <a:gd name="T16" fmla="*/ 107 w 195"/>
                <a:gd name="T17" fmla="*/ 122 h 194"/>
                <a:gd name="T18" fmla="*/ 95 w 195"/>
                <a:gd name="T19" fmla="*/ 192 h 194"/>
                <a:gd name="T20" fmla="*/ 165 w 195"/>
                <a:gd name="T21" fmla="*/ 194 h 194"/>
                <a:gd name="T22" fmla="*/ 195 w 195"/>
                <a:gd name="T23" fmla="*/ 165 h 194"/>
                <a:gd name="T24" fmla="*/ 122 w 195"/>
                <a:gd name="T25" fmla="*/ 160 h 19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5"/>
                <a:gd name="T40" fmla="*/ 0 h 194"/>
                <a:gd name="T41" fmla="*/ 195 w 195"/>
                <a:gd name="T42" fmla="*/ 194 h 19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5" h="194">
                  <a:moveTo>
                    <a:pt x="122" y="160"/>
                  </a:moveTo>
                  <a:lnTo>
                    <a:pt x="135" y="93"/>
                  </a:lnTo>
                  <a:lnTo>
                    <a:pt x="65" y="90"/>
                  </a:lnTo>
                  <a:lnTo>
                    <a:pt x="92" y="26"/>
                  </a:lnTo>
                  <a:lnTo>
                    <a:pt x="45" y="0"/>
                  </a:lnTo>
                  <a:lnTo>
                    <a:pt x="0" y="21"/>
                  </a:lnTo>
                  <a:lnTo>
                    <a:pt x="65" y="56"/>
                  </a:lnTo>
                  <a:lnTo>
                    <a:pt x="35" y="120"/>
                  </a:lnTo>
                  <a:lnTo>
                    <a:pt x="107" y="122"/>
                  </a:lnTo>
                  <a:lnTo>
                    <a:pt x="95" y="192"/>
                  </a:lnTo>
                  <a:lnTo>
                    <a:pt x="165" y="194"/>
                  </a:lnTo>
                  <a:lnTo>
                    <a:pt x="195" y="165"/>
                  </a:lnTo>
                  <a:lnTo>
                    <a:pt x="122" y="160"/>
                  </a:lnTo>
                  <a:close/>
                </a:path>
              </a:pathLst>
            </a:custGeom>
            <a:solidFill>
              <a:srgbClr val="FEECA9"/>
            </a:solidFill>
            <a:ln w="9525">
              <a:noFill/>
              <a:round/>
              <a:headEnd/>
              <a:tailEnd/>
            </a:ln>
          </p:spPr>
          <p:txBody>
            <a:bodyPr rot="10800000"/>
            <a:lstStyle/>
            <a:p>
              <a:endParaRPr lang="en-US"/>
            </a:p>
          </p:txBody>
        </p:sp>
        <p:sp>
          <p:nvSpPr>
            <p:cNvPr id="2548" name="Freeform 1047"/>
            <p:cNvSpPr>
              <a:spLocks/>
            </p:cNvSpPr>
            <p:nvPr/>
          </p:nvSpPr>
          <p:spPr bwMode="auto">
            <a:xfrm rot="11914802">
              <a:off x="3429577" y="5432192"/>
              <a:ext cx="38292" cy="53223"/>
            </a:xfrm>
            <a:custGeom>
              <a:avLst/>
              <a:gdLst>
                <a:gd name="T0" fmla="*/ 15 w 43"/>
                <a:gd name="T1" fmla="*/ 67 h 67"/>
                <a:gd name="T2" fmla="*/ 43 w 43"/>
                <a:gd name="T3" fmla="*/ 37 h 67"/>
                <a:gd name="T4" fmla="*/ 35 w 43"/>
                <a:gd name="T5" fmla="*/ 0 h 67"/>
                <a:gd name="T6" fmla="*/ 0 w 43"/>
                <a:gd name="T7" fmla="*/ 3 h 67"/>
                <a:gd name="T8" fmla="*/ 15 w 43"/>
                <a:gd name="T9" fmla="*/ 67 h 67"/>
                <a:gd name="T10" fmla="*/ 0 60000 65536"/>
                <a:gd name="T11" fmla="*/ 0 60000 65536"/>
                <a:gd name="T12" fmla="*/ 0 60000 65536"/>
                <a:gd name="T13" fmla="*/ 0 60000 65536"/>
                <a:gd name="T14" fmla="*/ 0 60000 65536"/>
                <a:gd name="T15" fmla="*/ 0 w 43"/>
                <a:gd name="T16" fmla="*/ 0 h 67"/>
                <a:gd name="T17" fmla="*/ 43 w 43"/>
                <a:gd name="T18" fmla="*/ 67 h 67"/>
              </a:gdLst>
              <a:ahLst/>
              <a:cxnLst>
                <a:cxn ang="T10">
                  <a:pos x="T0" y="T1"/>
                </a:cxn>
                <a:cxn ang="T11">
                  <a:pos x="T2" y="T3"/>
                </a:cxn>
                <a:cxn ang="T12">
                  <a:pos x="T4" y="T5"/>
                </a:cxn>
                <a:cxn ang="T13">
                  <a:pos x="T6" y="T7"/>
                </a:cxn>
                <a:cxn ang="T14">
                  <a:pos x="T8" y="T9"/>
                </a:cxn>
              </a:cxnLst>
              <a:rect l="T15" t="T16" r="T17" b="T18"/>
              <a:pathLst>
                <a:path w="43" h="67">
                  <a:moveTo>
                    <a:pt x="15" y="67"/>
                  </a:moveTo>
                  <a:lnTo>
                    <a:pt x="43" y="37"/>
                  </a:lnTo>
                  <a:lnTo>
                    <a:pt x="35" y="0"/>
                  </a:lnTo>
                  <a:lnTo>
                    <a:pt x="0" y="3"/>
                  </a:lnTo>
                  <a:lnTo>
                    <a:pt x="15" y="67"/>
                  </a:lnTo>
                  <a:close/>
                </a:path>
              </a:pathLst>
            </a:custGeom>
            <a:solidFill>
              <a:srgbClr val="E37600"/>
            </a:solidFill>
            <a:ln w="9525">
              <a:noFill/>
              <a:round/>
              <a:headEnd/>
              <a:tailEnd/>
            </a:ln>
          </p:spPr>
          <p:txBody>
            <a:bodyPr rot="10800000"/>
            <a:lstStyle/>
            <a:p>
              <a:endParaRPr lang="en-US"/>
            </a:p>
          </p:txBody>
        </p:sp>
        <p:sp>
          <p:nvSpPr>
            <p:cNvPr id="2549" name="Freeform 1049"/>
            <p:cNvSpPr>
              <a:spLocks/>
            </p:cNvSpPr>
            <p:nvPr/>
          </p:nvSpPr>
          <p:spPr bwMode="auto">
            <a:xfrm rot="11914802">
              <a:off x="3482048" y="5400330"/>
              <a:ext cx="48979" cy="46868"/>
            </a:xfrm>
            <a:custGeom>
              <a:avLst/>
              <a:gdLst>
                <a:gd name="T0" fmla="*/ 25 w 55"/>
                <a:gd name="T1" fmla="*/ 59 h 59"/>
                <a:gd name="T2" fmla="*/ 55 w 55"/>
                <a:gd name="T3" fmla="*/ 27 h 59"/>
                <a:gd name="T4" fmla="*/ 40 w 55"/>
                <a:gd name="T5" fmla="*/ 0 h 59"/>
                <a:gd name="T6" fmla="*/ 0 w 55"/>
                <a:gd name="T7" fmla="*/ 3 h 59"/>
                <a:gd name="T8" fmla="*/ 25 w 55"/>
                <a:gd name="T9" fmla="*/ 59 h 59"/>
                <a:gd name="T10" fmla="*/ 0 60000 65536"/>
                <a:gd name="T11" fmla="*/ 0 60000 65536"/>
                <a:gd name="T12" fmla="*/ 0 60000 65536"/>
                <a:gd name="T13" fmla="*/ 0 60000 65536"/>
                <a:gd name="T14" fmla="*/ 0 60000 65536"/>
                <a:gd name="T15" fmla="*/ 0 w 55"/>
                <a:gd name="T16" fmla="*/ 0 h 59"/>
                <a:gd name="T17" fmla="*/ 55 w 55"/>
                <a:gd name="T18" fmla="*/ 59 h 59"/>
              </a:gdLst>
              <a:ahLst/>
              <a:cxnLst>
                <a:cxn ang="T10">
                  <a:pos x="T0" y="T1"/>
                </a:cxn>
                <a:cxn ang="T11">
                  <a:pos x="T2" y="T3"/>
                </a:cxn>
                <a:cxn ang="T12">
                  <a:pos x="T4" y="T5"/>
                </a:cxn>
                <a:cxn ang="T13">
                  <a:pos x="T6" y="T7"/>
                </a:cxn>
                <a:cxn ang="T14">
                  <a:pos x="T8" y="T9"/>
                </a:cxn>
              </a:cxnLst>
              <a:rect l="T15" t="T16" r="T17" b="T18"/>
              <a:pathLst>
                <a:path w="55" h="59">
                  <a:moveTo>
                    <a:pt x="25" y="59"/>
                  </a:moveTo>
                  <a:lnTo>
                    <a:pt x="55" y="27"/>
                  </a:lnTo>
                  <a:lnTo>
                    <a:pt x="40" y="0"/>
                  </a:lnTo>
                  <a:lnTo>
                    <a:pt x="0" y="3"/>
                  </a:lnTo>
                  <a:lnTo>
                    <a:pt x="25" y="59"/>
                  </a:lnTo>
                  <a:close/>
                </a:path>
              </a:pathLst>
            </a:custGeom>
            <a:solidFill>
              <a:srgbClr val="E37600"/>
            </a:solidFill>
            <a:ln w="9525">
              <a:noFill/>
              <a:round/>
              <a:headEnd/>
              <a:tailEnd/>
            </a:ln>
          </p:spPr>
          <p:txBody>
            <a:bodyPr rot="10800000"/>
            <a:lstStyle/>
            <a:p>
              <a:endParaRPr lang="en-US"/>
            </a:p>
          </p:txBody>
        </p:sp>
        <p:sp>
          <p:nvSpPr>
            <p:cNvPr id="2550" name="Freeform 1050"/>
            <p:cNvSpPr>
              <a:spLocks/>
            </p:cNvSpPr>
            <p:nvPr/>
          </p:nvSpPr>
          <p:spPr bwMode="auto">
            <a:xfrm rot="11914802">
              <a:off x="3432781" y="5206954"/>
              <a:ext cx="363333" cy="381299"/>
            </a:xfrm>
            <a:custGeom>
              <a:avLst/>
              <a:gdLst>
                <a:gd name="T0" fmla="*/ 513 w 163"/>
                <a:gd name="T1" fmla="*/ 1280 h 180"/>
                <a:gd name="T2" fmla="*/ 0 w 163"/>
                <a:gd name="T3" fmla="*/ 640 h 180"/>
                <a:gd name="T4" fmla="*/ 513 w 163"/>
                <a:gd name="T5" fmla="*/ 0 h 180"/>
                <a:gd name="T6" fmla="*/ 1021 w 163"/>
                <a:gd name="T7" fmla="*/ 179 h 180"/>
                <a:gd name="T8" fmla="*/ 846 w 163"/>
                <a:gd name="T9" fmla="*/ 184 h 180"/>
                <a:gd name="T10" fmla="*/ 884 w 163"/>
                <a:gd name="T11" fmla="*/ 355 h 180"/>
                <a:gd name="T12" fmla="*/ 708 w 163"/>
                <a:gd name="T13" fmla="*/ 371 h 180"/>
                <a:gd name="T14" fmla="*/ 771 w 163"/>
                <a:gd name="T15" fmla="*/ 520 h 180"/>
                <a:gd name="T16" fmla="*/ 588 w 163"/>
                <a:gd name="T17" fmla="*/ 605 h 180"/>
                <a:gd name="T18" fmla="*/ 751 w 163"/>
                <a:gd name="T19" fmla="*/ 696 h 180"/>
                <a:gd name="T20" fmla="*/ 676 w 163"/>
                <a:gd name="T21" fmla="*/ 867 h 180"/>
                <a:gd name="T22" fmla="*/ 859 w 163"/>
                <a:gd name="T23" fmla="*/ 875 h 180"/>
                <a:gd name="T24" fmla="*/ 826 w 163"/>
                <a:gd name="T25" fmla="*/ 1059 h 180"/>
                <a:gd name="T26" fmla="*/ 1001 w 163"/>
                <a:gd name="T27" fmla="*/ 1067 h 180"/>
                <a:gd name="T28" fmla="*/ 513 w 163"/>
                <a:gd name="T29" fmla="*/ 1280 h 18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3"/>
                <a:gd name="T46" fmla="*/ 0 h 180"/>
                <a:gd name="T47" fmla="*/ 163 w 163"/>
                <a:gd name="T48" fmla="*/ 180 h 18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3" h="180">
                  <a:moveTo>
                    <a:pt x="82" y="180"/>
                  </a:moveTo>
                  <a:cubicBezTo>
                    <a:pt x="36" y="180"/>
                    <a:pt x="0" y="131"/>
                    <a:pt x="0" y="90"/>
                  </a:cubicBezTo>
                  <a:cubicBezTo>
                    <a:pt x="0" y="49"/>
                    <a:pt x="44" y="0"/>
                    <a:pt x="82" y="0"/>
                  </a:cubicBezTo>
                  <a:cubicBezTo>
                    <a:pt x="120" y="0"/>
                    <a:pt x="163" y="25"/>
                    <a:pt x="163" y="25"/>
                  </a:cubicBezTo>
                  <a:cubicBezTo>
                    <a:pt x="135" y="26"/>
                    <a:pt x="135" y="26"/>
                    <a:pt x="135" y="26"/>
                  </a:cubicBezTo>
                  <a:cubicBezTo>
                    <a:pt x="141" y="50"/>
                    <a:pt x="141" y="50"/>
                    <a:pt x="141" y="50"/>
                  </a:cubicBezTo>
                  <a:cubicBezTo>
                    <a:pt x="113" y="52"/>
                    <a:pt x="113" y="52"/>
                    <a:pt x="113" y="52"/>
                  </a:cubicBezTo>
                  <a:cubicBezTo>
                    <a:pt x="123" y="73"/>
                    <a:pt x="123" y="73"/>
                    <a:pt x="123" y="73"/>
                  </a:cubicBezTo>
                  <a:cubicBezTo>
                    <a:pt x="94" y="85"/>
                    <a:pt x="94" y="85"/>
                    <a:pt x="94" y="85"/>
                  </a:cubicBezTo>
                  <a:cubicBezTo>
                    <a:pt x="120" y="98"/>
                    <a:pt x="120" y="98"/>
                    <a:pt x="120" y="98"/>
                  </a:cubicBezTo>
                  <a:cubicBezTo>
                    <a:pt x="108" y="122"/>
                    <a:pt x="108" y="122"/>
                    <a:pt x="108" y="122"/>
                  </a:cubicBezTo>
                  <a:cubicBezTo>
                    <a:pt x="137" y="123"/>
                    <a:pt x="137" y="123"/>
                    <a:pt x="137" y="123"/>
                  </a:cubicBezTo>
                  <a:cubicBezTo>
                    <a:pt x="132" y="149"/>
                    <a:pt x="132" y="149"/>
                    <a:pt x="132" y="149"/>
                  </a:cubicBezTo>
                  <a:cubicBezTo>
                    <a:pt x="160" y="150"/>
                    <a:pt x="160" y="150"/>
                    <a:pt x="160" y="150"/>
                  </a:cubicBezTo>
                  <a:cubicBezTo>
                    <a:pt x="160" y="150"/>
                    <a:pt x="129" y="180"/>
                    <a:pt x="82" y="180"/>
                  </a:cubicBezTo>
                  <a:close/>
                </a:path>
              </a:pathLst>
            </a:custGeom>
            <a:solidFill>
              <a:srgbClr val="FFC200"/>
            </a:solidFill>
            <a:ln w="9525">
              <a:noFill/>
              <a:round/>
              <a:headEnd/>
              <a:tailEnd/>
            </a:ln>
          </p:spPr>
          <p:txBody>
            <a:bodyPr rot="10800000"/>
            <a:lstStyle/>
            <a:p>
              <a:endParaRPr lang="en-US"/>
            </a:p>
          </p:txBody>
        </p:sp>
        <p:sp>
          <p:nvSpPr>
            <p:cNvPr id="2551" name="Freeform 1051"/>
            <p:cNvSpPr>
              <a:spLocks noEditPoints="1"/>
            </p:cNvSpPr>
            <p:nvPr/>
          </p:nvSpPr>
          <p:spPr bwMode="auto">
            <a:xfrm rot="11914802">
              <a:off x="3490655" y="5244320"/>
              <a:ext cx="87271" cy="129483"/>
            </a:xfrm>
            <a:custGeom>
              <a:avLst/>
              <a:gdLst>
                <a:gd name="T0" fmla="*/ 55 w 98"/>
                <a:gd name="T1" fmla="*/ 0 h 163"/>
                <a:gd name="T2" fmla="*/ 28 w 98"/>
                <a:gd name="T3" fmla="*/ 30 h 163"/>
                <a:gd name="T4" fmla="*/ 28 w 98"/>
                <a:gd name="T5" fmla="*/ 30 h 163"/>
                <a:gd name="T6" fmla="*/ 0 w 98"/>
                <a:gd name="T7" fmla="*/ 94 h 163"/>
                <a:gd name="T8" fmla="*/ 30 w 98"/>
                <a:gd name="T9" fmla="*/ 64 h 163"/>
                <a:gd name="T10" fmla="*/ 28 w 98"/>
                <a:gd name="T11" fmla="*/ 64 h 163"/>
                <a:gd name="T12" fmla="*/ 55 w 98"/>
                <a:gd name="T13" fmla="*/ 0 h 163"/>
                <a:gd name="T14" fmla="*/ 55 w 98"/>
                <a:gd name="T15" fmla="*/ 0 h 163"/>
                <a:gd name="T16" fmla="*/ 98 w 98"/>
                <a:gd name="T17" fmla="*/ 67 h 163"/>
                <a:gd name="T18" fmla="*/ 98 w 98"/>
                <a:gd name="T19" fmla="*/ 67 h 163"/>
                <a:gd name="T20" fmla="*/ 68 w 98"/>
                <a:gd name="T21" fmla="*/ 96 h 163"/>
                <a:gd name="T22" fmla="*/ 70 w 98"/>
                <a:gd name="T23" fmla="*/ 96 h 163"/>
                <a:gd name="T24" fmla="*/ 58 w 98"/>
                <a:gd name="T25" fmla="*/ 163 h 163"/>
                <a:gd name="T26" fmla="*/ 85 w 98"/>
                <a:gd name="T27" fmla="*/ 134 h 163"/>
                <a:gd name="T28" fmla="*/ 85 w 98"/>
                <a:gd name="T29" fmla="*/ 134 h 163"/>
                <a:gd name="T30" fmla="*/ 98 w 98"/>
                <a:gd name="T31" fmla="*/ 67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8"/>
                <a:gd name="T49" fmla="*/ 0 h 163"/>
                <a:gd name="T50" fmla="*/ 98 w 98"/>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8" h="163">
                  <a:moveTo>
                    <a:pt x="55" y="0"/>
                  </a:moveTo>
                  <a:lnTo>
                    <a:pt x="28" y="30"/>
                  </a:lnTo>
                  <a:lnTo>
                    <a:pt x="0" y="94"/>
                  </a:lnTo>
                  <a:lnTo>
                    <a:pt x="30" y="64"/>
                  </a:lnTo>
                  <a:lnTo>
                    <a:pt x="28" y="64"/>
                  </a:lnTo>
                  <a:lnTo>
                    <a:pt x="55" y="0"/>
                  </a:lnTo>
                  <a:close/>
                  <a:moveTo>
                    <a:pt x="98" y="67"/>
                  </a:moveTo>
                  <a:lnTo>
                    <a:pt x="98" y="67"/>
                  </a:lnTo>
                  <a:lnTo>
                    <a:pt x="68" y="96"/>
                  </a:lnTo>
                  <a:lnTo>
                    <a:pt x="70" y="96"/>
                  </a:lnTo>
                  <a:lnTo>
                    <a:pt x="58" y="163"/>
                  </a:lnTo>
                  <a:lnTo>
                    <a:pt x="85" y="134"/>
                  </a:lnTo>
                  <a:lnTo>
                    <a:pt x="98" y="67"/>
                  </a:lnTo>
                  <a:close/>
                </a:path>
              </a:pathLst>
            </a:custGeom>
            <a:solidFill>
              <a:srgbClr val="E37600"/>
            </a:solidFill>
            <a:ln w="9525">
              <a:noFill/>
              <a:round/>
              <a:headEnd/>
              <a:tailEnd/>
            </a:ln>
          </p:spPr>
          <p:txBody>
            <a:bodyPr rot="10800000"/>
            <a:lstStyle/>
            <a:p>
              <a:endParaRPr lang="en-US"/>
            </a:p>
          </p:txBody>
        </p:sp>
        <p:sp>
          <p:nvSpPr>
            <p:cNvPr id="2552" name="Freeform 1052"/>
            <p:cNvSpPr>
              <a:spLocks/>
            </p:cNvSpPr>
            <p:nvPr/>
          </p:nvSpPr>
          <p:spPr bwMode="auto">
            <a:xfrm rot="11914802">
              <a:off x="3376676" y="5481223"/>
              <a:ext cx="66789" cy="23037"/>
            </a:xfrm>
            <a:custGeom>
              <a:avLst/>
              <a:gdLst>
                <a:gd name="T0" fmla="*/ 188 w 30"/>
                <a:gd name="T1" fmla="*/ 21 h 11"/>
                <a:gd name="T2" fmla="*/ 138 w 30"/>
                <a:gd name="T3" fmla="*/ 76 h 11"/>
                <a:gd name="T4" fmla="*/ 0 w 30"/>
                <a:gd name="T5" fmla="*/ 0 h 11"/>
                <a:gd name="T6" fmla="*/ 188 w 30"/>
                <a:gd name="T7" fmla="*/ 21 h 11"/>
                <a:gd name="T8" fmla="*/ 0 60000 65536"/>
                <a:gd name="T9" fmla="*/ 0 60000 65536"/>
                <a:gd name="T10" fmla="*/ 0 60000 65536"/>
                <a:gd name="T11" fmla="*/ 0 60000 65536"/>
                <a:gd name="T12" fmla="*/ 0 w 30"/>
                <a:gd name="T13" fmla="*/ 0 h 11"/>
                <a:gd name="T14" fmla="*/ 30 w 30"/>
                <a:gd name="T15" fmla="*/ 11 h 11"/>
              </a:gdLst>
              <a:ahLst/>
              <a:cxnLst>
                <a:cxn ang="T8">
                  <a:pos x="T0" y="T1"/>
                </a:cxn>
                <a:cxn ang="T9">
                  <a:pos x="T2" y="T3"/>
                </a:cxn>
                <a:cxn ang="T10">
                  <a:pos x="T4" y="T5"/>
                </a:cxn>
                <a:cxn ang="T11">
                  <a:pos x="T6" y="T7"/>
                </a:cxn>
              </a:cxnLst>
              <a:rect l="T12" t="T13" r="T14" b="T15"/>
              <a:pathLst>
                <a:path w="30" h="11">
                  <a:moveTo>
                    <a:pt x="30" y="3"/>
                  </a:moveTo>
                  <a:cubicBezTo>
                    <a:pt x="22" y="11"/>
                    <a:pt x="22" y="11"/>
                    <a:pt x="22" y="11"/>
                  </a:cubicBezTo>
                  <a:cubicBezTo>
                    <a:pt x="0" y="0"/>
                    <a:pt x="0" y="0"/>
                    <a:pt x="0" y="0"/>
                  </a:cubicBezTo>
                  <a:cubicBezTo>
                    <a:pt x="5" y="2"/>
                    <a:pt x="23" y="8"/>
                    <a:pt x="30" y="3"/>
                  </a:cubicBezTo>
                  <a:close/>
                </a:path>
              </a:pathLst>
            </a:custGeom>
            <a:solidFill>
              <a:srgbClr val="FFFFFF"/>
            </a:solidFill>
            <a:ln w="9525">
              <a:noFill/>
              <a:round/>
              <a:headEnd/>
              <a:tailEnd/>
            </a:ln>
          </p:spPr>
          <p:txBody>
            <a:bodyPr rot="10800000"/>
            <a:lstStyle/>
            <a:p>
              <a:endParaRPr lang="en-US"/>
            </a:p>
          </p:txBody>
        </p:sp>
        <p:sp>
          <p:nvSpPr>
            <p:cNvPr id="2553" name="Freeform 1053"/>
            <p:cNvSpPr>
              <a:spLocks/>
            </p:cNvSpPr>
            <p:nvPr/>
          </p:nvSpPr>
          <p:spPr bwMode="auto">
            <a:xfrm rot="11914802">
              <a:off x="3615672" y="5248693"/>
              <a:ext cx="160294" cy="355879"/>
            </a:xfrm>
            <a:custGeom>
              <a:avLst/>
              <a:gdLst>
                <a:gd name="T0" fmla="*/ 450 w 72"/>
                <a:gd name="T1" fmla="*/ 0 h 168"/>
                <a:gd name="T2" fmla="*/ 0 w 72"/>
                <a:gd name="T3" fmla="*/ 597 h 168"/>
                <a:gd name="T4" fmla="*/ 425 w 72"/>
                <a:gd name="T5" fmla="*/ 1195 h 168"/>
                <a:gd name="T6" fmla="*/ 75 w 72"/>
                <a:gd name="T7" fmla="*/ 597 h 168"/>
                <a:gd name="T8" fmla="*/ 450 w 72"/>
                <a:gd name="T9" fmla="*/ 0 h 168"/>
                <a:gd name="T10" fmla="*/ 0 60000 65536"/>
                <a:gd name="T11" fmla="*/ 0 60000 65536"/>
                <a:gd name="T12" fmla="*/ 0 60000 65536"/>
                <a:gd name="T13" fmla="*/ 0 60000 65536"/>
                <a:gd name="T14" fmla="*/ 0 60000 65536"/>
                <a:gd name="T15" fmla="*/ 0 w 72"/>
                <a:gd name="T16" fmla="*/ 0 h 168"/>
                <a:gd name="T17" fmla="*/ 72 w 72"/>
                <a:gd name="T18" fmla="*/ 168 h 168"/>
              </a:gdLst>
              <a:ahLst/>
              <a:cxnLst>
                <a:cxn ang="T10">
                  <a:pos x="T0" y="T1"/>
                </a:cxn>
                <a:cxn ang="T11">
                  <a:pos x="T2" y="T3"/>
                </a:cxn>
                <a:cxn ang="T12">
                  <a:pos x="T4" y="T5"/>
                </a:cxn>
                <a:cxn ang="T13">
                  <a:pos x="T6" y="T7"/>
                </a:cxn>
                <a:cxn ang="T14">
                  <a:pos x="T8" y="T9"/>
                </a:cxn>
              </a:cxnLst>
              <a:rect l="T15" t="T16" r="T17" b="T18"/>
              <a:pathLst>
                <a:path w="72" h="168">
                  <a:moveTo>
                    <a:pt x="72" y="0"/>
                  </a:moveTo>
                  <a:cubicBezTo>
                    <a:pt x="37" y="4"/>
                    <a:pt x="0" y="47"/>
                    <a:pt x="0" y="84"/>
                  </a:cubicBezTo>
                  <a:cubicBezTo>
                    <a:pt x="0" y="120"/>
                    <a:pt x="28" y="162"/>
                    <a:pt x="68" y="168"/>
                  </a:cubicBezTo>
                  <a:cubicBezTo>
                    <a:pt x="35" y="154"/>
                    <a:pt x="12" y="117"/>
                    <a:pt x="12" y="84"/>
                  </a:cubicBezTo>
                  <a:cubicBezTo>
                    <a:pt x="12" y="51"/>
                    <a:pt x="41" y="13"/>
                    <a:pt x="72" y="0"/>
                  </a:cubicBezTo>
                  <a:close/>
                </a:path>
              </a:pathLst>
            </a:custGeom>
            <a:solidFill>
              <a:srgbClr val="FEE075"/>
            </a:solidFill>
            <a:ln w="9525">
              <a:noFill/>
              <a:round/>
              <a:headEnd/>
              <a:tailEnd/>
            </a:ln>
          </p:spPr>
          <p:txBody>
            <a:bodyPr rot="10800000"/>
            <a:lstStyle/>
            <a:p>
              <a:endParaRPr lang="en-US"/>
            </a:p>
          </p:txBody>
        </p:sp>
        <p:sp>
          <p:nvSpPr>
            <p:cNvPr id="2554" name="Freeform 1054"/>
            <p:cNvSpPr>
              <a:spLocks/>
            </p:cNvSpPr>
            <p:nvPr/>
          </p:nvSpPr>
          <p:spPr bwMode="auto">
            <a:xfrm rot="11914802">
              <a:off x="3636976" y="5258533"/>
              <a:ext cx="138031" cy="345552"/>
            </a:xfrm>
            <a:custGeom>
              <a:avLst/>
              <a:gdLst>
                <a:gd name="T0" fmla="*/ 25 w 62"/>
                <a:gd name="T1" fmla="*/ 584 h 163"/>
                <a:gd name="T2" fmla="*/ 388 w 62"/>
                <a:gd name="T3" fmla="*/ 0 h 163"/>
                <a:gd name="T4" fmla="*/ 0 w 62"/>
                <a:gd name="T5" fmla="*/ 584 h 163"/>
                <a:gd name="T6" fmla="*/ 350 w 62"/>
                <a:gd name="T7" fmla="*/ 1161 h 163"/>
                <a:gd name="T8" fmla="*/ 25 w 62"/>
                <a:gd name="T9" fmla="*/ 584 h 163"/>
                <a:gd name="T10" fmla="*/ 0 60000 65536"/>
                <a:gd name="T11" fmla="*/ 0 60000 65536"/>
                <a:gd name="T12" fmla="*/ 0 60000 65536"/>
                <a:gd name="T13" fmla="*/ 0 60000 65536"/>
                <a:gd name="T14" fmla="*/ 0 60000 65536"/>
                <a:gd name="T15" fmla="*/ 0 w 62"/>
                <a:gd name="T16" fmla="*/ 0 h 163"/>
                <a:gd name="T17" fmla="*/ 62 w 62"/>
                <a:gd name="T18" fmla="*/ 163 h 163"/>
              </a:gdLst>
              <a:ahLst/>
              <a:cxnLst>
                <a:cxn ang="T10">
                  <a:pos x="T0" y="T1"/>
                </a:cxn>
                <a:cxn ang="T11">
                  <a:pos x="T2" y="T3"/>
                </a:cxn>
                <a:cxn ang="T12">
                  <a:pos x="T4" y="T5"/>
                </a:cxn>
                <a:cxn ang="T13">
                  <a:pos x="T6" y="T7"/>
                </a:cxn>
                <a:cxn ang="T14">
                  <a:pos x="T8" y="T9"/>
                </a:cxn>
              </a:cxnLst>
              <a:rect l="T15" t="T16" r="T17" b="T18"/>
              <a:pathLst>
                <a:path w="62" h="163">
                  <a:moveTo>
                    <a:pt x="4" y="82"/>
                  </a:moveTo>
                  <a:cubicBezTo>
                    <a:pt x="4" y="50"/>
                    <a:pt x="32" y="12"/>
                    <a:pt x="62" y="0"/>
                  </a:cubicBezTo>
                  <a:cubicBezTo>
                    <a:pt x="30" y="10"/>
                    <a:pt x="0" y="49"/>
                    <a:pt x="0" y="82"/>
                  </a:cubicBezTo>
                  <a:cubicBezTo>
                    <a:pt x="0" y="114"/>
                    <a:pt x="23" y="152"/>
                    <a:pt x="56" y="163"/>
                  </a:cubicBezTo>
                  <a:cubicBezTo>
                    <a:pt x="25" y="150"/>
                    <a:pt x="4" y="114"/>
                    <a:pt x="4" y="82"/>
                  </a:cubicBezTo>
                  <a:close/>
                </a:path>
              </a:pathLst>
            </a:custGeom>
            <a:solidFill>
              <a:srgbClr val="FFFFFF"/>
            </a:solidFill>
            <a:ln w="9525">
              <a:noFill/>
              <a:round/>
              <a:headEnd/>
              <a:tailEnd/>
            </a:ln>
          </p:spPr>
          <p:txBody>
            <a:bodyPr rot="10800000"/>
            <a:lstStyle/>
            <a:p>
              <a:endParaRPr lang="en-US"/>
            </a:p>
          </p:txBody>
        </p:sp>
        <p:sp>
          <p:nvSpPr>
            <p:cNvPr id="2555" name="Freeform 1055"/>
            <p:cNvSpPr>
              <a:spLocks/>
            </p:cNvSpPr>
            <p:nvPr/>
          </p:nvSpPr>
          <p:spPr bwMode="auto">
            <a:xfrm rot="11914802">
              <a:off x="3435099" y="5236650"/>
              <a:ext cx="173652" cy="154108"/>
            </a:xfrm>
            <a:custGeom>
              <a:avLst/>
              <a:gdLst>
                <a:gd name="T0" fmla="*/ 122 w 195"/>
                <a:gd name="T1" fmla="*/ 160 h 194"/>
                <a:gd name="T2" fmla="*/ 135 w 195"/>
                <a:gd name="T3" fmla="*/ 93 h 194"/>
                <a:gd name="T4" fmla="*/ 65 w 195"/>
                <a:gd name="T5" fmla="*/ 90 h 194"/>
                <a:gd name="T6" fmla="*/ 92 w 195"/>
                <a:gd name="T7" fmla="*/ 26 h 194"/>
                <a:gd name="T8" fmla="*/ 45 w 195"/>
                <a:gd name="T9" fmla="*/ 0 h 194"/>
                <a:gd name="T10" fmla="*/ 0 w 195"/>
                <a:gd name="T11" fmla="*/ 21 h 194"/>
                <a:gd name="T12" fmla="*/ 65 w 195"/>
                <a:gd name="T13" fmla="*/ 56 h 194"/>
                <a:gd name="T14" fmla="*/ 35 w 195"/>
                <a:gd name="T15" fmla="*/ 120 h 194"/>
                <a:gd name="T16" fmla="*/ 107 w 195"/>
                <a:gd name="T17" fmla="*/ 122 h 194"/>
                <a:gd name="T18" fmla="*/ 95 w 195"/>
                <a:gd name="T19" fmla="*/ 192 h 194"/>
                <a:gd name="T20" fmla="*/ 165 w 195"/>
                <a:gd name="T21" fmla="*/ 194 h 194"/>
                <a:gd name="T22" fmla="*/ 195 w 195"/>
                <a:gd name="T23" fmla="*/ 165 h 194"/>
                <a:gd name="T24" fmla="*/ 122 w 195"/>
                <a:gd name="T25" fmla="*/ 160 h 19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5"/>
                <a:gd name="T40" fmla="*/ 0 h 194"/>
                <a:gd name="T41" fmla="*/ 195 w 195"/>
                <a:gd name="T42" fmla="*/ 194 h 19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5" h="194">
                  <a:moveTo>
                    <a:pt x="122" y="160"/>
                  </a:moveTo>
                  <a:lnTo>
                    <a:pt x="135" y="93"/>
                  </a:lnTo>
                  <a:lnTo>
                    <a:pt x="65" y="90"/>
                  </a:lnTo>
                  <a:lnTo>
                    <a:pt x="92" y="26"/>
                  </a:lnTo>
                  <a:lnTo>
                    <a:pt x="45" y="0"/>
                  </a:lnTo>
                  <a:lnTo>
                    <a:pt x="0" y="21"/>
                  </a:lnTo>
                  <a:lnTo>
                    <a:pt x="65" y="56"/>
                  </a:lnTo>
                  <a:lnTo>
                    <a:pt x="35" y="120"/>
                  </a:lnTo>
                  <a:lnTo>
                    <a:pt x="107" y="122"/>
                  </a:lnTo>
                  <a:lnTo>
                    <a:pt x="95" y="192"/>
                  </a:lnTo>
                  <a:lnTo>
                    <a:pt x="165" y="194"/>
                  </a:lnTo>
                  <a:lnTo>
                    <a:pt x="195" y="165"/>
                  </a:lnTo>
                  <a:lnTo>
                    <a:pt x="122" y="160"/>
                  </a:lnTo>
                  <a:close/>
                </a:path>
              </a:pathLst>
            </a:custGeom>
            <a:noFill/>
            <a:ln w="7938" cap="rnd">
              <a:solidFill>
                <a:srgbClr val="333333"/>
              </a:solidFill>
              <a:round/>
              <a:headEnd/>
              <a:tailEnd/>
            </a:ln>
          </p:spPr>
          <p:txBody>
            <a:bodyPr rot="10800000"/>
            <a:lstStyle/>
            <a:p>
              <a:endParaRPr lang="en-US"/>
            </a:p>
          </p:txBody>
        </p:sp>
        <p:sp>
          <p:nvSpPr>
            <p:cNvPr id="2556" name="Freeform 1056"/>
            <p:cNvSpPr>
              <a:spLocks/>
            </p:cNvSpPr>
            <p:nvPr/>
          </p:nvSpPr>
          <p:spPr bwMode="auto">
            <a:xfrm rot="11914802">
              <a:off x="3429577" y="5432192"/>
              <a:ext cx="38292" cy="53223"/>
            </a:xfrm>
            <a:custGeom>
              <a:avLst/>
              <a:gdLst>
                <a:gd name="T0" fmla="*/ 15 w 43"/>
                <a:gd name="T1" fmla="*/ 67 h 67"/>
                <a:gd name="T2" fmla="*/ 43 w 43"/>
                <a:gd name="T3" fmla="*/ 37 h 67"/>
                <a:gd name="T4" fmla="*/ 35 w 43"/>
                <a:gd name="T5" fmla="*/ 0 h 67"/>
                <a:gd name="T6" fmla="*/ 0 w 43"/>
                <a:gd name="T7" fmla="*/ 3 h 67"/>
                <a:gd name="T8" fmla="*/ 15 w 43"/>
                <a:gd name="T9" fmla="*/ 67 h 67"/>
                <a:gd name="T10" fmla="*/ 0 60000 65536"/>
                <a:gd name="T11" fmla="*/ 0 60000 65536"/>
                <a:gd name="T12" fmla="*/ 0 60000 65536"/>
                <a:gd name="T13" fmla="*/ 0 60000 65536"/>
                <a:gd name="T14" fmla="*/ 0 60000 65536"/>
                <a:gd name="T15" fmla="*/ 0 w 43"/>
                <a:gd name="T16" fmla="*/ 0 h 67"/>
                <a:gd name="T17" fmla="*/ 43 w 43"/>
                <a:gd name="T18" fmla="*/ 67 h 67"/>
              </a:gdLst>
              <a:ahLst/>
              <a:cxnLst>
                <a:cxn ang="T10">
                  <a:pos x="T0" y="T1"/>
                </a:cxn>
                <a:cxn ang="T11">
                  <a:pos x="T2" y="T3"/>
                </a:cxn>
                <a:cxn ang="T12">
                  <a:pos x="T4" y="T5"/>
                </a:cxn>
                <a:cxn ang="T13">
                  <a:pos x="T6" y="T7"/>
                </a:cxn>
                <a:cxn ang="T14">
                  <a:pos x="T8" y="T9"/>
                </a:cxn>
              </a:cxnLst>
              <a:rect l="T15" t="T16" r="T17" b="T18"/>
              <a:pathLst>
                <a:path w="43" h="67">
                  <a:moveTo>
                    <a:pt x="15" y="67"/>
                  </a:moveTo>
                  <a:lnTo>
                    <a:pt x="43" y="37"/>
                  </a:lnTo>
                  <a:lnTo>
                    <a:pt x="35" y="0"/>
                  </a:lnTo>
                  <a:lnTo>
                    <a:pt x="0" y="3"/>
                  </a:lnTo>
                  <a:lnTo>
                    <a:pt x="15" y="67"/>
                  </a:lnTo>
                  <a:close/>
                </a:path>
              </a:pathLst>
            </a:custGeom>
            <a:noFill/>
            <a:ln w="7938" cap="rnd">
              <a:solidFill>
                <a:srgbClr val="333333"/>
              </a:solidFill>
              <a:round/>
              <a:headEnd/>
              <a:tailEnd/>
            </a:ln>
          </p:spPr>
          <p:txBody>
            <a:bodyPr rot="10800000"/>
            <a:lstStyle/>
            <a:p>
              <a:endParaRPr lang="en-US"/>
            </a:p>
          </p:txBody>
        </p:sp>
        <p:sp>
          <p:nvSpPr>
            <p:cNvPr id="2557" name="Line 1057"/>
            <p:cNvSpPr>
              <a:spLocks noChangeShapeType="1"/>
            </p:cNvSpPr>
            <p:nvPr/>
          </p:nvSpPr>
          <p:spPr bwMode="auto">
            <a:xfrm rot="11914802" flipV="1">
              <a:off x="3512020" y="5347799"/>
              <a:ext cx="24044" cy="25420"/>
            </a:xfrm>
            <a:prstGeom prst="line">
              <a:avLst/>
            </a:prstGeom>
            <a:noFill/>
            <a:ln w="7938" cap="rnd">
              <a:solidFill>
                <a:srgbClr val="333333"/>
              </a:solidFill>
              <a:round/>
              <a:headEnd/>
              <a:tailEnd/>
            </a:ln>
          </p:spPr>
          <p:txBody>
            <a:bodyPr/>
            <a:lstStyle/>
            <a:p>
              <a:endParaRPr lang="en-US"/>
            </a:p>
          </p:txBody>
        </p:sp>
        <p:sp>
          <p:nvSpPr>
            <p:cNvPr id="2558" name="Line 1058"/>
            <p:cNvSpPr>
              <a:spLocks noChangeShapeType="1"/>
            </p:cNvSpPr>
            <p:nvPr/>
          </p:nvSpPr>
          <p:spPr bwMode="auto">
            <a:xfrm rot="11914802" flipV="1">
              <a:off x="3492612" y="5285575"/>
              <a:ext cx="26716" cy="25420"/>
            </a:xfrm>
            <a:prstGeom prst="line">
              <a:avLst/>
            </a:prstGeom>
            <a:noFill/>
            <a:ln w="7938" cap="rnd">
              <a:solidFill>
                <a:srgbClr val="333333"/>
              </a:solidFill>
              <a:round/>
              <a:headEnd/>
              <a:tailEnd/>
            </a:ln>
          </p:spPr>
          <p:txBody>
            <a:bodyPr/>
            <a:lstStyle/>
            <a:p>
              <a:endParaRPr lang="en-US"/>
            </a:p>
          </p:txBody>
        </p:sp>
        <p:sp>
          <p:nvSpPr>
            <p:cNvPr id="2559" name="Line 1059"/>
            <p:cNvSpPr>
              <a:spLocks noChangeShapeType="1"/>
            </p:cNvSpPr>
            <p:nvPr/>
          </p:nvSpPr>
          <p:spPr bwMode="auto">
            <a:xfrm rot="11914802" flipV="1">
              <a:off x="3550687" y="5309243"/>
              <a:ext cx="26716" cy="23831"/>
            </a:xfrm>
            <a:prstGeom prst="line">
              <a:avLst/>
            </a:prstGeom>
            <a:noFill/>
            <a:ln w="7938" cap="rnd">
              <a:solidFill>
                <a:srgbClr val="333333"/>
              </a:solidFill>
              <a:round/>
              <a:headEnd/>
              <a:tailEnd/>
            </a:ln>
          </p:spPr>
          <p:txBody>
            <a:bodyPr/>
            <a:lstStyle/>
            <a:p>
              <a:endParaRPr lang="en-US"/>
            </a:p>
          </p:txBody>
        </p:sp>
        <p:sp>
          <p:nvSpPr>
            <p:cNvPr id="2560" name="Line 1060"/>
            <p:cNvSpPr>
              <a:spLocks noChangeShapeType="1"/>
            </p:cNvSpPr>
            <p:nvPr/>
          </p:nvSpPr>
          <p:spPr bwMode="auto">
            <a:xfrm rot="11914802" flipV="1">
              <a:off x="3520614" y="5238389"/>
              <a:ext cx="24044" cy="25420"/>
            </a:xfrm>
            <a:prstGeom prst="line">
              <a:avLst/>
            </a:prstGeom>
            <a:noFill/>
            <a:ln w="7938" cap="rnd">
              <a:solidFill>
                <a:srgbClr val="333333"/>
              </a:solidFill>
              <a:round/>
              <a:headEnd/>
              <a:tailEnd/>
            </a:ln>
          </p:spPr>
          <p:txBody>
            <a:bodyPr/>
            <a:lstStyle/>
            <a:p>
              <a:endParaRPr lang="en-US"/>
            </a:p>
          </p:txBody>
        </p:sp>
        <p:sp>
          <p:nvSpPr>
            <p:cNvPr id="2561" name="Freeform 1062"/>
            <p:cNvSpPr>
              <a:spLocks/>
            </p:cNvSpPr>
            <p:nvPr/>
          </p:nvSpPr>
          <p:spPr bwMode="auto">
            <a:xfrm rot="11914802">
              <a:off x="3482048" y="5400330"/>
              <a:ext cx="48979" cy="46868"/>
            </a:xfrm>
            <a:custGeom>
              <a:avLst/>
              <a:gdLst>
                <a:gd name="T0" fmla="*/ 25 w 55"/>
                <a:gd name="T1" fmla="*/ 59 h 59"/>
                <a:gd name="T2" fmla="*/ 55 w 55"/>
                <a:gd name="T3" fmla="*/ 27 h 59"/>
                <a:gd name="T4" fmla="*/ 40 w 55"/>
                <a:gd name="T5" fmla="*/ 0 h 59"/>
                <a:gd name="T6" fmla="*/ 0 w 55"/>
                <a:gd name="T7" fmla="*/ 3 h 59"/>
                <a:gd name="T8" fmla="*/ 25 w 55"/>
                <a:gd name="T9" fmla="*/ 59 h 59"/>
                <a:gd name="T10" fmla="*/ 0 60000 65536"/>
                <a:gd name="T11" fmla="*/ 0 60000 65536"/>
                <a:gd name="T12" fmla="*/ 0 60000 65536"/>
                <a:gd name="T13" fmla="*/ 0 60000 65536"/>
                <a:gd name="T14" fmla="*/ 0 60000 65536"/>
                <a:gd name="T15" fmla="*/ 0 w 55"/>
                <a:gd name="T16" fmla="*/ 0 h 59"/>
                <a:gd name="T17" fmla="*/ 55 w 55"/>
                <a:gd name="T18" fmla="*/ 59 h 59"/>
              </a:gdLst>
              <a:ahLst/>
              <a:cxnLst>
                <a:cxn ang="T10">
                  <a:pos x="T0" y="T1"/>
                </a:cxn>
                <a:cxn ang="T11">
                  <a:pos x="T2" y="T3"/>
                </a:cxn>
                <a:cxn ang="T12">
                  <a:pos x="T4" y="T5"/>
                </a:cxn>
                <a:cxn ang="T13">
                  <a:pos x="T6" y="T7"/>
                </a:cxn>
                <a:cxn ang="T14">
                  <a:pos x="T8" y="T9"/>
                </a:cxn>
              </a:cxnLst>
              <a:rect l="T15" t="T16" r="T17" b="T18"/>
              <a:pathLst>
                <a:path w="55" h="59">
                  <a:moveTo>
                    <a:pt x="25" y="59"/>
                  </a:moveTo>
                  <a:lnTo>
                    <a:pt x="55" y="27"/>
                  </a:lnTo>
                  <a:lnTo>
                    <a:pt x="40" y="0"/>
                  </a:lnTo>
                  <a:lnTo>
                    <a:pt x="0" y="3"/>
                  </a:lnTo>
                  <a:lnTo>
                    <a:pt x="25" y="59"/>
                  </a:lnTo>
                  <a:close/>
                </a:path>
              </a:pathLst>
            </a:custGeom>
            <a:noFill/>
            <a:ln w="7938" cap="rnd">
              <a:solidFill>
                <a:srgbClr val="333333"/>
              </a:solidFill>
              <a:round/>
              <a:headEnd/>
              <a:tailEnd/>
            </a:ln>
          </p:spPr>
          <p:txBody>
            <a:bodyPr rot="10800000"/>
            <a:lstStyle/>
            <a:p>
              <a:endParaRPr lang="en-US"/>
            </a:p>
          </p:txBody>
        </p:sp>
        <p:sp>
          <p:nvSpPr>
            <p:cNvPr id="2562" name="Freeform 1063"/>
            <p:cNvSpPr>
              <a:spLocks/>
            </p:cNvSpPr>
            <p:nvPr/>
          </p:nvSpPr>
          <p:spPr bwMode="auto">
            <a:xfrm rot="11914802">
              <a:off x="3432781" y="5206954"/>
              <a:ext cx="363333" cy="381299"/>
            </a:xfrm>
            <a:custGeom>
              <a:avLst/>
              <a:gdLst>
                <a:gd name="T0" fmla="*/ 513 w 163"/>
                <a:gd name="T1" fmla="*/ 1280 h 180"/>
                <a:gd name="T2" fmla="*/ 0 w 163"/>
                <a:gd name="T3" fmla="*/ 640 h 180"/>
                <a:gd name="T4" fmla="*/ 513 w 163"/>
                <a:gd name="T5" fmla="*/ 0 h 180"/>
                <a:gd name="T6" fmla="*/ 1021 w 163"/>
                <a:gd name="T7" fmla="*/ 179 h 180"/>
                <a:gd name="T8" fmla="*/ 846 w 163"/>
                <a:gd name="T9" fmla="*/ 184 h 180"/>
                <a:gd name="T10" fmla="*/ 884 w 163"/>
                <a:gd name="T11" fmla="*/ 355 h 180"/>
                <a:gd name="T12" fmla="*/ 708 w 163"/>
                <a:gd name="T13" fmla="*/ 371 h 180"/>
                <a:gd name="T14" fmla="*/ 771 w 163"/>
                <a:gd name="T15" fmla="*/ 520 h 180"/>
                <a:gd name="T16" fmla="*/ 588 w 163"/>
                <a:gd name="T17" fmla="*/ 605 h 180"/>
                <a:gd name="T18" fmla="*/ 751 w 163"/>
                <a:gd name="T19" fmla="*/ 696 h 180"/>
                <a:gd name="T20" fmla="*/ 676 w 163"/>
                <a:gd name="T21" fmla="*/ 867 h 180"/>
                <a:gd name="T22" fmla="*/ 859 w 163"/>
                <a:gd name="T23" fmla="*/ 875 h 180"/>
                <a:gd name="T24" fmla="*/ 826 w 163"/>
                <a:gd name="T25" fmla="*/ 1059 h 180"/>
                <a:gd name="T26" fmla="*/ 1001 w 163"/>
                <a:gd name="T27" fmla="*/ 1067 h 180"/>
                <a:gd name="T28" fmla="*/ 513 w 163"/>
                <a:gd name="T29" fmla="*/ 1280 h 18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3"/>
                <a:gd name="T46" fmla="*/ 0 h 180"/>
                <a:gd name="T47" fmla="*/ 163 w 163"/>
                <a:gd name="T48" fmla="*/ 180 h 18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3" h="180">
                  <a:moveTo>
                    <a:pt x="82" y="180"/>
                  </a:moveTo>
                  <a:cubicBezTo>
                    <a:pt x="36" y="180"/>
                    <a:pt x="0" y="131"/>
                    <a:pt x="0" y="90"/>
                  </a:cubicBezTo>
                  <a:cubicBezTo>
                    <a:pt x="0" y="49"/>
                    <a:pt x="44" y="0"/>
                    <a:pt x="82" y="0"/>
                  </a:cubicBezTo>
                  <a:cubicBezTo>
                    <a:pt x="120" y="0"/>
                    <a:pt x="163" y="25"/>
                    <a:pt x="163" y="25"/>
                  </a:cubicBezTo>
                  <a:cubicBezTo>
                    <a:pt x="135" y="26"/>
                    <a:pt x="135" y="26"/>
                    <a:pt x="135" y="26"/>
                  </a:cubicBezTo>
                  <a:cubicBezTo>
                    <a:pt x="141" y="50"/>
                    <a:pt x="141" y="50"/>
                    <a:pt x="141" y="50"/>
                  </a:cubicBezTo>
                  <a:cubicBezTo>
                    <a:pt x="113" y="52"/>
                    <a:pt x="113" y="52"/>
                    <a:pt x="113" y="52"/>
                  </a:cubicBezTo>
                  <a:cubicBezTo>
                    <a:pt x="123" y="73"/>
                    <a:pt x="123" y="73"/>
                    <a:pt x="123" y="73"/>
                  </a:cubicBezTo>
                  <a:cubicBezTo>
                    <a:pt x="94" y="85"/>
                    <a:pt x="94" y="85"/>
                    <a:pt x="94" y="85"/>
                  </a:cubicBezTo>
                  <a:cubicBezTo>
                    <a:pt x="120" y="98"/>
                    <a:pt x="120" y="98"/>
                    <a:pt x="120" y="98"/>
                  </a:cubicBezTo>
                  <a:cubicBezTo>
                    <a:pt x="108" y="122"/>
                    <a:pt x="108" y="122"/>
                    <a:pt x="108" y="122"/>
                  </a:cubicBezTo>
                  <a:cubicBezTo>
                    <a:pt x="137" y="123"/>
                    <a:pt x="137" y="123"/>
                    <a:pt x="137" y="123"/>
                  </a:cubicBezTo>
                  <a:cubicBezTo>
                    <a:pt x="132" y="149"/>
                    <a:pt x="132" y="149"/>
                    <a:pt x="132" y="149"/>
                  </a:cubicBezTo>
                  <a:cubicBezTo>
                    <a:pt x="160" y="150"/>
                    <a:pt x="160" y="150"/>
                    <a:pt x="160" y="150"/>
                  </a:cubicBezTo>
                  <a:cubicBezTo>
                    <a:pt x="160" y="150"/>
                    <a:pt x="129" y="180"/>
                    <a:pt x="82" y="180"/>
                  </a:cubicBezTo>
                  <a:close/>
                </a:path>
              </a:pathLst>
            </a:custGeom>
            <a:noFill/>
            <a:ln w="7938" cap="rnd">
              <a:solidFill>
                <a:srgbClr val="333333"/>
              </a:solidFill>
              <a:round/>
              <a:headEnd/>
              <a:tailEnd/>
            </a:ln>
          </p:spPr>
          <p:txBody>
            <a:bodyPr rot="10800000"/>
            <a:lstStyle/>
            <a:p>
              <a:endParaRPr lang="en-US"/>
            </a:p>
          </p:txBody>
        </p:sp>
      </p:grpSp>
    </p:spTree>
    <p:extLst>
      <p:ext uri="{BB962C8B-B14F-4D97-AF65-F5344CB8AC3E}">
        <p14:creationId xmlns:p14="http://schemas.microsoft.com/office/powerpoint/2010/main" val="2751250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8.46561E-7 3.7037E-7 L 0.00099 -0.02338 " pathEditMode="relative" rAng="0" ptsTypes="AA">
                                      <p:cBhvr>
                                        <p:cTn id="6" dur="2000" fill="hold"/>
                                        <p:tgtEl>
                                          <p:spTgt spid="2577"/>
                                        </p:tgtEl>
                                        <p:attrNameLst>
                                          <p:attrName>ppt_x</p:attrName>
                                          <p:attrName>ppt_y</p:attrName>
                                        </p:attrNameLst>
                                      </p:cBhvr>
                                      <p:rCtr x="50" y="-1181"/>
                                    </p:animMotion>
                                  </p:childTnLst>
                                </p:cTn>
                              </p:par>
                              <p:par>
                                <p:cTn id="7" presetID="42" presetClass="path" presetSubtype="0" accel="50000" decel="50000" fill="hold" nodeType="withEffect">
                                  <p:stCondLst>
                                    <p:cond delay="0"/>
                                  </p:stCondLst>
                                  <p:childTnLst>
                                    <p:animMotion origin="layout" path="M 3.12169E-6 7.40741E-7 L -0.00248 0.02454 " pathEditMode="relative" rAng="0" ptsTypes="AA">
                                      <p:cBhvr>
                                        <p:cTn id="8" dur="2000" fill="hold"/>
                                        <p:tgtEl>
                                          <p:spTgt spid="2"/>
                                        </p:tgtEl>
                                        <p:attrNameLst>
                                          <p:attrName>ppt_x</p:attrName>
                                          <p:attrName>ppt_y</p:attrName>
                                        </p:attrNameLst>
                                      </p:cBhvr>
                                      <p:rCtr x="-132" y="1227"/>
                                    </p:animMotion>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nodeType="withEffect">
                                  <p:stCondLst>
                                    <p:cond delay="0"/>
                                  </p:stCondLst>
                                  <p:childTnLst>
                                    <p:set>
                                      <p:cBhvr>
                                        <p:cTn id="15" dur="1" fill="hold">
                                          <p:stCondLst>
                                            <p:cond delay="0"/>
                                          </p:stCondLst>
                                        </p:cTn>
                                        <p:tgtEl>
                                          <p:spTgt spid="2228"/>
                                        </p:tgtEl>
                                        <p:attrNameLst>
                                          <p:attrName>style.visibility</p:attrName>
                                        </p:attrNameLst>
                                      </p:cBhvr>
                                      <p:to>
                                        <p:strVal val="visible"/>
                                      </p:to>
                                    </p:set>
                                    <p:animEffect transition="in" filter="fade">
                                      <p:cBhvr>
                                        <p:cTn id="16" dur="500"/>
                                        <p:tgtEl>
                                          <p:spTgt spid="222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21"/>
                                        </p:tgtEl>
                                        <p:attrNameLst>
                                          <p:attrName>style.visibility</p:attrName>
                                        </p:attrNameLst>
                                      </p:cBhvr>
                                      <p:to>
                                        <p:strVal val="visible"/>
                                      </p:to>
                                    </p:set>
                                    <p:animEffect transition="in" filter="fade">
                                      <p:cBhvr>
                                        <p:cTn id="19" dur="500"/>
                                        <p:tgtEl>
                                          <p:spTgt spid="1821"/>
                                        </p:tgtEl>
                                      </p:cBhvr>
                                    </p:animEffect>
                                  </p:childTnLst>
                                </p:cTn>
                              </p:par>
                              <p:par>
                                <p:cTn id="20" presetID="10" presetClass="entr" presetSubtype="0" fill="hold" nodeType="withEffect">
                                  <p:stCondLst>
                                    <p:cond delay="0"/>
                                  </p:stCondLst>
                                  <p:childTnLst>
                                    <p:set>
                                      <p:cBhvr>
                                        <p:cTn id="21" dur="1" fill="hold">
                                          <p:stCondLst>
                                            <p:cond delay="0"/>
                                          </p:stCondLst>
                                        </p:cTn>
                                        <p:tgtEl>
                                          <p:spTgt spid="2427"/>
                                        </p:tgtEl>
                                        <p:attrNameLst>
                                          <p:attrName>style.visibility</p:attrName>
                                        </p:attrNameLst>
                                      </p:cBhvr>
                                      <p:to>
                                        <p:strVal val="visible"/>
                                      </p:to>
                                    </p:set>
                                    <p:animEffect transition="in" filter="fade">
                                      <p:cBhvr>
                                        <p:cTn id="22" dur="500"/>
                                        <p:tgtEl>
                                          <p:spTgt spid="2427"/>
                                        </p:tgtEl>
                                      </p:cBhvr>
                                    </p:animEffect>
                                  </p:childTnLst>
                                </p:cTn>
                              </p:par>
                              <p:par>
                                <p:cTn id="23" presetID="10" presetClass="entr" presetSubtype="0" fill="hold" nodeType="withEffect">
                                  <p:stCondLst>
                                    <p:cond delay="0"/>
                                  </p:stCondLst>
                                  <p:childTnLst>
                                    <p:set>
                                      <p:cBhvr>
                                        <p:cTn id="24" dur="1" fill="hold">
                                          <p:stCondLst>
                                            <p:cond delay="0"/>
                                          </p:stCondLst>
                                        </p:cTn>
                                        <p:tgtEl>
                                          <p:spTgt spid="1697"/>
                                        </p:tgtEl>
                                        <p:attrNameLst>
                                          <p:attrName>style.visibility</p:attrName>
                                        </p:attrNameLst>
                                      </p:cBhvr>
                                      <p:to>
                                        <p:strVal val="visible"/>
                                      </p:to>
                                    </p:set>
                                    <p:animEffect transition="in" filter="fade">
                                      <p:cBhvr>
                                        <p:cTn id="25" dur="500"/>
                                        <p:tgtEl>
                                          <p:spTgt spid="1697"/>
                                        </p:tgtEl>
                                      </p:cBhvr>
                                    </p:animEffect>
                                  </p:childTnLst>
                                </p:cTn>
                              </p:par>
                            </p:childTnLst>
                          </p:cTn>
                        </p:par>
                      </p:childTnLst>
                    </p:cTn>
                  </p:par>
                  <p:par>
                    <p:cTn id="26" fill="hold">
                      <p:stCondLst>
                        <p:cond delay="indefinite"/>
                      </p:stCondLst>
                      <p:childTnLst>
                        <p:par>
                          <p:cTn id="27" fill="hold">
                            <p:stCondLst>
                              <p:cond delay="0"/>
                            </p:stCondLst>
                            <p:childTnLst>
                              <p:par>
                                <p:cTn id="28" presetID="56" presetClass="path" presetSubtype="0" accel="50000" decel="50000" fill="hold" nodeType="clickEffect">
                                  <p:stCondLst>
                                    <p:cond delay="0"/>
                                  </p:stCondLst>
                                  <p:childTnLst>
                                    <p:animMotion origin="layout" path="M 3.33333E-6 -1.11111E-6 L -0.12275 -0.05995 " pathEditMode="relative" rAng="0" ptsTypes="AA">
                                      <p:cBhvr>
                                        <p:cTn id="29" dur="2000" fill="hold"/>
                                        <p:tgtEl>
                                          <p:spTgt spid="2427"/>
                                        </p:tgtEl>
                                        <p:attrNameLst>
                                          <p:attrName>ppt_x</p:attrName>
                                          <p:attrName>ppt_y</p:attrName>
                                        </p:attrNameLst>
                                      </p:cBhvr>
                                      <p:rCtr x="-6146" y="-3009"/>
                                    </p:animMotion>
                                  </p:childTnLst>
                                </p:cTn>
                              </p:par>
                              <p:par>
                                <p:cTn id="30" presetID="42" presetClass="path" presetSubtype="0" accel="50000" decel="50000" fill="hold" nodeType="withEffect">
                                  <p:stCondLst>
                                    <p:cond delay="250"/>
                                  </p:stCondLst>
                                  <p:childTnLst>
                                    <p:animMotion origin="layout" path="M -1.11111E-6 7.40741E-7 L 0.10208 0.05903 " pathEditMode="relative" rAng="0" ptsTypes="AA">
                                      <p:cBhvr>
                                        <p:cTn id="31" dur="2000" fill="hold"/>
                                        <p:tgtEl>
                                          <p:spTgt spid="1697"/>
                                        </p:tgtEl>
                                        <p:attrNameLst>
                                          <p:attrName>ppt_x</p:attrName>
                                          <p:attrName>ppt_y</p:attrName>
                                        </p:attrNameLst>
                                      </p:cBhvr>
                                      <p:rCtr x="5104" y="2940"/>
                                    </p:animMotion>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709"/>
                                        </p:tgtEl>
                                        <p:attrNameLst>
                                          <p:attrName>style.visibility</p:attrName>
                                        </p:attrNameLst>
                                      </p:cBhvr>
                                      <p:to>
                                        <p:strVal val="visible"/>
                                      </p:to>
                                    </p:set>
                                    <p:animEffect transition="in" filter="fade">
                                      <p:cBhvr>
                                        <p:cTn id="36" dur="500"/>
                                        <p:tgtEl>
                                          <p:spTgt spid="1709"/>
                                        </p:tgtEl>
                                      </p:cBhvr>
                                    </p:animEffect>
                                  </p:childTnLst>
                                </p:cTn>
                              </p:par>
                              <p:par>
                                <p:cTn id="37" presetID="10" presetClass="entr" presetSubtype="0" fill="hold" nodeType="withEffect">
                                  <p:stCondLst>
                                    <p:cond delay="0"/>
                                  </p:stCondLst>
                                  <p:childTnLst>
                                    <p:set>
                                      <p:cBhvr>
                                        <p:cTn id="38" dur="1" fill="hold">
                                          <p:stCondLst>
                                            <p:cond delay="0"/>
                                          </p:stCondLst>
                                        </p:cTn>
                                        <p:tgtEl>
                                          <p:spTgt spid="2440"/>
                                        </p:tgtEl>
                                        <p:attrNameLst>
                                          <p:attrName>style.visibility</p:attrName>
                                        </p:attrNameLst>
                                      </p:cBhvr>
                                      <p:to>
                                        <p:strVal val="visible"/>
                                      </p:to>
                                    </p:set>
                                    <p:animEffect transition="in" filter="fade">
                                      <p:cBhvr>
                                        <p:cTn id="39" dur="500"/>
                                        <p:tgtEl>
                                          <p:spTgt spid="2440"/>
                                        </p:tgtEl>
                                      </p:cBhvr>
                                    </p:animEffect>
                                  </p:childTnLst>
                                </p:cTn>
                              </p:par>
                              <p:par>
                                <p:cTn id="40" presetID="10" presetClass="entr" presetSubtype="0" fill="hold" nodeType="withEffect">
                                  <p:stCondLst>
                                    <p:cond delay="0"/>
                                  </p:stCondLst>
                                  <p:childTnLst>
                                    <p:set>
                                      <p:cBhvr>
                                        <p:cTn id="41" dur="1" fill="hold">
                                          <p:stCondLst>
                                            <p:cond delay="0"/>
                                          </p:stCondLst>
                                        </p:cTn>
                                        <p:tgtEl>
                                          <p:spTgt spid="2576"/>
                                        </p:tgtEl>
                                        <p:attrNameLst>
                                          <p:attrName>style.visibility</p:attrName>
                                        </p:attrNameLst>
                                      </p:cBhvr>
                                      <p:to>
                                        <p:strVal val="visible"/>
                                      </p:to>
                                    </p:set>
                                    <p:animEffect transition="in" filter="fade">
                                      <p:cBhvr>
                                        <p:cTn id="42" dur="500"/>
                                        <p:tgtEl>
                                          <p:spTgt spid="257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82"/>
                                        </p:tgtEl>
                                        <p:attrNameLst>
                                          <p:attrName>style.visibility</p:attrName>
                                        </p:attrNameLst>
                                      </p:cBhvr>
                                      <p:to>
                                        <p:strVal val="visible"/>
                                      </p:to>
                                    </p:set>
                                    <p:animEffect transition="in" filter="fade">
                                      <p:cBhvr>
                                        <p:cTn id="45" dur="500"/>
                                        <p:tgtEl>
                                          <p:spTgt spid="2082"/>
                                        </p:tgtEl>
                                      </p:cBhvr>
                                    </p:animEffect>
                                  </p:childTnLst>
                                </p:cTn>
                              </p:par>
                              <p:par>
                                <p:cTn id="46" presetID="10" presetClass="entr" presetSubtype="0" fill="hold" nodeType="withEffect">
                                  <p:stCondLst>
                                    <p:cond delay="0"/>
                                  </p:stCondLst>
                                  <p:childTnLst>
                                    <p:set>
                                      <p:cBhvr>
                                        <p:cTn id="47" dur="1" fill="hold">
                                          <p:stCondLst>
                                            <p:cond delay="0"/>
                                          </p:stCondLst>
                                        </p:cTn>
                                        <p:tgtEl>
                                          <p:spTgt spid="2565"/>
                                        </p:tgtEl>
                                        <p:attrNameLst>
                                          <p:attrName>style.visibility</p:attrName>
                                        </p:attrNameLst>
                                      </p:cBhvr>
                                      <p:to>
                                        <p:strVal val="visible"/>
                                      </p:to>
                                    </p:set>
                                    <p:animEffect transition="in" filter="fade">
                                      <p:cBhvr>
                                        <p:cTn id="48" dur="500"/>
                                        <p:tgtEl>
                                          <p:spTgt spid="2565"/>
                                        </p:tgtEl>
                                      </p:cBhvr>
                                    </p:animEffect>
                                  </p:childTnLst>
                                </p:cTn>
                              </p:par>
                              <p:par>
                                <p:cTn id="49" presetID="10" presetClass="entr" presetSubtype="0" fill="hold" nodeType="withEffect">
                                  <p:stCondLst>
                                    <p:cond delay="0"/>
                                  </p:stCondLst>
                                  <p:childTnLst>
                                    <p:set>
                                      <p:cBhvr>
                                        <p:cTn id="50" dur="1" fill="hold">
                                          <p:stCondLst>
                                            <p:cond delay="0"/>
                                          </p:stCondLst>
                                        </p:cTn>
                                        <p:tgtEl>
                                          <p:spTgt spid="1704"/>
                                        </p:tgtEl>
                                        <p:attrNameLst>
                                          <p:attrName>style.visibility</p:attrName>
                                        </p:attrNameLst>
                                      </p:cBhvr>
                                      <p:to>
                                        <p:strVal val="visible"/>
                                      </p:to>
                                    </p:set>
                                    <p:animEffect transition="in" filter="fade">
                                      <p:cBhvr>
                                        <p:cTn id="51" dur="500"/>
                                        <p:tgtEl>
                                          <p:spTgt spid="1704"/>
                                        </p:tgtEl>
                                      </p:cBhvr>
                                    </p:animEffect>
                                  </p:childTnLst>
                                </p:cTn>
                              </p:par>
                              <p:par>
                                <p:cTn id="52" presetID="1" presetClass="entr" presetSubtype="0" fill="hold" nodeType="withEffect">
                                  <p:stCondLst>
                                    <p:cond delay="0"/>
                                  </p:stCondLst>
                                  <p:childTnLst>
                                    <p:set>
                                      <p:cBhvr>
                                        <p:cTn id="53" dur="1" fill="hold">
                                          <p:stCondLst>
                                            <p:cond delay="0"/>
                                          </p:stCondLst>
                                        </p:cTn>
                                        <p:tgtEl>
                                          <p:spTgt spid="2575"/>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2574"/>
                                        </p:tgtEl>
                                        <p:attrNameLst>
                                          <p:attrName>style.visibility</p:attrName>
                                        </p:attrNameLst>
                                      </p:cBhvr>
                                      <p:to>
                                        <p:strVal val="visible"/>
                                      </p:to>
                                    </p:set>
                                  </p:childTnLst>
                                </p:cTn>
                              </p:par>
                              <p:par>
                                <p:cTn id="56" presetID="10" presetClass="entr" presetSubtype="0" fill="hold" grpId="0" nodeType="withEffect">
                                  <p:stCondLst>
                                    <p:cond delay="0"/>
                                  </p:stCondLst>
                                  <p:childTnLst>
                                    <p:set>
                                      <p:cBhvr>
                                        <p:cTn id="57" dur="1" fill="hold">
                                          <p:stCondLst>
                                            <p:cond delay="0"/>
                                          </p:stCondLst>
                                        </p:cTn>
                                        <p:tgtEl>
                                          <p:spTgt spid="2423"/>
                                        </p:tgtEl>
                                        <p:attrNameLst>
                                          <p:attrName>style.visibility</p:attrName>
                                        </p:attrNameLst>
                                      </p:cBhvr>
                                      <p:to>
                                        <p:strVal val="visible"/>
                                      </p:to>
                                    </p:set>
                                    <p:animEffect transition="in" filter="fade">
                                      <p:cBhvr>
                                        <p:cTn id="58" dur="500"/>
                                        <p:tgtEl>
                                          <p:spTgt spid="2423"/>
                                        </p:tgtEl>
                                      </p:cBhvr>
                                    </p:animEffect>
                                  </p:childTnLst>
                                </p:cTn>
                              </p:par>
                              <p:par>
                                <p:cTn id="59" presetID="1" presetClass="entr" presetSubtype="0" fill="hold" nodeType="withEffect">
                                  <p:stCondLst>
                                    <p:cond delay="0"/>
                                  </p:stCondLst>
                                  <p:childTnLst>
                                    <p:set>
                                      <p:cBhvr>
                                        <p:cTn id="60" dur="1" fill="hold">
                                          <p:stCondLst>
                                            <p:cond delay="0"/>
                                          </p:stCondLst>
                                        </p:cTn>
                                        <p:tgtEl>
                                          <p:spTgt spid="257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83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42" presetClass="path" presetSubtype="0" accel="50000" decel="50000" fill="hold" nodeType="clickEffect">
                                  <p:stCondLst>
                                    <p:cond delay="0"/>
                                  </p:stCondLst>
                                  <p:childTnLst>
                                    <p:animMotion origin="layout" path="M 5E-6 -7.40741E-7 L 0.19393 -0.00116 " pathEditMode="relative" rAng="0" ptsTypes="AA">
                                      <p:cBhvr>
                                        <p:cTn id="66" dur="3500" fill="hold"/>
                                        <p:tgtEl>
                                          <p:spTgt spid="2573"/>
                                        </p:tgtEl>
                                        <p:attrNameLst>
                                          <p:attrName>ppt_x</p:attrName>
                                          <p:attrName>ppt_y</p:attrName>
                                        </p:attrNameLst>
                                      </p:cBhvr>
                                      <p:rCtr x="9687" y="-69"/>
                                    </p:animMotion>
                                  </p:childTnLst>
                                </p:cTn>
                              </p:par>
                              <p:par>
                                <p:cTn id="67" presetID="22" presetClass="entr" presetSubtype="8" fill="hold" nodeType="withEffect">
                                  <p:stCondLst>
                                    <p:cond delay="250"/>
                                  </p:stCondLst>
                                  <p:childTnLst>
                                    <p:set>
                                      <p:cBhvr>
                                        <p:cTn id="68" dur="1" fill="hold">
                                          <p:stCondLst>
                                            <p:cond delay="0"/>
                                          </p:stCondLst>
                                        </p:cTn>
                                        <p:tgtEl>
                                          <p:spTgt spid="2571"/>
                                        </p:tgtEl>
                                        <p:attrNameLst>
                                          <p:attrName>style.visibility</p:attrName>
                                        </p:attrNameLst>
                                      </p:cBhvr>
                                      <p:to>
                                        <p:strVal val="visible"/>
                                      </p:to>
                                    </p:set>
                                    <p:animEffect transition="in" filter="wipe(left)">
                                      <p:cBhvr>
                                        <p:cTn id="69" dur="3250"/>
                                        <p:tgtEl>
                                          <p:spTgt spid="2571"/>
                                        </p:tgtEl>
                                      </p:cBhvr>
                                    </p:animEffect>
                                  </p:childTnLst>
                                </p:cTn>
                              </p:par>
                              <p:par>
                                <p:cTn id="70" presetID="42" presetClass="path" presetSubtype="0" accel="50000" decel="50000" fill="hold" nodeType="withEffect">
                                  <p:stCondLst>
                                    <p:cond delay="0"/>
                                  </p:stCondLst>
                                  <p:childTnLst>
                                    <p:animMotion origin="layout" path="M -4.16667E-6 -2.22222E-6 L -0.20052 0.00278 " pathEditMode="relative" rAng="0" ptsTypes="AA">
                                      <p:cBhvr>
                                        <p:cTn id="71" dur="3250" fill="hold"/>
                                        <p:tgtEl>
                                          <p:spTgt spid="1831"/>
                                        </p:tgtEl>
                                        <p:attrNameLst>
                                          <p:attrName>ppt_x</p:attrName>
                                          <p:attrName>ppt_y</p:attrName>
                                        </p:attrNameLst>
                                      </p:cBhvr>
                                      <p:rCtr x="-10035" y="139"/>
                                    </p:animMotion>
                                  </p:childTnLst>
                                </p:cTn>
                              </p:par>
                              <p:par>
                                <p:cTn id="72" presetID="22" presetClass="entr" presetSubtype="2" fill="hold" nodeType="withEffect">
                                  <p:stCondLst>
                                    <p:cond delay="250"/>
                                  </p:stCondLst>
                                  <p:childTnLst>
                                    <p:set>
                                      <p:cBhvr>
                                        <p:cTn id="73" dur="1" fill="hold">
                                          <p:stCondLst>
                                            <p:cond delay="0"/>
                                          </p:stCondLst>
                                        </p:cTn>
                                        <p:tgtEl>
                                          <p:spTgt spid="1830"/>
                                        </p:tgtEl>
                                        <p:attrNameLst>
                                          <p:attrName>style.visibility</p:attrName>
                                        </p:attrNameLst>
                                      </p:cBhvr>
                                      <p:to>
                                        <p:strVal val="visible"/>
                                      </p:to>
                                    </p:set>
                                    <p:animEffect transition="in" filter="wipe(right)">
                                      <p:cBhvr>
                                        <p:cTn id="74" dur="3250"/>
                                        <p:tgtEl>
                                          <p:spTgt spid="18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1" grpId="0"/>
      <p:bldP spid="2082" grpId="0"/>
      <p:bldP spid="242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920" y="-29716"/>
            <a:ext cx="8594677" cy="1030286"/>
          </a:xfrm>
        </p:spPr>
        <p:txBody>
          <a:bodyPr>
            <a:normAutofit/>
          </a:bodyPr>
          <a:lstStyle/>
          <a:p>
            <a:r>
              <a:rPr lang="en-US" sz="2800" dirty="0">
                <a:solidFill>
                  <a:schemeClr val="tx1"/>
                </a:solidFill>
              </a:rPr>
              <a:t>Agarose gel electrophoresis</a:t>
            </a:r>
          </a:p>
        </p:txBody>
      </p:sp>
      <p:pic>
        <p:nvPicPr>
          <p:cNvPr id="4" name="Picture 8" descr="http://media-1.web.britannica.com/eb-media/72/47672-004-4E16B61F.jpg"/>
          <p:cNvPicPr>
            <a:picLocks noChangeAspect="1" noChangeArrowheads="1"/>
          </p:cNvPicPr>
          <p:nvPr/>
        </p:nvPicPr>
        <p:blipFill rotWithShape="1">
          <a:blip r:embed="rId2">
            <a:extLst>
              <a:ext uri="{28A0092B-C50C-407E-A947-70E740481C1C}">
                <a14:useLocalDpi xmlns:a14="http://schemas.microsoft.com/office/drawing/2010/main"/>
              </a:ext>
            </a:extLst>
          </a:blip>
          <a:srcRect/>
          <a:stretch/>
        </p:blipFill>
        <p:spPr bwMode="auto">
          <a:xfrm>
            <a:off x="2155429" y="1828799"/>
            <a:ext cx="5293576" cy="4370632"/>
          </a:xfrm>
          <a:prstGeom prst="rect">
            <a:avLst/>
          </a:prstGeom>
          <a:noFill/>
          <a:extLst>
            <a:ext uri="{909E8E84-426E-40dd-AFC4-6F175D3DCCD1}">
              <a14:hiddenFill xmlns="" xmlns:a14="http://schemas.microsoft.com/office/drawing/2010/main">
                <a:solidFill>
                  <a:srgbClr val="FFFFFF"/>
                </a:solidFill>
              </a14:hiddenFill>
            </a:ext>
          </a:extLst>
        </p:spPr>
      </p:pic>
      <p:sp>
        <p:nvSpPr>
          <p:cNvPr id="5" name="Rectangle 4"/>
          <p:cNvSpPr/>
          <p:nvPr/>
        </p:nvSpPr>
        <p:spPr bwMode="auto">
          <a:xfrm>
            <a:off x="6998151" y="2545246"/>
            <a:ext cx="443345" cy="484909"/>
          </a:xfrm>
          <a:prstGeom prst="rect">
            <a:avLst/>
          </a:prstGeom>
          <a:solidFill>
            <a:srgbClr val="000063"/>
          </a:solidFill>
          <a:ln w="9525" cap="flat" cmpd="sng" algn="ctr">
            <a:noFill/>
            <a:prstDash val="solid"/>
            <a:round/>
            <a:headEnd type="none" w="med" len="med"/>
            <a:tailEnd type="stealth" w="med" len="med"/>
          </a:ln>
          <a:effectLst/>
        </p:spPr>
        <p:txBody>
          <a:bodyPr vert="horz" wrap="square" lIns="91440" tIns="91440" rIns="91440" bIns="91440" numCol="1" rtlCol="0" anchor="ctr" anchorCtr="0" compatLnSpc="1">
            <a:prstTxWarp prst="textNoShape">
              <a:avLst/>
            </a:prstTxWarp>
          </a:bodyPr>
          <a:lstStyle/>
          <a:p>
            <a:endParaRPr lang="en-US" b="0" dirty="0"/>
          </a:p>
        </p:txBody>
      </p:sp>
      <p:cxnSp>
        <p:nvCxnSpPr>
          <p:cNvPr id="7" name="Straight Connector 6"/>
          <p:cNvCxnSpPr/>
          <p:nvPr/>
        </p:nvCxnSpPr>
        <p:spPr>
          <a:xfrm>
            <a:off x="4763259" y="3814117"/>
            <a:ext cx="274320"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4763529" y="3887866"/>
            <a:ext cx="274320"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63529" y="3939581"/>
            <a:ext cx="274320"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4763259" y="3766587"/>
            <a:ext cx="274320"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5322299" y="3814117"/>
            <a:ext cx="274320"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5322569" y="3887866"/>
            <a:ext cx="274320"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5322569" y="3939581"/>
            <a:ext cx="274320"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5322299" y="3766587"/>
            <a:ext cx="274320"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5322299" y="3727948"/>
            <a:ext cx="274320"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5322569" y="3823367"/>
            <a:ext cx="274320"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65336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3.88889E-6 0 L -3.88889E-6 0.05995 " pathEditMode="relative" rAng="0" ptsTypes="AA">
                                      <p:cBhvr>
                                        <p:cTn id="6" dur="2000" fill="hold"/>
                                        <p:tgtEl>
                                          <p:spTgt spid="7"/>
                                        </p:tgtEl>
                                        <p:attrNameLst>
                                          <p:attrName>ppt_x</p:attrName>
                                          <p:attrName>ppt_y</p:attrName>
                                        </p:attrNameLst>
                                      </p:cBhvr>
                                      <p:rCtr x="0" y="2986"/>
                                    </p:animMotion>
                                  </p:childTnLst>
                                </p:cTn>
                              </p:par>
                              <p:par>
                                <p:cTn id="7" presetID="42" presetClass="path" presetSubtype="0" accel="50000" decel="50000" fill="hold" nodeType="withEffect">
                                  <p:stCondLst>
                                    <p:cond delay="0"/>
                                  </p:stCondLst>
                                  <p:childTnLst>
                                    <p:animMotion origin="layout" path="M 2.5E-6 1.85185E-6 L 2.5E-6 0.09259 " pathEditMode="relative" rAng="0" ptsTypes="AA">
                                      <p:cBhvr>
                                        <p:cTn id="8" dur="2000" fill="hold"/>
                                        <p:tgtEl>
                                          <p:spTgt spid="9"/>
                                        </p:tgtEl>
                                        <p:attrNameLst>
                                          <p:attrName>ppt_x</p:attrName>
                                          <p:attrName>ppt_y</p:attrName>
                                        </p:attrNameLst>
                                      </p:cBhvr>
                                      <p:rCtr x="0" y="4630"/>
                                    </p:animMotion>
                                  </p:childTnLst>
                                </p:cTn>
                              </p:par>
                              <p:par>
                                <p:cTn id="9" presetID="42" presetClass="path" presetSubtype="0" accel="50000" decel="50000" fill="hold" nodeType="withEffect">
                                  <p:stCondLst>
                                    <p:cond delay="0"/>
                                  </p:stCondLst>
                                  <p:childTnLst>
                                    <p:animMotion origin="layout" path="M 2.5E-6 2.96296E-6 L 2.5E-6 0.12685 " pathEditMode="relative" rAng="0" ptsTypes="AA">
                                      <p:cBhvr>
                                        <p:cTn id="10" dur="2000" fill="hold"/>
                                        <p:tgtEl>
                                          <p:spTgt spid="10"/>
                                        </p:tgtEl>
                                        <p:attrNameLst>
                                          <p:attrName>ppt_x</p:attrName>
                                          <p:attrName>ppt_y</p:attrName>
                                        </p:attrNameLst>
                                      </p:cBhvr>
                                      <p:rCtr x="0" y="6343"/>
                                    </p:animMotion>
                                  </p:childTnLst>
                                </p:cTn>
                              </p:par>
                              <p:par>
                                <p:cTn id="11" presetID="42" presetClass="path" presetSubtype="0" accel="50000" decel="50000" fill="hold" nodeType="withEffect">
                                  <p:stCondLst>
                                    <p:cond delay="0"/>
                                  </p:stCondLst>
                                  <p:childTnLst>
                                    <p:animMotion origin="layout" path="M -3.88889E-6 4.44444E-6 L -3.88889E-6 0.00023 " pathEditMode="relative" rAng="0" ptsTypes="AA">
                                      <p:cBhvr>
                                        <p:cTn id="12" dur="2000" fill="hold"/>
                                        <p:tgtEl>
                                          <p:spTgt spid="11"/>
                                        </p:tgtEl>
                                        <p:attrNameLst>
                                          <p:attrName>ppt_x</p:attrName>
                                          <p:attrName>ppt_y</p:attrName>
                                        </p:attrNameLst>
                                      </p:cBhvr>
                                      <p:rCtr x="0" y="0"/>
                                    </p:animMotion>
                                  </p:childTnLst>
                                </p:cTn>
                              </p:par>
                              <p:par>
                                <p:cTn id="13" presetID="42" presetClass="path" presetSubtype="0" accel="50000" decel="50000" fill="hold" nodeType="withEffect">
                                  <p:stCondLst>
                                    <p:cond delay="0"/>
                                  </p:stCondLst>
                                  <p:childTnLst>
                                    <p:animMotion origin="layout" path="M -3.88889E-6 0 L -3.88889E-6 0.05995 " pathEditMode="relative" rAng="0" ptsTypes="AA">
                                      <p:cBhvr>
                                        <p:cTn id="14" dur="2000" fill="hold"/>
                                        <p:tgtEl>
                                          <p:spTgt spid="52"/>
                                        </p:tgtEl>
                                        <p:attrNameLst>
                                          <p:attrName>ppt_x</p:attrName>
                                          <p:attrName>ppt_y</p:attrName>
                                        </p:attrNameLst>
                                      </p:cBhvr>
                                      <p:rCtr x="0" y="2986"/>
                                    </p:animMotion>
                                  </p:childTnLst>
                                </p:cTn>
                              </p:par>
                              <p:par>
                                <p:cTn id="15" presetID="42" presetClass="path" presetSubtype="0" accel="50000" decel="50000" fill="hold" nodeType="withEffect">
                                  <p:stCondLst>
                                    <p:cond delay="0"/>
                                  </p:stCondLst>
                                  <p:childTnLst>
                                    <p:animMotion origin="layout" path="M 2.5E-6 1.85185E-6 L 2.5E-6 0.09259 " pathEditMode="relative" rAng="0" ptsTypes="AA">
                                      <p:cBhvr>
                                        <p:cTn id="16" dur="2000" fill="hold"/>
                                        <p:tgtEl>
                                          <p:spTgt spid="53"/>
                                        </p:tgtEl>
                                        <p:attrNameLst>
                                          <p:attrName>ppt_x</p:attrName>
                                          <p:attrName>ppt_y</p:attrName>
                                        </p:attrNameLst>
                                      </p:cBhvr>
                                      <p:rCtr x="0" y="4630"/>
                                    </p:animMotion>
                                  </p:childTnLst>
                                </p:cTn>
                              </p:par>
                              <p:par>
                                <p:cTn id="17" presetID="42" presetClass="path" presetSubtype="0" accel="50000" decel="50000" fill="hold" nodeType="withEffect">
                                  <p:stCondLst>
                                    <p:cond delay="0"/>
                                  </p:stCondLst>
                                  <p:childTnLst>
                                    <p:animMotion origin="layout" path="M 2.5E-6 2.96296E-6 L 2.5E-6 0.12685 " pathEditMode="relative" rAng="0" ptsTypes="AA">
                                      <p:cBhvr>
                                        <p:cTn id="18" dur="2000" fill="hold"/>
                                        <p:tgtEl>
                                          <p:spTgt spid="54"/>
                                        </p:tgtEl>
                                        <p:attrNameLst>
                                          <p:attrName>ppt_x</p:attrName>
                                          <p:attrName>ppt_y</p:attrName>
                                        </p:attrNameLst>
                                      </p:cBhvr>
                                      <p:rCtr x="0" y="6343"/>
                                    </p:animMotion>
                                  </p:childTnLst>
                                </p:cTn>
                              </p:par>
                              <p:par>
                                <p:cTn id="19" presetID="42" presetClass="path" presetSubtype="0" accel="50000" decel="50000" fill="hold" nodeType="withEffect">
                                  <p:stCondLst>
                                    <p:cond delay="0"/>
                                  </p:stCondLst>
                                  <p:childTnLst>
                                    <p:animMotion origin="layout" path="M -3.88889E-6 4.44444E-6 L -3.88889E-6 0.00023 " pathEditMode="relative" rAng="0" ptsTypes="AA">
                                      <p:cBhvr>
                                        <p:cTn id="20" dur="2000" fill="hold"/>
                                        <p:tgtEl>
                                          <p:spTgt spid="55"/>
                                        </p:tgtEl>
                                        <p:attrNameLst>
                                          <p:attrName>ppt_x</p:attrName>
                                          <p:attrName>ppt_y</p:attrName>
                                        </p:attrNameLst>
                                      </p:cBhvr>
                                      <p:rCtr x="0" y="0"/>
                                    </p:animMotion>
                                  </p:childTnLst>
                                </p:cTn>
                              </p:par>
                              <p:par>
                                <p:cTn id="21" presetID="42" presetClass="path" presetSubtype="0" accel="50000" decel="50000" fill="hold" nodeType="withEffect">
                                  <p:stCondLst>
                                    <p:cond delay="0"/>
                                  </p:stCondLst>
                                  <p:childTnLst>
                                    <p:animMotion origin="layout" path="M 1.38889E-6 1.48148E-6 L 1.38889E-6 0.05995 " pathEditMode="relative" rAng="0" ptsTypes="AA">
                                      <p:cBhvr>
                                        <p:cTn id="22" dur="2000" fill="hold"/>
                                        <p:tgtEl>
                                          <p:spTgt spid="56"/>
                                        </p:tgtEl>
                                        <p:attrNameLst>
                                          <p:attrName>ppt_x</p:attrName>
                                          <p:attrName>ppt_y</p:attrName>
                                        </p:attrNameLst>
                                      </p:cBhvr>
                                      <p:rCtr x="0" y="2986"/>
                                    </p:animMotion>
                                  </p:childTnLst>
                                </p:cTn>
                              </p:par>
                              <p:par>
                                <p:cTn id="23" presetID="42" presetClass="path" presetSubtype="0" accel="50000" decel="50000" fill="hold" nodeType="withEffect">
                                  <p:stCondLst>
                                    <p:cond delay="0"/>
                                  </p:stCondLst>
                                  <p:childTnLst>
                                    <p:animMotion origin="layout" path="M 2.5E-6 1.85185E-6 L 2.5E-6 0.09259 " pathEditMode="relative" rAng="0" ptsTypes="AA">
                                      <p:cBhvr>
                                        <p:cTn id="24" dur="2000" fill="hold"/>
                                        <p:tgtEl>
                                          <p:spTgt spid="57"/>
                                        </p:tgtEl>
                                        <p:attrNameLst>
                                          <p:attrName>ppt_x</p:attrName>
                                          <p:attrName>ppt_y</p:attrName>
                                        </p:attrNameLst>
                                      </p:cBhvr>
                                      <p:rCtr x="0" y="463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2024" y="6882"/>
            <a:ext cx="8594677" cy="1030286"/>
          </a:xfrm>
        </p:spPr>
        <p:txBody>
          <a:bodyPr>
            <a:normAutofit/>
          </a:bodyPr>
          <a:lstStyle/>
          <a:p>
            <a:r>
              <a:rPr lang="en-US" sz="2800" dirty="0">
                <a:solidFill>
                  <a:schemeClr val="tx1"/>
                </a:solidFill>
              </a:rPr>
              <a:t>Load 15 µL per PCR sample</a:t>
            </a:r>
          </a:p>
        </p:txBody>
      </p:sp>
      <p:grpSp>
        <p:nvGrpSpPr>
          <p:cNvPr id="4" name="Group 3"/>
          <p:cNvGrpSpPr/>
          <p:nvPr/>
        </p:nvGrpSpPr>
        <p:grpSpPr>
          <a:xfrm>
            <a:off x="1124372" y="2013472"/>
            <a:ext cx="4172679" cy="4014984"/>
            <a:chOff x="-3025508" y="1146716"/>
            <a:chExt cx="5261060" cy="4177347"/>
          </a:xfrm>
        </p:grpSpPr>
        <p:pic>
          <p:nvPicPr>
            <p:cNvPr id="5" name="Picture 4" descr="mod1_2_agaro_gel.jp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025508" y="1146716"/>
              <a:ext cx="5261060" cy="4177347"/>
            </a:xfrm>
            <a:prstGeom prst="rect">
              <a:avLst/>
            </a:prstGeom>
          </p:spPr>
        </p:pic>
        <p:sp>
          <p:nvSpPr>
            <p:cNvPr id="6" name="Rectangle 5"/>
            <p:cNvSpPr/>
            <p:nvPr/>
          </p:nvSpPr>
          <p:spPr>
            <a:xfrm>
              <a:off x="-2994512" y="3865956"/>
              <a:ext cx="2112264" cy="230832"/>
            </a:xfrm>
            <a:prstGeom prst="rect">
              <a:avLst/>
            </a:prstGeom>
            <a:solidFill>
              <a:srgbClr val="EBF9C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638807" y="3865956"/>
              <a:ext cx="2834640" cy="230832"/>
            </a:xfrm>
            <a:prstGeom prst="rect">
              <a:avLst/>
            </a:prstGeom>
            <a:solidFill>
              <a:srgbClr val="EBF9C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 name="Rectangle 7"/>
          <p:cNvSpPr/>
          <p:nvPr/>
        </p:nvSpPr>
        <p:spPr>
          <a:xfrm>
            <a:off x="1317396" y="1548059"/>
            <a:ext cx="3878586" cy="461665"/>
          </a:xfrm>
          <a:prstGeom prst="rect">
            <a:avLst/>
          </a:prstGeom>
        </p:spPr>
        <p:txBody>
          <a:bodyPr wrap="none">
            <a:spAutoFit/>
          </a:bodyPr>
          <a:lstStyle/>
          <a:p>
            <a:pPr defTabSz="914400" fontAlgn="base">
              <a:spcBef>
                <a:spcPct val="0"/>
              </a:spcBef>
              <a:spcAft>
                <a:spcPct val="0"/>
              </a:spcAft>
            </a:pPr>
            <a:r>
              <a:rPr lang="en-US" sz="2400" dirty="0">
                <a:latin typeface="Andale Mono"/>
                <a:cs typeface="Andale Mono"/>
              </a:rPr>
              <a:t>Don’t pierce bottom!</a:t>
            </a:r>
          </a:p>
        </p:txBody>
      </p:sp>
      <p:sp>
        <p:nvSpPr>
          <p:cNvPr id="9" name="TextBox 8"/>
          <p:cNvSpPr txBox="1"/>
          <p:nvPr/>
        </p:nvSpPr>
        <p:spPr>
          <a:xfrm>
            <a:off x="5520416" y="2047359"/>
            <a:ext cx="2667974" cy="2246769"/>
          </a:xfrm>
          <a:prstGeom prst="rect">
            <a:avLst/>
          </a:prstGeom>
          <a:noFill/>
          <a:ln w="19050" cmpd="sng">
            <a:solidFill>
              <a:schemeClr val="accent1">
                <a:lumMod val="60000"/>
                <a:lumOff val="40000"/>
              </a:schemeClr>
            </a:solidFill>
          </a:ln>
        </p:spPr>
        <p:txBody>
          <a:bodyPr wrap="none" rtlCol="0">
            <a:spAutoFit/>
          </a:bodyPr>
          <a:lstStyle/>
          <a:p>
            <a:pPr algn="l"/>
            <a:r>
              <a:rPr lang="en-US" sz="2000" b="1" dirty="0"/>
              <a:t>Load order:</a:t>
            </a:r>
          </a:p>
          <a:p>
            <a:pPr algn="l"/>
            <a:endParaRPr lang="en-US" sz="2000" b="1" dirty="0"/>
          </a:p>
          <a:p>
            <a:pPr algn="l"/>
            <a:r>
              <a:rPr lang="en-US" sz="2000" b="0" dirty="0"/>
              <a:t>1. non-GMO control</a:t>
            </a:r>
          </a:p>
          <a:p>
            <a:pPr algn="l"/>
            <a:r>
              <a:rPr lang="en-US" sz="2000" b="0" dirty="0"/>
              <a:t>2. GMO control</a:t>
            </a:r>
          </a:p>
          <a:p>
            <a:pPr algn="l"/>
            <a:r>
              <a:rPr lang="en-US" sz="2000" b="0" dirty="0"/>
              <a:t>3. Unknown A</a:t>
            </a:r>
          </a:p>
          <a:p>
            <a:pPr algn="l"/>
            <a:r>
              <a:rPr lang="en-US" sz="2000" b="0" dirty="0"/>
              <a:t>4. Unknown B</a:t>
            </a:r>
          </a:p>
          <a:p>
            <a:pPr algn="l"/>
            <a:r>
              <a:rPr lang="en-US" sz="2000" b="0" dirty="0"/>
              <a:t>5. DNA ladder (10 µL)</a:t>
            </a:r>
          </a:p>
        </p:txBody>
      </p:sp>
    </p:spTree>
    <p:extLst>
      <p:ext uri="{BB962C8B-B14F-4D97-AF65-F5344CB8AC3E}">
        <p14:creationId xmlns:p14="http://schemas.microsoft.com/office/powerpoint/2010/main" val="17064547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2015-06-03 11.44.06.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29462" y="2279922"/>
            <a:ext cx="7779236" cy="2584978"/>
          </a:xfrm>
          <a:prstGeom prst="rect">
            <a:avLst/>
          </a:prstGeom>
        </p:spPr>
      </p:pic>
      <p:cxnSp>
        <p:nvCxnSpPr>
          <p:cNvPr id="5" name="Straight Connector 4"/>
          <p:cNvCxnSpPr/>
          <p:nvPr/>
        </p:nvCxnSpPr>
        <p:spPr>
          <a:xfrm>
            <a:off x="1316627" y="2744351"/>
            <a:ext cx="661351" cy="0"/>
          </a:xfrm>
          <a:prstGeom prst="line">
            <a:avLst/>
          </a:prstGeom>
          <a:ln>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2403587" y="2744351"/>
            <a:ext cx="661351" cy="0"/>
          </a:xfrm>
          <a:prstGeom prst="line">
            <a:avLst/>
          </a:prstGeom>
          <a:ln>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3490547" y="2744351"/>
            <a:ext cx="661351" cy="0"/>
          </a:xfrm>
          <a:prstGeom prst="line">
            <a:avLst/>
          </a:prstGeom>
          <a:ln>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4537588" y="2744351"/>
            <a:ext cx="661351" cy="0"/>
          </a:xfrm>
          <a:prstGeom prst="line">
            <a:avLst/>
          </a:prstGeom>
          <a:ln>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5677434" y="2744351"/>
            <a:ext cx="661351" cy="0"/>
          </a:xfrm>
          <a:prstGeom prst="line">
            <a:avLst/>
          </a:prstGeom>
          <a:ln>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6880916" y="2754662"/>
            <a:ext cx="661351" cy="0"/>
          </a:xfrm>
          <a:prstGeom prst="line">
            <a:avLst/>
          </a:prstGeom>
          <a:ln>
            <a:solidFill>
              <a:srgbClr val="FFFFFF"/>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1333948" y="2360664"/>
            <a:ext cx="6499411" cy="246221"/>
          </a:xfrm>
          <a:prstGeom prst="rect">
            <a:avLst/>
          </a:prstGeom>
          <a:noFill/>
        </p:spPr>
        <p:txBody>
          <a:bodyPr wrap="square" rtlCol="0">
            <a:spAutoFit/>
          </a:bodyPr>
          <a:lstStyle/>
          <a:p>
            <a:pPr algn="l"/>
            <a:r>
              <a:rPr lang="en-US" dirty="0"/>
              <a:t>Cheetos                Doritos                   Papaya             Taco shells             GMO CTRL           non-GMO CTRL</a:t>
            </a:r>
          </a:p>
        </p:txBody>
      </p:sp>
      <p:sp>
        <p:nvSpPr>
          <p:cNvPr id="12" name="TextBox 11"/>
          <p:cNvSpPr txBox="1"/>
          <p:nvPr/>
        </p:nvSpPr>
        <p:spPr>
          <a:xfrm>
            <a:off x="1931136" y="697289"/>
            <a:ext cx="5619679" cy="954107"/>
          </a:xfrm>
          <a:prstGeom prst="rect">
            <a:avLst/>
          </a:prstGeom>
          <a:noFill/>
        </p:spPr>
        <p:txBody>
          <a:bodyPr wrap="none" rtlCol="0">
            <a:spAutoFit/>
          </a:bodyPr>
          <a:lstStyle/>
          <a:p>
            <a:pPr algn="ctr"/>
            <a:r>
              <a:rPr lang="en-US" sz="3200" dirty="0" err="1">
                <a:latin typeface="Helvetica" panose="020B0604020202020204" pitchFamily="34" charset="0"/>
                <a:cs typeface="Helvetica" panose="020B0604020202020204" pitchFamily="34" charset="0"/>
              </a:rPr>
              <a:t>miniPCR</a:t>
            </a:r>
            <a:r>
              <a:rPr lang="en-US" sz="3200" dirty="0">
                <a:latin typeface="Helvetica" panose="020B0604020202020204" pitchFamily="34" charset="0"/>
                <a:cs typeface="Helvetica" panose="020B0604020202020204" pitchFamily="34" charset="0"/>
              </a:rPr>
              <a:t> GMO Lab</a:t>
            </a:r>
          </a:p>
          <a:p>
            <a:pPr algn="ctr"/>
            <a:r>
              <a:rPr lang="en-US" sz="2400" b="0" dirty="0">
                <a:latin typeface="Helvetica" panose="020B0604020202020204" pitchFamily="34" charset="0"/>
                <a:cs typeface="Helvetica" panose="020B0604020202020204" pitchFamily="34" charset="0"/>
              </a:rPr>
              <a:t>Detecting GMO sequences in foodstuffs</a:t>
            </a:r>
          </a:p>
        </p:txBody>
      </p:sp>
      <p:sp>
        <p:nvSpPr>
          <p:cNvPr id="14" name="Rectangle 9"/>
          <p:cNvSpPr>
            <a:spLocks noChangeArrowheads="1"/>
          </p:cNvSpPr>
          <p:nvPr/>
        </p:nvSpPr>
        <p:spPr bwMode="auto">
          <a:xfrm>
            <a:off x="1176077" y="5002366"/>
            <a:ext cx="4022862" cy="81560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eaLnBrk="0" hangingPunct="0">
              <a:defRPr>
                <a:solidFill>
                  <a:schemeClr val="tx1"/>
                </a:solidFill>
                <a:latin typeface="Arial" panose="020B0604020202020204" pitchFamily="34" charset="0"/>
              </a:defRPr>
            </a:lvl1pPr>
            <a:lvl2pPr algn="l" eaLnBrk="0" hangingPunct="0">
              <a:defRPr>
                <a:solidFill>
                  <a:schemeClr val="tx1"/>
                </a:solidFill>
                <a:latin typeface="Arial" panose="020B0604020202020204" pitchFamily="34" charset="0"/>
              </a:defRPr>
            </a:lvl2pPr>
            <a:lvl3pPr algn="l" eaLnBrk="0" hangingPunct="0">
              <a:defRPr>
                <a:solidFill>
                  <a:schemeClr val="tx1"/>
                </a:solidFill>
                <a:latin typeface="Arial" panose="020B0604020202020204" pitchFamily="34" charset="0"/>
              </a:defRPr>
            </a:lvl3pPr>
            <a:lvl4pPr algn="l" eaLnBrk="0" hangingPunct="0">
              <a:defRPr>
                <a:solidFill>
                  <a:schemeClr val="tx1"/>
                </a:solidFill>
                <a:latin typeface="Arial" panose="020B0604020202020204" pitchFamily="34" charset="0"/>
              </a:defRPr>
            </a:lvl4pPr>
            <a:lvl5pPr algn="l"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spcBef>
                <a:spcPts val="1200"/>
              </a:spcBef>
              <a:spcAft>
                <a:spcPts val="600"/>
              </a:spcAft>
              <a:buSzPts val="1800"/>
            </a:pPr>
            <a:r>
              <a:rPr lang="en-US" sz="1600" dirty="0">
                <a:latin typeface="Segoe UI" panose="020B0502040204020203" pitchFamily="34" charset="0"/>
                <a:cs typeface="Segoe UI" panose="020B0502040204020203" pitchFamily="34" charset="0"/>
              </a:rPr>
              <a:t>Tubulin: ~187 </a:t>
            </a:r>
            <a:r>
              <a:rPr lang="en-US" sz="1600" dirty="0" err="1">
                <a:latin typeface="Segoe UI" panose="020B0502040204020203" pitchFamily="34" charset="0"/>
                <a:cs typeface="Segoe UI" panose="020B0502040204020203" pitchFamily="34" charset="0"/>
              </a:rPr>
              <a:t>bp</a:t>
            </a:r>
            <a:r>
              <a:rPr lang="en-US" sz="1600" dirty="0">
                <a:latin typeface="Segoe UI" panose="020B0502040204020203" pitchFamily="34" charset="0"/>
                <a:cs typeface="Segoe UI" panose="020B0502040204020203" pitchFamily="34" charset="0"/>
              </a:rPr>
              <a:t> product</a:t>
            </a:r>
          </a:p>
          <a:p>
            <a:pPr>
              <a:spcBef>
                <a:spcPts val="1200"/>
              </a:spcBef>
              <a:spcAft>
                <a:spcPts val="600"/>
              </a:spcAft>
              <a:buSzPts val="1800"/>
            </a:pPr>
            <a:r>
              <a:rPr lang="en-US" sz="1600" dirty="0" err="1">
                <a:latin typeface="Segoe UI" panose="020B0502040204020203" pitchFamily="34" charset="0"/>
                <a:cs typeface="Segoe UI" panose="020B0502040204020203" pitchFamily="34" charset="0"/>
              </a:rPr>
              <a:t>CaMV</a:t>
            </a:r>
            <a:r>
              <a:rPr lang="en-US" sz="1600" dirty="0">
                <a:latin typeface="Segoe UI" panose="020B0502040204020203" pitchFamily="34" charset="0"/>
                <a:cs typeface="Segoe UI" panose="020B0502040204020203" pitchFamily="34" charset="0"/>
              </a:rPr>
              <a:t> promoter: 125 </a:t>
            </a:r>
            <a:r>
              <a:rPr lang="en-US" sz="1600" dirty="0" err="1">
                <a:latin typeface="Segoe UI" panose="020B0502040204020203" pitchFamily="34" charset="0"/>
                <a:cs typeface="Segoe UI" panose="020B0502040204020203" pitchFamily="34" charset="0"/>
              </a:rPr>
              <a:t>bp</a:t>
            </a:r>
            <a:r>
              <a:rPr lang="en-US" sz="1600" dirty="0">
                <a:latin typeface="Segoe UI" panose="020B0502040204020203" pitchFamily="34" charset="0"/>
                <a:cs typeface="Segoe UI" panose="020B0502040204020203" pitchFamily="34" charset="0"/>
              </a:rPr>
              <a:t> product</a:t>
            </a:r>
            <a:endParaRPr lang="en-US" sz="1600" dirty="0"/>
          </a:p>
        </p:txBody>
      </p:sp>
    </p:spTree>
    <p:extLst>
      <p:ext uri="{BB962C8B-B14F-4D97-AF65-F5344CB8AC3E}">
        <p14:creationId xmlns:p14="http://schemas.microsoft.com/office/powerpoint/2010/main" val="22451099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Segoe"/>
                <a:cs typeface="Segoe"/>
              </a:rPr>
              <a:t>Extension activity</a:t>
            </a:r>
            <a:r>
              <a:rPr lang="en-US" dirty="0">
                <a:latin typeface="Segoe"/>
                <a:cs typeface="Segoe"/>
              </a:rPr>
              <a:t>: </a:t>
            </a:r>
            <a:br>
              <a:rPr lang="en-US" dirty="0">
                <a:latin typeface="Segoe"/>
                <a:cs typeface="Segoe"/>
              </a:rPr>
            </a:br>
            <a:r>
              <a:rPr lang="en-US" dirty="0">
                <a:latin typeface="Segoe"/>
                <a:cs typeface="Segoe"/>
              </a:rPr>
              <a:t>Optimizing GMO detection for various foods</a:t>
            </a:r>
            <a:endParaRPr lang="en-US" dirty="0"/>
          </a:p>
        </p:txBody>
      </p:sp>
      <p:pic>
        <p:nvPicPr>
          <p:cNvPr id="4" name="Picture 3"/>
          <p:cNvPicPr/>
          <p:nvPr/>
        </p:nvPicPr>
        <p:blipFill>
          <a:blip r:embed="rId2" cstate="email">
            <a:extLst>
              <a:ext uri="{28A0092B-C50C-407E-A947-70E740481C1C}">
                <a14:useLocalDpi xmlns:a14="http://schemas.microsoft.com/office/drawing/2010/main"/>
              </a:ext>
            </a:extLst>
          </a:blip>
          <a:srcRect/>
          <a:stretch>
            <a:fillRect/>
          </a:stretch>
        </p:blipFill>
        <p:spPr bwMode="auto">
          <a:xfrm>
            <a:off x="1827212" y="1212124"/>
            <a:ext cx="5943600" cy="5478780"/>
          </a:xfrm>
          <a:prstGeom prst="rect">
            <a:avLst/>
          </a:prstGeom>
          <a:noFill/>
        </p:spPr>
      </p:pic>
    </p:spTree>
    <p:extLst>
      <p:ext uri="{BB962C8B-B14F-4D97-AF65-F5344CB8AC3E}">
        <p14:creationId xmlns:p14="http://schemas.microsoft.com/office/powerpoint/2010/main" val="36806557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2015-04-28 22.14.36.jpg"/>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t="43921" b="23932"/>
          <a:stretch/>
        </p:blipFill>
        <p:spPr>
          <a:xfrm rot="10800000">
            <a:off x="370948" y="1847622"/>
            <a:ext cx="8641080" cy="1489363"/>
          </a:xfrm>
        </p:spPr>
      </p:pic>
      <p:cxnSp>
        <p:nvCxnSpPr>
          <p:cNvPr id="5" name="Straight Connector 4"/>
          <p:cNvCxnSpPr/>
          <p:nvPr/>
        </p:nvCxnSpPr>
        <p:spPr>
          <a:xfrm>
            <a:off x="1478965" y="2214769"/>
            <a:ext cx="1782041"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3627107" y="2214769"/>
            <a:ext cx="1782041"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738888" y="2203226"/>
            <a:ext cx="1782041"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1456102" y="2206461"/>
            <a:ext cx="1853400" cy="253916"/>
          </a:xfrm>
          <a:prstGeom prst="rect">
            <a:avLst/>
          </a:prstGeom>
          <a:noFill/>
          <a:ln>
            <a:noFill/>
          </a:ln>
        </p:spPr>
        <p:txBody>
          <a:bodyPr wrap="square" rtlCol="0">
            <a:spAutoFit/>
          </a:bodyPr>
          <a:lstStyle/>
          <a:p>
            <a:r>
              <a:rPr lang="en-US" sz="1050" dirty="0"/>
              <a:t>30        35        40</a:t>
            </a:r>
          </a:p>
        </p:txBody>
      </p:sp>
      <p:sp>
        <p:nvSpPr>
          <p:cNvPr id="9" name="TextBox 8"/>
          <p:cNvSpPr txBox="1"/>
          <p:nvPr/>
        </p:nvSpPr>
        <p:spPr>
          <a:xfrm>
            <a:off x="3569801" y="2227811"/>
            <a:ext cx="1922288" cy="253916"/>
          </a:xfrm>
          <a:prstGeom prst="rect">
            <a:avLst/>
          </a:prstGeom>
          <a:noFill/>
          <a:ln>
            <a:noFill/>
          </a:ln>
        </p:spPr>
        <p:txBody>
          <a:bodyPr wrap="square" rtlCol="0">
            <a:spAutoFit/>
          </a:bodyPr>
          <a:lstStyle/>
          <a:p>
            <a:r>
              <a:rPr lang="en-US" sz="1050" dirty="0"/>
              <a:t>30        35        40</a:t>
            </a:r>
          </a:p>
        </p:txBody>
      </p:sp>
      <p:sp>
        <p:nvSpPr>
          <p:cNvPr id="10" name="TextBox 9"/>
          <p:cNvSpPr txBox="1"/>
          <p:nvPr/>
        </p:nvSpPr>
        <p:spPr>
          <a:xfrm>
            <a:off x="5713573" y="2216268"/>
            <a:ext cx="2037850" cy="253916"/>
          </a:xfrm>
          <a:prstGeom prst="rect">
            <a:avLst/>
          </a:prstGeom>
          <a:noFill/>
          <a:ln>
            <a:noFill/>
          </a:ln>
        </p:spPr>
        <p:txBody>
          <a:bodyPr wrap="square" rtlCol="0">
            <a:spAutoFit/>
          </a:bodyPr>
          <a:lstStyle/>
          <a:p>
            <a:r>
              <a:rPr lang="en-US" sz="1050" dirty="0"/>
              <a:t>30         35         40</a:t>
            </a:r>
          </a:p>
        </p:txBody>
      </p:sp>
      <p:sp>
        <p:nvSpPr>
          <p:cNvPr id="11" name="TextBox 10"/>
          <p:cNvSpPr txBox="1"/>
          <p:nvPr/>
        </p:nvSpPr>
        <p:spPr>
          <a:xfrm>
            <a:off x="1872088" y="1892199"/>
            <a:ext cx="5740400" cy="253916"/>
          </a:xfrm>
          <a:prstGeom prst="rect">
            <a:avLst/>
          </a:prstGeom>
          <a:noFill/>
          <a:ln>
            <a:noFill/>
          </a:ln>
        </p:spPr>
        <p:txBody>
          <a:bodyPr wrap="square" rtlCol="0">
            <a:spAutoFit/>
          </a:bodyPr>
          <a:lstStyle/>
          <a:p>
            <a:pPr algn="l"/>
            <a:r>
              <a:rPr lang="en-US" sz="1050" dirty="0"/>
              <a:t>Cheetos #1                                             Cheetos #2                                     GMO control</a:t>
            </a:r>
          </a:p>
        </p:txBody>
      </p:sp>
      <p:pic>
        <p:nvPicPr>
          <p:cNvPr id="12" name="Content Placeholder 3" descr="2015-04-28 22.14.47.jpg"/>
          <p:cNvPicPr>
            <a:picLocks noChangeAspect="1"/>
          </p:cNvPicPr>
          <p:nvPr/>
        </p:nvPicPr>
        <p:blipFill rotWithShape="1">
          <a:blip r:embed="rId3" cstate="email">
            <a:extLst>
              <a:ext uri="{28A0092B-C50C-407E-A947-70E740481C1C}">
                <a14:useLocalDpi xmlns:a14="http://schemas.microsoft.com/office/drawing/2010/main"/>
              </a:ext>
            </a:extLst>
          </a:blip>
          <a:srcRect l="10157" t="27972" r="11840" b="40130"/>
          <a:stretch/>
        </p:blipFill>
        <p:spPr>
          <a:xfrm rot="10800000">
            <a:off x="370948" y="3912427"/>
            <a:ext cx="6740237" cy="1477819"/>
          </a:xfrm>
          <a:prstGeom prst="rect">
            <a:avLst/>
          </a:prstGeom>
        </p:spPr>
      </p:pic>
      <p:cxnSp>
        <p:nvCxnSpPr>
          <p:cNvPr id="13" name="Straight Connector 12"/>
          <p:cNvCxnSpPr/>
          <p:nvPr/>
        </p:nvCxnSpPr>
        <p:spPr>
          <a:xfrm>
            <a:off x="698265" y="4325756"/>
            <a:ext cx="1127413"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2070554" y="4325756"/>
            <a:ext cx="1127413"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3452540" y="4325756"/>
            <a:ext cx="1127413"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4885440" y="4325756"/>
            <a:ext cx="1127413"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924785" y="4034347"/>
            <a:ext cx="5140960" cy="246221"/>
          </a:xfrm>
          <a:prstGeom prst="rect">
            <a:avLst/>
          </a:prstGeom>
          <a:noFill/>
          <a:ln>
            <a:noFill/>
          </a:ln>
        </p:spPr>
        <p:txBody>
          <a:bodyPr wrap="square" rtlCol="0">
            <a:spAutoFit/>
          </a:bodyPr>
          <a:lstStyle/>
          <a:p>
            <a:pPr algn="l"/>
            <a:r>
              <a:rPr lang="en-US" dirty="0">
                <a:solidFill>
                  <a:srgbClr val="FFFFFF"/>
                </a:solidFill>
              </a:rPr>
              <a:t>1 min                             5 min                                10 min                            15 min </a:t>
            </a:r>
          </a:p>
        </p:txBody>
      </p:sp>
      <p:sp>
        <p:nvSpPr>
          <p:cNvPr id="18" name="TextBox 17"/>
          <p:cNvSpPr txBox="1"/>
          <p:nvPr/>
        </p:nvSpPr>
        <p:spPr>
          <a:xfrm>
            <a:off x="767677" y="4287764"/>
            <a:ext cx="5409828" cy="400110"/>
          </a:xfrm>
          <a:prstGeom prst="rect">
            <a:avLst/>
          </a:prstGeom>
          <a:noFill/>
          <a:ln>
            <a:noFill/>
          </a:ln>
        </p:spPr>
        <p:txBody>
          <a:bodyPr wrap="square" rtlCol="0">
            <a:spAutoFit/>
          </a:bodyPr>
          <a:lstStyle/>
          <a:p>
            <a:pPr algn="l"/>
            <a:r>
              <a:rPr lang="en-US" dirty="0">
                <a:solidFill>
                  <a:srgbClr val="FFFFFF"/>
                </a:solidFill>
              </a:rPr>
              <a:t>#1               #2                #1              #2                #1                #2                  #1              #2</a:t>
            </a:r>
          </a:p>
          <a:p>
            <a:pPr algn="l"/>
            <a:endParaRPr lang="en-US" dirty="0">
              <a:solidFill>
                <a:srgbClr val="FFFFFF"/>
              </a:solidFill>
            </a:endParaRPr>
          </a:p>
        </p:txBody>
      </p:sp>
      <p:sp>
        <p:nvSpPr>
          <p:cNvPr id="19" name="TextBox 18"/>
          <p:cNvSpPr txBox="1"/>
          <p:nvPr/>
        </p:nvSpPr>
        <p:spPr>
          <a:xfrm>
            <a:off x="447528" y="1406593"/>
            <a:ext cx="2515177" cy="307777"/>
          </a:xfrm>
          <a:prstGeom prst="rect">
            <a:avLst/>
          </a:prstGeom>
          <a:noFill/>
        </p:spPr>
        <p:txBody>
          <a:bodyPr wrap="none" rtlCol="0">
            <a:spAutoFit/>
          </a:bodyPr>
          <a:lstStyle/>
          <a:p>
            <a:r>
              <a:rPr lang="en-US" sz="1400" dirty="0"/>
              <a:t>Vary number of PCR cycles</a:t>
            </a:r>
          </a:p>
        </p:txBody>
      </p:sp>
      <p:sp>
        <p:nvSpPr>
          <p:cNvPr id="21" name="TextBox 20"/>
          <p:cNvSpPr txBox="1"/>
          <p:nvPr/>
        </p:nvSpPr>
        <p:spPr>
          <a:xfrm>
            <a:off x="447528" y="3501016"/>
            <a:ext cx="3560078" cy="307777"/>
          </a:xfrm>
          <a:prstGeom prst="rect">
            <a:avLst/>
          </a:prstGeom>
          <a:noFill/>
        </p:spPr>
        <p:txBody>
          <a:bodyPr wrap="none" rtlCol="0">
            <a:spAutoFit/>
          </a:bodyPr>
          <a:lstStyle/>
          <a:p>
            <a:r>
              <a:rPr lang="en-US" sz="1400" dirty="0"/>
              <a:t>Vary incubation time for DNA extraction</a:t>
            </a:r>
          </a:p>
        </p:txBody>
      </p:sp>
      <p:sp>
        <p:nvSpPr>
          <p:cNvPr id="2" name="TextBox 1"/>
          <p:cNvSpPr txBox="1"/>
          <p:nvPr/>
        </p:nvSpPr>
        <p:spPr>
          <a:xfrm>
            <a:off x="393905" y="174907"/>
            <a:ext cx="6236003" cy="923330"/>
          </a:xfrm>
          <a:prstGeom prst="rect">
            <a:avLst/>
          </a:prstGeom>
          <a:noFill/>
        </p:spPr>
        <p:txBody>
          <a:bodyPr wrap="none" tIns="91440" bIns="91440" rtlCol="0">
            <a:spAutoFit/>
          </a:bodyPr>
          <a:lstStyle/>
          <a:p>
            <a:pPr algn="l"/>
            <a:r>
              <a:rPr lang="en-US" sz="2400" dirty="0">
                <a:latin typeface="Segoe"/>
                <a:cs typeface="Segoe"/>
              </a:rPr>
              <a:t>Extension activity:</a:t>
            </a:r>
            <a:r>
              <a:rPr lang="en-US" sz="2400" b="0" dirty="0">
                <a:latin typeface="Segoe"/>
                <a:cs typeface="Segoe"/>
              </a:rPr>
              <a:t> </a:t>
            </a:r>
          </a:p>
          <a:p>
            <a:pPr algn="l"/>
            <a:r>
              <a:rPr lang="en-US" sz="2400" b="0" dirty="0">
                <a:latin typeface="Segoe"/>
                <a:cs typeface="Segoe"/>
              </a:rPr>
              <a:t>Optimizing GMO detection for various foods</a:t>
            </a:r>
          </a:p>
        </p:txBody>
      </p:sp>
      <p:sp>
        <p:nvSpPr>
          <p:cNvPr id="20" name="TextBox 19"/>
          <p:cNvSpPr txBox="1"/>
          <p:nvPr/>
        </p:nvSpPr>
        <p:spPr>
          <a:xfrm>
            <a:off x="1932080" y="5751386"/>
            <a:ext cx="5620449" cy="400110"/>
          </a:xfrm>
          <a:prstGeom prst="rect">
            <a:avLst/>
          </a:prstGeom>
          <a:noFill/>
        </p:spPr>
        <p:txBody>
          <a:bodyPr wrap="none" rtlCol="0">
            <a:spAutoFit/>
          </a:bodyPr>
          <a:lstStyle/>
          <a:p>
            <a:r>
              <a:rPr lang="en-US" sz="2000" dirty="0"/>
              <a:t>Other variables: annealing temperature, time</a:t>
            </a:r>
          </a:p>
        </p:txBody>
      </p:sp>
    </p:spTree>
    <p:extLst>
      <p:ext uri="{BB962C8B-B14F-4D97-AF65-F5344CB8AC3E}">
        <p14:creationId xmlns:p14="http://schemas.microsoft.com/office/powerpoint/2010/main" val="18358189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Appendix: Copy cycles amplify DNA exponentially</a:t>
            </a:r>
          </a:p>
        </p:txBody>
      </p:sp>
      <p:pic>
        <p:nvPicPr>
          <p:cNvPr id="2248706" name="Picture 2" descr="http://openwetware.org/images/f/f1/CH391L_S12_PCR_exponential_amplification.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28529" y="1546106"/>
            <a:ext cx="8799541" cy="4527149"/>
          </a:xfrm>
          <a:prstGeom prst="rect">
            <a:avLst/>
          </a:prstGeom>
          <a:noFill/>
        </p:spPr>
      </p:pic>
    </p:spTree>
    <p:extLst>
      <p:ext uri="{BB962C8B-B14F-4D97-AF65-F5344CB8AC3E}">
        <p14:creationId xmlns:p14="http://schemas.microsoft.com/office/powerpoint/2010/main" val="11355057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gt;&lt;version val=&quot;17248&quot;/&gt;&lt;partner val=&quot;535&quot;/&gt;&lt;CPresentation id=&quot;1&quot;&gt;&lt;m_defprecNumber idref=&quot;2&quot;/&gt;&lt;m_defprecPercent idref=&quot;3&quot;/&gt;&lt;m_defprecDate idref=&quot;4&quot;/&gt;&lt;m_defprecYear idref=&quot;5&quot;/&gt;&lt;m_defprecQuarter idref=&quot;6&quot;/&gt;&lt;m_defprecMonth idref=&quot;7&quot;/&gt;&lt;m_defprecWeek idref=&quot;8&quot;/&gt;&lt;m_defprecDay idref=&quot;9&quot;/&gt;&lt;m_eweekdayFirstOfWeek val=&quot;2&quot;/&gt;&lt;m_mruColor&gt;&lt;m_vecMRU length=&quot;2&quot;&gt;&lt;elem&gt;&lt;m_ppcolschidx val=&quot;0&quot;/&gt;&lt;m_rgb r=&quot;0&quot; g=&quot;0&quot; b=&quot;63&quot;/&gt;&lt;/elem&gt;&lt;elem&gt;&lt;m_ppcolschidx val=&quot;0&quot;/&gt;&lt;m_rgb r=&quot;e1&quot; g=&quot;e4&quot; b=&quot;da&quot;/&gt;&lt;/elem&gt;&lt;/m_vecMRU&gt;&lt;/m_mruColor&gt;&lt;/CPresentation&gt;&lt;CDefaultPrec id=&quot;9&quot;&gt;&lt;m_precDefault&gt;&lt;m_strFormatTime&gt;%#d&lt;/m_strFormatTime&gt;&lt;/m_precDefault&gt;&lt;/CDefaultPrec&gt;&lt;CDefaultPrec id=&quot;8&quot;&gt;&lt;m_precDefault&gt;&lt;m_strFormatTime&gt;%m/%d&lt;/m_strFormatTime&gt;&lt;/m_precDefault&gt;&lt;/CDefaultPrec&gt;&lt;CDefaultPrec id=&quot;7&quot;&gt;&lt;m_precDefault/&gt;&lt;/CDefaultPrec&gt;&lt;CDefaultPrec id=&quot;6&quot;&gt;&lt;m_precDefault/&gt;&lt;/CDefaultPrec&gt;&lt;CDefaultPrec id=&quot;5&quot;&gt;&lt;m_precDefault/&gt;&lt;/CDefaultPrec&gt;&lt;CDefaultPrec id=&quot;4&quot;&gt;&lt;m_precDefault/&gt;&lt;/CDefaultPrec&gt;&lt;CDefaultPrec id=&quot;3&quot;&gt;&lt;m_precDefault/&gt;&lt;/CDefaultPrec&gt;&lt;CDefaultPrec id=&quot;2&quot;&gt;&lt;m_precDefault&gt;&lt;m_chDecimalSymbol&gt;.&lt;/m_chDecimalSymbol&gt;&lt;m_nGroupingDigits val=&quot;3&quot;/&gt;&lt;m_chGroupingSymbol&gt;,&lt;/m_chGroupingSymbol&gt;&lt;/m_precDefault&gt;&lt;/CDefaultPrec&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y_sKhLFP1E61iX7M9jCrZ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zrjuLEVdIkyYQVP7477nz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zrjuLEVdIkyYQVP7477nz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lank">
  <a:themeElements>
    <a:clrScheme name="121981">
      <a:dk1>
        <a:srgbClr val="000000"/>
      </a:dk1>
      <a:lt1>
        <a:srgbClr val="FFFFFF"/>
      </a:lt1>
      <a:dk2>
        <a:srgbClr val="000063"/>
      </a:dk2>
      <a:lt2>
        <a:srgbClr val="808080"/>
      </a:lt2>
      <a:accent1>
        <a:srgbClr val="E2E2E2"/>
      </a:accent1>
      <a:accent2>
        <a:srgbClr val="D9E0E7"/>
      </a:accent2>
      <a:accent3>
        <a:srgbClr val="FFFFFF"/>
      </a:accent3>
      <a:accent4>
        <a:srgbClr val="000000"/>
      </a:accent4>
      <a:accent5>
        <a:srgbClr val="EEEEEE"/>
      </a:accent5>
      <a:accent6>
        <a:srgbClr val="C4CBD1"/>
      </a:accent6>
      <a:hlink>
        <a:srgbClr val="005899"/>
      </a:hlink>
      <a:folHlink>
        <a:srgbClr val="86A9D1"/>
      </a:folHlink>
    </a:clrScheme>
    <a:fontScheme name="Letter Blank">
      <a:majorFont>
        <a:latin typeface="Arial"/>
        <a:ea typeface=""/>
        <a:cs typeface=""/>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solidFill>
            <a:schemeClr val="bg2"/>
          </a:solidFill>
          <a:prstDash val="solid"/>
          <a:round/>
          <a:headEnd type="none" w="med" len="med"/>
          <a:tailEnd type="stealth" w="med" len="med"/>
        </a:ln>
        <a:effectLst/>
      </a:spPr>
      <a:bodyPr vert="horz" wrap="square" lIns="91440" tIns="91440" rIns="91440" bIns="91440" numCol="1" rtlCol="0"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sz="1000" b="0" i="0" u="none" strike="noStrike" cap="none" normalizeH="0" baseline="0" dirty="0" smtClean="0">
            <a:ln>
              <a:noFill/>
            </a:ln>
            <a:solidFill>
              <a:schemeClr val="tx1"/>
            </a:solidFill>
            <a:effectLst/>
            <a:latin typeface="Arial" charset="0"/>
          </a:defRPr>
        </a:defPPr>
      </a:lstStyle>
    </a:spDef>
    <a:lnDef>
      <a:spPr bwMode="auto">
        <a:solidFill>
          <a:schemeClr val="accent1"/>
        </a:solidFill>
        <a:ln w="9525" cap="flat" cmpd="sng" algn="ctr">
          <a:solidFill>
            <a:schemeClr val="bg2"/>
          </a:solidFill>
          <a:prstDash val="solid"/>
          <a:round/>
          <a:headEnd type="none" w="med" len="med"/>
          <a:tailEnd type="none" w="med" len="med"/>
        </a:ln>
        <a:effectLst/>
      </a:spPr>
      <a:bodyPr/>
      <a:lstStyle/>
    </a:lnDef>
    <a:txDef>
      <a:spPr>
        <a:noFill/>
      </a:spPr>
      <a:bodyPr wrap="none" tIns="91440" bIns="91440" rtlCol="0">
        <a:spAutoFit/>
      </a:bodyPr>
      <a:lstStyle>
        <a:defPPr>
          <a:defRPr b="0" dirty="0" smtClean="0"/>
        </a:defPPr>
      </a:lstStyle>
    </a:txDef>
  </a:objectDefaults>
  <a:extraClrSchemeLst>
    <a:extraClrScheme>
      <a:clrScheme name="Letter Blank 1">
        <a:dk1>
          <a:srgbClr val="000000"/>
        </a:dk1>
        <a:lt1>
          <a:srgbClr val="FFFFFF"/>
        </a:lt1>
        <a:dk2>
          <a:srgbClr val="000063"/>
        </a:dk2>
        <a:lt2>
          <a:srgbClr val="808080"/>
        </a:lt2>
        <a:accent1>
          <a:srgbClr val="E2E2E2"/>
        </a:accent1>
        <a:accent2>
          <a:srgbClr val="D9E0E7"/>
        </a:accent2>
        <a:accent3>
          <a:srgbClr val="FFFFFF"/>
        </a:accent3>
        <a:accent4>
          <a:srgbClr val="000000"/>
        </a:accent4>
        <a:accent5>
          <a:srgbClr val="EEEEEE"/>
        </a:accent5>
        <a:accent6>
          <a:srgbClr val="C4CBD1"/>
        </a:accent6>
        <a:hlink>
          <a:srgbClr val="005899"/>
        </a:hlink>
        <a:folHlink>
          <a:srgbClr val="86A9D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4381</TotalTime>
  <Words>1043</Words>
  <Application>Microsoft Office PowerPoint</Application>
  <PresentationFormat>Custom</PresentationFormat>
  <Paragraphs>317</Paragraphs>
  <Slides>26</Slides>
  <Notes>8</Notes>
  <HiddenSlides>0</HiddenSlides>
  <MMClips>0</MMClips>
  <ScaleCrop>false</ScaleCrop>
  <HeadingPairs>
    <vt:vector size="8" baseType="variant">
      <vt:variant>
        <vt:lpstr>Fonts Used</vt:lpstr>
      </vt:variant>
      <vt:variant>
        <vt:i4>16</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44" baseType="lpstr">
      <vt:lpstr>Microsoft YaHei</vt:lpstr>
      <vt:lpstr>MS Mincho</vt:lpstr>
      <vt:lpstr>Andale Mono</vt:lpstr>
      <vt:lpstr>Arial</vt:lpstr>
      <vt:lpstr>Calibri</vt:lpstr>
      <vt:lpstr>Estrangelo Edessa</vt:lpstr>
      <vt:lpstr>Helvetica</vt:lpstr>
      <vt:lpstr>Lucida Grande</vt:lpstr>
      <vt:lpstr>Marlett</vt:lpstr>
      <vt:lpstr>Segoe</vt:lpstr>
      <vt:lpstr>Segoe UI</vt:lpstr>
      <vt:lpstr>Segoe UI Semibold</vt:lpstr>
      <vt:lpstr>Symbol</vt:lpstr>
      <vt:lpstr>Times New Roman</vt:lpstr>
      <vt:lpstr>Trebuchet MS</vt:lpstr>
      <vt:lpstr>Wingdings</vt:lpstr>
      <vt:lpstr>blank</vt:lpstr>
      <vt:lpstr>think-cell Slide</vt:lpstr>
      <vt:lpstr>DNA amplification and analysis: miniPCRTM GMO Lab Heart-Shaped Bananas</vt:lpstr>
      <vt:lpstr>Goals for the lab</vt:lpstr>
      <vt:lpstr>Putting DNA technology in your hands</vt:lpstr>
      <vt:lpstr>miniPCR is not a black box</vt:lpstr>
      <vt:lpstr>Today’s experiments will help us better understand GMOs</vt:lpstr>
      <vt:lpstr>Common challenges in agriculture </vt:lpstr>
      <vt:lpstr>Agricultural crops have diverged from their wild ancestors</vt:lpstr>
      <vt:lpstr>DNA technology has transformed food production And many other aspects of society</vt:lpstr>
      <vt:lpstr>Typical components of a transgenic cassette</vt:lpstr>
      <vt:lpstr>We produce (and consume)  many genetically engineered crops</vt:lpstr>
      <vt:lpstr>Lab plan overview</vt:lpstr>
      <vt:lpstr>Setting up DNA extraction from foods</vt:lpstr>
      <vt:lpstr>Incubate 5 minutes at 95°C</vt:lpstr>
      <vt:lpstr>Detecting plant transgenes by PCR Duplex PCR: internal control and transgene</vt:lpstr>
      <vt:lpstr>Setting up a PCR experiment</vt:lpstr>
      <vt:lpstr>Prepare 4 new tubes for PCR (200µL tubes)</vt:lpstr>
      <vt:lpstr>Programming PCR parameters</vt:lpstr>
      <vt:lpstr>Monitoring PCR amplification</vt:lpstr>
      <vt:lpstr>The Polymerase Chain Reaction (PCR)</vt:lpstr>
      <vt:lpstr>How PCR works: 3 steps to copy DNA</vt:lpstr>
      <vt:lpstr>Agarose gel electrophoresis</vt:lpstr>
      <vt:lpstr>Load 15 µL per PCR sample</vt:lpstr>
      <vt:lpstr>PowerPoint Presentation</vt:lpstr>
      <vt:lpstr>Extension activity:  Optimizing GMO detection for various foods</vt:lpstr>
      <vt:lpstr>PowerPoint Presentation</vt:lpstr>
      <vt:lpstr>Appendix: Copy cycles amplify DNA exponentially</vt:lpstr>
    </vt:vector>
  </TitlesOfParts>
  <Company>The Boston Consulting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in Title Case (Bold, 30pt font, Blue) Subtitle in Title Case (Non-bold, 28pt font, Blue)</dc:title>
  <dc:creator>Kraves Sebastian</dc:creator>
  <cp:lastModifiedBy>bastian k</cp:lastModifiedBy>
  <cp:revision>539</cp:revision>
  <cp:lastPrinted>2014-09-29T23:16:32Z</cp:lastPrinted>
  <dcterms:created xsi:type="dcterms:W3CDTF">2013-09-12T04:02:49Z</dcterms:created>
  <dcterms:modified xsi:type="dcterms:W3CDTF">2018-09-04T19:37:54Z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Format Name">
    <vt:lpwstr>BMS</vt:lpwstr>
  </property>
  <property fmtid="{D5CDD505-2E9C-101B-9397-08002B2CF9AE}" pid="3" name="Template Name">
    <vt:lpwstr>Letter</vt:lpwstr>
  </property>
</Properties>
</file>