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9" r:id="rId1"/>
  </p:sldMasterIdLst>
  <p:notesMasterIdLst>
    <p:notesMasterId r:id="rId40"/>
  </p:notesMasterIdLst>
  <p:handoutMasterIdLst>
    <p:handoutMasterId r:id="rId41"/>
  </p:handoutMasterIdLst>
  <p:sldIdLst>
    <p:sldId id="1146" r:id="rId2"/>
    <p:sldId id="1094" r:id="rId3"/>
    <p:sldId id="1132" r:id="rId4"/>
    <p:sldId id="1157" r:id="rId5"/>
    <p:sldId id="1160" r:id="rId6"/>
    <p:sldId id="1161" r:id="rId7"/>
    <p:sldId id="1162" r:id="rId8"/>
    <p:sldId id="1164" r:id="rId9"/>
    <p:sldId id="1165" r:id="rId10"/>
    <p:sldId id="1163" r:id="rId11"/>
    <p:sldId id="1173" r:id="rId12"/>
    <p:sldId id="1168" r:id="rId13"/>
    <p:sldId id="1169" r:id="rId14"/>
    <p:sldId id="1142" r:id="rId15"/>
    <p:sldId id="1166" r:id="rId16"/>
    <p:sldId id="1172" r:id="rId17"/>
    <p:sldId id="1170" r:id="rId18"/>
    <p:sldId id="1171" r:id="rId19"/>
    <p:sldId id="1083" r:id="rId20"/>
    <p:sldId id="1147" r:id="rId21"/>
    <p:sldId id="1174" r:id="rId22"/>
    <p:sldId id="1149" r:id="rId23"/>
    <p:sldId id="1150" r:id="rId24"/>
    <p:sldId id="1151" r:id="rId25"/>
    <p:sldId id="1153" r:id="rId26"/>
    <p:sldId id="1131" r:id="rId27"/>
    <p:sldId id="1167" r:id="rId28"/>
    <p:sldId id="1154" r:id="rId29"/>
    <p:sldId id="1092" r:id="rId30"/>
    <p:sldId id="1089" r:id="rId31"/>
    <p:sldId id="1175" r:id="rId32"/>
    <p:sldId id="1176" r:id="rId33"/>
    <p:sldId id="1158" r:id="rId34"/>
    <p:sldId id="1108" r:id="rId35"/>
    <p:sldId id="1159" r:id="rId36"/>
    <p:sldId id="1138" r:id="rId37"/>
    <p:sldId id="1103" r:id="rId38"/>
    <p:sldId id="1177" r:id="rId39"/>
  </p:sldIdLst>
  <p:sldSz cx="9601200" cy="6858000"/>
  <p:notesSz cx="7315200" cy="9601200"/>
  <p:custDataLst>
    <p:tags r:id="rId42"/>
  </p:custDataLst>
  <p:defaultTextStyle>
    <a:defPPr>
      <a:defRPr lang="en-US"/>
    </a:defPPr>
    <a:lvl1pPr algn="ctr" rtl="0" fontAlgn="base">
      <a:spcBef>
        <a:spcPct val="0"/>
      </a:spcBef>
      <a:spcAft>
        <a:spcPct val="0"/>
      </a:spcAft>
      <a:defRPr sz="1000" b="1" kern="1200">
        <a:solidFill>
          <a:schemeClr val="tx1"/>
        </a:solidFill>
        <a:latin typeface="Arial" charset="0"/>
        <a:ea typeface="+mn-ea"/>
        <a:cs typeface="+mn-cs"/>
      </a:defRPr>
    </a:lvl1pPr>
    <a:lvl2pPr marL="457200" algn="ctr" rtl="0" fontAlgn="base">
      <a:spcBef>
        <a:spcPct val="0"/>
      </a:spcBef>
      <a:spcAft>
        <a:spcPct val="0"/>
      </a:spcAft>
      <a:defRPr sz="1000" b="1" kern="1200">
        <a:solidFill>
          <a:schemeClr val="tx1"/>
        </a:solidFill>
        <a:latin typeface="Arial" charset="0"/>
        <a:ea typeface="+mn-ea"/>
        <a:cs typeface="+mn-cs"/>
      </a:defRPr>
    </a:lvl2pPr>
    <a:lvl3pPr marL="914400" algn="ctr" rtl="0" fontAlgn="base">
      <a:spcBef>
        <a:spcPct val="0"/>
      </a:spcBef>
      <a:spcAft>
        <a:spcPct val="0"/>
      </a:spcAft>
      <a:defRPr sz="1000" b="1" kern="1200">
        <a:solidFill>
          <a:schemeClr val="tx1"/>
        </a:solidFill>
        <a:latin typeface="Arial" charset="0"/>
        <a:ea typeface="+mn-ea"/>
        <a:cs typeface="+mn-cs"/>
      </a:defRPr>
    </a:lvl3pPr>
    <a:lvl4pPr marL="1371600" algn="ctr" rtl="0" fontAlgn="base">
      <a:spcBef>
        <a:spcPct val="0"/>
      </a:spcBef>
      <a:spcAft>
        <a:spcPct val="0"/>
      </a:spcAft>
      <a:defRPr sz="1000" b="1" kern="1200">
        <a:solidFill>
          <a:schemeClr val="tx1"/>
        </a:solidFill>
        <a:latin typeface="Arial" charset="0"/>
        <a:ea typeface="+mn-ea"/>
        <a:cs typeface="+mn-cs"/>
      </a:defRPr>
    </a:lvl4pPr>
    <a:lvl5pPr marL="1828800" algn="ctr" rtl="0" fontAlgn="base">
      <a:spcBef>
        <a:spcPct val="0"/>
      </a:spcBef>
      <a:spcAft>
        <a:spcPct val="0"/>
      </a:spcAft>
      <a:defRPr sz="1000" b="1" kern="1200">
        <a:solidFill>
          <a:schemeClr val="tx1"/>
        </a:solidFill>
        <a:latin typeface="Arial" charset="0"/>
        <a:ea typeface="+mn-ea"/>
        <a:cs typeface="+mn-cs"/>
      </a:defRPr>
    </a:lvl5pPr>
    <a:lvl6pPr marL="2286000" algn="l" defTabSz="914400" rtl="0" eaLnBrk="1" latinLnBrk="0" hangingPunct="1">
      <a:defRPr sz="1000" b="1" kern="1200">
        <a:solidFill>
          <a:schemeClr val="tx1"/>
        </a:solidFill>
        <a:latin typeface="Arial" charset="0"/>
        <a:ea typeface="+mn-ea"/>
        <a:cs typeface="+mn-cs"/>
      </a:defRPr>
    </a:lvl6pPr>
    <a:lvl7pPr marL="2743200" algn="l" defTabSz="914400" rtl="0" eaLnBrk="1" latinLnBrk="0" hangingPunct="1">
      <a:defRPr sz="1000" b="1" kern="1200">
        <a:solidFill>
          <a:schemeClr val="tx1"/>
        </a:solidFill>
        <a:latin typeface="Arial" charset="0"/>
        <a:ea typeface="+mn-ea"/>
        <a:cs typeface="+mn-cs"/>
      </a:defRPr>
    </a:lvl7pPr>
    <a:lvl8pPr marL="3200400" algn="l" defTabSz="914400" rtl="0" eaLnBrk="1" latinLnBrk="0" hangingPunct="1">
      <a:defRPr sz="1000" b="1" kern="1200">
        <a:solidFill>
          <a:schemeClr val="tx1"/>
        </a:solidFill>
        <a:latin typeface="Arial" charset="0"/>
        <a:ea typeface="+mn-ea"/>
        <a:cs typeface="+mn-cs"/>
      </a:defRPr>
    </a:lvl8pPr>
    <a:lvl9pPr marL="3657600" algn="l" defTabSz="914400" rtl="0" eaLnBrk="1" latinLnBrk="0" hangingPunct="1">
      <a:defRPr sz="1000" b="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024">
          <p15:clr>
            <a:srgbClr val="A4A3A4"/>
          </p15:clr>
        </p15:guide>
        <p15:guide id="3" orient="horz" pos="213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uchuyko Maxim" initials="" lastIdx="1" clrIdx="0"/>
  <p:cmAuthor id="1" name="Paul W Knight" initials="" lastIdx="6" clrIdx="1"/>
  <p:cmAuthor id="2" name="Luli Scimone" initials="LS"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87D"/>
    <a:srgbClr val="FF00FF"/>
    <a:srgbClr val="BAE1FC"/>
    <a:srgbClr val="FF9900"/>
    <a:srgbClr val="28ACE2"/>
    <a:srgbClr val="00AEEF"/>
    <a:srgbClr val="86A9D1"/>
    <a:srgbClr val="FF99FF"/>
    <a:srgbClr val="71F5D6"/>
    <a:srgbClr val="D1A3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0370" autoAdjust="0"/>
  </p:normalViewPr>
  <p:slideViewPr>
    <p:cSldViewPr snapToGrid="0">
      <p:cViewPr varScale="1">
        <p:scale>
          <a:sx n="104" d="100"/>
          <a:sy n="104" d="100"/>
        </p:scale>
        <p:origin x="1518" y="114"/>
      </p:cViewPr>
      <p:guideLst>
        <p:guide orient="horz" pos="2160"/>
        <p:guide pos="3024"/>
        <p:guide orient="horz" pos="2139"/>
      </p:guideLst>
    </p:cSldViewPr>
  </p:slideViewPr>
  <p:outlineViewPr>
    <p:cViewPr>
      <p:scale>
        <a:sx n="33" d="100"/>
        <a:sy n="33" d="100"/>
      </p:scale>
      <p:origin x="0" y="2400"/>
    </p:cViewPr>
  </p:outlineViewPr>
  <p:notesTextViewPr>
    <p:cViewPr>
      <p:scale>
        <a:sx n="3" d="2"/>
        <a:sy n="3" d="2"/>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gs" Target="tags/tag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22" name="Rectangle 2"/>
          <p:cNvSpPr>
            <a:spLocks noGrp="1" noChangeArrowheads="1"/>
          </p:cNvSpPr>
          <p:nvPr>
            <p:ph type="hdr" sz="quarter"/>
          </p:nvPr>
        </p:nvSpPr>
        <p:spPr bwMode="auto">
          <a:xfrm>
            <a:off x="0" y="0"/>
            <a:ext cx="3170583" cy="480388"/>
          </a:xfrm>
          <a:prstGeom prst="rect">
            <a:avLst/>
          </a:prstGeom>
          <a:noFill/>
          <a:ln w="9525">
            <a:noFill/>
            <a:miter lim="800000"/>
            <a:headEnd/>
            <a:tailEnd/>
          </a:ln>
          <a:effectLst/>
        </p:spPr>
        <p:txBody>
          <a:bodyPr vert="horz" wrap="square" lIns="94801" tIns="47399" rIns="94801" bIns="47399" numCol="1" anchor="t" anchorCtr="0" compatLnSpc="1">
            <a:prstTxWarp prst="textNoShape">
              <a:avLst/>
            </a:prstTxWarp>
          </a:bodyPr>
          <a:lstStyle>
            <a:lvl1pPr algn="l">
              <a:defRPr sz="1200" b="0"/>
            </a:lvl1pPr>
          </a:lstStyle>
          <a:p>
            <a:endParaRPr lang="en-US"/>
          </a:p>
        </p:txBody>
      </p:sp>
      <p:sp>
        <p:nvSpPr>
          <p:cNvPr id="286723" name="Rectangle 3"/>
          <p:cNvSpPr>
            <a:spLocks noGrp="1" noChangeArrowheads="1"/>
          </p:cNvSpPr>
          <p:nvPr>
            <p:ph type="dt" sz="quarter" idx="1"/>
          </p:nvPr>
        </p:nvSpPr>
        <p:spPr bwMode="auto">
          <a:xfrm>
            <a:off x="4142962" y="0"/>
            <a:ext cx="3170583" cy="480388"/>
          </a:xfrm>
          <a:prstGeom prst="rect">
            <a:avLst/>
          </a:prstGeom>
          <a:noFill/>
          <a:ln w="9525">
            <a:noFill/>
            <a:miter lim="800000"/>
            <a:headEnd/>
            <a:tailEnd/>
          </a:ln>
          <a:effectLst/>
        </p:spPr>
        <p:txBody>
          <a:bodyPr vert="horz" wrap="square" lIns="94801" tIns="47399" rIns="94801" bIns="47399" numCol="1" anchor="t" anchorCtr="0" compatLnSpc="1">
            <a:prstTxWarp prst="textNoShape">
              <a:avLst/>
            </a:prstTxWarp>
          </a:bodyPr>
          <a:lstStyle>
            <a:lvl1pPr algn="r">
              <a:defRPr sz="1200" b="0"/>
            </a:lvl1pPr>
          </a:lstStyle>
          <a:p>
            <a:endParaRPr lang="en-US"/>
          </a:p>
        </p:txBody>
      </p:sp>
      <p:sp>
        <p:nvSpPr>
          <p:cNvPr id="286724" name="Rectangle 4"/>
          <p:cNvSpPr>
            <a:spLocks noGrp="1" noChangeArrowheads="1"/>
          </p:cNvSpPr>
          <p:nvPr>
            <p:ph type="ftr" sz="quarter" idx="2"/>
          </p:nvPr>
        </p:nvSpPr>
        <p:spPr bwMode="auto">
          <a:xfrm>
            <a:off x="0" y="9119173"/>
            <a:ext cx="3170583" cy="480388"/>
          </a:xfrm>
          <a:prstGeom prst="rect">
            <a:avLst/>
          </a:prstGeom>
          <a:noFill/>
          <a:ln w="9525">
            <a:noFill/>
            <a:miter lim="800000"/>
            <a:headEnd/>
            <a:tailEnd/>
          </a:ln>
          <a:effectLst/>
        </p:spPr>
        <p:txBody>
          <a:bodyPr vert="horz" wrap="square" lIns="94801" tIns="47399" rIns="94801" bIns="47399" numCol="1" anchor="b" anchorCtr="0" compatLnSpc="1">
            <a:prstTxWarp prst="textNoShape">
              <a:avLst/>
            </a:prstTxWarp>
          </a:bodyPr>
          <a:lstStyle>
            <a:lvl1pPr algn="l">
              <a:defRPr sz="1200" b="0"/>
            </a:lvl1pPr>
          </a:lstStyle>
          <a:p>
            <a:endParaRPr lang="en-US"/>
          </a:p>
        </p:txBody>
      </p:sp>
      <p:sp>
        <p:nvSpPr>
          <p:cNvPr id="286725" name="Rectangle 5"/>
          <p:cNvSpPr>
            <a:spLocks noGrp="1" noChangeArrowheads="1"/>
          </p:cNvSpPr>
          <p:nvPr>
            <p:ph type="sldNum" sz="quarter" idx="3"/>
          </p:nvPr>
        </p:nvSpPr>
        <p:spPr bwMode="auto">
          <a:xfrm>
            <a:off x="4142962" y="9119173"/>
            <a:ext cx="3170583" cy="480388"/>
          </a:xfrm>
          <a:prstGeom prst="rect">
            <a:avLst/>
          </a:prstGeom>
          <a:noFill/>
          <a:ln w="9525">
            <a:noFill/>
            <a:miter lim="800000"/>
            <a:headEnd/>
            <a:tailEnd/>
          </a:ln>
          <a:effectLst/>
        </p:spPr>
        <p:txBody>
          <a:bodyPr vert="horz" wrap="square" lIns="94801" tIns="47399" rIns="94801" bIns="47399" numCol="1" anchor="b" anchorCtr="0" compatLnSpc="1">
            <a:prstTxWarp prst="textNoShape">
              <a:avLst/>
            </a:prstTxWarp>
          </a:bodyPr>
          <a:lstStyle>
            <a:lvl1pPr algn="r">
              <a:defRPr sz="1200" b="0"/>
            </a:lvl1pPr>
          </a:lstStyle>
          <a:p>
            <a:fld id="{307A9439-07E1-482F-A6F9-6E1228649005}" type="slidenum">
              <a:rPr lang="en-US"/>
              <a:pPr/>
              <a:t>‹#›</a:t>
            </a:fld>
            <a:endParaRPr lang="en-US"/>
          </a:p>
        </p:txBody>
      </p:sp>
    </p:spTree>
    <p:extLst>
      <p:ext uri="{BB962C8B-B14F-4D97-AF65-F5344CB8AC3E}">
        <p14:creationId xmlns:p14="http://schemas.microsoft.com/office/powerpoint/2010/main" val="18116841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3170583" cy="480388"/>
          </a:xfrm>
          <a:prstGeom prst="rect">
            <a:avLst/>
          </a:prstGeom>
          <a:noFill/>
          <a:ln w="9525">
            <a:noFill/>
            <a:miter lim="800000"/>
            <a:headEnd/>
            <a:tailEnd/>
          </a:ln>
          <a:effectLst/>
        </p:spPr>
        <p:txBody>
          <a:bodyPr vert="horz" wrap="square" lIns="94792" tIns="47394" rIns="94792" bIns="47394" numCol="1" anchor="t" anchorCtr="0" compatLnSpc="1">
            <a:prstTxWarp prst="textNoShape">
              <a:avLst/>
            </a:prstTxWarp>
          </a:bodyPr>
          <a:lstStyle>
            <a:lvl1pPr algn="l">
              <a:defRPr sz="1200" b="0"/>
            </a:lvl1pPr>
          </a:lstStyle>
          <a:p>
            <a:endParaRPr lang="en-US"/>
          </a:p>
        </p:txBody>
      </p:sp>
      <p:sp>
        <p:nvSpPr>
          <p:cNvPr id="11267" name="Rectangle 3"/>
          <p:cNvSpPr>
            <a:spLocks noGrp="1" noChangeArrowheads="1"/>
          </p:cNvSpPr>
          <p:nvPr>
            <p:ph type="dt" idx="1"/>
          </p:nvPr>
        </p:nvSpPr>
        <p:spPr bwMode="auto">
          <a:xfrm>
            <a:off x="4142962" y="0"/>
            <a:ext cx="3170583" cy="480388"/>
          </a:xfrm>
          <a:prstGeom prst="rect">
            <a:avLst/>
          </a:prstGeom>
          <a:noFill/>
          <a:ln w="9525">
            <a:noFill/>
            <a:miter lim="800000"/>
            <a:headEnd/>
            <a:tailEnd/>
          </a:ln>
          <a:effectLst/>
        </p:spPr>
        <p:txBody>
          <a:bodyPr vert="horz" wrap="square" lIns="94792" tIns="47394" rIns="94792" bIns="47394" numCol="1" anchor="t" anchorCtr="0" compatLnSpc="1">
            <a:prstTxWarp prst="textNoShape">
              <a:avLst/>
            </a:prstTxWarp>
          </a:bodyPr>
          <a:lstStyle>
            <a:lvl1pPr algn="r">
              <a:defRPr sz="1200" b="0"/>
            </a:lvl1pPr>
          </a:lstStyle>
          <a:p>
            <a:endParaRPr lang="en-US"/>
          </a:p>
        </p:txBody>
      </p:sp>
      <p:sp>
        <p:nvSpPr>
          <p:cNvPr id="11268" name="Rectangle 4"/>
          <p:cNvSpPr>
            <a:spLocks noGrp="1" noRot="1" noChangeAspect="1" noChangeArrowheads="1" noTextEdit="1"/>
          </p:cNvSpPr>
          <p:nvPr>
            <p:ph type="sldImg" idx="2"/>
          </p:nvPr>
        </p:nvSpPr>
        <p:spPr bwMode="auto">
          <a:xfrm>
            <a:off x="1136650" y="719138"/>
            <a:ext cx="5041900" cy="3600450"/>
          </a:xfrm>
          <a:prstGeom prst="rect">
            <a:avLst/>
          </a:prstGeom>
          <a:noFill/>
          <a:ln w="9525">
            <a:solidFill>
              <a:srgbClr val="000000"/>
            </a:solidFill>
            <a:miter lim="800000"/>
            <a:headEnd/>
            <a:tailEnd/>
          </a:ln>
          <a:effectLst/>
        </p:spPr>
      </p:sp>
      <p:sp>
        <p:nvSpPr>
          <p:cNvPr id="11269" name="Rectangle 5"/>
          <p:cNvSpPr>
            <a:spLocks noGrp="1" noChangeArrowheads="1"/>
          </p:cNvSpPr>
          <p:nvPr>
            <p:ph type="body" sz="quarter" idx="3"/>
          </p:nvPr>
        </p:nvSpPr>
        <p:spPr bwMode="auto">
          <a:xfrm>
            <a:off x="732183" y="4561226"/>
            <a:ext cx="5850835" cy="4320213"/>
          </a:xfrm>
          <a:prstGeom prst="rect">
            <a:avLst/>
          </a:prstGeom>
          <a:noFill/>
          <a:ln w="9525">
            <a:noFill/>
            <a:miter lim="800000"/>
            <a:headEnd/>
            <a:tailEnd/>
          </a:ln>
          <a:effectLst/>
        </p:spPr>
        <p:txBody>
          <a:bodyPr vert="horz" wrap="square" lIns="94792" tIns="47394" rIns="94792" bIns="47394"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270" name="Rectangle 6"/>
          <p:cNvSpPr>
            <a:spLocks noGrp="1" noChangeArrowheads="1"/>
          </p:cNvSpPr>
          <p:nvPr>
            <p:ph type="ftr" sz="quarter" idx="4"/>
          </p:nvPr>
        </p:nvSpPr>
        <p:spPr bwMode="auto">
          <a:xfrm>
            <a:off x="0" y="9119173"/>
            <a:ext cx="3170583" cy="480388"/>
          </a:xfrm>
          <a:prstGeom prst="rect">
            <a:avLst/>
          </a:prstGeom>
          <a:noFill/>
          <a:ln w="9525">
            <a:noFill/>
            <a:miter lim="800000"/>
            <a:headEnd/>
            <a:tailEnd/>
          </a:ln>
          <a:effectLst/>
        </p:spPr>
        <p:txBody>
          <a:bodyPr vert="horz" wrap="square" lIns="94792" tIns="47394" rIns="94792" bIns="47394" numCol="1" anchor="b" anchorCtr="0" compatLnSpc="1">
            <a:prstTxWarp prst="textNoShape">
              <a:avLst/>
            </a:prstTxWarp>
          </a:bodyPr>
          <a:lstStyle>
            <a:lvl1pPr algn="l">
              <a:defRPr sz="1200" b="0"/>
            </a:lvl1pPr>
          </a:lstStyle>
          <a:p>
            <a:endParaRPr lang="en-US"/>
          </a:p>
        </p:txBody>
      </p:sp>
      <p:sp>
        <p:nvSpPr>
          <p:cNvPr id="11271" name="Rectangle 7"/>
          <p:cNvSpPr>
            <a:spLocks noGrp="1" noChangeArrowheads="1"/>
          </p:cNvSpPr>
          <p:nvPr>
            <p:ph type="sldNum" sz="quarter" idx="5"/>
          </p:nvPr>
        </p:nvSpPr>
        <p:spPr bwMode="auto">
          <a:xfrm>
            <a:off x="4142962" y="9119173"/>
            <a:ext cx="3170583" cy="480388"/>
          </a:xfrm>
          <a:prstGeom prst="rect">
            <a:avLst/>
          </a:prstGeom>
          <a:noFill/>
          <a:ln w="9525">
            <a:noFill/>
            <a:miter lim="800000"/>
            <a:headEnd/>
            <a:tailEnd/>
          </a:ln>
          <a:effectLst/>
        </p:spPr>
        <p:txBody>
          <a:bodyPr vert="horz" wrap="square" lIns="94792" tIns="47394" rIns="94792" bIns="47394" numCol="1" anchor="b" anchorCtr="0" compatLnSpc="1">
            <a:prstTxWarp prst="textNoShape">
              <a:avLst/>
            </a:prstTxWarp>
          </a:bodyPr>
          <a:lstStyle>
            <a:lvl1pPr algn="r">
              <a:defRPr sz="1200" b="0"/>
            </a:lvl1pPr>
          </a:lstStyle>
          <a:p>
            <a:fld id="{BA11C350-5642-47E6-85E0-DF5D826ED0C0}" type="slidenum">
              <a:rPr lang="en-US"/>
              <a:pPr/>
              <a:t>‹#›</a:t>
            </a:fld>
            <a:endParaRPr lang="en-US"/>
          </a:p>
        </p:txBody>
      </p:sp>
    </p:spTree>
    <p:extLst>
      <p:ext uri="{BB962C8B-B14F-4D97-AF65-F5344CB8AC3E}">
        <p14:creationId xmlns:p14="http://schemas.microsoft.com/office/powerpoint/2010/main" val="141055047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11C350-5642-47E6-85E0-DF5D826ED0C0}" type="slidenum">
              <a:rPr lang="en-US" smtClean="0"/>
              <a:pPr/>
              <a:t>0</a:t>
            </a:fld>
            <a:endParaRPr lang="en-US"/>
          </a:p>
        </p:txBody>
      </p:sp>
    </p:spTree>
    <p:extLst>
      <p:ext uri="{BB962C8B-B14F-4D97-AF65-F5344CB8AC3E}">
        <p14:creationId xmlns:p14="http://schemas.microsoft.com/office/powerpoint/2010/main" val="33242923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A11C350-5642-47E6-85E0-DF5D826ED0C0}" type="slidenum">
              <a:rPr lang="en-US" smtClean="0"/>
              <a:pPr/>
              <a:t>25</a:t>
            </a:fld>
            <a:endParaRPr lang="en-US"/>
          </a:p>
        </p:txBody>
      </p:sp>
    </p:spTree>
    <p:extLst>
      <p:ext uri="{BB962C8B-B14F-4D97-AF65-F5344CB8AC3E}">
        <p14:creationId xmlns:p14="http://schemas.microsoft.com/office/powerpoint/2010/main" val="30557002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7180" name="Rectangle 12" hidden="1"/>
          <p:cNvGraphicFramePr>
            <a:graphicFrameLocks/>
          </p:cNvGraphicFramePr>
          <p:nvPr>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7321" name="think-cell Slide" r:id="rId4" imgW="0" imgH="0" progId="TCLayout.ActiveDocument.1">
                  <p:embed/>
                </p:oleObj>
              </mc:Choice>
              <mc:Fallback>
                <p:oleObj name="think-cell Slide" r:id="rId4" imgW="0" imgH="0" progId="TCLayout.ActiveDocument.1">
                  <p:embed/>
                  <p:pic>
                    <p:nvPicPr>
                      <p:cNvPr id="0" name="Rectangle 12"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Text Placeholder 2"/>
          <p:cNvSpPr>
            <a:spLocks noGrp="1"/>
          </p:cNvSpPr>
          <p:nvPr>
            <p:ph type="body" idx="1"/>
          </p:nvPr>
        </p:nvSpPr>
        <p:spPr>
          <a:xfrm>
            <a:off x="720724" y="3884613"/>
            <a:ext cx="8161338" cy="1500187"/>
          </a:xfrm>
        </p:spPr>
        <p:txBody>
          <a:bodyPr anchor="t"/>
          <a:lstStyle>
            <a:lvl1pPr marL="0" indent="0">
              <a:spcBef>
                <a:spcPts val="0"/>
              </a:spcBef>
              <a:buClrTx/>
              <a:buFont typeface="Marlett" pitchFamily="2" charset="2"/>
              <a:buNone/>
              <a:defRPr sz="1600" b="0" i="0" baseline="0">
                <a:solidFill>
                  <a:schemeClr val="tx1"/>
                </a:solidFill>
                <a:latin typeface="Segoe UI" pitchFamily="34" charset="0"/>
                <a:ea typeface="Segoe UI" pitchFamily="34" charset="0"/>
                <a:cs typeface="Segoe UI"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Title 1"/>
          <p:cNvSpPr>
            <a:spLocks noGrp="1"/>
          </p:cNvSpPr>
          <p:nvPr>
            <p:ph type="title"/>
          </p:nvPr>
        </p:nvSpPr>
        <p:spPr>
          <a:xfrm>
            <a:off x="720725" y="2130425"/>
            <a:ext cx="8153400" cy="1473200"/>
          </a:xfrm>
        </p:spPr>
        <p:txBody>
          <a:bodyPr anchor="b"/>
          <a:lstStyle>
            <a:lvl1pPr marL="0" marR="0" indent="0" algn="l" defTabSz="914400" rtl="0" eaLnBrk="1" fontAlgn="base" latinLnBrk="0" hangingPunct="1">
              <a:lnSpc>
                <a:spcPct val="100000"/>
              </a:lnSpc>
              <a:spcBef>
                <a:spcPts val="0"/>
              </a:spcBef>
              <a:spcAft>
                <a:spcPct val="0"/>
              </a:spcAft>
              <a:tabLst>
                <a:tab pos="5426075" algn="l"/>
              </a:tabLst>
              <a:defRPr sz="3000" b="0" i="0" cap="all" baseline="0">
                <a:latin typeface="Segoe UI" pitchFamily="34" charset="0"/>
                <a:ea typeface="Segoe UI" pitchFamily="34" charset="0"/>
                <a:cs typeface="Segoe UI" pitchFamily="34" charset="0"/>
              </a:defRPr>
            </a:lvl1pPr>
          </a:lstStyle>
          <a:p>
            <a:pPr marL="0" marR="0" lvl="0" indent="0" defTabSz="914400" rtl="0" eaLnBrk="1" fontAlgn="base" latinLnBrk="0" hangingPunct="1">
              <a:lnSpc>
                <a:spcPct val="100000"/>
              </a:lnSpc>
              <a:spcBef>
                <a:spcPct val="100000"/>
              </a:spcBef>
              <a:spcAft>
                <a:spcPct val="0"/>
              </a:spcAft>
              <a:tabLst>
                <a:tab pos="5426075" algn="l"/>
              </a:tabLst>
              <a:defRPr/>
            </a:pPr>
            <a:r>
              <a:rPr kumimoji="0" lang="en-US" sz="3000" b="1" i="0" u="none" strike="noStrike" kern="0" cap="none" spc="0" normalizeH="0" baseline="0" noProof="0">
                <a:ln>
                  <a:noFill/>
                </a:ln>
                <a:solidFill>
                  <a:srgbClr val="000063"/>
                </a:solidFill>
                <a:effectLst/>
                <a:uLnTx/>
                <a:uFillTx/>
                <a:latin typeface="+mj-lt"/>
                <a:ea typeface="+mj-ea"/>
                <a:cs typeface="+mj-cs"/>
              </a:rPr>
              <a:t>Click to edit Master title style</a:t>
            </a:r>
            <a:endParaRPr kumimoji="0" lang="en-US" sz="3000" b="1" i="0" u="none" strike="noStrike" kern="0" cap="none" spc="0" normalizeH="0" baseline="0" noProof="0" dirty="0">
              <a:ln>
                <a:noFill/>
              </a:ln>
              <a:solidFill>
                <a:srgbClr val="000063"/>
              </a:solidFill>
              <a:effectLst/>
              <a:uLnTx/>
              <a:uFillTx/>
              <a:latin typeface="+mj-lt"/>
              <a:ea typeface="+mj-ea"/>
              <a:cs typeface="+mj-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dirty="0"/>
              <a:t>Click to edit Master title style</a:t>
            </a:r>
          </a:p>
        </p:txBody>
      </p:sp>
      <p:sp>
        <p:nvSpPr>
          <p:cNvPr id="4" name="Vertical Text Placeholder 2"/>
          <p:cNvSpPr>
            <a:spLocks noGrp="1"/>
          </p:cNvSpPr>
          <p:nvPr>
            <p:ph type="body" orient="vert" idx="1"/>
          </p:nvPr>
        </p:nvSpPr>
        <p:spPr>
          <a:xfrm>
            <a:off x="433388" y="1514475"/>
            <a:ext cx="8747125" cy="1955800"/>
          </a:xfr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Interior">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562024" y="437714"/>
            <a:ext cx="8594676" cy="1030286"/>
          </a:xfrm>
          <a:prstGeom prst="rect">
            <a:avLst/>
          </a:prstGeom>
          <a:ln>
            <a:noFill/>
          </a:ln>
        </p:spPr>
        <p:txBody>
          <a:bodyPr anchor="t" anchorCtr="0">
            <a:normAutofit/>
          </a:bodyPr>
          <a:lstStyle>
            <a:lvl1pPr algn="l">
              <a:defRPr sz="2400" b="1" i="0">
                <a:solidFill>
                  <a:srgbClr val="00487D"/>
                </a:solidFill>
                <a:latin typeface="Tahoma" panose="020B0604030504040204" pitchFamily="34" charset="0"/>
                <a:ea typeface="Tahoma" panose="020B0604030504040204" pitchFamily="34" charset="0"/>
                <a:cs typeface="Tahoma" panose="020B0604030504040204" pitchFamily="34" charset="0"/>
              </a:defRPr>
            </a:lvl1pPr>
          </a:lstStyle>
          <a:p>
            <a:r>
              <a:rPr lang="en-US" dirty="0"/>
              <a:t>Header</a:t>
            </a:r>
          </a:p>
        </p:txBody>
      </p:sp>
      <p:sp>
        <p:nvSpPr>
          <p:cNvPr id="17" name="TextBox 16"/>
          <p:cNvSpPr txBox="1"/>
          <p:nvPr userDrawn="1"/>
        </p:nvSpPr>
        <p:spPr>
          <a:xfrm>
            <a:off x="-1640609" y="3024909"/>
            <a:ext cx="960120" cy="914400"/>
          </a:xfrm>
          <a:prstGeom prst="rect">
            <a:avLst/>
          </a:prstGeom>
          <a:ln>
            <a:noFill/>
          </a:ln>
        </p:spPr>
        <p:txBody>
          <a:bodyPr vert="horz" wrap="none" lIns="68580" tIns="34290" rIns="68580" bIns="34290" rtlCol="0" anchor="t" anchorCtr="0">
            <a:normAutofit/>
          </a:bodyPr>
          <a:lstStyle/>
          <a:p>
            <a:endParaRPr lang="en-US" sz="1050" dirty="0">
              <a:solidFill>
                <a:schemeClr val="tx1">
                  <a:lumMod val="85000"/>
                  <a:lumOff val="15000"/>
                </a:schemeClr>
              </a:solidFill>
            </a:endParaRPr>
          </a:p>
        </p:txBody>
      </p:sp>
      <p:sp>
        <p:nvSpPr>
          <p:cNvPr id="19" name="Content Placeholder 3"/>
          <p:cNvSpPr>
            <a:spLocks noGrp="1"/>
          </p:cNvSpPr>
          <p:nvPr>
            <p:ph sz="half" idx="2"/>
          </p:nvPr>
        </p:nvSpPr>
        <p:spPr>
          <a:xfrm>
            <a:off x="562023" y="1828800"/>
            <a:ext cx="8594678" cy="4299371"/>
          </a:xfrm>
          <a:prstGeom prst="rect">
            <a:avLst/>
          </a:prstGeom>
        </p:spPr>
        <p:txBody>
          <a:bodyPr>
            <a:normAutofit/>
          </a:bodyPr>
          <a:lstStyle>
            <a:lvl1pPr marL="214313" indent="-214313">
              <a:spcBef>
                <a:spcPts val="450"/>
              </a:spcBef>
              <a:buClr>
                <a:srgbClr val="0092D2"/>
              </a:buClr>
              <a:buSzPct val="80000"/>
              <a:buFont typeface="Lucida Grande"/>
              <a:buChar char="►"/>
              <a:defRPr sz="1350">
                <a:latin typeface="+mj-lt"/>
                <a:cs typeface="Arial"/>
              </a:defRPr>
            </a:lvl1pPr>
            <a:lvl2pPr marL="557213" indent="-214313">
              <a:spcBef>
                <a:spcPts val="450"/>
              </a:spcBef>
              <a:buClr>
                <a:srgbClr val="0092D2"/>
              </a:buClr>
              <a:buSzPct val="80000"/>
              <a:buFont typeface="Arial"/>
              <a:buChar char="►"/>
              <a:defRPr sz="1350">
                <a:latin typeface="+mj-lt"/>
                <a:cs typeface="Arial"/>
              </a:defRPr>
            </a:lvl2pPr>
            <a:lvl3pPr marL="857250" indent="-171450">
              <a:spcBef>
                <a:spcPts val="450"/>
              </a:spcBef>
              <a:buClr>
                <a:srgbClr val="0092D2"/>
              </a:buClr>
              <a:buSzPct val="60000"/>
              <a:buFont typeface="Lucida Grande"/>
              <a:buChar char="►"/>
              <a:defRPr sz="1350">
                <a:latin typeface="+mj-lt"/>
                <a:cs typeface="Arial"/>
              </a:defRPr>
            </a:lvl3pPr>
            <a:lvl4pPr marL="1200150" indent="-171450">
              <a:spcBef>
                <a:spcPts val="450"/>
              </a:spcBef>
              <a:buClr>
                <a:srgbClr val="0092D2"/>
              </a:buClr>
              <a:buSzPct val="70000"/>
              <a:buFont typeface="Arial"/>
              <a:buChar char="►"/>
              <a:defRPr sz="1350">
                <a:latin typeface="+mj-lt"/>
                <a:cs typeface="Arial"/>
              </a:defRPr>
            </a:lvl4pPr>
            <a:lvl5pPr marL="1543050" indent="-171450">
              <a:spcBef>
                <a:spcPts val="450"/>
              </a:spcBef>
              <a:buClr>
                <a:srgbClr val="0092D2"/>
              </a:buClr>
              <a:buSzPct val="70000"/>
              <a:buFont typeface="Arial"/>
              <a:buChar char="►"/>
              <a:defRPr sz="1350">
                <a:latin typeface="+mj-lt"/>
                <a:cs typeface="Arial"/>
              </a:defRPr>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p:cNvSpPr txBox="1"/>
          <p:nvPr userDrawn="1"/>
        </p:nvSpPr>
        <p:spPr>
          <a:xfrm>
            <a:off x="-278226" y="-246682"/>
            <a:ext cx="960120" cy="914400"/>
          </a:xfrm>
          <a:prstGeom prst="rect">
            <a:avLst/>
          </a:prstGeom>
          <a:ln>
            <a:noFill/>
          </a:ln>
        </p:spPr>
        <p:txBody>
          <a:bodyPr vert="horz" wrap="none" lIns="68580" tIns="34290" rIns="68580" bIns="34290" rtlCol="0" anchor="t" anchorCtr="0">
            <a:normAutofit/>
          </a:bodyPr>
          <a:lstStyle/>
          <a:p>
            <a:endParaRPr lang="en-US" sz="1050" dirty="0">
              <a:solidFill>
                <a:schemeClr val="tx1">
                  <a:lumMod val="85000"/>
                  <a:lumOff val="15000"/>
                </a:schemeClr>
              </a:solidFill>
            </a:endParaRPr>
          </a:p>
        </p:txBody>
      </p:sp>
      <p:sp>
        <p:nvSpPr>
          <p:cNvPr id="3" name="Rectangle 2"/>
          <p:cNvSpPr/>
          <p:nvPr userDrawn="1"/>
        </p:nvSpPr>
        <p:spPr>
          <a:xfrm>
            <a:off x="2379429" y="5506163"/>
            <a:ext cx="2273969" cy="45111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4" name="Content Placeholder 3">
            <a:extLst>
              <a:ext uri="{FF2B5EF4-FFF2-40B4-BE49-F238E27FC236}">
                <a16:creationId xmlns:a16="http://schemas.microsoft.com/office/drawing/2014/main" id="{64AF9746-687F-4E0E-B891-0B4F794C7B5F}"/>
              </a:ext>
            </a:extLst>
          </p:cNvPr>
          <p:cNvSpPr>
            <a:spLocks noGrp="1"/>
          </p:cNvSpPr>
          <p:nvPr>
            <p:ph sz="quarter" idx="10"/>
          </p:nvPr>
        </p:nvSpPr>
        <p:spPr>
          <a:xfrm>
            <a:off x="1283494" y="1468438"/>
            <a:ext cx="960120" cy="9144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057064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Interior">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562023" y="437714"/>
            <a:ext cx="8594676" cy="1030286"/>
          </a:xfrm>
          <a:prstGeom prst="rect">
            <a:avLst/>
          </a:prstGeom>
          <a:ln>
            <a:noFill/>
          </a:ln>
        </p:spPr>
        <p:txBody>
          <a:bodyPr anchor="b" anchorCtr="0">
            <a:normAutofit/>
          </a:bodyPr>
          <a:lstStyle>
            <a:lvl1pPr algn="l">
              <a:defRPr sz="3200" b="1" i="0">
                <a:solidFill>
                  <a:srgbClr val="00487D"/>
                </a:solidFill>
                <a:latin typeface="Helvetica"/>
                <a:cs typeface="Helvetica"/>
              </a:defRPr>
            </a:lvl1pPr>
          </a:lstStyle>
          <a:p>
            <a:r>
              <a:rPr lang="en-US" dirty="0"/>
              <a:t>Header</a:t>
            </a:r>
          </a:p>
        </p:txBody>
      </p:sp>
      <p:sp>
        <p:nvSpPr>
          <p:cNvPr id="17" name="TextBox 16"/>
          <p:cNvSpPr txBox="1"/>
          <p:nvPr userDrawn="1"/>
        </p:nvSpPr>
        <p:spPr>
          <a:xfrm>
            <a:off x="-1640609" y="3024909"/>
            <a:ext cx="960120" cy="914400"/>
          </a:xfrm>
          <a:prstGeom prst="rect">
            <a:avLst/>
          </a:prstGeom>
          <a:ln>
            <a:noFill/>
          </a:ln>
        </p:spPr>
        <p:txBody>
          <a:bodyPr vert="horz" wrap="none" lIns="91440" tIns="45720" rIns="91440" bIns="45720" rtlCol="0" anchor="t" anchorCtr="0">
            <a:normAutofit/>
          </a:bodyPr>
          <a:lstStyle/>
          <a:p>
            <a:endParaRPr lang="en-US" sz="1400" dirty="0">
              <a:solidFill>
                <a:schemeClr val="tx1">
                  <a:lumMod val="85000"/>
                  <a:lumOff val="15000"/>
                </a:schemeClr>
              </a:solidFill>
            </a:endParaRPr>
          </a:p>
        </p:txBody>
      </p:sp>
      <p:sp>
        <p:nvSpPr>
          <p:cNvPr id="19" name="Content Placeholder 3"/>
          <p:cNvSpPr>
            <a:spLocks noGrp="1"/>
          </p:cNvSpPr>
          <p:nvPr>
            <p:ph sz="half" idx="2"/>
          </p:nvPr>
        </p:nvSpPr>
        <p:spPr>
          <a:xfrm>
            <a:off x="562022" y="1828800"/>
            <a:ext cx="8594678" cy="4299371"/>
          </a:xfrm>
          <a:prstGeom prst="rect">
            <a:avLst/>
          </a:prstGeom>
        </p:spPr>
        <p:txBody>
          <a:bodyPr>
            <a:normAutofit/>
          </a:bodyPr>
          <a:lstStyle>
            <a:lvl1pPr marL="285750" indent="-285750">
              <a:spcBef>
                <a:spcPts val="600"/>
              </a:spcBef>
              <a:buClr>
                <a:srgbClr val="0092D2"/>
              </a:buClr>
              <a:buSzPct val="80000"/>
              <a:buFont typeface="Lucida Grande"/>
              <a:buChar char="►"/>
              <a:defRPr sz="1600">
                <a:latin typeface="Arial"/>
                <a:cs typeface="Arial"/>
              </a:defRPr>
            </a:lvl1pPr>
            <a:lvl2pPr marL="742950" indent="-285750">
              <a:spcBef>
                <a:spcPts val="600"/>
              </a:spcBef>
              <a:buClr>
                <a:srgbClr val="0092D2"/>
              </a:buClr>
              <a:buSzPct val="80000"/>
              <a:buFont typeface="Arial"/>
              <a:buChar char="►"/>
              <a:defRPr sz="1600">
                <a:latin typeface="Arial"/>
                <a:cs typeface="Arial"/>
              </a:defRPr>
            </a:lvl2pPr>
            <a:lvl3pPr marL="1143000" indent="-228600">
              <a:spcBef>
                <a:spcPts val="600"/>
              </a:spcBef>
              <a:buClr>
                <a:srgbClr val="0092D2"/>
              </a:buClr>
              <a:buSzPct val="60000"/>
              <a:buFont typeface="Lucida Grande"/>
              <a:buChar char="►"/>
              <a:defRPr sz="1600">
                <a:latin typeface="Arial"/>
                <a:cs typeface="Arial"/>
              </a:defRPr>
            </a:lvl3pPr>
            <a:lvl4pPr marL="1600200" indent="-228600">
              <a:spcBef>
                <a:spcPts val="600"/>
              </a:spcBef>
              <a:buClr>
                <a:srgbClr val="0092D2"/>
              </a:buClr>
              <a:buSzPct val="70000"/>
              <a:buFont typeface="Arial"/>
              <a:buChar char="►"/>
              <a:defRPr sz="1600">
                <a:latin typeface="Arial"/>
                <a:cs typeface="Arial"/>
              </a:defRPr>
            </a:lvl4pPr>
            <a:lvl5pPr marL="2057400" indent="-228600">
              <a:spcBef>
                <a:spcPts val="600"/>
              </a:spcBef>
              <a:buClr>
                <a:srgbClr val="0092D2"/>
              </a:buClr>
              <a:buSzPct val="70000"/>
              <a:buFont typeface="Arial"/>
              <a:buChar char="►"/>
              <a:defRPr sz="1600">
                <a:latin typeface="Arial"/>
                <a:cs typeface="Aria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p:cNvSpPr txBox="1"/>
          <p:nvPr userDrawn="1"/>
        </p:nvSpPr>
        <p:spPr>
          <a:xfrm>
            <a:off x="-278226" y="-246682"/>
            <a:ext cx="960120" cy="914400"/>
          </a:xfrm>
          <a:prstGeom prst="rect">
            <a:avLst/>
          </a:prstGeom>
          <a:ln>
            <a:noFill/>
          </a:ln>
        </p:spPr>
        <p:txBody>
          <a:bodyPr vert="horz" wrap="none" lIns="91440" tIns="45720" rIns="91440" bIns="45720" rtlCol="0" anchor="t" anchorCtr="0">
            <a:normAutofit/>
          </a:bodyPr>
          <a:lstStyle/>
          <a:p>
            <a:endParaRPr lang="en-US" sz="1400" dirty="0">
              <a:solidFill>
                <a:schemeClr val="tx1">
                  <a:lumMod val="85000"/>
                  <a:lumOff val="15000"/>
                </a:schemeClr>
              </a:solidFill>
            </a:endParaRPr>
          </a:p>
        </p:txBody>
      </p:sp>
    </p:spTree>
    <p:extLst>
      <p:ext uri="{BB962C8B-B14F-4D97-AF65-F5344CB8AC3E}">
        <p14:creationId xmlns:p14="http://schemas.microsoft.com/office/powerpoint/2010/main" val="1837903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6199" name="Rectangle 55" hidden="1"/>
          <p:cNvGraphicFramePr>
            <a:graphicFrameLocks/>
          </p:cNvGraphicFramePr>
          <p:nvPr>
            <p:custDataLst>
              <p:tags r:id="rId9"/>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6345" name="think-cell Slide" r:id="rId10" imgW="0" imgH="0" progId="TCLayout.ActiveDocument.1">
                  <p:embed/>
                </p:oleObj>
              </mc:Choice>
              <mc:Fallback>
                <p:oleObj name="think-cell Slide" r:id="rId10" imgW="0" imgH="0" progId="TCLayout.ActiveDocument.1">
                  <p:embed/>
                  <p:pic>
                    <p:nvPicPr>
                      <p:cNvPr id="0" name="Rectangle 55"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146" name="Rectangle 2"/>
          <p:cNvSpPr>
            <a:spLocks noGrp="1" noChangeArrowheads="1"/>
          </p:cNvSpPr>
          <p:nvPr>
            <p:ph type="title"/>
          </p:nvPr>
        </p:nvSpPr>
        <p:spPr bwMode="auto">
          <a:xfrm>
            <a:off x="428625" y="103188"/>
            <a:ext cx="8740775" cy="895350"/>
          </a:xfrm>
          <a:prstGeom prst="rect">
            <a:avLst/>
          </a:prstGeom>
          <a:noFill/>
          <a:ln w="9525">
            <a:noFill/>
            <a:miter lim="800000"/>
            <a:headEnd/>
            <a:tailEnd/>
          </a:ln>
          <a:effectLst/>
        </p:spPr>
        <p:txBody>
          <a:bodyPr vert="horz" wrap="square" lIns="0" tIns="0" rIns="91440" bIns="0" numCol="1" anchor="b" anchorCtr="0" compatLnSpc="1">
            <a:prstTxWarp prst="textNoShape">
              <a:avLst/>
            </a:prstTxWarp>
          </a:bodyPr>
          <a:lstStyle/>
          <a:p>
            <a:pPr lvl="0"/>
            <a:r>
              <a:rPr lang="en-US" dirty="0"/>
              <a:t>Click to edit Master title style</a:t>
            </a:r>
          </a:p>
        </p:txBody>
      </p:sp>
      <p:sp>
        <p:nvSpPr>
          <p:cNvPr id="6147" name="Rectangle 3"/>
          <p:cNvSpPr>
            <a:spLocks noGrp="1" noChangeArrowheads="1"/>
          </p:cNvSpPr>
          <p:nvPr>
            <p:ph type="body" idx="1"/>
          </p:nvPr>
        </p:nvSpPr>
        <p:spPr bwMode="gray">
          <a:xfrm>
            <a:off x="433388" y="1514475"/>
            <a:ext cx="8747125" cy="195580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148" name="Line 4"/>
          <p:cNvSpPr>
            <a:spLocks noChangeShapeType="1"/>
          </p:cNvSpPr>
          <p:nvPr/>
        </p:nvSpPr>
        <p:spPr bwMode="auto">
          <a:xfrm>
            <a:off x="430213" y="1025525"/>
            <a:ext cx="8740775" cy="0"/>
          </a:xfrm>
          <a:prstGeom prst="line">
            <a:avLst/>
          </a:prstGeom>
          <a:noFill/>
          <a:ln w="28575">
            <a:solidFill>
              <a:srgbClr val="28ACE2"/>
            </a:solidFill>
            <a:round/>
            <a:headEnd/>
            <a:tailEnd/>
          </a:ln>
          <a:effectLst/>
        </p:spPr>
        <p:txBody>
          <a:bodyPr wrap="none" anchor="ctr"/>
          <a:lstStyle/>
          <a:p>
            <a:endParaRPr lang="en-US"/>
          </a:p>
        </p:txBody>
      </p:sp>
      <p:sp>
        <p:nvSpPr>
          <p:cNvPr id="6197" name="Text Box 53"/>
          <p:cNvSpPr txBox="1">
            <a:spLocks noChangeArrowheads="1"/>
          </p:cNvSpPr>
          <p:nvPr/>
        </p:nvSpPr>
        <p:spPr bwMode="auto">
          <a:xfrm>
            <a:off x="8966200" y="6597650"/>
            <a:ext cx="184150" cy="133350"/>
          </a:xfrm>
          <a:prstGeom prst="rect">
            <a:avLst/>
          </a:prstGeom>
          <a:noFill/>
          <a:ln w="9525" algn="ctr">
            <a:noFill/>
            <a:miter lim="800000"/>
            <a:headEnd/>
            <a:tailEnd/>
          </a:ln>
          <a:effectLst/>
        </p:spPr>
        <p:txBody>
          <a:bodyPr wrap="none" lIns="0" tIns="0" rIns="0" bIns="0"/>
          <a:lstStyle/>
          <a:p>
            <a:pPr algn="r"/>
            <a:fld id="{F0BA96B2-149C-4CE3-9475-B87E8974A8E4}" type="slidenum">
              <a:rPr lang="en-US" sz="900" b="0">
                <a:cs typeface="Arial" charset="0"/>
              </a:rPr>
              <a:pPr algn="r"/>
              <a:t>‹#›</a:t>
            </a:fld>
            <a:endParaRPr lang="en-US" sz="900" b="0" dirty="0">
              <a:cs typeface="Arial" charset="0"/>
            </a:endParaRPr>
          </a:p>
        </p:txBody>
      </p:sp>
      <p:sp>
        <p:nvSpPr>
          <p:cNvPr id="2" name="Rectangle 1"/>
          <p:cNvSpPr/>
          <p:nvPr userDrawn="1"/>
        </p:nvSpPr>
        <p:spPr>
          <a:xfrm>
            <a:off x="6492146" y="6533923"/>
            <a:ext cx="2340704" cy="246221"/>
          </a:xfrm>
          <a:prstGeom prst="rect">
            <a:avLst/>
          </a:prstGeom>
        </p:spPr>
        <p:txBody>
          <a:bodyPr wrap="none">
            <a:spAutoFit/>
          </a:bodyPr>
          <a:lstStyle/>
          <a:p>
            <a:pPr lvl="0" algn="r"/>
            <a:r>
              <a:rPr lang="en-US" dirty="0"/>
              <a:t>© 2018 Amplyus, all rights reserved</a:t>
            </a:r>
            <a:endParaRPr lang="en-US" dirty="0">
              <a:latin typeface="Segoe UI" pitchFamily="34" charset="0"/>
              <a:ea typeface="Segoe UI" pitchFamily="34" charset="0"/>
              <a:cs typeface="Segoe UI" pitchFamily="34" charset="0"/>
            </a:endParaRPr>
          </a:p>
        </p:txBody>
      </p:sp>
      <p:pic>
        <p:nvPicPr>
          <p:cNvPr id="10" name="Picture 9">
            <a:extLst>
              <a:ext uri="{FF2B5EF4-FFF2-40B4-BE49-F238E27FC236}">
                <a16:creationId xmlns:a16="http://schemas.microsoft.com/office/drawing/2014/main" id="{4A88937B-E9F4-408B-BC6F-E635843D11CE}"/>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181043" y="6276283"/>
            <a:ext cx="1613887" cy="503862"/>
          </a:xfrm>
          <a:prstGeom prst="rect">
            <a:avLst/>
          </a:prstGeom>
        </p:spPr>
      </p:pic>
    </p:spTree>
  </p:cSld>
  <p:clrMap bg1="lt1" tx1="dk1" bg2="lt2" tx2="dk2" accent1="accent1" accent2="accent2" accent3="accent3" accent4="accent4" accent5="accent5" accent6="accent6" hlink="hlink" folHlink="folHlink"/>
  <p:sldLayoutIdLst>
    <p:sldLayoutId id="2147483650" r:id="rId1"/>
    <p:sldLayoutId id="2147483651" r:id="rId2"/>
    <p:sldLayoutId id="2147483655" r:id="rId3"/>
    <p:sldLayoutId id="2147483656" r:id="rId4"/>
    <p:sldLayoutId id="2147483657" r:id="rId5"/>
    <p:sldLayoutId id="2147483658" r:id="rId6"/>
  </p:sldLayoutIdLst>
  <p:txStyles>
    <p:titleStyle>
      <a:lvl1pPr algn="l" rtl="0" eaLnBrk="1" fontAlgn="base" hangingPunct="1">
        <a:spcBef>
          <a:spcPct val="0"/>
        </a:spcBef>
        <a:spcAft>
          <a:spcPct val="0"/>
        </a:spcAft>
        <a:defRPr sz="3600">
          <a:solidFill>
            <a:schemeClr val="tx1"/>
          </a:solidFill>
          <a:latin typeface="Segoe UI" pitchFamily="34" charset="0"/>
          <a:ea typeface="Segoe UI" pitchFamily="34" charset="0"/>
          <a:cs typeface="Segoe UI" pitchFamily="34" charset="0"/>
        </a:defRPr>
      </a:lvl1pPr>
      <a:lvl2pPr algn="l" rtl="0" eaLnBrk="1" fontAlgn="base" hangingPunct="1">
        <a:spcBef>
          <a:spcPct val="0"/>
        </a:spcBef>
        <a:spcAft>
          <a:spcPct val="0"/>
        </a:spcAft>
        <a:defRPr sz="2400">
          <a:solidFill>
            <a:srgbClr val="000063"/>
          </a:solidFill>
          <a:latin typeface="Arial" charset="0"/>
        </a:defRPr>
      </a:lvl2pPr>
      <a:lvl3pPr algn="l" rtl="0" eaLnBrk="1" fontAlgn="base" hangingPunct="1">
        <a:spcBef>
          <a:spcPct val="0"/>
        </a:spcBef>
        <a:spcAft>
          <a:spcPct val="0"/>
        </a:spcAft>
        <a:defRPr sz="2400">
          <a:solidFill>
            <a:srgbClr val="000063"/>
          </a:solidFill>
          <a:latin typeface="Arial" charset="0"/>
        </a:defRPr>
      </a:lvl3pPr>
      <a:lvl4pPr algn="l" rtl="0" eaLnBrk="1" fontAlgn="base" hangingPunct="1">
        <a:spcBef>
          <a:spcPct val="0"/>
        </a:spcBef>
        <a:spcAft>
          <a:spcPct val="0"/>
        </a:spcAft>
        <a:defRPr sz="2400">
          <a:solidFill>
            <a:srgbClr val="000063"/>
          </a:solidFill>
          <a:latin typeface="Arial" charset="0"/>
        </a:defRPr>
      </a:lvl4pPr>
      <a:lvl5pPr algn="l" rtl="0" eaLnBrk="1" fontAlgn="base" hangingPunct="1">
        <a:spcBef>
          <a:spcPct val="0"/>
        </a:spcBef>
        <a:spcAft>
          <a:spcPct val="0"/>
        </a:spcAft>
        <a:defRPr sz="2400">
          <a:solidFill>
            <a:srgbClr val="000063"/>
          </a:solidFill>
          <a:latin typeface="Arial" charset="0"/>
        </a:defRPr>
      </a:lvl5pPr>
      <a:lvl6pPr marL="457200" algn="l" rtl="0" eaLnBrk="1" fontAlgn="base" hangingPunct="1">
        <a:spcBef>
          <a:spcPct val="0"/>
        </a:spcBef>
        <a:spcAft>
          <a:spcPct val="0"/>
        </a:spcAft>
        <a:defRPr sz="2400">
          <a:solidFill>
            <a:srgbClr val="000063"/>
          </a:solidFill>
          <a:latin typeface="Arial" charset="0"/>
        </a:defRPr>
      </a:lvl6pPr>
      <a:lvl7pPr marL="914400" algn="l" rtl="0" eaLnBrk="1" fontAlgn="base" hangingPunct="1">
        <a:spcBef>
          <a:spcPct val="0"/>
        </a:spcBef>
        <a:spcAft>
          <a:spcPct val="0"/>
        </a:spcAft>
        <a:defRPr sz="2400">
          <a:solidFill>
            <a:srgbClr val="000063"/>
          </a:solidFill>
          <a:latin typeface="Arial" charset="0"/>
        </a:defRPr>
      </a:lvl7pPr>
      <a:lvl8pPr marL="1371600" algn="l" rtl="0" eaLnBrk="1" fontAlgn="base" hangingPunct="1">
        <a:spcBef>
          <a:spcPct val="0"/>
        </a:spcBef>
        <a:spcAft>
          <a:spcPct val="0"/>
        </a:spcAft>
        <a:defRPr sz="2400">
          <a:solidFill>
            <a:srgbClr val="000063"/>
          </a:solidFill>
          <a:latin typeface="Arial" charset="0"/>
        </a:defRPr>
      </a:lvl8pPr>
      <a:lvl9pPr marL="1828800" algn="l" rtl="0" eaLnBrk="1" fontAlgn="base" hangingPunct="1">
        <a:spcBef>
          <a:spcPct val="0"/>
        </a:spcBef>
        <a:spcAft>
          <a:spcPct val="0"/>
        </a:spcAft>
        <a:defRPr sz="2400">
          <a:solidFill>
            <a:srgbClr val="000063"/>
          </a:solidFill>
          <a:latin typeface="Arial" charset="0"/>
        </a:defRPr>
      </a:lvl9pPr>
    </p:titleStyle>
    <p:bodyStyle>
      <a:lvl1pPr algn="l" rtl="0" eaLnBrk="1" fontAlgn="base" hangingPunct="1">
        <a:spcBef>
          <a:spcPct val="0"/>
        </a:spcBef>
        <a:spcAft>
          <a:spcPct val="0"/>
        </a:spcAft>
        <a:buClr>
          <a:schemeClr val="tx2"/>
        </a:buClr>
        <a:defRPr sz="1600" b="1">
          <a:solidFill>
            <a:schemeClr val="tx1"/>
          </a:solidFill>
          <a:latin typeface="Segoe UI" pitchFamily="34" charset="0"/>
          <a:ea typeface="Segoe UI" pitchFamily="34" charset="0"/>
          <a:cs typeface="Segoe UI" pitchFamily="34" charset="0"/>
        </a:defRPr>
      </a:lvl1pPr>
      <a:lvl2pPr marL="285750" indent="-171450" algn="l" rtl="0" eaLnBrk="1" fontAlgn="base" hangingPunct="1">
        <a:spcBef>
          <a:spcPct val="0"/>
        </a:spcBef>
        <a:spcAft>
          <a:spcPct val="0"/>
        </a:spcAft>
        <a:buClr>
          <a:schemeClr val="tx2"/>
        </a:buClr>
        <a:buChar char="•"/>
        <a:defRPr sz="1600">
          <a:solidFill>
            <a:schemeClr val="tx1"/>
          </a:solidFill>
          <a:latin typeface="Segoe UI" pitchFamily="34" charset="0"/>
          <a:ea typeface="Segoe UI" pitchFamily="34" charset="0"/>
          <a:cs typeface="Segoe UI" pitchFamily="34" charset="0"/>
        </a:defRPr>
      </a:lvl2pPr>
      <a:lvl3pPr marL="571500" indent="-171450" algn="l" rtl="0" eaLnBrk="1" fontAlgn="base" hangingPunct="1">
        <a:spcBef>
          <a:spcPct val="0"/>
        </a:spcBef>
        <a:spcAft>
          <a:spcPct val="0"/>
        </a:spcAft>
        <a:buClr>
          <a:schemeClr val="tx2"/>
        </a:buClr>
        <a:buFont typeface="Arial" charset="0"/>
        <a:buChar char="–"/>
        <a:defRPr sz="1600">
          <a:solidFill>
            <a:schemeClr val="tx1"/>
          </a:solidFill>
          <a:latin typeface="Segoe UI" pitchFamily="34" charset="0"/>
          <a:ea typeface="Segoe UI" pitchFamily="34" charset="0"/>
          <a:cs typeface="Segoe UI" pitchFamily="34" charset="0"/>
        </a:defRPr>
      </a:lvl3pPr>
      <a:lvl4pPr marL="857250" indent="-171450" algn="l" rtl="0" eaLnBrk="1" fontAlgn="base" hangingPunct="1">
        <a:spcBef>
          <a:spcPct val="0"/>
        </a:spcBef>
        <a:spcAft>
          <a:spcPct val="0"/>
        </a:spcAft>
        <a:buClr>
          <a:schemeClr val="tx2"/>
        </a:buClr>
        <a:buFont typeface="Arial" charset="0"/>
        <a:buChar char="–"/>
        <a:defRPr sz="1600">
          <a:solidFill>
            <a:schemeClr val="tx1"/>
          </a:solidFill>
          <a:latin typeface="Segoe UI" pitchFamily="34" charset="0"/>
          <a:ea typeface="Segoe UI" pitchFamily="34" charset="0"/>
          <a:cs typeface="Segoe UI" pitchFamily="34" charset="0"/>
        </a:defRPr>
      </a:lvl4pPr>
      <a:lvl5pPr marL="2057400" indent="-228600" algn="l" rtl="0" eaLnBrk="1" fontAlgn="base" hangingPunct="1">
        <a:spcBef>
          <a:spcPct val="0"/>
        </a:spcBef>
        <a:spcAft>
          <a:spcPct val="0"/>
        </a:spcAft>
        <a:buClr>
          <a:schemeClr val="tx2"/>
        </a:buClr>
        <a:buFont typeface="Arial" charset="0"/>
        <a:buChar char="–"/>
        <a:defRPr sz="1600">
          <a:solidFill>
            <a:schemeClr val="tx1"/>
          </a:solidFill>
          <a:latin typeface="Segoe UI" pitchFamily="34" charset="0"/>
          <a:ea typeface="Segoe UI" pitchFamily="34" charset="0"/>
          <a:cs typeface="Segoe UI" pitchFamily="34" charset="0"/>
        </a:defRPr>
      </a:lvl5pPr>
      <a:lvl6pPr marL="2514600" indent="-228600" algn="l" rtl="0" eaLnBrk="1" fontAlgn="base" hangingPunct="1">
        <a:spcBef>
          <a:spcPct val="0"/>
        </a:spcBef>
        <a:spcAft>
          <a:spcPct val="0"/>
        </a:spcAft>
        <a:buClr>
          <a:schemeClr val="tx2"/>
        </a:buClr>
        <a:buFont typeface="Arial" charset="0"/>
        <a:buChar char="–"/>
        <a:defRPr sz="1600">
          <a:solidFill>
            <a:schemeClr val="tx1"/>
          </a:solidFill>
          <a:latin typeface="+mn-lt"/>
          <a:cs typeface="+mn-cs"/>
        </a:defRPr>
      </a:lvl6pPr>
      <a:lvl7pPr marL="2971800" indent="-228600" algn="l" rtl="0" eaLnBrk="1" fontAlgn="base" hangingPunct="1">
        <a:spcBef>
          <a:spcPct val="0"/>
        </a:spcBef>
        <a:spcAft>
          <a:spcPct val="0"/>
        </a:spcAft>
        <a:buClr>
          <a:schemeClr val="tx2"/>
        </a:buClr>
        <a:buFont typeface="Arial" charset="0"/>
        <a:buChar char="–"/>
        <a:defRPr sz="1600">
          <a:solidFill>
            <a:schemeClr val="tx1"/>
          </a:solidFill>
          <a:latin typeface="+mn-lt"/>
          <a:cs typeface="+mn-cs"/>
        </a:defRPr>
      </a:lvl7pPr>
      <a:lvl8pPr marL="3429000" indent="-228600" algn="l" rtl="0" eaLnBrk="1" fontAlgn="base" hangingPunct="1">
        <a:spcBef>
          <a:spcPct val="0"/>
        </a:spcBef>
        <a:spcAft>
          <a:spcPct val="0"/>
        </a:spcAft>
        <a:buClr>
          <a:schemeClr val="tx2"/>
        </a:buClr>
        <a:buFont typeface="Arial" charset="0"/>
        <a:buChar char="–"/>
        <a:defRPr sz="1600">
          <a:solidFill>
            <a:schemeClr val="tx1"/>
          </a:solidFill>
          <a:latin typeface="+mn-lt"/>
          <a:cs typeface="+mn-cs"/>
        </a:defRPr>
      </a:lvl8pPr>
      <a:lvl9pPr marL="3886200" indent="-228600" algn="l" rtl="0" eaLnBrk="1" fontAlgn="base" hangingPunct="1">
        <a:spcBef>
          <a:spcPct val="0"/>
        </a:spcBef>
        <a:spcAft>
          <a:spcPct val="0"/>
        </a:spcAft>
        <a:buClr>
          <a:schemeClr val="tx2"/>
        </a:buClr>
        <a:buFont typeface="Arial" charset="0"/>
        <a:buChar char="–"/>
        <a:defRPr sz="16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16.jpeg"/><Relationship Id="rId13" Type="http://schemas.openxmlformats.org/officeDocument/2006/relationships/image" Target="../media/image20.png"/><Relationship Id="rId3" Type="http://schemas.openxmlformats.org/officeDocument/2006/relationships/slideLayout" Target="../slideLayouts/slideLayout2.xml"/><Relationship Id="rId7" Type="http://schemas.openxmlformats.org/officeDocument/2006/relationships/image" Target="../media/image15.jpeg"/><Relationship Id="rId12" Type="http://schemas.microsoft.com/office/2007/relationships/hdphoto" Target="../media/hdphoto1.wdp"/><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image" Target="../media/image14.jpeg"/><Relationship Id="rId11" Type="http://schemas.openxmlformats.org/officeDocument/2006/relationships/image" Target="../media/image19.png"/><Relationship Id="rId5" Type="http://schemas.openxmlformats.org/officeDocument/2006/relationships/image" Target="../media/image13.emf"/><Relationship Id="rId10" Type="http://schemas.openxmlformats.org/officeDocument/2006/relationships/image" Target="../media/image18.jpeg"/><Relationship Id="rId4" Type="http://schemas.openxmlformats.org/officeDocument/2006/relationships/oleObject" Target="../embeddings/oleObject3.bin"/><Relationship Id="rId9" Type="http://schemas.openxmlformats.org/officeDocument/2006/relationships/image" Target="../media/image17.jpeg"/><Relationship Id="rId14" Type="http://schemas.microsoft.com/office/2007/relationships/hdphoto" Target="../media/hdphoto2.wdp"/></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xml"/><Relationship Id="rId13" Type="http://schemas.openxmlformats.org/officeDocument/2006/relationships/image" Target="../media/image26.png"/><Relationship Id="rId3" Type="http://schemas.openxmlformats.org/officeDocument/2006/relationships/tags" Target="../tags/tag6.xml"/><Relationship Id="rId7" Type="http://schemas.openxmlformats.org/officeDocument/2006/relationships/slideLayout" Target="../slideLayouts/slideLayout2.xml"/><Relationship Id="rId12" Type="http://schemas.openxmlformats.org/officeDocument/2006/relationships/image" Target="../media/image25.png"/><Relationship Id="rId2" Type="http://schemas.openxmlformats.org/officeDocument/2006/relationships/tags" Target="../tags/tag5.xml"/><Relationship Id="rId16" Type="http://schemas.openxmlformats.org/officeDocument/2006/relationships/image" Target="../media/image29.png"/><Relationship Id="rId1" Type="http://schemas.openxmlformats.org/officeDocument/2006/relationships/vmlDrawing" Target="../drawings/vmlDrawing4.vml"/><Relationship Id="rId6" Type="http://schemas.openxmlformats.org/officeDocument/2006/relationships/tags" Target="../tags/tag9.xml"/><Relationship Id="rId11" Type="http://schemas.openxmlformats.org/officeDocument/2006/relationships/image" Target="../media/image24.png"/><Relationship Id="rId5" Type="http://schemas.openxmlformats.org/officeDocument/2006/relationships/tags" Target="../tags/tag8.xml"/><Relationship Id="rId15" Type="http://schemas.openxmlformats.org/officeDocument/2006/relationships/image" Target="../media/image28.gif"/><Relationship Id="rId10" Type="http://schemas.openxmlformats.org/officeDocument/2006/relationships/image" Target="../media/image13.emf"/><Relationship Id="rId4" Type="http://schemas.openxmlformats.org/officeDocument/2006/relationships/tags" Target="../tags/tag7.xml"/><Relationship Id="rId9" Type="http://schemas.openxmlformats.org/officeDocument/2006/relationships/oleObject" Target="../embeddings/oleObject4.bin"/><Relationship Id="rId14" Type="http://schemas.openxmlformats.org/officeDocument/2006/relationships/image" Target="../media/image27.png"/></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32D223D-D11C-4AD2-B95A-CBFE1ECF03EC}"/>
              </a:ext>
            </a:extLst>
          </p:cNvPr>
          <p:cNvSpPr/>
          <p:nvPr/>
        </p:nvSpPr>
        <p:spPr>
          <a:xfrm>
            <a:off x="6312107" y="1488996"/>
            <a:ext cx="3289093" cy="5369004"/>
          </a:xfrm>
          <a:prstGeom prst="rect">
            <a:avLst/>
          </a:prstGeom>
          <a:solidFill>
            <a:srgbClr val="202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2D8A98A9-E604-47FB-98A4-D949926D54E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9417" r="1955"/>
          <a:stretch/>
        </p:blipFill>
        <p:spPr>
          <a:xfrm>
            <a:off x="0" y="1488996"/>
            <a:ext cx="6552726" cy="5369004"/>
          </a:xfrm>
          <a:prstGeom prst="rect">
            <a:avLst/>
          </a:prstGeom>
        </p:spPr>
      </p:pic>
      <p:pic>
        <p:nvPicPr>
          <p:cNvPr id="10" name="Picture 9">
            <a:extLst>
              <a:ext uri="{FF2B5EF4-FFF2-40B4-BE49-F238E27FC236}">
                <a16:creationId xmlns:a16="http://schemas.microsoft.com/office/drawing/2014/main" id="{940D2A22-9F7D-4021-9371-75A488BF954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53787" y="68636"/>
            <a:ext cx="4218040" cy="1316889"/>
          </a:xfrm>
          <a:prstGeom prst="rect">
            <a:avLst/>
          </a:prstGeom>
        </p:spPr>
      </p:pic>
      <p:sp>
        <p:nvSpPr>
          <p:cNvPr id="11" name="Rectangle 10">
            <a:extLst>
              <a:ext uri="{FF2B5EF4-FFF2-40B4-BE49-F238E27FC236}">
                <a16:creationId xmlns:a16="http://schemas.microsoft.com/office/drawing/2014/main" id="{DAEF1C70-928B-4DF1-827C-1BB32B4F8C5A}"/>
              </a:ext>
            </a:extLst>
          </p:cNvPr>
          <p:cNvSpPr/>
          <p:nvPr/>
        </p:nvSpPr>
        <p:spPr>
          <a:xfrm>
            <a:off x="3833665" y="1963727"/>
            <a:ext cx="5496749" cy="2944396"/>
          </a:xfrm>
          <a:prstGeom prst="rect">
            <a:avLst/>
          </a:prstGeom>
        </p:spPr>
        <p:txBody>
          <a:bodyPr wrap="square">
            <a:spAutoFit/>
          </a:bodyPr>
          <a:lstStyle/>
          <a:p>
            <a:pPr algn="ctr"/>
            <a:r>
              <a:rPr lang="en-US" sz="4400" dirty="0" err="1">
                <a:solidFill>
                  <a:schemeClr val="bg1"/>
                </a:solidFill>
                <a:ea typeface="Tahoma" panose="020B0604030504040204" pitchFamily="34" charset="0"/>
                <a:cs typeface="Tahoma" panose="020B0604030504040204" pitchFamily="34" charset="0"/>
              </a:rPr>
              <a:t>miniPCR</a:t>
            </a:r>
            <a:r>
              <a:rPr lang="en-US" sz="2800" b="0" baseline="66000" dirty="0" err="1">
                <a:solidFill>
                  <a:schemeClr val="bg1"/>
                </a:solidFill>
                <a:ea typeface="Tahoma" panose="020B0604030504040204" pitchFamily="34" charset="0"/>
                <a:cs typeface="Tahoma" panose="020B0604030504040204" pitchFamily="34" charset="0"/>
              </a:rPr>
              <a:t>TM</a:t>
            </a:r>
            <a:r>
              <a:rPr lang="en-US" sz="4400" dirty="0">
                <a:solidFill>
                  <a:schemeClr val="bg1"/>
                </a:solidFill>
                <a:ea typeface="Tahoma" panose="020B0604030504040204" pitchFamily="34" charset="0"/>
                <a:cs typeface="Tahoma" panose="020B0604030504040204" pitchFamily="34" charset="0"/>
              </a:rPr>
              <a:t> </a:t>
            </a:r>
          </a:p>
          <a:p>
            <a:pPr algn="ctr"/>
            <a:r>
              <a:rPr lang="en-US" sz="4400" dirty="0">
                <a:solidFill>
                  <a:schemeClr val="bg1"/>
                </a:solidFill>
                <a:ea typeface="Tahoma" panose="020B0604030504040204" pitchFamily="34" charset="0"/>
                <a:cs typeface="Tahoma" panose="020B0604030504040204" pitchFamily="34" charset="0"/>
              </a:rPr>
              <a:t>Sickle Cell Genetics Lab</a:t>
            </a:r>
          </a:p>
          <a:p>
            <a:pPr>
              <a:lnSpc>
                <a:spcPts val="3200"/>
              </a:lnSpc>
            </a:pPr>
            <a:endParaRPr lang="en-US" sz="3060" dirty="0">
              <a:solidFill>
                <a:schemeClr val="bg1"/>
              </a:solidFill>
            </a:endParaRPr>
          </a:p>
          <a:p>
            <a:pPr>
              <a:lnSpc>
                <a:spcPts val="3200"/>
              </a:lnSpc>
            </a:pPr>
            <a:r>
              <a:rPr lang="en-US" sz="3060" dirty="0">
                <a:solidFill>
                  <a:schemeClr val="bg1"/>
                </a:solidFill>
              </a:rPr>
              <a:t>Diagnosing Baby Marie</a:t>
            </a:r>
          </a:p>
        </p:txBody>
      </p:sp>
      <p:cxnSp>
        <p:nvCxnSpPr>
          <p:cNvPr id="13" name="Straight Connector 12">
            <a:extLst>
              <a:ext uri="{FF2B5EF4-FFF2-40B4-BE49-F238E27FC236}">
                <a16:creationId xmlns:a16="http://schemas.microsoft.com/office/drawing/2014/main" id="{A19832B2-2EDF-4E08-B632-7FDB62BB8294}"/>
              </a:ext>
            </a:extLst>
          </p:cNvPr>
          <p:cNvCxnSpPr>
            <a:cxnSpLocks/>
          </p:cNvCxnSpPr>
          <p:nvPr/>
        </p:nvCxnSpPr>
        <p:spPr>
          <a:xfrm flipH="1">
            <a:off x="0" y="1470900"/>
            <a:ext cx="9601200" cy="0"/>
          </a:xfrm>
          <a:prstGeom prst="line">
            <a:avLst/>
          </a:prstGeom>
          <a:ln w="38100">
            <a:solidFill>
              <a:srgbClr val="28ACE2"/>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2B5963F4-C3C5-4575-B857-957DB7AD6ED8}"/>
              </a:ext>
            </a:extLst>
          </p:cNvPr>
          <p:cNvSpPr/>
          <p:nvPr/>
        </p:nvSpPr>
        <p:spPr>
          <a:xfrm>
            <a:off x="4800600" y="1028103"/>
            <a:ext cx="4800600" cy="400110"/>
          </a:xfrm>
          <a:prstGeom prst="rect">
            <a:avLst/>
          </a:prstGeom>
        </p:spPr>
        <p:txBody>
          <a:bodyPr>
            <a:spAutoFit/>
          </a:bodyPr>
          <a:lstStyle/>
          <a:p>
            <a:pPr lvl="0" algn="r"/>
            <a:r>
              <a:rPr lang="en-US" dirty="0"/>
              <a:t>V1.0: April </a:t>
            </a:r>
            <a:r>
              <a:rPr lang="en-US" dirty="0">
                <a:latin typeface="Segoe UI" pitchFamily="34" charset="0"/>
                <a:ea typeface="Segoe UI" pitchFamily="34" charset="0"/>
                <a:cs typeface="Segoe UI" pitchFamily="34" charset="0"/>
              </a:rPr>
              <a:t>2018</a:t>
            </a:r>
          </a:p>
          <a:p>
            <a:pPr lvl="0" algn="r"/>
            <a:r>
              <a:rPr lang="en-US" dirty="0"/>
              <a:t>© Copyright by </a:t>
            </a:r>
            <a:r>
              <a:rPr lang="en-US" dirty="0" err="1"/>
              <a:t>Amplyus</a:t>
            </a:r>
            <a:r>
              <a:rPr lang="en-US" dirty="0"/>
              <a:t> LLC, all rights reserved</a:t>
            </a:r>
            <a:endParaRPr lang="en-US" dirty="0">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35795152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Welcome!</a:t>
            </a:r>
          </a:p>
        </p:txBody>
      </p:sp>
      <p:sp>
        <p:nvSpPr>
          <p:cNvPr id="3" name="Vertical Text Placeholder 2"/>
          <p:cNvSpPr>
            <a:spLocks noGrp="1"/>
          </p:cNvSpPr>
          <p:nvPr>
            <p:ph type="body" orient="vert" idx="1"/>
          </p:nvPr>
        </p:nvSpPr>
        <p:spPr>
          <a:xfrm>
            <a:off x="428625" y="1209675"/>
            <a:ext cx="4466648" cy="1955800"/>
          </a:xfrm>
        </p:spPr>
        <p:txBody>
          <a:bodyPr/>
          <a:lstStyle/>
          <a:p>
            <a:pPr>
              <a:spcBef>
                <a:spcPts val="0"/>
              </a:spcBef>
              <a:spcAft>
                <a:spcPts val="0"/>
              </a:spcAft>
              <a:buSzPts val="1800"/>
            </a:pPr>
            <a:r>
              <a:rPr lang="en-US" sz="2800" dirty="0">
                <a:solidFill>
                  <a:srgbClr val="002060"/>
                </a:solidFill>
              </a:rPr>
              <a:t>Our goals for today</a:t>
            </a:r>
          </a:p>
          <a:p>
            <a:pPr marL="347472" indent="-347472">
              <a:spcBef>
                <a:spcPts val="0"/>
              </a:spcBef>
              <a:spcAft>
                <a:spcPts val="0"/>
              </a:spcAft>
              <a:buSzPts val="1800"/>
              <a:buFont typeface="+mj-lt"/>
              <a:buAutoNum type="arabicPeriod"/>
            </a:pPr>
            <a:endParaRPr lang="en-US" sz="2800" b="0" dirty="0">
              <a:solidFill>
                <a:srgbClr val="002060"/>
              </a:solidFill>
            </a:endParaRPr>
          </a:p>
          <a:p>
            <a:pPr marL="347472" indent="-347472">
              <a:spcBef>
                <a:spcPts val="0"/>
              </a:spcBef>
              <a:spcAft>
                <a:spcPts val="0"/>
              </a:spcAft>
              <a:buSzPts val="1800"/>
              <a:buFont typeface="+mj-lt"/>
              <a:buAutoNum type="arabicPeriod"/>
            </a:pPr>
            <a:r>
              <a:rPr lang="en-US" sz="2800" b="0" dirty="0">
                <a:solidFill>
                  <a:srgbClr val="002060"/>
                </a:solidFill>
              </a:rPr>
              <a:t>Review the genetics and biology of sickle cell anemia.</a:t>
            </a:r>
          </a:p>
          <a:p>
            <a:pPr marL="347472" indent="-347472">
              <a:spcBef>
                <a:spcPts val="0"/>
              </a:spcBef>
              <a:spcAft>
                <a:spcPts val="0"/>
              </a:spcAft>
              <a:buSzPts val="1800"/>
              <a:buFont typeface="+mj-lt"/>
              <a:buAutoNum type="arabicPeriod"/>
            </a:pPr>
            <a:endParaRPr lang="en-US" sz="2800" b="0" dirty="0">
              <a:solidFill>
                <a:srgbClr val="002060"/>
              </a:solidFill>
            </a:endParaRPr>
          </a:p>
          <a:p>
            <a:pPr marL="347472" indent="-347472">
              <a:spcBef>
                <a:spcPts val="0"/>
              </a:spcBef>
              <a:spcAft>
                <a:spcPts val="0"/>
              </a:spcAft>
              <a:buSzPts val="1800"/>
              <a:buFont typeface="+mj-lt"/>
              <a:buAutoNum type="arabicPeriod"/>
            </a:pPr>
            <a:r>
              <a:rPr lang="en-US" sz="2800" b="0" dirty="0">
                <a:solidFill>
                  <a:srgbClr val="002060"/>
                </a:solidFill>
              </a:rPr>
              <a:t>Analyze DNA sequences to diagnose sickle cell anemia in a family.</a:t>
            </a:r>
          </a:p>
          <a:p>
            <a:pPr>
              <a:spcBef>
                <a:spcPts val="0"/>
              </a:spcBef>
              <a:spcAft>
                <a:spcPts val="0"/>
              </a:spcAft>
              <a:buSzPts val="1800"/>
            </a:pPr>
            <a:r>
              <a:rPr lang="en-US" sz="2800" b="0" dirty="0">
                <a:solidFill>
                  <a:srgbClr val="002060"/>
                </a:solidFill>
              </a:rPr>
              <a:t>	</a:t>
            </a:r>
            <a:endParaRPr lang="en-US" sz="2800" dirty="0">
              <a:solidFill>
                <a:srgbClr val="002060"/>
              </a:solidFill>
              <a:effectLst/>
            </a:endParaRPr>
          </a:p>
        </p:txBody>
      </p:sp>
      <p:pic>
        <p:nvPicPr>
          <p:cNvPr id="6" name="Picture 5">
            <a:extLst>
              <a:ext uri="{FF2B5EF4-FFF2-40B4-BE49-F238E27FC236}">
                <a16:creationId xmlns:a16="http://schemas.microsoft.com/office/drawing/2014/main" id="{51F4D06D-DA58-4DFC-92DB-913AA21F35E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01308" y="1714501"/>
            <a:ext cx="4899891" cy="3983120"/>
          </a:xfrm>
          <a:prstGeom prst="rect">
            <a:avLst/>
          </a:prstGeom>
        </p:spPr>
      </p:pic>
    </p:spTree>
    <p:extLst>
      <p:ext uri="{BB962C8B-B14F-4D97-AF65-F5344CB8AC3E}">
        <p14:creationId xmlns:p14="http://schemas.microsoft.com/office/powerpoint/2010/main" val="9150638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solidFill>
                  <a:schemeClr val="tx1"/>
                </a:solidFill>
              </a:rPr>
              <a:t>Hemoglobin – what makes your blood red.</a:t>
            </a:r>
          </a:p>
        </p:txBody>
      </p:sp>
      <p:pic>
        <p:nvPicPr>
          <p:cNvPr id="5" name="Picture 4">
            <a:extLst>
              <a:ext uri="{FF2B5EF4-FFF2-40B4-BE49-F238E27FC236}">
                <a16:creationId xmlns:a16="http://schemas.microsoft.com/office/drawing/2014/main" id="{D2EA8AA1-4C70-4678-AAD7-81FB03973D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31689">
            <a:off x="5691277" y="2327993"/>
            <a:ext cx="3905323" cy="3905323"/>
          </a:xfrm>
          <a:prstGeom prst="rect">
            <a:avLst/>
          </a:prstGeom>
        </p:spPr>
      </p:pic>
      <p:sp>
        <p:nvSpPr>
          <p:cNvPr id="3" name="TextBox 2">
            <a:extLst>
              <a:ext uri="{FF2B5EF4-FFF2-40B4-BE49-F238E27FC236}">
                <a16:creationId xmlns:a16="http://schemas.microsoft.com/office/drawing/2014/main" id="{0E8F9EB7-03E2-490A-A965-5B6C8E720FE4}"/>
              </a:ext>
            </a:extLst>
          </p:cNvPr>
          <p:cNvSpPr txBox="1"/>
          <p:nvPr/>
        </p:nvSpPr>
        <p:spPr>
          <a:xfrm>
            <a:off x="428625" y="1307343"/>
            <a:ext cx="5783489" cy="4801314"/>
          </a:xfrm>
          <a:prstGeom prst="rect">
            <a:avLst/>
          </a:prstGeom>
          <a:noFill/>
        </p:spPr>
        <p:txBody>
          <a:bodyPr wrap="square" tIns="91440" bIns="91440" rtlCol="0">
            <a:spAutoFit/>
          </a:bodyPr>
          <a:lstStyle/>
          <a:p>
            <a:pPr marL="171450" indent="-171450" algn="l">
              <a:spcBef>
                <a:spcPts val="1800"/>
              </a:spcBef>
              <a:buFont typeface="Arial" panose="020B0604020202020204" pitchFamily="34" charset="0"/>
              <a:buChar char="•"/>
            </a:pPr>
            <a:r>
              <a:rPr lang="en-US" sz="2200" b="0" dirty="0"/>
              <a:t>Hemoglobin is the protein in red blood cells that carries oxygen through your body. It is what gives your blood its red color.</a:t>
            </a:r>
          </a:p>
          <a:p>
            <a:pPr marL="171450" indent="-171450" algn="l">
              <a:spcBef>
                <a:spcPts val="1800"/>
              </a:spcBef>
              <a:buFont typeface="Arial" panose="020B0604020202020204" pitchFamily="34" charset="0"/>
              <a:buChar char="•"/>
            </a:pPr>
            <a:r>
              <a:rPr lang="en-US" sz="2200" b="0" dirty="0"/>
              <a:t>Hemoglobin is a tetramer – a protein made of four smaller protein subunits.</a:t>
            </a:r>
          </a:p>
          <a:p>
            <a:pPr marL="171450" indent="-171450" algn="l">
              <a:spcBef>
                <a:spcPts val="1800"/>
              </a:spcBef>
              <a:buFont typeface="Arial" panose="020B0604020202020204" pitchFamily="34" charset="0"/>
              <a:buChar char="•"/>
            </a:pPr>
            <a:r>
              <a:rPr lang="en-US" sz="2200" b="0" dirty="0"/>
              <a:t>Two alpha-globin and two beta-globin subunits come together to make one hemoglobin protein.</a:t>
            </a:r>
          </a:p>
          <a:p>
            <a:pPr marL="171450" indent="-171450" algn="l">
              <a:spcBef>
                <a:spcPts val="1800"/>
              </a:spcBef>
              <a:buFont typeface="Arial" panose="020B0604020202020204" pitchFamily="34" charset="0"/>
              <a:buChar char="•"/>
            </a:pPr>
            <a:r>
              <a:rPr lang="en-US" sz="2200" b="0" dirty="0"/>
              <a:t>Sickle cell anemia is a disease that affects the structure of the protein hemoglobin.</a:t>
            </a:r>
          </a:p>
          <a:p>
            <a:pPr marL="171450" indent="-171450" algn="l">
              <a:spcBef>
                <a:spcPts val="1800"/>
              </a:spcBef>
              <a:buFont typeface="Arial" panose="020B0604020202020204" pitchFamily="34" charset="0"/>
              <a:buChar char="•"/>
            </a:pPr>
            <a:endParaRPr lang="en-US" sz="2000" b="0" dirty="0"/>
          </a:p>
        </p:txBody>
      </p:sp>
    </p:spTree>
    <p:extLst>
      <p:ext uri="{BB962C8B-B14F-4D97-AF65-F5344CB8AC3E}">
        <p14:creationId xmlns:p14="http://schemas.microsoft.com/office/powerpoint/2010/main" val="130013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DD426-7E55-4C3C-A62D-64B51D557183}"/>
              </a:ext>
            </a:extLst>
          </p:cNvPr>
          <p:cNvSpPr>
            <a:spLocks noGrp="1"/>
          </p:cNvSpPr>
          <p:nvPr>
            <p:ph type="title"/>
          </p:nvPr>
        </p:nvSpPr>
        <p:spPr/>
        <p:txBody>
          <a:bodyPr/>
          <a:lstStyle/>
          <a:p>
            <a:r>
              <a:rPr lang="en-US" dirty="0"/>
              <a:t>Hydrophobic and hydrophilic</a:t>
            </a:r>
          </a:p>
        </p:txBody>
      </p:sp>
      <p:sp>
        <p:nvSpPr>
          <p:cNvPr id="3" name="Vertical Text Placeholder 2">
            <a:extLst>
              <a:ext uri="{FF2B5EF4-FFF2-40B4-BE49-F238E27FC236}">
                <a16:creationId xmlns:a16="http://schemas.microsoft.com/office/drawing/2014/main" id="{2D8FF905-24E0-4D04-B5B3-5ED49791657B}"/>
              </a:ext>
            </a:extLst>
          </p:cNvPr>
          <p:cNvSpPr>
            <a:spLocks noGrp="1"/>
          </p:cNvSpPr>
          <p:nvPr>
            <p:ph type="body" orient="vert" idx="1"/>
          </p:nvPr>
        </p:nvSpPr>
        <p:spPr>
          <a:xfrm>
            <a:off x="433388" y="1514474"/>
            <a:ext cx="8747125" cy="2966909"/>
          </a:xfrm>
        </p:spPr>
        <p:txBody>
          <a:bodyPr/>
          <a:lstStyle/>
          <a:p>
            <a:pPr marL="285750" indent="-285750">
              <a:spcBef>
                <a:spcPts val="1800"/>
              </a:spcBef>
              <a:buFont typeface="Arial" panose="020B0604020202020204" pitchFamily="34" charset="0"/>
              <a:buChar char="•"/>
            </a:pPr>
            <a:r>
              <a:rPr lang="en-US" sz="2400" b="0" dirty="0"/>
              <a:t>Hydrophobic means to be repelled by water. Oil is an example of a hydrophobic substance.</a:t>
            </a:r>
          </a:p>
          <a:p>
            <a:pPr marL="285750" indent="-285750">
              <a:spcBef>
                <a:spcPts val="1800"/>
              </a:spcBef>
              <a:buFont typeface="Arial" panose="020B0604020202020204" pitchFamily="34" charset="0"/>
              <a:buChar char="•"/>
            </a:pPr>
            <a:r>
              <a:rPr lang="en-US" sz="2400" b="0" dirty="0"/>
              <a:t>Hydrophilic means that a substance will mix easily with water.</a:t>
            </a:r>
            <a:endParaRPr lang="en-US" dirty="0"/>
          </a:p>
          <a:p>
            <a:pPr marL="285750" indent="-285750">
              <a:spcBef>
                <a:spcPts val="1800"/>
              </a:spcBef>
              <a:buFont typeface="Arial" panose="020B0604020202020204" pitchFamily="34" charset="0"/>
              <a:buChar char="•"/>
            </a:pPr>
            <a:r>
              <a:rPr lang="en-US" sz="2400" b="0" dirty="0"/>
              <a:t>The inside of your cells are mostly water, so proteins, like hemoglobin, that are dissolved in the cytoplasm need to have a hydrophilic exterior.</a:t>
            </a:r>
          </a:p>
        </p:txBody>
      </p:sp>
    </p:spTree>
    <p:extLst>
      <p:ext uri="{BB962C8B-B14F-4D97-AF65-F5344CB8AC3E}">
        <p14:creationId xmlns:p14="http://schemas.microsoft.com/office/powerpoint/2010/main" val="1876892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DD426-7E55-4C3C-A62D-64B51D557183}"/>
              </a:ext>
            </a:extLst>
          </p:cNvPr>
          <p:cNvSpPr>
            <a:spLocks noGrp="1"/>
          </p:cNvSpPr>
          <p:nvPr>
            <p:ph type="title"/>
          </p:nvPr>
        </p:nvSpPr>
        <p:spPr/>
        <p:txBody>
          <a:bodyPr/>
          <a:lstStyle/>
          <a:p>
            <a:r>
              <a:rPr lang="en-US" dirty="0"/>
              <a:t>The sickle cell mutation</a:t>
            </a:r>
          </a:p>
        </p:txBody>
      </p:sp>
      <p:sp>
        <p:nvSpPr>
          <p:cNvPr id="3" name="Vertical Text Placeholder 2">
            <a:extLst>
              <a:ext uri="{FF2B5EF4-FFF2-40B4-BE49-F238E27FC236}">
                <a16:creationId xmlns:a16="http://schemas.microsoft.com/office/drawing/2014/main" id="{2D8FF905-24E0-4D04-B5B3-5ED49791657B}"/>
              </a:ext>
            </a:extLst>
          </p:cNvPr>
          <p:cNvSpPr>
            <a:spLocks noGrp="1"/>
          </p:cNvSpPr>
          <p:nvPr>
            <p:ph type="body" orient="vert" idx="1"/>
          </p:nvPr>
        </p:nvSpPr>
        <p:spPr>
          <a:xfrm>
            <a:off x="433388" y="1514474"/>
            <a:ext cx="9058955" cy="4276726"/>
          </a:xfrm>
        </p:spPr>
        <p:txBody>
          <a:bodyPr/>
          <a:lstStyle/>
          <a:p>
            <a:pPr marL="285750" indent="-285750">
              <a:spcBef>
                <a:spcPts val="1800"/>
              </a:spcBef>
              <a:buFont typeface="Arial" panose="020B0604020202020204" pitchFamily="34" charset="0"/>
              <a:buChar char="•"/>
            </a:pPr>
            <a:r>
              <a:rPr lang="en-US" sz="2400" b="0" dirty="0"/>
              <a:t>Sickle cell disease is caused by a mutation that affects the 6</a:t>
            </a:r>
            <a:r>
              <a:rPr lang="en-US" sz="2400" b="0" baseline="30000" dirty="0"/>
              <a:t>th</a:t>
            </a:r>
            <a:r>
              <a:rPr lang="en-US" sz="2400" b="0" dirty="0"/>
              <a:t> amino acid in the beta-globin polypeptide chain.</a:t>
            </a:r>
          </a:p>
          <a:p>
            <a:pPr marL="285750" indent="-285750">
              <a:spcBef>
                <a:spcPts val="1800"/>
              </a:spcBef>
              <a:buFont typeface="Arial" panose="020B0604020202020204" pitchFamily="34" charset="0"/>
              <a:buChar char="•"/>
            </a:pPr>
            <a:r>
              <a:rPr lang="en-US" sz="2400" b="0" dirty="0"/>
              <a:t>Most beta-globin subunits have glutamic acid, a hydrophilic amino acid, which will mix well with the cytoplasm, in the 6</a:t>
            </a:r>
            <a:r>
              <a:rPr lang="en-US" sz="2400" b="0" baseline="30000" dirty="0"/>
              <a:t>th</a:t>
            </a:r>
            <a:r>
              <a:rPr lang="en-US" sz="2400" b="0" dirty="0"/>
              <a:t> position.</a:t>
            </a:r>
            <a:endParaRPr lang="en-US" dirty="0"/>
          </a:p>
          <a:p>
            <a:pPr marL="285750" indent="-285750">
              <a:spcBef>
                <a:spcPts val="1800"/>
              </a:spcBef>
              <a:buFont typeface="Arial" panose="020B0604020202020204" pitchFamily="34" charset="0"/>
              <a:buChar char="•"/>
            </a:pPr>
            <a:r>
              <a:rPr lang="en-US" sz="2400" b="0" dirty="0"/>
              <a:t>The mutation that leads to sickle cell causes there to be valine, a hydrophobic amino acid, in the 6</a:t>
            </a:r>
            <a:r>
              <a:rPr lang="en-US" sz="2400" b="0" baseline="30000" dirty="0"/>
              <a:t>th</a:t>
            </a:r>
            <a:r>
              <a:rPr lang="en-US" sz="2400" b="0" dirty="0"/>
              <a:t> position.</a:t>
            </a:r>
          </a:p>
        </p:txBody>
      </p:sp>
    </p:spTree>
    <p:extLst>
      <p:ext uri="{BB962C8B-B14F-4D97-AF65-F5344CB8AC3E}">
        <p14:creationId xmlns:p14="http://schemas.microsoft.com/office/powerpoint/2010/main" val="566772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CCB86-75BF-476C-97AB-32F77FCF96D2}"/>
              </a:ext>
            </a:extLst>
          </p:cNvPr>
          <p:cNvSpPr>
            <a:spLocks noGrp="1"/>
          </p:cNvSpPr>
          <p:nvPr>
            <p:ph type="title"/>
          </p:nvPr>
        </p:nvSpPr>
        <p:spPr/>
        <p:txBody>
          <a:bodyPr/>
          <a:lstStyle/>
          <a:p>
            <a:r>
              <a:rPr lang="en-US" dirty="0"/>
              <a:t>The sickle cell mutation</a:t>
            </a:r>
          </a:p>
        </p:txBody>
      </p:sp>
      <p:pic>
        <p:nvPicPr>
          <p:cNvPr id="7" name="Picture 6">
            <a:extLst>
              <a:ext uri="{FF2B5EF4-FFF2-40B4-BE49-F238E27FC236}">
                <a16:creationId xmlns:a16="http://schemas.microsoft.com/office/drawing/2014/main" id="{A969B7FC-9472-4FF2-BE66-0BB8E267D4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1270" y="1201311"/>
            <a:ext cx="8846063" cy="2499577"/>
          </a:xfrm>
          <a:prstGeom prst="rect">
            <a:avLst/>
          </a:prstGeom>
        </p:spPr>
      </p:pic>
      <p:sp>
        <p:nvSpPr>
          <p:cNvPr id="10" name="Vertical Text Placeholder 2">
            <a:extLst>
              <a:ext uri="{FF2B5EF4-FFF2-40B4-BE49-F238E27FC236}">
                <a16:creationId xmlns:a16="http://schemas.microsoft.com/office/drawing/2014/main" id="{3D3C0418-E499-4604-95E6-A6823EE6F63E}"/>
              </a:ext>
            </a:extLst>
          </p:cNvPr>
          <p:cNvSpPr>
            <a:spLocks noGrp="1"/>
          </p:cNvSpPr>
          <p:nvPr>
            <p:ph type="body" idx="1"/>
          </p:nvPr>
        </p:nvSpPr>
        <p:spPr>
          <a:xfrm>
            <a:off x="372805" y="3700888"/>
            <a:ext cx="8747125" cy="1955800"/>
          </a:xfrm>
        </p:spPr>
        <p:txBody>
          <a:bodyPr/>
          <a:lstStyle/>
          <a:p>
            <a:pPr marL="285750" indent="-285750">
              <a:spcBef>
                <a:spcPts val="1800"/>
              </a:spcBef>
              <a:buFont typeface="Arial" panose="020B0604020202020204" pitchFamily="34" charset="0"/>
              <a:buChar char="•"/>
            </a:pPr>
            <a:r>
              <a:rPr lang="en-US" sz="2400" b="0" dirty="0"/>
              <a:t>The first ten amino acids in the beta globin subunit.</a:t>
            </a:r>
          </a:p>
          <a:p>
            <a:pPr marL="285750" indent="-285750">
              <a:spcBef>
                <a:spcPts val="1800"/>
              </a:spcBef>
              <a:buFont typeface="Arial" panose="020B0604020202020204" pitchFamily="34" charset="0"/>
              <a:buChar char="•"/>
            </a:pPr>
            <a:r>
              <a:rPr lang="en-US" sz="2400" b="0" dirty="0"/>
              <a:t>Hydrophobic amino acids are represented by the color orange.</a:t>
            </a:r>
            <a:endParaRPr lang="en-US" dirty="0"/>
          </a:p>
          <a:p>
            <a:pPr marL="285750" indent="-285750">
              <a:spcBef>
                <a:spcPts val="1800"/>
              </a:spcBef>
              <a:buFont typeface="Arial" panose="020B0604020202020204" pitchFamily="34" charset="0"/>
              <a:buChar char="•"/>
            </a:pPr>
            <a:r>
              <a:rPr lang="en-US" sz="2400" b="0" dirty="0"/>
              <a:t>Hydrophilic amino acids are represented by the color blue.</a:t>
            </a:r>
          </a:p>
        </p:txBody>
      </p:sp>
    </p:spTree>
    <p:extLst>
      <p:ext uri="{BB962C8B-B14F-4D97-AF65-F5344CB8AC3E}">
        <p14:creationId xmlns:p14="http://schemas.microsoft.com/office/powerpoint/2010/main" val="36142073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E7ECD-E440-4101-9A74-A3593FB080FC}"/>
              </a:ext>
            </a:extLst>
          </p:cNvPr>
          <p:cNvSpPr>
            <a:spLocks noGrp="1"/>
          </p:cNvSpPr>
          <p:nvPr>
            <p:ph type="title"/>
          </p:nvPr>
        </p:nvSpPr>
        <p:spPr/>
        <p:txBody>
          <a:bodyPr/>
          <a:lstStyle/>
          <a:p>
            <a:r>
              <a:rPr lang="en-US" dirty="0"/>
              <a:t>Normal hemoglobin</a:t>
            </a:r>
          </a:p>
        </p:txBody>
      </p:sp>
      <p:pic>
        <p:nvPicPr>
          <p:cNvPr id="5" name="Picture 4">
            <a:extLst>
              <a:ext uri="{FF2B5EF4-FFF2-40B4-BE49-F238E27FC236}">
                <a16:creationId xmlns:a16="http://schemas.microsoft.com/office/drawing/2014/main" id="{8D229F93-23AD-4F0F-B7FF-D52A1EF3AFC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68048" y="1514475"/>
            <a:ext cx="4633152" cy="4791981"/>
          </a:xfrm>
          <a:prstGeom prst="rect">
            <a:avLst/>
          </a:prstGeom>
        </p:spPr>
      </p:pic>
      <p:sp>
        <p:nvSpPr>
          <p:cNvPr id="6" name="Vertical Text Placeholder 2">
            <a:extLst>
              <a:ext uri="{FF2B5EF4-FFF2-40B4-BE49-F238E27FC236}">
                <a16:creationId xmlns:a16="http://schemas.microsoft.com/office/drawing/2014/main" id="{F9C897F1-4F79-4ABB-BE25-AECF5B5E83AE}"/>
              </a:ext>
            </a:extLst>
          </p:cNvPr>
          <p:cNvSpPr>
            <a:spLocks noGrp="1"/>
          </p:cNvSpPr>
          <p:nvPr>
            <p:ph type="body" orient="vert" idx="1"/>
          </p:nvPr>
        </p:nvSpPr>
        <p:spPr>
          <a:xfrm>
            <a:off x="433388" y="1253217"/>
            <a:ext cx="4633153" cy="1955800"/>
          </a:xfrm>
        </p:spPr>
        <p:txBody>
          <a:bodyPr/>
          <a:lstStyle/>
          <a:p>
            <a:pPr marL="285750" indent="-285750">
              <a:spcBef>
                <a:spcPts val="1800"/>
              </a:spcBef>
              <a:buFont typeface="Arial" panose="020B0604020202020204" pitchFamily="34" charset="0"/>
              <a:buChar char="•"/>
            </a:pPr>
            <a:r>
              <a:rPr lang="en-US" sz="2400" b="0" dirty="0"/>
              <a:t>In a person who is homozygous for normal beta-globin, all of the amino acids on the exterior of the hemoglobin protein are hydrophilic.</a:t>
            </a:r>
          </a:p>
          <a:p>
            <a:pPr marL="285750" indent="-285750">
              <a:spcBef>
                <a:spcPts val="1800"/>
              </a:spcBef>
              <a:buFont typeface="Arial" panose="020B0604020202020204" pitchFamily="34" charset="0"/>
              <a:buChar char="•"/>
            </a:pPr>
            <a:r>
              <a:rPr lang="en-US" sz="2400" b="0" dirty="0"/>
              <a:t>The protein dissolves easily in the cytoplasm. </a:t>
            </a:r>
          </a:p>
          <a:p>
            <a:pPr marL="285750" indent="-285750">
              <a:spcBef>
                <a:spcPts val="1800"/>
              </a:spcBef>
              <a:buFont typeface="Arial" panose="020B0604020202020204" pitchFamily="34" charset="0"/>
              <a:buChar char="•"/>
            </a:pPr>
            <a:r>
              <a:rPr lang="en-US" sz="2400" b="0" dirty="0"/>
              <a:t>All hemoglobin proteins can move freely.</a:t>
            </a:r>
          </a:p>
        </p:txBody>
      </p:sp>
    </p:spTree>
    <p:extLst>
      <p:ext uri="{BB962C8B-B14F-4D97-AF65-F5344CB8AC3E}">
        <p14:creationId xmlns:p14="http://schemas.microsoft.com/office/powerpoint/2010/main" val="680164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DFD586D-6312-493B-B635-C9FD505F4D0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375654">
            <a:off x="-842891" y="-225288"/>
            <a:ext cx="11187124" cy="8752150"/>
          </a:xfrm>
          <a:prstGeom prst="rect">
            <a:avLst/>
          </a:prstGeom>
        </p:spPr>
      </p:pic>
      <p:pic>
        <p:nvPicPr>
          <p:cNvPr id="9" name="Picture 8">
            <a:extLst>
              <a:ext uri="{FF2B5EF4-FFF2-40B4-BE49-F238E27FC236}">
                <a16:creationId xmlns:a16="http://schemas.microsoft.com/office/drawing/2014/main" id="{CB611949-AE64-4E6F-8D13-CB3398948D2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690804">
            <a:off x="-588785" y="1343424"/>
            <a:ext cx="11187124" cy="8752150"/>
          </a:xfrm>
          <a:prstGeom prst="rect">
            <a:avLst/>
          </a:prstGeom>
        </p:spPr>
      </p:pic>
      <p:sp>
        <p:nvSpPr>
          <p:cNvPr id="2" name="Title 1">
            <a:extLst>
              <a:ext uri="{FF2B5EF4-FFF2-40B4-BE49-F238E27FC236}">
                <a16:creationId xmlns:a16="http://schemas.microsoft.com/office/drawing/2014/main" id="{FFEB2526-0021-45C8-8B75-2D288AB212E0}"/>
              </a:ext>
            </a:extLst>
          </p:cNvPr>
          <p:cNvSpPr>
            <a:spLocks noGrp="1"/>
          </p:cNvSpPr>
          <p:nvPr>
            <p:ph type="title"/>
          </p:nvPr>
        </p:nvSpPr>
        <p:spPr/>
        <p:txBody>
          <a:bodyPr/>
          <a:lstStyle/>
          <a:p>
            <a:r>
              <a:rPr lang="en-US" dirty="0"/>
              <a:t>Sickle Cell Disease</a:t>
            </a:r>
          </a:p>
        </p:txBody>
      </p:sp>
      <p:sp>
        <p:nvSpPr>
          <p:cNvPr id="6" name="Vertical Text Placeholder 2">
            <a:extLst>
              <a:ext uri="{FF2B5EF4-FFF2-40B4-BE49-F238E27FC236}">
                <a16:creationId xmlns:a16="http://schemas.microsoft.com/office/drawing/2014/main" id="{673EFCF4-34DE-40DC-A2F8-B5E3CA59CEB1}"/>
              </a:ext>
            </a:extLst>
          </p:cNvPr>
          <p:cNvSpPr>
            <a:spLocks noGrp="1"/>
          </p:cNvSpPr>
          <p:nvPr>
            <p:ph type="body" orient="vert" idx="1"/>
          </p:nvPr>
        </p:nvSpPr>
        <p:spPr>
          <a:xfrm>
            <a:off x="313077" y="1053208"/>
            <a:ext cx="8971869" cy="1955800"/>
          </a:xfrm>
        </p:spPr>
        <p:txBody>
          <a:bodyPr/>
          <a:lstStyle/>
          <a:p>
            <a:pPr marL="285750" indent="-285750">
              <a:spcBef>
                <a:spcPts val="1800"/>
              </a:spcBef>
              <a:buFont typeface="Arial" panose="020B0604020202020204" pitchFamily="34" charset="0"/>
              <a:buChar char="•"/>
            </a:pPr>
            <a:r>
              <a:rPr lang="en-US" sz="2000" b="0" dirty="0"/>
              <a:t>In a person who is homozygous for sickle cell beta-globin, the hydrophobic valine is found on the exterior of the protein on each of the two beta-globin subunits.</a:t>
            </a:r>
          </a:p>
          <a:p>
            <a:pPr marL="285750" indent="-285750">
              <a:spcBef>
                <a:spcPts val="1800"/>
              </a:spcBef>
              <a:buFont typeface="Arial" panose="020B0604020202020204" pitchFamily="34" charset="0"/>
              <a:buChar char="•"/>
            </a:pPr>
            <a:r>
              <a:rPr lang="en-US" sz="2000" b="0" dirty="0"/>
              <a:t>The valines (represented here by blue triangles), clump together, as they are repelled by the water.</a:t>
            </a:r>
          </a:p>
          <a:p>
            <a:pPr marL="285750" indent="-285750">
              <a:spcBef>
                <a:spcPts val="1800"/>
              </a:spcBef>
              <a:buFont typeface="Arial" panose="020B0604020202020204" pitchFamily="34" charset="0"/>
              <a:buChar char="•"/>
            </a:pPr>
            <a:r>
              <a:rPr lang="en-US" sz="2000" b="0" dirty="0"/>
              <a:t>This results in very long chains of hemoglobin protein. </a:t>
            </a:r>
          </a:p>
        </p:txBody>
      </p:sp>
    </p:spTree>
    <p:extLst>
      <p:ext uri="{BB962C8B-B14F-4D97-AF65-F5344CB8AC3E}">
        <p14:creationId xmlns:p14="http://schemas.microsoft.com/office/powerpoint/2010/main" val="1339014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44F0C-79C7-4230-9F5F-8048E5E34864}"/>
              </a:ext>
            </a:extLst>
          </p:cNvPr>
          <p:cNvSpPr>
            <a:spLocks noGrp="1"/>
          </p:cNvSpPr>
          <p:nvPr>
            <p:ph type="title"/>
          </p:nvPr>
        </p:nvSpPr>
        <p:spPr/>
        <p:txBody>
          <a:bodyPr/>
          <a:lstStyle/>
          <a:p>
            <a:r>
              <a:rPr lang="en-US" dirty="0"/>
              <a:t>Sickle cell disease</a:t>
            </a:r>
          </a:p>
        </p:txBody>
      </p:sp>
      <p:pic>
        <p:nvPicPr>
          <p:cNvPr id="2354178" name="Picture 2" descr="https://upload.wikimedia.org/wikipedia/commons/8/86/Risk-Factors-for-Sickle-Cell-Anemia_%281%292.jpg">
            <a:extLst>
              <a:ext uri="{FF2B5EF4-FFF2-40B4-BE49-F238E27FC236}">
                <a16:creationId xmlns:a16="http://schemas.microsoft.com/office/drawing/2014/main" id="{2253CCA8-6DF8-46CA-9AB3-7CA55A964C3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345" y="1547261"/>
            <a:ext cx="5466661" cy="411356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9AF9D7E-7CD0-44EA-BB34-C248462EC1D5}"/>
              </a:ext>
            </a:extLst>
          </p:cNvPr>
          <p:cNvSpPr txBox="1"/>
          <p:nvPr/>
        </p:nvSpPr>
        <p:spPr>
          <a:xfrm>
            <a:off x="6144532" y="6020116"/>
            <a:ext cx="3123293" cy="307777"/>
          </a:xfrm>
          <a:prstGeom prst="rect">
            <a:avLst/>
          </a:prstGeom>
          <a:noFill/>
        </p:spPr>
        <p:txBody>
          <a:bodyPr wrap="square" tIns="91440" bIns="91440" rtlCol="0">
            <a:spAutoFit/>
          </a:bodyPr>
          <a:lstStyle/>
          <a:p>
            <a:pPr algn="l"/>
            <a:r>
              <a:rPr lang="en-US" sz="800" b="0" dirty="0"/>
              <a:t>Illustration courtesy Diana </a:t>
            </a:r>
            <a:r>
              <a:rPr lang="en-US" sz="800" b="0" dirty="0" err="1"/>
              <a:t>Grib</a:t>
            </a:r>
            <a:r>
              <a:rPr lang="en-US" sz="800" b="0" dirty="0"/>
              <a:t> under Creative Commons license</a:t>
            </a:r>
          </a:p>
        </p:txBody>
      </p:sp>
      <p:sp>
        <p:nvSpPr>
          <p:cNvPr id="6" name="Vertical Text Placeholder 2">
            <a:extLst>
              <a:ext uri="{FF2B5EF4-FFF2-40B4-BE49-F238E27FC236}">
                <a16:creationId xmlns:a16="http://schemas.microsoft.com/office/drawing/2014/main" id="{16F9D97F-815F-440A-A0BB-915D5B343C3D}"/>
              </a:ext>
            </a:extLst>
          </p:cNvPr>
          <p:cNvSpPr>
            <a:spLocks noGrp="1"/>
          </p:cNvSpPr>
          <p:nvPr>
            <p:ph type="body" orient="vert" idx="1"/>
          </p:nvPr>
        </p:nvSpPr>
        <p:spPr>
          <a:xfrm>
            <a:off x="324194" y="1927027"/>
            <a:ext cx="3305174" cy="3733800"/>
          </a:xfrm>
        </p:spPr>
        <p:txBody>
          <a:bodyPr/>
          <a:lstStyle/>
          <a:p>
            <a:pPr marL="285750" indent="-285750">
              <a:spcBef>
                <a:spcPts val="1800"/>
              </a:spcBef>
              <a:buFont typeface="Arial" panose="020B0604020202020204" pitchFamily="34" charset="0"/>
              <a:buChar char="•"/>
            </a:pPr>
            <a:r>
              <a:rPr lang="en-US" sz="2400" b="0" dirty="0"/>
              <a:t>These long chains of hemoglobin cause the cell to “sickle” in shape and lead to many serious health concerns.</a:t>
            </a:r>
          </a:p>
        </p:txBody>
      </p:sp>
    </p:spTree>
    <p:extLst>
      <p:ext uri="{BB962C8B-B14F-4D97-AF65-F5344CB8AC3E}">
        <p14:creationId xmlns:p14="http://schemas.microsoft.com/office/powerpoint/2010/main" val="26685433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D420B-BE17-4257-8FE6-168AF2901DAB}"/>
              </a:ext>
            </a:extLst>
          </p:cNvPr>
          <p:cNvSpPr>
            <a:spLocks noGrp="1"/>
          </p:cNvSpPr>
          <p:nvPr>
            <p:ph type="title"/>
          </p:nvPr>
        </p:nvSpPr>
        <p:spPr/>
        <p:txBody>
          <a:bodyPr/>
          <a:lstStyle/>
          <a:p>
            <a:r>
              <a:rPr lang="en-US" dirty="0"/>
              <a:t>Sickle cell trait</a:t>
            </a:r>
          </a:p>
        </p:txBody>
      </p:sp>
      <p:pic>
        <p:nvPicPr>
          <p:cNvPr id="5" name="Picture 4">
            <a:extLst>
              <a:ext uri="{FF2B5EF4-FFF2-40B4-BE49-F238E27FC236}">
                <a16:creationId xmlns:a16="http://schemas.microsoft.com/office/drawing/2014/main" id="{ED581384-BB1C-4B6F-9491-BA7AFD41AD2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06950" y="1146628"/>
            <a:ext cx="4415228" cy="5072743"/>
          </a:xfrm>
          <a:prstGeom prst="rect">
            <a:avLst/>
          </a:prstGeom>
        </p:spPr>
      </p:pic>
      <p:sp>
        <p:nvSpPr>
          <p:cNvPr id="6" name="Vertical Text Placeholder 2">
            <a:extLst>
              <a:ext uri="{FF2B5EF4-FFF2-40B4-BE49-F238E27FC236}">
                <a16:creationId xmlns:a16="http://schemas.microsoft.com/office/drawing/2014/main" id="{CE571C80-A960-48BB-B5F6-D53B43940C1A}"/>
              </a:ext>
            </a:extLst>
          </p:cNvPr>
          <p:cNvSpPr>
            <a:spLocks noGrp="1"/>
          </p:cNvSpPr>
          <p:nvPr>
            <p:ph type="body" orient="vert" idx="1"/>
          </p:nvPr>
        </p:nvSpPr>
        <p:spPr>
          <a:xfrm>
            <a:off x="433388" y="1253217"/>
            <a:ext cx="4633153" cy="4966154"/>
          </a:xfrm>
        </p:spPr>
        <p:txBody>
          <a:bodyPr/>
          <a:lstStyle/>
          <a:p>
            <a:pPr marL="285750" indent="-285750">
              <a:spcBef>
                <a:spcPts val="1800"/>
              </a:spcBef>
              <a:buFont typeface="Arial" panose="020B0604020202020204" pitchFamily="34" charset="0"/>
              <a:buChar char="•"/>
            </a:pPr>
            <a:r>
              <a:rPr lang="en-US" sz="2400" b="0" dirty="0"/>
              <a:t>In a person who is heterozygous for sickle cell beta-globin, both normal beta-globin and sickle cell beta-globin will be used to make the hemoglobin protein.</a:t>
            </a:r>
          </a:p>
          <a:p>
            <a:pPr marL="285750" indent="-285750">
              <a:spcBef>
                <a:spcPts val="1800"/>
              </a:spcBef>
              <a:buFont typeface="Arial" panose="020B0604020202020204" pitchFamily="34" charset="0"/>
              <a:buChar char="•"/>
            </a:pPr>
            <a:r>
              <a:rPr lang="en-US" sz="2400" b="0" dirty="0"/>
              <a:t>Some hemoglobin molecules will clump together, but it is unlikely that long chains will form.</a:t>
            </a:r>
          </a:p>
          <a:p>
            <a:pPr marL="285750" indent="-285750">
              <a:spcBef>
                <a:spcPts val="1800"/>
              </a:spcBef>
              <a:buFont typeface="Arial" panose="020B0604020202020204" pitchFamily="34" charset="0"/>
              <a:buChar char="•"/>
            </a:pPr>
            <a:r>
              <a:rPr lang="en-US" sz="2400" b="0" dirty="0"/>
              <a:t>These people are unlikely to ever experience symptoms.</a:t>
            </a:r>
          </a:p>
        </p:txBody>
      </p:sp>
    </p:spTree>
    <p:extLst>
      <p:ext uri="{BB962C8B-B14F-4D97-AF65-F5344CB8AC3E}">
        <p14:creationId xmlns:p14="http://schemas.microsoft.com/office/powerpoint/2010/main" val="347679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16D6A-2BFB-4F26-A5FF-CAA7A43A0F58}"/>
              </a:ext>
            </a:extLst>
          </p:cNvPr>
          <p:cNvSpPr>
            <a:spLocks noGrp="1"/>
          </p:cNvSpPr>
          <p:nvPr>
            <p:ph type="title"/>
          </p:nvPr>
        </p:nvSpPr>
        <p:spPr/>
        <p:txBody>
          <a:bodyPr/>
          <a:lstStyle/>
          <a:p>
            <a:r>
              <a:rPr lang="en-US" dirty="0"/>
              <a:t>A recessive trait</a:t>
            </a:r>
          </a:p>
        </p:txBody>
      </p:sp>
      <p:sp>
        <p:nvSpPr>
          <p:cNvPr id="4" name="Vertical Text Placeholder 2">
            <a:extLst>
              <a:ext uri="{FF2B5EF4-FFF2-40B4-BE49-F238E27FC236}">
                <a16:creationId xmlns:a16="http://schemas.microsoft.com/office/drawing/2014/main" id="{EFA741CB-72CD-4874-BFBD-EEAD78ACAF41}"/>
              </a:ext>
            </a:extLst>
          </p:cNvPr>
          <p:cNvSpPr>
            <a:spLocks noGrp="1"/>
          </p:cNvSpPr>
          <p:nvPr>
            <p:ph type="body" orient="vert" idx="1"/>
          </p:nvPr>
        </p:nvSpPr>
        <p:spPr>
          <a:xfrm>
            <a:off x="428625" y="1217913"/>
            <a:ext cx="5131915" cy="1955800"/>
          </a:xfrm>
        </p:spPr>
        <p:txBody>
          <a:bodyPr/>
          <a:lstStyle/>
          <a:p>
            <a:pPr marL="285750" indent="-285750">
              <a:spcBef>
                <a:spcPts val="1800"/>
              </a:spcBef>
              <a:buFont typeface="Arial" panose="020B0604020202020204" pitchFamily="34" charset="0"/>
              <a:buChar char="•"/>
            </a:pPr>
            <a:r>
              <a:rPr lang="en-US" sz="2400" b="0" dirty="0"/>
              <a:t>Sickle cell disease is considered a recessive trait.</a:t>
            </a:r>
          </a:p>
          <a:p>
            <a:pPr marL="285750" indent="-285750">
              <a:spcBef>
                <a:spcPts val="1800"/>
              </a:spcBef>
              <a:buFont typeface="Arial" panose="020B0604020202020204" pitchFamily="34" charset="0"/>
              <a:buChar char="•"/>
            </a:pPr>
            <a:r>
              <a:rPr lang="en-US" sz="2400" b="0" dirty="0"/>
              <a:t>You must have two copies of the sickle cell allele to have sickle cell disease.</a:t>
            </a:r>
          </a:p>
          <a:p>
            <a:pPr marL="285750" indent="-285750">
              <a:spcBef>
                <a:spcPts val="1800"/>
              </a:spcBef>
              <a:buFont typeface="Arial" panose="020B0604020202020204" pitchFamily="34" charset="0"/>
              <a:buChar char="•"/>
            </a:pPr>
            <a:r>
              <a:rPr lang="en-US" sz="2400" b="0" dirty="0"/>
              <a:t>Having only one copy of the sickle cell allele means that you will not be sick, but that you are a carrier. We say that people with only one copy of the sickle cell allele have the “sickle cell trait”.</a:t>
            </a:r>
          </a:p>
        </p:txBody>
      </p:sp>
      <p:sp>
        <p:nvSpPr>
          <p:cNvPr id="6" name="TextBox 5">
            <a:extLst>
              <a:ext uri="{FF2B5EF4-FFF2-40B4-BE49-F238E27FC236}">
                <a16:creationId xmlns:a16="http://schemas.microsoft.com/office/drawing/2014/main" id="{FF91321C-2AA8-4A14-A45F-0F7BBF068DA1}"/>
              </a:ext>
            </a:extLst>
          </p:cNvPr>
          <p:cNvSpPr txBox="1"/>
          <p:nvPr/>
        </p:nvSpPr>
        <p:spPr>
          <a:xfrm>
            <a:off x="6567615" y="2690336"/>
            <a:ext cx="2545492" cy="738664"/>
          </a:xfrm>
          <a:prstGeom prst="rect">
            <a:avLst/>
          </a:prstGeom>
          <a:noFill/>
        </p:spPr>
        <p:txBody>
          <a:bodyPr wrap="square" tIns="91440" bIns="91440" rtlCol="0">
            <a:spAutoFit/>
          </a:bodyPr>
          <a:lstStyle/>
          <a:p>
            <a:pPr algn="l"/>
            <a:r>
              <a:rPr lang="en-US" sz="1800" b="0" dirty="0">
                <a:latin typeface="Calibri" panose="020F0502020204030204" pitchFamily="34" charset="0"/>
                <a:cs typeface="Calibri" panose="020F0502020204030204" pitchFamily="34" charset="0"/>
              </a:rPr>
              <a:t>A = normal beta globin</a:t>
            </a:r>
          </a:p>
          <a:p>
            <a:pPr algn="l"/>
            <a:r>
              <a:rPr lang="en-US" sz="1800" b="0" dirty="0">
                <a:latin typeface="Calibri" panose="020F0502020204030204" pitchFamily="34" charset="0"/>
                <a:cs typeface="Calibri" panose="020F0502020204030204" pitchFamily="34" charset="0"/>
              </a:rPr>
              <a:t>S = Sickle cell Beta globin</a:t>
            </a:r>
          </a:p>
        </p:txBody>
      </p:sp>
      <p:graphicFrame>
        <p:nvGraphicFramePr>
          <p:cNvPr id="8" name="Table 7">
            <a:extLst>
              <a:ext uri="{FF2B5EF4-FFF2-40B4-BE49-F238E27FC236}">
                <a16:creationId xmlns:a16="http://schemas.microsoft.com/office/drawing/2014/main" id="{D539CBCC-F4E5-4A17-AD2A-F449D4784B48}"/>
              </a:ext>
            </a:extLst>
          </p:cNvPr>
          <p:cNvGraphicFramePr>
            <a:graphicFrameLocks noGrp="1"/>
          </p:cNvGraphicFramePr>
          <p:nvPr>
            <p:extLst>
              <p:ext uri="{D42A27DB-BD31-4B8C-83A1-F6EECF244321}">
                <p14:modId xmlns:p14="http://schemas.microsoft.com/office/powerpoint/2010/main" val="2198694294"/>
              </p:ext>
            </p:extLst>
          </p:nvPr>
        </p:nvGraphicFramePr>
        <p:xfrm>
          <a:off x="6227805" y="3429000"/>
          <a:ext cx="2331309" cy="2202627"/>
        </p:xfrm>
        <a:graphic>
          <a:graphicData uri="http://schemas.openxmlformats.org/drawingml/2006/table">
            <a:tbl>
              <a:tblPr firstRow="1" bandRow="1">
                <a:tableStyleId>{5C22544A-7EE6-4342-B048-85BDC9FD1C3A}</a:tableStyleId>
              </a:tblPr>
              <a:tblGrid>
                <a:gridCol w="777103">
                  <a:extLst>
                    <a:ext uri="{9D8B030D-6E8A-4147-A177-3AD203B41FA5}">
                      <a16:colId xmlns:a16="http://schemas.microsoft.com/office/drawing/2014/main" val="4217918667"/>
                    </a:ext>
                  </a:extLst>
                </a:gridCol>
                <a:gridCol w="777103">
                  <a:extLst>
                    <a:ext uri="{9D8B030D-6E8A-4147-A177-3AD203B41FA5}">
                      <a16:colId xmlns:a16="http://schemas.microsoft.com/office/drawing/2014/main" val="4125886403"/>
                    </a:ext>
                  </a:extLst>
                </a:gridCol>
                <a:gridCol w="777103">
                  <a:extLst>
                    <a:ext uri="{9D8B030D-6E8A-4147-A177-3AD203B41FA5}">
                      <a16:colId xmlns:a16="http://schemas.microsoft.com/office/drawing/2014/main" val="302912148"/>
                    </a:ext>
                  </a:extLst>
                </a:gridCol>
              </a:tblGrid>
              <a:tr h="573101">
                <a:tc>
                  <a:txBody>
                    <a:bodyPr/>
                    <a:lstStyle/>
                    <a:p>
                      <a:pPr algn="ctr"/>
                      <a:endParaRPr lang="en-US" sz="24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400" b="1" dirty="0">
                          <a:solidFill>
                            <a:srgbClr val="0070C0"/>
                          </a:solidFill>
                        </a:rPr>
                        <a:t>A</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400" b="1" dirty="0">
                          <a:solidFill>
                            <a:srgbClr val="0070C0"/>
                          </a:solidFill>
                        </a:rPr>
                        <a:t>S</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83067984"/>
                  </a:ext>
                </a:extLst>
              </a:tr>
              <a:tr h="814763">
                <a:tc>
                  <a:txBody>
                    <a:bodyPr/>
                    <a:lstStyle/>
                    <a:p>
                      <a:pPr algn="r"/>
                      <a:r>
                        <a:rPr lang="en-US" sz="2400" b="1" dirty="0">
                          <a:solidFill>
                            <a:srgbClr val="0070C0"/>
                          </a:solidFill>
                        </a:rPr>
                        <a:t>A</a:t>
                      </a:r>
                    </a:p>
                  </a:txBody>
                  <a:tcPr anchor="ctr">
                    <a:lnL w="12700" cap="flat" cmpd="sng" algn="ctr">
                      <a:no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400" b="1" dirty="0">
                          <a:solidFill>
                            <a:srgbClr val="0070C0"/>
                          </a:solidFill>
                        </a:rPr>
                        <a:t>AA</a:t>
                      </a:r>
                    </a:p>
                  </a:txBody>
                  <a:tcPr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400" b="1" dirty="0">
                          <a:solidFill>
                            <a:srgbClr val="0070C0"/>
                          </a:solidFill>
                        </a:rPr>
                        <a:t>AS</a:t>
                      </a:r>
                    </a:p>
                  </a:txBody>
                  <a:tcPr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74223375"/>
                  </a:ext>
                </a:extLst>
              </a:tr>
              <a:tr h="814763">
                <a:tc>
                  <a:txBody>
                    <a:bodyPr/>
                    <a:lstStyle/>
                    <a:p>
                      <a:pPr algn="r"/>
                      <a:r>
                        <a:rPr lang="en-US" sz="2400" b="1" dirty="0">
                          <a:solidFill>
                            <a:srgbClr val="0070C0"/>
                          </a:solidFill>
                        </a:rPr>
                        <a:t>S</a:t>
                      </a:r>
                    </a:p>
                  </a:txBody>
                  <a:tcPr anchor="ctr">
                    <a:lnL w="12700" cap="flat" cmpd="sng" algn="ctr">
                      <a:no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400" b="1" dirty="0">
                          <a:solidFill>
                            <a:srgbClr val="0070C0"/>
                          </a:solidFill>
                        </a:rPr>
                        <a:t>AS</a:t>
                      </a:r>
                    </a:p>
                  </a:txBody>
                  <a:tcPr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400" b="1" dirty="0">
                          <a:solidFill>
                            <a:srgbClr val="0070C0"/>
                          </a:solidFill>
                        </a:rPr>
                        <a:t>SS</a:t>
                      </a:r>
                    </a:p>
                  </a:txBody>
                  <a:tcPr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38691670"/>
                  </a:ext>
                </a:extLst>
              </a:tr>
            </a:tbl>
          </a:graphicData>
        </a:graphic>
      </p:graphicFrame>
      <p:cxnSp>
        <p:nvCxnSpPr>
          <p:cNvPr id="10" name="Straight Connector 9">
            <a:extLst>
              <a:ext uri="{FF2B5EF4-FFF2-40B4-BE49-F238E27FC236}">
                <a16:creationId xmlns:a16="http://schemas.microsoft.com/office/drawing/2014/main" id="{74EF2DAC-1751-4359-B6CE-4A1206CDEDE0}"/>
              </a:ext>
            </a:extLst>
          </p:cNvPr>
          <p:cNvCxnSpPr/>
          <p:nvPr/>
        </p:nvCxnSpPr>
        <p:spPr bwMode="auto">
          <a:xfrm>
            <a:off x="5972432" y="2059459"/>
            <a:ext cx="0" cy="3468130"/>
          </a:xfrm>
          <a:prstGeom prst="line">
            <a:avLst/>
          </a:prstGeom>
          <a:solidFill>
            <a:schemeClr val="accent1"/>
          </a:solidFill>
          <a:ln w="9525" cap="flat" cmpd="sng" algn="ctr">
            <a:solidFill>
              <a:srgbClr val="00B0F0"/>
            </a:solidFill>
            <a:prstDash val="solid"/>
            <a:round/>
            <a:headEnd type="none" w="med" len="med"/>
            <a:tailEnd type="none" w="med" len="med"/>
          </a:ln>
          <a:effectLst/>
        </p:spPr>
      </p:cxnSp>
      <p:sp>
        <p:nvSpPr>
          <p:cNvPr id="11" name="TextBox 10">
            <a:extLst>
              <a:ext uri="{FF2B5EF4-FFF2-40B4-BE49-F238E27FC236}">
                <a16:creationId xmlns:a16="http://schemas.microsoft.com/office/drawing/2014/main" id="{BC291DC2-4E09-4DEB-A4F2-CE1C9D44D1BA}"/>
              </a:ext>
            </a:extLst>
          </p:cNvPr>
          <p:cNvSpPr txBox="1"/>
          <p:nvPr/>
        </p:nvSpPr>
        <p:spPr>
          <a:xfrm>
            <a:off x="6306063" y="1427008"/>
            <a:ext cx="3068595" cy="1015663"/>
          </a:xfrm>
          <a:prstGeom prst="rect">
            <a:avLst/>
          </a:prstGeom>
          <a:noFill/>
        </p:spPr>
        <p:txBody>
          <a:bodyPr wrap="square" tIns="91440" bIns="91440" rtlCol="0">
            <a:spAutoFit/>
          </a:bodyPr>
          <a:lstStyle/>
          <a:p>
            <a:pPr algn="l"/>
            <a:r>
              <a:rPr lang="en-US" sz="1800" b="0" i="1" dirty="0">
                <a:latin typeface="Calibri" panose="020F0502020204030204" pitchFamily="34" charset="0"/>
                <a:cs typeface="Calibri" panose="020F0502020204030204" pitchFamily="34" charset="0"/>
              </a:rPr>
              <a:t>Two</a:t>
            </a:r>
            <a:r>
              <a:rPr lang="en-US" sz="1800" b="0" dirty="0">
                <a:latin typeface="Calibri" panose="020F0502020204030204" pitchFamily="34" charset="0"/>
                <a:cs typeface="Calibri" panose="020F0502020204030204" pitchFamily="34" charset="0"/>
              </a:rPr>
              <a:t> parents who are carriers can have children with or without the disease.</a:t>
            </a:r>
          </a:p>
        </p:txBody>
      </p:sp>
    </p:spTree>
    <p:extLst>
      <p:ext uri="{BB962C8B-B14F-4D97-AF65-F5344CB8AC3E}">
        <p14:creationId xmlns:p14="http://schemas.microsoft.com/office/powerpoint/2010/main" val="3922795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10" presetClass="entr" presetSubtype="0"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76F8C-1BFA-4874-93FB-435900FC366F}"/>
              </a:ext>
            </a:extLst>
          </p:cNvPr>
          <p:cNvSpPr>
            <a:spLocks noGrp="1"/>
          </p:cNvSpPr>
          <p:nvPr>
            <p:ph type="title"/>
          </p:nvPr>
        </p:nvSpPr>
        <p:spPr/>
        <p:txBody>
          <a:bodyPr/>
          <a:lstStyle/>
          <a:p>
            <a:r>
              <a:rPr lang="en-US" dirty="0"/>
              <a:t>Sickle cell risk factors</a:t>
            </a:r>
          </a:p>
        </p:txBody>
      </p:sp>
      <p:sp>
        <p:nvSpPr>
          <p:cNvPr id="4" name="Vertical Text Placeholder 2">
            <a:extLst>
              <a:ext uri="{FF2B5EF4-FFF2-40B4-BE49-F238E27FC236}">
                <a16:creationId xmlns:a16="http://schemas.microsoft.com/office/drawing/2014/main" id="{26A5B20E-DDB9-4045-814A-1DC9C97CD7FF}"/>
              </a:ext>
            </a:extLst>
          </p:cNvPr>
          <p:cNvSpPr>
            <a:spLocks noGrp="1"/>
          </p:cNvSpPr>
          <p:nvPr>
            <p:ph type="body" orient="vert" idx="1"/>
          </p:nvPr>
        </p:nvSpPr>
        <p:spPr>
          <a:xfrm>
            <a:off x="305058" y="1365457"/>
            <a:ext cx="4630868" cy="1350044"/>
          </a:xfrm>
        </p:spPr>
        <p:txBody>
          <a:bodyPr/>
          <a:lstStyle/>
          <a:p>
            <a:pPr marL="285750" indent="-285750">
              <a:spcBef>
                <a:spcPts val="1800"/>
              </a:spcBef>
              <a:buFont typeface="Arial" panose="020B0604020202020204" pitchFamily="34" charset="0"/>
              <a:buChar char="•"/>
            </a:pPr>
            <a:r>
              <a:rPr lang="en-US" sz="2400" b="0" dirty="0"/>
              <a:t>Sickle cell disease is a genetic disorder, meaning it must be inherited.</a:t>
            </a:r>
          </a:p>
          <a:p>
            <a:pPr marL="285750" indent="-285750">
              <a:spcBef>
                <a:spcPts val="1800"/>
              </a:spcBef>
              <a:buFont typeface="Arial" panose="020B0604020202020204" pitchFamily="34" charset="0"/>
              <a:buChar char="•"/>
            </a:pPr>
            <a:r>
              <a:rPr lang="en-US" sz="2400" b="0" dirty="0"/>
              <a:t>Therefore, the single largest risk factor is family history and by extension, ancestry. </a:t>
            </a:r>
          </a:p>
          <a:p>
            <a:pPr marL="285750" indent="-285750">
              <a:spcBef>
                <a:spcPts val="1800"/>
              </a:spcBef>
              <a:buFont typeface="Arial" panose="020B0604020202020204" pitchFamily="34" charset="0"/>
              <a:buChar char="•"/>
            </a:pPr>
            <a:r>
              <a:rPr lang="en-US" sz="2400" b="0" dirty="0"/>
              <a:t>Sickle cell is by far most common in people who are from, or who’s ancestors are from, central West Africa.</a:t>
            </a:r>
          </a:p>
          <a:p>
            <a:pPr marL="285750" indent="-285750">
              <a:spcBef>
                <a:spcPts val="1800"/>
              </a:spcBef>
              <a:buFont typeface="Arial" panose="020B0604020202020204" pitchFamily="34" charset="0"/>
              <a:buChar char="•"/>
            </a:pPr>
            <a:endParaRPr lang="en-US" sz="2400" b="0" dirty="0"/>
          </a:p>
        </p:txBody>
      </p:sp>
      <p:grpSp>
        <p:nvGrpSpPr>
          <p:cNvPr id="7" name="Group 6">
            <a:extLst>
              <a:ext uri="{FF2B5EF4-FFF2-40B4-BE49-F238E27FC236}">
                <a16:creationId xmlns:a16="http://schemas.microsoft.com/office/drawing/2014/main" id="{5E7BD77F-638B-48CD-ADCF-F274DC217D00}"/>
              </a:ext>
            </a:extLst>
          </p:cNvPr>
          <p:cNvGrpSpPr/>
          <p:nvPr/>
        </p:nvGrpSpPr>
        <p:grpSpPr>
          <a:xfrm>
            <a:off x="5059493" y="1365457"/>
            <a:ext cx="4109907" cy="4527334"/>
            <a:chOff x="5059493" y="1365457"/>
            <a:chExt cx="4109907" cy="4527334"/>
          </a:xfrm>
        </p:grpSpPr>
        <p:pic>
          <p:nvPicPr>
            <p:cNvPr id="5" name="Picture 4" descr="https://www.ncbi.nlm.nih.gov/corecgi/tileshop/tileshop.fcgi?p=PMC3&amp;id=726241&amp;s=38&amp;r=1&amp;c=1">
              <a:extLst>
                <a:ext uri="{FF2B5EF4-FFF2-40B4-BE49-F238E27FC236}">
                  <a16:creationId xmlns:a16="http://schemas.microsoft.com/office/drawing/2014/main" id="{DDADAC09-44EC-4D73-B505-5EC037C7509C}"/>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59493" y="1365457"/>
              <a:ext cx="4109907" cy="4310799"/>
            </a:xfrm>
            <a:prstGeom prst="rect">
              <a:avLst/>
            </a:prstGeom>
            <a:noFill/>
            <a:ln>
              <a:noFill/>
            </a:ln>
          </p:spPr>
        </p:pic>
        <p:sp>
          <p:nvSpPr>
            <p:cNvPr id="6" name="Text Box 2">
              <a:extLst>
                <a:ext uri="{FF2B5EF4-FFF2-40B4-BE49-F238E27FC236}">
                  <a16:creationId xmlns:a16="http://schemas.microsoft.com/office/drawing/2014/main" id="{D530E89A-2704-4E00-915C-F30E7287EF19}"/>
                </a:ext>
              </a:extLst>
            </p:cNvPr>
            <p:cNvSpPr txBox="1">
              <a:spLocks noChangeArrowheads="1"/>
            </p:cNvSpPr>
            <p:nvPr/>
          </p:nvSpPr>
          <p:spPr bwMode="auto">
            <a:xfrm>
              <a:off x="6898789" y="5676256"/>
              <a:ext cx="2155825" cy="216535"/>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gn="r">
                <a:lnSpc>
                  <a:spcPct val="114000"/>
                </a:lnSpc>
                <a:spcBef>
                  <a:spcPts val="0"/>
                </a:spcBef>
                <a:spcAft>
                  <a:spcPts val="90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From: </a:t>
              </a:r>
              <a:r>
                <a:rPr lang="en-US" sz="700" i="1" dirty="0">
                  <a:effectLst/>
                  <a:latin typeface="Calibri" panose="020F0502020204030204" pitchFamily="34" charset="0"/>
                  <a:ea typeface="Calibri" panose="020F0502020204030204" pitchFamily="34" charset="0"/>
                  <a:cs typeface="Times New Roman" panose="02020603050405020304" pitchFamily="18" charset="0"/>
                </a:rPr>
                <a:t>Sickle Cell Disease in Africa,</a:t>
              </a:r>
              <a:r>
                <a:rPr lang="en-US" sz="700" dirty="0">
                  <a:effectLst/>
                  <a:latin typeface="Calibri" panose="020F0502020204030204" pitchFamily="34" charset="0"/>
                  <a:ea typeface="Calibri" panose="020F0502020204030204" pitchFamily="34" charset="0"/>
                  <a:cs typeface="Times New Roman" panose="02020603050405020304" pitchFamily="18" charset="0"/>
                </a:rPr>
                <a:t> Grosse et al. 2011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4000"/>
                </a:lnSpc>
                <a:spcBef>
                  <a:spcPts val="0"/>
                </a:spcBef>
                <a:spcAft>
                  <a:spcPts val="9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p:txBody>
        </p:sp>
      </p:grpSp>
    </p:spTree>
    <p:extLst>
      <p:ext uri="{BB962C8B-B14F-4D97-AF65-F5344CB8AC3E}">
        <p14:creationId xmlns:p14="http://schemas.microsoft.com/office/powerpoint/2010/main" val="4133882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A9916-A241-4381-AD30-53A6BAEEF55B}"/>
              </a:ext>
            </a:extLst>
          </p:cNvPr>
          <p:cNvSpPr>
            <a:spLocks noGrp="1"/>
          </p:cNvSpPr>
          <p:nvPr>
            <p:ph type="title"/>
          </p:nvPr>
        </p:nvSpPr>
        <p:spPr/>
        <p:txBody>
          <a:bodyPr/>
          <a:lstStyle/>
          <a:p>
            <a:r>
              <a:rPr lang="en-US" dirty="0"/>
              <a:t>Sickle cell disease symptoms</a:t>
            </a:r>
          </a:p>
        </p:txBody>
      </p:sp>
      <p:sp>
        <p:nvSpPr>
          <p:cNvPr id="4" name="Vertical Text Placeholder 2">
            <a:extLst>
              <a:ext uri="{FF2B5EF4-FFF2-40B4-BE49-F238E27FC236}">
                <a16:creationId xmlns:a16="http://schemas.microsoft.com/office/drawing/2014/main" id="{37BBA003-F9E2-421D-90CD-B9C3F6C8BB3B}"/>
              </a:ext>
            </a:extLst>
          </p:cNvPr>
          <p:cNvSpPr>
            <a:spLocks noGrp="1"/>
          </p:cNvSpPr>
          <p:nvPr>
            <p:ph type="body" orient="vert" idx="1"/>
          </p:nvPr>
        </p:nvSpPr>
        <p:spPr>
          <a:xfrm>
            <a:off x="428625" y="1151274"/>
            <a:ext cx="8863005" cy="1350044"/>
          </a:xfrm>
        </p:spPr>
        <p:txBody>
          <a:bodyPr/>
          <a:lstStyle/>
          <a:p>
            <a:pPr marL="285750" indent="-285750">
              <a:spcBef>
                <a:spcPts val="1800"/>
              </a:spcBef>
              <a:buFont typeface="Arial" panose="020B0604020202020204" pitchFamily="34" charset="0"/>
              <a:buChar char="•"/>
            </a:pPr>
            <a:r>
              <a:rPr lang="en-US" sz="2200" b="0" dirty="0"/>
              <a:t>Sickled cells are regularly removed from the blood by the liver and spleen. As a result, sickle cell disease patients tend to be anemic (have low red blood cell count).</a:t>
            </a:r>
          </a:p>
          <a:p>
            <a:pPr marL="285750" indent="-285750">
              <a:spcBef>
                <a:spcPts val="1800"/>
              </a:spcBef>
              <a:buFont typeface="Arial" panose="020B0604020202020204" pitchFamily="34" charset="0"/>
              <a:buChar char="•"/>
            </a:pPr>
            <a:r>
              <a:rPr lang="en-US" sz="2200" b="0" dirty="0"/>
              <a:t>Sickled cells that block blood vessels can cause extremely painful episodes called a “sickle cell crisis”.</a:t>
            </a:r>
          </a:p>
          <a:p>
            <a:pPr marL="285750" indent="-285750">
              <a:spcBef>
                <a:spcPts val="1800"/>
              </a:spcBef>
              <a:buFont typeface="Arial" panose="020B0604020202020204" pitchFamily="34" charset="0"/>
              <a:buChar char="•"/>
            </a:pPr>
            <a:r>
              <a:rPr lang="en-US" sz="2200" b="0" dirty="0"/>
              <a:t>The spleen is often severely damaged in sickle cell patients. This can lead to low immune function.</a:t>
            </a:r>
          </a:p>
          <a:p>
            <a:pPr marL="285750" indent="-285750">
              <a:spcBef>
                <a:spcPts val="1800"/>
              </a:spcBef>
              <a:buFont typeface="Arial" panose="020B0604020202020204" pitchFamily="34" charset="0"/>
              <a:buChar char="•"/>
            </a:pPr>
            <a:r>
              <a:rPr lang="en-US" sz="2200" b="0" dirty="0"/>
              <a:t>Low immune function in sickle cell patients can lead to regular infections.</a:t>
            </a:r>
          </a:p>
          <a:p>
            <a:pPr marL="285750" indent="-285750">
              <a:spcBef>
                <a:spcPts val="1800"/>
              </a:spcBef>
              <a:buFont typeface="Arial" panose="020B0604020202020204" pitchFamily="34" charset="0"/>
              <a:buChar char="•"/>
            </a:pPr>
            <a:r>
              <a:rPr lang="en-US" sz="2200" b="0" dirty="0"/>
              <a:t>Without medical intervention, many sickle cell disease patients die before the age of five, often from pneumonia or other infections.</a:t>
            </a:r>
          </a:p>
          <a:p>
            <a:pPr marL="285750" indent="-285750">
              <a:spcBef>
                <a:spcPts val="1800"/>
              </a:spcBef>
              <a:buFont typeface="Arial" panose="020B0604020202020204" pitchFamily="34" charset="0"/>
              <a:buChar char="•"/>
            </a:pPr>
            <a:endParaRPr lang="en-US" sz="2400" b="0" dirty="0"/>
          </a:p>
          <a:p>
            <a:pPr marL="285750" indent="-285750">
              <a:spcBef>
                <a:spcPts val="1800"/>
              </a:spcBef>
              <a:buFont typeface="Arial" panose="020B0604020202020204" pitchFamily="34" charset="0"/>
              <a:buChar char="•"/>
            </a:pPr>
            <a:endParaRPr lang="en-US" sz="2400" b="0" dirty="0"/>
          </a:p>
        </p:txBody>
      </p:sp>
    </p:spTree>
    <p:extLst>
      <p:ext uri="{BB962C8B-B14F-4D97-AF65-F5344CB8AC3E}">
        <p14:creationId xmlns:p14="http://schemas.microsoft.com/office/powerpoint/2010/main" val="1657479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103188"/>
            <a:ext cx="8825103" cy="895350"/>
          </a:xfrm>
        </p:spPr>
        <p:txBody>
          <a:bodyPr/>
          <a:lstStyle/>
          <a:p>
            <a:r>
              <a:rPr lang="en-US" dirty="0">
                <a:solidFill>
                  <a:schemeClr val="tx1"/>
                </a:solidFill>
              </a:rPr>
              <a:t>A genetic test for sickle cell</a:t>
            </a:r>
          </a:p>
        </p:txBody>
      </p:sp>
      <p:pic>
        <p:nvPicPr>
          <p:cNvPr id="8" name="Picture 7">
            <a:extLst>
              <a:ext uri="{FF2B5EF4-FFF2-40B4-BE49-F238E27FC236}">
                <a16:creationId xmlns:a16="http://schemas.microsoft.com/office/drawing/2014/main" id="{4D604966-EF1A-4CD2-BE38-094600668F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603" y="2831860"/>
            <a:ext cx="9644858" cy="1492489"/>
          </a:xfrm>
          <a:prstGeom prst="rect">
            <a:avLst/>
          </a:prstGeom>
        </p:spPr>
      </p:pic>
      <p:sp>
        <p:nvSpPr>
          <p:cNvPr id="9" name="Oval 8">
            <a:extLst>
              <a:ext uri="{FF2B5EF4-FFF2-40B4-BE49-F238E27FC236}">
                <a16:creationId xmlns:a16="http://schemas.microsoft.com/office/drawing/2014/main" id="{D122C34E-3EB2-4E13-A62D-DBC9E638A939}"/>
              </a:ext>
            </a:extLst>
          </p:cNvPr>
          <p:cNvSpPr/>
          <p:nvPr/>
        </p:nvSpPr>
        <p:spPr bwMode="auto">
          <a:xfrm>
            <a:off x="3600450" y="2762069"/>
            <a:ext cx="276225" cy="1574919"/>
          </a:xfrm>
          <a:prstGeom prst="ellipse">
            <a:avLst/>
          </a:prstGeom>
          <a:noFill/>
          <a:ln w="38100" cap="flat" cmpd="sng" algn="ctr">
            <a:solidFill>
              <a:srgbClr val="FF00FF"/>
            </a:solidFill>
            <a:prstDash val="solid"/>
            <a:round/>
            <a:headEnd type="none" w="med" len="med"/>
            <a:tailEnd type="stealth" w="med" len="med"/>
          </a:ln>
          <a:effectLst/>
        </p:spPr>
        <p:txBody>
          <a:bodyPr vert="horz" wrap="square" lIns="91440" tIns="91440" rIns="91440" bIns="9144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a:ln>
                <a:noFill/>
              </a:ln>
              <a:solidFill>
                <a:schemeClr val="tx1"/>
              </a:solidFill>
              <a:effectLst/>
              <a:latin typeface="Arial" charset="0"/>
            </a:endParaRPr>
          </a:p>
        </p:txBody>
      </p:sp>
      <p:sp>
        <p:nvSpPr>
          <p:cNvPr id="42" name="Vertical Text Placeholder 2">
            <a:extLst>
              <a:ext uri="{FF2B5EF4-FFF2-40B4-BE49-F238E27FC236}">
                <a16:creationId xmlns:a16="http://schemas.microsoft.com/office/drawing/2014/main" id="{17E799AF-DF75-4F58-A9C2-3C72A1C6D31C}"/>
              </a:ext>
            </a:extLst>
          </p:cNvPr>
          <p:cNvSpPr>
            <a:spLocks noGrp="1"/>
          </p:cNvSpPr>
          <p:nvPr>
            <p:ph type="body" orient="vert" idx="1"/>
          </p:nvPr>
        </p:nvSpPr>
        <p:spPr>
          <a:xfrm>
            <a:off x="433388" y="1253217"/>
            <a:ext cx="8901112" cy="823233"/>
          </a:xfrm>
        </p:spPr>
        <p:txBody>
          <a:bodyPr/>
          <a:lstStyle/>
          <a:p>
            <a:pPr marL="285750" indent="-285750">
              <a:spcBef>
                <a:spcPts val="1800"/>
              </a:spcBef>
              <a:buFont typeface="Arial" panose="020B0604020202020204" pitchFamily="34" charset="0"/>
              <a:buChar char="•"/>
            </a:pPr>
            <a:r>
              <a:rPr lang="en-US" sz="2400" b="0" dirty="0"/>
              <a:t>The mutation that causes sickle cell is a change from and adenine (A) to a thymine (T) in position 20 of the beta-globin coding sequence.</a:t>
            </a:r>
          </a:p>
        </p:txBody>
      </p:sp>
      <p:sp>
        <p:nvSpPr>
          <p:cNvPr id="44" name="Vertical Text Placeholder 2">
            <a:extLst>
              <a:ext uri="{FF2B5EF4-FFF2-40B4-BE49-F238E27FC236}">
                <a16:creationId xmlns:a16="http://schemas.microsoft.com/office/drawing/2014/main" id="{13633FC1-699C-4DA6-98F3-5460C5D9A9E9}"/>
              </a:ext>
            </a:extLst>
          </p:cNvPr>
          <p:cNvSpPr txBox="1">
            <a:spLocks/>
          </p:cNvSpPr>
          <p:nvPr/>
        </p:nvSpPr>
        <p:spPr bwMode="gray">
          <a:xfrm>
            <a:off x="472476" y="4668142"/>
            <a:ext cx="8901112" cy="823233"/>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lvl1pPr algn="l" rtl="0" eaLnBrk="1" fontAlgn="base" hangingPunct="1">
              <a:spcBef>
                <a:spcPct val="0"/>
              </a:spcBef>
              <a:spcAft>
                <a:spcPct val="0"/>
              </a:spcAft>
              <a:buClr>
                <a:schemeClr val="tx2"/>
              </a:buClr>
              <a:defRPr sz="1600" b="1">
                <a:solidFill>
                  <a:schemeClr val="tx1"/>
                </a:solidFill>
                <a:latin typeface="Segoe UI" pitchFamily="34" charset="0"/>
                <a:ea typeface="Segoe UI" pitchFamily="34" charset="0"/>
                <a:cs typeface="Segoe UI" pitchFamily="34" charset="0"/>
              </a:defRPr>
            </a:lvl1pPr>
            <a:lvl2pPr marL="285750" indent="-171450" algn="l" rtl="0" eaLnBrk="1" fontAlgn="base" hangingPunct="1">
              <a:spcBef>
                <a:spcPct val="0"/>
              </a:spcBef>
              <a:spcAft>
                <a:spcPct val="0"/>
              </a:spcAft>
              <a:buClr>
                <a:schemeClr val="tx2"/>
              </a:buClr>
              <a:buChar char="•"/>
              <a:defRPr sz="1600">
                <a:solidFill>
                  <a:schemeClr val="tx1"/>
                </a:solidFill>
                <a:latin typeface="Segoe UI" pitchFamily="34" charset="0"/>
                <a:ea typeface="Segoe UI" pitchFamily="34" charset="0"/>
                <a:cs typeface="Segoe UI" pitchFamily="34" charset="0"/>
              </a:defRPr>
            </a:lvl2pPr>
            <a:lvl3pPr marL="571500" indent="-171450" algn="l" rtl="0" eaLnBrk="1" fontAlgn="base" hangingPunct="1">
              <a:spcBef>
                <a:spcPct val="0"/>
              </a:spcBef>
              <a:spcAft>
                <a:spcPct val="0"/>
              </a:spcAft>
              <a:buClr>
                <a:schemeClr val="tx2"/>
              </a:buClr>
              <a:buFont typeface="Arial" charset="0"/>
              <a:buChar char="–"/>
              <a:defRPr sz="1600">
                <a:solidFill>
                  <a:schemeClr val="tx1"/>
                </a:solidFill>
                <a:latin typeface="Segoe UI" pitchFamily="34" charset="0"/>
                <a:ea typeface="Segoe UI" pitchFamily="34" charset="0"/>
                <a:cs typeface="Segoe UI" pitchFamily="34" charset="0"/>
              </a:defRPr>
            </a:lvl3pPr>
            <a:lvl4pPr marL="857250" indent="-171450" algn="l" rtl="0" eaLnBrk="1" fontAlgn="base" hangingPunct="1">
              <a:spcBef>
                <a:spcPct val="0"/>
              </a:spcBef>
              <a:spcAft>
                <a:spcPct val="0"/>
              </a:spcAft>
              <a:buClr>
                <a:schemeClr val="tx2"/>
              </a:buClr>
              <a:buFont typeface="Arial" charset="0"/>
              <a:buChar char="–"/>
              <a:defRPr sz="1600">
                <a:solidFill>
                  <a:schemeClr val="tx1"/>
                </a:solidFill>
                <a:latin typeface="Segoe UI" pitchFamily="34" charset="0"/>
                <a:ea typeface="Segoe UI" pitchFamily="34" charset="0"/>
                <a:cs typeface="Segoe UI" pitchFamily="34" charset="0"/>
              </a:defRPr>
            </a:lvl4pPr>
            <a:lvl5pPr marL="2057400" indent="-228600" algn="l" rtl="0" eaLnBrk="1" fontAlgn="base" hangingPunct="1">
              <a:spcBef>
                <a:spcPct val="0"/>
              </a:spcBef>
              <a:spcAft>
                <a:spcPct val="0"/>
              </a:spcAft>
              <a:buClr>
                <a:schemeClr val="tx2"/>
              </a:buClr>
              <a:buFont typeface="Arial" charset="0"/>
              <a:buChar char="–"/>
              <a:defRPr sz="1600">
                <a:solidFill>
                  <a:schemeClr val="tx1"/>
                </a:solidFill>
                <a:latin typeface="Segoe UI" pitchFamily="34" charset="0"/>
                <a:ea typeface="Segoe UI" pitchFamily="34" charset="0"/>
                <a:cs typeface="Segoe UI" pitchFamily="34" charset="0"/>
              </a:defRPr>
            </a:lvl5pPr>
            <a:lvl6pPr marL="2514600" indent="-228600" algn="l" rtl="0" eaLnBrk="1" fontAlgn="base" hangingPunct="1">
              <a:spcBef>
                <a:spcPct val="0"/>
              </a:spcBef>
              <a:spcAft>
                <a:spcPct val="0"/>
              </a:spcAft>
              <a:buClr>
                <a:schemeClr val="tx2"/>
              </a:buClr>
              <a:buFont typeface="Arial" charset="0"/>
              <a:buChar char="–"/>
              <a:defRPr sz="1600">
                <a:solidFill>
                  <a:schemeClr val="tx1"/>
                </a:solidFill>
                <a:latin typeface="+mn-lt"/>
                <a:cs typeface="+mn-cs"/>
              </a:defRPr>
            </a:lvl6pPr>
            <a:lvl7pPr marL="2971800" indent="-228600" algn="l" rtl="0" eaLnBrk="1" fontAlgn="base" hangingPunct="1">
              <a:spcBef>
                <a:spcPct val="0"/>
              </a:spcBef>
              <a:spcAft>
                <a:spcPct val="0"/>
              </a:spcAft>
              <a:buClr>
                <a:schemeClr val="tx2"/>
              </a:buClr>
              <a:buFont typeface="Arial" charset="0"/>
              <a:buChar char="–"/>
              <a:defRPr sz="1600">
                <a:solidFill>
                  <a:schemeClr val="tx1"/>
                </a:solidFill>
                <a:latin typeface="+mn-lt"/>
                <a:cs typeface="+mn-cs"/>
              </a:defRPr>
            </a:lvl7pPr>
            <a:lvl8pPr marL="3429000" indent="-228600" algn="l" rtl="0" eaLnBrk="1" fontAlgn="base" hangingPunct="1">
              <a:spcBef>
                <a:spcPct val="0"/>
              </a:spcBef>
              <a:spcAft>
                <a:spcPct val="0"/>
              </a:spcAft>
              <a:buClr>
                <a:schemeClr val="tx2"/>
              </a:buClr>
              <a:buFont typeface="Arial" charset="0"/>
              <a:buChar char="–"/>
              <a:defRPr sz="1600">
                <a:solidFill>
                  <a:schemeClr val="tx1"/>
                </a:solidFill>
                <a:latin typeface="+mn-lt"/>
                <a:cs typeface="+mn-cs"/>
              </a:defRPr>
            </a:lvl8pPr>
            <a:lvl9pPr marL="3886200" indent="-228600" algn="l" rtl="0" eaLnBrk="1" fontAlgn="base" hangingPunct="1">
              <a:spcBef>
                <a:spcPct val="0"/>
              </a:spcBef>
              <a:spcAft>
                <a:spcPct val="0"/>
              </a:spcAft>
              <a:buClr>
                <a:schemeClr val="tx2"/>
              </a:buClr>
              <a:buFont typeface="Arial" charset="0"/>
              <a:buChar char="–"/>
              <a:defRPr sz="1600">
                <a:solidFill>
                  <a:schemeClr val="tx1"/>
                </a:solidFill>
                <a:latin typeface="+mn-lt"/>
                <a:cs typeface="+mn-cs"/>
              </a:defRPr>
            </a:lvl9pPr>
          </a:lstStyle>
          <a:p>
            <a:pPr marL="285750" indent="-285750">
              <a:spcBef>
                <a:spcPts val="1800"/>
              </a:spcBef>
              <a:buFont typeface="Arial" panose="020B0604020202020204" pitchFamily="34" charset="0"/>
              <a:buChar char="•"/>
            </a:pPr>
            <a:r>
              <a:rPr lang="en-US" sz="2400" b="0" kern="0" dirty="0"/>
              <a:t>We can test for this mutation using a </a:t>
            </a:r>
            <a:r>
              <a:rPr lang="en-US" sz="2400" b="0" i="1" kern="0" dirty="0"/>
              <a:t>restriction enzyme</a:t>
            </a:r>
            <a:r>
              <a:rPr lang="en-US" sz="2400" b="0" kern="0" dirty="0"/>
              <a:t>.</a:t>
            </a:r>
          </a:p>
        </p:txBody>
      </p:sp>
    </p:spTree>
    <p:extLst>
      <p:ext uri="{BB962C8B-B14F-4D97-AF65-F5344CB8AC3E}">
        <p14:creationId xmlns:p14="http://schemas.microsoft.com/office/powerpoint/2010/main" val="838703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fade">
                                      <p:cBhvr>
                                        <p:cTn id="1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4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41CB7A5-B086-4E48-A53C-0CEEBB1EFF2B}"/>
              </a:ext>
            </a:extLst>
          </p:cNvPr>
          <p:cNvSpPr/>
          <p:nvPr/>
        </p:nvSpPr>
        <p:spPr bwMode="auto">
          <a:xfrm>
            <a:off x="3228976" y="3101227"/>
            <a:ext cx="716756" cy="469106"/>
          </a:xfrm>
          <a:prstGeom prst="rect">
            <a:avLst/>
          </a:prstGeom>
          <a:solidFill>
            <a:srgbClr val="BAE1FC"/>
          </a:solidFill>
          <a:ln w="9525" cap="flat" cmpd="sng" algn="ctr">
            <a:noFill/>
            <a:prstDash val="solid"/>
            <a:round/>
            <a:headEnd type="none" w="med" len="med"/>
            <a:tailEnd type="stealth" w="med" len="med"/>
          </a:ln>
          <a:effectLst/>
        </p:spPr>
        <p:txBody>
          <a:bodyPr vert="horz" wrap="square" lIns="91440" tIns="91440" rIns="91440" bIns="9144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a:ln>
                <a:noFill/>
              </a:ln>
              <a:solidFill>
                <a:schemeClr val="tx1"/>
              </a:solidFill>
              <a:effectLst/>
              <a:latin typeface="Arial" charset="0"/>
            </a:endParaRPr>
          </a:p>
        </p:txBody>
      </p:sp>
      <p:sp>
        <p:nvSpPr>
          <p:cNvPr id="2" name="Title 1">
            <a:extLst>
              <a:ext uri="{FF2B5EF4-FFF2-40B4-BE49-F238E27FC236}">
                <a16:creationId xmlns:a16="http://schemas.microsoft.com/office/drawing/2014/main" id="{E9734FF0-9243-4401-8B4C-0E8F79074EF4}"/>
              </a:ext>
            </a:extLst>
          </p:cNvPr>
          <p:cNvSpPr>
            <a:spLocks noGrp="1"/>
          </p:cNvSpPr>
          <p:nvPr>
            <p:ph type="title"/>
          </p:nvPr>
        </p:nvSpPr>
        <p:spPr/>
        <p:txBody>
          <a:bodyPr/>
          <a:lstStyle/>
          <a:p>
            <a:r>
              <a:rPr lang="en-US" dirty="0"/>
              <a:t>Restriction enzyme </a:t>
            </a:r>
            <a:r>
              <a:rPr lang="en-US" dirty="0" err="1"/>
              <a:t>Dde</a:t>
            </a:r>
            <a:r>
              <a:rPr lang="en-US" dirty="0" err="1">
                <a:latin typeface="Times New Roman" panose="02020603050405020304" pitchFamily="18" charset="0"/>
                <a:cs typeface="Times New Roman" panose="02020603050405020304" pitchFamily="18" charset="0"/>
              </a:rPr>
              <a:t>I</a:t>
            </a:r>
            <a:endParaRPr lang="en-US" dirty="0"/>
          </a:p>
        </p:txBody>
      </p:sp>
      <p:pic>
        <p:nvPicPr>
          <p:cNvPr id="8" name="Picture 7">
            <a:extLst>
              <a:ext uri="{FF2B5EF4-FFF2-40B4-BE49-F238E27FC236}">
                <a16:creationId xmlns:a16="http://schemas.microsoft.com/office/drawing/2014/main" id="{33C1C598-288D-4C84-9536-E6B89FF966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603" y="3039868"/>
            <a:ext cx="9644858" cy="1492489"/>
          </a:xfrm>
          <a:prstGeom prst="rect">
            <a:avLst/>
          </a:prstGeom>
        </p:spPr>
      </p:pic>
      <p:grpSp>
        <p:nvGrpSpPr>
          <p:cNvPr id="17" name="Group 16">
            <a:extLst>
              <a:ext uri="{FF2B5EF4-FFF2-40B4-BE49-F238E27FC236}">
                <a16:creationId xmlns:a16="http://schemas.microsoft.com/office/drawing/2014/main" id="{318BB3E6-6882-4ED9-9090-9CD651318FC2}"/>
              </a:ext>
            </a:extLst>
          </p:cNvPr>
          <p:cNvGrpSpPr/>
          <p:nvPr/>
        </p:nvGrpSpPr>
        <p:grpSpPr>
          <a:xfrm>
            <a:off x="3355181" y="2955971"/>
            <a:ext cx="469105" cy="771524"/>
            <a:chOff x="3355181" y="2747963"/>
            <a:chExt cx="469105" cy="771524"/>
          </a:xfrm>
        </p:grpSpPr>
        <p:cxnSp>
          <p:nvCxnSpPr>
            <p:cNvPr id="11" name="Straight Connector 10">
              <a:extLst>
                <a:ext uri="{FF2B5EF4-FFF2-40B4-BE49-F238E27FC236}">
                  <a16:creationId xmlns:a16="http://schemas.microsoft.com/office/drawing/2014/main" id="{A021BDFC-9CCF-4971-8101-EE4253F4B0F3}"/>
                </a:ext>
              </a:extLst>
            </p:cNvPr>
            <p:cNvCxnSpPr>
              <a:cxnSpLocks/>
            </p:cNvCxnSpPr>
            <p:nvPr/>
          </p:nvCxnSpPr>
          <p:spPr bwMode="auto">
            <a:xfrm>
              <a:off x="3374231" y="2747963"/>
              <a:ext cx="0" cy="385762"/>
            </a:xfrm>
            <a:prstGeom prst="line">
              <a:avLst/>
            </a:prstGeom>
            <a:solidFill>
              <a:schemeClr val="accent1"/>
            </a:solidFill>
            <a:ln w="38100" cap="flat" cmpd="sng" algn="ctr">
              <a:solidFill>
                <a:srgbClr val="FF00FF"/>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D62C736C-5C1B-4679-946B-2607C81980AE}"/>
                </a:ext>
              </a:extLst>
            </p:cNvPr>
            <p:cNvCxnSpPr>
              <a:cxnSpLocks/>
            </p:cNvCxnSpPr>
            <p:nvPr/>
          </p:nvCxnSpPr>
          <p:spPr bwMode="auto">
            <a:xfrm>
              <a:off x="3805237" y="3133725"/>
              <a:ext cx="0" cy="385762"/>
            </a:xfrm>
            <a:prstGeom prst="line">
              <a:avLst/>
            </a:prstGeom>
            <a:solidFill>
              <a:schemeClr val="accent1"/>
            </a:solidFill>
            <a:ln w="38100" cap="flat" cmpd="sng" algn="ctr">
              <a:solidFill>
                <a:srgbClr val="FF00FF"/>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1EE5E360-9696-45D5-AC86-F984CB4F5C18}"/>
                </a:ext>
              </a:extLst>
            </p:cNvPr>
            <p:cNvCxnSpPr>
              <a:cxnSpLocks/>
            </p:cNvCxnSpPr>
            <p:nvPr/>
          </p:nvCxnSpPr>
          <p:spPr bwMode="auto">
            <a:xfrm>
              <a:off x="3355181" y="3133725"/>
              <a:ext cx="469105" cy="0"/>
            </a:xfrm>
            <a:prstGeom prst="line">
              <a:avLst/>
            </a:prstGeom>
            <a:solidFill>
              <a:schemeClr val="accent1"/>
            </a:solidFill>
            <a:ln w="38100" cap="flat" cmpd="sng" algn="ctr">
              <a:solidFill>
                <a:srgbClr val="FF00FF"/>
              </a:solidFill>
              <a:prstDash val="solid"/>
              <a:round/>
              <a:headEnd type="none" w="med" len="med"/>
              <a:tailEnd type="none" w="med" len="med"/>
            </a:ln>
            <a:effectLst/>
          </p:spPr>
        </p:cxnSp>
      </p:grpSp>
      <p:sp>
        <p:nvSpPr>
          <p:cNvPr id="18" name="Vertical Text Placeholder 2">
            <a:extLst>
              <a:ext uri="{FF2B5EF4-FFF2-40B4-BE49-F238E27FC236}">
                <a16:creationId xmlns:a16="http://schemas.microsoft.com/office/drawing/2014/main" id="{F34EA251-2890-484D-8E17-B3F59EF241CF}"/>
              </a:ext>
            </a:extLst>
          </p:cNvPr>
          <p:cNvSpPr>
            <a:spLocks noGrp="1"/>
          </p:cNvSpPr>
          <p:nvPr>
            <p:ph type="body" orient="vert" idx="1"/>
          </p:nvPr>
        </p:nvSpPr>
        <p:spPr>
          <a:xfrm>
            <a:off x="433388" y="986517"/>
            <a:ext cx="8863005" cy="1350044"/>
          </a:xfrm>
        </p:spPr>
        <p:txBody>
          <a:bodyPr/>
          <a:lstStyle/>
          <a:p>
            <a:pPr marL="285750" indent="-285750">
              <a:spcBef>
                <a:spcPts val="1800"/>
              </a:spcBef>
              <a:buFont typeface="Arial" panose="020B0604020202020204" pitchFamily="34" charset="0"/>
              <a:buChar char="•"/>
            </a:pPr>
            <a:r>
              <a:rPr lang="en-US" sz="2200" b="0" dirty="0"/>
              <a:t>Restriction enzymes recognize a very specific sequence of DNA. When sequence is recognized, the enzyme cuts the DNA in two.</a:t>
            </a:r>
          </a:p>
          <a:p>
            <a:pPr marL="285750" indent="-285750">
              <a:spcBef>
                <a:spcPts val="1800"/>
              </a:spcBef>
              <a:buFont typeface="Arial" panose="020B0604020202020204" pitchFamily="34" charset="0"/>
              <a:buChar char="•"/>
            </a:pPr>
            <a:r>
              <a:rPr lang="en-US" sz="2200" b="0" dirty="0"/>
              <a:t>The restriction enzyme </a:t>
            </a:r>
            <a:r>
              <a:rPr lang="en-US" sz="2200" b="0" dirty="0" err="1"/>
              <a:t>Dde</a:t>
            </a:r>
            <a:r>
              <a:rPr lang="en-US" sz="2200" b="0" dirty="0" err="1">
                <a:latin typeface="Times New Roman" panose="02020603050405020304" pitchFamily="18" charset="0"/>
                <a:cs typeface="Times New Roman" panose="02020603050405020304" pitchFamily="18" charset="0"/>
              </a:rPr>
              <a:t>I</a:t>
            </a:r>
            <a:r>
              <a:rPr lang="en-US" sz="2200" b="0" dirty="0">
                <a:latin typeface="Times New Roman" panose="02020603050405020304" pitchFamily="18" charset="0"/>
                <a:cs typeface="Times New Roman" panose="02020603050405020304" pitchFamily="18" charset="0"/>
              </a:rPr>
              <a:t> </a:t>
            </a:r>
            <a:r>
              <a:rPr lang="en-US" sz="2200" b="0" dirty="0"/>
              <a:t>cuts DNA whenever it encounters the sequence CTGAG.</a:t>
            </a:r>
          </a:p>
        </p:txBody>
      </p:sp>
      <p:sp>
        <p:nvSpPr>
          <p:cNvPr id="19" name="Vertical Text Placeholder 2">
            <a:extLst>
              <a:ext uri="{FF2B5EF4-FFF2-40B4-BE49-F238E27FC236}">
                <a16:creationId xmlns:a16="http://schemas.microsoft.com/office/drawing/2014/main" id="{A9D2B11A-5FE3-4F7C-9A37-A83922004F79}"/>
              </a:ext>
            </a:extLst>
          </p:cNvPr>
          <p:cNvSpPr txBox="1">
            <a:spLocks/>
          </p:cNvSpPr>
          <p:nvPr/>
        </p:nvSpPr>
        <p:spPr bwMode="gray">
          <a:xfrm>
            <a:off x="428625" y="4606498"/>
            <a:ext cx="8863005" cy="1350044"/>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lvl1pPr algn="l" rtl="0" eaLnBrk="1" fontAlgn="base" hangingPunct="1">
              <a:spcBef>
                <a:spcPct val="0"/>
              </a:spcBef>
              <a:spcAft>
                <a:spcPct val="0"/>
              </a:spcAft>
              <a:buClr>
                <a:schemeClr val="tx2"/>
              </a:buClr>
              <a:defRPr sz="1600" b="1">
                <a:solidFill>
                  <a:schemeClr val="tx1"/>
                </a:solidFill>
                <a:latin typeface="Segoe UI" pitchFamily="34" charset="0"/>
                <a:ea typeface="Segoe UI" pitchFamily="34" charset="0"/>
                <a:cs typeface="Segoe UI" pitchFamily="34" charset="0"/>
              </a:defRPr>
            </a:lvl1pPr>
            <a:lvl2pPr marL="285750" indent="-171450" algn="l" rtl="0" eaLnBrk="1" fontAlgn="base" hangingPunct="1">
              <a:spcBef>
                <a:spcPct val="0"/>
              </a:spcBef>
              <a:spcAft>
                <a:spcPct val="0"/>
              </a:spcAft>
              <a:buClr>
                <a:schemeClr val="tx2"/>
              </a:buClr>
              <a:buChar char="•"/>
              <a:defRPr sz="1600">
                <a:solidFill>
                  <a:schemeClr val="tx1"/>
                </a:solidFill>
                <a:latin typeface="Segoe UI" pitchFamily="34" charset="0"/>
                <a:ea typeface="Segoe UI" pitchFamily="34" charset="0"/>
                <a:cs typeface="Segoe UI" pitchFamily="34" charset="0"/>
              </a:defRPr>
            </a:lvl2pPr>
            <a:lvl3pPr marL="571500" indent="-171450" algn="l" rtl="0" eaLnBrk="1" fontAlgn="base" hangingPunct="1">
              <a:spcBef>
                <a:spcPct val="0"/>
              </a:spcBef>
              <a:spcAft>
                <a:spcPct val="0"/>
              </a:spcAft>
              <a:buClr>
                <a:schemeClr val="tx2"/>
              </a:buClr>
              <a:buFont typeface="Arial" charset="0"/>
              <a:buChar char="–"/>
              <a:defRPr sz="1600">
                <a:solidFill>
                  <a:schemeClr val="tx1"/>
                </a:solidFill>
                <a:latin typeface="Segoe UI" pitchFamily="34" charset="0"/>
                <a:ea typeface="Segoe UI" pitchFamily="34" charset="0"/>
                <a:cs typeface="Segoe UI" pitchFamily="34" charset="0"/>
              </a:defRPr>
            </a:lvl3pPr>
            <a:lvl4pPr marL="857250" indent="-171450" algn="l" rtl="0" eaLnBrk="1" fontAlgn="base" hangingPunct="1">
              <a:spcBef>
                <a:spcPct val="0"/>
              </a:spcBef>
              <a:spcAft>
                <a:spcPct val="0"/>
              </a:spcAft>
              <a:buClr>
                <a:schemeClr val="tx2"/>
              </a:buClr>
              <a:buFont typeface="Arial" charset="0"/>
              <a:buChar char="–"/>
              <a:defRPr sz="1600">
                <a:solidFill>
                  <a:schemeClr val="tx1"/>
                </a:solidFill>
                <a:latin typeface="Segoe UI" pitchFamily="34" charset="0"/>
                <a:ea typeface="Segoe UI" pitchFamily="34" charset="0"/>
                <a:cs typeface="Segoe UI" pitchFamily="34" charset="0"/>
              </a:defRPr>
            </a:lvl4pPr>
            <a:lvl5pPr marL="2057400" indent="-228600" algn="l" rtl="0" eaLnBrk="1" fontAlgn="base" hangingPunct="1">
              <a:spcBef>
                <a:spcPct val="0"/>
              </a:spcBef>
              <a:spcAft>
                <a:spcPct val="0"/>
              </a:spcAft>
              <a:buClr>
                <a:schemeClr val="tx2"/>
              </a:buClr>
              <a:buFont typeface="Arial" charset="0"/>
              <a:buChar char="–"/>
              <a:defRPr sz="1600">
                <a:solidFill>
                  <a:schemeClr val="tx1"/>
                </a:solidFill>
                <a:latin typeface="Segoe UI" pitchFamily="34" charset="0"/>
                <a:ea typeface="Segoe UI" pitchFamily="34" charset="0"/>
                <a:cs typeface="Segoe UI" pitchFamily="34" charset="0"/>
              </a:defRPr>
            </a:lvl5pPr>
            <a:lvl6pPr marL="2514600" indent="-228600" algn="l" rtl="0" eaLnBrk="1" fontAlgn="base" hangingPunct="1">
              <a:spcBef>
                <a:spcPct val="0"/>
              </a:spcBef>
              <a:spcAft>
                <a:spcPct val="0"/>
              </a:spcAft>
              <a:buClr>
                <a:schemeClr val="tx2"/>
              </a:buClr>
              <a:buFont typeface="Arial" charset="0"/>
              <a:buChar char="–"/>
              <a:defRPr sz="1600">
                <a:solidFill>
                  <a:schemeClr val="tx1"/>
                </a:solidFill>
                <a:latin typeface="+mn-lt"/>
                <a:cs typeface="+mn-cs"/>
              </a:defRPr>
            </a:lvl6pPr>
            <a:lvl7pPr marL="2971800" indent="-228600" algn="l" rtl="0" eaLnBrk="1" fontAlgn="base" hangingPunct="1">
              <a:spcBef>
                <a:spcPct val="0"/>
              </a:spcBef>
              <a:spcAft>
                <a:spcPct val="0"/>
              </a:spcAft>
              <a:buClr>
                <a:schemeClr val="tx2"/>
              </a:buClr>
              <a:buFont typeface="Arial" charset="0"/>
              <a:buChar char="–"/>
              <a:defRPr sz="1600">
                <a:solidFill>
                  <a:schemeClr val="tx1"/>
                </a:solidFill>
                <a:latin typeface="+mn-lt"/>
                <a:cs typeface="+mn-cs"/>
              </a:defRPr>
            </a:lvl7pPr>
            <a:lvl8pPr marL="3429000" indent="-228600" algn="l" rtl="0" eaLnBrk="1" fontAlgn="base" hangingPunct="1">
              <a:spcBef>
                <a:spcPct val="0"/>
              </a:spcBef>
              <a:spcAft>
                <a:spcPct val="0"/>
              </a:spcAft>
              <a:buClr>
                <a:schemeClr val="tx2"/>
              </a:buClr>
              <a:buFont typeface="Arial" charset="0"/>
              <a:buChar char="–"/>
              <a:defRPr sz="1600">
                <a:solidFill>
                  <a:schemeClr val="tx1"/>
                </a:solidFill>
                <a:latin typeface="+mn-lt"/>
                <a:cs typeface="+mn-cs"/>
              </a:defRPr>
            </a:lvl8pPr>
            <a:lvl9pPr marL="3886200" indent="-228600" algn="l" rtl="0" eaLnBrk="1" fontAlgn="base" hangingPunct="1">
              <a:spcBef>
                <a:spcPct val="0"/>
              </a:spcBef>
              <a:spcAft>
                <a:spcPct val="0"/>
              </a:spcAft>
              <a:buClr>
                <a:schemeClr val="tx2"/>
              </a:buClr>
              <a:buFont typeface="Arial" charset="0"/>
              <a:buChar char="–"/>
              <a:defRPr sz="1600">
                <a:solidFill>
                  <a:schemeClr val="tx1"/>
                </a:solidFill>
                <a:latin typeface="+mn-lt"/>
                <a:cs typeface="+mn-cs"/>
              </a:defRPr>
            </a:lvl9pPr>
          </a:lstStyle>
          <a:p>
            <a:pPr marL="285750" indent="-285750">
              <a:spcBef>
                <a:spcPts val="1800"/>
              </a:spcBef>
              <a:buFont typeface="Arial" panose="020B0604020202020204" pitchFamily="34" charset="0"/>
              <a:buChar char="•"/>
            </a:pPr>
            <a:r>
              <a:rPr lang="en-US" sz="2200" b="0" kern="0" dirty="0"/>
              <a:t>The sequence CTGAG is only present in the </a:t>
            </a:r>
            <a:r>
              <a:rPr lang="en-US" sz="2200" b="0" kern="0" dirty="0" err="1"/>
              <a:t>HbA</a:t>
            </a:r>
            <a:r>
              <a:rPr lang="en-US" sz="2200" b="0" kern="0" dirty="0"/>
              <a:t>, or normal, beta-globin sequence, so only that sequence will be cut by the restriction enzyme.</a:t>
            </a:r>
          </a:p>
        </p:txBody>
      </p:sp>
    </p:spTree>
    <p:extLst>
      <p:ext uri="{BB962C8B-B14F-4D97-AF65-F5344CB8AC3E}">
        <p14:creationId xmlns:p14="http://schemas.microsoft.com/office/powerpoint/2010/main" val="1603417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xEl>
                                              <p:pRg st="1" end="1"/>
                                            </p:txEl>
                                          </p:spTgt>
                                        </p:tgtEl>
                                        <p:attrNameLst>
                                          <p:attrName>style.visibility</p:attrName>
                                        </p:attrNameLst>
                                      </p:cBhvr>
                                      <p:to>
                                        <p:strVal val="visible"/>
                                      </p:to>
                                    </p:set>
                                    <p:animEffect transition="in" filter="fade">
                                      <p:cBhvr>
                                        <p:cTn id="7" dur="500"/>
                                        <p:tgtEl>
                                          <p:spTgt spid="1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
                                            <p:txEl>
                                              <p:pRg st="0" end="0"/>
                                            </p:txEl>
                                          </p:spTgt>
                                        </p:tgtEl>
                                        <p:attrNameLst>
                                          <p:attrName>style.visibility</p:attrName>
                                        </p:attrNameLst>
                                      </p:cBhvr>
                                      <p:to>
                                        <p:strVal val="visible"/>
                                      </p:to>
                                    </p:set>
                                    <p:animEffect transition="in" filter="fade">
                                      <p:cBhvr>
                                        <p:cTn id="17" dur="500"/>
                                        <p:tgtEl>
                                          <p:spTgt spid="1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04589-97EA-4451-910E-0968BDDF14D6}"/>
              </a:ext>
            </a:extLst>
          </p:cNvPr>
          <p:cNvSpPr>
            <a:spLocks noGrp="1"/>
          </p:cNvSpPr>
          <p:nvPr>
            <p:ph type="title"/>
          </p:nvPr>
        </p:nvSpPr>
        <p:spPr/>
        <p:txBody>
          <a:bodyPr/>
          <a:lstStyle/>
          <a:p>
            <a:r>
              <a:rPr lang="en-US" dirty="0"/>
              <a:t>Today’s lab</a:t>
            </a:r>
          </a:p>
        </p:txBody>
      </p:sp>
      <p:sp>
        <p:nvSpPr>
          <p:cNvPr id="4" name="Rectangle 3">
            <a:extLst>
              <a:ext uri="{FF2B5EF4-FFF2-40B4-BE49-F238E27FC236}">
                <a16:creationId xmlns:a16="http://schemas.microsoft.com/office/drawing/2014/main" id="{4959B989-1F53-4B5D-B340-952D43614A9F}"/>
              </a:ext>
            </a:extLst>
          </p:cNvPr>
          <p:cNvSpPr/>
          <p:nvPr/>
        </p:nvSpPr>
        <p:spPr>
          <a:xfrm>
            <a:off x="428624" y="1505069"/>
            <a:ext cx="8740775" cy="1776384"/>
          </a:xfrm>
          <a:prstGeom prst="rect">
            <a:avLst/>
          </a:prstGeom>
        </p:spPr>
        <p:txBody>
          <a:bodyPr wrap="square">
            <a:spAutoFit/>
          </a:bodyPr>
          <a:lstStyle/>
          <a:p>
            <a:pPr marL="0" marR="0" algn="l">
              <a:lnSpc>
                <a:spcPct val="114000"/>
              </a:lnSpc>
              <a:spcBef>
                <a:spcPts val="600"/>
              </a:spcBef>
              <a:spcAft>
                <a:spcPts val="900"/>
              </a:spcAft>
            </a:pPr>
            <a:r>
              <a:rPr lang="en-US" sz="2400" dirty="0">
                <a:latin typeface="Calibri" panose="020F0502020204030204" pitchFamily="34" charset="0"/>
                <a:ea typeface="Calibri" panose="020F0502020204030204" pitchFamily="34" charset="0"/>
                <a:cs typeface="Times New Roman" panose="02020603050405020304" pitchFamily="18" charset="0"/>
              </a:rPr>
              <a:t>Robinson family: </a:t>
            </a:r>
            <a:r>
              <a:rPr lang="en-US" sz="2400" b="0" dirty="0">
                <a:latin typeface="Calibri" panose="020F0502020204030204" pitchFamily="34" charset="0"/>
                <a:ea typeface="Calibri" panose="020F0502020204030204" pitchFamily="34" charset="0"/>
                <a:cs typeface="Times New Roman" panose="02020603050405020304" pitchFamily="18" charset="0"/>
              </a:rPr>
              <a:t>The Robinson family has been referred to genetic testing and counseling after their infant daughter, Marie, was identified in routine infant screening as possibly having sickle cell disease. </a:t>
            </a:r>
            <a:endParaRPr lang="en-US" sz="2400" b="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DA04BF86-C2D8-4FB7-BB75-1CA39D1B9FC7}"/>
              </a:ext>
            </a:extLst>
          </p:cNvPr>
          <p:cNvSpPr/>
          <p:nvPr/>
        </p:nvSpPr>
        <p:spPr>
          <a:xfrm>
            <a:off x="428624" y="3586845"/>
            <a:ext cx="8740775" cy="1355371"/>
          </a:xfrm>
          <a:prstGeom prst="rect">
            <a:avLst/>
          </a:prstGeom>
        </p:spPr>
        <p:txBody>
          <a:bodyPr wrap="square">
            <a:spAutoFit/>
          </a:bodyPr>
          <a:lstStyle/>
          <a:p>
            <a:pPr marL="0" marR="0" algn="l">
              <a:lnSpc>
                <a:spcPct val="114000"/>
              </a:lnSpc>
              <a:spcBef>
                <a:spcPts val="600"/>
              </a:spcBef>
              <a:spcAft>
                <a:spcPts val="900"/>
              </a:spcAft>
            </a:pPr>
            <a:r>
              <a:rPr lang="en-US" sz="2400" dirty="0">
                <a:latin typeface="Calibri" panose="020F0502020204030204" pitchFamily="34" charset="0"/>
                <a:ea typeface="Calibri" panose="020F0502020204030204" pitchFamily="34" charset="0"/>
                <a:cs typeface="Times New Roman" panose="02020603050405020304" pitchFamily="18" charset="0"/>
              </a:rPr>
              <a:t>Your job: </a:t>
            </a:r>
            <a:r>
              <a:rPr lang="en-US" sz="2400" b="0" dirty="0">
                <a:latin typeface="Calibri" panose="020F0502020204030204" pitchFamily="34" charset="0"/>
                <a:ea typeface="Calibri" panose="020F0502020204030204" pitchFamily="34" charset="0"/>
                <a:cs typeface="Times New Roman" panose="02020603050405020304" pitchFamily="18" charset="0"/>
              </a:rPr>
              <a:t>Use genetic techniques to test whether each member of the Robinson family has sickle cell disease, the sickle cell trait, or is unaffected by sickle cell. </a:t>
            </a:r>
            <a:endParaRPr lang="en-US" sz="2400" b="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02774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9BC7F-12E3-4AD8-8A89-E03A20DF2F74}"/>
              </a:ext>
            </a:extLst>
          </p:cNvPr>
          <p:cNvSpPr>
            <a:spLocks noGrp="1"/>
          </p:cNvSpPr>
          <p:nvPr>
            <p:ph type="title"/>
          </p:nvPr>
        </p:nvSpPr>
        <p:spPr/>
        <p:txBody>
          <a:bodyPr/>
          <a:lstStyle/>
          <a:p>
            <a:r>
              <a:rPr lang="en-US" dirty="0"/>
              <a:t>Medical histories</a:t>
            </a:r>
          </a:p>
        </p:txBody>
      </p:sp>
      <p:sp>
        <p:nvSpPr>
          <p:cNvPr id="3" name="Vertical Text Placeholder 2">
            <a:extLst>
              <a:ext uri="{FF2B5EF4-FFF2-40B4-BE49-F238E27FC236}">
                <a16:creationId xmlns:a16="http://schemas.microsoft.com/office/drawing/2014/main" id="{2B7062BB-8463-4B7B-A2B4-97B7475250F0}"/>
              </a:ext>
            </a:extLst>
          </p:cNvPr>
          <p:cNvSpPr>
            <a:spLocks noGrp="1"/>
          </p:cNvSpPr>
          <p:nvPr>
            <p:ph type="body" orient="vert" idx="1"/>
          </p:nvPr>
        </p:nvSpPr>
        <p:spPr>
          <a:xfrm>
            <a:off x="433388" y="1152009"/>
            <a:ext cx="8747125" cy="5075795"/>
          </a:xfrm>
        </p:spPr>
        <p:txBody>
          <a:bodyPr/>
          <a:lstStyle/>
          <a:p>
            <a:pPr marL="0" marR="0">
              <a:lnSpc>
                <a:spcPct val="114000"/>
              </a:lnSpc>
              <a:spcBef>
                <a:spcPts val="600"/>
              </a:spcBef>
              <a:spcAft>
                <a:spcPts val="900"/>
              </a:spcAft>
            </a:pPr>
            <a:r>
              <a:rPr lang="en-US" sz="1800" dirty="0">
                <a:latin typeface="Calibri" panose="020F0502020204030204" pitchFamily="34" charset="0"/>
                <a:ea typeface="Calibri" panose="020F0502020204030204" pitchFamily="34" charset="0"/>
                <a:cs typeface="Times New Roman" panose="02020603050405020304" pitchFamily="18" charset="0"/>
              </a:rPr>
              <a:t>Jacqueline: </a:t>
            </a:r>
            <a:r>
              <a:rPr lang="en-US" sz="1800" b="0" dirty="0">
                <a:latin typeface="Calibri" panose="020F0502020204030204" pitchFamily="34" charset="0"/>
                <a:ea typeface="Calibri" panose="020F0502020204030204" pitchFamily="34" charset="0"/>
                <a:cs typeface="Times New Roman" panose="02020603050405020304" pitchFamily="18" charset="0"/>
              </a:rPr>
              <a:t>Jacqueline is a 32-year-old female who was born in Port-au-Prince, Haiti. She immigrated to the United States with her family when she was 5 years old. She reports no abnormal medical history other than occasional migraine headaches. She has three surviving sisters, all of whom are in normal health. Jacqueline’s older brother died from pneumonia as a 1-year-old while the family was still living in Haiti. Jacqueline is of primarily African descent. Jacqueline does not believe that she has ever been tested for sickle cell.</a:t>
            </a:r>
          </a:p>
          <a:p>
            <a:endParaRPr lang="en-US" dirty="0"/>
          </a:p>
        </p:txBody>
      </p:sp>
      <p:sp>
        <p:nvSpPr>
          <p:cNvPr id="5" name="Rectangle 4">
            <a:extLst>
              <a:ext uri="{FF2B5EF4-FFF2-40B4-BE49-F238E27FC236}">
                <a16:creationId xmlns:a16="http://schemas.microsoft.com/office/drawing/2014/main" id="{BADA49A7-9326-497B-B07F-1044EC33EBB6}"/>
              </a:ext>
            </a:extLst>
          </p:cNvPr>
          <p:cNvSpPr/>
          <p:nvPr/>
        </p:nvSpPr>
        <p:spPr>
          <a:xfrm>
            <a:off x="420687" y="3237915"/>
            <a:ext cx="8747125" cy="1355499"/>
          </a:xfrm>
          <a:prstGeom prst="rect">
            <a:avLst/>
          </a:prstGeom>
        </p:spPr>
        <p:txBody>
          <a:bodyPr wrap="square">
            <a:spAutoFit/>
          </a:bodyPr>
          <a:lstStyle/>
          <a:p>
            <a:pPr marL="0" marR="0" algn="l">
              <a:lnSpc>
                <a:spcPct val="114000"/>
              </a:lnSpc>
              <a:spcBef>
                <a:spcPts val="600"/>
              </a:spcBef>
              <a:spcAft>
                <a:spcPts val="900"/>
              </a:spcAft>
            </a:pPr>
            <a:r>
              <a:rPr lang="en-US" sz="1800" dirty="0">
                <a:latin typeface="Calibri" panose="020F0502020204030204" pitchFamily="34" charset="0"/>
                <a:ea typeface="Calibri" panose="020F0502020204030204" pitchFamily="34" charset="0"/>
                <a:cs typeface="Times New Roman" panose="02020603050405020304" pitchFamily="18" charset="0"/>
              </a:rPr>
              <a:t>Cory</a:t>
            </a:r>
            <a:r>
              <a:rPr lang="en-US" sz="1800" b="0" dirty="0">
                <a:latin typeface="Calibri" panose="020F0502020204030204" pitchFamily="34" charset="0"/>
                <a:ea typeface="Calibri" panose="020F0502020204030204" pitchFamily="34" charset="0"/>
                <a:cs typeface="Times New Roman" panose="02020603050405020304" pitchFamily="18" charset="0"/>
              </a:rPr>
              <a:t>: Cory is a 32-year-old male who was born and raised in the United States. Cory reports nothing abnormal in his medical history. Cory is one of three children. He has two older sisters, both surviving, who also have nothing abnormal in their medical histories. Cory is of primarily African descent. Cory has never been tested for sickle cell.</a:t>
            </a:r>
          </a:p>
        </p:txBody>
      </p:sp>
      <p:sp>
        <p:nvSpPr>
          <p:cNvPr id="7" name="TextBox 6">
            <a:extLst>
              <a:ext uri="{FF2B5EF4-FFF2-40B4-BE49-F238E27FC236}">
                <a16:creationId xmlns:a16="http://schemas.microsoft.com/office/drawing/2014/main" id="{3A510B2D-C070-45DF-AE95-01F39541CA9F}"/>
              </a:ext>
            </a:extLst>
          </p:cNvPr>
          <p:cNvSpPr txBox="1"/>
          <p:nvPr/>
        </p:nvSpPr>
        <p:spPr>
          <a:xfrm>
            <a:off x="1692703" y="4746885"/>
            <a:ext cx="6203092" cy="677108"/>
          </a:xfrm>
          <a:prstGeom prst="rect">
            <a:avLst/>
          </a:prstGeom>
          <a:noFill/>
        </p:spPr>
        <p:txBody>
          <a:bodyPr wrap="square" tIns="91440" bIns="91440" rtlCol="0">
            <a:spAutoFit/>
          </a:bodyPr>
          <a:lstStyle/>
          <a:p>
            <a:r>
              <a:rPr lang="en-US" sz="3200" b="0" dirty="0"/>
              <a:t>Risk Factors?</a:t>
            </a:r>
          </a:p>
        </p:txBody>
      </p:sp>
    </p:spTree>
    <p:extLst>
      <p:ext uri="{BB962C8B-B14F-4D97-AF65-F5344CB8AC3E}">
        <p14:creationId xmlns:p14="http://schemas.microsoft.com/office/powerpoint/2010/main" val="571869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ABF19-0DB3-4C78-B59D-25F9D1535581}"/>
              </a:ext>
            </a:extLst>
          </p:cNvPr>
          <p:cNvSpPr>
            <a:spLocks noGrp="1"/>
          </p:cNvSpPr>
          <p:nvPr>
            <p:ph type="title"/>
          </p:nvPr>
        </p:nvSpPr>
        <p:spPr/>
        <p:txBody>
          <a:bodyPr/>
          <a:lstStyle/>
          <a:p>
            <a:r>
              <a:rPr lang="en-US" dirty="0"/>
              <a:t>Medical histories continued</a:t>
            </a:r>
          </a:p>
        </p:txBody>
      </p:sp>
      <p:sp>
        <p:nvSpPr>
          <p:cNvPr id="3" name="Vertical Text Placeholder 2">
            <a:extLst>
              <a:ext uri="{FF2B5EF4-FFF2-40B4-BE49-F238E27FC236}">
                <a16:creationId xmlns:a16="http://schemas.microsoft.com/office/drawing/2014/main" id="{8D5F1179-2B58-488C-8181-6E961841D47A}"/>
              </a:ext>
            </a:extLst>
          </p:cNvPr>
          <p:cNvSpPr>
            <a:spLocks noGrp="1"/>
          </p:cNvSpPr>
          <p:nvPr>
            <p:ph type="body" orient="vert" idx="1"/>
          </p:nvPr>
        </p:nvSpPr>
        <p:spPr>
          <a:xfrm>
            <a:off x="433388" y="1514474"/>
            <a:ext cx="8747125" cy="2456163"/>
          </a:xfrm>
        </p:spPr>
        <p:txBody>
          <a:bodyPr/>
          <a:lstStyle/>
          <a:p>
            <a:pPr marL="0" marR="0">
              <a:lnSpc>
                <a:spcPct val="114000"/>
              </a:lnSpc>
              <a:spcBef>
                <a:spcPts val="600"/>
              </a:spcBef>
              <a:spcAft>
                <a:spcPts val="900"/>
              </a:spcAft>
            </a:pPr>
            <a:r>
              <a:rPr lang="en-US" sz="1800" dirty="0">
                <a:latin typeface="Calibri" panose="020F0502020204030204" pitchFamily="34" charset="0"/>
                <a:ea typeface="Calibri" panose="020F0502020204030204" pitchFamily="34" charset="0"/>
                <a:cs typeface="Times New Roman" panose="02020603050405020304" pitchFamily="18" charset="0"/>
              </a:rPr>
              <a:t>Samuel: </a:t>
            </a:r>
            <a:r>
              <a:rPr lang="en-US" sz="1800" b="0" dirty="0">
                <a:latin typeface="Calibri" panose="020F0502020204030204" pitchFamily="34" charset="0"/>
                <a:ea typeface="Calibri" panose="020F0502020204030204" pitchFamily="34" charset="0"/>
                <a:cs typeface="Times New Roman" panose="02020603050405020304" pitchFamily="18" charset="0"/>
              </a:rPr>
              <a:t>Samuel is a 4-year-old healthy boy. Jacqueline reports that her pregnancy with Samuel was normal and that he has had no major illnesses. Samuel did not show any abnormalities in his routine infant screenings.</a:t>
            </a:r>
          </a:p>
          <a:p>
            <a:pPr marL="0" marR="0">
              <a:lnSpc>
                <a:spcPct val="114000"/>
              </a:lnSpc>
              <a:spcBef>
                <a:spcPts val="600"/>
              </a:spcBef>
              <a:spcAft>
                <a:spcPts val="900"/>
              </a:spcAft>
            </a:pPr>
            <a:r>
              <a:rPr lang="en-US" sz="1800" dirty="0">
                <a:latin typeface="Calibri" panose="020F0502020204030204" pitchFamily="34" charset="0"/>
                <a:ea typeface="Calibri" panose="020F0502020204030204" pitchFamily="34" charset="0"/>
                <a:cs typeface="Times New Roman" panose="02020603050405020304" pitchFamily="18" charset="0"/>
              </a:rPr>
              <a:t>Marie: </a:t>
            </a:r>
            <a:r>
              <a:rPr lang="en-US" sz="1800" b="0" dirty="0">
                <a:latin typeface="Calibri" panose="020F0502020204030204" pitchFamily="34" charset="0"/>
                <a:ea typeface="Calibri" panose="020F0502020204030204" pitchFamily="34" charset="0"/>
                <a:cs typeface="Times New Roman" panose="02020603050405020304" pitchFamily="18" charset="0"/>
              </a:rPr>
              <a:t>Marie is 2 months old. Jacqueline reports that her pregnancy with Marie was normal. A pre-natal screening program found low levels of normal hemoglobin in Marie’s blood and she was referred to follow up testing. A second blood test was inconclusive. </a:t>
            </a:r>
          </a:p>
          <a:p>
            <a:endParaRPr lang="en-US" dirty="0"/>
          </a:p>
        </p:txBody>
      </p:sp>
      <p:sp>
        <p:nvSpPr>
          <p:cNvPr id="4" name="TextBox 3">
            <a:extLst>
              <a:ext uri="{FF2B5EF4-FFF2-40B4-BE49-F238E27FC236}">
                <a16:creationId xmlns:a16="http://schemas.microsoft.com/office/drawing/2014/main" id="{027F154F-F40D-4D15-AD39-852D1D817C06}"/>
              </a:ext>
            </a:extLst>
          </p:cNvPr>
          <p:cNvSpPr txBox="1"/>
          <p:nvPr/>
        </p:nvSpPr>
        <p:spPr>
          <a:xfrm>
            <a:off x="1697466" y="4399006"/>
            <a:ext cx="6203092" cy="677108"/>
          </a:xfrm>
          <a:prstGeom prst="rect">
            <a:avLst/>
          </a:prstGeom>
          <a:noFill/>
        </p:spPr>
        <p:txBody>
          <a:bodyPr wrap="square" tIns="91440" bIns="91440" rtlCol="0">
            <a:spAutoFit/>
          </a:bodyPr>
          <a:lstStyle/>
          <a:p>
            <a:r>
              <a:rPr lang="en-US" sz="3200" b="0" dirty="0"/>
              <a:t>Risk Factors?</a:t>
            </a:r>
          </a:p>
        </p:txBody>
      </p:sp>
    </p:spTree>
    <p:extLst>
      <p:ext uri="{BB962C8B-B14F-4D97-AF65-F5344CB8AC3E}">
        <p14:creationId xmlns:p14="http://schemas.microsoft.com/office/powerpoint/2010/main" val="3057122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2350224" name="think-cell Slide" r:id="rId4" imgW="270" imgH="270" progId="TCLayout.ActiveDocument.1">
                  <p:embed/>
                </p:oleObj>
              </mc:Choice>
              <mc:Fallback>
                <p:oleObj name="think-cell Slide" r:id="rId4" imgW="270" imgH="270" progId="TCLayout.ActiveDocument.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p:nvPr>
        </p:nvSpPr>
        <p:spPr/>
        <p:txBody>
          <a:bodyPr/>
          <a:lstStyle/>
          <a:p>
            <a:r>
              <a:rPr lang="en-US" dirty="0">
                <a:solidFill>
                  <a:schemeClr val="tx1"/>
                </a:solidFill>
                <a:latin typeface="Segoe UI" pitchFamily="34" charset="0"/>
                <a:ea typeface="Segoe UI" pitchFamily="34" charset="0"/>
                <a:cs typeface="Segoe UI" pitchFamily="34" charset="0"/>
              </a:rPr>
              <a:t>PCR is at the heart of DNA analysis</a:t>
            </a:r>
          </a:p>
        </p:txBody>
      </p:sp>
      <p:sp>
        <p:nvSpPr>
          <p:cNvPr id="23" name="clipart_hex"/>
          <p:cNvSpPr>
            <a:spLocks noChangeArrowheads="1"/>
          </p:cNvSpPr>
          <p:nvPr/>
        </p:nvSpPr>
        <p:spPr bwMode="gray">
          <a:xfrm>
            <a:off x="3922678" y="3302596"/>
            <a:ext cx="1737427" cy="1343025"/>
          </a:xfrm>
          <a:prstGeom prst="hexagon">
            <a:avLst>
              <a:gd name="adj" fmla="val 24583"/>
              <a:gd name="vf" fmla="val 115470"/>
            </a:avLst>
          </a:prstGeom>
          <a:solidFill>
            <a:schemeClr val="accent2"/>
          </a:solidFill>
          <a:ln w="9525" algn="ctr">
            <a:solidFill>
              <a:schemeClr val="accent2"/>
            </a:solidFill>
            <a:miter lim="800000"/>
            <a:headEnd type="none" w="lg" len="lg"/>
            <a:tailEnd type="none" w="lg" len="lg"/>
          </a:ln>
        </p:spPr>
        <p:txBody>
          <a:bodyPr wrap="none" tIns="91440" bIns="91440" anchor="ctr"/>
          <a:lstStyle/>
          <a:p>
            <a:pPr algn="ctr"/>
            <a:r>
              <a:rPr lang="en-US" sz="2400" dirty="0" err="1">
                <a:solidFill>
                  <a:srgbClr val="000000"/>
                </a:solidFill>
                <a:latin typeface="Trebuchet MS" panose="020B0603020202020204" pitchFamily="34" charset="0"/>
                <a:ea typeface="Segoe UI" pitchFamily="34" charset="0"/>
                <a:cs typeface="Segoe UI" pitchFamily="34" charset="0"/>
              </a:rPr>
              <a:t>PCR</a:t>
            </a:r>
            <a:endParaRPr lang="en-US" sz="2400" dirty="0">
              <a:solidFill>
                <a:srgbClr val="000000"/>
              </a:solidFill>
              <a:latin typeface="Trebuchet MS" panose="020B0603020202020204" pitchFamily="34" charset="0"/>
              <a:ea typeface="Segoe UI" pitchFamily="34" charset="0"/>
              <a:cs typeface="Segoe UI" pitchFamily="34" charset="0"/>
            </a:endParaRPr>
          </a:p>
        </p:txBody>
      </p:sp>
      <p:pic>
        <p:nvPicPr>
          <p:cNvPr id="24" name="Picture 4" descr="A schematic shows three double-stranded DNA molecules against a white background. The sugar-phosphate backbone of the molecule in the middle of the frame is represented as a segmented grey cylinder coiled into a double helical shape. Base pairs are represented as twisted rectangular prisms connecting the two strands and resemble rungs on a ladder, each half of the rungs being a different color, either blue-orange or green-red. The different colors represent the different nucleotide bases that make up each pair. DNA molecules on the lower left and upper right resemble the molecule shown in the center, but are shown only in grey scale."/>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296696" y="3487411"/>
            <a:ext cx="992915" cy="992916"/>
          </a:xfrm>
          <a:prstGeom prst="rect">
            <a:avLst/>
          </a:prstGeom>
          <a:noFill/>
          <a:extLst>
            <a:ext uri="{909E8E84-426E-40DD-AFC4-6F175D3DCCD1}">
              <a14:hiddenFill xmlns:a14="http://schemas.microsoft.com/office/drawing/2010/main">
                <a:solidFill>
                  <a:srgbClr val="FFFFFF"/>
                </a:solidFill>
              </a14:hiddenFill>
            </a:ext>
          </a:extLst>
        </p:spPr>
      </p:pic>
      <p:sp>
        <p:nvSpPr>
          <p:cNvPr id="25" name="clipart_hex"/>
          <p:cNvSpPr>
            <a:spLocks noChangeArrowheads="1"/>
          </p:cNvSpPr>
          <p:nvPr/>
        </p:nvSpPr>
        <p:spPr bwMode="gray">
          <a:xfrm>
            <a:off x="3922678" y="4810721"/>
            <a:ext cx="1737427" cy="1343025"/>
          </a:xfrm>
          <a:prstGeom prst="hexagon">
            <a:avLst>
              <a:gd name="adj" fmla="val 24583"/>
              <a:gd name="vf" fmla="val 115470"/>
            </a:avLst>
          </a:prstGeom>
          <a:solidFill>
            <a:schemeClr val="tx2"/>
          </a:solidFill>
          <a:ln w="9525" algn="ctr">
            <a:solidFill>
              <a:schemeClr val="tx2"/>
            </a:solidFill>
            <a:miter lim="800000"/>
            <a:headEnd type="none" w="lg" len="lg"/>
            <a:tailEnd type="none" w="lg" len="lg"/>
          </a:ln>
        </p:spPr>
        <p:txBody>
          <a:bodyPr wrap="none" tIns="91440" bIns="91440" anchor="ctr"/>
          <a:lstStyle/>
          <a:p>
            <a:pPr algn="ctr"/>
            <a:r>
              <a:rPr lang="en-US">
                <a:solidFill>
                  <a:srgbClr val="000000"/>
                </a:solidFill>
                <a:latin typeface="Trebuchet MS" panose="020B0603020202020204" pitchFamily="34" charset="0"/>
                <a:cs typeface="Arial" pitchFamily="34" charset="0"/>
              </a:rPr>
              <a:t>Text</a:t>
            </a:r>
          </a:p>
        </p:txBody>
      </p:sp>
      <p:sp>
        <p:nvSpPr>
          <p:cNvPr id="27" name="clipart_hex"/>
          <p:cNvSpPr>
            <a:spLocks noChangeArrowheads="1"/>
          </p:cNvSpPr>
          <p:nvPr/>
        </p:nvSpPr>
        <p:spPr bwMode="gray">
          <a:xfrm>
            <a:off x="2359147" y="4034433"/>
            <a:ext cx="1737427" cy="1343025"/>
          </a:xfrm>
          <a:prstGeom prst="hexagon">
            <a:avLst>
              <a:gd name="adj" fmla="val 24583"/>
              <a:gd name="vf" fmla="val 115470"/>
            </a:avLst>
          </a:prstGeom>
          <a:solidFill>
            <a:schemeClr val="tx2"/>
          </a:solidFill>
          <a:ln w="9525" algn="ctr">
            <a:solidFill>
              <a:schemeClr val="tx2"/>
            </a:solidFill>
            <a:miter lim="800000"/>
            <a:headEnd type="none" w="lg" len="lg"/>
            <a:tailEnd type="none" w="lg" len="lg"/>
          </a:ln>
        </p:spPr>
        <p:txBody>
          <a:bodyPr wrap="none" tIns="91440" bIns="91440" anchor="ctr"/>
          <a:lstStyle/>
          <a:p>
            <a:pPr algn="ctr"/>
            <a:r>
              <a:rPr lang="en-US">
                <a:solidFill>
                  <a:srgbClr val="000000"/>
                </a:solidFill>
                <a:latin typeface="Trebuchet MS" panose="020B0603020202020204" pitchFamily="34" charset="0"/>
                <a:cs typeface="Arial" pitchFamily="34" charset="0"/>
              </a:rPr>
              <a:t>Text</a:t>
            </a:r>
          </a:p>
        </p:txBody>
      </p:sp>
      <p:sp>
        <p:nvSpPr>
          <p:cNvPr id="28" name="Text Box 2567"/>
          <p:cNvSpPr txBox="1">
            <a:spLocks noChangeArrowheads="1"/>
          </p:cNvSpPr>
          <p:nvPr/>
        </p:nvSpPr>
        <p:spPr bwMode="auto">
          <a:xfrm>
            <a:off x="3622752" y="6233718"/>
            <a:ext cx="2334465" cy="369332"/>
          </a:xfrm>
          <a:prstGeom prst="rect">
            <a:avLst/>
          </a:prstGeom>
          <a:noFill/>
          <a:ln w="9525">
            <a:noFill/>
            <a:miter lim="800000"/>
            <a:headEnd/>
            <a:tailEnd/>
          </a:ln>
        </p:spPr>
        <p:txBody>
          <a:bodyPr wrap="square">
            <a:spAutoFit/>
          </a:bodyPr>
          <a:lstStyle/>
          <a:p>
            <a:pPr>
              <a:spcBef>
                <a:spcPct val="50000"/>
              </a:spcBef>
            </a:pPr>
            <a:r>
              <a:rPr lang="en-US" sz="1800" dirty="0">
                <a:latin typeface="Trebuchet MS" panose="020B0603020202020204" pitchFamily="34" charset="0"/>
                <a:ea typeface="Segoe UI" pitchFamily="34" charset="0"/>
                <a:cs typeface="Segoe UI" pitchFamily="34" charset="0"/>
              </a:rPr>
              <a:t>Forensics</a:t>
            </a:r>
          </a:p>
        </p:txBody>
      </p:sp>
      <p:sp>
        <p:nvSpPr>
          <p:cNvPr id="29" name="Text Box 2567"/>
          <p:cNvSpPr txBox="1">
            <a:spLocks noChangeArrowheads="1"/>
          </p:cNvSpPr>
          <p:nvPr/>
        </p:nvSpPr>
        <p:spPr bwMode="auto">
          <a:xfrm>
            <a:off x="973124" y="4064312"/>
            <a:ext cx="2334465" cy="646331"/>
          </a:xfrm>
          <a:prstGeom prst="rect">
            <a:avLst/>
          </a:prstGeom>
          <a:noFill/>
          <a:ln w="9525">
            <a:noFill/>
            <a:miter lim="800000"/>
            <a:headEnd/>
            <a:tailEnd/>
          </a:ln>
        </p:spPr>
        <p:txBody>
          <a:bodyPr wrap="square">
            <a:spAutoFit/>
          </a:bodyPr>
          <a:lstStyle/>
          <a:p>
            <a:pPr algn="l">
              <a:spcBef>
                <a:spcPct val="50000"/>
              </a:spcBef>
            </a:pPr>
            <a:r>
              <a:rPr lang="en-US" sz="1800" dirty="0">
                <a:latin typeface="Trebuchet MS" panose="020B0603020202020204" pitchFamily="34" charset="0"/>
                <a:ea typeface="Segoe UI" pitchFamily="34" charset="0"/>
                <a:cs typeface="Segoe UI" pitchFamily="34" charset="0"/>
              </a:rPr>
              <a:t>Food and </a:t>
            </a:r>
            <a:br>
              <a:rPr lang="en-US" sz="1800" dirty="0">
                <a:latin typeface="Trebuchet MS" panose="020B0603020202020204" pitchFamily="34" charset="0"/>
                <a:ea typeface="Segoe UI" pitchFamily="34" charset="0"/>
                <a:cs typeface="Segoe UI" pitchFamily="34" charset="0"/>
              </a:rPr>
            </a:br>
            <a:r>
              <a:rPr lang="en-US" sz="1800" dirty="0">
                <a:latin typeface="Trebuchet MS" panose="020B0603020202020204" pitchFamily="34" charset="0"/>
                <a:ea typeface="Segoe UI" pitchFamily="34" charset="0"/>
                <a:cs typeface="Segoe UI" pitchFamily="34" charset="0"/>
              </a:rPr>
              <a:t>agriculture</a:t>
            </a:r>
          </a:p>
        </p:txBody>
      </p:sp>
      <p:sp>
        <p:nvSpPr>
          <p:cNvPr id="40" name="Text Box 2567"/>
          <p:cNvSpPr txBox="1">
            <a:spLocks noChangeArrowheads="1"/>
          </p:cNvSpPr>
          <p:nvPr/>
        </p:nvSpPr>
        <p:spPr bwMode="auto">
          <a:xfrm>
            <a:off x="951229" y="2570060"/>
            <a:ext cx="2334465" cy="646331"/>
          </a:xfrm>
          <a:prstGeom prst="rect">
            <a:avLst/>
          </a:prstGeom>
          <a:noFill/>
          <a:ln w="9525">
            <a:noFill/>
            <a:miter lim="800000"/>
            <a:headEnd/>
            <a:tailEnd/>
          </a:ln>
        </p:spPr>
        <p:txBody>
          <a:bodyPr wrap="square">
            <a:spAutoFit/>
          </a:bodyPr>
          <a:lstStyle/>
          <a:p>
            <a:pPr algn="l">
              <a:spcBef>
                <a:spcPct val="50000"/>
              </a:spcBef>
            </a:pPr>
            <a:r>
              <a:rPr lang="en-US" sz="1800" dirty="0">
                <a:latin typeface="Trebuchet MS" panose="020B0603020202020204" pitchFamily="34" charset="0"/>
                <a:ea typeface="Segoe UI" pitchFamily="34" charset="0"/>
                <a:cs typeface="Segoe UI" pitchFamily="34" charset="0"/>
              </a:rPr>
              <a:t>Consumer </a:t>
            </a:r>
            <a:br>
              <a:rPr lang="en-US" sz="1800" dirty="0">
                <a:latin typeface="Trebuchet MS" panose="020B0603020202020204" pitchFamily="34" charset="0"/>
                <a:ea typeface="Segoe UI" pitchFamily="34" charset="0"/>
                <a:cs typeface="Segoe UI" pitchFamily="34" charset="0"/>
              </a:rPr>
            </a:br>
            <a:r>
              <a:rPr lang="en-US" sz="1800" dirty="0">
                <a:latin typeface="Trebuchet MS" panose="020B0603020202020204" pitchFamily="34" charset="0"/>
                <a:ea typeface="Segoe UI" pitchFamily="34" charset="0"/>
                <a:cs typeface="Segoe UI" pitchFamily="34" charset="0"/>
              </a:rPr>
              <a:t>genomics</a:t>
            </a:r>
          </a:p>
        </p:txBody>
      </p:sp>
      <p:sp>
        <p:nvSpPr>
          <p:cNvPr id="41" name="Text Box 2567"/>
          <p:cNvSpPr txBox="1">
            <a:spLocks noChangeArrowheads="1"/>
          </p:cNvSpPr>
          <p:nvPr/>
        </p:nvSpPr>
        <p:spPr bwMode="auto">
          <a:xfrm>
            <a:off x="3077945" y="1170306"/>
            <a:ext cx="3424078" cy="646331"/>
          </a:xfrm>
          <a:prstGeom prst="rect">
            <a:avLst/>
          </a:prstGeom>
          <a:noFill/>
          <a:ln w="9525">
            <a:noFill/>
            <a:miter lim="800000"/>
            <a:headEnd/>
            <a:tailEnd/>
          </a:ln>
        </p:spPr>
        <p:txBody>
          <a:bodyPr wrap="square">
            <a:spAutoFit/>
          </a:bodyPr>
          <a:lstStyle/>
          <a:p>
            <a:pPr>
              <a:spcBef>
                <a:spcPct val="50000"/>
              </a:spcBef>
            </a:pPr>
            <a:r>
              <a:rPr lang="en-US" sz="1800" dirty="0">
                <a:latin typeface="Trebuchet MS" panose="020B0603020202020204" pitchFamily="34" charset="0"/>
                <a:ea typeface="Segoe UI" pitchFamily="34" charset="0"/>
                <a:cs typeface="Segoe UI" pitchFamily="34" charset="0"/>
              </a:rPr>
              <a:t>Molecular </a:t>
            </a:r>
            <a:br>
              <a:rPr lang="en-US" sz="1800" dirty="0">
                <a:latin typeface="Trebuchet MS" panose="020B0603020202020204" pitchFamily="34" charset="0"/>
                <a:ea typeface="Segoe UI" pitchFamily="34" charset="0"/>
                <a:cs typeface="Segoe UI" pitchFamily="34" charset="0"/>
              </a:rPr>
            </a:br>
            <a:r>
              <a:rPr lang="en-US" sz="1800" dirty="0">
                <a:latin typeface="Trebuchet MS" panose="020B0603020202020204" pitchFamily="34" charset="0"/>
                <a:ea typeface="Segoe UI" pitchFamily="34" charset="0"/>
                <a:cs typeface="Segoe UI" pitchFamily="34" charset="0"/>
              </a:rPr>
              <a:t>diagnostics</a:t>
            </a:r>
          </a:p>
        </p:txBody>
      </p:sp>
      <p:sp>
        <p:nvSpPr>
          <p:cNvPr id="42" name="Text Box 2567"/>
          <p:cNvSpPr txBox="1">
            <a:spLocks noChangeArrowheads="1"/>
          </p:cNvSpPr>
          <p:nvPr/>
        </p:nvSpPr>
        <p:spPr bwMode="auto">
          <a:xfrm>
            <a:off x="7266736" y="2570059"/>
            <a:ext cx="2068994" cy="646331"/>
          </a:xfrm>
          <a:prstGeom prst="rect">
            <a:avLst/>
          </a:prstGeom>
          <a:noFill/>
          <a:ln w="9525">
            <a:noFill/>
            <a:miter lim="800000"/>
            <a:headEnd/>
            <a:tailEnd/>
          </a:ln>
        </p:spPr>
        <p:txBody>
          <a:bodyPr wrap="square">
            <a:spAutoFit/>
          </a:bodyPr>
          <a:lstStyle/>
          <a:p>
            <a:pPr algn="l">
              <a:spcBef>
                <a:spcPct val="50000"/>
              </a:spcBef>
            </a:pPr>
            <a:r>
              <a:rPr lang="en-US" sz="1800" dirty="0">
                <a:latin typeface="Trebuchet MS" panose="020B0603020202020204" pitchFamily="34" charset="0"/>
                <a:ea typeface="Segoe UI" pitchFamily="34" charset="0"/>
                <a:cs typeface="Segoe UI" pitchFamily="34" charset="0"/>
              </a:rPr>
              <a:t>Personalized medicine</a:t>
            </a:r>
          </a:p>
        </p:txBody>
      </p:sp>
      <p:sp>
        <p:nvSpPr>
          <p:cNvPr id="43" name="Text Box 2567"/>
          <p:cNvSpPr txBox="1">
            <a:spLocks noChangeArrowheads="1"/>
          </p:cNvSpPr>
          <p:nvPr/>
        </p:nvSpPr>
        <p:spPr bwMode="auto">
          <a:xfrm>
            <a:off x="7266736" y="4064311"/>
            <a:ext cx="1597046" cy="646331"/>
          </a:xfrm>
          <a:prstGeom prst="rect">
            <a:avLst/>
          </a:prstGeom>
          <a:noFill/>
          <a:ln w="9525">
            <a:noFill/>
            <a:miter lim="800000"/>
            <a:headEnd/>
            <a:tailEnd/>
          </a:ln>
        </p:spPr>
        <p:txBody>
          <a:bodyPr wrap="square">
            <a:spAutoFit/>
          </a:bodyPr>
          <a:lstStyle/>
          <a:p>
            <a:pPr algn="l">
              <a:spcBef>
                <a:spcPct val="50000"/>
              </a:spcBef>
            </a:pPr>
            <a:r>
              <a:rPr lang="en-US" sz="1800" dirty="0">
                <a:latin typeface="Trebuchet MS" panose="020B0603020202020204" pitchFamily="34" charset="0"/>
                <a:ea typeface="Segoe UI" pitchFamily="34" charset="0"/>
                <a:cs typeface="Segoe UI" pitchFamily="34" charset="0"/>
              </a:rPr>
              <a:t>Human evolution</a:t>
            </a:r>
          </a:p>
        </p:txBody>
      </p:sp>
      <p:sp>
        <p:nvSpPr>
          <p:cNvPr id="45" name="clipart_hex"/>
          <p:cNvSpPr>
            <a:spLocks noChangeArrowheads="1"/>
          </p:cNvSpPr>
          <p:nvPr/>
        </p:nvSpPr>
        <p:spPr bwMode="gray">
          <a:xfrm>
            <a:off x="2359147" y="2572346"/>
            <a:ext cx="1737427" cy="1343025"/>
          </a:xfrm>
          <a:prstGeom prst="hexagon">
            <a:avLst>
              <a:gd name="adj" fmla="val 24583"/>
              <a:gd name="vf" fmla="val 115470"/>
            </a:avLst>
          </a:prstGeom>
          <a:solidFill>
            <a:schemeClr val="tx2"/>
          </a:solidFill>
          <a:ln w="9525" algn="ctr">
            <a:solidFill>
              <a:schemeClr val="tx2"/>
            </a:solidFill>
            <a:miter lim="800000"/>
            <a:headEnd type="none" w="lg" len="lg"/>
            <a:tailEnd type="none" w="lg" len="lg"/>
          </a:ln>
        </p:spPr>
        <p:txBody>
          <a:bodyPr wrap="none" tIns="91440" bIns="91440" anchor="ctr"/>
          <a:lstStyle/>
          <a:p>
            <a:pPr algn="ctr"/>
            <a:r>
              <a:rPr lang="en-US" dirty="0">
                <a:solidFill>
                  <a:srgbClr val="000000"/>
                </a:solidFill>
                <a:latin typeface="Trebuchet MS" panose="020B0603020202020204" pitchFamily="34" charset="0"/>
                <a:cs typeface="Arial" pitchFamily="34" charset="0"/>
              </a:rPr>
              <a:t>Text</a:t>
            </a:r>
          </a:p>
        </p:txBody>
      </p:sp>
      <p:sp>
        <p:nvSpPr>
          <p:cNvPr id="51" name="clipart_hex"/>
          <p:cNvSpPr>
            <a:spLocks noChangeArrowheads="1"/>
          </p:cNvSpPr>
          <p:nvPr/>
        </p:nvSpPr>
        <p:spPr bwMode="gray">
          <a:xfrm>
            <a:off x="5490825" y="2572346"/>
            <a:ext cx="1737428" cy="1343025"/>
          </a:xfrm>
          <a:prstGeom prst="hexagon">
            <a:avLst>
              <a:gd name="adj" fmla="val 24584"/>
              <a:gd name="vf" fmla="val 115470"/>
            </a:avLst>
          </a:prstGeom>
          <a:solidFill>
            <a:schemeClr val="tx2"/>
          </a:solidFill>
          <a:ln w="9525" algn="ctr">
            <a:solidFill>
              <a:schemeClr val="tx2"/>
            </a:solidFill>
            <a:miter lim="800000"/>
            <a:headEnd type="none" w="lg" len="lg"/>
            <a:tailEnd type="none" w="lg" len="lg"/>
          </a:ln>
        </p:spPr>
        <p:txBody>
          <a:bodyPr wrap="none" tIns="91440" bIns="91440" anchor="ctr"/>
          <a:lstStyle/>
          <a:p>
            <a:pPr algn="ctr"/>
            <a:r>
              <a:rPr lang="en-US">
                <a:solidFill>
                  <a:srgbClr val="000000"/>
                </a:solidFill>
                <a:latin typeface="Trebuchet MS" panose="020B0603020202020204" pitchFamily="34" charset="0"/>
                <a:cs typeface="Arial" pitchFamily="34" charset="0"/>
              </a:rPr>
              <a:t>Text</a:t>
            </a:r>
          </a:p>
        </p:txBody>
      </p:sp>
      <p:sp>
        <p:nvSpPr>
          <p:cNvPr id="55" name="clipart_hex"/>
          <p:cNvSpPr>
            <a:spLocks noChangeArrowheads="1"/>
          </p:cNvSpPr>
          <p:nvPr/>
        </p:nvSpPr>
        <p:spPr bwMode="gray">
          <a:xfrm>
            <a:off x="5490825" y="4034433"/>
            <a:ext cx="1737428" cy="1343025"/>
          </a:xfrm>
          <a:prstGeom prst="hexagon">
            <a:avLst>
              <a:gd name="adj" fmla="val 24584"/>
              <a:gd name="vf" fmla="val 115470"/>
            </a:avLst>
          </a:prstGeom>
          <a:solidFill>
            <a:schemeClr val="tx2"/>
          </a:solidFill>
          <a:ln w="9525" algn="ctr">
            <a:solidFill>
              <a:schemeClr val="tx2"/>
            </a:solidFill>
            <a:miter lim="800000"/>
            <a:headEnd type="none" w="lg" len="lg"/>
            <a:tailEnd type="none" w="lg" len="lg"/>
          </a:ln>
        </p:spPr>
        <p:txBody>
          <a:bodyPr wrap="none" tIns="91440" bIns="91440" anchor="ctr"/>
          <a:lstStyle/>
          <a:p>
            <a:pPr algn="ctr"/>
            <a:r>
              <a:rPr lang="en-US">
                <a:solidFill>
                  <a:srgbClr val="000000"/>
                </a:solidFill>
                <a:latin typeface="Trebuchet MS" panose="020B0603020202020204" pitchFamily="34" charset="0"/>
                <a:cs typeface="Arial" pitchFamily="34" charset="0"/>
              </a:rPr>
              <a:t>Text</a:t>
            </a:r>
          </a:p>
        </p:txBody>
      </p:sp>
      <p:sp>
        <p:nvSpPr>
          <p:cNvPr id="56" name="clipart_hex"/>
          <p:cNvSpPr>
            <a:spLocks noChangeArrowheads="1"/>
          </p:cNvSpPr>
          <p:nvPr/>
        </p:nvSpPr>
        <p:spPr bwMode="gray">
          <a:xfrm>
            <a:off x="3922678" y="1794471"/>
            <a:ext cx="1737427" cy="1343025"/>
          </a:xfrm>
          <a:prstGeom prst="hexagon">
            <a:avLst>
              <a:gd name="adj" fmla="val 24583"/>
              <a:gd name="vf" fmla="val 115470"/>
            </a:avLst>
          </a:prstGeom>
          <a:solidFill>
            <a:schemeClr val="tx2"/>
          </a:solidFill>
          <a:ln w="9525" algn="ctr">
            <a:solidFill>
              <a:schemeClr val="tx2"/>
            </a:solidFill>
            <a:miter lim="800000"/>
            <a:headEnd type="none" w="lg" len="lg"/>
            <a:tailEnd type="none" w="lg" len="lg"/>
          </a:ln>
        </p:spPr>
        <p:txBody>
          <a:bodyPr wrap="none" tIns="91440" bIns="91440" anchor="ctr"/>
          <a:lstStyle/>
          <a:p>
            <a:pPr algn="ctr"/>
            <a:r>
              <a:rPr lang="en-US">
                <a:solidFill>
                  <a:srgbClr val="000000"/>
                </a:solidFill>
                <a:latin typeface="Trebuchet MS" panose="020B0603020202020204" pitchFamily="34" charset="0"/>
                <a:cs typeface="Arial" pitchFamily="34" charset="0"/>
              </a:rPr>
              <a:t>Text</a:t>
            </a:r>
          </a:p>
        </p:txBody>
      </p:sp>
      <p:pic>
        <p:nvPicPr>
          <p:cNvPr id="57" name="Picture 8" descr="https://encrypted-tbn1.gstatic.com/images?q=tbn:ANd9GcQ5_ycGApVV1I_77-eNd-sTKkmtmMq2rhpqpZJwpIHToEeM2-Vx"/>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4208959" y="1905570"/>
            <a:ext cx="1162053" cy="1162053"/>
          </a:xfrm>
          <a:prstGeom prst="rect">
            <a:avLst/>
          </a:prstGeom>
          <a:noFill/>
        </p:spPr>
      </p:pic>
      <p:pic>
        <p:nvPicPr>
          <p:cNvPr id="58" name="Picture 10" descr="https://encrypted-tbn1.gstatic.com/images?q=tbn:ANd9GcSg5ejDS140fe6zx29or-Z7nKBETA-N_85u9UE6PNDvBxzk1Xc8xg"/>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4267200" y="4885899"/>
            <a:ext cx="1050026" cy="1187355"/>
          </a:xfrm>
          <a:prstGeom prst="rect">
            <a:avLst/>
          </a:prstGeom>
          <a:noFill/>
        </p:spPr>
      </p:pic>
      <p:pic>
        <p:nvPicPr>
          <p:cNvPr id="59" name="Picture 2" descr="http://images.nationalgeographic.com/wpf/media-live/photos/000/178/cache/human-genome-ten-years-in_17889_600x450.jpg"/>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2688945" y="2801279"/>
            <a:ext cx="1127652" cy="945118"/>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20" descr="http://venturebeat.files.wordpress.com/2013/01/time2012.jpeg"/>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5909246" y="2647126"/>
            <a:ext cx="919979" cy="1222038"/>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24" descr="http://media.npr.org/assets/img/2012/06/01/human-evolution_wide-23e1b8e7a3d02eeb594a58edb14e21f5bdc817bd-s6-c30.jpg"/>
          <p:cNvPicPr>
            <a:picLocks noChangeAspect="1" noChangeArrowheads="1"/>
          </p:cNvPicPr>
          <p:nvPr/>
        </p:nvPicPr>
        <p:blipFill rotWithShape="1">
          <a:blip r:embed="rId11" cstate="screen">
            <a:extLst>
              <a:ext uri="{BEBA8EAE-BF5A-486C-A8C5-ECC9F3942E4B}">
                <a14:imgProps xmlns:a14="http://schemas.microsoft.com/office/drawing/2010/main">
                  <a14:imgLayer r:embed="rId12">
                    <a14:imgEffect>
                      <a14:saturation sat="400000"/>
                    </a14:imgEffect>
                  </a14:imgLayer>
                </a14:imgProps>
              </a:ext>
              <a:ext uri="{28A0092B-C50C-407E-A947-70E740481C1C}">
                <a14:useLocalDpi xmlns:a14="http://schemas.microsoft.com/office/drawing/2010/main"/>
              </a:ext>
            </a:extLst>
          </a:blip>
          <a:srcRect/>
          <a:stretch/>
        </p:blipFill>
        <p:spPr bwMode="auto">
          <a:xfrm>
            <a:off x="5825614" y="4247534"/>
            <a:ext cx="1076633" cy="958645"/>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61"/>
          <p:cNvPicPr>
            <a:picLocks noChangeAspect="1"/>
          </p:cNvPicPr>
          <p:nvPr/>
        </p:nvPicPr>
        <p:blipFill rotWithShape="1">
          <a:blip r:embed="rId13" cstate="screen">
            <a:extLst>
              <a:ext uri="{BEBA8EAE-BF5A-486C-A8C5-ECC9F3942E4B}">
                <a14:imgProps xmlns:a14="http://schemas.microsoft.com/office/drawing/2010/main">
                  <a14:imgLayer r:embed="rId14">
                    <a14:imgEffect>
                      <a14:brightnessContrast contrast="20000"/>
                    </a14:imgEffect>
                  </a14:imgLayer>
                </a14:imgProps>
              </a:ext>
              <a:ext uri="{28A0092B-C50C-407E-A947-70E740481C1C}">
                <a14:useLocalDpi xmlns:a14="http://schemas.microsoft.com/office/drawing/2010/main"/>
              </a:ext>
            </a:extLst>
          </a:blip>
          <a:srcRect/>
          <a:stretch/>
        </p:blipFill>
        <p:spPr>
          <a:xfrm>
            <a:off x="2654036" y="4231177"/>
            <a:ext cx="1163710" cy="988254"/>
          </a:xfrm>
          <a:prstGeom prst="rect">
            <a:avLst/>
          </a:prstGeom>
        </p:spPr>
      </p:pic>
    </p:spTree>
    <p:extLst>
      <p:ext uri="{BB962C8B-B14F-4D97-AF65-F5344CB8AC3E}">
        <p14:creationId xmlns:p14="http://schemas.microsoft.com/office/powerpoint/2010/main" val="32491014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PCR cycles amplify DNA exponentially</a:t>
            </a:r>
          </a:p>
        </p:txBody>
      </p:sp>
      <p:pic>
        <p:nvPicPr>
          <p:cNvPr id="6" name="Picture 5">
            <a:extLst>
              <a:ext uri="{FF2B5EF4-FFF2-40B4-BE49-F238E27FC236}">
                <a16:creationId xmlns:a16="http://schemas.microsoft.com/office/drawing/2014/main" id="{6C4041FD-35D4-4B22-98EE-EA93B5877F49}"/>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77516" y="1111813"/>
            <a:ext cx="6164533" cy="5264924"/>
          </a:xfrm>
          <a:prstGeom prst="rect">
            <a:avLst/>
          </a:prstGeom>
        </p:spPr>
      </p:pic>
      <p:sp>
        <p:nvSpPr>
          <p:cNvPr id="7" name="TextBox 6">
            <a:extLst>
              <a:ext uri="{FF2B5EF4-FFF2-40B4-BE49-F238E27FC236}">
                <a16:creationId xmlns:a16="http://schemas.microsoft.com/office/drawing/2014/main" id="{3B3C39FE-FF95-4B14-9C13-5AB54D1C138E}"/>
              </a:ext>
            </a:extLst>
          </p:cNvPr>
          <p:cNvSpPr txBox="1"/>
          <p:nvPr/>
        </p:nvSpPr>
        <p:spPr>
          <a:xfrm>
            <a:off x="6333423" y="2913278"/>
            <a:ext cx="3022333" cy="1661993"/>
          </a:xfrm>
          <a:prstGeom prst="rect">
            <a:avLst/>
          </a:prstGeom>
          <a:noFill/>
        </p:spPr>
        <p:txBody>
          <a:bodyPr wrap="square" tIns="91440" bIns="91440" rtlCol="0">
            <a:spAutoFit/>
          </a:bodyPr>
          <a:lstStyle/>
          <a:p>
            <a:pPr algn="l"/>
            <a:r>
              <a:rPr lang="en-US" sz="2400" b="0" dirty="0"/>
              <a:t>After 30 cycles, we expect to have over 1 billion copies of our target DNA.</a:t>
            </a:r>
          </a:p>
        </p:txBody>
      </p:sp>
    </p:spTree>
    <p:extLst>
      <p:ext uri="{BB962C8B-B14F-4D97-AF65-F5344CB8AC3E}">
        <p14:creationId xmlns:p14="http://schemas.microsoft.com/office/powerpoint/2010/main" val="22106646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EED62-F0DE-434F-9C35-1053AF82F435}"/>
              </a:ext>
            </a:extLst>
          </p:cNvPr>
          <p:cNvSpPr>
            <a:spLocks noGrp="1"/>
          </p:cNvSpPr>
          <p:nvPr>
            <p:ph type="title"/>
          </p:nvPr>
        </p:nvSpPr>
        <p:spPr/>
        <p:txBody>
          <a:bodyPr/>
          <a:lstStyle/>
          <a:p>
            <a:r>
              <a:rPr lang="en-US" dirty="0"/>
              <a:t>Using PCR on the beta-globin gene</a:t>
            </a:r>
          </a:p>
        </p:txBody>
      </p:sp>
      <p:sp>
        <p:nvSpPr>
          <p:cNvPr id="4" name="Vertical Text Placeholder 2">
            <a:extLst>
              <a:ext uri="{FF2B5EF4-FFF2-40B4-BE49-F238E27FC236}">
                <a16:creationId xmlns:a16="http://schemas.microsoft.com/office/drawing/2014/main" id="{15F9A5E9-63C5-44D3-A622-17F1205D1B11}"/>
              </a:ext>
            </a:extLst>
          </p:cNvPr>
          <p:cNvSpPr>
            <a:spLocks noGrp="1"/>
          </p:cNvSpPr>
          <p:nvPr>
            <p:ph type="body" orient="vert" idx="1"/>
          </p:nvPr>
        </p:nvSpPr>
        <p:spPr>
          <a:xfrm>
            <a:off x="433388" y="1514474"/>
            <a:ext cx="8747125" cy="3706111"/>
          </a:xfrm>
        </p:spPr>
        <p:txBody>
          <a:bodyPr/>
          <a:lstStyle/>
          <a:p>
            <a:pPr marL="285750" indent="-285750">
              <a:spcBef>
                <a:spcPts val="1800"/>
              </a:spcBef>
              <a:buFont typeface="Arial" panose="020B0604020202020204" pitchFamily="34" charset="0"/>
              <a:buChar char="•"/>
            </a:pPr>
            <a:r>
              <a:rPr lang="en-US" sz="2400" b="0" dirty="0"/>
              <a:t>With PCR we can make billions of copies of a very specific sequence of DNA very quickly.</a:t>
            </a:r>
          </a:p>
          <a:p>
            <a:pPr marL="285750" indent="-285750">
              <a:spcBef>
                <a:spcPts val="1800"/>
              </a:spcBef>
              <a:buFont typeface="Arial" panose="020B0604020202020204" pitchFamily="34" charset="0"/>
              <a:buChar char="•"/>
            </a:pPr>
            <a:r>
              <a:rPr lang="en-US" sz="2400" b="0" dirty="0"/>
              <a:t>Making copies of the beta-globin gene will allow us to use restriction digest to tell if the DNA has the sickle cell mutation.</a:t>
            </a:r>
          </a:p>
          <a:p>
            <a:pPr marL="285750" indent="-285750">
              <a:spcBef>
                <a:spcPts val="1800"/>
              </a:spcBef>
              <a:buFont typeface="Arial" panose="020B0604020202020204" pitchFamily="34" charset="0"/>
              <a:buChar char="•"/>
            </a:pPr>
            <a:r>
              <a:rPr lang="en-US" sz="2400" b="0" dirty="0"/>
              <a:t>But after a restriction digest, how do tell if the DNA has been cut by the restriction enzyme?</a:t>
            </a:r>
          </a:p>
        </p:txBody>
      </p:sp>
    </p:spTree>
    <p:extLst>
      <p:ext uri="{BB962C8B-B14F-4D97-AF65-F5344CB8AC3E}">
        <p14:creationId xmlns:p14="http://schemas.microsoft.com/office/powerpoint/2010/main" val="2520629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B8BD3-2DF7-44B7-BB58-2B583A7C881D}"/>
              </a:ext>
            </a:extLst>
          </p:cNvPr>
          <p:cNvSpPr>
            <a:spLocks noGrp="1"/>
          </p:cNvSpPr>
          <p:nvPr>
            <p:ph type="title"/>
          </p:nvPr>
        </p:nvSpPr>
        <p:spPr>
          <a:xfrm>
            <a:off x="419396" y="653837"/>
            <a:ext cx="8185406" cy="472605"/>
          </a:xfrm>
        </p:spPr>
        <p:txBody>
          <a:bodyPr>
            <a:noAutofit/>
          </a:bodyPr>
          <a:lstStyle/>
          <a:p>
            <a:r>
              <a:rPr lang="en-US" sz="2500" b="0" dirty="0">
                <a:solidFill>
                  <a:schemeClr val="tx1"/>
                </a:solidFill>
                <a:latin typeface="Segoe UI" panose="020B0502040204020203" pitchFamily="34" charset="0"/>
                <a:cs typeface="Segoe UI" panose="020B0502040204020203" pitchFamily="34" charset="0"/>
              </a:rPr>
              <a:t>Gel electrophoresis is a method of separating molecules</a:t>
            </a:r>
          </a:p>
        </p:txBody>
      </p:sp>
      <p:sp>
        <p:nvSpPr>
          <p:cNvPr id="3" name="Content Placeholder 2">
            <a:extLst>
              <a:ext uri="{FF2B5EF4-FFF2-40B4-BE49-F238E27FC236}">
                <a16:creationId xmlns:a16="http://schemas.microsoft.com/office/drawing/2014/main" id="{F4339C4E-5E7B-4DC0-805A-7D0A5EAA7C3A}"/>
              </a:ext>
            </a:extLst>
          </p:cNvPr>
          <p:cNvSpPr>
            <a:spLocks noGrp="1"/>
          </p:cNvSpPr>
          <p:nvPr>
            <p:ph sz="half" idx="2"/>
          </p:nvPr>
        </p:nvSpPr>
        <p:spPr>
          <a:xfrm>
            <a:off x="563104" y="1112637"/>
            <a:ext cx="8185408" cy="4299371"/>
          </a:xfrm>
        </p:spPr>
        <p:txBody>
          <a:bodyPr>
            <a:normAutofit/>
          </a:bodyPr>
          <a:lstStyle/>
          <a:p>
            <a:r>
              <a:rPr lang="en-US" sz="2400" b="0" dirty="0">
                <a:latin typeface="Segoe UI" panose="020B0502040204020203" pitchFamily="34" charset="0"/>
                <a:cs typeface="Segoe UI" panose="020B0502040204020203" pitchFamily="34" charset="0"/>
              </a:rPr>
              <a:t>Gel electrophoresis separates molecules based on 2 basic factors, size and charge-to-mass ratio.</a:t>
            </a:r>
          </a:p>
          <a:p>
            <a:r>
              <a:rPr lang="en-US" sz="2400" b="0" dirty="0">
                <a:latin typeface="Segoe UI" panose="020B0502040204020203" pitchFamily="34" charset="0"/>
                <a:cs typeface="Segoe UI" panose="020B0502040204020203" pitchFamily="34" charset="0"/>
              </a:rPr>
              <a:t>For DNA, because all DNA has the same charge to mass ratio, only size matters.</a:t>
            </a:r>
          </a:p>
          <a:p>
            <a:endParaRPr lang="en-US" sz="2400" dirty="0"/>
          </a:p>
        </p:txBody>
      </p:sp>
      <p:pic>
        <p:nvPicPr>
          <p:cNvPr id="1026" name="Picture 2" descr="File:CBP chemist reads a DNA profile.jpg">
            <a:extLst>
              <a:ext uri="{FF2B5EF4-FFF2-40B4-BE49-F238E27FC236}">
                <a16:creationId xmlns:a16="http://schemas.microsoft.com/office/drawing/2014/main" id="{F9545141-5AF2-45D9-85AC-55EADF036B6D}"/>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2856411"/>
            <a:ext cx="5983685" cy="400158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B579D63-8A2D-459A-B0DF-1FF585815E86}"/>
              </a:ext>
            </a:extLst>
          </p:cNvPr>
          <p:cNvSpPr txBox="1"/>
          <p:nvPr/>
        </p:nvSpPr>
        <p:spPr>
          <a:xfrm>
            <a:off x="6091144" y="5657146"/>
            <a:ext cx="2406315" cy="584775"/>
          </a:xfrm>
          <a:prstGeom prst="rect">
            <a:avLst/>
          </a:prstGeom>
          <a:noFill/>
        </p:spPr>
        <p:txBody>
          <a:bodyPr wrap="square" rtlCol="0">
            <a:spAutoFit/>
          </a:bodyPr>
          <a:lstStyle/>
          <a:p>
            <a:pPr algn="l"/>
            <a:r>
              <a:rPr lang="en-US" sz="1600" dirty="0">
                <a:latin typeface="Abel" panose="02000506030000020004" pitchFamily="2" charset="0"/>
              </a:rPr>
              <a:t>A scientist views his results on a polyacrylamide gel</a:t>
            </a:r>
          </a:p>
        </p:txBody>
      </p:sp>
      <p:sp>
        <p:nvSpPr>
          <p:cNvPr id="5" name="TextBox 4">
            <a:extLst>
              <a:ext uri="{FF2B5EF4-FFF2-40B4-BE49-F238E27FC236}">
                <a16:creationId xmlns:a16="http://schemas.microsoft.com/office/drawing/2014/main" id="{68BBA7C3-1533-428F-A188-7AE4826EA800}"/>
              </a:ext>
            </a:extLst>
          </p:cNvPr>
          <p:cNvSpPr txBox="1"/>
          <p:nvPr/>
        </p:nvSpPr>
        <p:spPr>
          <a:xfrm>
            <a:off x="3877334" y="6598652"/>
            <a:ext cx="2406316" cy="307777"/>
          </a:xfrm>
          <a:prstGeom prst="rect">
            <a:avLst/>
          </a:prstGeom>
          <a:noFill/>
        </p:spPr>
        <p:txBody>
          <a:bodyPr wrap="square" tIns="91440" bIns="91440" rtlCol="0">
            <a:spAutoFit/>
          </a:bodyPr>
          <a:lstStyle/>
          <a:p>
            <a:r>
              <a:rPr lang="en-US" sz="800" b="0" dirty="0"/>
              <a:t>Photo: James </a:t>
            </a:r>
            <a:r>
              <a:rPr lang="en-US" sz="800" b="0" dirty="0" err="1"/>
              <a:t>Tourtellotte</a:t>
            </a:r>
            <a:r>
              <a:rPr lang="en-US" sz="800" b="0" dirty="0"/>
              <a:t>, CBP Today</a:t>
            </a:r>
          </a:p>
        </p:txBody>
      </p:sp>
    </p:spTree>
    <p:extLst>
      <p:ext uri="{BB962C8B-B14F-4D97-AF65-F5344CB8AC3E}">
        <p14:creationId xmlns:p14="http://schemas.microsoft.com/office/powerpoint/2010/main" val="22899933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37208-1926-407D-8AEC-AC48830BECBF}"/>
              </a:ext>
            </a:extLst>
          </p:cNvPr>
          <p:cNvSpPr>
            <a:spLocks noGrp="1"/>
          </p:cNvSpPr>
          <p:nvPr>
            <p:ph type="title"/>
          </p:nvPr>
        </p:nvSpPr>
        <p:spPr>
          <a:xfrm>
            <a:off x="426977" y="500987"/>
            <a:ext cx="8185406" cy="424435"/>
          </a:xfrm>
        </p:spPr>
        <p:txBody>
          <a:bodyPr>
            <a:noAutofit/>
          </a:bodyPr>
          <a:lstStyle/>
          <a:p>
            <a:r>
              <a:rPr lang="en-US" sz="3600" b="0" dirty="0">
                <a:solidFill>
                  <a:schemeClr val="tx1"/>
                </a:solidFill>
                <a:latin typeface="Segoe UI" panose="020B0502040204020203" pitchFamily="34" charset="0"/>
                <a:cs typeface="Segoe UI" panose="020B0502040204020203" pitchFamily="34" charset="0"/>
              </a:rPr>
              <a:t>Gel electrophoresis - agarose gels</a:t>
            </a:r>
          </a:p>
        </p:txBody>
      </p:sp>
      <p:sp>
        <p:nvSpPr>
          <p:cNvPr id="3" name="Content Placeholder 2">
            <a:extLst>
              <a:ext uri="{FF2B5EF4-FFF2-40B4-BE49-F238E27FC236}">
                <a16:creationId xmlns:a16="http://schemas.microsoft.com/office/drawing/2014/main" id="{7ED137FC-EA2F-4A01-A452-CBBDFDAA7053}"/>
              </a:ext>
            </a:extLst>
          </p:cNvPr>
          <p:cNvSpPr>
            <a:spLocks noGrp="1"/>
          </p:cNvSpPr>
          <p:nvPr>
            <p:ph sz="half" idx="2"/>
          </p:nvPr>
        </p:nvSpPr>
        <p:spPr>
          <a:xfrm>
            <a:off x="763859" y="2020689"/>
            <a:ext cx="8185408" cy="3346441"/>
          </a:xfrm>
        </p:spPr>
        <p:txBody>
          <a:bodyPr>
            <a:normAutofit fontScale="92500" lnSpcReduction="20000"/>
          </a:bodyPr>
          <a:lstStyle/>
          <a:p>
            <a:pPr>
              <a:spcAft>
                <a:spcPts val="1800"/>
              </a:spcAft>
            </a:pPr>
            <a:r>
              <a:rPr lang="en-US" sz="2400" b="0" dirty="0">
                <a:latin typeface="Segoe UI" panose="020B0502040204020203" pitchFamily="34" charset="0"/>
                <a:cs typeface="Segoe UI" panose="020B0502040204020203" pitchFamily="34" charset="0"/>
              </a:rPr>
              <a:t>Agarose gels are typically used for separating DNA. Agarose is a polysaccharide extracted from seaweed and is safe to handle.</a:t>
            </a:r>
          </a:p>
          <a:p>
            <a:pPr>
              <a:spcAft>
                <a:spcPts val="1800"/>
              </a:spcAft>
            </a:pPr>
            <a:r>
              <a:rPr lang="en-US" sz="2400" b="0" dirty="0">
                <a:latin typeface="Segoe UI" panose="020B0502040204020203" pitchFamily="34" charset="0"/>
                <a:cs typeface="Segoe UI" panose="020B0502040204020203" pitchFamily="34" charset="0"/>
              </a:rPr>
              <a:t>The gel is a matrix, similar to web-like obstacle course that molecules are pulled through. </a:t>
            </a:r>
            <a:endParaRPr lang="en-US" sz="2000" b="0" dirty="0">
              <a:latin typeface="Segoe UI" panose="020B0502040204020203" pitchFamily="34" charset="0"/>
              <a:cs typeface="Segoe UI" panose="020B0502040204020203" pitchFamily="34" charset="0"/>
            </a:endParaRPr>
          </a:p>
          <a:p>
            <a:pPr>
              <a:spcBef>
                <a:spcPts val="0"/>
              </a:spcBef>
            </a:pPr>
            <a:r>
              <a:rPr lang="en-US" sz="2400" b="0" dirty="0">
                <a:latin typeface="Segoe UI" panose="020B0502040204020203" pitchFamily="34" charset="0"/>
                <a:cs typeface="Segoe UI" panose="020B0502040204020203" pitchFamily="34" charset="0"/>
              </a:rPr>
              <a:t>Smaller molecules  have an easier time  making it through the obstacles and so move faster.</a:t>
            </a:r>
          </a:p>
          <a:p>
            <a:pPr>
              <a:spcBef>
                <a:spcPts val="0"/>
              </a:spcBef>
            </a:pPr>
            <a:endParaRPr lang="en-US" sz="2400" b="0" dirty="0">
              <a:latin typeface="Segoe UI" panose="020B0502040204020203" pitchFamily="34" charset="0"/>
              <a:cs typeface="Segoe UI" panose="020B0502040204020203" pitchFamily="34" charset="0"/>
            </a:endParaRPr>
          </a:p>
          <a:p>
            <a:pPr>
              <a:spcBef>
                <a:spcPts val="0"/>
              </a:spcBef>
            </a:pPr>
            <a:r>
              <a:rPr lang="en-US" sz="2400" b="0" dirty="0">
                <a:latin typeface="Segoe UI" panose="020B0502040204020203" pitchFamily="34" charset="0"/>
                <a:cs typeface="Segoe UI" panose="020B0502040204020203" pitchFamily="34" charset="0"/>
              </a:rPr>
              <a:t>Larger molecules have more trouble making it through the obstacles and so move slower.</a:t>
            </a:r>
          </a:p>
          <a:p>
            <a:pPr>
              <a:spcAft>
                <a:spcPts val="1800"/>
              </a:spcAft>
            </a:pPr>
            <a:endParaRPr lang="en-US" sz="2400" dirty="0"/>
          </a:p>
        </p:txBody>
      </p:sp>
      <p:sp>
        <p:nvSpPr>
          <p:cNvPr id="4" name="Rectangle 3">
            <a:extLst>
              <a:ext uri="{FF2B5EF4-FFF2-40B4-BE49-F238E27FC236}">
                <a16:creationId xmlns:a16="http://schemas.microsoft.com/office/drawing/2014/main" id="{257108ED-DD8F-45C9-8103-57FF8920B721}"/>
              </a:ext>
            </a:extLst>
          </p:cNvPr>
          <p:cNvSpPr/>
          <p:nvPr/>
        </p:nvSpPr>
        <p:spPr>
          <a:xfrm>
            <a:off x="2085805" y="1242223"/>
            <a:ext cx="5541517" cy="461665"/>
          </a:xfrm>
          <a:prstGeom prst="rect">
            <a:avLst/>
          </a:prstGeom>
          <a:solidFill>
            <a:srgbClr val="005C9B"/>
          </a:solidFill>
        </p:spPr>
        <p:txBody>
          <a:bodyPr wrap="none">
            <a:spAutoFit/>
          </a:bodyPr>
          <a:lstStyle/>
          <a:p>
            <a:pPr>
              <a:spcAft>
                <a:spcPts val="1800"/>
              </a:spcAft>
            </a:pPr>
            <a:r>
              <a:rPr lang="en-US" sz="2400" dirty="0">
                <a:solidFill>
                  <a:schemeClr val="bg1"/>
                </a:solidFill>
              </a:rPr>
              <a:t>Today we will be using agarose gels.</a:t>
            </a:r>
          </a:p>
        </p:txBody>
      </p:sp>
    </p:spTree>
    <p:extLst>
      <p:ext uri="{BB962C8B-B14F-4D97-AF65-F5344CB8AC3E}">
        <p14:creationId xmlns:p14="http://schemas.microsoft.com/office/powerpoint/2010/main" val="3749358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F86EA-8A46-4833-A72A-5478082A3F1D}"/>
              </a:ext>
            </a:extLst>
          </p:cNvPr>
          <p:cNvSpPr>
            <a:spLocks noGrp="1"/>
          </p:cNvSpPr>
          <p:nvPr>
            <p:ph type="title"/>
          </p:nvPr>
        </p:nvSpPr>
        <p:spPr>
          <a:xfrm>
            <a:off x="511018" y="446566"/>
            <a:ext cx="8675511" cy="618663"/>
          </a:xfrm>
        </p:spPr>
        <p:txBody>
          <a:bodyPr>
            <a:noAutofit/>
          </a:bodyPr>
          <a:lstStyle/>
          <a:p>
            <a:r>
              <a:rPr lang="en-US" sz="3200" b="0" dirty="0">
                <a:solidFill>
                  <a:schemeClr val="tx1"/>
                </a:solidFill>
                <a:latin typeface="Segoe UI" panose="020B0502040204020203" pitchFamily="34" charset="0"/>
                <a:cs typeface="Segoe UI" panose="020B0502040204020203" pitchFamily="34" charset="0"/>
              </a:rPr>
              <a:t>Electron micrograph of the agarose gel matrix</a:t>
            </a:r>
          </a:p>
        </p:txBody>
      </p:sp>
      <p:sp>
        <p:nvSpPr>
          <p:cNvPr id="3" name="Content Placeholder 2">
            <a:extLst>
              <a:ext uri="{FF2B5EF4-FFF2-40B4-BE49-F238E27FC236}">
                <a16:creationId xmlns:a16="http://schemas.microsoft.com/office/drawing/2014/main" id="{BD94B3DC-AC56-4664-BD83-9C2047D787AD}"/>
              </a:ext>
            </a:extLst>
          </p:cNvPr>
          <p:cNvSpPr>
            <a:spLocks noGrp="1"/>
          </p:cNvSpPr>
          <p:nvPr>
            <p:ph sz="half" idx="4294967295"/>
          </p:nvPr>
        </p:nvSpPr>
        <p:spPr>
          <a:xfrm>
            <a:off x="847893" y="1065230"/>
            <a:ext cx="8138208" cy="2602881"/>
          </a:xfrm>
        </p:spPr>
        <p:txBody>
          <a:bodyPr>
            <a:noAutofit/>
          </a:bodyPr>
          <a:lstStyle/>
          <a:p>
            <a:pPr>
              <a:spcBef>
                <a:spcPts val="0"/>
              </a:spcBef>
            </a:pPr>
            <a:endParaRPr lang="en-US" sz="2000" dirty="0">
              <a:solidFill>
                <a:schemeClr val="accent1">
                  <a:lumMod val="75000"/>
                </a:schemeClr>
              </a:solidFill>
            </a:endParaRPr>
          </a:p>
        </p:txBody>
      </p:sp>
      <p:pic>
        <p:nvPicPr>
          <p:cNvPr id="2371586" name="Picture 2" descr="File:Be109agarosegelEM.jpg">
            <a:extLst>
              <a:ext uri="{FF2B5EF4-FFF2-40B4-BE49-F238E27FC236}">
                <a16:creationId xmlns:a16="http://schemas.microsoft.com/office/drawing/2014/main" id="{8EE73553-3DF0-4924-837C-1AF74F8975D5}"/>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33558" y="1214848"/>
            <a:ext cx="6966878" cy="46041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591D7533-E228-4897-B103-8A0F422AE247}"/>
              </a:ext>
            </a:extLst>
          </p:cNvPr>
          <p:cNvSpPr/>
          <p:nvPr/>
        </p:nvSpPr>
        <p:spPr>
          <a:xfrm>
            <a:off x="3306574" y="5819047"/>
            <a:ext cx="3706463" cy="246221"/>
          </a:xfrm>
          <a:prstGeom prst="rect">
            <a:avLst/>
          </a:prstGeom>
        </p:spPr>
        <p:txBody>
          <a:bodyPr wrap="none">
            <a:spAutoFit/>
          </a:bodyPr>
          <a:lstStyle/>
          <a:p>
            <a:r>
              <a:rPr lang="en-US" dirty="0"/>
              <a:t>https://openwetware.org/wiki/File:Be109agarosegelEM.jpg</a:t>
            </a:r>
          </a:p>
        </p:txBody>
      </p:sp>
    </p:spTree>
    <p:extLst>
      <p:ext uri="{BB962C8B-B14F-4D97-AF65-F5344CB8AC3E}">
        <p14:creationId xmlns:p14="http://schemas.microsoft.com/office/powerpoint/2010/main" val="36301804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8" name="Group 147">
            <a:extLst>
              <a:ext uri="{FF2B5EF4-FFF2-40B4-BE49-F238E27FC236}">
                <a16:creationId xmlns:a16="http://schemas.microsoft.com/office/drawing/2014/main" id="{4A317B6B-E1DE-4605-A8D7-5B88134E4247}"/>
              </a:ext>
            </a:extLst>
          </p:cNvPr>
          <p:cNvGrpSpPr/>
          <p:nvPr/>
        </p:nvGrpSpPr>
        <p:grpSpPr>
          <a:xfrm>
            <a:off x="1733902" y="568363"/>
            <a:ext cx="6209618" cy="5696488"/>
            <a:chOff x="1705600" y="759952"/>
            <a:chExt cx="6209618" cy="5696488"/>
          </a:xfrm>
        </p:grpSpPr>
        <p:sp>
          <p:nvSpPr>
            <p:cNvPr id="4" name="Oval 3">
              <a:extLst>
                <a:ext uri="{FF2B5EF4-FFF2-40B4-BE49-F238E27FC236}">
                  <a16:creationId xmlns:a16="http://schemas.microsoft.com/office/drawing/2014/main" id="{90477779-A7BD-48D6-8D1D-9F83E6AB3220}"/>
                </a:ext>
              </a:extLst>
            </p:cNvPr>
            <p:cNvSpPr/>
            <p:nvPr/>
          </p:nvSpPr>
          <p:spPr>
            <a:xfrm>
              <a:off x="1705600" y="759952"/>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Oval 4">
              <a:extLst>
                <a:ext uri="{FF2B5EF4-FFF2-40B4-BE49-F238E27FC236}">
                  <a16:creationId xmlns:a16="http://schemas.microsoft.com/office/drawing/2014/main" id="{42569273-3E02-44E9-B2DD-53CB2A9AC905}"/>
                </a:ext>
              </a:extLst>
            </p:cNvPr>
            <p:cNvSpPr/>
            <p:nvPr/>
          </p:nvSpPr>
          <p:spPr>
            <a:xfrm>
              <a:off x="2110866" y="1164357"/>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Oval 5">
              <a:extLst>
                <a:ext uri="{FF2B5EF4-FFF2-40B4-BE49-F238E27FC236}">
                  <a16:creationId xmlns:a16="http://schemas.microsoft.com/office/drawing/2014/main" id="{62CA9732-7D54-4041-9A12-4628B489F690}"/>
                </a:ext>
              </a:extLst>
            </p:cNvPr>
            <p:cNvSpPr/>
            <p:nvPr/>
          </p:nvSpPr>
          <p:spPr>
            <a:xfrm>
              <a:off x="2921398" y="1158824"/>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7" name="Group 6">
              <a:extLst>
                <a:ext uri="{FF2B5EF4-FFF2-40B4-BE49-F238E27FC236}">
                  <a16:creationId xmlns:a16="http://schemas.microsoft.com/office/drawing/2014/main" id="{0FEC3EE3-6B0A-41AD-98FB-8B930C6D8167}"/>
                </a:ext>
              </a:extLst>
            </p:cNvPr>
            <p:cNvGrpSpPr/>
            <p:nvPr/>
          </p:nvGrpSpPr>
          <p:grpSpPr>
            <a:xfrm>
              <a:off x="2516132" y="759952"/>
              <a:ext cx="941160" cy="139337"/>
              <a:chOff x="4084956" y="4032069"/>
              <a:chExt cx="941160" cy="139337"/>
            </a:xfrm>
          </p:grpSpPr>
          <p:sp>
            <p:nvSpPr>
              <p:cNvPr id="8" name="Oval 7">
                <a:extLst>
                  <a:ext uri="{FF2B5EF4-FFF2-40B4-BE49-F238E27FC236}">
                    <a16:creationId xmlns:a16="http://schemas.microsoft.com/office/drawing/2014/main" id="{EEAC7C4F-921C-43B8-A586-E0E297421F04}"/>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Oval 8">
                <a:extLst>
                  <a:ext uri="{FF2B5EF4-FFF2-40B4-BE49-F238E27FC236}">
                    <a16:creationId xmlns:a16="http://schemas.microsoft.com/office/drawing/2014/main" id="{DE24E49B-F481-4B0D-B8CB-F72FCB8C7532}"/>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0" name="Oval 9">
              <a:extLst>
                <a:ext uri="{FF2B5EF4-FFF2-40B4-BE49-F238E27FC236}">
                  <a16:creationId xmlns:a16="http://schemas.microsoft.com/office/drawing/2014/main" id="{7C50B7E8-285C-4E3E-B65D-EA7702E7D1A6}"/>
                </a:ext>
              </a:extLst>
            </p:cNvPr>
            <p:cNvSpPr/>
            <p:nvPr/>
          </p:nvSpPr>
          <p:spPr>
            <a:xfrm>
              <a:off x="4137196" y="759952"/>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Oval 10">
              <a:extLst>
                <a:ext uri="{FF2B5EF4-FFF2-40B4-BE49-F238E27FC236}">
                  <a16:creationId xmlns:a16="http://schemas.microsoft.com/office/drawing/2014/main" id="{44052C31-2075-46E5-B818-8A4A99CCA8B2}"/>
                </a:ext>
              </a:extLst>
            </p:cNvPr>
            <p:cNvSpPr/>
            <p:nvPr/>
          </p:nvSpPr>
          <p:spPr>
            <a:xfrm>
              <a:off x="3731930" y="1164357"/>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Oval 11">
              <a:extLst>
                <a:ext uri="{FF2B5EF4-FFF2-40B4-BE49-F238E27FC236}">
                  <a16:creationId xmlns:a16="http://schemas.microsoft.com/office/drawing/2014/main" id="{5BE26FCF-405E-4662-BA17-1E53F4927B24}"/>
                </a:ext>
              </a:extLst>
            </p:cNvPr>
            <p:cNvSpPr/>
            <p:nvPr/>
          </p:nvSpPr>
          <p:spPr>
            <a:xfrm>
              <a:off x="4542462" y="1158824"/>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Oval 12">
              <a:extLst>
                <a:ext uri="{FF2B5EF4-FFF2-40B4-BE49-F238E27FC236}">
                  <a16:creationId xmlns:a16="http://schemas.microsoft.com/office/drawing/2014/main" id="{E007876E-C7F6-48F9-902B-818307B000D6}"/>
                </a:ext>
              </a:extLst>
            </p:cNvPr>
            <p:cNvSpPr/>
            <p:nvPr/>
          </p:nvSpPr>
          <p:spPr>
            <a:xfrm>
              <a:off x="1705600" y="1618743"/>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Oval 13">
              <a:extLst>
                <a:ext uri="{FF2B5EF4-FFF2-40B4-BE49-F238E27FC236}">
                  <a16:creationId xmlns:a16="http://schemas.microsoft.com/office/drawing/2014/main" id="{39C213DF-94B2-44A4-9C3B-D37AD95F5BCC}"/>
                </a:ext>
              </a:extLst>
            </p:cNvPr>
            <p:cNvSpPr/>
            <p:nvPr/>
          </p:nvSpPr>
          <p:spPr>
            <a:xfrm>
              <a:off x="2110866" y="2023148"/>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Oval 14">
              <a:extLst>
                <a:ext uri="{FF2B5EF4-FFF2-40B4-BE49-F238E27FC236}">
                  <a16:creationId xmlns:a16="http://schemas.microsoft.com/office/drawing/2014/main" id="{DBFBEBCF-D4F3-4698-AE7D-173449D94B29}"/>
                </a:ext>
              </a:extLst>
            </p:cNvPr>
            <p:cNvSpPr/>
            <p:nvPr/>
          </p:nvSpPr>
          <p:spPr>
            <a:xfrm>
              <a:off x="2921398" y="2017615"/>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6" name="Group 15">
              <a:extLst>
                <a:ext uri="{FF2B5EF4-FFF2-40B4-BE49-F238E27FC236}">
                  <a16:creationId xmlns:a16="http://schemas.microsoft.com/office/drawing/2014/main" id="{EF3754CA-1AC1-4B0E-8366-089CB77A5DAE}"/>
                </a:ext>
              </a:extLst>
            </p:cNvPr>
            <p:cNvGrpSpPr/>
            <p:nvPr/>
          </p:nvGrpSpPr>
          <p:grpSpPr>
            <a:xfrm>
              <a:off x="2516132" y="1618743"/>
              <a:ext cx="941160" cy="139337"/>
              <a:chOff x="4084956" y="4032069"/>
              <a:chExt cx="941160" cy="139337"/>
            </a:xfrm>
          </p:grpSpPr>
          <p:sp>
            <p:nvSpPr>
              <p:cNvPr id="17" name="Oval 16">
                <a:extLst>
                  <a:ext uri="{FF2B5EF4-FFF2-40B4-BE49-F238E27FC236}">
                    <a16:creationId xmlns:a16="http://schemas.microsoft.com/office/drawing/2014/main" id="{115B5D49-91B8-4705-8F8F-FFF9D243A464}"/>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Oval 17">
                <a:extLst>
                  <a:ext uri="{FF2B5EF4-FFF2-40B4-BE49-F238E27FC236}">
                    <a16:creationId xmlns:a16="http://schemas.microsoft.com/office/drawing/2014/main" id="{F7A93DC6-6A67-4E49-942B-2C4FA0F043BE}"/>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9" name="Oval 18">
              <a:extLst>
                <a:ext uri="{FF2B5EF4-FFF2-40B4-BE49-F238E27FC236}">
                  <a16:creationId xmlns:a16="http://schemas.microsoft.com/office/drawing/2014/main" id="{7DD9D8EB-174C-443A-AC72-E8FF02B1CE9C}"/>
                </a:ext>
              </a:extLst>
            </p:cNvPr>
            <p:cNvSpPr/>
            <p:nvPr/>
          </p:nvSpPr>
          <p:spPr>
            <a:xfrm>
              <a:off x="4137196" y="1618743"/>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Oval 19">
              <a:extLst>
                <a:ext uri="{FF2B5EF4-FFF2-40B4-BE49-F238E27FC236}">
                  <a16:creationId xmlns:a16="http://schemas.microsoft.com/office/drawing/2014/main" id="{94B655A5-6BC9-43DA-A54D-EC75857309CF}"/>
                </a:ext>
              </a:extLst>
            </p:cNvPr>
            <p:cNvSpPr/>
            <p:nvPr/>
          </p:nvSpPr>
          <p:spPr>
            <a:xfrm>
              <a:off x="3731930" y="2023148"/>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Oval 20">
              <a:extLst>
                <a:ext uri="{FF2B5EF4-FFF2-40B4-BE49-F238E27FC236}">
                  <a16:creationId xmlns:a16="http://schemas.microsoft.com/office/drawing/2014/main" id="{33977207-005C-4E85-9BCA-C3C85F217BA5}"/>
                </a:ext>
              </a:extLst>
            </p:cNvPr>
            <p:cNvSpPr/>
            <p:nvPr/>
          </p:nvSpPr>
          <p:spPr>
            <a:xfrm>
              <a:off x="4542462" y="2017615"/>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Oval 21">
              <a:extLst>
                <a:ext uri="{FF2B5EF4-FFF2-40B4-BE49-F238E27FC236}">
                  <a16:creationId xmlns:a16="http://schemas.microsoft.com/office/drawing/2014/main" id="{BE566616-A9CD-4B2B-BABE-7D4D31ADA7FF}"/>
                </a:ext>
              </a:extLst>
            </p:cNvPr>
            <p:cNvSpPr/>
            <p:nvPr/>
          </p:nvSpPr>
          <p:spPr>
            <a:xfrm>
              <a:off x="4947728" y="759952"/>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Oval 22">
              <a:extLst>
                <a:ext uri="{FF2B5EF4-FFF2-40B4-BE49-F238E27FC236}">
                  <a16:creationId xmlns:a16="http://schemas.microsoft.com/office/drawing/2014/main" id="{06D64696-2540-4D14-A73D-249644358DF0}"/>
                </a:ext>
              </a:extLst>
            </p:cNvPr>
            <p:cNvSpPr/>
            <p:nvPr/>
          </p:nvSpPr>
          <p:spPr>
            <a:xfrm>
              <a:off x="5352994" y="1164357"/>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Oval 23">
              <a:extLst>
                <a:ext uri="{FF2B5EF4-FFF2-40B4-BE49-F238E27FC236}">
                  <a16:creationId xmlns:a16="http://schemas.microsoft.com/office/drawing/2014/main" id="{2BA58287-F9BD-4E89-9D2E-0C126D088101}"/>
                </a:ext>
              </a:extLst>
            </p:cNvPr>
            <p:cNvSpPr/>
            <p:nvPr/>
          </p:nvSpPr>
          <p:spPr>
            <a:xfrm>
              <a:off x="6163526" y="1158824"/>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25" name="Group 24">
              <a:extLst>
                <a:ext uri="{FF2B5EF4-FFF2-40B4-BE49-F238E27FC236}">
                  <a16:creationId xmlns:a16="http://schemas.microsoft.com/office/drawing/2014/main" id="{6F1AEC6D-A713-427B-A992-DCBEF46E82FF}"/>
                </a:ext>
              </a:extLst>
            </p:cNvPr>
            <p:cNvGrpSpPr/>
            <p:nvPr/>
          </p:nvGrpSpPr>
          <p:grpSpPr>
            <a:xfrm>
              <a:off x="5758260" y="759952"/>
              <a:ext cx="941160" cy="139337"/>
              <a:chOff x="4084956" y="4032069"/>
              <a:chExt cx="941160" cy="139337"/>
            </a:xfrm>
          </p:grpSpPr>
          <p:sp>
            <p:nvSpPr>
              <p:cNvPr id="26" name="Oval 25">
                <a:extLst>
                  <a:ext uri="{FF2B5EF4-FFF2-40B4-BE49-F238E27FC236}">
                    <a16:creationId xmlns:a16="http://schemas.microsoft.com/office/drawing/2014/main" id="{52CD592E-8397-488E-BC8E-0264A2435839}"/>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Oval 26">
                <a:extLst>
                  <a:ext uri="{FF2B5EF4-FFF2-40B4-BE49-F238E27FC236}">
                    <a16:creationId xmlns:a16="http://schemas.microsoft.com/office/drawing/2014/main" id="{ECFA16BE-96C4-481B-A3D5-91494FEA90B0}"/>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28" name="Oval 27">
              <a:extLst>
                <a:ext uri="{FF2B5EF4-FFF2-40B4-BE49-F238E27FC236}">
                  <a16:creationId xmlns:a16="http://schemas.microsoft.com/office/drawing/2014/main" id="{6E63E496-C064-4842-80B7-8D65E4EC7CBE}"/>
                </a:ext>
              </a:extLst>
            </p:cNvPr>
            <p:cNvSpPr/>
            <p:nvPr/>
          </p:nvSpPr>
          <p:spPr>
            <a:xfrm>
              <a:off x="7379324" y="759952"/>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 name="Oval 28">
              <a:extLst>
                <a:ext uri="{FF2B5EF4-FFF2-40B4-BE49-F238E27FC236}">
                  <a16:creationId xmlns:a16="http://schemas.microsoft.com/office/drawing/2014/main" id="{42EA83C7-21D6-46A8-9961-C0F3EC7F3DBA}"/>
                </a:ext>
              </a:extLst>
            </p:cNvPr>
            <p:cNvSpPr/>
            <p:nvPr/>
          </p:nvSpPr>
          <p:spPr>
            <a:xfrm>
              <a:off x="6974058" y="1164357"/>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 name="Oval 29">
              <a:extLst>
                <a:ext uri="{FF2B5EF4-FFF2-40B4-BE49-F238E27FC236}">
                  <a16:creationId xmlns:a16="http://schemas.microsoft.com/office/drawing/2014/main" id="{93706C94-903F-489D-A667-F084FF2691D1}"/>
                </a:ext>
              </a:extLst>
            </p:cNvPr>
            <p:cNvSpPr/>
            <p:nvPr/>
          </p:nvSpPr>
          <p:spPr>
            <a:xfrm>
              <a:off x="7784590" y="1158824"/>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1" name="Oval 30">
              <a:extLst>
                <a:ext uri="{FF2B5EF4-FFF2-40B4-BE49-F238E27FC236}">
                  <a16:creationId xmlns:a16="http://schemas.microsoft.com/office/drawing/2014/main" id="{C7120EE8-1E33-493E-9D90-911B102991C4}"/>
                </a:ext>
              </a:extLst>
            </p:cNvPr>
            <p:cNvSpPr/>
            <p:nvPr/>
          </p:nvSpPr>
          <p:spPr>
            <a:xfrm>
              <a:off x="4947728" y="1618743"/>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2" name="Oval 31">
              <a:extLst>
                <a:ext uri="{FF2B5EF4-FFF2-40B4-BE49-F238E27FC236}">
                  <a16:creationId xmlns:a16="http://schemas.microsoft.com/office/drawing/2014/main" id="{8D8571B7-31AA-4B97-8915-16165844783C}"/>
                </a:ext>
              </a:extLst>
            </p:cNvPr>
            <p:cNvSpPr/>
            <p:nvPr/>
          </p:nvSpPr>
          <p:spPr>
            <a:xfrm>
              <a:off x="5352994" y="2023148"/>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3" name="Oval 32">
              <a:extLst>
                <a:ext uri="{FF2B5EF4-FFF2-40B4-BE49-F238E27FC236}">
                  <a16:creationId xmlns:a16="http://schemas.microsoft.com/office/drawing/2014/main" id="{56BE70E2-CE27-49B8-9260-B749FD91A8AF}"/>
                </a:ext>
              </a:extLst>
            </p:cNvPr>
            <p:cNvSpPr/>
            <p:nvPr/>
          </p:nvSpPr>
          <p:spPr>
            <a:xfrm>
              <a:off x="6163526" y="2017615"/>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34" name="Group 33">
              <a:extLst>
                <a:ext uri="{FF2B5EF4-FFF2-40B4-BE49-F238E27FC236}">
                  <a16:creationId xmlns:a16="http://schemas.microsoft.com/office/drawing/2014/main" id="{67DBD798-3A5D-4703-9F1A-38028CC08CD8}"/>
                </a:ext>
              </a:extLst>
            </p:cNvPr>
            <p:cNvGrpSpPr/>
            <p:nvPr/>
          </p:nvGrpSpPr>
          <p:grpSpPr>
            <a:xfrm>
              <a:off x="5758260" y="1618743"/>
              <a:ext cx="941160" cy="139337"/>
              <a:chOff x="4084956" y="4032069"/>
              <a:chExt cx="941160" cy="139337"/>
            </a:xfrm>
          </p:grpSpPr>
          <p:sp>
            <p:nvSpPr>
              <p:cNvPr id="35" name="Oval 34">
                <a:extLst>
                  <a:ext uri="{FF2B5EF4-FFF2-40B4-BE49-F238E27FC236}">
                    <a16:creationId xmlns:a16="http://schemas.microsoft.com/office/drawing/2014/main" id="{6A06D542-39E6-441A-9A5D-77290EED2FF8}"/>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Oval 35">
                <a:extLst>
                  <a:ext uri="{FF2B5EF4-FFF2-40B4-BE49-F238E27FC236}">
                    <a16:creationId xmlns:a16="http://schemas.microsoft.com/office/drawing/2014/main" id="{4E296098-74DA-4C9C-894E-5F7E48C1BFE0}"/>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7" name="Oval 36">
              <a:extLst>
                <a:ext uri="{FF2B5EF4-FFF2-40B4-BE49-F238E27FC236}">
                  <a16:creationId xmlns:a16="http://schemas.microsoft.com/office/drawing/2014/main" id="{04A3FC7B-1735-47BC-B1DC-96F1EAFE9892}"/>
                </a:ext>
              </a:extLst>
            </p:cNvPr>
            <p:cNvSpPr/>
            <p:nvPr/>
          </p:nvSpPr>
          <p:spPr>
            <a:xfrm>
              <a:off x="7379324" y="1618743"/>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8" name="Oval 37">
              <a:extLst>
                <a:ext uri="{FF2B5EF4-FFF2-40B4-BE49-F238E27FC236}">
                  <a16:creationId xmlns:a16="http://schemas.microsoft.com/office/drawing/2014/main" id="{D95502FB-E4FA-46DC-8286-E76BFB76FE01}"/>
                </a:ext>
              </a:extLst>
            </p:cNvPr>
            <p:cNvSpPr/>
            <p:nvPr/>
          </p:nvSpPr>
          <p:spPr>
            <a:xfrm>
              <a:off x="6974058" y="2023148"/>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9" name="Oval 38">
              <a:extLst>
                <a:ext uri="{FF2B5EF4-FFF2-40B4-BE49-F238E27FC236}">
                  <a16:creationId xmlns:a16="http://schemas.microsoft.com/office/drawing/2014/main" id="{C6F604F3-3A85-44C8-8860-211EE84AD100}"/>
                </a:ext>
              </a:extLst>
            </p:cNvPr>
            <p:cNvSpPr/>
            <p:nvPr/>
          </p:nvSpPr>
          <p:spPr>
            <a:xfrm>
              <a:off x="7784590" y="2017615"/>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0" name="Oval 39">
              <a:extLst>
                <a:ext uri="{FF2B5EF4-FFF2-40B4-BE49-F238E27FC236}">
                  <a16:creationId xmlns:a16="http://schemas.microsoft.com/office/drawing/2014/main" id="{95951CE9-AE03-4D10-B7B7-B1C983B47E02}"/>
                </a:ext>
              </a:extLst>
            </p:cNvPr>
            <p:cNvSpPr/>
            <p:nvPr/>
          </p:nvSpPr>
          <p:spPr>
            <a:xfrm>
              <a:off x="1705600" y="2477534"/>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1" name="Oval 40">
              <a:extLst>
                <a:ext uri="{FF2B5EF4-FFF2-40B4-BE49-F238E27FC236}">
                  <a16:creationId xmlns:a16="http://schemas.microsoft.com/office/drawing/2014/main" id="{89D73673-EA3E-4E65-B134-0F63E088D650}"/>
                </a:ext>
              </a:extLst>
            </p:cNvPr>
            <p:cNvSpPr/>
            <p:nvPr/>
          </p:nvSpPr>
          <p:spPr>
            <a:xfrm>
              <a:off x="2110866" y="288193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2" name="Oval 41">
              <a:extLst>
                <a:ext uri="{FF2B5EF4-FFF2-40B4-BE49-F238E27FC236}">
                  <a16:creationId xmlns:a16="http://schemas.microsoft.com/office/drawing/2014/main" id="{E96E0D88-C8B5-417A-81EE-D5E07A7DE270}"/>
                </a:ext>
              </a:extLst>
            </p:cNvPr>
            <p:cNvSpPr/>
            <p:nvPr/>
          </p:nvSpPr>
          <p:spPr>
            <a:xfrm>
              <a:off x="2921398" y="2876406"/>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43" name="Group 42">
              <a:extLst>
                <a:ext uri="{FF2B5EF4-FFF2-40B4-BE49-F238E27FC236}">
                  <a16:creationId xmlns:a16="http://schemas.microsoft.com/office/drawing/2014/main" id="{73A08C9F-9694-444E-8BFF-6BCD4508743F}"/>
                </a:ext>
              </a:extLst>
            </p:cNvPr>
            <p:cNvGrpSpPr/>
            <p:nvPr/>
          </p:nvGrpSpPr>
          <p:grpSpPr>
            <a:xfrm>
              <a:off x="2516132" y="2477534"/>
              <a:ext cx="941160" cy="139337"/>
              <a:chOff x="4084956" y="4032069"/>
              <a:chExt cx="941160" cy="139337"/>
            </a:xfrm>
          </p:grpSpPr>
          <p:sp>
            <p:nvSpPr>
              <p:cNvPr id="44" name="Oval 43">
                <a:extLst>
                  <a:ext uri="{FF2B5EF4-FFF2-40B4-BE49-F238E27FC236}">
                    <a16:creationId xmlns:a16="http://schemas.microsoft.com/office/drawing/2014/main" id="{08EF2DD5-B5A5-4DE9-B1A5-94BFEFAA6777}"/>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5" name="Oval 44">
                <a:extLst>
                  <a:ext uri="{FF2B5EF4-FFF2-40B4-BE49-F238E27FC236}">
                    <a16:creationId xmlns:a16="http://schemas.microsoft.com/office/drawing/2014/main" id="{FB45CCEB-6466-4DF4-8B65-03D8BF22986A}"/>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46" name="Oval 45">
              <a:extLst>
                <a:ext uri="{FF2B5EF4-FFF2-40B4-BE49-F238E27FC236}">
                  <a16:creationId xmlns:a16="http://schemas.microsoft.com/office/drawing/2014/main" id="{87C29675-5A1D-4D9F-8027-0E09DEB0B1C3}"/>
                </a:ext>
              </a:extLst>
            </p:cNvPr>
            <p:cNvSpPr/>
            <p:nvPr/>
          </p:nvSpPr>
          <p:spPr>
            <a:xfrm>
              <a:off x="4137196" y="2477534"/>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7" name="Oval 46">
              <a:extLst>
                <a:ext uri="{FF2B5EF4-FFF2-40B4-BE49-F238E27FC236}">
                  <a16:creationId xmlns:a16="http://schemas.microsoft.com/office/drawing/2014/main" id="{93CBF8BB-4D54-43E8-9F82-AFA87F97EB82}"/>
                </a:ext>
              </a:extLst>
            </p:cNvPr>
            <p:cNvSpPr/>
            <p:nvPr/>
          </p:nvSpPr>
          <p:spPr>
            <a:xfrm>
              <a:off x="3731930" y="288193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8" name="Oval 47">
              <a:extLst>
                <a:ext uri="{FF2B5EF4-FFF2-40B4-BE49-F238E27FC236}">
                  <a16:creationId xmlns:a16="http://schemas.microsoft.com/office/drawing/2014/main" id="{2A66A452-4E87-47DE-842A-4A148001DF28}"/>
                </a:ext>
              </a:extLst>
            </p:cNvPr>
            <p:cNvSpPr/>
            <p:nvPr/>
          </p:nvSpPr>
          <p:spPr>
            <a:xfrm>
              <a:off x="4542462" y="2876406"/>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9" name="Oval 48">
              <a:extLst>
                <a:ext uri="{FF2B5EF4-FFF2-40B4-BE49-F238E27FC236}">
                  <a16:creationId xmlns:a16="http://schemas.microsoft.com/office/drawing/2014/main" id="{89D7B5FB-8550-4F36-9A10-E72E2D76BC3E}"/>
                </a:ext>
              </a:extLst>
            </p:cNvPr>
            <p:cNvSpPr/>
            <p:nvPr/>
          </p:nvSpPr>
          <p:spPr>
            <a:xfrm>
              <a:off x="1705600" y="3336325"/>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0" name="Oval 49">
              <a:extLst>
                <a:ext uri="{FF2B5EF4-FFF2-40B4-BE49-F238E27FC236}">
                  <a16:creationId xmlns:a16="http://schemas.microsoft.com/office/drawing/2014/main" id="{5A1C5228-6FC5-4ED3-B158-DFD2EA1411AB}"/>
                </a:ext>
              </a:extLst>
            </p:cNvPr>
            <p:cNvSpPr/>
            <p:nvPr/>
          </p:nvSpPr>
          <p:spPr>
            <a:xfrm>
              <a:off x="2110866" y="3740730"/>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1" name="Oval 50">
              <a:extLst>
                <a:ext uri="{FF2B5EF4-FFF2-40B4-BE49-F238E27FC236}">
                  <a16:creationId xmlns:a16="http://schemas.microsoft.com/office/drawing/2014/main" id="{2FB01C08-FC2F-477F-BDF7-7E7FA6A9B1BA}"/>
                </a:ext>
              </a:extLst>
            </p:cNvPr>
            <p:cNvSpPr/>
            <p:nvPr/>
          </p:nvSpPr>
          <p:spPr>
            <a:xfrm>
              <a:off x="2921398" y="3735197"/>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52" name="Group 51">
              <a:extLst>
                <a:ext uri="{FF2B5EF4-FFF2-40B4-BE49-F238E27FC236}">
                  <a16:creationId xmlns:a16="http://schemas.microsoft.com/office/drawing/2014/main" id="{48D99D17-21BF-4418-A5E0-91B96408FD5B}"/>
                </a:ext>
              </a:extLst>
            </p:cNvPr>
            <p:cNvGrpSpPr/>
            <p:nvPr/>
          </p:nvGrpSpPr>
          <p:grpSpPr>
            <a:xfrm>
              <a:off x="2516132" y="3336325"/>
              <a:ext cx="941160" cy="139337"/>
              <a:chOff x="4084956" y="4032069"/>
              <a:chExt cx="941160" cy="139337"/>
            </a:xfrm>
          </p:grpSpPr>
          <p:sp>
            <p:nvSpPr>
              <p:cNvPr id="53" name="Oval 52">
                <a:extLst>
                  <a:ext uri="{FF2B5EF4-FFF2-40B4-BE49-F238E27FC236}">
                    <a16:creationId xmlns:a16="http://schemas.microsoft.com/office/drawing/2014/main" id="{ED8DA1A9-13B7-4769-883D-F46CF1F420C8}"/>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4" name="Oval 53">
                <a:extLst>
                  <a:ext uri="{FF2B5EF4-FFF2-40B4-BE49-F238E27FC236}">
                    <a16:creationId xmlns:a16="http://schemas.microsoft.com/office/drawing/2014/main" id="{5D5D66DD-6775-4D69-A845-6F725FD76658}"/>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55" name="Oval 54">
              <a:extLst>
                <a:ext uri="{FF2B5EF4-FFF2-40B4-BE49-F238E27FC236}">
                  <a16:creationId xmlns:a16="http://schemas.microsoft.com/office/drawing/2014/main" id="{EAC84A76-D02D-456D-950E-416C67B98B63}"/>
                </a:ext>
              </a:extLst>
            </p:cNvPr>
            <p:cNvSpPr/>
            <p:nvPr/>
          </p:nvSpPr>
          <p:spPr>
            <a:xfrm>
              <a:off x="4137196" y="3336325"/>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6" name="Oval 55">
              <a:extLst>
                <a:ext uri="{FF2B5EF4-FFF2-40B4-BE49-F238E27FC236}">
                  <a16:creationId xmlns:a16="http://schemas.microsoft.com/office/drawing/2014/main" id="{356AB5B5-BEBD-4119-BC14-5D9152DCBEB2}"/>
                </a:ext>
              </a:extLst>
            </p:cNvPr>
            <p:cNvSpPr/>
            <p:nvPr/>
          </p:nvSpPr>
          <p:spPr>
            <a:xfrm>
              <a:off x="3731930" y="3740730"/>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7" name="Oval 56">
              <a:extLst>
                <a:ext uri="{FF2B5EF4-FFF2-40B4-BE49-F238E27FC236}">
                  <a16:creationId xmlns:a16="http://schemas.microsoft.com/office/drawing/2014/main" id="{2C838D1A-F0FB-49B3-82C5-34DE4CC78050}"/>
                </a:ext>
              </a:extLst>
            </p:cNvPr>
            <p:cNvSpPr/>
            <p:nvPr/>
          </p:nvSpPr>
          <p:spPr>
            <a:xfrm>
              <a:off x="4542462" y="3735197"/>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8" name="Oval 57">
              <a:extLst>
                <a:ext uri="{FF2B5EF4-FFF2-40B4-BE49-F238E27FC236}">
                  <a16:creationId xmlns:a16="http://schemas.microsoft.com/office/drawing/2014/main" id="{7F7A3C59-B59D-4DB8-88C9-3BD556F75480}"/>
                </a:ext>
              </a:extLst>
            </p:cNvPr>
            <p:cNvSpPr/>
            <p:nvPr/>
          </p:nvSpPr>
          <p:spPr>
            <a:xfrm>
              <a:off x="4947728" y="2477534"/>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9" name="Oval 58">
              <a:extLst>
                <a:ext uri="{FF2B5EF4-FFF2-40B4-BE49-F238E27FC236}">
                  <a16:creationId xmlns:a16="http://schemas.microsoft.com/office/drawing/2014/main" id="{2E92BEF8-1142-467C-BAD4-EAC5828BE5F9}"/>
                </a:ext>
              </a:extLst>
            </p:cNvPr>
            <p:cNvSpPr/>
            <p:nvPr/>
          </p:nvSpPr>
          <p:spPr>
            <a:xfrm>
              <a:off x="5352994" y="288193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0" name="Oval 59">
              <a:extLst>
                <a:ext uri="{FF2B5EF4-FFF2-40B4-BE49-F238E27FC236}">
                  <a16:creationId xmlns:a16="http://schemas.microsoft.com/office/drawing/2014/main" id="{8AB28985-34BE-4740-A357-25A4BBB7B554}"/>
                </a:ext>
              </a:extLst>
            </p:cNvPr>
            <p:cNvSpPr/>
            <p:nvPr/>
          </p:nvSpPr>
          <p:spPr>
            <a:xfrm>
              <a:off x="6163526" y="2876406"/>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61" name="Group 60">
              <a:extLst>
                <a:ext uri="{FF2B5EF4-FFF2-40B4-BE49-F238E27FC236}">
                  <a16:creationId xmlns:a16="http://schemas.microsoft.com/office/drawing/2014/main" id="{306C2DC6-2A81-41FC-9E92-7165A98DB2D1}"/>
                </a:ext>
              </a:extLst>
            </p:cNvPr>
            <p:cNvGrpSpPr/>
            <p:nvPr/>
          </p:nvGrpSpPr>
          <p:grpSpPr>
            <a:xfrm>
              <a:off x="5758260" y="2477534"/>
              <a:ext cx="941160" cy="139337"/>
              <a:chOff x="4084956" y="4032069"/>
              <a:chExt cx="941160" cy="139337"/>
            </a:xfrm>
          </p:grpSpPr>
          <p:sp>
            <p:nvSpPr>
              <p:cNvPr id="62" name="Oval 61">
                <a:extLst>
                  <a:ext uri="{FF2B5EF4-FFF2-40B4-BE49-F238E27FC236}">
                    <a16:creationId xmlns:a16="http://schemas.microsoft.com/office/drawing/2014/main" id="{F2731325-79E8-406C-A512-F4410FA0191A}"/>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3" name="Oval 62">
                <a:extLst>
                  <a:ext uri="{FF2B5EF4-FFF2-40B4-BE49-F238E27FC236}">
                    <a16:creationId xmlns:a16="http://schemas.microsoft.com/office/drawing/2014/main" id="{DE8BB0AD-1FD9-4C61-9AC5-C0302DF7CFEE}"/>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64" name="Oval 63">
              <a:extLst>
                <a:ext uri="{FF2B5EF4-FFF2-40B4-BE49-F238E27FC236}">
                  <a16:creationId xmlns:a16="http://schemas.microsoft.com/office/drawing/2014/main" id="{350530FC-B8B2-4EC4-B644-9E78041F5CFE}"/>
                </a:ext>
              </a:extLst>
            </p:cNvPr>
            <p:cNvSpPr/>
            <p:nvPr/>
          </p:nvSpPr>
          <p:spPr>
            <a:xfrm>
              <a:off x="7379324" y="2477534"/>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5" name="Oval 64">
              <a:extLst>
                <a:ext uri="{FF2B5EF4-FFF2-40B4-BE49-F238E27FC236}">
                  <a16:creationId xmlns:a16="http://schemas.microsoft.com/office/drawing/2014/main" id="{0E93BEF3-5679-4F73-B5ED-06408C07A4BB}"/>
                </a:ext>
              </a:extLst>
            </p:cNvPr>
            <p:cNvSpPr/>
            <p:nvPr/>
          </p:nvSpPr>
          <p:spPr>
            <a:xfrm>
              <a:off x="6974058" y="288193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6" name="Oval 65">
              <a:extLst>
                <a:ext uri="{FF2B5EF4-FFF2-40B4-BE49-F238E27FC236}">
                  <a16:creationId xmlns:a16="http://schemas.microsoft.com/office/drawing/2014/main" id="{9C8E6736-3DDD-427E-9157-D136B433432B}"/>
                </a:ext>
              </a:extLst>
            </p:cNvPr>
            <p:cNvSpPr/>
            <p:nvPr/>
          </p:nvSpPr>
          <p:spPr>
            <a:xfrm>
              <a:off x="7784590" y="2876406"/>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7" name="Oval 66">
              <a:extLst>
                <a:ext uri="{FF2B5EF4-FFF2-40B4-BE49-F238E27FC236}">
                  <a16:creationId xmlns:a16="http://schemas.microsoft.com/office/drawing/2014/main" id="{2B57AB2E-062D-4453-AA9B-629D76BA234E}"/>
                </a:ext>
              </a:extLst>
            </p:cNvPr>
            <p:cNvSpPr/>
            <p:nvPr/>
          </p:nvSpPr>
          <p:spPr>
            <a:xfrm>
              <a:off x="4947728" y="3336325"/>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8" name="Oval 67">
              <a:extLst>
                <a:ext uri="{FF2B5EF4-FFF2-40B4-BE49-F238E27FC236}">
                  <a16:creationId xmlns:a16="http://schemas.microsoft.com/office/drawing/2014/main" id="{0C4735DB-17FB-4343-9B81-23FF838C523D}"/>
                </a:ext>
              </a:extLst>
            </p:cNvPr>
            <p:cNvSpPr/>
            <p:nvPr/>
          </p:nvSpPr>
          <p:spPr>
            <a:xfrm>
              <a:off x="5352994" y="3740730"/>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9" name="Oval 68">
              <a:extLst>
                <a:ext uri="{FF2B5EF4-FFF2-40B4-BE49-F238E27FC236}">
                  <a16:creationId xmlns:a16="http://schemas.microsoft.com/office/drawing/2014/main" id="{5F222F14-8C85-4FCD-B407-CC27997B3732}"/>
                </a:ext>
              </a:extLst>
            </p:cNvPr>
            <p:cNvSpPr/>
            <p:nvPr/>
          </p:nvSpPr>
          <p:spPr>
            <a:xfrm>
              <a:off x="6163526" y="3735197"/>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70" name="Group 69">
              <a:extLst>
                <a:ext uri="{FF2B5EF4-FFF2-40B4-BE49-F238E27FC236}">
                  <a16:creationId xmlns:a16="http://schemas.microsoft.com/office/drawing/2014/main" id="{2C2F2B09-0316-49C4-A4F0-A21EDEC7B9C9}"/>
                </a:ext>
              </a:extLst>
            </p:cNvPr>
            <p:cNvGrpSpPr/>
            <p:nvPr/>
          </p:nvGrpSpPr>
          <p:grpSpPr>
            <a:xfrm>
              <a:off x="5758260" y="3336325"/>
              <a:ext cx="941160" cy="139337"/>
              <a:chOff x="4084956" y="4032069"/>
              <a:chExt cx="941160" cy="139337"/>
            </a:xfrm>
          </p:grpSpPr>
          <p:sp>
            <p:nvSpPr>
              <p:cNvPr id="71" name="Oval 70">
                <a:extLst>
                  <a:ext uri="{FF2B5EF4-FFF2-40B4-BE49-F238E27FC236}">
                    <a16:creationId xmlns:a16="http://schemas.microsoft.com/office/drawing/2014/main" id="{044A5CAE-6C92-4A11-AD70-E920AFC2F0DD}"/>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2" name="Oval 71">
                <a:extLst>
                  <a:ext uri="{FF2B5EF4-FFF2-40B4-BE49-F238E27FC236}">
                    <a16:creationId xmlns:a16="http://schemas.microsoft.com/office/drawing/2014/main" id="{B70F4350-F566-4CAC-A725-8956F27344A1}"/>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3" name="Oval 72">
              <a:extLst>
                <a:ext uri="{FF2B5EF4-FFF2-40B4-BE49-F238E27FC236}">
                  <a16:creationId xmlns:a16="http://schemas.microsoft.com/office/drawing/2014/main" id="{11A63F54-5704-491A-B2DF-3279951606D7}"/>
                </a:ext>
              </a:extLst>
            </p:cNvPr>
            <p:cNvSpPr/>
            <p:nvPr/>
          </p:nvSpPr>
          <p:spPr>
            <a:xfrm>
              <a:off x="7379324" y="3336325"/>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4" name="Oval 73">
              <a:extLst>
                <a:ext uri="{FF2B5EF4-FFF2-40B4-BE49-F238E27FC236}">
                  <a16:creationId xmlns:a16="http://schemas.microsoft.com/office/drawing/2014/main" id="{B2104CE1-10DA-440B-B83F-ED2F5509AAD2}"/>
                </a:ext>
              </a:extLst>
            </p:cNvPr>
            <p:cNvSpPr/>
            <p:nvPr/>
          </p:nvSpPr>
          <p:spPr>
            <a:xfrm>
              <a:off x="6974058" y="3740730"/>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5" name="Oval 74">
              <a:extLst>
                <a:ext uri="{FF2B5EF4-FFF2-40B4-BE49-F238E27FC236}">
                  <a16:creationId xmlns:a16="http://schemas.microsoft.com/office/drawing/2014/main" id="{81B7A2A8-A52A-43E8-A6AE-5ADE601F09DD}"/>
                </a:ext>
              </a:extLst>
            </p:cNvPr>
            <p:cNvSpPr/>
            <p:nvPr/>
          </p:nvSpPr>
          <p:spPr>
            <a:xfrm>
              <a:off x="7784590" y="3735197"/>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6" name="Oval 75">
              <a:extLst>
                <a:ext uri="{FF2B5EF4-FFF2-40B4-BE49-F238E27FC236}">
                  <a16:creationId xmlns:a16="http://schemas.microsoft.com/office/drawing/2014/main" id="{8A9E3482-28F4-451E-80C0-BBB0C10A4FE4}"/>
                </a:ext>
              </a:extLst>
            </p:cNvPr>
            <p:cNvSpPr/>
            <p:nvPr/>
          </p:nvSpPr>
          <p:spPr>
            <a:xfrm>
              <a:off x="1705600" y="4195116"/>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7" name="Oval 76">
              <a:extLst>
                <a:ext uri="{FF2B5EF4-FFF2-40B4-BE49-F238E27FC236}">
                  <a16:creationId xmlns:a16="http://schemas.microsoft.com/office/drawing/2014/main" id="{6DCDD031-E76B-4090-AF17-31679C1BD84F}"/>
                </a:ext>
              </a:extLst>
            </p:cNvPr>
            <p:cNvSpPr/>
            <p:nvPr/>
          </p:nvSpPr>
          <p:spPr>
            <a:xfrm>
              <a:off x="2110866" y="4599521"/>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8" name="Oval 77">
              <a:extLst>
                <a:ext uri="{FF2B5EF4-FFF2-40B4-BE49-F238E27FC236}">
                  <a16:creationId xmlns:a16="http://schemas.microsoft.com/office/drawing/2014/main" id="{1242EB4E-1875-4B17-B49E-8C1F89B477F8}"/>
                </a:ext>
              </a:extLst>
            </p:cNvPr>
            <p:cNvSpPr/>
            <p:nvPr/>
          </p:nvSpPr>
          <p:spPr>
            <a:xfrm>
              <a:off x="2921398" y="4593988"/>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79" name="Group 78">
              <a:extLst>
                <a:ext uri="{FF2B5EF4-FFF2-40B4-BE49-F238E27FC236}">
                  <a16:creationId xmlns:a16="http://schemas.microsoft.com/office/drawing/2014/main" id="{8A239EC1-0D31-46BA-874D-A0B61657B759}"/>
                </a:ext>
              </a:extLst>
            </p:cNvPr>
            <p:cNvGrpSpPr/>
            <p:nvPr/>
          </p:nvGrpSpPr>
          <p:grpSpPr>
            <a:xfrm>
              <a:off x="2516132" y="4195116"/>
              <a:ext cx="941160" cy="139337"/>
              <a:chOff x="4084956" y="4032069"/>
              <a:chExt cx="941160" cy="139337"/>
            </a:xfrm>
          </p:grpSpPr>
          <p:sp>
            <p:nvSpPr>
              <p:cNvPr id="80" name="Oval 79">
                <a:extLst>
                  <a:ext uri="{FF2B5EF4-FFF2-40B4-BE49-F238E27FC236}">
                    <a16:creationId xmlns:a16="http://schemas.microsoft.com/office/drawing/2014/main" id="{24A2302E-77E9-4E80-9E54-185AB4142658}"/>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1" name="Oval 80">
                <a:extLst>
                  <a:ext uri="{FF2B5EF4-FFF2-40B4-BE49-F238E27FC236}">
                    <a16:creationId xmlns:a16="http://schemas.microsoft.com/office/drawing/2014/main" id="{6F9F9346-1B38-4D42-B886-4C8215BADCEC}"/>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82" name="Oval 81">
              <a:extLst>
                <a:ext uri="{FF2B5EF4-FFF2-40B4-BE49-F238E27FC236}">
                  <a16:creationId xmlns:a16="http://schemas.microsoft.com/office/drawing/2014/main" id="{462DE4F7-27D2-464C-A304-31CADC1B5768}"/>
                </a:ext>
              </a:extLst>
            </p:cNvPr>
            <p:cNvSpPr/>
            <p:nvPr/>
          </p:nvSpPr>
          <p:spPr>
            <a:xfrm>
              <a:off x="4137196" y="4195116"/>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3" name="Oval 82">
              <a:extLst>
                <a:ext uri="{FF2B5EF4-FFF2-40B4-BE49-F238E27FC236}">
                  <a16:creationId xmlns:a16="http://schemas.microsoft.com/office/drawing/2014/main" id="{C3A841FF-4030-4ABC-89A7-425BA038B136}"/>
                </a:ext>
              </a:extLst>
            </p:cNvPr>
            <p:cNvSpPr/>
            <p:nvPr/>
          </p:nvSpPr>
          <p:spPr>
            <a:xfrm>
              <a:off x="3731930" y="4599521"/>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4" name="Oval 83">
              <a:extLst>
                <a:ext uri="{FF2B5EF4-FFF2-40B4-BE49-F238E27FC236}">
                  <a16:creationId xmlns:a16="http://schemas.microsoft.com/office/drawing/2014/main" id="{14B34EBA-E3EA-488D-9F1F-979E07EA5349}"/>
                </a:ext>
              </a:extLst>
            </p:cNvPr>
            <p:cNvSpPr/>
            <p:nvPr/>
          </p:nvSpPr>
          <p:spPr>
            <a:xfrm>
              <a:off x="4542462" y="4593988"/>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5" name="Oval 84">
              <a:extLst>
                <a:ext uri="{FF2B5EF4-FFF2-40B4-BE49-F238E27FC236}">
                  <a16:creationId xmlns:a16="http://schemas.microsoft.com/office/drawing/2014/main" id="{2F77BA64-AC50-46F8-B54B-75697E2098B4}"/>
                </a:ext>
              </a:extLst>
            </p:cNvPr>
            <p:cNvSpPr/>
            <p:nvPr/>
          </p:nvSpPr>
          <p:spPr>
            <a:xfrm>
              <a:off x="1705600" y="5053907"/>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6" name="Oval 85">
              <a:extLst>
                <a:ext uri="{FF2B5EF4-FFF2-40B4-BE49-F238E27FC236}">
                  <a16:creationId xmlns:a16="http://schemas.microsoft.com/office/drawing/2014/main" id="{FC0BF623-C7E3-4A6E-A3E7-51E0D5DC912C}"/>
                </a:ext>
              </a:extLst>
            </p:cNvPr>
            <p:cNvSpPr/>
            <p:nvPr/>
          </p:nvSpPr>
          <p:spPr>
            <a:xfrm>
              <a:off x="2110866" y="5458312"/>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7" name="Oval 86">
              <a:extLst>
                <a:ext uri="{FF2B5EF4-FFF2-40B4-BE49-F238E27FC236}">
                  <a16:creationId xmlns:a16="http://schemas.microsoft.com/office/drawing/2014/main" id="{2D1E7673-6F13-4E3F-881E-A708CB4FEF95}"/>
                </a:ext>
              </a:extLst>
            </p:cNvPr>
            <p:cNvSpPr/>
            <p:nvPr/>
          </p:nvSpPr>
          <p:spPr>
            <a:xfrm>
              <a:off x="2921398" y="545277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88" name="Group 87">
              <a:extLst>
                <a:ext uri="{FF2B5EF4-FFF2-40B4-BE49-F238E27FC236}">
                  <a16:creationId xmlns:a16="http://schemas.microsoft.com/office/drawing/2014/main" id="{535DEDD2-F204-4964-9195-FC9EA84CD025}"/>
                </a:ext>
              </a:extLst>
            </p:cNvPr>
            <p:cNvGrpSpPr/>
            <p:nvPr/>
          </p:nvGrpSpPr>
          <p:grpSpPr>
            <a:xfrm>
              <a:off x="2516132" y="5053907"/>
              <a:ext cx="941160" cy="139337"/>
              <a:chOff x="4084956" y="4032069"/>
              <a:chExt cx="941160" cy="139337"/>
            </a:xfrm>
          </p:grpSpPr>
          <p:sp>
            <p:nvSpPr>
              <p:cNvPr id="89" name="Oval 88">
                <a:extLst>
                  <a:ext uri="{FF2B5EF4-FFF2-40B4-BE49-F238E27FC236}">
                    <a16:creationId xmlns:a16="http://schemas.microsoft.com/office/drawing/2014/main" id="{8D66872C-F40B-45D7-8278-2270177A0A90}"/>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0" name="Oval 89">
                <a:extLst>
                  <a:ext uri="{FF2B5EF4-FFF2-40B4-BE49-F238E27FC236}">
                    <a16:creationId xmlns:a16="http://schemas.microsoft.com/office/drawing/2014/main" id="{8F427619-CC12-481F-9339-2DB5284804BD}"/>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91" name="Oval 90">
              <a:extLst>
                <a:ext uri="{FF2B5EF4-FFF2-40B4-BE49-F238E27FC236}">
                  <a16:creationId xmlns:a16="http://schemas.microsoft.com/office/drawing/2014/main" id="{8F2F25D0-78E0-4533-852F-8B802C7AD786}"/>
                </a:ext>
              </a:extLst>
            </p:cNvPr>
            <p:cNvSpPr/>
            <p:nvPr/>
          </p:nvSpPr>
          <p:spPr>
            <a:xfrm>
              <a:off x="4137196" y="5053907"/>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2" name="Oval 91">
              <a:extLst>
                <a:ext uri="{FF2B5EF4-FFF2-40B4-BE49-F238E27FC236}">
                  <a16:creationId xmlns:a16="http://schemas.microsoft.com/office/drawing/2014/main" id="{9C8D82AD-3499-45FF-9C4D-3979DC935E99}"/>
                </a:ext>
              </a:extLst>
            </p:cNvPr>
            <p:cNvSpPr/>
            <p:nvPr/>
          </p:nvSpPr>
          <p:spPr>
            <a:xfrm>
              <a:off x="3731930" y="5458312"/>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3" name="Oval 92">
              <a:extLst>
                <a:ext uri="{FF2B5EF4-FFF2-40B4-BE49-F238E27FC236}">
                  <a16:creationId xmlns:a16="http://schemas.microsoft.com/office/drawing/2014/main" id="{6E971A8E-D9AF-4529-B176-AA7818CBF755}"/>
                </a:ext>
              </a:extLst>
            </p:cNvPr>
            <p:cNvSpPr/>
            <p:nvPr/>
          </p:nvSpPr>
          <p:spPr>
            <a:xfrm>
              <a:off x="4542462" y="545277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4" name="Oval 93">
              <a:extLst>
                <a:ext uri="{FF2B5EF4-FFF2-40B4-BE49-F238E27FC236}">
                  <a16:creationId xmlns:a16="http://schemas.microsoft.com/office/drawing/2014/main" id="{BF1F4C85-4C6E-4E46-8762-9EF0C46E7A76}"/>
                </a:ext>
              </a:extLst>
            </p:cNvPr>
            <p:cNvSpPr/>
            <p:nvPr/>
          </p:nvSpPr>
          <p:spPr>
            <a:xfrm>
              <a:off x="4947728" y="4195116"/>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5" name="Oval 94">
              <a:extLst>
                <a:ext uri="{FF2B5EF4-FFF2-40B4-BE49-F238E27FC236}">
                  <a16:creationId xmlns:a16="http://schemas.microsoft.com/office/drawing/2014/main" id="{ECA11EBF-5002-40A6-9363-2F8FD87CB9D5}"/>
                </a:ext>
              </a:extLst>
            </p:cNvPr>
            <p:cNvSpPr/>
            <p:nvPr/>
          </p:nvSpPr>
          <p:spPr>
            <a:xfrm>
              <a:off x="5352994" y="4599521"/>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6" name="Oval 95">
              <a:extLst>
                <a:ext uri="{FF2B5EF4-FFF2-40B4-BE49-F238E27FC236}">
                  <a16:creationId xmlns:a16="http://schemas.microsoft.com/office/drawing/2014/main" id="{EA22522F-5F82-4EC2-9CE2-0D9557A5D4FB}"/>
                </a:ext>
              </a:extLst>
            </p:cNvPr>
            <p:cNvSpPr/>
            <p:nvPr/>
          </p:nvSpPr>
          <p:spPr>
            <a:xfrm>
              <a:off x="6163526" y="4593988"/>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97" name="Group 96">
              <a:extLst>
                <a:ext uri="{FF2B5EF4-FFF2-40B4-BE49-F238E27FC236}">
                  <a16:creationId xmlns:a16="http://schemas.microsoft.com/office/drawing/2014/main" id="{8172C980-28F3-4885-96BB-26A7AFA3309B}"/>
                </a:ext>
              </a:extLst>
            </p:cNvPr>
            <p:cNvGrpSpPr/>
            <p:nvPr/>
          </p:nvGrpSpPr>
          <p:grpSpPr>
            <a:xfrm>
              <a:off x="5758260" y="4195116"/>
              <a:ext cx="941160" cy="139337"/>
              <a:chOff x="4084956" y="4032069"/>
              <a:chExt cx="941160" cy="139337"/>
            </a:xfrm>
          </p:grpSpPr>
          <p:sp>
            <p:nvSpPr>
              <p:cNvPr id="98" name="Oval 97">
                <a:extLst>
                  <a:ext uri="{FF2B5EF4-FFF2-40B4-BE49-F238E27FC236}">
                    <a16:creationId xmlns:a16="http://schemas.microsoft.com/office/drawing/2014/main" id="{ADE40A9E-5B9D-4678-88BB-D37316CBB3B3}"/>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9" name="Oval 98">
                <a:extLst>
                  <a:ext uri="{FF2B5EF4-FFF2-40B4-BE49-F238E27FC236}">
                    <a16:creationId xmlns:a16="http://schemas.microsoft.com/office/drawing/2014/main" id="{0BCB4A0E-39A0-4F96-8C8C-1092B6921FA6}"/>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00" name="Oval 99">
              <a:extLst>
                <a:ext uri="{FF2B5EF4-FFF2-40B4-BE49-F238E27FC236}">
                  <a16:creationId xmlns:a16="http://schemas.microsoft.com/office/drawing/2014/main" id="{FB7EDD65-1A49-4F38-AE6F-1020C4175E62}"/>
                </a:ext>
              </a:extLst>
            </p:cNvPr>
            <p:cNvSpPr/>
            <p:nvPr/>
          </p:nvSpPr>
          <p:spPr>
            <a:xfrm>
              <a:off x="7379324" y="4195116"/>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1" name="Oval 100">
              <a:extLst>
                <a:ext uri="{FF2B5EF4-FFF2-40B4-BE49-F238E27FC236}">
                  <a16:creationId xmlns:a16="http://schemas.microsoft.com/office/drawing/2014/main" id="{12EEAAA5-A2D2-4C98-A0D2-49A7026359A2}"/>
                </a:ext>
              </a:extLst>
            </p:cNvPr>
            <p:cNvSpPr/>
            <p:nvPr/>
          </p:nvSpPr>
          <p:spPr>
            <a:xfrm>
              <a:off x="6974058" y="4599521"/>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2" name="Oval 101">
              <a:extLst>
                <a:ext uri="{FF2B5EF4-FFF2-40B4-BE49-F238E27FC236}">
                  <a16:creationId xmlns:a16="http://schemas.microsoft.com/office/drawing/2014/main" id="{6ECF9CC3-EDD8-49F0-964A-0F5583743AA4}"/>
                </a:ext>
              </a:extLst>
            </p:cNvPr>
            <p:cNvSpPr/>
            <p:nvPr/>
          </p:nvSpPr>
          <p:spPr>
            <a:xfrm>
              <a:off x="7784590" y="4593988"/>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3" name="Oval 102">
              <a:extLst>
                <a:ext uri="{FF2B5EF4-FFF2-40B4-BE49-F238E27FC236}">
                  <a16:creationId xmlns:a16="http://schemas.microsoft.com/office/drawing/2014/main" id="{C2EA2033-7AB8-42D3-AAE5-A10F6A7DCD0E}"/>
                </a:ext>
              </a:extLst>
            </p:cNvPr>
            <p:cNvSpPr/>
            <p:nvPr/>
          </p:nvSpPr>
          <p:spPr>
            <a:xfrm>
              <a:off x="4947728" y="5053907"/>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4" name="Oval 103">
              <a:extLst>
                <a:ext uri="{FF2B5EF4-FFF2-40B4-BE49-F238E27FC236}">
                  <a16:creationId xmlns:a16="http://schemas.microsoft.com/office/drawing/2014/main" id="{0A27B69F-BC82-4D3F-A22E-F8B0B8D2DC0B}"/>
                </a:ext>
              </a:extLst>
            </p:cNvPr>
            <p:cNvSpPr/>
            <p:nvPr/>
          </p:nvSpPr>
          <p:spPr>
            <a:xfrm>
              <a:off x="5352994" y="5458312"/>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5" name="Oval 104">
              <a:extLst>
                <a:ext uri="{FF2B5EF4-FFF2-40B4-BE49-F238E27FC236}">
                  <a16:creationId xmlns:a16="http://schemas.microsoft.com/office/drawing/2014/main" id="{EA6C6F37-19AB-41AA-8D36-23BA2414C4AB}"/>
                </a:ext>
              </a:extLst>
            </p:cNvPr>
            <p:cNvSpPr/>
            <p:nvPr/>
          </p:nvSpPr>
          <p:spPr>
            <a:xfrm>
              <a:off x="6163526" y="545277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06" name="Group 105">
              <a:extLst>
                <a:ext uri="{FF2B5EF4-FFF2-40B4-BE49-F238E27FC236}">
                  <a16:creationId xmlns:a16="http://schemas.microsoft.com/office/drawing/2014/main" id="{5080EE76-59C8-4F22-B569-5F95B93D2D8D}"/>
                </a:ext>
              </a:extLst>
            </p:cNvPr>
            <p:cNvGrpSpPr/>
            <p:nvPr/>
          </p:nvGrpSpPr>
          <p:grpSpPr>
            <a:xfrm>
              <a:off x="5758260" y="5053907"/>
              <a:ext cx="941160" cy="139337"/>
              <a:chOff x="4084956" y="4032069"/>
              <a:chExt cx="941160" cy="139337"/>
            </a:xfrm>
          </p:grpSpPr>
          <p:sp>
            <p:nvSpPr>
              <p:cNvPr id="107" name="Oval 106">
                <a:extLst>
                  <a:ext uri="{FF2B5EF4-FFF2-40B4-BE49-F238E27FC236}">
                    <a16:creationId xmlns:a16="http://schemas.microsoft.com/office/drawing/2014/main" id="{55F37DAD-13EA-45FF-B7A7-7EA1F1191773}"/>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8" name="Oval 107">
                <a:extLst>
                  <a:ext uri="{FF2B5EF4-FFF2-40B4-BE49-F238E27FC236}">
                    <a16:creationId xmlns:a16="http://schemas.microsoft.com/office/drawing/2014/main" id="{A4B48659-A4FF-476C-B8BA-6E9BF0A18A37}"/>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09" name="Oval 108">
              <a:extLst>
                <a:ext uri="{FF2B5EF4-FFF2-40B4-BE49-F238E27FC236}">
                  <a16:creationId xmlns:a16="http://schemas.microsoft.com/office/drawing/2014/main" id="{B2204C1D-3EEA-462A-B307-8B0EC909FECA}"/>
                </a:ext>
              </a:extLst>
            </p:cNvPr>
            <p:cNvSpPr/>
            <p:nvPr/>
          </p:nvSpPr>
          <p:spPr>
            <a:xfrm>
              <a:off x="7379324" y="5053907"/>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0" name="Oval 109">
              <a:extLst>
                <a:ext uri="{FF2B5EF4-FFF2-40B4-BE49-F238E27FC236}">
                  <a16:creationId xmlns:a16="http://schemas.microsoft.com/office/drawing/2014/main" id="{CFFA856C-4BDD-4E12-B1EE-84702B234ED8}"/>
                </a:ext>
              </a:extLst>
            </p:cNvPr>
            <p:cNvSpPr/>
            <p:nvPr/>
          </p:nvSpPr>
          <p:spPr>
            <a:xfrm>
              <a:off x="6974058" y="5458312"/>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1" name="Oval 110">
              <a:extLst>
                <a:ext uri="{FF2B5EF4-FFF2-40B4-BE49-F238E27FC236}">
                  <a16:creationId xmlns:a16="http://schemas.microsoft.com/office/drawing/2014/main" id="{80951597-22DD-4AD2-A329-B7433D3ACC55}"/>
                </a:ext>
              </a:extLst>
            </p:cNvPr>
            <p:cNvSpPr/>
            <p:nvPr/>
          </p:nvSpPr>
          <p:spPr>
            <a:xfrm>
              <a:off x="7784590" y="545277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2" name="Oval 111">
              <a:extLst>
                <a:ext uri="{FF2B5EF4-FFF2-40B4-BE49-F238E27FC236}">
                  <a16:creationId xmlns:a16="http://schemas.microsoft.com/office/drawing/2014/main" id="{092C3257-82F4-4822-BDF0-B8BCDB8F0B05}"/>
                </a:ext>
              </a:extLst>
            </p:cNvPr>
            <p:cNvSpPr/>
            <p:nvPr/>
          </p:nvSpPr>
          <p:spPr>
            <a:xfrm>
              <a:off x="1705600" y="5912698"/>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3" name="Oval 112">
              <a:extLst>
                <a:ext uri="{FF2B5EF4-FFF2-40B4-BE49-F238E27FC236}">
                  <a16:creationId xmlns:a16="http://schemas.microsoft.com/office/drawing/2014/main" id="{5EC2FB3E-BD5B-4D52-848F-B95B553AA5CB}"/>
                </a:ext>
              </a:extLst>
            </p:cNvPr>
            <p:cNvSpPr/>
            <p:nvPr/>
          </p:nvSpPr>
          <p:spPr>
            <a:xfrm>
              <a:off x="2110866" y="6317103"/>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4" name="Oval 113">
              <a:extLst>
                <a:ext uri="{FF2B5EF4-FFF2-40B4-BE49-F238E27FC236}">
                  <a16:creationId xmlns:a16="http://schemas.microsoft.com/office/drawing/2014/main" id="{8E9B9AD0-5CC9-4A25-A4AF-540B4FB317DB}"/>
                </a:ext>
              </a:extLst>
            </p:cNvPr>
            <p:cNvSpPr/>
            <p:nvPr/>
          </p:nvSpPr>
          <p:spPr>
            <a:xfrm>
              <a:off x="2921398" y="6311570"/>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15" name="Group 114">
              <a:extLst>
                <a:ext uri="{FF2B5EF4-FFF2-40B4-BE49-F238E27FC236}">
                  <a16:creationId xmlns:a16="http://schemas.microsoft.com/office/drawing/2014/main" id="{CB858B32-AC28-45A1-9030-9E28872A98DC}"/>
                </a:ext>
              </a:extLst>
            </p:cNvPr>
            <p:cNvGrpSpPr/>
            <p:nvPr/>
          </p:nvGrpSpPr>
          <p:grpSpPr>
            <a:xfrm>
              <a:off x="2516132" y="5912698"/>
              <a:ext cx="941160" cy="139337"/>
              <a:chOff x="4084956" y="4032069"/>
              <a:chExt cx="941160" cy="139337"/>
            </a:xfrm>
          </p:grpSpPr>
          <p:sp>
            <p:nvSpPr>
              <p:cNvPr id="116" name="Oval 115">
                <a:extLst>
                  <a:ext uri="{FF2B5EF4-FFF2-40B4-BE49-F238E27FC236}">
                    <a16:creationId xmlns:a16="http://schemas.microsoft.com/office/drawing/2014/main" id="{87AB6156-B057-4D49-B468-89F671576EBF}"/>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7" name="Oval 116">
                <a:extLst>
                  <a:ext uri="{FF2B5EF4-FFF2-40B4-BE49-F238E27FC236}">
                    <a16:creationId xmlns:a16="http://schemas.microsoft.com/office/drawing/2014/main" id="{BF040267-AD7A-4581-A774-13BDC303B373}"/>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18" name="Oval 117">
              <a:extLst>
                <a:ext uri="{FF2B5EF4-FFF2-40B4-BE49-F238E27FC236}">
                  <a16:creationId xmlns:a16="http://schemas.microsoft.com/office/drawing/2014/main" id="{D29CE0C3-EE60-4CD5-B524-0E402A351273}"/>
                </a:ext>
              </a:extLst>
            </p:cNvPr>
            <p:cNvSpPr/>
            <p:nvPr/>
          </p:nvSpPr>
          <p:spPr>
            <a:xfrm>
              <a:off x="4137196" y="5912698"/>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9" name="Oval 118">
              <a:extLst>
                <a:ext uri="{FF2B5EF4-FFF2-40B4-BE49-F238E27FC236}">
                  <a16:creationId xmlns:a16="http://schemas.microsoft.com/office/drawing/2014/main" id="{62D92B41-766C-4418-84C7-59EC1BE7BEB5}"/>
                </a:ext>
              </a:extLst>
            </p:cNvPr>
            <p:cNvSpPr/>
            <p:nvPr/>
          </p:nvSpPr>
          <p:spPr>
            <a:xfrm>
              <a:off x="3731930" y="6317103"/>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0" name="Oval 119">
              <a:extLst>
                <a:ext uri="{FF2B5EF4-FFF2-40B4-BE49-F238E27FC236}">
                  <a16:creationId xmlns:a16="http://schemas.microsoft.com/office/drawing/2014/main" id="{2F6A8F5F-5F62-4238-806B-E20DD4693F41}"/>
                </a:ext>
              </a:extLst>
            </p:cNvPr>
            <p:cNvSpPr/>
            <p:nvPr/>
          </p:nvSpPr>
          <p:spPr>
            <a:xfrm>
              <a:off x="4542462" y="6311570"/>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0" name="Oval 129">
              <a:extLst>
                <a:ext uri="{FF2B5EF4-FFF2-40B4-BE49-F238E27FC236}">
                  <a16:creationId xmlns:a16="http://schemas.microsoft.com/office/drawing/2014/main" id="{80EF5584-6F69-4508-AC77-705B4DA93AA0}"/>
                </a:ext>
              </a:extLst>
            </p:cNvPr>
            <p:cNvSpPr/>
            <p:nvPr/>
          </p:nvSpPr>
          <p:spPr>
            <a:xfrm>
              <a:off x="4947728" y="5912698"/>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1" name="Oval 130">
              <a:extLst>
                <a:ext uri="{FF2B5EF4-FFF2-40B4-BE49-F238E27FC236}">
                  <a16:creationId xmlns:a16="http://schemas.microsoft.com/office/drawing/2014/main" id="{7A360A89-60BF-4081-8123-54E26C6020DA}"/>
                </a:ext>
              </a:extLst>
            </p:cNvPr>
            <p:cNvSpPr/>
            <p:nvPr/>
          </p:nvSpPr>
          <p:spPr>
            <a:xfrm>
              <a:off x="5352994" y="6317103"/>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2" name="Oval 131">
              <a:extLst>
                <a:ext uri="{FF2B5EF4-FFF2-40B4-BE49-F238E27FC236}">
                  <a16:creationId xmlns:a16="http://schemas.microsoft.com/office/drawing/2014/main" id="{4348E13F-5A46-40B4-9966-7D32CEA57CAF}"/>
                </a:ext>
              </a:extLst>
            </p:cNvPr>
            <p:cNvSpPr/>
            <p:nvPr/>
          </p:nvSpPr>
          <p:spPr>
            <a:xfrm>
              <a:off x="6163526" y="6311570"/>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33" name="Group 132">
              <a:extLst>
                <a:ext uri="{FF2B5EF4-FFF2-40B4-BE49-F238E27FC236}">
                  <a16:creationId xmlns:a16="http://schemas.microsoft.com/office/drawing/2014/main" id="{730DE8FB-8223-425A-92F0-8060413A7ACC}"/>
                </a:ext>
              </a:extLst>
            </p:cNvPr>
            <p:cNvGrpSpPr/>
            <p:nvPr/>
          </p:nvGrpSpPr>
          <p:grpSpPr>
            <a:xfrm>
              <a:off x="5758260" y="5912698"/>
              <a:ext cx="941160" cy="139337"/>
              <a:chOff x="4084956" y="4032069"/>
              <a:chExt cx="941160" cy="139337"/>
            </a:xfrm>
          </p:grpSpPr>
          <p:sp>
            <p:nvSpPr>
              <p:cNvPr id="134" name="Oval 133">
                <a:extLst>
                  <a:ext uri="{FF2B5EF4-FFF2-40B4-BE49-F238E27FC236}">
                    <a16:creationId xmlns:a16="http://schemas.microsoft.com/office/drawing/2014/main" id="{F87B4B6F-BB97-41A9-9782-3066EAD121BE}"/>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5" name="Oval 134">
                <a:extLst>
                  <a:ext uri="{FF2B5EF4-FFF2-40B4-BE49-F238E27FC236}">
                    <a16:creationId xmlns:a16="http://schemas.microsoft.com/office/drawing/2014/main" id="{2F9F8B23-D9AE-4F38-ADEA-37D1BA97DE5B}"/>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36" name="Oval 135">
              <a:extLst>
                <a:ext uri="{FF2B5EF4-FFF2-40B4-BE49-F238E27FC236}">
                  <a16:creationId xmlns:a16="http://schemas.microsoft.com/office/drawing/2014/main" id="{EE2B69BA-834E-4D6E-9465-AE515A7D9FC5}"/>
                </a:ext>
              </a:extLst>
            </p:cNvPr>
            <p:cNvSpPr/>
            <p:nvPr/>
          </p:nvSpPr>
          <p:spPr>
            <a:xfrm>
              <a:off x="7379324" y="5912698"/>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7" name="Oval 136">
              <a:extLst>
                <a:ext uri="{FF2B5EF4-FFF2-40B4-BE49-F238E27FC236}">
                  <a16:creationId xmlns:a16="http://schemas.microsoft.com/office/drawing/2014/main" id="{9B56B352-1420-4D58-ABF8-D54884D5236C}"/>
                </a:ext>
              </a:extLst>
            </p:cNvPr>
            <p:cNvSpPr/>
            <p:nvPr/>
          </p:nvSpPr>
          <p:spPr>
            <a:xfrm>
              <a:off x="6974058" y="6317103"/>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8" name="Oval 137">
              <a:extLst>
                <a:ext uri="{FF2B5EF4-FFF2-40B4-BE49-F238E27FC236}">
                  <a16:creationId xmlns:a16="http://schemas.microsoft.com/office/drawing/2014/main" id="{E1607A01-C4AA-4463-9A22-03985DFE8739}"/>
                </a:ext>
              </a:extLst>
            </p:cNvPr>
            <p:cNvSpPr/>
            <p:nvPr/>
          </p:nvSpPr>
          <p:spPr>
            <a:xfrm>
              <a:off x="7784590" y="6311570"/>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282" name="TextBox 281">
            <a:extLst>
              <a:ext uri="{FF2B5EF4-FFF2-40B4-BE49-F238E27FC236}">
                <a16:creationId xmlns:a16="http://schemas.microsoft.com/office/drawing/2014/main" id="{AC484775-B3F9-4015-9E9F-BD4C2C574991}"/>
              </a:ext>
            </a:extLst>
          </p:cNvPr>
          <p:cNvSpPr txBox="1"/>
          <p:nvPr/>
        </p:nvSpPr>
        <p:spPr>
          <a:xfrm>
            <a:off x="671660" y="471340"/>
            <a:ext cx="8257880" cy="1077218"/>
          </a:xfrm>
          <a:prstGeom prst="rect">
            <a:avLst/>
          </a:prstGeom>
          <a:solidFill>
            <a:srgbClr val="0070C0">
              <a:alpha val="65000"/>
            </a:srgbClr>
          </a:solidFill>
        </p:spPr>
        <p:txBody>
          <a:bodyPr wrap="square" rtlCol="0">
            <a:spAutoFit/>
          </a:bodyPr>
          <a:lstStyle/>
          <a:p>
            <a:pPr algn="ctr"/>
            <a:r>
              <a:rPr lang="en-US" sz="3200" dirty="0">
                <a:solidFill>
                  <a:schemeClr val="bg1"/>
                </a:solidFill>
              </a:rPr>
              <a:t>Larger molecules migrate more slowly through the matrix</a:t>
            </a:r>
            <a:r>
              <a:rPr lang="en-US" sz="2800" dirty="0">
                <a:solidFill>
                  <a:schemeClr val="bg1"/>
                </a:solidFill>
              </a:rPr>
              <a:t>.</a:t>
            </a:r>
          </a:p>
        </p:txBody>
      </p:sp>
      <p:grpSp>
        <p:nvGrpSpPr>
          <p:cNvPr id="267" name="Group 266">
            <a:extLst>
              <a:ext uri="{FF2B5EF4-FFF2-40B4-BE49-F238E27FC236}">
                <a16:creationId xmlns:a16="http://schemas.microsoft.com/office/drawing/2014/main" id="{BB9A9A54-1876-4DC3-A892-0B0CC02CD9F3}"/>
              </a:ext>
            </a:extLst>
          </p:cNvPr>
          <p:cNvGrpSpPr/>
          <p:nvPr/>
        </p:nvGrpSpPr>
        <p:grpSpPr>
          <a:xfrm>
            <a:off x="1216462" y="2824154"/>
            <a:ext cx="242802" cy="233466"/>
            <a:chOff x="987862" y="2824154"/>
            <a:chExt cx="242802" cy="233466"/>
          </a:xfrm>
        </p:grpSpPr>
        <p:sp>
          <p:nvSpPr>
            <p:cNvPr id="151" name="Oval 150">
              <a:extLst>
                <a:ext uri="{FF2B5EF4-FFF2-40B4-BE49-F238E27FC236}">
                  <a16:creationId xmlns:a16="http://schemas.microsoft.com/office/drawing/2014/main" id="{36C6DA83-7CCA-4F11-A878-6AA458C1CC86}"/>
                </a:ext>
              </a:extLst>
            </p:cNvPr>
            <p:cNvSpPr/>
            <p:nvPr/>
          </p:nvSpPr>
          <p:spPr>
            <a:xfrm>
              <a:off x="987862" y="2824154"/>
              <a:ext cx="242802" cy="2334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solidFill>
              </a:endParaRPr>
            </a:p>
          </p:txBody>
        </p:sp>
        <p:cxnSp>
          <p:nvCxnSpPr>
            <p:cNvPr id="3" name="Straight Connector 2">
              <a:extLst>
                <a:ext uri="{FF2B5EF4-FFF2-40B4-BE49-F238E27FC236}">
                  <a16:creationId xmlns:a16="http://schemas.microsoft.com/office/drawing/2014/main" id="{E6EA050F-322D-482D-B8DD-BA25A3F03A94}"/>
                </a:ext>
              </a:extLst>
            </p:cNvPr>
            <p:cNvCxnSpPr>
              <a:cxnSpLocks/>
            </p:cNvCxnSpPr>
            <p:nvPr/>
          </p:nvCxnSpPr>
          <p:spPr bwMode="auto">
            <a:xfrm>
              <a:off x="1048736" y="2940887"/>
              <a:ext cx="121054" cy="0"/>
            </a:xfrm>
            <a:prstGeom prst="line">
              <a:avLst/>
            </a:prstGeom>
            <a:solidFill>
              <a:schemeClr val="accent1"/>
            </a:solidFill>
            <a:ln w="28575" cap="flat" cmpd="sng" algn="ctr">
              <a:solidFill>
                <a:schemeClr val="bg1"/>
              </a:solidFill>
              <a:prstDash val="solid"/>
              <a:round/>
              <a:headEnd type="none" w="med" len="med"/>
              <a:tailEnd type="none" w="med" len="med"/>
            </a:ln>
            <a:effectLst/>
          </p:spPr>
        </p:cxnSp>
      </p:grpSp>
      <p:grpSp>
        <p:nvGrpSpPr>
          <p:cNvPr id="266" name="Group 265">
            <a:extLst>
              <a:ext uri="{FF2B5EF4-FFF2-40B4-BE49-F238E27FC236}">
                <a16:creationId xmlns:a16="http://schemas.microsoft.com/office/drawing/2014/main" id="{A7C8370F-9042-43F3-AA08-0A5FC52A94CD}"/>
              </a:ext>
            </a:extLst>
          </p:cNvPr>
          <p:cNvGrpSpPr/>
          <p:nvPr/>
        </p:nvGrpSpPr>
        <p:grpSpPr>
          <a:xfrm>
            <a:off x="1059380" y="4142864"/>
            <a:ext cx="622022" cy="638146"/>
            <a:chOff x="825399" y="4142864"/>
            <a:chExt cx="622022" cy="638146"/>
          </a:xfrm>
        </p:grpSpPr>
        <p:sp>
          <p:nvSpPr>
            <p:cNvPr id="152" name="Oval 151">
              <a:extLst>
                <a:ext uri="{FF2B5EF4-FFF2-40B4-BE49-F238E27FC236}">
                  <a16:creationId xmlns:a16="http://schemas.microsoft.com/office/drawing/2014/main" id="{9BAA49B1-69C3-46FB-90C8-164184F1D402}"/>
                </a:ext>
              </a:extLst>
            </p:cNvPr>
            <p:cNvSpPr/>
            <p:nvPr/>
          </p:nvSpPr>
          <p:spPr>
            <a:xfrm>
              <a:off x="825399" y="4142864"/>
              <a:ext cx="622022" cy="63814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solidFill>
                  <a:schemeClr val="bg1"/>
                </a:solidFill>
              </a:endParaRPr>
            </a:p>
          </p:txBody>
        </p:sp>
        <p:cxnSp>
          <p:nvCxnSpPr>
            <p:cNvPr id="139" name="Straight Connector 138">
              <a:extLst>
                <a:ext uri="{FF2B5EF4-FFF2-40B4-BE49-F238E27FC236}">
                  <a16:creationId xmlns:a16="http://schemas.microsoft.com/office/drawing/2014/main" id="{A0CB1542-C4CA-49E1-A910-DFBC80E4C0D0}"/>
                </a:ext>
              </a:extLst>
            </p:cNvPr>
            <p:cNvCxnSpPr>
              <a:cxnSpLocks/>
            </p:cNvCxnSpPr>
            <p:nvPr/>
          </p:nvCxnSpPr>
          <p:spPr bwMode="auto">
            <a:xfrm>
              <a:off x="981459" y="4461937"/>
              <a:ext cx="328229" cy="0"/>
            </a:xfrm>
            <a:prstGeom prst="line">
              <a:avLst/>
            </a:prstGeom>
            <a:solidFill>
              <a:schemeClr val="accent1"/>
            </a:solidFill>
            <a:ln w="47625" cap="flat" cmpd="sng" algn="ctr">
              <a:solidFill>
                <a:schemeClr val="bg1"/>
              </a:solidFill>
              <a:prstDash val="solid"/>
              <a:round/>
              <a:headEnd type="none" w="med" len="med"/>
              <a:tailEnd type="none" w="med" len="med"/>
            </a:ln>
            <a:effectLst/>
          </p:spPr>
        </p:cxnSp>
      </p:grpSp>
      <p:sp>
        <p:nvSpPr>
          <p:cNvPr id="265" name="TextBox 264">
            <a:extLst>
              <a:ext uri="{FF2B5EF4-FFF2-40B4-BE49-F238E27FC236}">
                <a16:creationId xmlns:a16="http://schemas.microsoft.com/office/drawing/2014/main" id="{960EE0E3-7C2D-4FAC-A40B-9948D367EA24}"/>
              </a:ext>
            </a:extLst>
          </p:cNvPr>
          <p:cNvSpPr txBox="1"/>
          <p:nvPr/>
        </p:nvSpPr>
        <p:spPr>
          <a:xfrm>
            <a:off x="8375609" y="2766797"/>
            <a:ext cx="914400" cy="1661993"/>
          </a:xfrm>
          <a:prstGeom prst="rect">
            <a:avLst/>
          </a:prstGeom>
          <a:noFill/>
        </p:spPr>
        <p:txBody>
          <a:bodyPr wrap="square" tIns="91440" bIns="91440" rtlCol="0">
            <a:spAutoFit/>
          </a:bodyPr>
          <a:lstStyle/>
          <a:p>
            <a:r>
              <a:rPr lang="en-US" sz="9600" b="0" dirty="0">
                <a:solidFill>
                  <a:srgbClr val="FF0000"/>
                </a:solidFill>
              </a:rPr>
              <a:t>+</a:t>
            </a:r>
          </a:p>
        </p:txBody>
      </p:sp>
    </p:spTree>
    <p:extLst>
      <p:ext uri="{BB962C8B-B14F-4D97-AF65-F5344CB8AC3E}">
        <p14:creationId xmlns:p14="http://schemas.microsoft.com/office/powerpoint/2010/main" val="3926190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007 -0.00046 L 0.0007 -0.00023 C 0.00938 0.00093 0.0066 0.00093 0.01858 -0.00046 C 0.03004 -0.00162 0.01597 -0.00069 0.02361 -0.00208 C 0.02604 -0.00254 0.0283 -0.00254 0.03073 -0.00301 L 0.03455 -0.00463 L 0.03646 -0.00555 C 0.03698 -0.00601 0.03733 -0.00671 0.03785 -0.00717 C 0.03837 -0.00787 0.03924 -0.0081 0.03976 -0.00879 C 0.04028 -0.00972 0.04045 -0.01088 0.04097 -0.01134 C 0.04167 -0.01203 0.04601 -0.01319 0.04618 -0.01319 C 0.04774 -0.01342 0.04948 -0.01365 0.05122 -0.01412 C 0.0526 -0.01435 0.05382 -0.01458 0.05504 -0.01481 C 0.05642 -0.01551 0.05868 -0.01689 0.06024 -0.01736 C 0.06198 -0.01805 0.06528 -0.01921 0.06528 -0.01898 C 0.06719 -0.01875 0.06927 -0.01851 0.07118 -0.01828 C 0.07413 -0.01782 0.0776 -0.01967 0.08004 -0.01736 C 0.08142 -0.0162 0.07882 -0.01342 0.07813 -0.01134 C 0.07795 -0.01064 0.07778 -0.00972 0.0776 -0.00879 C 0.07726 -0.00787 0.07674 -0.00717 0.07622 -0.00625 C 0.07674 -0.00393 0.07587 -0.00046 0.0776 0.00047 C 0.08125 0.00301 0.07917 0.00186 0.08385 0.00394 C 0.08455 0.00417 0.08524 0.00463 0.08594 0.00486 L 0.09167 0.00556 C 0.09722 0.0132 0.0901 0.00394 0.09549 0.00996 C 0.09757 0.01227 0.09688 0.0125 0.09931 0.01412 C 0.10226 0.01621 0.10226 0.01574 0.10504 0.01667 C 0.11146 0.01922 0.10156 0.01574 0.10955 0.01852 C 0.11302 0.01806 0.11649 0.01806 0.11979 0.0176 C 0.12101 0.01736 0.12309 0.01644 0.12431 0.01598 C 0.12535 0.01482 0.12639 0.01343 0.1276 0.0125 C 0.12813 0.01204 0.12899 0.01227 0.12951 0.01158 C 0.13004 0.01088 0.13004 0.00973 0.13073 0.00903 C 0.1316 0.00811 0.13299 0.00811 0.13385 0.00741 C 0.13524 0.00625 0.13646 0.0051 0.13785 0.00394 C 0.13837 0.00324 0.13924 0.00301 0.13976 0.00232 C 0.14028 0.00139 0.1408 0.00024 0.14167 -0.00046 C 0.14219 -0.00092 0.14288 -0.00092 0.14358 -0.00115 C 0.14375 -0.00208 0.14375 -0.00301 0.14427 -0.0037 C 0.14462 -0.00486 0.14531 -0.00555 0.14618 -0.00625 C 0.14774 -0.00787 0.15052 -0.01041 0.1526 -0.01134 C 0.15382 -0.01203 0.15504 -0.0125 0.15642 -0.01319 C 0.15695 -0.01342 0.15764 -0.01365 0.15833 -0.01412 C 0.16215 -0.01597 0.16042 -0.01527 0.16337 -0.01666 C 0.16875 -0.01412 0.16597 -0.01504 0.1717 -0.01412 C 0.1776 -0.00625 0.16632 -0.02083 0.17552 -0.01064 C 0.17622 -0.00995 0.17604 -0.00833 0.17691 -0.0081 C 0.17934 -0.0074 0.19722 -0.00578 0.20191 -0.00555 C 0.20642 -0.00578 0.21094 -0.00578 0.21528 -0.00625 C 0.21649 -0.00648 0.21754 -0.00694 0.21858 -0.00717 C 0.21979 -0.0074 0.22118 -0.00787 0.2224 -0.0081 C 0.22622 -0.00856 0.23004 -0.00926 0.23385 -0.00972 C 0.23524 -0.00949 0.23663 -0.00972 0.23785 -0.00879 C 0.23837 -0.00833 0.23802 -0.00717 0.23837 -0.00625 C 0.23889 -0.00509 0.23976 -0.00393 0.24028 -0.00301 C 0.24063 -0.00208 0.24063 -0.00115 0.24097 -0.00046 C 0.24149 0.00047 0.24497 0.00278 0.24549 0.00301 C 0.24722 0.00371 0.24896 0.00394 0.25052 0.00486 C 0.25122 0.0051 0.25191 0.00556 0.2526 0.00556 C 0.25417 0.00602 0.2559 0.00625 0.25764 0.00649 C 0.25885 0.00672 0.26024 0.00695 0.26146 0.00741 C 0.26476 0.00695 0.26788 0.00695 0.27118 0.00649 C 0.27222 0.00625 0.27448 0.00533 0.27552 0.00486 C 0.27604 0.00394 0.27622 0.00278 0.27691 0.00232 C 0.27899 0.00024 0.28038 0.0007 0.28264 -0.00046 C 0.28941 -0.0037 0.28125 -0.00069 0.28785 -0.00301 C 0.29254 -0.00717 0.28646 -0.00208 0.29219 -0.00555 C 0.29306 -0.00578 0.29358 -0.00671 0.29427 -0.00717 C 0.29479 -0.00764 0.29549 -0.00764 0.29618 -0.0081 C 0.29705 -0.00856 0.29774 -0.00926 0.29861 -0.00972 C 0.29931 -0.01018 0.3 -0.01018 0.30052 -0.01064 C 0.30139 -0.01111 0.30226 -0.0118 0.30313 -0.01226 C 0.30417 -0.01296 0.30538 -0.01319 0.30642 -0.01412 C 0.31701 -0.02176 0.30191 -0.01273 0.31597 -0.02083 C 0.31701 -0.02152 0.31806 -0.02222 0.31927 -0.02245 C 0.32222 -0.02338 0.32517 -0.02361 0.32813 -0.0243 C 0.33073 -0.02476 0.33576 -0.02592 0.33576 -0.02569 C 0.33646 -0.02615 0.33715 -0.02662 0.33785 -0.02685 C 0.33941 -0.02754 0.34288 -0.02847 0.34288 -0.02824 C 0.34288 -0.0287 0.33906 -0.03125 0.34028 -0.03287 C 0.3408 -0.03333 0.34167 -0.03217 0.34219 -0.03194 C 0.34254 -0.03148 0.34462 -0.02777 0.3441 -0.02685 C 0.34392 -0.02639 0.34028 -0.02314 0.33976 -0.02245 C 0.3401 -0.02176 0.34045 -0.0206 0.34097 -0.0199 C 0.34254 -0.01828 0.34514 -0.01967 0.3467 -0.0199 C 0.3474 -0.01875 0.34792 -0.01759 0.34861 -0.01666 C 0.34913 -0.01574 0.35017 -0.01574 0.35052 -0.01481 C 0.35122 -0.01389 0.35122 -0.01226 0.35191 -0.01134 C 0.35243 -0.01088 0.35313 -0.01111 0.35382 -0.01064 C 0.35451 -0.01018 0.35504 -0.00949 0.35573 -0.00879 C 0.35747 -0.00764 0.35903 -0.00555 0.36076 -0.00555 L 0.3717 -0.00463 C 0.37552 -0.00486 0.39063 -0.00555 0.39618 -0.00625 C 0.3967 -0.00648 0.3974 -0.00694 0.39809 -0.00717 C 0.39913 -0.00764 0.40017 -0.00764 0.40122 -0.0081 C 0.40208 -0.00879 0.40382 -0.01064 0.40504 -0.01064 C 0.40712 -0.01041 0.40885 -0.00949 0.41076 -0.00879 C 0.4158 -0.0074 0.41458 -0.00787 0.41788 -0.00625 L 0.4217 -0.00301 C 0.4224 -0.00231 0.42292 -0.00162 0.42361 -0.00115 C 0.42448 -0.00069 0.42552 -0.00023 0.42622 0.00047 C 0.43038 0.0044 0.42587 0.00209 0.43004 0.00394 C 0.43021 0.00486 0.43021 0.00579 0.43073 0.00649 C 0.43108 0.00695 0.43524 0.00811 0.43524 0.00834 C 0.44392 0.01204 0.43142 0.00764 0.44358 0.01158 L 0.44931 0.01065 C 0.45139 0.01042 0.45365 0.01042 0.45573 0.00996 C 0.45764 0.00949 0.45955 0.0088 0.46146 0.00811 C 0.46267 0.00787 0.46406 0.00764 0.46528 0.00741 C 0.46632 0.00764 0.46788 0.00718 0.46858 0.00811 C 0.46962 0.00973 0.46927 0.01227 0.46979 0.01412 C 0.47014 0.01482 0.47066 0.01528 0.47118 0.01598 C 0.47153 0.01667 0.4717 0.01783 0.4724 0.01852 C 0.47379 0.01968 0.47535 0.02014 0.47691 0.02107 C 0.48073 0.0132 0.4757 0.02292 0.47951 0.01667 C 0.47986 0.01598 0.48021 0.01482 0.48073 0.01412 C 0.48125 0.01343 0.48195 0.01297 0.48264 0.0125 C 0.48351 0.01158 0.48438 0.01065 0.48524 0.00996 C 0.48681 0.00834 0.48872 0.00718 0.49028 0.00556 C 0.49115 0.00486 0.49149 0.00348 0.49219 0.00301 C 0.49358 0.00232 0.49531 0.00255 0.4967 0.00232 C 0.49757 0.00255 0.49844 0.00278 0.49931 0.00301 C 0.50451 0.00417 0.50764 0.00394 0.51215 0.00649 C 0.51285 0.00695 0.51337 0.00764 0.51406 0.00811 C 0.51528 0.00903 0.51649 0.00996 0.51788 0.01065 C 0.52396 0.01412 0.51649 0.00857 0.52361 0.01343 C 0.52431 0.01389 0.52483 0.01459 0.52552 0.01505 C 0.52691 0.01598 0.53004 0.01783 0.53195 0.01852 C 0.53368 0.01899 0.53542 0.01968 0.53715 0.02014 C 0.54045 0.02315 0.53802 0.02153 0.54358 0.02269 C 0.55208 0.02454 0.53941 0.02292 0.55642 0.02454 C 0.55972 0.02408 0.5632 0.02454 0.56667 0.02361 C 0.56736 0.02338 0.56719 0.02153 0.56788 0.02107 C 0.57031 0.01875 0.57552 0.01505 0.57552 0.01528 C 0.57587 0.01412 0.57587 0.0132 0.57622 0.0125 C 0.5776 0.00857 0.5783 0.00811 0.58004 0.00486 C 0.58056 0.00394 0.5809 0.00301 0.58142 0.00232 C 0.58264 0.00047 0.58351 -0.00208 0.58524 -0.00301 C 0.58802 -0.00416 0.58646 -0.00347 0.58976 -0.00463 C 0.59028 -0.00509 0.5908 -0.00625 0.59167 -0.00625 C 0.59462 -0.00671 0.59844 -0.00578 0.60122 -0.0037 C 0.60208 -0.00301 0.60278 -0.00185 0.60382 -0.00115 C 0.60434 -0.00069 0.60504 -0.00069 0.60573 -0.00046 C 0.60677 0.00047 0.60781 0.00162 0.60885 0.00232 C 0.61076 0.00324 0.61285 0.00394 0.61476 0.00486 L 0.61667 0.00556 L 0.61858 0.00649 L 0.6224 0.00556 L 0.63073 0.00139 L 0.63073 0.00162 L 0.63785 -0.00046 " pathEditMode="relative" rAng="0" ptsTypes="AAAAAAAAAAAAAAAAAAAAAAAAAAAAAAAAAAAAAAAAAAAAAAAAAAAAAAAAAAAAAAAAAAAAAAAAAAAAAAAAAAAAAAAAAAAAAAAAAAAAAAAAAAAAAAAAAAAAAAAAAAAAAAAAAAAAAAAAAAAAAAAAAAAAAAA">
                                      <p:cBhvr>
                                        <p:cTn id="6" dur="4000" fill="hold"/>
                                        <p:tgtEl>
                                          <p:spTgt spid="267"/>
                                        </p:tgtEl>
                                        <p:attrNameLst>
                                          <p:attrName>ppt_x</p:attrName>
                                          <p:attrName>ppt_y</p:attrName>
                                        </p:attrNameLst>
                                      </p:cBhvr>
                                      <p:rCtr x="31858" y="-394"/>
                                    </p:animMotion>
                                  </p:childTnLst>
                                </p:cTn>
                              </p:par>
                              <p:par>
                                <p:cTn id="7" presetID="0" presetClass="path" presetSubtype="0" accel="50000" decel="50000" fill="hold" nodeType="withEffect">
                                  <p:stCondLst>
                                    <p:cond delay="0"/>
                                  </p:stCondLst>
                                  <p:childTnLst>
                                    <p:animMotion origin="layout" path="M 0.00017 0.00116 L 0.00017 0.00116 C 0.00208 0.00209 0.00399 0.00301 0.0059 0.00394 C 0.01145 0.00649 0.00677 0.00487 0.01163 0.00649 C 0.01423 0.00625 0.03229 0.00672 0.03854 0.00394 C 0.03975 0.00325 0.04114 0.00301 0.04236 0.00209 C 0.04409 0.00093 0.04566 -0.00069 0.04757 -0.00138 C 0.05173 -0.00254 0.05607 -0.00254 0.06041 -0.003 C 0.06163 -0.00277 0.06284 -0.00254 0.06423 -0.00208 C 0.06475 -0.00185 0.06562 -0.00208 0.06614 -0.00138 C 0.06684 0.00024 0.06701 0.00209 0.06736 0.00394 C 0.06753 0.00463 0.06753 0.00579 0.06805 0.00649 L 0.06996 0.00811 C 0.07205 0.01667 0.06875 0.00325 0.07118 0.01412 C 0.0717 0.01575 0.07205 0.0176 0.07257 0.01922 C 0.07274 0.02014 0.07274 0.02107 0.07309 0.02176 C 0.07361 0.02269 0.07413 0.02338 0.07448 0.02431 C 0.07465 0.02524 0.07482 0.02616 0.075 0.02686 C 0.07534 0.02801 0.07534 0.0294 0.07569 0.03033 C 0.07621 0.03149 0.07708 0.03218 0.0776 0.03287 C 0.0776 0.03311 0.07864 0.04005 0.07899 0.04051 C 0.07934 0.04167 0.0802 0.04237 0.0809 0.04329 C 0.08142 0.04399 0.08159 0.04514 0.08211 0.04584 C 0.08281 0.04653 0.08385 0.047 0.08472 0.04746 C 0.08854 0.04954 0.08784 0.04885 0.09114 0.05 C 0.09166 0.05024 0.09236 0.0507 0.09305 0.05093 C 0.0934 0.05209 0.09375 0.05325 0.09427 0.0544 C 0.09479 0.0551 0.09583 0.0551 0.09618 0.05602 C 0.09705 0.05764 0.09791 0.06575 0.1 0.06621 L 0.10399 0.06713 C 0.10538 0.0669 0.10694 0.0669 0.10833 0.06621 C 0.11163 0.06505 0.11041 0.06181 0.11093 0.05764 C 0.11111 0.05649 0.11145 0.05556 0.11163 0.0544 C 0.1118 0.0507 0.11145 0.04676 0.11232 0.04329 C 0.1125 0.04213 0.11371 0.04213 0.11423 0.04144 C 0.11475 0.04075 0.11493 0.03959 0.11545 0.03889 C 0.11614 0.0382 0.11718 0.03774 0.11805 0.03727 C 0.11875 0.03658 0.11927 0.03612 0.11996 0.03542 C 0.121 0.03311 0.12205 0.03102 0.12309 0.02871 C 0.12361 0.02778 0.12448 0.02616 0.12448 0.02616 C 0.12465 0.02431 0.12465 0.02269 0.125 0.02084 C 0.12534 0.01991 0.12586 0.01922 0.12639 0.01829 C 0.12673 0.01783 0.13003 0.01297 0.13142 0.0125 C 0.13767 0.00996 0.14444 0.01019 0.15069 0.00973 C 0.15156 0.0095 0.15434 0.0088 0.15399 0.00649 C 0.15382 0.00556 0.1526 0.00579 0.15191 0.00556 C 0.14878 0.00672 0.14843 0.00718 0.14427 0.00556 C 0.14375 0.00533 0.1434 0.0044 0.14305 0.00394 C 0.14305 0.00325 0.14375 -0.00393 0.14427 -0.00555 C 0.14461 -0.00625 0.14514 -0.00671 0.14566 -0.00717 C 0.14618 -0.00694 0.14687 -0.00671 0.14757 -0.00648 C 0.14861 -0.00601 0.14965 -0.00625 0.15069 -0.00555 C 0.15208 -0.00463 0.15312 -0.00277 0.15451 -0.00208 L 0.15642 -0.00138 C 0.15902 0.00093 0.15868 -0.00046 0.15781 0.00394 C 0.15764 0.00463 0.15781 0.00602 0.15711 0.00649 C 0.15538 0.00741 0.1533 0.00695 0.15139 0.00718 C 0.15052 0.00811 0.14982 0.00926 0.14878 0.00973 C 0.14757 0.01042 0.146 0.0095 0.14496 0.01065 C 0.14444 0.01135 0.14514 0.0125 0.14566 0.0132 C 0.146 0.01412 0.14687 0.01436 0.14757 0.01505 C 0.14791 0.01551 0.14826 0.01621 0.14878 0.01667 C 0.15 0.01737 0.1526 0.01829 0.1526 0.01829 C 0.15416 0.01806 0.15573 0.01829 0.15711 0.0176 C 0.15798 0.01713 0.15833 0.01575 0.15902 0.01505 C 0.15955 0.01436 0.16024 0.01436 0.16093 0.01412 C 0.16145 0.01621 0.16163 0.0176 0.16284 0.01922 C 0.16336 0.01991 0.16423 0.02037 0.16475 0.02084 C 0.1651 0.02176 0.1651 0.02269 0.16545 0.02362 C 0.1658 0.02454 0.16649 0.02524 0.16666 0.02616 C 0.16892 0.03287 0.16649 0.02987 0.16996 0.03287 C 0.17118 0.0382 0.16996 0.03797 0.17309 0.03889 C 0.17413 0.03936 0.17534 0.03959 0.17639 0.03982 C 0.17691 0.04051 0.17777 0.04144 0.1783 0.04237 C 0.18038 0.04653 0.17708 0.04352 0.1802 0.04746 C 0.18073 0.04815 0.18142 0.04885 0.18211 0.04908 C 0.18333 0.05 0.18593 0.05093 0.18593 0.05093 C 0.18663 0.05139 0.18732 0.05186 0.18784 0.05255 C 0.18836 0.05325 0.18854 0.0544 0.18923 0.0551 C 0.19027 0.05649 0.19305 0.05857 0.19305 0.05857 C 0.1934 0.0595 0.19375 0.06042 0.19427 0.06112 C 0.19479 0.06181 0.19566 0.06135 0.19618 0.06204 C 0.19652 0.0625 0.19739 0.06806 0.19757 0.06806 C 0.19791 0.06899 0.19878 0.06968 0.19948 0.07061 C 0.19982 0.0713 0.20034 0.07223 0.20069 0.07315 C 0.20243 0.08218 0.20017 0.07153 0.2026 0.07917 C 0.20312 0.08079 0.20347 0.08264 0.20382 0.08426 C 0.20416 0.08519 0.20434 0.08588 0.20451 0.08681 C 0.20503 0.08912 0.2052 0.09144 0.2059 0.09375 C 0.20625 0.09537 0.20677 0.097 0.20711 0.09885 C 0.20729 0.1 0.20764 0.10116 0.20781 0.10232 C 0.20816 0.1051 0.20746 0.1088 0.20902 0.11088 L 0.21093 0.11343 C 0.21371 0.12061 0.21059 0.11366 0.21423 0.11852 C 0.21475 0.11922 0.21475 0.12037 0.21545 0.12107 C 0.21684 0.12223 0.2184 0.12292 0.21996 0.12362 C 0.22118 0.12431 0.22257 0.12431 0.22378 0.12524 C 0.22621 0.12755 0.225 0.12662 0.2276 0.12801 C 0.22986 0.12755 0.2342 0.12686 0.23663 0.12616 C 0.23732 0.12593 0.23784 0.1257 0.23854 0.12524 C 0.23923 0.12454 0.23993 0.12385 0.24045 0.12269 C 0.2408 0.122 0.2408 0.12107 0.24114 0.12014 C 0.24149 0.11875 0.24166 0.11713 0.24236 0.11598 C 0.24288 0.11505 0.24357 0.11482 0.24427 0.11412 C 0.24479 0.11274 0.24496 0.11135 0.24548 0.10996 C 0.24635 0.10811 0.24757 0.10672 0.24809 0.10487 L 0.24948 0.09977 C 0.24965 0.09885 0.24965 0.09769 0.25 0.097 C 0.25069 0.0963 0.25139 0.09537 0.25191 0.09445 C 0.25312 0.0926 0.25382 0.09028 0.2552 0.08843 C 0.25573 0.08797 0.25642 0.08774 0.25711 0.08774 C 0.25902 0.08727 0.26093 0.08704 0.26284 0.08681 C 0.26423 0.08635 0.26562 0.08612 0.26666 0.08519 C 0.26857 0.08357 0.26892 0.08287 0.27118 0.08264 C 0.27586 0.08218 0.28055 0.08195 0.28524 0.08172 C 0.28645 0.08149 0.2875 0.08149 0.28854 0.08079 C 0.2908 0.07917 0.28975 0.07315 0.28923 0.07153 C 0.28889 0.07061 0.28784 0.07084 0.28715 0.07061 C 0.28524 0.07084 0.28333 0.07153 0.28142 0.07153 C 0.27951 0.07153 0.27916 0.06991 0.2783 0.06806 C 0.27777 0.0669 0.27743 0.06575 0.27691 0.06459 C 0.27656 0.06366 0.27604 0.06297 0.27569 0.06204 C 0.27604 0.06042 0.27604 0.05811 0.27691 0.05695 L 0.2809 0.05186 C 0.28142 0.05232 0.28211 0.05301 0.28281 0.05348 C 0.28576 0.05533 0.28715 0.05533 0.29045 0.05602 C 0.29184 0.05556 0.29514 0.05463 0.29618 0.05348 C 0.2967 0.05278 0.2967 0.05186 0.29687 0.05093 C 0.29687 0.05 0.29652 0.0382 0.29809 0.0338 C 0.29843 0.03287 0.29895 0.03195 0.29948 0.03125 C 0.29982 0.03056 0.30017 0.0301 0.30069 0.0294 C 0.30121 0.02732 0.30139 0.02593 0.3026 0.02431 C 0.30312 0.02362 0.30399 0.02338 0.30451 0.02269 C 0.30538 0.02153 0.30625 0.02037 0.30711 0.01922 C 0.30764 0.01852 0.30781 0.01737 0.30833 0.01667 C 0.30955 0.01528 0.31111 0.01459 0.31215 0.0132 L 0.31406 0.01065 C 0.31545 0.01088 0.31666 0.01135 0.31805 0.01158 C 0.32812 0.01297 0.32343 0.01112 0.3283 0.0132 C 0.32864 0.01412 0.32899 0.01505 0.32951 0.01575 C 0.3302 0.0169 0.33125 0.01737 0.33211 0.01829 C 0.33281 0.01922 0.33333 0.02014 0.33402 0.02084 C 0.3342 0.02176 0.33455 0.02269 0.33472 0.02362 C 0.33489 0.02547 0.33489 0.02755 0.33524 0.0294 C 0.33559 0.03056 0.33611 0.03125 0.33663 0.03218 C 0.3368 0.03287 0.3368 0.0338 0.33715 0.03473 C 0.33767 0.03588 0.33819 0.03727 0.33906 0.03797 C 0.34635 0.04491 0.34583 0.04445 0.35191 0.04584 C 0.35347 0.04607 0.35503 0.0463 0.35642 0.04653 C 0.35902 0.04769 0.35798 0.04769 0.36093 0.04653 C 0.36215 0.04607 0.36475 0.04491 0.36475 0.04491 C 0.3651 0.047 0.36545 0.05093 0.36666 0.05255 C 0.36736 0.05348 0.3684 0.05371 0.36927 0.0544 C 0.36996 0.05348 0.37066 0.05278 0.37118 0.05186 C 0.3717 0.05093 0.37187 0.05 0.37239 0.04908 C 0.37673 0.04352 0.37343 0.04954 0.37691 0.04399 C 0.37743 0.04329 0.37777 0.04237 0.3783 0.04144 C 0.37882 0.04028 0.37951 0.03912 0.3802 0.03797 C 0.38055 0.03727 0.3809 0.03612 0.38142 0.03542 C 0.38194 0.03496 0.38281 0.03496 0.38333 0.03473 C 0.38437 0.0338 0.38819 0.0301 0.38975 0.0294 C 0.39132 0.02894 0.3927 0.02894 0.39427 0.02871 C 0.39496 0.02848 0.39566 0.02825 0.39618 0.02778 C 0.39739 0.02662 0.39948 0.02362 0.39948 0.02362 L 0.39948 0.0176 " pathEditMode="relative" ptsTypes="AAAAAAAAAAAAAAAAAAAAAAAAAAAAAAAAAAAAAAAAAAAAAAAAAAAAAAAAAAAAAAAAAAAAAAAAAAAAAAAAAAAAAAAAAAAAAAAAAAAAAAAAAAAAAAAAAAAAAAAAAAAAAAAAAAAAAAAAAAAAAAAAAAAAAAAAAAAAAAAAAAAAA">
                                      <p:cBhvr>
                                        <p:cTn id="8" dur="4000" fill="hold"/>
                                        <p:tgtEl>
                                          <p:spTgt spid="266"/>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2352188" name="think-cell Slide" r:id="rId9" imgW="270" imgH="270" progId="TCLayout.ActiveDocument.1">
                  <p:embed/>
                </p:oleObj>
              </mc:Choice>
              <mc:Fallback>
                <p:oleObj name="think-cell Slide" r:id="rId9" imgW="270" imgH="270" progId="TCLayout.ActiveDocument.1">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p:nvPr>
        </p:nvSpPr>
        <p:spPr/>
        <p:txBody>
          <a:bodyPr/>
          <a:lstStyle/>
          <a:p>
            <a:r>
              <a:rPr lang="en-US" dirty="0"/>
              <a:t>Today we will look at results </a:t>
            </a:r>
            <a:endParaRPr lang="en-US" dirty="0">
              <a:solidFill>
                <a:schemeClr val="tx1"/>
              </a:solidFill>
              <a:latin typeface="Segoe UI" pitchFamily="34" charset="0"/>
              <a:ea typeface="Segoe UI" pitchFamily="34" charset="0"/>
              <a:cs typeface="Segoe UI" pitchFamily="34" charset="0"/>
            </a:endParaRPr>
          </a:p>
        </p:txBody>
      </p:sp>
      <p:sp>
        <p:nvSpPr>
          <p:cNvPr id="13" name="AutoShape 22">
            <a:extLst>
              <a:ext uri="{FF2B5EF4-FFF2-40B4-BE49-F238E27FC236}">
                <a16:creationId xmlns:a16="http://schemas.microsoft.com/office/drawing/2014/main" id="{DFF1D936-3F0C-409B-9B22-3AFB7C3FE270}"/>
              </a:ext>
            </a:extLst>
          </p:cNvPr>
          <p:cNvSpPr>
            <a:spLocks noChangeArrowheads="1"/>
          </p:cNvSpPr>
          <p:nvPr>
            <p:custDataLst>
              <p:tags r:id="rId3"/>
            </p:custDataLst>
          </p:nvPr>
        </p:nvSpPr>
        <p:spPr bwMode="auto">
          <a:xfrm>
            <a:off x="570627" y="1863305"/>
            <a:ext cx="2278074" cy="786098"/>
          </a:xfrm>
          <a:prstGeom prst="homePlate">
            <a:avLst>
              <a:gd name="adj" fmla="val 29660"/>
            </a:avLst>
          </a:prstGeom>
          <a:solidFill>
            <a:srgbClr val="00487D"/>
          </a:solidFill>
          <a:ln w="28575" algn="ctr">
            <a:noFill/>
            <a:miter lim="800000"/>
            <a:headEnd/>
            <a:tailEnd/>
          </a:ln>
        </p:spPr>
        <p:txBody>
          <a:bodyPr lIns="182880" tIns="91440" bIns="91440" anchor="ctr"/>
          <a:lstStyle>
            <a:lvl1pPr eaLnBrk="0" hangingPunct="0">
              <a:defRPr sz="1400" b="1">
                <a:solidFill>
                  <a:schemeClr val="tx1"/>
                </a:solidFill>
                <a:latin typeface="Arial" panose="020B0604020202020204" pitchFamily="34" charset="0"/>
                <a:cs typeface="Arial" panose="020B0604020202020204" pitchFamily="34" charset="0"/>
              </a:defRPr>
            </a:lvl1pPr>
            <a:lvl2pPr marL="742950" indent="-285750" eaLnBrk="0" hangingPunct="0">
              <a:defRPr sz="1400" b="1">
                <a:solidFill>
                  <a:schemeClr val="tx1"/>
                </a:solidFill>
                <a:latin typeface="Arial" panose="020B0604020202020204" pitchFamily="34" charset="0"/>
                <a:cs typeface="Arial" panose="020B0604020202020204" pitchFamily="34" charset="0"/>
              </a:defRPr>
            </a:lvl2pPr>
            <a:lvl3pPr marL="1143000" indent="-228600" eaLnBrk="0" hangingPunct="0">
              <a:defRPr sz="1400" b="1">
                <a:solidFill>
                  <a:schemeClr val="tx1"/>
                </a:solidFill>
                <a:latin typeface="Arial" panose="020B0604020202020204" pitchFamily="34" charset="0"/>
                <a:cs typeface="Arial" panose="020B0604020202020204" pitchFamily="34" charset="0"/>
              </a:defRPr>
            </a:lvl3pPr>
            <a:lvl4pPr marL="1600200" indent="-228600" eaLnBrk="0" hangingPunct="0">
              <a:defRPr sz="1400" b="1">
                <a:solidFill>
                  <a:schemeClr val="tx1"/>
                </a:solidFill>
                <a:latin typeface="Arial" panose="020B0604020202020204" pitchFamily="34" charset="0"/>
                <a:cs typeface="Arial" panose="020B0604020202020204" pitchFamily="34" charset="0"/>
              </a:defRPr>
            </a:lvl4pPr>
            <a:lvl5pPr marL="2057400" indent="-228600" eaLnBrk="0" hangingPunct="0">
              <a:defRPr sz="1400" b="1">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800" i="0" u="none" strike="noStrike" kern="0" cap="none" spc="0" normalizeH="0" baseline="0" noProof="0" dirty="0">
                <a:ln>
                  <a:noFill/>
                </a:ln>
                <a:solidFill>
                  <a:srgbClr val="FFFFFF"/>
                </a:solidFill>
                <a:effectLst/>
                <a:uLnTx/>
                <a:uFillTx/>
                <a:latin typeface="Helvetica" pitchFamily="34" charset="0"/>
                <a:ea typeface="Segoe UI" panose="020B0502040204020203" pitchFamily="34" charset="0"/>
                <a:cs typeface="Segoe UI" panose="020B0502040204020203" pitchFamily="34" charset="0"/>
              </a:rPr>
              <a:t>DNA extraction</a:t>
            </a:r>
          </a:p>
        </p:txBody>
      </p:sp>
      <p:sp>
        <p:nvSpPr>
          <p:cNvPr id="14" name="AutoShape 23">
            <a:extLst>
              <a:ext uri="{FF2B5EF4-FFF2-40B4-BE49-F238E27FC236}">
                <a16:creationId xmlns:a16="http://schemas.microsoft.com/office/drawing/2014/main" id="{E33A0B96-EC73-42DA-811A-EBFF86ECC1D1}"/>
              </a:ext>
            </a:extLst>
          </p:cNvPr>
          <p:cNvSpPr>
            <a:spLocks noChangeArrowheads="1"/>
          </p:cNvSpPr>
          <p:nvPr>
            <p:custDataLst>
              <p:tags r:id="rId4"/>
            </p:custDataLst>
          </p:nvPr>
        </p:nvSpPr>
        <p:spPr bwMode="auto">
          <a:xfrm>
            <a:off x="6854682" y="1863305"/>
            <a:ext cx="2278074" cy="786098"/>
          </a:xfrm>
          <a:prstGeom prst="chevron">
            <a:avLst>
              <a:gd name="adj" fmla="val 30002"/>
            </a:avLst>
          </a:prstGeom>
          <a:solidFill>
            <a:srgbClr val="00487D"/>
          </a:solidFill>
          <a:ln w="28575" algn="ctr">
            <a:noFill/>
            <a:miter lim="800000"/>
            <a:headEnd/>
            <a:tailEnd/>
          </a:ln>
        </p:spPr>
        <p:txBody>
          <a:bodyPr lIns="182880" tIns="91440" rIns="0" bIns="91440" anchor="ctr"/>
          <a:lstStyle>
            <a:lvl1pPr eaLnBrk="0" hangingPunct="0">
              <a:defRPr sz="1400" b="1">
                <a:solidFill>
                  <a:schemeClr val="tx1"/>
                </a:solidFill>
                <a:latin typeface="Arial" panose="020B0604020202020204" pitchFamily="34" charset="0"/>
                <a:cs typeface="Arial" panose="020B0604020202020204" pitchFamily="34" charset="0"/>
              </a:defRPr>
            </a:lvl1pPr>
            <a:lvl2pPr marL="742950" indent="-285750" eaLnBrk="0" hangingPunct="0">
              <a:defRPr sz="1400" b="1">
                <a:solidFill>
                  <a:schemeClr val="tx1"/>
                </a:solidFill>
                <a:latin typeface="Arial" panose="020B0604020202020204" pitchFamily="34" charset="0"/>
                <a:cs typeface="Arial" panose="020B0604020202020204" pitchFamily="34" charset="0"/>
              </a:defRPr>
            </a:lvl2pPr>
            <a:lvl3pPr marL="1143000" indent="-228600" eaLnBrk="0" hangingPunct="0">
              <a:defRPr sz="1400" b="1">
                <a:solidFill>
                  <a:schemeClr val="tx1"/>
                </a:solidFill>
                <a:latin typeface="Arial" panose="020B0604020202020204" pitchFamily="34" charset="0"/>
                <a:cs typeface="Arial" panose="020B0604020202020204" pitchFamily="34" charset="0"/>
              </a:defRPr>
            </a:lvl3pPr>
            <a:lvl4pPr marL="1600200" indent="-228600" eaLnBrk="0" hangingPunct="0">
              <a:defRPr sz="1400" b="1">
                <a:solidFill>
                  <a:schemeClr val="tx1"/>
                </a:solidFill>
                <a:latin typeface="Arial" panose="020B0604020202020204" pitchFamily="34" charset="0"/>
                <a:cs typeface="Arial" panose="020B0604020202020204" pitchFamily="34" charset="0"/>
              </a:defRPr>
            </a:lvl4pPr>
            <a:lvl5pPr marL="2057400" indent="-228600" eaLnBrk="0" hangingPunct="0">
              <a:defRPr sz="1400" b="1">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lang="en-US" sz="1600" kern="0" dirty="0">
                <a:solidFill>
                  <a:schemeClr val="bg1"/>
                </a:solidFill>
                <a:latin typeface="Helvetica" pitchFamily="34" charset="0"/>
                <a:ea typeface="Segoe UI" panose="020B0502040204020203" pitchFamily="34" charset="0"/>
                <a:cs typeface="Segoe UI" panose="020B0502040204020203" pitchFamily="34" charset="0"/>
              </a:rPr>
              <a:t>Gel</a:t>
            </a:r>
            <a:r>
              <a:rPr lang="en-US" sz="1800" kern="0" dirty="0">
                <a:solidFill>
                  <a:schemeClr val="bg1"/>
                </a:solidFill>
                <a:latin typeface="Helvetica" pitchFamily="34" charset="0"/>
                <a:ea typeface="Segoe UI" panose="020B0502040204020203" pitchFamily="34" charset="0"/>
                <a:cs typeface="Segoe UI" panose="020B0502040204020203" pitchFamily="34" charset="0"/>
              </a:rPr>
              <a:t> </a:t>
            </a:r>
            <a:r>
              <a:rPr lang="en-US" sz="1600" kern="0" dirty="0">
                <a:solidFill>
                  <a:schemeClr val="bg1"/>
                </a:solidFill>
                <a:latin typeface="Helvetica" pitchFamily="34" charset="0"/>
                <a:ea typeface="Segoe UI" panose="020B0502040204020203" pitchFamily="34" charset="0"/>
                <a:cs typeface="Segoe UI" panose="020B0502040204020203" pitchFamily="34" charset="0"/>
              </a:rPr>
              <a:t>electrophoresis</a:t>
            </a:r>
            <a:endParaRPr kumimoji="0" lang="en-US" sz="1600" i="0" u="none" strike="noStrike" kern="0" cap="none" spc="0" normalizeH="0" baseline="0" noProof="0" dirty="0">
              <a:ln>
                <a:noFill/>
              </a:ln>
              <a:solidFill>
                <a:schemeClr val="bg1"/>
              </a:solidFill>
              <a:effectLst/>
              <a:uLnTx/>
              <a:uFillTx/>
              <a:latin typeface="Helvetica" pitchFamily="34" charset="0"/>
              <a:ea typeface="Segoe UI" panose="020B0502040204020203" pitchFamily="34" charset="0"/>
              <a:cs typeface="Segoe UI" panose="020B0502040204020203" pitchFamily="34" charset="0"/>
            </a:endParaRPr>
          </a:p>
        </p:txBody>
      </p:sp>
      <p:sp>
        <p:nvSpPr>
          <p:cNvPr id="20" name="AutoShape 25">
            <a:extLst>
              <a:ext uri="{FF2B5EF4-FFF2-40B4-BE49-F238E27FC236}">
                <a16:creationId xmlns:a16="http://schemas.microsoft.com/office/drawing/2014/main" id="{376CC61C-6751-41D8-ACB5-84D7AE263760}"/>
              </a:ext>
            </a:extLst>
          </p:cNvPr>
          <p:cNvSpPr>
            <a:spLocks noChangeArrowheads="1"/>
          </p:cNvSpPr>
          <p:nvPr>
            <p:custDataLst>
              <p:tags r:id="rId5"/>
            </p:custDataLst>
          </p:nvPr>
        </p:nvSpPr>
        <p:spPr bwMode="auto">
          <a:xfrm>
            <a:off x="2665312" y="1863305"/>
            <a:ext cx="2278074" cy="786098"/>
          </a:xfrm>
          <a:prstGeom prst="chevron">
            <a:avLst>
              <a:gd name="adj" fmla="val 29974"/>
            </a:avLst>
          </a:prstGeom>
          <a:solidFill>
            <a:srgbClr val="00487D"/>
          </a:solidFill>
          <a:ln w="28575" algn="ctr">
            <a:noFill/>
            <a:miter lim="800000"/>
            <a:headEnd/>
            <a:tailEnd/>
          </a:ln>
        </p:spPr>
        <p:txBody>
          <a:bodyPr lIns="182880" tIns="91440" bIns="91440" anchor="ctr"/>
          <a:lstStyle>
            <a:lvl1pPr eaLnBrk="0" hangingPunct="0">
              <a:defRPr sz="1400" b="1">
                <a:solidFill>
                  <a:schemeClr val="tx1"/>
                </a:solidFill>
                <a:latin typeface="Arial" panose="020B0604020202020204" pitchFamily="34" charset="0"/>
                <a:cs typeface="Arial" panose="020B0604020202020204" pitchFamily="34" charset="0"/>
              </a:defRPr>
            </a:lvl1pPr>
            <a:lvl2pPr marL="742950" indent="-285750" eaLnBrk="0" hangingPunct="0">
              <a:defRPr sz="1400" b="1">
                <a:solidFill>
                  <a:schemeClr val="tx1"/>
                </a:solidFill>
                <a:latin typeface="Arial" panose="020B0604020202020204" pitchFamily="34" charset="0"/>
                <a:cs typeface="Arial" panose="020B0604020202020204" pitchFamily="34" charset="0"/>
              </a:defRPr>
            </a:lvl2pPr>
            <a:lvl3pPr marL="1143000" indent="-228600" eaLnBrk="0" hangingPunct="0">
              <a:defRPr sz="1400" b="1">
                <a:solidFill>
                  <a:schemeClr val="tx1"/>
                </a:solidFill>
                <a:latin typeface="Arial" panose="020B0604020202020204" pitchFamily="34" charset="0"/>
                <a:cs typeface="Arial" panose="020B0604020202020204" pitchFamily="34" charset="0"/>
              </a:defRPr>
            </a:lvl3pPr>
            <a:lvl4pPr marL="1600200" indent="-228600" eaLnBrk="0" hangingPunct="0">
              <a:defRPr sz="1400" b="1">
                <a:solidFill>
                  <a:schemeClr val="tx1"/>
                </a:solidFill>
                <a:latin typeface="Arial" panose="020B0604020202020204" pitchFamily="34" charset="0"/>
                <a:cs typeface="Arial" panose="020B0604020202020204" pitchFamily="34" charset="0"/>
              </a:defRPr>
            </a:lvl4pPr>
            <a:lvl5pPr marL="2057400" indent="-228600" eaLnBrk="0" hangingPunct="0">
              <a:defRPr sz="1400" b="1">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800" i="0" u="none" strike="noStrike" kern="0" cap="none" spc="0" normalizeH="0" baseline="0" noProof="0" dirty="0">
                <a:ln>
                  <a:noFill/>
                </a:ln>
                <a:solidFill>
                  <a:srgbClr val="FFFFFF"/>
                </a:solidFill>
                <a:effectLst/>
                <a:uLnTx/>
                <a:uFillTx/>
                <a:latin typeface="Helvetica" pitchFamily="34" charset="0"/>
                <a:ea typeface="Segoe UI" panose="020B0502040204020203" pitchFamily="34" charset="0"/>
                <a:cs typeface="Segoe UI" panose="020B0502040204020203" pitchFamily="34" charset="0"/>
              </a:rPr>
              <a:t>PCR</a:t>
            </a:r>
          </a:p>
        </p:txBody>
      </p:sp>
      <p:pic>
        <p:nvPicPr>
          <p:cNvPr id="25" name="Picture 24" descr="miniPCR">
            <a:extLst>
              <a:ext uri="{FF2B5EF4-FFF2-40B4-BE49-F238E27FC236}">
                <a16:creationId xmlns:a16="http://schemas.microsoft.com/office/drawing/2014/main" id="{89B774CD-0366-4D2F-91EB-455EA9DDACC8}"/>
              </a:ext>
            </a:extLst>
          </p:cNvPr>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3266937" y="4350580"/>
            <a:ext cx="1333500" cy="952500"/>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pic>
        <p:nvPicPr>
          <p:cNvPr id="27" name="Picture 4" descr="http://www.minipcr.com/wp-content/uploads/bluegel-300x93.png">
            <a:extLst>
              <a:ext uri="{FF2B5EF4-FFF2-40B4-BE49-F238E27FC236}">
                <a16:creationId xmlns:a16="http://schemas.microsoft.com/office/drawing/2014/main" id="{6654B56A-7D8B-49EF-913C-367B8FEE41EE}"/>
              </a:ext>
            </a:extLst>
          </p:cNvPr>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7434805" y="4715093"/>
            <a:ext cx="1304284" cy="404328"/>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pic>
        <p:nvPicPr>
          <p:cNvPr id="28" name="Picture 6" descr="http://www.minipcr.com/wp-content/uploads/1-web-1030x686.png">
            <a:extLst>
              <a:ext uri="{FF2B5EF4-FFF2-40B4-BE49-F238E27FC236}">
                <a16:creationId xmlns:a16="http://schemas.microsoft.com/office/drawing/2014/main" id="{A5004737-707A-4D80-A609-53534D839132}"/>
              </a:ext>
            </a:extLst>
          </p:cNvPr>
          <p:cNvPicPr>
            <a:picLocks noChangeAspect="1" noChangeArrowheads="1"/>
          </p:cNvPicPr>
          <p:nvPr/>
        </p:nvPicPr>
        <p:blipFill rotWithShape="1">
          <a:blip r:embed="rId13" cstate="email">
            <a:extLst>
              <a:ext uri="{28A0092B-C50C-407E-A947-70E740481C1C}">
                <a14:useLocalDpi xmlns:a14="http://schemas.microsoft.com/office/drawing/2010/main"/>
              </a:ext>
            </a:extLst>
          </a:blip>
          <a:srcRect/>
          <a:stretch/>
        </p:blipFill>
        <p:spPr bwMode="auto">
          <a:xfrm rot="1264853">
            <a:off x="6952300" y="2917023"/>
            <a:ext cx="2082839" cy="1588376"/>
          </a:xfrm>
          <a:prstGeom prst="rect">
            <a:avLst/>
          </a:prstGeom>
          <a:noFill/>
          <a:extLst>
            <a:ext uri="{909E8E84-426E-40dd-AFC4-6F175D3DCCD1}">
              <a14:hiddenFill xmlns="" xmlns:a14="http://schemas.microsoft.com/office/drawing/2010/main">
                <a:solidFill>
                  <a:srgbClr val="FFFFFF"/>
                </a:solidFill>
              </a14:hiddenFill>
            </a:ext>
          </a:extLst>
        </p:spPr>
      </p:pic>
      <p:pic>
        <p:nvPicPr>
          <p:cNvPr id="29" name="Picture 2" descr="http://www.minipcr.com/wp-content/uploads/160707-6231-square-e1475032247874.png">
            <a:extLst>
              <a:ext uri="{FF2B5EF4-FFF2-40B4-BE49-F238E27FC236}">
                <a16:creationId xmlns:a16="http://schemas.microsoft.com/office/drawing/2014/main" id="{645A7C22-D098-4F1B-8B32-9F1CB36CCE97}"/>
              </a:ext>
            </a:extLst>
          </p:cNvPr>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2910728" y="2655514"/>
            <a:ext cx="1787241" cy="1776518"/>
          </a:xfrm>
          <a:prstGeom prst="rect">
            <a:avLst/>
          </a:prstGeom>
          <a:noFill/>
          <a:extLst>
            <a:ext uri="{909E8E84-426E-40dd-AFC4-6F175D3DCCD1}">
              <a14:hiddenFill xmlns="" xmlns:a14="http://schemas.microsoft.com/office/drawing/2010/main">
                <a:solidFill>
                  <a:srgbClr val="FFFFFF"/>
                </a:solidFill>
              </a14:hiddenFill>
            </a:ext>
          </a:extLst>
        </p:spPr>
      </p:pic>
      <p:sp>
        <p:nvSpPr>
          <p:cNvPr id="44" name="AutoShape 25">
            <a:extLst>
              <a:ext uri="{FF2B5EF4-FFF2-40B4-BE49-F238E27FC236}">
                <a16:creationId xmlns:a16="http://schemas.microsoft.com/office/drawing/2014/main" id="{237A89E4-4E87-41C5-AD58-550C78AB0BE5}"/>
              </a:ext>
            </a:extLst>
          </p:cNvPr>
          <p:cNvSpPr>
            <a:spLocks noChangeArrowheads="1"/>
          </p:cNvSpPr>
          <p:nvPr>
            <p:custDataLst>
              <p:tags r:id="rId6"/>
            </p:custDataLst>
          </p:nvPr>
        </p:nvSpPr>
        <p:spPr bwMode="auto">
          <a:xfrm>
            <a:off x="4759997" y="1863305"/>
            <a:ext cx="2278074" cy="786098"/>
          </a:xfrm>
          <a:prstGeom prst="chevron">
            <a:avLst>
              <a:gd name="adj" fmla="val 29974"/>
            </a:avLst>
          </a:prstGeom>
          <a:solidFill>
            <a:srgbClr val="00487D"/>
          </a:solidFill>
          <a:ln w="28575" algn="ctr">
            <a:noFill/>
            <a:miter lim="800000"/>
            <a:headEnd/>
            <a:tailEnd/>
          </a:ln>
        </p:spPr>
        <p:txBody>
          <a:bodyPr lIns="182880" tIns="91440" bIns="91440" anchor="ctr"/>
          <a:lstStyle>
            <a:lvl1pPr eaLnBrk="0" hangingPunct="0">
              <a:defRPr sz="1400" b="1">
                <a:solidFill>
                  <a:schemeClr val="tx1"/>
                </a:solidFill>
                <a:latin typeface="Arial" panose="020B0604020202020204" pitchFamily="34" charset="0"/>
                <a:cs typeface="Arial" panose="020B0604020202020204" pitchFamily="34" charset="0"/>
              </a:defRPr>
            </a:lvl1pPr>
            <a:lvl2pPr marL="742950" indent="-285750" eaLnBrk="0" hangingPunct="0">
              <a:defRPr sz="1400" b="1">
                <a:solidFill>
                  <a:schemeClr val="tx1"/>
                </a:solidFill>
                <a:latin typeface="Arial" panose="020B0604020202020204" pitchFamily="34" charset="0"/>
                <a:cs typeface="Arial" panose="020B0604020202020204" pitchFamily="34" charset="0"/>
              </a:defRPr>
            </a:lvl2pPr>
            <a:lvl3pPr marL="1143000" indent="-228600" eaLnBrk="0" hangingPunct="0">
              <a:defRPr sz="1400" b="1">
                <a:solidFill>
                  <a:schemeClr val="tx1"/>
                </a:solidFill>
                <a:latin typeface="Arial" panose="020B0604020202020204" pitchFamily="34" charset="0"/>
                <a:cs typeface="Arial" panose="020B0604020202020204" pitchFamily="34" charset="0"/>
              </a:defRPr>
            </a:lvl3pPr>
            <a:lvl4pPr marL="1600200" indent="-228600" eaLnBrk="0" hangingPunct="0">
              <a:defRPr sz="1400" b="1">
                <a:solidFill>
                  <a:schemeClr val="tx1"/>
                </a:solidFill>
                <a:latin typeface="Arial" panose="020B0604020202020204" pitchFamily="34" charset="0"/>
                <a:cs typeface="Arial" panose="020B0604020202020204" pitchFamily="34" charset="0"/>
              </a:defRPr>
            </a:lvl4pPr>
            <a:lvl5pPr marL="2057400" indent="-228600" eaLnBrk="0" hangingPunct="0">
              <a:defRPr sz="1400" b="1">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600" i="0" u="none" strike="noStrike" kern="0" cap="none" spc="0" normalizeH="0" baseline="0" noProof="0" dirty="0">
                <a:ln>
                  <a:noFill/>
                </a:ln>
                <a:solidFill>
                  <a:srgbClr val="FFFFFF"/>
                </a:solidFill>
                <a:effectLst/>
                <a:uLnTx/>
                <a:uFillTx/>
                <a:latin typeface="Helvetica" pitchFamily="34" charset="0"/>
                <a:ea typeface="Segoe UI" panose="020B0502040204020203" pitchFamily="34" charset="0"/>
                <a:cs typeface="Segoe UI" panose="020B0502040204020203" pitchFamily="34" charset="0"/>
              </a:rPr>
              <a:t>Restriction Digest</a:t>
            </a:r>
          </a:p>
        </p:txBody>
      </p:sp>
      <p:pic>
        <p:nvPicPr>
          <p:cNvPr id="45" name="Picture 2" descr="http://2.bp.blogspot.com/-mNnncu9m5C0/UxNJXZ-JyzI/AAAAAAAABik/OaLTS8YDLNQ/s1600/restrictionEnzymes.gif">
            <a:extLst>
              <a:ext uri="{FF2B5EF4-FFF2-40B4-BE49-F238E27FC236}">
                <a16:creationId xmlns:a16="http://schemas.microsoft.com/office/drawing/2014/main" id="{4AAC9155-C8A6-4702-9D4E-73D1AF5DF392}"/>
              </a:ext>
            </a:extLst>
          </p:cNvPr>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r="20441"/>
          <a:stretch/>
        </p:blipFill>
        <p:spPr bwMode="auto">
          <a:xfrm>
            <a:off x="5183127" y="2839286"/>
            <a:ext cx="1431813" cy="1349768"/>
          </a:xfrm>
          <a:prstGeom prst="rect">
            <a:avLst/>
          </a:prstGeom>
          <a:noFill/>
          <a:extLst>
            <a:ext uri="{909E8E84-426E-40dd-AFC4-6F175D3DCCD1}">
              <a14:hiddenFill xmlns:a14="http://schemas.microsoft.com/office/drawing/2010/main" xmlns="">
                <a:solidFill>
                  <a:srgbClr val="FFFFFF"/>
                </a:solidFill>
              </a14:hiddenFill>
            </a:ext>
          </a:extLst>
        </p:spPr>
      </p:pic>
      <p:pic>
        <p:nvPicPr>
          <p:cNvPr id="2352183" name="Picture 55" descr="Image result for blood">
            <a:extLst>
              <a:ext uri="{FF2B5EF4-FFF2-40B4-BE49-F238E27FC236}">
                <a16:creationId xmlns:a16="http://schemas.microsoft.com/office/drawing/2014/main" id="{08BA00B3-1C92-4151-BF90-EDA5FC839AE1}"/>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774825" y="2820109"/>
            <a:ext cx="1459281" cy="1533843"/>
          </a:xfrm>
          <a:prstGeom prst="rect">
            <a:avLst/>
          </a:prstGeom>
          <a:noFill/>
          <a:extLst>
            <a:ext uri="{909E8E84-426E-40DD-AFC4-6F175D3DCCD1}">
              <a14:hiddenFill xmlns:a14="http://schemas.microsoft.com/office/drawing/2010/main">
                <a:solidFill>
                  <a:srgbClr val="FFFFFF"/>
                </a:solidFill>
              </a14:hiddenFill>
            </a:ext>
          </a:extLst>
        </p:spPr>
      </p:pic>
      <p:sp>
        <p:nvSpPr>
          <p:cNvPr id="49" name="Title 1">
            <a:extLst>
              <a:ext uri="{FF2B5EF4-FFF2-40B4-BE49-F238E27FC236}">
                <a16:creationId xmlns:a16="http://schemas.microsoft.com/office/drawing/2014/main" id="{CACE3CB3-26F5-45AC-B94A-EC7FEE7CBAA8}"/>
              </a:ext>
            </a:extLst>
          </p:cNvPr>
          <p:cNvSpPr txBox="1">
            <a:spLocks/>
          </p:cNvSpPr>
          <p:nvPr/>
        </p:nvSpPr>
        <p:spPr bwMode="auto">
          <a:xfrm>
            <a:off x="430212" y="1004649"/>
            <a:ext cx="8740775" cy="608643"/>
          </a:xfrm>
          <a:prstGeom prst="rect">
            <a:avLst/>
          </a:prstGeom>
          <a:noFill/>
          <a:ln w="9525">
            <a:noFill/>
            <a:miter lim="800000"/>
            <a:headEnd/>
            <a:tailEnd/>
          </a:ln>
          <a:effectLst/>
        </p:spPr>
        <p:txBody>
          <a:bodyPr vert="horz" wrap="square" lIns="0" tIns="0" rIns="91440" bIns="0" numCol="1" anchor="b" anchorCtr="0" compatLnSpc="1">
            <a:prstTxWarp prst="textNoShape">
              <a:avLst/>
            </a:prstTxWarp>
          </a:bodyPr>
          <a:lstStyle>
            <a:lvl1pPr algn="l" rtl="0" eaLnBrk="1" fontAlgn="base" hangingPunct="1">
              <a:spcBef>
                <a:spcPct val="0"/>
              </a:spcBef>
              <a:spcAft>
                <a:spcPct val="0"/>
              </a:spcAft>
              <a:defRPr sz="3600">
                <a:solidFill>
                  <a:schemeClr val="tx1"/>
                </a:solidFill>
                <a:latin typeface="Segoe UI" pitchFamily="34" charset="0"/>
                <a:ea typeface="Segoe UI" pitchFamily="34" charset="0"/>
                <a:cs typeface="Segoe UI" pitchFamily="34" charset="0"/>
              </a:defRPr>
            </a:lvl1pPr>
            <a:lvl2pPr algn="l" rtl="0" eaLnBrk="1" fontAlgn="base" hangingPunct="1">
              <a:spcBef>
                <a:spcPct val="0"/>
              </a:spcBef>
              <a:spcAft>
                <a:spcPct val="0"/>
              </a:spcAft>
              <a:defRPr sz="2400">
                <a:solidFill>
                  <a:srgbClr val="000063"/>
                </a:solidFill>
                <a:latin typeface="Arial" charset="0"/>
              </a:defRPr>
            </a:lvl2pPr>
            <a:lvl3pPr algn="l" rtl="0" eaLnBrk="1" fontAlgn="base" hangingPunct="1">
              <a:spcBef>
                <a:spcPct val="0"/>
              </a:spcBef>
              <a:spcAft>
                <a:spcPct val="0"/>
              </a:spcAft>
              <a:defRPr sz="2400">
                <a:solidFill>
                  <a:srgbClr val="000063"/>
                </a:solidFill>
                <a:latin typeface="Arial" charset="0"/>
              </a:defRPr>
            </a:lvl3pPr>
            <a:lvl4pPr algn="l" rtl="0" eaLnBrk="1" fontAlgn="base" hangingPunct="1">
              <a:spcBef>
                <a:spcPct val="0"/>
              </a:spcBef>
              <a:spcAft>
                <a:spcPct val="0"/>
              </a:spcAft>
              <a:defRPr sz="2400">
                <a:solidFill>
                  <a:srgbClr val="000063"/>
                </a:solidFill>
                <a:latin typeface="Arial" charset="0"/>
              </a:defRPr>
            </a:lvl4pPr>
            <a:lvl5pPr algn="l" rtl="0" eaLnBrk="1" fontAlgn="base" hangingPunct="1">
              <a:spcBef>
                <a:spcPct val="0"/>
              </a:spcBef>
              <a:spcAft>
                <a:spcPct val="0"/>
              </a:spcAft>
              <a:defRPr sz="2400">
                <a:solidFill>
                  <a:srgbClr val="000063"/>
                </a:solidFill>
                <a:latin typeface="Arial" charset="0"/>
              </a:defRPr>
            </a:lvl5pPr>
            <a:lvl6pPr marL="457200" algn="l" rtl="0" eaLnBrk="1" fontAlgn="base" hangingPunct="1">
              <a:spcBef>
                <a:spcPct val="0"/>
              </a:spcBef>
              <a:spcAft>
                <a:spcPct val="0"/>
              </a:spcAft>
              <a:defRPr sz="2400">
                <a:solidFill>
                  <a:srgbClr val="000063"/>
                </a:solidFill>
                <a:latin typeface="Arial" charset="0"/>
              </a:defRPr>
            </a:lvl6pPr>
            <a:lvl7pPr marL="914400" algn="l" rtl="0" eaLnBrk="1" fontAlgn="base" hangingPunct="1">
              <a:spcBef>
                <a:spcPct val="0"/>
              </a:spcBef>
              <a:spcAft>
                <a:spcPct val="0"/>
              </a:spcAft>
              <a:defRPr sz="2400">
                <a:solidFill>
                  <a:srgbClr val="000063"/>
                </a:solidFill>
                <a:latin typeface="Arial" charset="0"/>
              </a:defRPr>
            </a:lvl7pPr>
            <a:lvl8pPr marL="1371600" algn="l" rtl="0" eaLnBrk="1" fontAlgn="base" hangingPunct="1">
              <a:spcBef>
                <a:spcPct val="0"/>
              </a:spcBef>
              <a:spcAft>
                <a:spcPct val="0"/>
              </a:spcAft>
              <a:defRPr sz="2400">
                <a:solidFill>
                  <a:srgbClr val="000063"/>
                </a:solidFill>
                <a:latin typeface="Arial" charset="0"/>
              </a:defRPr>
            </a:lvl8pPr>
            <a:lvl9pPr marL="1828800" algn="l" rtl="0" eaLnBrk="1" fontAlgn="base" hangingPunct="1">
              <a:spcBef>
                <a:spcPct val="0"/>
              </a:spcBef>
              <a:spcAft>
                <a:spcPct val="0"/>
              </a:spcAft>
              <a:defRPr sz="2400">
                <a:solidFill>
                  <a:srgbClr val="000063"/>
                </a:solidFill>
                <a:latin typeface="Arial" charset="0"/>
              </a:defRPr>
            </a:lvl9pPr>
          </a:lstStyle>
          <a:p>
            <a:r>
              <a:rPr lang="en-US" sz="2400" b="0" kern="0" dirty="0"/>
              <a:t>Electrophoresis is the final step in the experimental chain. </a:t>
            </a:r>
          </a:p>
        </p:txBody>
      </p:sp>
    </p:spTree>
    <p:extLst>
      <p:ext uri="{BB962C8B-B14F-4D97-AF65-F5344CB8AC3E}">
        <p14:creationId xmlns:p14="http://schemas.microsoft.com/office/powerpoint/2010/main" val="1566651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left)">
                                      <p:cBhvr>
                                        <p:cTn id="10" dur="500"/>
                                        <p:tgtEl>
                                          <p:spTgt spid="20"/>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wipe(left)">
                                      <p:cBhvr>
                                        <p:cTn id="13" dur="500"/>
                                        <p:tgtEl>
                                          <p:spTgt spid="44"/>
                                        </p:tgtEl>
                                      </p:cBhvr>
                                    </p:animEffect>
                                  </p:childTnLst>
                                </p:cTn>
                              </p:par>
                              <p:par>
                                <p:cTn id="14" presetID="22" presetClass="entr" presetSubtype="8" fill="hold" nodeType="withEffect">
                                  <p:stCondLst>
                                    <p:cond delay="0"/>
                                  </p:stCondLst>
                                  <p:childTnLst>
                                    <p:set>
                                      <p:cBhvr>
                                        <p:cTn id="15" dur="1" fill="hold">
                                          <p:stCondLst>
                                            <p:cond delay="0"/>
                                          </p:stCondLst>
                                        </p:cTn>
                                        <p:tgtEl>
                                          <p:spTgt spid="2352183"/>
                                        </p:tgtEl>
                                        <p:attrNameLst>
                                          <p:attrName>style.visibility</p:attrName>
                                        </p:attrNameLst>
                                      </p:cBhvr>
                                      <p:to>
                                        <p:strVal val="visible"/>
                                      </p:to>
                                    </p:set>
                                    <p:animEffect transition="in" filter="wipe(left)">
                                      <p:cBhvr>
                                        <p:cTn id="16" dur="500"/>
                                        <p:tgtEl>
                                          <p:spTgt spid="2352183"/>
                                        </p:tgtEl>
                                      </p:cBhvr>
                                    </p:animEffect>
                                  </p:childTnLst>
                                </p:cTn>
                              </p:par>
                              <p:par>
                                <p:cTn id="17" presetID="22" presetClass="entr" presetSubtype="8" fill="hold"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wipe(left)">
                                      <p:cBhvr>
                                        <p:cTn id="19" dur="500"/>
                                        <p:tgtEl>
                                          <p:spTgt spid="29"/>
                                        </p:tgtEl>
                                      </p:cBhvr>
                                    </p:animEffect>
                                  </p:childTnLst>
                                </p:cTn>
                              </p:par>
                              <p:par>
                                <p:cTn id="20" presetID="22" presetClass="entr" presetSubtype="8"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wipe(left)">
                                      <p:cBhvr>
                                        <p:cTn id="22" dur="500"/>
                                        <p:tgtEl>
                                          <p:spTgt spid="45"/>
                                        </p:tgtEl>
                                      </p:cBhvr>
                                    </p:animEffect>
                                  </p:childTnLst>
                                </p:cTn>
                              </p:par>
                              <p:par>
                                <p:cTn id="23" presetID="22" presetClass="entr" presetSubtype="8"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ipe(left)">
                                      <p:cBhvr>
                                        <p:cTn id="2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0" grpId="0" animBg="1"/>
      <p:bldP spid="4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1DEBC-6C28-4033-917C-2DE84D63A93F}"/>
              </a:ext>
            </a:extLst>
          </p:cNvPr>
          <p:cNvSpPr>
            <a:spLocks noGrp="1"/>
          </p:cNvSpPr>
          <p:nvPr>
            <p:ph type="title"/>
          </p:nvPr>
        </p:nvSpPr>
        <p:spPr/>
        <p:txBody>
          <a:bodyPr/>
          <a:lstStyle/>
          <a:p>
            <a:r>
              <a:rPr lang="en-US" dirty="0"/>
              <a:t>Experimental design</a:t>
            </a:r>
          </a:p>
        </p:txBody>
      </p:sp>
      <p:pic>
        <p:nvPicPr>
          <p:cNvPr id="4" name="Picture 3">
            <a:extLst>
              <a:ext uri="{FF2B5EF4-FFF2-40B4-BE49-F238E27FC236}">
                <a16:creationId xmlns:a16="http://schemas.microsoft.com/office/drawing/2014/main" id="{E54F7B88-62D3-404A-A903-22152F189A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0809" y="1320066"/>
            <a:ext cx="8698591" cy="4729860"/>
          </a:xfrm>
          <a:prstGeom prst="rect">
            <a:avLst/>
          </a:prstGeom>
        </p:spPr>
      </p:pic>
    </p:spTree>
    <p:extLst>
      <p:ext uri="{BB962C8B-B14F-4D97-AF65-F5344CB8AC3E}">
        <p14:creationId xmlns:p14="http://schemas.microsoft.com/office/powerpoint/2010/main" val="30550915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minipcr.com/wp-content/uploads/blueGel-GIF-600.gif"/>
          <p:cNvPicPr>
            <a:picLocks noChangeAspect="1" noChangeArrowheads="1" noCrop="1"/>
          </p:cNvPicPr>
          <p:nvPr/>
        </p:nvPicPr>
        <p:blipFill>
          <a:blip r:embed="rId3">
            <a:extLst>
              <a:ext uri="{28A0092B-C50C-407E-A947-70E740481C1C}">
                <a14:useLocalDpi xmlns:a14="http://schemas.microsoft.com/office/drawing/2010/main"/>
              </a:ext>
            </a:extLst>
          </a:blip>
          <a:srcRect/>
          <a:stretch>
            <a:fillRect/>
          </a:stretch>
        </p:blipFill>
        <p:spPr bwMode="auto">
          <a:xfrm>
            <a:off x="1058753" y="1122680"/>
            <a:ext cx="7483693" cy="4989129"/>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a:extLst>
              <a:ext uri="{FF2B5EF4-FFF2-40B4-BE49-F238E27FC236}">
                <a16:creationId xmlns:a16="http://schemas.microsoft.com/office/drawing/2014/main" id="{17FFC1E8-CF1C-4D13-8F3C-D3166511BE16}"/>
              </a:ext>
            </a:extLst>
          </p:cNvPr>
          <p:cNvSpPr>
            <a:spLocks noGrp="1"/>
          </p:cNvSpPr>
          <p:nvPr>
            <p:ph type="title"/>
          </p:nvPr>
        </p:nvSpPr>
        <p:spPr>
          <a:xfrm>
            <a:off x="428625" y="103188"/>
            <a:ext cx="8740775" cy="895350"/>
          </a:xfrm>
        </p:spPr>
        <p:txBody>
          <a:bodyPr>
            <a:normAutofit fontScale="90000"/>
          </a:bodyPr>
          <a:lstStyle/>
          <a:p>
            <a:r>
              <a:rPr lang="en-US" b="0" dirty="0" err="1">
                <a:solidFill>
                  <a:schemeClr val="tx1"/>
                </a:solidFill>
                <a:latin typeface="Segoe UI" panose="020B0502040204020203" pitchFamily="34" charset="0"/>
                <a:cs typeface="Segoe UI" panose="020B0502040204020203" pitchFamily="34" charset="0"/>
              </a:rPr>
              <a:t>blueGel</a:t>
            </a:r>
            <a:r>
              <a:rPr lang="en-US" b="0" dirty="0">
                <a:solidFill>
                  <a:schemeClr val="tx1"/>
                </a:solidFill>
                <a:latin typeface="Segoe UI" panose="020B0502040204020203" pitchFamily="34" charset="0"/>
                <a:cs typeface="Segoe UI" panose="020B0502040204020203" pitchFamily="34" charset="0"/>
              </a:rPr>
              <a:t> separates DNA by size and allows for real-time illumination.</a:t>
            </a:r>
          </a:p>
        </p:txBody>
      </p:sp>
    </p:spTree>
    <p:extLst>
      <p:ext uri="{BB962C8B-B14F-4D97-AF65-F5344CB8AC3E}">
        <p14:creationId xmlns:p14="http://schemas.microsoft.com/office/powerpoint/2010/main" val="27828261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V</a:t>
            </a:r>
            <a:r>
              <a:rPr lang="en-US" sz="3200" dirty="0">
                <a:solidFill>
                  <a:schemeClr val="tx1"/>
                </a:solidFill>
              </a:rPr>
              <a:t>isualize the DNA fragments amplified by PCR</a:t>
            </a:r>
          </a:p>
        </p:txBody>
      </p:sp>
      <p:sp>
        <p:nvSpPr>
          <p:cNvPr id="4" name="Rectangle 3">
            <a:extLst>
              <a:ext uri="{FF2B5EF4-FFF2-40B4-BE49-F238E27FC236}">
                <a16:creationId xmlns:a16="http://schemas.microsoft.com/office/drawing/2014/main" id="{529045DE-89EB-4DEA-88B6-8001C7292BBA}"/>
              </a:ext>
            </a:extLst>
          </p:cNvPr>
          <p:cNvSpPr/>
          <p:nvPr/>
        </p:nvSpPr>
        <p:spPr>
          <a:xfrm>
            <a:off x="819475" y="1747796"/>
            <a:ext cx="6551676" cy="3785652"/>
          </a:xfrm>
          <a:prstGeom prst="rect">
            <a:avLst/>
          </a:prstGeom>
        </p:spPr>
        <p:txBody>
          <a:bodyPr wrap="square">
            <a:spAutoFit/>
          </a:bodyPr>
          <a:lstStyle/>
          <a:p>
            <a:pPr algn="l">
              <a:lnSpc>
                <a:spcPct val="200000"/>
              </a:lnSpc>
              <a:spcBef>
                <a:spcPts val="0"/>
              </a:spcBef>
              <a:spcAft>
                <a:spcPts val="0"/>
              </a:spcAft>
            </a:pPr>
            <a:r>
              <a:rPr lang="en-US" sz="2400" dirty="0">
                <a:solidFill>
                  <a:srgbClr val="000000"/>
                </a:solidFill>
                <a:latin typeface="Calibri" panose="020F0502020204030204" pitchFamily="34" charset="0"/>
                <a:ea typeface="Arial" panose="020B0604020202020204" pitchFamily="34" charset="0"/>
              </a:rPr>
              <a:t>Lane 1: 8µL DNA ladder</a:t>
            </a:r>
            <a:endParaRPr lang="en-US" sz="2400" dirty="0">
              <a:solidFill>
                <a:srgbClr val="000000"/>
              </a:solidFill>
              <a:latin typeface="Arial" panose="020B0604020202020204" pitchFamily="34" charset="0"/>
              <a:ea typeface="Arial" panose="020B0604020202020204" pitchFamily="34" charset="0"/>
            </a:endParaRPr>
          </a:p>
          <a:p>
            <a:pPr algn="l">
              <a:lnSpc>
                <a:spcPct val="200000"/>
              </a:lnSpc>
              <a:spcBef>
                <a:spcPts val="0"/>
              </a:spcBef>
              <a:spcAft>
                <a:spcPts val="0"/>
              </a:spcAft>
            </a:pPr>
            <a:r>
              <a:rPr lang="en-US" sz="2400" dirty="0">
                <a:solidFill>
                  <a:srgbClr val="000000"/>
                </a:solidFill>
                <a:latin typeface="Calibri" panose="020F0502020204030204" pitchFamily="34" charset="0"/>
                <a:ea typeface="Arial" panose="020B0604020202020204" pitchFamily="34" charset="0"/>
              </a:rPr>
              <a:t>Lane 2: 10µL Jacqueline DNA</a:t>
            </a:r>
            <a:endParaRPr lang="en-US" sz="2400" dirty="0">
              <a:solidFill>
                <a:srgbClr val="000000"/>
              </a:solidFill>
              <a:latin typeface="Arial" panose="020B0604020202020204" pitchFamily="34" charset="0"/>
              <a:ea typeface="Arial" panose="020B0604020202020204" pitchFamily="34" charset="0"/>
            </a:endParaRPr>
          </a:p>
          <a:p>
            <a:pPr algn="l">
              <a:lnSpc>
                <a:spcPct val="200000"/>
              </a:lnSpc>
              <a:spcBef>
                <a:spcPts val="0"/>
              </a:spcBef>
              <a:spcAft>
                <a:spcPts val="0"/>
              </a:spcAft>
            </a:pPr>
            <a:r>
              <a:rPr lang="en-US" sz="2400" dirty="0">
                <a:solidFill>
                  <a:srgbClr val="000000"/>
                </a:solidFill>
                <a:latin typeface="Calibri" panose="020F0502020204030204" pitchFamily="34" charset="0"/>
                <a:ea typeface="Arial" panose="020B0604020202020204" pitchFamily="34" charset="0"/>
              </a:rPr>
              <a:t>Lane 3: 10µL Cory DNA</a:t>
            </a:r>
            <a:endParaRPr lang="en-US" sz="2400" dirty="0">
              <a:solidFill>
                <a:srgbClr val="000000"/>
              </a:solidFill>
              <a:latin typeface="Arial" panose="020B0604020202020204" pitchFamily="34" charset="0"/>
              <a:ea typeface="Arial" panose="020B0604020202020204" pitchFamily="34" charset="0"/>
            </a:endParaRPr>
          </a:p>
          <a:p>
            <a:pPr algn="l">
              <a:lnSpc>
                <a:spcPct val="200000"/>
              </a:lnSpc>
              <a:spcBef>
                <a:spcPts val="0"/>
              </a:spcBef>
              <a:spcAft>
                <a:spcPts val="0"/>
              </a:spcAft>
            </a:pPr>
            <a:r>
              <a:rPr lang="en-US" sz="2400" dirty="0">
                <a:solidFill>
                  <a:srgbClr val="000000"/>
                </a:solidFill>
                <a:latin typeface="Calibri" panose="020F0502020204030204" pitchFamily="34" charset="0"/>
                <a:ea typeface="Arial" panose="020B0604020202020204" pitchFamily="34" charset="0"/>
              </a:rPr>
              <a:t>Lane 4: 10µL Samuel DNA</a:t>
            </a:r>
            <a:endParaRPr lang="en-US" sz="2400" dirty="0">
              <a:solidFill>
                <a:srgbClr val="000000"/>
              </a:solidFill>
              <a:latin typeface="Arial" panose="020B0604020202020204" pitchFamily="34" charset="0"/>
              <a:ea typeface="Arial" panose="020B0604020202020204" pitchFamily="34" charset="0"/>
            </a:endParaRPr>
          </a:p>
          <a:p>
            <a:pPr algn="l">
              <a:lnSpc>
                <a:spcPct val="200000"/>
              </a:lnSpc>
              <a:spcBef>
                <a:spcPts val="0"/>
              </a:spcBef>
              <a:spcAft>
                <a:spcPts val="0"/>
              </a:spcAft>
            </a:pPr>
            <a:r>
              <a:rPr lang="en-US" sz="2400" dirty="0">
                <a:solidFill>
                  <a:srgbClr val="000000"/>
                </a:solidFill>
                <a:latin typeface="Calibri" panose="020F0502020204030204" pitchFamily="34" charset="0"/>
                <a:ea typeface="Arial" panose="020B0604020202020204" pitchFamily="34" charset="0"/>
              </a:rPr>
              <a:t>Lane 5: 10µL Marie DNA</a:t>
            </a:r>
            <a:endParaRPr lang="en-US" sz="2400" dirty="0">
              <a:solidFill>
                <a:srgbClr val="000000"/>
              </a:solidFill>
              <a:latin typeface="Arial" panose="020B0604020202020204" pitchFamily="34" charset="0"/>
              <a:ea typeface="Arial" panose="020B0604020202020204" pitchFamily="34" charset="0"/>
            </a:endParaRPr>
          </a:p>
        </p:txBody>
      </p:sp>
      <p:grpSp>
        <p:nvGrpSpPr>
          <p:cNvPr id="5" name="Group 4">
            <a:extLst>
              <a:ext uri="{FF2B5EF4-FFF2-40B4-BE49-F238E27FC236}">
                <a16:creationId xmlns:a16="http://schemas.microsoft.com/office/drawing/2014/main" id="{0FFA9C6E-37F0-40D5-AB89-995383276F46}"/>
              </a:ext>
            </a:extLst>
          </p:cNvPr>
          <p:cNvGrpSpPr/>
          <p:nvPr/>
        </p:nvGrpSpPr>
        <p:grpSpPr>
          <a:xfrm>
            <a:off x="4800600" y="1924769"/>
            <a:ext cx="4011409" cy="3555768"/>
            <a:chOff x="-3025508" y="1146716"/>
            <a:chExt cx="5261060" cy="4177347"/>
          </a:xfrm>
        </p:grpSpPr>
        <p:pic>
          <p:nvPicPr>
            <p:cNvPr id="6" name="Picture 5" descr="mod1_2_agaro_gel.jpg">
              <a:extLst>
                <a:ext uri="{FF2B5EF4-FFF2-40B4-BE49-F238E27FC236}">
                  <a16:creationId xmlns:a16="http://schemas.microsoft.com/office/drawing/2014/main" id="{5511E393-0239-4283-B7F5-A56712AD36D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025508" y="1146716"/>
              <a:ext cx="5261060" cy="4177347"/>
            </a:xfrm>
            <a:prstGeom prst="rect">
              <a:avLst/>
            </a:prstGeom>
          </p:spPr>
        </p:pic>
        <p:sp>
          <p:nvSpPr>
            <p:cNvPr id="7" name="Rectangle 6">
              <a:extLst>
                <a:ext uri="{FF2B5EF4-FFF2-40B4-BE49-F238E27FC236}">
                  <a16:creationId xmlns:a16="http://schemas.microsoft.com/office/drawing/2014/main" id="{2293FF61-0517-4796-B295-617534A683E1}"/>
                </a:ext>
              </a:extLst>
            </p:cNvPr>
            <p:cNvSpPr/>
            <p:nvPr/>
          </p:nvSpPr>
          <p:spPr>
            <a:xfrm>
              <a:off x="-2994512" y="3865956"/>
              <a:ext cx="2112264" cy="230832"/>
            </a:xfrm>
            <a:prstGeom prst="rect">
              <a:avLst/>
            </a:prstGeom>
            <a:solidFill>
              <a:srgbClr val="EBF9C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6D72ACF5-646F-4911-976A-99281EA23885}"/>
                </a:ext>
              </a:extLst>
            </p:cNvPr>
            <p:cNvSpPr/>
            <p:nvPr/>
          </p:nvSpPr>
          <p:spPr>
            <a:xfrm>
              <a:off x="-638807" y="3865956"/>
              <a:ext cx="2834640" cy="230832"/>
            </a:xfrm>
            <a:prstGeom prst="rect">
              <a:avLst/>
            </a:prstGeom>
            <a:solidFill>
              <a:srgbClr val="EBF9C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492797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solidFill>
                  <a:schemeClr val="tx1"/>
                </a:solidFill>
              </a:rPr>
              <a:t>How to interpret the gel run with the PCR products</a:t>
            </a:r>
          </a:p>
        </p:txBody>
      </p:sp>
      <p:sp>
        <p:nvSpPr>
          <p:cNvPr id="3" name="TextBox 2">
            <a:extLst>
              <a:ext uri="{FF2B5EF4-FFF2-40B4-BE49-F238E27FC236}">
                <a16:creationId xmlns:a16="http://schemas.microsoft.com/office/drawing/2014/main" id="{E99C8849-0B3D-408D-B138-681055188D7F}"/>
              </a:ext>
            </a:extLst>
          </p:cNvPr>
          <p:cNvSpPr txBox="1"/>
          <p:nvPr/>
        </p:nvSpPr>
        <p:spPr>
          <a:xfrm>
            <a:off x="2441195" y="1299222"/>
            <a:ext cx="503339" cy="677108"/>
          </a:xfrm>
          <a:prstGeom prst="rect">
            <a:avLst/>
          </a:prstGeom>
          <a:noFill/>
        </p:spPr>
        <p:txBody>
          <a:bodyPr wrap="square" tIns="91440" bIns="91440" rtlCol="0">
            <a:spAutoFit/>
          </a:bodyPr>
          <a:lstStyle/>
          <a:p>
            <a:r>
              <a:rPr lang="en-US" sz="3200" b="0" dirty="0">
                <a:solidFill>
                  <a:schemeClr val="bg1"/>
                </a:solidFill>
              </a:rPr>
              <a:t>A</a:t>
            </a:r>
          </a:p>
        </p:txBody>
      </p:sp>
      <p:sp>
        <p:nvSpPr>
          <p:cNvPr id="10" name="TextBox 9">
            <a:extLst>
              <a:ext uri="{FF2B5EF4-FFF2-40B4-BE49-F238E27FC236}">
                <a16:creationId xmlns:a16="http://schemas.microsoft.com/office/drawing/2014/main" id="{9668212A-F6C6-402C-A03B-7229183BD253}"/>
              </a:ext>
            </a:extLst>
          </p:cNvPr>
          <p:cNvSpPr txBox="1"/>
          <p:nvPr/>
        </p:nvSpPr>
        <p:spPr>
          <a:xfrm>
            <a:off x="3565829" y="1299222"/>
            <a:ext cx="503339" cy="677108"/>
          </a:xfrm>
          <a:prstGeom prst="rect">
            <a:avLst/>
          </a:prstGeom>
          <a:noFill/>
        </p:spPr>
        <p:txBody>
          <a:bodyPr wrap="square" tIns="91440" bIns="91440" rtlCol="0">
            <a:spAutoFit/>
          </a:bodyPr>
          <a:lstStyle/>
          <a:p>
            <a:r>
              <a:rPr lang="en-US" sz="3200" b="0" dirty="0">
                <a:solidFill>
                  <a:schemeClr val="bg1"/>
                </a:solidFill>
              </a:rPr>
              <a:t>B</a:t>
            </a:r>
          </a:p>
        </p:txBody>
      </p:sp>
      <p:sp>
        <p:nvSpPr>
          <p:cNvPr id="4" name="TextBox 3">
            <a:extLst>
              <a:ext uri="{FF2B5EF4-FFF2-40B4-BE49-F238E27FC236}">
                <a16:creationId xmlns:a16="http://schemas.microsoft.com/office/drawing/2014/main" id="{B0730ADE-BE84-44D8-BCCC-AE7AFE0CB7C1}"/>
              </a:ext>
            </a:extLst>
          </p:cNvPr>
          <p:cNvSpPr txBox="1"/>
          <p:nvPr/>
        </p:nvSpPr>
        <p:spPr>
          <a:xfrm>
            <a:off x="4135838" y="1470221"/>
            <a:ext cx="4719565" cy="2954655"/>
          </a:xfrm>
          <a:prstGeom prst="rect">
            <a:avLst/>
          </a:prstGeom>
          <a:noFill/>
        </p:spPr>
        <p:txBody>
          <a:bodyPr wrap="square" tIns="91440" bIns="91440" rtlCol="0">
            <a:spAutoFit/>
          </a:bodyPr>
          <a:lstStyle/>
          <a:p>
            <a:pPr algn="l"/>
            <a:r>
              <a:rPr lang="en-US" sz="2000" b="0" dirty="0"/>
              <a:t>Individual “A” has had all of the PCR product cut by the restriction enzyme. </a:t>
            </a:r>
          </a:p>
          <a:p>
            <a:pPr algn="l"/>
            <a:endParaRPr lang="en-US" sz="2000" b="0" dirty="0"/>
          </a:p>
          <a:p>
            <a:pPr algn="l"/>
            <a:r>
              <a:rPr lang="en-US" sz="2000" b="0" dirty="0"/>
              <a:t>Now, instead of one 400 base pair product, there are two bands at 150 and 250 base pairs.</a:t>
            </a:r>
          </a:p>
          <a:p>
            <a:pPr algn="l"/>
            <a:endParaRPr lang="en-US" sz="2000" b="0" dirty="0"/>
          </a:p>
          <a:p>
            <a:pPr algn="l"/>
            <a:r>
              <a:rPr lang="en-US" sz="2000" b="0" dirty="0"/>
              <a:t>Individual A is homozygous for normal hemoglobin.</a:t>
            </a:r>
          </a:p>
        </p:txBody>
      </p:sp>
      <p:pic>
        <p:nvPicPr>
          <p:cNvPr id="65" name="Picture 64">
            <a:extLst>
              <a:ext uri="{FF2B5EF4-FFF2-40B4-BE49-F238E27FC236}">
                <a16:creationId xmlns:a16="http://schemas.microsoft.com/office/drawing/2014/main" id="{465E9B0C-99E8-4EA6-8F09-FB677C49B2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6236" y="1198151"/>
            <a:ext cx="2704866" cy="4729899"/>
          </a:xfrm>
          <a:prstGeom prst="rect">
            <a:avLst/>
          </a:prstGeom>
        </p:spPr>
      </p:pic>
    </p:spTree>
    <p:extLst>
      <p:ext uri="{BB962C8B-B14F-4D97-AF65-F5344CB8AC3E}">
        <p14:creationId xmlns:p14="http://schemas.microsoft.com/office/powerpoint/2010/main" val="1464604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solidFill>
                  <a:schemeClr val="tx1"/>
                </a:solidFill>
              </a:rPr>
              <a:t>How to interpret the gel run with the PCR products</a:t>
            </a:r>
          </a:p>
        </p:txBody>
      </p:sp>
      <p:sp>
        <p:nvSpPr>
          <p:cNvPr id="3" name="TextBox 2">
            <a:extLst>
              <a:ext uri="{FF2B5EF4-FFF2-40B4-BE49-F238E27FC236}">
                <a16:creationId xmlns:a16="http://schemas.microsoft.com/office/drawing/2014/main" id="{E99C8849-0B3D-408D-B138-681055188D7F}"/>
              </a:ext>
            </a:extLst>
          </p:cNvPr>
          <p:cNvSpPr txBox="1"/>
          <p:nvPr/>
        </p:nvSpPr>
        <p:spPr>
          <a:xfrm>
            <a:off x="2441195" y="1299222"/>
            <a:ext cx="503339" cy="677108"/>
          </a:xfrm>
          <a:prstGeom prst="rect">
            <a:avLst/>
          </a:prstGeom>
          <a:noFill/>
        </p:spPr>
        <p:txBody>
          <a:bodyPr wrap="square" tIns="91440" bIns="91440" rtlCol="0">
            <a:spAutoFit/>
          </a:bodyPr>
          <a:lstStyle/>
          <a:p>
            <a:r>
              <a:rPr lang="en-US" sz="3200" b="0" dirty="0">
                <a:solidFill>
                  <a:schemeClr val="bg1"/>
                </a:solidFill>
              </a:rPr>
              <a:t>A</a:t>
            </a:r>
          </a:p>
        </p:txBody>
      </p:sp>
      <p:sp>
        <p:nvSpPr>
          <p:cNvPr id="10" name="TextBox 9">
            <a:extLst>
              <a:ext uri="{FF2B5EF4-FFF2-40B4-BE49-F238E27FC236}">
                <a16:creationId xmlns:a16="http://schemas.microsoft.com/office/drawing/2014/main" id="{9668212A-F6C6-402C-A03B-7229183BD253}"/>
              </a:ext>
            </a:extLst>
          </p:cNvPr>
          <p:cNvSpPr txBox="1"/>
          <p:nvPr/>
        </p:nvSpPr>
        <p:spPr>
          <a:xfrm>
            <a:off x="3565829" y="1299222"/>
            <a:ext cx="503339" cy="677108"/>
          </a:xfrm>
          <a:prstGeom prst="rect">
            <a:avLst/>
          </a:prstGeom>
          <a:noFill/>
        </p:spPr>
        <p:txBody>
          <a:bodyPr wrap="square" tIns="91440" bIns="91440" rtlCol="0">
            <a:spAutoFit/>
          </a:bodyPr>
          <a:lstStyle/>
          <a:p>
            <a:r>
              <a:rPr lang="en-US" sz="3200" b="0" dirty="0">
                <a:solidFill>
                  <a:schemeClr val="bg1"/>
                </a:solidFill>
              </a:rPr>
              <a:t>B</a:t>
            </a:r>
          </a:p>
        </p:txBody>
      </p:sp>
      <p:sp>
        <p:nvSpPr>
          <p:cNvPr id="4" name="TextBox 3">
            <a:extLst>
              <a:ext uri="{FF2B5EF4-FFF2-40B4-BE49-F238E27FC236}">
                <a16:creationId xmlns:a16="http://schemas.microsoft.com/office/drawing/2014/main" id="{B0730ADE-BE84-44D8-BCCC-AE7AFE0CB7C1}"/>
              </a:ext>
            </a:extLst>
          </p:cNvPr>
          <p:cNvSpPr txBox="1"/>
          <p:nvPr/>
        </p:nvSpPr>
        <p:spPr>
          <a:xfrm>
            <a:off x="4135838" y="1470221"/>
            <a:ext cx="4719565" cy="3262432"/>
          </a:xfrm>
          <a:prstGeom prst="rect">
            <a:avLst/>
          </a:prstGeom>
          <a:noFill/>
        </p:spPr>
        <p:txBody>
          <a:bodyPr wrap="square" tIns="91440" bIns="91440" rtlCol="0">
            <a:spAutoFit/>
          </a:bodyPr>
          <a:lstStyle/>
          <a:p>
            <a:pPr algn="l"/>
            <a:r>
              <a:rPr lang="en-US" sz="2000" b="0" dirty="0"/>
              <a:t>Individual “B” has had no PCR product cut by the restriction enzyme. </a:t>
            </a:r>
          </a:p>
          <a:p>
            <a:pPr algn="l"/>
            <a:endParaRPr lang="en-US" sz="2000" b="0" dirty="0"/>
          </a:p>
          <a:p>
            <a:pPr algn="l"/>
            <a:r>
              <a:rPr lang="en-US" sz="2000" b="0" dirty="0"/>
              <a:t>There is only a single 400 base pair band. This is the same size as the intact PCR product.</a:t>
            </a:r>
          </a:p>
          <a:p>
            <a:pPr algn="l"/>
            <a:endParaRPr lang="en-US" sz="2000" b="0" dirty="0"/>
          </a:p>
          <a:p>
            <a:pPr algn="l"/>
            <a:r>
              <a:rPr lang="en-US" sz="2000" b="0" dirty="0"/>
              <a:t>Individual B is homozygous for sickle cell hemoglobin and has sickle cell disease.</a:t>
            </a:r>
          </a:p>
        </p:txBody>
      </p:sp>
      <p:pic>
        <p:nvPicPr>
          <p:cNvPr id="7" name="Picture 6">
            <a:extLst>
              <a:ext uri="{FF2B5EF4-FFF2-40B4-BE49-F238E27FC236}">
                <a16:creationId xmlns:a16="http://schemas.microsoft.com/office/drawing/2014/main" id="{E84DC31E-124F-4E7B-BC92-9557EE5052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6236" y="1198151"/>
            <a:ext cx="2704866" cy="4729899"/>
          </a:xfrm>
          <a:prstGeom prst="rect">
            <a:avLst/>
          </a:prstGeom>
        </p:spPr>
      </p:pic>
    </p:spTree>
    <p:extLst>
      <p:ext uri="{BB962C8B-B14F-4D97-AF65-F5344CB8AC3E}">
        <p14:creationId xmlns:p14="http://schemas.microsoft.com/office/powerpoint/2010/main" val="4040106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solidFill>
                  <a:schemeClr val="tx1"/>
                </a:solidFill>
              </a:rPr>
              <a:t>How to interpret the gel run with the PCR products</a:t>
            </a:r>
          </a:p>
        </p:txBody>
      </p:sp>
      <p:sp>
        <p:nvSpPr>
          <p:cNvPr id="3" name="TextBox 2">
            <a:extLst>
              <a:ext uri="{FF2B5EF4-FFF2-40B4-BE49-F238E27FC236}">
                <a16:creationId xmlns:a16="http://schemas.microsoft.com/office/drawing/2014/main" id="{E99C8849-0B3D-408D-B138-681055188D7F}"/>
              </a:ext>
            </a:extLst>
          </p:cNvPr>
          <p:cNvSpPr txBox="1"/>
          <p:nvPr/>
        </p:nvSpPr>
        <p:spPr>
          <a:xfrm>
            <a:off x="2441195" y="1299222"/>
            <a:ext cx="503339" cy="677108"/>
          </a:xfrm>
          <a:prstGeom prst="rect">
            <a:avLst/>
          </a:prstGeom>
          <a:noFill/>
        </p:spPr>
        <p:txBody>
          <a:bodyPr wrap="square" tIns="91440" bIns="91440" rtlCol="0">
            <a:spAutoFit/>
          </a:bodyPr>
          <a:lstStyle/>
          <a:p>
            <a:r>
              <a:rPr lang="en-US" sz="3200" b="0" dirty="0">
                <a:solidFill>
                  <a:schemeClr val="bg1"/>
                </a:solidFill>
              </a:rPr>
              <a:t>A</a:t>
            </a:r>
          </a:p>
        </p:txBody>
      </p:sp>
      <p:sp>
        <p:nvSpPr>
          <p:cNvPr id="10" name="TextBox 9">
            <a:extLst>
              <a:ext uri="{FF2B5EF4-FFF2-40B4-BE49-F238E27FC236}">
                <a16:creationId xmlns:a16="http://schemas.microsoft.com/office/drawing/2014/main" id="{9668212A-F6C6-402C-A03B-7229183BD253}"/>
              </a:ext>
            </a:extLst>
          </p:cNvPr>
          <p:cNvSpPr txBox="1"/>
          <p:nvPr/>
        </p:nvSpPr>
        <p:spPr>
          <a:xfrm>
            <a:off x="3565829" y="1299222"/>
            <a:ext cx="503339" cy="677108"/>
          </a:xfrm>
          <a:prstGeom prst="rect">
            <a:avLst/>
          </a:prstGeom>
          <a:noFill/>
        </p:spPr>
        <p:txBody>
          <a:bodyPr wrap="square" tIns="91440" bIns="91440" rtlCol="0">
            <a:spAutoFit/>
          </a:bodyPr>
          <a:lstStyle/>
          <a:p>
            <a:r>
              <a:rPr lang="en-US" sz="3200" b="0" dirty="0">
                <a:solidFill>
                  <a:schemeClr val="bg1"/>
                </a:solidFill>
              </a:rPr>
              <a:t>B</a:t>
            </a:r>
          </a:p>
        </p:txBody>
      </p:sp>
      <p:sp>
        <p:nvSpPr>
          <p:cNvPr id="4" name="TextBox 3">
            <a:extLst>
              <a:ext uri="{FF2B5EF4-FFF2-40B4-BE49-F238E27FC236}">
                <a16:creationId xmlns:a16="http://schemas.microsoft.com/office/drawing/2014/main" id="{B0730ADE-BE84-44D8-BCCC-AE7AFE0CB7C1}"/>
              </a:ext>
            </a:extLst>
          </p:cNvPr>
          <p:cNvSpPr txBox="1"/>
          <p:nvPr/>
        </p:nvSpPr>
        <p:spPr>
          <a:xfrm>
            <a:off x="4135838" y="1470221"/>
            <a:ext cx="4719565" cy="4185761"/>
          </a:xfrm>
          <a:prstGeom prst="rect">
            <a:avLst/>
          </a:prstGeom>
          <a:noFill/>
        </p:spPr>
        <p:txBody>
          <a:bodyPr wrap="square" tIns="91440" bIns="91440" rtlCol="0">
            <a:spAutoFit/>
          </a:bodyPr>
          <a:lstStyle/>
          <a:p>
            <a:pPr algn="l"/>
            <a:r>
              <a:rPr lang="en-US" sz="2000" b="0" dirty="0"/>
              <a:t>Individual “C” has only some PCR product cut by the restriction enzyme. </a:t>
            </a:r>
          </a:p>
          <a:p>
            <a:pPr algn="l"/>
            <a:endParaRPr lang="en-US" sz="2000" b="0" dirty="0"/>
          </a:p>
          <a:p>
            <a:pPr algn="l"/>
            <a:r>
              <a:rPr lang="en-US" sz="2000" b="0" dirty="0"/>
              <a:t>There is a 400 base pair band of uncut PCR product. There are also bands at 150 and 250 base pairs, indicating that some of the DNA was cut by the restriction enzyme.</a:t>
            </a:r>
          </a:p>
          <a:p>
            <a:pPr algn="l"/>
            <a:endParaRPr lang="en-US" sz="2000" b="0" dirty="0"/>
          </a:p>
          <a:p>
            <a:pPr algn="l"/>
            <a:r>
              <a:rPr lang="en-US" sz="2000" b="0" dirty="0"/>
              <a:t>Individual C is a heterozygote. This person has both the sickle cell and normal allele for beta-globin. They are said to have the sickle cell trait.</a:t>
            </a:r>
          </a:p>
        </p:txBody>
      </p:sp>
      <p:pic>
        <p:nvPicPr>
          <p:cNvPr id="6" name="Picture 5">
            <a:extLst>
              <a:ext uri="{FF2B5EF4-FFF2-40B4-BE49-F238E27FC236}">
                <a16:creationId xmlns:a16="http://schemas.microsoft.com/office/drawing/2014/main" id="{4CB9AC4B-C325-47B4-836A-74B2100BA6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6236" y="1198151"/>
            <a:ext cx="2704866" cy="4729899"/>
          </a:xfrm>
          <a:prstGeom prst="rect">
            <a:avLst/>
          </a:prstGeom>
        </p:spPr>
      </p:pic>
    </p:spTree>
    <p:extLst>
      <p:ext uri="{BB962C8B-B14F-4D97-AF65-F5344CB8AC3E}">
        <p14:creationId xmlns:p14="http://schemas.microsoft.com/office/powerpoint/2010/main" val="2141814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89E80-C526-4D4B-8A32-8D1FF76A8C2E}"/>
              </a:ext>
            </a:extLst>
          </p:cNvPr>
          <p:cNvSpPr>
            <a:spLocks noGrp="1"/>
          </p:cNvSpPr>
          <p:nvPr>
            <p:ph type="title"/>
          </p:nvPr>
        </p:nvSpPr>
        <p:spPr/>
        <p:txBody>
          <a:bodyPr/>
          <a:lstStyle/>
          <a:p>
            <a:r>
              <a:rPr lang="en-US" dirty="0"/>
              <a:t>What is you diagnosis?</a:t>
            </a:r>
          </a:p>
        </p:txBody>
      </p:sp>
      <p:sp>
        <p:nvSpPr>
          <p:cNvPr id="3" name="Vertical Text Placeholder 2">
            <a:extLst>
              <a:ext uri="{FF2B5EF4-FFF2-40B4-BE49-F238E27FC236}">
                <a16:creationId xmlns:a16="http://schemas.microsoft.com/office/drawing/2014/main" id="{117E2E00-064B-4933-87E3-8611AF90D6FD}"/>
              </a:ext>
            </a:extLst>
          </p:cNvPr>
          <p:cNvSpPr>
            <a:spLocks noGrp="1"/>
          </p:cNvSpPr>
          <p:nvPr>
            <p:ph type="body" orient="vert" idx="1"/>
          </p:nvPr>
        </p:nvSpPr>
        <p:spPr>
          <a:xfrm>
            <a:off x="428625" y="1330669"/>
            <a:ext cx="8747125" cy="1955800"/>
          </a:xfrm>
        </p:spPr>
        <p:txBody>
          <a:bodyPr/>
          <a:lstStyle/>
          <a:p>
            <a:r>
              <a:rPr lang="en-US" sz="3200" b="0" dirty="0"/>
              <a:t>Can you diagnose:</a:t>
            </a:r>
          </a:p>
          <a:p>
            <a:pPr marL="571500" lvl="1" indent="-285750">
              <a:lnSpc>
                <a:spcPct val="150000"/>
              </a:lnSpc>
              <a:buFont typeface="Arial" panose="020B0604020202020204" pitchFamily="34" charset="0"/>
              <a:buChar char="•"/>
            </a:pPr>
            <a:r>
              <a:rPr lang="en-US" sz="3200" b="0" dirty="0"/>
              <a:t>Jacqueline?</a:t>
            </a:r>
          </a:p>
          <a:p>
            <a:pPr marL="571500" lvl="1" indent="-285750">
              <a:lnSpc>
                <a:spcPct val="150000"/>
              </a:lnSpc>
              <a:buFont typeface="Arial" panose="020B0604020202020204" pitchFamily="34" charset="0"/>
              <a:buChar char="•"/>
            </a:pPr>
            <a:r>
              <a:rPr lang="en-US" sz="3200" dirty="0"/>
              <a:t>Cory?</a:t>
            </a:r>
          </a:p>
          <a:p>
            <a:pPr marL="571500" lvl="1" indent="-285750">
              <a:lnSpc>
                <a:spcPct val="150000"/>
              </a:lnSpc>
              <a:buFont typeface="Arial" panose="020B0604020202020204" pitchFamily="34" charset="0"/>
              <a:buChar char="•"/>
            </a:pPr>
            <a:r>
              <a:rPr lang="en-US" sz="3200" b="0" dirty="0"/>
              <a:t>Samuel?</a:t>
            </a:r>
          </a:p>
          <a:p>
            <a:pPr marL="571500" lvl="1" indent="-285750">
              <a:lnSpc>
                <a:spcPct val="150000"/>
              </a:lnSpc>
              <a:buFont typeface="Arial" panose="020B0604020202020204" pitchFamily="34" charset="0"/>
              <a:buChar char="•"/>
            </a:pPr>
            <a:r>
              <a:rPr lang="en-US" sz="3200" dirty="0"/>
              <a:t>Marie?</a:t>
            </a:r>
            <a:endParaRPr lang="en-US" sz="3200" b="0" dirty="0"/>
          </a:p>
          <a:p>
            <a:pPr marL="285750" indent="-285750">
              <a:buFont typeface="Arial" panose="020B0604020202020204" pitchFamily="34" charset="0"/>
              <a:buChar char="•"/>
            </a:pPr>
            <a:endParaRPr lang="en-US" sz="2000" b="0" dirty="0"/>
          </a:p>
        </p:txBody>
      </p:sp>
      <p:pic>
        <p:nvPicPr>
          <p:cNvPr id="6" name="Picture 5">
            <a:extLst>
              <a:ext uri="{FF2B5EF4-FFF2-40B4-BE49-F238E27FC236}">
                <a16:creationId xmlns:a16="http://schemas.microsoft.com/office/drawing/2014/main" id="{5C120838-3011-421D-A933-015B1FA194C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694" y="1981629"/>
            <a:ext cx="5940056" cy="4455042"/>
          </a:xfrm>
          <a:prstGeom prst="rect">
            <a:avLst/>
          </a:prstGeom>
        </p:spPr>
      </p:pic>
    </p:spTree>
    <p:extLst>
      <p:ext uri="{BB962C8B-B14F-4D97-AF65-F5344CB8AC3E}">
        <p14:creationId xmlns:p14="http://schemas.microsoft.com/office/powerpoint/2010/main" val="495024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Thank you</a:t>
            </a:r>
          </a:p>
        </p:txBody>
      </p:sp>
      <p:sp>
        <p:nvSpPr>
          <p:cNvPr id="3" name="Vertical Text Placeholder 2"/>
          <p:cNvSpPr>
            <a:spLocks noGrp="1"/>
          </p:cNvSpPr>
          <p:nvPr>
            <p:ph type="body" orient="vert" idx="1"/>
          </p:nvPr>
        </p:nvSpPr>
        <p:spPr/>
        <p:txBody>
          <a:bodyPr/>
          <a:lstStyle/>
          <a:p>
            <a:pPr algn="ctr"/>
            <a:r>
              <a:rPr lang="en-US" sz="4000" b="0" dirty="0"/>
              <a:t>We hope you enjoyed this lab!</a:t>
            </a:r>
          </a:p>
        </p:txBody>
      </p:sp>
    </p:spTree>
    <p:extLst>
      <p:ext uri="{BB962C8B-B14F-4D97-AF65-F5344CB8AC3E}">
        <p14:creationId xmlns:p14="http://schemas.microsoft.com/office/powerpoint/2010/main" val="31352182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0EF4A-5749-44F4-B35B-9288AD988A06}"/>
              </a:ext>
            </a:extLst>
          </p:cNvPr>
          <p:cNvSpPr>
            <a:spLocks noGrp="1"/>
          </p:cNvSpPr>
          <p:nvPr>
            <p:ph type="title"/>
          </p:nvPr>
        </p:nvSpPr>
        <p:spPr/>
        <p:txBody>
          <a:bodyPr/>
          <a:lstStyle/>
          <a:p>
            <a:r>
              <a:rPr lang="en-US" dirty="0"/>
              <a:t>Extensions</a:t>
            </a:r>
          </a:p>
        </p:txBody>
      </p:sp>
    </p:spTree>
    <p:extLst>
      <p:ext uri="{BB962C8B-B14F-4D97-AF65-F5344CB8AC3E}">
        <p14:creationId xmlns:p14="http://schemas.microsoft.com/office/powerpoint/2010/main" val="12918980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Heterozygote advantage</a:t>
            </a:r>
          </a:p>
        </p:txBody>
      </p:sp>
      <p:sp>
        <p:nvSpPr>
          <p:cNvPr id="6" name="Vertical Text Placeholder 2">
            <a:extLst>
              <a:ext uri="{FF2B5EF4-FFF2-40B4-BE49-F238E27FC236}">
                <a16:creationId xmlns:a16="http://schemas.microsoft.com/office/drawing/2014/main" id="{3EFE9067-B6BD-4CC5-AA18-2EE3842E3B80}"/>
              </a:ext>
            </a:extLst>
          </p:cNvPr>
          <p:cNvSpPr>
            <a:spLocks noGrp="1"/>
          </p:cNvSpPr>
          <p:nvPr>
            <p:ph type="body" idx="1"/>
          </p:nvPr>
        </p:nvSpPr>
        <p:spPr>
          <a:xfrm>
            <a:off x="428625" y="1071129"/>
            <a:ext cx="8747125" cy="2802344"/>
          </a:xfrm>
        </p:spPr>
        <p:txBody>
          <a:bodyPr/>
          <a:lstStyle/>
          <a:p>
            <a:r>
              <a:rPr lang="en-US" sz="2400" b="0" dirty="0"/>
              <a:t>If sickle cell disease is so dangerous, why has it not been removed from the population by natural selection?</a:t>
            </a:r>
            <a:endParaRPr lang="en-US" sz="1900" b="0" dirty="0"/>
          </a:p>
          <a:p>
            <a:pPr marL="285750" indent="-285750">
              <a:buFont typeface="Arial" panose="020B0604020202020204" pitchFamily="34" charset="0"/>
              <a:buChar char="•"/>
            </a:pPr>
            <a:endParaRPr lang="en-US" sz="1900" b="0" dirty="0"/>
          </a:p>
          <a:p>
            <a:pPr marL="285750" indent="-285750">
              <a:buFont typeface="Arial" panose="020B0604020202020204" pitchFamily="34" charset="0"/>
              <a:buChar char="•"/>
            </a:pPr>
            <a:r>
              <a:rPr lang="en-US" sz="1900" b="0" dirty="0"/>
              <a:t>People who are heterozygous for the sickle cell allele (people with sickle cell trait) show an increased resistance to malaria.</a:t>
            </a:r>
          </a:p>
          <a:p>
            <a:endParaRPr lang="en-US" sz="1900" b="0" dirty="0"/>
          </a:p>
          <a:p>
            <a:pPr marL="285750" indent="-285750">
              <a:buFont typeface="Arial" panose="020B0604020202020204" pitchFamily="34" charset="0"/>
              <a:buChar char="•"/>
            </a:pPr>
            <a:r>
              <a:rPr lang="en-US" sz="1900" b="0" dirty="0"/>
              <a:t>If you are an </a:t>
            </a:r>
            <a:r>
              <a:rPr lang="en-US" sz="1900" b="0" dirty="0" err="1"/>
              <a:t>HbA</a:t>
            </a:r>
            <a:r>
              <a:rPr lang="en-US" sz="1900" b="0" dirty="0"/>
              <a:t> homozygote, you are at risk of dying from malaria, a major killer in tropical regions around the world.</a:t>
            </a:r>
          </a:p>
          <a:p>
            <a:pPr marL="285750" indent="-285750">
              <a:buFont typeface="Arial" panose="020B0604020202020204" pitchFamily="34" charset="0"/>
              <a:buChar char="•"/>
            </a:pPr>
            <a:endParaRPr lang="en-US" sz="1900" b="0" dirty="0"/>
          </a:p>
          <a:p>
            <a:pPr marL="285750" indent="-285750">
              <a:buFont typeface="Arial" panose="020B0604020202020204" pitchFamily="34" charset="0"/>
              <a:buChar char="•"/>
            </a:pPr>
            <a:r>
              <a:rPr lang="en-US" sz="1900" b="0" dirty="0"/>
              <a:t>If you are and </a:t>
            </a:r>
            <a:r>
              <a:rPr lang="en-US" sz="1900" b="0" dirty="0" err="1"/>
              <a:t>HbS</a:t>
            </a:r>
            <a:r>
              <a:rPr lang="en-US" sz="1900" b="0" dirty="0"/>
              <a:t> homozygote, you have sickle cell disease and (until very recently in human history) are likely to die of it in childhood.</a:t>
            </a:r>
          </a:p>
          <a:p>
            <a:pPr marL="285750" indent="-285750">
              <a:buFont typeface="Arial" panose="020B0604020202020204" pitchFamily="34" charset="0"/>
              <a:buChar char="•"/>
            </a:pPr>
            <a:endParaRPr lang="en-US" sz="1900" b="0" dirty="0"/>
          </a:p>
          <a:p>
            <a:pPr marL="285750" indent="-285750">
              <a:buFont typeface="Arial" panose="020B0604020202020204" pitchFamily="34" charset="0"/>
              <a:buChar char="•"/>
            </a:pPr>
            <a:r>
              <a:rPr lang="en-US" sz="1900" b="0" dirty="0" err="1"/>
              <a:t>HbA</a:t>
            </a:r>
            <a:r>
              <a:rPr lang="en-US" sz="1900" b="0" dirty="0"/>
              <a:t>/</a:t>
            </a:r>
            <a:r>
              <a:rPr lang="en-US" sz="1900" b="0" dirty="0" err="1"/>
              <a:t>HbS</a:t>
            </a:r>
            <a:r>
              <a:rPr lang="en-US" sz="1900" b="0" dirty="0"/>
              <a:t> heterozygotes show resistance to malaria and typically show no symptoms of sickle cell.</a:t>
            </a:r>
          </a:p>
          <a:p>
            <a:endParaRPr lang="en-US" sz="1900" b="0" dirty="0"/>
          </a:p>
          <a:p>
            <a:pPr marL="285750" indent="-285750">
              <a:buFont typeface="Arial" panose="020B0604020202020204" pitchFamily="34" charset="0"/>
              <a:buChar char="•"/>
            </a:pPr>
            <a:r>
              <a:rPr lang="en-US" sz="1900" b="0" dirty="0"/>
              <a:t>When heterozygotes reproduce they are likely to produce both types of homozygotes.</a:t>
            </a:r>
          </a:p>
        </p:txBody>
      </p:sp>
    </p:spTree>
    <p:extLst>
      <p:ext uri="{BB962C8B-B14F-4D97-AF65-F5344CB8AC3E}">
        <p14:creationId xmlns:p14="http://schemas.microsoft.com/office/powerpoint/2010/main" val="1047765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500"/>
                                        <p:tgtEl>
                                          <p:spTgt spid="6">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4" end="4"/>
                                            </p:txEl>
                                          </p:spTgt>
                                        </p:tgtEl>
                                        <p:attrNameLst>
                                          <p:attrName>style.visibility</p:attrName>
                                        </p:attrNameLst>
                                      </p:cBhvr>
                                      <p:to>
                                        <p:strVal val="visible"/>
                                      </p:to>
                                    </p:set>
                                    <p:animEffect transition="in" filter="fade">
                                      <p:cBhvr>
                                        <p:cTn id="12" dur="500"/>
                                        <p:tgtEl>
                                          <p:spTgt spid="6">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6" end="6"/>
                                            </p:txEl>
                                          </p:spTgt>
                                        </p:tgtEl>
                                        <p:attrNameLst>
                                          <p:attrName>style.visibility</p:attrName>
                                        </p:attrNameLst>
                                      </p:cBhvr>
                                      <p:to>
                                        <p:strVal val="visible"/>
                                      </p:to>
                                    </p:set>
                                    <p:animEffect transition="in" filter="fade">
                                      <p:cBhvr>
                                        <p:cTn id="17" dur="500"/>
                                        <p:tgtEl>
                                          <p:spTgt spid="6">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8" end="8"/>
                                            </p:txEl>
                                          </p:spTgt>
                                        </p:tgtEl>
                                        <p:attrNameLst>
                                          <p:attrName>style.visibility</p:attrName>
                                        </p:attrNameLst>
                                      </p:cBhvr>
                                      <p:to>
                                        <p:strVal val="visible"/>
                                      </p:to>
                                    </p:set>
                                    <p:animEffect transition="in" filter="fade">
                                      <p:cBhvr>
                                        <p:cTn id="22" dur="500"/>
                                        <p:tgtEl>
                                          <p:spTgt spid="6">
                                            <p:txEl>
                                              <p:pRg st="8" end="8"/>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10" end="10"/>
                                            </p:txEl>
                                          </p:spTgt>
                                        </p:tgtEl>
                                        <p:attrNameLst>
                                          <p:attrName>style.visibility</p:attrName>
                                        </p:attrNameLst>
                                      </p:cBhvr>
                                      <p:to>
                                        <p:strVal val="visible"/>
                                      </p:to>
                                    </p:set>
                                    <p:animEffect transition="in" filter="fade">
                                      <p:cBhvr>
                                        <p:cTn id="27" dur="500"/>
                                        <p:tgtEl>
                                          <p:spTgt spid="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Sickle cell and malaria</a:t>
            </a:r>
            <a:endParaRPr lang="en-US" dirty="0">
              <a:solidFill>
                <a:schemeClr val="tx1"/>
              </a:solidFill>
            </a:endParaRPr>
          </a:p>
        </p:txBody>
      </p:sp>
      <p:grpSp>
        <p:nvGrpSpPr>
          <p:cNvPr id="17" name="Group 16">
            <a:extLst>
              <a:ext uri="{FF2B5EF4-FFF2-40B4-BE49-F238E27FC236}">
                <a16:creationId xmlns:a16="http://schemas.microsoft.com/office/drawing/2014/main" id="{113B8249-EE2D-47A0-BCDD-092DCE5440FC}"/>
              </a:ext>
            </a:extLst>
          </p:cNvPr>
          <p:cNvGrpSpPr/>
          <p:nvPr/>
        </p:nvGrpSpPr>
        <p:grpSpPr>
          <a:xfrm>
            <a:off x="903767" y="1876447"/>
            <a:ext cx="8265633" cy="3960827"/>
            <a:chOff x="0" y="0"/>
            <a:chExt cx="4924622" cy="2597041"/>
          </a:xfrm>
        </p:grpSpPr>
        <p:grpSp>
          <p:nvGrpSpPr>
            <p:cNvPr id="19" name="Group 18">
              <a:extLst>
                <a:ext uri="{FF2B5EF4-FFF2-40B4-BE49-F238E27FC236}">
                  <a16:creationId xmlns:a16="http://schemas.microsoft.com/office/drawing/2014/main" id="{8D11C678-0759-4FB3-BF72-6BE09782E33E}"/>
                </a:ext>
              </a:extLst>
            </p:cNvPr>
            <p:cNvGrpSpPr/>
            <p:nvPr/>
          </p:nvGrpSpPr>
          <p:grpSpPr>
            <a:xfrm>
              <a:off x="2349062" y="15766"/>
              <a:ext cx="2575560" cy="2581275"/>
              <a:chOff x="0" y="0"/>
              <a:chExt cx="2575560" cy="2581275"/>
            </a:xfrm>
          </p:grpSpPr>
          <p:pic>
            <p:nvPicPr>
              <p:cNvPr id="21" name="Picture 20">
                <a:extLst>
                  <a:ext uri="{FF2B5EF4-FFF2-40B4-BE49-F238E27FC236}">
                    <a16:creationId xmlns:a16="http://schemas.microsoft.com/office/drawing/2014/main" id="{E56BCAD4-51B9-4DDB-A546-2BCB4FD5C72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bwMode="auto">
              <a:xfrm>
                <a:off x="0" y="0"/>
                <a:ext cx="2575560" cy="2581275"/>
              </a:xfrm>
              <a:prstGeom prst="rect">
                <a:avLst/>
              </a:prstGeom>
              <a:ln>
                <a:noFill/>
              </a:ln>
              <a:extLst>
                <a:ext uri="{53640926-AAD7-44D8-BBD7-CCE9431645EC}">
                  <a14:shadowObscured xmlns:a14="http://schemas.microsoft.com/office/drawing/2010/main"/>
                </a:ext>
              </a:extLst>
            </p:spPr>
          </p:pic>
          <p:pic>
            <p:nvPicPr>
              <p:cNvPr id="22" name="Picture 21">
                <a:extLst>
                  <a:ext uri="{FF2B5EF4-FFF2-40B4-BE49-F238E27FC236}">
                    <a16:creationId xmlns:a16="http://schemas.microsoft.com/office/drawing/2014/main" id="{4862E22C-32F4-418A-82E5-F474EDB0D1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97" y="1403131"/>
                <a:ext cx="716280" cy="1134745"/>
              </a:xfrm>
              <a:prstGeom prst="rect">
                <a:avLst/>
              </a:prstGeom>
            </p:spPr>
          </p:pic>
        </p:grpSp>
        <p:pic>
          <p:nvPicPr>
            <p:cNvPr id="20" name="Picture 19" descr="https://www.ncbi.nlm.nih.gov/corecgi/tileshop/tileshop.fcgi?p=PMC3&amp;id=726241&amp;s=38&amp;r=1&amp;c=1">
              <a:extLst>
                <a:ext uri="{FF2B5EF4-FFF2-40B4-BE49-F238E27FC236}">
                  <a16:creationId xmlns:a16="http://schemas.microsoft.com/office/drawing/2014/main" id="{B88AA080-F088-4984-ABF4-F2F9E2E4DC4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2355215" cy="2567305"/>
            </a:xfrm>
            <a:prstGeom prst="rect">
              <a:avLst/>
            </a:prstGeom>
            <a:noFill/>
            <a:ln>
              <a:noFill/>
            </a:ln>
          </p:spPr>
        </p:pic>
      </p:grpSp>
      <p:sp>
        <p:nvSpPr>
          <p:cNvPr id="23" name="Text Box 2">
            <a:extLst>
              <a:ext uri="{FF2B5EF4-FFF2-40B4-BE49-F238E27FC236}">
                <a16:creationId xmlns:a16="http://schemas.microsoft.com/office/drawing/2014/main" id="{7E51A6DB-6F2D-4315-BB28-BD2559EDB6CA}"/>
              </a:ext>
            </a:extLst>
          </p:cNvPr>
          <p:cNvSpPr txBox="1">
            <a:spLocks noChangeArrowheads="1"/>
          </p:cNvSpPr>
          <p:nvPr/>
        </p:nvSpPr>
        <p:spPr bwMode="auto">
          <a:xfrm>
            <a:off x="7010528" y="5868979"/>
            <a:ext cx="2158872" cy="216534"/>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gn="r">
              <a:lnSpc>
                <a:spcPct val="114000"/>
              </a:lnSpc>
              <a:spcBef>
                <a:spcPts val="0"/>
              </a:spcBef>
              <a:spcAft>
                <a:spcPts val="900"/>
              </a:spcAft>
            </a:pPr>
            <a:r>
              <a:rPr lang="en-US" sz="700">
                <a:effectLst/>
                <a:latin typeface="Calibri" panose="020F0502020204030204" pitchFamily="34" charset="0"/>
                <a:ea typeface="Calibri" panose="020F0502020204030204" pitchFamily="34" charset="0"/>
                <a:cs typeface="Times New Roman" panose="02020603050405020304" pitchFamily="18" charset="0"/>
              </a:rPr>
              <a:t>From: https://map.ox.ac.uk/explorer/#/explorer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4000"/>
              </a:lnSpc>
              <a:spcBef>
                <a:spcPts val="0"/>
              </a:spcBef>
              <a:spcAft>
                <a:spcPts val="90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24" name="Text Box 2">
            <a:extLst>
              <a:ext uri="{FF2B5EF4-FFF2-40B4-BE49-F238E27FC236}">
                <a16:creationId xmlns:a16="http://schemas.microsoft.com/office/drawing/2014/main" id="{37CB5FA9-CF90-43DE-B511-3D22CCA9DC3C}"/>
              </a:ext>
            </a:extLst>
          </p:cNvPr>
          <p:cNvSpPr txBox="1">
            <a:spLocks noChangeArrowheads="1"/>
          </p:cNvSpPr>
          <p:nvPr/>
        </p:nvSpPr>
        <p:spPr bwMode="auto">
          <a:xfrm>
            <a:off x="2701005" y="5868978"/>
            <a:ext cx="2155825" cy="216535"/>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gn="r">
              <a:lnSpc>
                <a:spcPct val="114000"/>
              </a:lnSpc>
              <a:spcBef>
                <a:spcPts val="0"/>
              </a:spcBef>
              <a:spcAft>
                <a:spcPts val="90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From: </a:t>
            </a:r>
            <a:r>
              <a:rPr lang="en-US" sz="700" i="1" dirty="0">
                <a:effectLst/>
                <a:latin typeface="Calibri" panose="020F0502020204030204" pitchFamily="34" charset="0"/>
                <a:ea typeface="Calibri" panose="020F0502020204030204" pitchFamily="34" charset="0"/>
                <a:cs typeface="Times New Roman" panose="02020603050405020304" pitchFamily="18" charset="0"/>
              </a:rPr>
              <a:t>Sickle Cell Disease in Africa,</a:t>
            </a:r>
            <a:r>
              <a:rPr lang="en-US" sz="700" dirty="0">
                <a:effectLst/>
                <a:latin typeface="Calibri" panose="020F0502020204030204" pitchFamily="34" charset="0"/>
                <a:ea typeface="Calibri" panose="020F0502020204030204" pitchFamily="34" charset="0"/>
                <a:cs typeface="Times New Roman" panose="02020603050405020304" pitchFamily="18" charset="0"/>
              </a:rPr>
              <a:t> Grosse et al. 2011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4000"/>
              </a:lnSpc>
              <a:spcBef>
                <a:spcPts val="0"/>
              </a:spcBef>
              <a:spcAft>
                <a:spcPts val="9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6" name="TextBox 5">
            <a:extLst>
              <a:ext uri="{FF2B5EF4-FFF2-40B4-BE49-F238E27FC236}">
                <a16:creationId xmlns:a16="http://schemas.microsoft.com/office/drawing/2014/main" id="{9EE69888-98D4-437E-AA30-A8C5CCFFC80D}"/>
              </a:ext>
            </a:extLst>
          </p:cNvPr>
          <p:cNvSpPr txBox="1"/>
          <p:nvPr/>
        </p:nvSpPr>
        <p:spPr>
          <a:xfrm>
            <a:off x="360335" y="1467860"/>
            <a:ext cx="4681339" cy="461665"/>
          </a:xfrm>
          <a:prstGeom prst="rect">
            <a:avLst/>
          </a:prstGeom>
          <a:noFill/>
        </p:spPr>
        <p:txBody>
          <a:bodyPr wrap="square" tIns="91440" bIns="91440" rtlCol="0">
            <a:spAutoFit/>
          </a:bodyPr>
          <a:lstStyle/>
          <a:p>
            <a:r>
              <a:rPr lang="en-US" sz="1800" b="0" dirty="0">
                <a:latin typeface="Calibri" panose="020F0502020204030204" pitchFamily="34" charset="0"/>
                <a:cs typeface="Calibri" panose="020F0502020204030204" pitchFamily="34" charset="0"/>
              </a:rPr>
              <a:t>Prevalence of sickle cell allele in Africa</a:t>
            </a:r>
          </a:p>
        </p:txBody>
      </p:sp>
      <p:sp>
        <p:nvSpPr>
          <p:cNvPr id="25" name="TextBox 24">
            <a:extLst>
              <a:ext uri="{FF2B5EF4-FFF2-40B4-BE49-F238E27FC236}">
                <a16:creationId xmlns:a16="http://schemas.microsoft.com/office/drawing/2014/main" id="{789F6B1A-DAA0-4E7A-9C77-2F9C51663F90}"/>
              </a:ext>
            </a:extLst>
          </p:cNvPr>
          <p:cNvSpPr txBox="1"/>
          <p:nvPr/>
        </p:nvSpPr>
        <p:spPr>
          <a:xfrm>
            <a:off x="4672446" y="1467860"/>
            <a:ext cx="4681339" cy="461665"/>
          </a:xfrm>
          <a:prstGeom prst="rect">
            <a:avLst/>
          </a:prstGeom>
          <a:noFill/>
        </p:spPr>
        <p:txBody>
          <a:bodyPr wrap="square" tIns="91440" bIns="91440" rtlCol="0">
            <a:spAutoFit/>
          </a:bodyPr>
          <a:lstStyle/>
          <a:p>
            <a:r>
              <a:rPr lang="en-US" sz="1800" b="0" dirty="0">
                <a:latin typeface="Calibri" panose="020F0502020204030204" pitchFamily="34" charset="0"/>
                <a:cs typeface="Calibri" panose="020F0502020204030204" pitchFamily="34" charset="0"/>
              </a:rPr>
              <a:t>Prevalence of malaria in Africa</a:t>
            </a:r>
          </a:p>
        </p:txBody>
      </p:sp>
    </p:spTree>
    <p:extLst>
      <p:ext uri="{BB962C8B-B14F-4D97-AF65-F5344CB8AC3E}">
        <p14:creationId xmlns:p14="http://schemas.microsoft.com/office/powerpoint/2010/main" val="28875272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DF5B-AEBE-4979-9541-E9500504802F}"/>
              </a:ext>
            </a:extLst>
          </p:cNvPr>
          <p:cNvSpPr>
            <a:spLocks noGrp="1"/>
          </p:cNvSpPr>
          <p:nvPr>
            <p:ph type="title"/>
          </p:nvPr>
        </p:nvSpPr>
        <p:spPr/>
        <p:txBody>
          <a:bodyPr/>
          <a:lstStyle/>
          <a:p>
            <a:r>
              <a:rPr lang="en-US" dirty="0"/>
              <a:t>Balanced Polymorphism</a:t>
            </a:r>
          </a:p>
        </p:txBody>
      </p:sp>
      <p:sp>
        <p:nvSpPr>
          <p:cNvPr id="4" name="Vertical Text Placeholder 2">
            <a:extLst>
              <a:ext uri="{FF2B5EF4-FFF2-40B4-BE49-F238E27FC236}">
                <a16:creationId xmlns:a16="http://schemas.microsoft.com/office/drawing/2014/main" id="{B7B07FF2-0F99-4F48-A3B0-9E6B59F0C40A}"/>
              </a:ext>
            </a:extLst>
          </p:cNvPr>
          <p:cNvSpPr txBox="1">
            <a:spLocks/>
          </p:cNvSpPr>
          <p:nvPr/>
        </p:nvSpPr>
        <p:spPr bwMode="gray">
          <a:xfrm>
            <a:off x="439738" y="1283566"/>
            <a:ext cx="8747125" cy="4710834"/>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lvl1pPr algn="l" rtl="0" eaLnBrk="1" fontAlgn="base" hangingPunct="1">
              <a:spcBef>
                <a:spcPct val="0"/>
              </a:spcBef>
              <a:spcAft>
                <a:spcPct val="0"/>
              </a:spcAft>
              <a:buClr>
                <a:schemeClr val="tx2"/>
              </a:buClr>
              <a:defRPr sz="1600" b="1">
                <a:solidFill>
                  <a:schemeClr val="tx1"/>
                </a:solidFill>
                <a:latin typeface="Segoe UI" pitchFamily="34" charset="0"/>
                <a:ea typeface="Segoe UI" pitchFamily="34" charset="0"/>
                <a:cs typeface="Segoe UI" pitchFamily="34" charset="0"/>
              </a:defRPr>
            </a:lvl1pPr>
            <a:lvl2pPr marL="285750" indent="-171450" algn="l" rtl="0" eaLnBrk="1" fontAlgn="base" hangingPunct="1">
              <a:spcBef>
                <a:spcPct val="0"/>
              </a:spcBef>
              <a:spcAft>
                <a:spcPct val="0"/>
              </a:spcAft>
              <a:buClr>
                <a:schemeClr val="tx2"/>
              </a:buClr>
              <a:buChar char="•"/>
              <a:defRPr sz="1600">
                <a:solidFill>
                  <a:schemeClr val="tx1"/>
                </a:solidFill>
                <a:latin typeface="Segoe UI" pitchFamily="34" charset="0"/>
                <a:ea typeface="Segoe UI" pitchFamily="34" charset="0"/>
                <a:cs typeface="Segoe UI" pitchFamily="34" charset="0"/>
              </a:defRPr>
            </a:lvl2pPr>
            <a:lvl3pPr marL="571500" indent="-171450" algn="l" rtl="0" eaLnBrk="1" fontAlgn="base" hangingPunct="1">
              <a:spcBef>
                <a:spcPct val="0"/>
              </a:spcBef>
              <a:spcAft>
                <a:spcPct val="0"/>
              </a:spcAft>
              <a:buClr>
                <a:schemeClr val="tx2"/>
              </a:buClr>
              <a:buFont typeface="Arial" charset="0"/>
              <a:buChar char="–"/>
              <a:defRPr sz="1600">
                <a:solidFill>
                  <a:schemeClr val="tx1"/>
                </a:solidFill>
                <a:latin typeface="Segoe UI" pitchFamily="34" charset="0"/>
                <a:ea typeface="Segoe UI" pitchFamily="34" charset="0"/>
                <a:cs typeface="Segoe UI" pitchFamily="34" charset="0"/>
              </a:defRPr>
            </a:lvl3pPr>
            <a:lvl4pPr marL="857250" indent="-171450" algn="l" rtl="0" eaLnBrk="1" fontAlgn="base" hangingPunct="1">
              <a:spcBef>
                <a:spcPct val="0"/>
              </a:spcBef>
              <a:spcAft>
                <a:spcPct val="0"/>
              </a:spcAft>
              <a:buClr>
                <a:schemeClr val="tx2"/>
              </a:buClr>
              <a:buFont typeface="Arial" charset="0"/>
              <a:buChar char="–"/>
              <a:defRPr sz="1600">
                <a:solidFill>
                  <a:schemeClr val="tx1"/>
                </a:solidFill>
                <a:latin typeface="Segoe UI" pitchFamily="34" charset="0"/>
                <a:ea typeface="Segoe UI" pitchFamily="34" charset="0"/>
                <a:cs typeface="Segoe UI" pitchFamily="34" charset="0"/>
              </a:defRPr>
            </a:lvl4pPr>
            <a:lvl5pPr marL="2057400" indent="-228600" algn="l" rtl="0" eaLnBrk="1" fontAlgn="base" hangingPunct="1">
              <a:spcBef>
                <a:spcPct val="0"/>
              </a:spcBef>
              <a:spcAft>
                <a:spcPct val="0"/>
              </a:spcAft>
              <a:buClr>
                <a:schemeClr val="tx2"/>
              </a:buClr>
              <a:buFont typeface="Arial" charset="0"/>
              <a:buChar char="–"/>
              <a:defRPr sz="1600">
                <a:solidFill>
                  <a:schemeClr val="tx1"/>
                </a:solidFill>
                <a:latin typeface="Segoe UI" pitchFamily="34" charset="0"/>
                <a:ea typeface="Segoe UI" pitchFamily="34" charset="0"/>
                <a:cs typeface="Segoe UI" pitchFamily="34" charset="0"/>
              </a:defRPr>
            </a:lvl5pPr>
            <a:lvl6pPr marL="2514600" indent="-228600" algn="l" rtl="0" eaLnBrk="1" fontAlgn="base" hangingPunct="1">
              <a:spcBef>
                <a:spcPct val="0"/>
              </a:spcBef>
              <a:spcAft>
                <a:spcPct val="0"/>
              </a:spcAft>
              <a:buClr>
                <a:schemeClr val="tx2"/>
              </a:buClr>
              <a:buFont typeface="Arial" charset="0"/>
              <a:buChar char="–"/>
              <a:defRPr sz="1600">
                <a:solidFill>
                  <a:schemeClr val="tx1"/>
                </a:solidFill>
                <a:latin typeface="+mn-lt"/>
                <a:cs typeface="+mn-cs"/>
              </a:defRPr>
            </a:lvl6pPr>
            <a:lvl7pPr marL="2971800" indent="-228600" algn="l" rtl="0" eaLnBrk="1" fontAlgn="base" hangingPunct="1">
              <a:spcBef>
                <a:spcPct val="0"/>
              </a:spcBef>
              <a:spcAft>
                <a:spcPct val="0"/>
              </a:spcAft>
              <a:buClr>
                <a:schemeClr val="tx2"/>
              </a:buClr>
              <a:buFont typeface="Arial" charset="0"/>
              <a:buChar char="–"/>
              <a:defRPr sz="1600">
                <a:solidFill>
                  <a:schemeClr val="tx1"/>
                </a:solidFill>
                <a:latin typeface="+mn-lt"/>
                <a:cs typeface="+mn-cs"/>
              </a:defRPr>
            </a:lvl7pPr>
            <a:lvl8pPr marL="3429000" indent="-228600" algn="l" rtl="0" eaLnBrk="1" fontAlgn="base" hangingPunct="1">
              <a:spcBef>
                <a:spcPct val="0"/>
              </a:spcBef>
              <a:spcAft>
                <a:spcPct val="0"/>
              </a:spcAft>
              <a:buClr>
                <a:schemeClr val="tx2"/>
              </a:buClr>
              <a:buFont typeface="Arial" charset="0"/>
              <a:buChar char="–"/>
              <a:defRPr sz="1600">
                <a:solidFill>
                  <a:schemeClr val="tx1"/>
                </a:solidFill>
                <a:latin typeface="+mn-lt"/>
                <a:cs typeface="+mn-cs"/>
              </a:defRPr>
            </a:lvl8pPr>
            <a:lvl9pPr marL="3886200" indent="-228600" algn="l" rtl="0" eaLnBrk="1" fontAlgn="base" hangingPunct="1">
              <a:spcBef>
                <a:spcPct val="0"/>
              </a:spcBef>
              <a:spcAft>
                <a:spcPct val="0"/>
              </a:spcAft>
              <a:buClr>
                <a:schemeClr val="tx2"/>
              </a:buClr>
              <a:buFont typeface="Arial" charset="0"/>
              <a:buChar char="–"/>
              <a:defRPr sz="1600">
                <a:solidFill>
                  <a:schemeClr val="tx1"/>
                </a:solidFill>
                <a:latin typeface="+mn-lt"/>
                <a:cs typeface="+mn-cs"/>
              </a:defRPr>
            </a:lvl9pPr>
          </a:lstStyle>
          <a:p>
            <a:r>
              <a:rPr lang="en-US" sz="2400" b="0" kern="0" dirty="0"/>
              <a:t>Another name for heterozygote advantage is a balanced polymorphism.</a:t>
            </a:r>
          </a:p>
          <a:p>
            <a:endParaRPr lang="en-US" sz="2400" b="0" kern="0" dirty="0"/>
          </a:p>
          <a:p>
            <a:pPr marL="285750" indent="-285750">
              <a:buFont typeface="Arial" panose="020B0604020202020204" pitchFamily="34" charset="0"/>
              <a:buChar char="•"/>
            </a:pPr>
            <a:r>
              <a:rPr lang="en-US" sz="2000" b="0" kern="0" dirty="0"/>
              <a:t>When the </a:t>
            </a:r>
            <a:r>
              <a:rPr lang="en-US" sz="2000" b="0" kern="0" dirty="0" err="1"/>
              <a:t>HbS</a:t>
            </a:r>
            <a:r>
              <a:rPr lang="en-US" sz="2000" b="0" kern="0" dirty="0"/>
              <a:t> allele is rare in the population, most alleles will be found in heterozygotes, and therefore will not suffer from sickle cell disease.</a:t>
            </a:r>
          </a:p>
          <a:p>
            <a:pPr marL="285750" indent="-285750">
              <a:buFont typeface="Arial" panose="020B0604020202020204" pitchFamily="34" charset="0"/>
              <a:buChar char="•"/>
            </a:pPr>
            <a:r>
              <a:rPr lang="en-US" sz="2000" b="0" kern="0" dirty="0"/>
              <a:t>As people die from malaria, </a:t>
            </a:r>
            <a:r>
              <a:rPr lang="en-US" sz="2000" b="0" kern="0" dirty="0" err="1"/>
              <a:t>HbS</a:t>
            </a:r>
            <a:r>
              <a:rPr lang="en-US" sz="2000" b="0" kern="0" dirty="0"/>
              <a:t> carriers will have protection and natural selection will cause the frequency of the </a:t>
            </a:r>
            <a:r>
              <a:rPr lang="en-US" sz="2000" b="0" kern="0" dirty="0" err="1"/>
              <a:t>HbS</a:t>
            </a:r>
            <a:r>
              <a:rPr lang="en-US" sz="2000" b="0" kern="0" dirty="0"/>
              <a:t> allele to rise in the population.</a:t>
            </a:r>
          </a:p>
          <a:p>
            <a:pPr marL="285750" indent="-285750">
              <a:buFont typeface="Arial" panose="020B0604020202020204" pitchFamily="34" charset="0"/>
              <a:buChar char="•"/>
            </a:pPr>
            <a:r>
              <a:rPr lang="en-US" sz="2000" b="0" kern="0" dirty="0"/>
              <a:t>As the </a:t>
            </a:r>
            <a:r>
              <a:rPr lang="en-US" sz="2000" b="0" kern="0" dirty="0" err="1"/>
              <a:t>HbS</a:t>
            </a:r>
            <a:r>
              <a:rPr lang="en-US" sz="2000" b="0" kern="0" dirty="0"/>
              <a:t> allele becomes more common, more and more people will be born as homozygotes and will suffer from sickle cell disease.</a:t>
            </a:r>
          </a:p>
          <a:p>
            <a:pPr marL="285750" indent="-285750">
              <a:buFont typeface="Arial" panose="020B0604020202020204" pitchFamily="34" charset="0"/>
              <a:buChar char="•"/>
            </a:pPr>
            <a:r>
              <a:rPr lang="en-US" sz="2000" b="0" kern="0" dirty="0"/>
              <a:t>As people die of sickle cell disease, natural selection will keep the frequency of the </a:t>
            </a:r>
            <a:r>
              <a:rPr lang="en-US" sz="2000" b="0" kern="0" dirty="0" err="1"/>
              <a:t>HbS</a:t>
            </a:r>
            <a:r>
              <a:rPr lang="en-US" sz="2000" b="0" kern="0" dirty="0"/>
              <a:t> from rising any further. </a:t>
            </a:r>
          </a:p>
          <a:p>
            <a:pPr marL="285750" indent="-285750">
              <a:buFont typeface="Arial" panose="020B0604020202020204" pitchFamily="34" charset="0"/>
              <a:buChar char="•"/>
            </a:pPr>
            <a:r>
              <a:rPr lang="en-US" sz="2000" b="0" kern="0" dirty="0"/>
              <a:t>Natural selection against both homozygotes will lead to both the </a:t>
            </a:r>
            <a:r>
              <a:rPr lang="en-US" sz="2000" b="0" kern="0" dirty="0" err="1"/>
              <a:t>HbS</a:t>
            </a:r>
            <a:r>
              <a:rPr lang="en-US" sz="2000" b="0" kern="0" dirty="0"/>
              <a:t> and </a:t>
            </a:r>
            <a:r>
              <a:rPr lang="en-US" sz="2000" b="0" kern="0" dirty="0" err="1"/>
              <a:t>HbA</a:t>
            </a:r>
            <a:r>
              <a:rPr lang="en-US" sz="2000" b="0" kern="0" dirty="0"/>
              <a:t> alleles becoming “balanced” in the population.</a:t>
            </a:r>
          </a:p>
        </p:txBody>
      </p:sp>
    </p:spTree>
    <p:extLst>
      <p:ext uri="{BB962C8B-B14F-4D97-AF65-F5344CB8AC3E}">
        <p14:creationId xmlns:p14="http://schemas.microsoft.com/office/powerpoint/2010/main" val="312874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fade">
                                      <p:cBhvr>
                                        <p:cTn id="12" dur="500"/>
                                        <p:tgtEl>
                                          <p:spTgt spid="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500"/>
                                        <p:tgtEl>
                                          <p:spTgt spid="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fade">
                                      <p:cBhvr>
                                        <p:cTn id="22" dur="500"/>
                                        <p:tgtEl>
                                          <p:spTgt spid="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Effect transition="in" filter="fade">
                                      <p:cBhvr>
                                        <p:cTn id="27"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10;&lt;root&gt;&lt;version val=&quot;17248&quot;/&gt;&lt;partner val=&quot;535&quot;/&gt;&lt;CPresentation id=&quot;1&quot;&gt;&lt;m_defprecNumber idref=&quot;2&quot;/&gt;&lt;m_defprecPercent idref=&quot;3&quot;/&gt;&lt;m_defprecDate idref=&quot;4&quot;/&gt;&lt;m_defprecYear idref=&quot;5&quot;/&gt;&lt;m_defprecQuarter idref=&quot;6&quot;/&gt;&lt;m_defprecMonth idref=&quot;7&quot;/&gt;&lt;m_defprecWeek idref=&quot;8&quot;/&gt;&lt;m_defprecDay idref=&quot;9&quot;/&gt;&lt;m_eweekdayFirstOfWeek val=&quot;2&quot;/&gt;&lt;m_mruColor&gt;&lt;m_vecMRU length=&quot;2&quot;&gt;&lt;elem&gt;&lt;m_ppcolschidx val=&quot;0&quot;/&gt;&lt;m_rgb r=&quot;0&quot; g=&quot;0&quot; b=&quot;63&quot;/&gt;&lt;/elem&gt;&lt;elem&gt;&lt;m_ppcolschidx val=&quot;0&quot;/&gt;&lt;m_rgb r=&quot;e1&quot; g=&quot;e4&quot; b=&quot;da&quot;/&gt;&lt;/elem&gt;&lt;/m_vecMRU&gt;&lt;/m_mruColor&gt;&lt;/CPresentation&gt;&lt;CDefaultPrec id=&quot;9&quot;&gt;&lt;m_precDefault&gt;&lt;m_strFormatTime&gt;%#d&lt;/m_strFormatTime&gt;&lt;/m_precDefault&gt;&lt;/CDefaultPrec&gt;&lt;CDefaultPrec id=&quot;8&quot;&gt;&lt;m_precDefault&gt;&lt;m_strFormatTime&gt;%m/%d&lt;/m_strFormatTime&gt;&lt;/m_precDefault&gt;&lt;/CDefaultPrec&gt;&lt;CDefaultPrec id=&quot;7&quot;&gt;&lt;m_precDefault/&gt;&lt;/CDefaultPrec&gt;&lt;CDefaultPrec id=&quot;6&quot;&gt;&lt;m_precDefault/&gt;&lt;/CDefaultPrec&gt;&lt;CDefaultPrec id=&quot;5&quot;&gt;&lt;m_precDefault/&gt;&lt;/CDefaultPrec&gt;&lt;CDefaultPrec id=&quot;4&quot;&gt;&lt;m_precDefault/&gt;&lt;/CDefaultPrec&gt;&lt;CDefaultPrec id=&quot;3&quot;&gt;&lt;m_precDefault/&gt;&lt;/CDefaultPrec&gt;&lt;CDefaultPrec id=&quot;2&quot;&gt;&lt;m_precDefault&gt;&lt;m_chDecimalSymbol&gt;.&lt;/m_chDecimalSymbol&gt;&lt;m_nGroupingDigits val=&quot;3&quot;/&gt;&lt;m_chGroupingSymbol&gt;,&lt;/m_chGroupingSymbol&gt;&lt;/m_precDefault&gt;&lt;/CDefaultPrec&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y_sKhLFP1E61iX7M9jCrZ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dvYaLdL_rESFE87pIcTyr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zrjuLEVdIkyYQVP7477nzg"/>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zrjuLEVdIkyYQVP7477nzg"/>
</p:tagLst>
</file>

<file path=ppt/theme/theme1.xml><?xml version="1.0" encoding="utf-8"?>
<a:theme xmlns:a="http://schemas.openxmlformats.org/drawingml/2006/main" name="blank">
  <a:themeElements>
    <a:clrScheme name="121981">
      <a:dk1>
        <a:srgbClr val="000000"/>
      </a:dk1>
      <a:lt1>
        <a:srgbClr val="FFFFFF"/>
      </a:lt1>
      <a:dk2>
        <a:srgbClr val="000063"/>
      </a:dk2>
      <a:lt2>
        <a:srgbClr val="808080"/>
      </a:lt2>
      <a:accent1>
        <a:srgbClr val="E2E2E2"/>
      </a:accent1>
      <a:accent2>
        <a:srgbClr val="D9E0E7"/>
      </a:accent2>
      <a:accent3>
        <a:srgbClr val="FFFFFF"/>
      </a:accent3>
      <a:accent4>
        <a:srgbClr val="000000"/>
      </a:accent4>
      <a:accent5>
        <a:srgbClr val="EEEEEE"/>
      </a:accent5>
      <a:accent6>
        <a:srgbClr val="C4CBD1"/>
      </a:accent6>
      <a:hlink>
        <a:srgbClr val="005899"/>
      </a:hlink>
      <a:folHlink>
        <a:srgbClr val="86A9D1"/>
      </a:folHlink>
    </a:clrScheme>
    <a:fontScheme name="Letter Blank">
      <a:majorFont>
        <a:latin typeface="Arial"/>
        <a:ea typeface=""/>
        <a:cs typeface=""/>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9525" cap="flat" cmpd="sng" algn="ctr">
          <a:solidFill>
            <a:schemeClr val="bg2"/>
          </a:solidFill>
          <a:prstDash val="solid"/>
          <a:round/>
          <a:headEnd type="none" w="med" len="med"/>
          <a:tailEnd type="stealth" w="med" len="med"/>
        </a:ln>
        <a:effectLst/>
      </a:spPr>
      <a:bodyPr vert="horz" wrap="square" lIns="91440" tIns="91440" rIns="91440" bIns="91440" numCol="1" rtlCol="0"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sz="1000" b="0" i="0" u="none" strike="noStrike" cap="none" normalizeH="0" baseline="0" dirty="0" smtClean="0">
            <a:ln>
              <a:noFill/>
            </a:ln>
            <a:solidFill>
              <a:schemeClr val="tx1"/>
            </a:solidFill>
            <a:effectLst/>
            <a:latin typeface="Arial" charset="0"/>
          </a:defRPr>
        </a:defPPr>
      </a:lstStyle>
    </a:spDef>
    <a:lnDef>
      <a:spPr bwMode="auto">
        <a:solidFill>
          <a:schemeClr val="accent1"/>
        </a:solidFill>
        <a:ln w="9525" cap="flat" cmpd="sng" algn="ctr">
          <a:solidFill>
            <a:schemeClr val="bg2"/>
          </a:solidFill>
          <a:prstDash val="solid"/>
          <a:round/>
          <a:headEnd type="none" w="med" len="med"/>
          <a:tailEnd type="none" w="med" len="med"/>
        </a:ln>
        <a:effectLst/>
      </a:spPr>
      <a:bodyPr/>
      <a:lstStyle/>
    </a:lnDef>
    <a:txDef>
      <a:spPr>
        <a:noFill/>
      </a:spPr>
      <a:bodyPr wrap="none" tIns="91440" bIns="91440" rtlCol="0">
        <a:spAutoFit/>
      </a:bodyPr>
      <a:lstStyle>
        <a:defPPr>
          <a:defRPr b="0" dirty="0" smtClean="0"/>
        </a:defPPr>
      </a:lstStyle>
    </a:txDef>
  </a:objectDefaults>
  <a:extraClrSchemeLst>
    <a:extraClrScheme>
      <a:clrScheme name="Letter Blank 1">
        <a:dk1>
          <a:srgbClr val="000000"/>
        </a:dk1>
        <a:lt1>
          <a:srgbClr val="FFFFFF"/>
        </a:lt1>
        <a:dk2>
          <a:srgbClr val="000063"/>
        </a:dk2>
        <a:lt2>
          <a:srgbClr val="808080"/>
        </a:lt2>
        <a:accent1>
          <a:srgbClr val="E2E2E2"/>
        </a:accent1>
        <a:accent2>
          <a:srgbClr val="D9E0E7"/>
        </a:accent2>
        <a:accent3>
          <a:srgbClr val="FFFFFF"/>
        </a:accent3>
        <a:accent4>
          <a:srgbClr val="000000"/>
        </a:accent4>
        <a:accent5>
          <a:srgbClr val="EEEEEE"/>
        </a:accent5>
        <a:accent6>
          <a:srgbClr val="C4CBD1"/>
        </a:accent6>
        <a:hlink>
          <a:srgbClr val="005899"/>
        </a:hlink>
        <a:folHlink>
          <a:srgbClr val="86A9D1"/>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13454</TotalTime>
  <Words>2125</Words>
  <Application>Microsoft Office PowerPoint</Application>
  <PresentationFormat>Custom</PresentationFormat>
  <Paragraphs>202</Paragraphs>
  <Slides>38</Slides>
  <Notes>3</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38</vt:i4>
      </vt:variant>
    </vt:vector>
  </HeadingPairs>
  <TitlesOfParts>
    <vt:vector size="50" baseType="lpstr">
      <vt:lpstr>Abel</vt:lpstr>
      <vt:lpstr>Arial</vt:lpstr>
      <vt:lpstr>Calibri</vt:lpstr>
      <vt:lpstr>Helvetica</vt:lpstr>
      <vt:lpstr>Lucida Grande</vt:lpstr>
      <vt:lpstr>Marlett</vt:lpstr>
      <vt:lpstr>Segoe UI</vt:lpstr>
      <vt:lpstr>Tahoma</vt:lpstr>
      <vt:lpstr>Times New Roman</vt:lpstr>
      <vt:lpstr>Trebuchet MS</vt:lpstr>
      <vt:lpstr>blank</vt:lpstr>
      <vt:lpstr>think-cell Slide</vt:lpstr>
      <vt:lpstr>PowerPoint Presentation</vt:lpstr>
      <vt:lpstr>Welcome!</vt:lpstr>
      <vt:lpstr>Hemoglobin – what makes your blood red.</vt:lpstr>
      <vt:lpstr>Hydrophobic and hydrophilic</vt:lpstr>
      <vt:lpstr>The sickle cell mutation</vt:lpstr>
      <vt:lpstr>The sickle cell mutation</vt:lpstr>
      <vt:lpstr>Normal hemoglobin</vt:lpstr>
      <vt:lpstr>Sickle Cell Disease</vt:lpstr>
      <vt:lpstr>Sickle cell disease</vt:lpstr>
      <vt:lpstr>Sickle cell trait</vt:lpstr>
      <vt:lpstr>A recessive trait</vt:lpstr>
      <vt:lpstr>Sickle cell risk factors</vt:lpstr>
      <vt:lpstr>Sickle cell disease symptoms</vt:lpstr>
      <vt:lpstr>A genetic test for sickle cell</vt:lpstr>
      <vt:lpstr>Restriction enzyme DdeI</vt:lpstr>
      <vt:lpstr>Today’s lab</vt:lpstr>
      <vt:lpstr>Medical histories</vt:lpstr>
      <vt:lpstr>Medical histories continued</vt:lpstr>
      <vt:lpstr>PCR is at the heart of DNA analysis</vt:lpstr>
      <vt:lpstr>PCR cycles amplify DNA exponentially</vt:lpstr>
      <vt:lpstr>Using PCR on the beta-globin gene</vt:lpstr>
      <vt:lpstr>Gel electrophoresis is a method of separating molecules</vt:lpstr>
      <vt:lpstr>Gel electrophoresis - agarose gels</vt:lpstr>
      <vt:lpstr>Electron micrograph of the agarose gel matrix</vt:lpstr>
      <vt:lpstr>PowerPoint Presentation</vt:lpstr>
      <vt:lpstr>Today we will look at results </vt:lpstr>
      <vt:lpstr>Experimental design</vt:lpstr>
      <vt:lpstr>blueGel separates DNA by size and allows for real-time illumination.</vt:lpstr>
      <vt:lpstr>Visualize the DNA fragments amplified by PCR</vt:lpstr>
      <vt:lpstr>How to interpret the gel run with the PCR products</vt:lpstr>
      <vt:lpstr>How to interpret the gel run with the PCR products</vt:lpstr>
      <vt:lpstr>How to interpret the gel run with the PCR products</vt:lpstr>
      <vt:lpstr>What is you diagnosis?</vt:lpstr>
      <vt:lpstr>Thank you</vt:lpstr>
      <vt:lpstr>Extensions</vt:lpstr>
      <vt:lpstr>Heterozygote advantage</vt:lpstr>
      <vt:lpstr>Sickle cell and malaria</vt:lpstr>
      <vt:lpstr>Balanced Polymorphism</vt:lpstr>
    </vt:vector>
  </TitlesOfParts>
  <Company>The Boston Consulting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in Title Case (Bold, 30pt font, Blue) Subtitle in Title Case (Non-bold, 28pt font, Blue)</dc:title>
  <dc:creator>Kraves Sebastian</dc:creator>
  <cp:lastModifiedBy>Bruce Bryan</cp:lastModifiedBy>
  <cp:revision>608</cp:revision>
  <cp:lastPrinted>2013-12-12T14:52:20Z</cp:lastPrinted>
  <dcterms:created xsi:type="dcterms:W3CDTF">2013-09-12T04:02:49Z</dcterms:created>
  <dcterms:modified xsi:type="dcterms:W3CDTF">2018-03-29T21:36:19Z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Format Name">
    <vt:lpwstr>BMS</vt:lpwstr>
  </property>
  <property fmtid="{D5CDD505-2E9C-101B-9397-08002B2CF9AE}" pid="3" name="Template Name">
    <vt:lpwstr>Letter</vt:lpwstr>
  </property>
</Properties>
</file>