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9" r:id="rId2"/>
    <p:sldMasterId id="2147483686" r:id="rId3"/>
  </p:sldMasterIdLst>
  <p:notesMasterIdLst>
    <p:notesMasterId r:id="rId69"/>
  </p:notesMasterIdLst>
  <p:sldIdLst>
    <p:sldId id="298" r:id="rId4"/>
    <p:sldId id="1415" r:id="rId5"/>
    <p:sldId id="1448" r:id="rId6"/>
    <p:sldId id="1289" r:id="rId7"/>
    <p:sldId id="1276" r:id="rId8"/>
    <p:sldId id="1290" r:id="rId9"/>
    <p:sldId id="1617" r:id="rId10"/>
    <p:sldId id="399" r:id="rId11"/>
    <p:sldId id="1436" r:id="rId12"/>
    <p:sldId id="1849" r:id="rId13"/>
    <p:sldId id="1850" r:id="rId14"/>
    <p:sldId id="1958" r:id="rId15"/>
    <p:sldId id="1902" r:id="rId16"/>
    <p:sldId id="1618" r:id="rId17"/>
    <p:sldId id="1615" r:id="rId18"/>
    <p:sldId id="1452" r:id="rId19"/>
    <p:sldId id="786" r:id="rId20"/>
    <p:sldId id="1607" r:id="rId21"/>
    <p:sldId id="1613" r:id="rId22"/>
    <p:sldId id="1614" r:id="rId23"/>
    <p:sldId id="836" r:id="rId24"/>
    <p:sldId id="1499" r:id="rId25"/>
    <p:sldId id="1509" r:id="rId26"/>
    <p:sldId id="864" r:id="rId27"/>
    <p:sldId id="665" r:id="rId28"/>
    <p:sldId id="1608" r:id="rId29"/>
    <p:sldId id="1272" r:id="rId30"/>
    <p:sldId id="1270" r:id="rId31"/>
    <p:sldId id="1609" r:id="rId32"/>
    <p:sldId id="1611" r:id="rId33"/>
    <p:sldId id="1610" r:id="rId34"/>
    <p:sldId id="268" r:id="rId35"/>
    <p:sldId id="269" r:id="rId36"/>
    <p:sldId id="1878" r:id="rId37"/>
    <p:sldId id="1648" r:id="rId38"/>
    <p:sldId id="1868" r:id="rId39"/>
    <p:sldId id="1877" r:id="rId40"/>
    <p:sldId id="1489" r:id="rId41"/>
    <p:sldId id="866" r:id="rId42"/>
    <p:sldId id="1641" r:id="rId43"/>
    <p:sldId id="1616" r:id="rId44"/>
    <p:sldId id="1644" r:id="rId45"/>
    <p:sldId id="1619" r:id="rId46"/>
    <p:sldId id="1620" r:id="rId47"/>
    <p:sldId id="1621" r:id="rId48"/>
    <p:sldId id="1622" r:id="rId49"/>
    <p:sldId id="1623" r:id="rId50"/>
    <p:sldId id="321" r:id="rId51"/>
    <p:sldId id="1626" r:id="rId52"/>
    <p:sldId id="1627" r:id="rId53"/>
    <p:sldId id="1628" r:id="rId54"/>
    <p:sldId id="1629" r:id="rId55"/>
    <p:sldId id="1630" r:id="rId56"/>
    <p:sldId id="1631" r:id="rId57"/>
    <p:sldId id="1632" r:id="rId58"/>
    <p:sldId id="1633" r:id="rId59"/>
    <p:sldId id="1646" r:id="rId60"/>
    <p:sldId id="1634" r:id="rId61"/>
    <p:sldId id="1635" r:id="rId62"/>
    <p:sldId id="1624" r:id="rId63"/>
    <p:sldId id="1636" r:id="rId64"/>
    <p:sldId id="1639" r:id="rId65"/>
    <p:sldId id="1638" r:id="rId66"/>
    <p:sldId id="1640" r:id="rId67"/>
    <p:sldId id="1606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20" userDrawn="1">
          <p15:clr>
            <a:srgbClr val="A4A3A4"/>
          </p15:clr>
        </p15:guide>
        <p15:guide id="2" pos="144" userDrawn="1">
          <p15:clr>
            <a:srgbClr val="A4A3A4"/>
          </p15:clr>
        </p15:guide>
        <p15:guide id="3" orient="horz" pos="2352" userDrawn="1">
          <p15:clr>
            <a:srgbClr val="A4A3A4"/>
          </p15:clr>
        </p15:guide>
        <p15:guide id="4" orient="horz" pos="1752" userDrawn="1">
          <p15:clr>
            <a:srgbClr val="A4A3A4"/>
          </p15:clr>
        </p15:guide>
        <p15:guide id="5" pos="76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ison Nishitani" initials="AN" lastIdx="1" clrIdx="0">
    <p:extLst>
      <p:ext uri="{19B8F6BF-5375-455C-9EA6-DF929625EA0E}">
        <p15:presenceInfo xmlns:p15="http://schemas.microsoft.com/office/powerpoint/2012/main" userId="S::anishitani@seattleacademy965.onmicrosoft.com::72399c10-7951-41b2-8818-1d6d70326782" providerId="AD"/>
      </p:ext>
    </p:extLst>
  </p:cmAuthor>
  <p:cmAuthor id="2" name="Bruce Bryan" initials="BB" lastIdx="32" clrIdx="1">
    <p:extLst>
      <p:ext uri="{19B8F6BF-5375-455C-9EA6-DF929625EA0E}">
        <p15:presenceInfo xmlns:p15="http://schemas.microsoft.com/office/powerpoint/2012/main" userId="7cbe48ca2b9e5462" providerId="Windows Live"/>
      </p:ext>
    </p:extLst>
  </p:cmAuthor>
  <p:cmAuthor id="3" name="Allison Nishitani" initials="AN [2]" lastIdx="1" clrIdx="2">
    <p:extLst>
      <p:ext uri="{19B8F6BF-5375-455C-9EA6-DF929625EA0E}">
        <p15:presenceInfo xmlns:p15="http://schemas.microsoft.com/office/powerpoint/2012/main" userId="41113672ce1e26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37C"/>
    <a:srgbClr val="D10F3A"/>
    <a:srgbClr val="002D73"/>
    <a:srgbClr val="DEEBF8"/>
    <a:srgbClr val="FF69DF"/>
    <a:srgbClr val="D2D3D4"/>
    <a:srgbClr val="ECF8FB"/>
    <a:srgbClr val="FFFAB4"/>
    <a:srgbClr val="07BEE4"/>
    <a:srgbClr val="ED3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23"/>
    <p:restoredTop sz="95814" autoAdjust="0"/>
  </p:normalViewPr>
  <p:slideViewPr>
    <p:cSldViewPr snapToGrid="0" snapToObjects="1">
      <p:cViewPr varScale="1">
        <p:scale>
          <a:sx n="127" d="100"/>
          <a:sy n="127" d="100"/>
        </p:scale>
        <p:origin x="720" y="176"/>
      </p:cViewPr>
      <p:guideLst>
        <p:guide orient="horz" pos="1320"/>
        <p:guide pos="144"/>
        <p:guide orient="horz" pos="2352"/>
        <p:guide orient="horz" pos="1752"/>
        <p:guide pos="7680"/>
      </p:guideLst>
    </p:cSldViewPr>
  </p:slideViewPr>
  <p:notesTextViewPr>
    <p:cViewPr>
      <p:scale>
        <a:sx n="180" d="100"/>
        <a:sy n="18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C5657-CC21-6F4E-9A30-7259A2728E30}" type="datetimeFigureOut">
              <a:rPr lang="en-US" smtClean="0"/>
              <a:t>4/8/25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79EDB-4161-B446-ACEA-F05BC36FE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13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912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2152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90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ADAD2-237E-44EB-A84A-FE9B3A8619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441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265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8491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549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32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47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13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990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69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464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00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79EDB-4161-B446-ACEA-F05BC36FE4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79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Uck</a:t>
            </a:r>
            <a:r>
              <a:rPr lang="en-US" dirty="0"/>
              <a:t>. It’s not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AB5AE-1C9D-4CDA-BB7D-8F28493ED3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7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Hundreds of papillae</a:t>
            </a:r>
          </a:p>
          <a:p>
            <a:r>
              <a:rPr lang="en-US" dirty="0"/>
              <a:t>3-5 Buds per papillae – More on back of tongue and side</a:t>
            </a:r>
          </a:p>
          <a:p>
            <a:r>
              <a:rPr lang="en-US" dirty="0"/>
              <a:t>30-100cells per bud – gustatory cells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AB5AE-1C9D-4CDA-BB7D-8F28493ED3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37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Hundreds of papillae</a:t>
            </a:r>
          </a:p>
          <a:p>
            <a:r>
              <a:rPr lang="en-US" dirty="0"/>
              <a:t>3-5 Buds per papillae – More on back of tongue and side</a:t>
            </a:r>
          </a:p>
          <a:p>
            <a:r>
              <a:rPr lang="en-US" dirty="0"/>
              <a:t>30-100cells per bud – gustatory cells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AB5AE-1C9D-4CDA-BB7D-8F28493ED3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95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E36B4-8D67-6744-A81C-927B690D69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3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5269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113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6EE1AB7-396A-A442-AE47-55C845840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1707445"/>
            <a:ext cx="10515600" cy="4063999"/>
          </a:xfrm>
        </p:spPr>
        <p:txBody>
          <a:bodyPr/>
          <a:lstStyle>
            <a:lvl1pPr marL="0" indent="0">
              <a:buNone/>
              <a:defRPr sz="2400">
                <a:solidFill>
                  <a:srgbClr val="002D7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ADC024F-B7A1-B041-B08B-FBBCB0A9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0515600" cy="823031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164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ull Text +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90525" y="3786504"/>
            <a:ext cx="10515600" cy="19802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6EE1AB7-396A-A442-AE47-55C845840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1706739"/>
            <a:ext cx="10515600" cy="1872933"/>
          </a:xfrm>
        </p:spPr>
        <p:txBody>
          <a:bodyPr/>
          <a:lstStyle>
            <a:lvl1pPr marL="0" indent="0">
              <a:buNone/>
              <a:defRPr sz="2400">
                <a:solidFill>
                  <a:srgbClr val="002D7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01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ull Text + Full Image + 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90525" y="2922906"/>
            <a:ext cx="10515600" cy="14325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6EE1AB7-396A-A442-AE47-55C845840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1731010"/>
            <a:ext cx="10515600" cy="1019175"/>
          </a:xfrm>
        </p:spPr>
        <p:txBody>
          <a:bodyPr/>
          <a:lstStyle>
            <a:lvl1pPr marL="0" indent="0">
              <a:buNone/>
              <a:defRPr sz="2400">
                <a:solidFill>
                  <a:srgbClr val="002D7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6EE1AB7-396A-A442-AE47-55C84584083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91160" y="4535170"/>
            <a:ext cx="10515600" cy="1335052"/>
          </a:xfrm>
        </p:spPr>
        <p:txBody>
          <a:bodyPr/>
          <a:lstStyle>
            <a:lvl1pPr marL="0" indent="0">
              <a:buNone/>
              <a:defRPr sz="2400">
                <a:solidFill>
                  <a:srgbClr val="002D7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41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16190561"/>
              </p:ext>
            </p:extLst>
          </p:nvPr>
        </p:nvGraphicFramePr>
        <p:xfrm>
          <a:off x="391160" y="2089150"/>
          <a:ext cx="10515600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endParaRPr lang="en-US" b="1" i="0" dirty="0">
                        <a:solidFill>
                          <a:srgbClr val="FFFFFF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solidFill>
                      <a:srgbClr val="002D7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i="0" dirty="0">
                        <a:solidFill>
                          <a:srgbClr val="FFFFFF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solidFill>
                      <a:srgbClr val="002D7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i="0" dirty="0">
                        <a:solidFill>
                          <a:srgbClr val="FFFFFF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solidFill>
                      <a:srgbClr val="002D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1160" y="2635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3991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C7CD596-2430-4EE2-9FDA-D4F5E4A0B6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2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229B70-05F7-75AB-72FF-49B490CB7F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731958"/>
            <a:ext cx="11339944" cy="4294187"/>
          </a:xfrm>
          <a:prstGeom prst="rect">
            <a:avLst/>
          </a:prstGeom>
        </p:spPr>
        <p:txBody>
          <a:bodyPr/>
          <a:lstStyle>
            <a:lvl1pPr marL="446088" indent="-446088"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6D23DE41-2229-071C-C41C-D2EEE41F2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9" y="471051"/>
            <a:ext cx="11339945" cy="859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393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content slide_blu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781B8E-5235-182D-8667-6DF78A2F1A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731958"/>
            <a:ext cx="11339944" cy="4294187"/>
          </a:xfrm>
          <a:prstGeom prst="rect">
            <a:avLst/>
          </a:prstGeom>
        </p:spPr>
        <p:txBody>
          <a:bodyPr/>
          <a:lstStyle>
            <a:lvl1pPr marL="446088" indent="-446088"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Title Placeholder 11">
            <a:extLst>
              <a:ext uri="{FF2B5EF4-FFF2-40B4-BE49-F238E27FC236}">
                <a16:creationId xmlns:a16="http://schemas.microsoft.com/office/drawing/2014/main" id="{0871BCF1-3A1E-08E8-8D4A-F3DFF9EA2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9" y="471051"/>
            <a:ext cx="11339945" cy="859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777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E7DB29-6543-4F06-B1C3-657AF70E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ED852D-2F79-4D32-B14B-F6076B9C5478}" type="datetimeFigureOut">
              <a:rPr lang="en-US" smtClean="0"/>
              <a:t>4/8/25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4294D6-2FF5-4994-8673-3ABA1E704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5A613-053F-4D16-89D7-5001588BE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094AE5-88FA-4D05-B8AE-24DDFD416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82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3587116"/>
            <a:ext cx="1002792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480" y="4730116"/>
            <a:ext cx="10027920" cy="71628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576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B89CF-F217-754D-935A-64AF79D4B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FD7270-D967-DF4B-9A4A-0A89D4A8D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60" y="1707444"/>
            <a:ext cx="10515600" cy="4063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1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wo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67CF2-463E-4048-A865-C7CB4E84B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AB6D-FBA5-E346-9A30-E8816A7D1E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1160" y="1722331"/>
            <a:ext cx="5181600" cy="41478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1C9D2-DAC0-DC49-89A9-393E1D9EA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5160" y="1723107"/>
            <a:ext cx="5181600" cy="4147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136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F045-1D5A-6E49-8E09-36E0808E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76F623E-AB8F-2A4B-B01A-C61561D8D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723107"/>
            <a:ext cx="5723572" cy="4090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FEAB6D-FBA5-E346-9A30-E8816A7D1EF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1160" y="1722331"/>
            <a:ext cx="4607560" cy="40914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6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6F623E-AB8F-2A4B-B01A-C61561D8D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1160" y="1723107"/>
            <a:ext cx="5723572" cy="4090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DFEAB6D-FBA5-E346-9A30-E8816A7D1EF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99200" y="1723107"/>
            <a:ext cx="4607560" cy="4090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02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0525" y="1643697"/>
            <a:ext cx="10515600" cy="598488"/>
          </a:xfrm>
        </p:spPr>
        <p:txBody>
          <a:bodyPr/>
          <a:lstStyle>
            <a:lvl1pPr marL="0" indent="0">
              <a:buNone/>
              <a:defRPr>
                <a:solidFill>
                  <a:srgbClr val="D0103A"/>
                </a:solidFill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0525" y="2608580"/>
            <a:ext cx="10515600" cy="10350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4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Subtitle +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90525" y="1722331"/>
            <a:ext cx="5014595" cy="588645"/>
          </a:xfrm>
        </p:spPr>
        <p:txBody>
          <a:bodyPr/>
          <a:lstStyle>
            <a:lvl1pPr marL="0" indent="0">
              <a:buNone/>
              <a:defRPr>
                <a:solidFill>
                  <a:srgbClr val="D0103A"/>
                </a:solidFill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92165" y="1722331"/>
            <a:ext cx="5014595" cy="588645"/>
          </a:xfrm>
        </p:spPr>
        <p:txBody>
          <a:bodyPr/>
          <a:lstStyle>
            <a:lvl1pPr marL="0" indent="0">
              <a:buNone/>
              <a:defRPr>
                <a:solidFill>
                  <a:srgbClr val="D0103A"/>
                </a:solidFill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90525" y="2585930"/>
            <a:ext cx="5014913" cy="32278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891847" y="2585931"/>
            <a:ext cx="5014913" cy="32278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2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90525" y="1722332"/>
            <a:ext cx="10515600" cy="40444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3964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ull Image + 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90525" y="1722331"/>
            <a:ext cx="10515600" cy="21723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6EE1AB7-396A-A442-AE47-55C845840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4080827"/>
            <a:ext cx="10515600" cy="1872933"/>
          </a:xfrm>
        </p:spPr>
        <p:txBody>
          <a:bodyPr/>
          <a:lstStyle>
            <a:lvl1pPr marL="0" indent="0">
              <a:buNone/>
              <a:defRPr sz="2400">
                <a:solidFill>
                  <a:srgbClr val="002D7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25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niPCR bio Template PPT_04.jp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1"/>
            <a:ext cx="12192000" cy="685723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DC024F-B7A1-B041-B08B-FBBCB0A9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0515600" cy="823031"/>
          </a:xfrm>
          <a:prstGeom prst="rect">
            <a:avLst/>
          </a:prstGeom>
        </p:spPr>
        <p:txBody>
          <a:bodyPr vert="horz" wrap="square" lIns="91440" tIns="0" rIns="9144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4B5B5-7AE1-4E46-97BB-88D3E1A3B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1707445"/>
            <a:ext cx="10515600" cy="4367918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91160" y="1215532"/>
            <a:ext cx="355600" cy="6350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147278" y="6403833"/>
            <a:ext cx="4586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200" b="0" i="0" dirty="0">
                <a:solidFill>
                  <a:srgbClr val="002D73"/>
                </a:solidFill>
                <a:latin typeface="Helvetica"/>
                <a:cs typeface="Helvetica"/>
              </a:rPr>
              <a:t>© 2025 by Amplyus LLC</a:t>
            </a:r>
            <a:endParaRPr lang="en-US" sz="1200" b="0" i="0" dirty="0">
              <a:solidFill>
                <a:srgbClr val="002D73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8095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  <p:sldLayoutId id="2147483654" r:id="rId4"/>
    <p:sldLayoutId id="2147483677" r:id="rId5"/>
    <p:sldLayoutId id="2147483674" r:id="rId6"/>
    <p:sldLayoutId id="2147483675" r:id="rId7"/>
    <p:sldLayoutId id="2147483678" r:id="rId8"/>
    <p:sldLayoutId id="2147483679" r:id="rId9"/>
    <p:sldLayoutId id="2147483680" r:id="rId10"/>
    <p:sldLayoutId id="2147483681" r:id="rId11"/>
    <p:sldLayoutId id="2147483684" r:id="rId12"/>
    <p:sldLayoutId id="2147483685" r:id="rId13"/>
    <p:sldLayoutId id="2147483707" r:id="rId14"/>
    <p:sldLayoutId id="2147483708" r:id="rId15"/>
    <p:sldLayoutId id="214748370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D0103A"/>
          </a:solidFill>
          <a:latin typeface="Helvetica"/>
          <a:ea typeface="+mj-ea"/>
          <a:cs typeface="Helvetica"/>
        </a:defRPr>
      </a:lvl1pPr>
    </p:titleStyle>
    <p:bodyStyle>
      <a:lvl1pPr marL="228600" indent="-230400" algn="l" defTabSz="91440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2400" kern="1200">
          <a:solidFill>
            <a:srgbClr val="002D73"/>
          </a:solidFill>
          <a:latin typeface="Helvetica"/>
          <a:ea typeface="+mn-ea"/>
          <a:cs typeface="Helvetica"/>
        </a:defRPr>
      </a:lvl1pPr>
      <a:lvl2pPr marL="685800" indent="-230400" algn="l" defTabSz="91440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2200" kern="1200">
          <a:solidFill>
            <a:srgbClr val="002D73"/>
          </a:solidFill>
          <a:latin typeface="Helvetica"/>
          <a:ea typeface="+mn-ea"/>
          <a:cs typeface="Helvetica"/>
        </a:defRPr>
      </a:lvl2pPr>
      <a:lvl3pPr marL="1143000" indent="-230400" algn="l" defTabSz="91440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2000" kern="1200">
          <a:solidFill>
            <a:srgbClr val="002D73"/>
          </a:solidFill>
          <a:latin typeface="Helvetica"/>
          <a:ea typeface="+mn-ea"/>
          <a:cs typeface="Helvetica"/>
        </a:defRPr>
      </a:lvl3pPr>
      <a:lvl4pPr marL="1600200" indent="-230400" algn="l" defTabSz="91440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1800" kern="1200">
          <a:solidFill>
            <a:srgbClr val="002D73"/>
          </a:solidFill>
          <a:latin typeface="Helvetica"/>
          <a:ea typeface="+mn-ea"/>
          <a:cs typeface="Helvetica"/>
        </a:defRPr>
      </a:lvl4pPr>
      <a:lvl5pPr marL="2057400" indent="-230400" algn="l" defTabSz="91440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1800" kern="1200">
          <a:solidFill>
            <a:srgbClr val="002D73"/>
          </a:solidFill>
          <a:latin typeface="Helvetica"/>
          <a:ea typeface="+mn-ea"/>
          <a:cs typeface="Helvetic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iniPCR bio Template PPT_03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1"/>
            <a:ext cx="12192000" cy="685723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54480" y="3555471"/>
            <a:ext cx="100279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0" y="4698471"/>
            <a:ext cx="10027920" cy="716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904F7E-58A0-66CA-3DAC-140CA40F276C}"/>
              </a:ext>
            </a:extLst>
          </p:cNvPr>
          <p:cNvSpPr txBox="1"/>
          <p:nvPr userDrawn="1"/>
        </p:nvSpPr>
        <p:spPr>
          <a:xfrm>
            <a:off x="10891644" y="6326918"/>
            <a:ext cx="130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2.1</a:t>
            </a:r>
          </a:p>
          <a:p>
            <a:r>
              <a:rPr lang="en-US" sz="1200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Release: 4/2025</a:t>
            </a:r>
          </a:p>
        </p:txBody>
      </p:sp>
    </p:spTree>
    <p:extLst>
      <p:ext uri="{BB962C8B-B14F-4D97-AF65-F5344CB8AC3E}">
        <p14:creationId xmlns:p14="http://schemas.microsoft.com/office/powerpoint/2010/main" val="125376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002D73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002D73"/>
          </a:solidFill>
          <a:latin typeface="Helvetica"/>
          <a:ea typeface="+mn-ea"/>
          <a:cs typeface="Helvetica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002D73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002D73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002D73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002D73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19243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AEFC8A-1A65-FA42-9DFA-9CF7CE0BD5D2}"/>
              </a:ext>
            </a:extLst>
          </p:cNvPr>
          <p:cNvSpPr txBox="1"/>
          <p:nvPr/>
        </p:nvSpPr>
        <p:spPr>
          <a:xfrm>
            <a:off x="14173200" y="5203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60D76E8-EB72-3F4F-B213-7ECD6067D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528" y="3798132"/>
            <a:ext cx="1002792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PTC Taster Lab</a:t>
            </a:r>
            <a:br>
              <a:rPr lang="en-US" dirty="0"/>
            </a:br>
            <a:r>
              <a:rPr lang="en-US" dirty="0"/>
              <a:t>Genotype to Phenotype</a:t>
            </a: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AA314727-9244-9643-8C00-7C9C6FCB67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88" r="16113"/>
          <a:stretch/>
        </p:blipFill>
        <p:spPr>
          <a:xfrm>
            <a:off x="7260269" y="1642841"/>
            <a:ext cx="3514725" cy="374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88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D749985-22D7-7920-F499-BFE9A2DC5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0515600" cy="823031"/>
          </a:xfrm>
        </p:spPr>
        <p:txBody>
          <a:bodyPr/>
          <a:lstStyle/>
          <a:p>
            <a:r>
              <a:rPr lang="en-US" i="1" dirty="0"/>
              <a:t>TAS2R38</a:t>
            </a:r>
            <a:r>
              <a:rPr lang="en-US" dirty="0"/>
              <a:t> genetic variability: 2 alleles, 3 SNPs</a:t>
            </a:r>
            <a:endParaRPr lang="en-US" sz="2400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484B473C-54BB-5E08-76C9-B7BCD8B7A4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223" y="5313046"/>
            <a:ext cx="10972800" cy="206887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F4741EEA-8DD9-5C4F-CC0E-7C573152D5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223" y="2975343"/>
            <a:ext cx="10972800" cy="260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7D3A0F-2434-D018-418E-285FEC05DCCC}"/>
              </a:ext>
            </a:extLst>
          </p:cNvPr>
          <p:cNvSpPr txBox="1"/>
          <p:nvPr/>
        </p:nvSpPr>
        <p:spPr>
          <a:xfrm>
            <a:off x="68968" y="4703815"/>
            <a:ext cx="1575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TAS2R38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 allele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CD513-FB1A-5773-C02E-67C98B88F736}"/>
              </a:ext>
            </a:extLst>
          </p:cNvPr>
          <p:cNvSpPr txBox="1"/>
          <p:nvPr/>
        </p:nvSpPr>
        <p:spPr>
          <a:xfrm>
            <a:off x="88883" y="2382840"/>
            <a:ext cx="131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TAS2R38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allele 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7A5AE0E-EFA4-C58F-A50A-2F6643D7D68B}"/>
              </a:ext>
            </a:extLst>
          </p:cNvPr>
          <p:cNvGrpSpPr/>
          <p:nvPr/>
        </p:nvGrpSpPr>
        <p:grpSpPr>
          <a:xfrm>
            <a:off x="1194390" y="1237047"/>
            <a:ext cx="1795684" cy="2027023"/>
            <a:chOff x="1194390" y="1237047"/>
            <a:chExt cx="1795684" cy="202702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DFFA64F-91F4-186A-F105-AA7968C001E4}"/>
                </a:ext>
              </a:extLst>
            </p:cNvPr>
            <p:cNvGrpSpPr/>
            <p:nvPr/>
          </p:nvGrpSpPr>
          <p:grpSpPr>
            <a:xfrm>
              <a:off x="1259747" y="1237047"/>
              <a:ext cx="1645920" cy="2027023"/>
              <a:chOff x="1259747" y="1237047"/>
              <a:chExt cx="1645920" cy="2027023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9E4E2D5-B443-86C9-2586-5122A1E2EA80}"/>
                  </a:ext>
                </a:extLst>
              </p:cNvPr>
              <p:cNvSpPr/>
              <p:nvPr/>
            </p:nvSpPr>
            <p:spPr>
              <a:xfrm>
                <a:off x="1696211" y="2956293"/>
                <a:ext cx="323850" cy="307777"/>
              </a:xfrm>
              <a:prstGeom prst="ellipse">
                <a:avLst/>
              </a:prstGeom>
              <a:noFill/>
              <a:ln w="19050"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8523095-CA73-0620-32B0-5F6853E7577B}"/>
                  </a:ext>
                </a:extLst>
              </p:cNvPr>
              <p:cNvSpPr/>
              <p:nvPr/>
            </p:nvSpPr>
            <p:spPr>
              <a:xfrm>
                <a:off x="1259747" y="1237047"/>
                <a:ext cx="1645920" cy="1645920"/>
              </a:xfrm>
              <a:prstGeom prst="ellipse">
                <a:avLst/>
              </a:prstGeom>
              <a:noFill/>
              <a:ln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2C95C66-DB91-65F1-5731-3B5001A5CB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47789" y="2436020"/>
                <a:ext cx="348422" cy="711993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5A43E46-2E42-E65E-2DB0-43A6D0EF1117}"/>
                  </a:ext>
                </a:extLst>
              </p:cNvPr>
              <p:cNvCxnSpPr>
                <a:cxnSpLocks/>
                <a:stCxn id="14" idx="5"/>
              </p:cNvCxnSpPr>
              <p:nvPr/>
            </p:nvCxnSpPr>
            <p:spPr>
              <a:xfrm flipV="1">
                <a:off x="1972634" y="2721769"/>
                <a:ext cx="603879" cy="497228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7AB53B-8527-8E4E-1D20-FC11A2B68CDE}"/>
                </a:ext>
              </a:extLst>
            </p:cNvPr>
            <p:cNvSpPr/>
            <p:nvPr/>
          </p:nvSpPr>
          <p:spPr>
            <a:xfrm>
              <a:off x="1194390" y="1829119"/>
              <a:ext cx="1795684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aggcag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cactgagc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tccgtc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gtgactcg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1C27-25D6-C989-1296-7896B586645C}"/>
              </a:ext>
            </a:extLst>
          </p:cNvPr>
          <p:cNvGrpSpPr/>
          <p:nvPr/>
        </p:nvGrpSpPr>
        <p:grpSpPr>
          <a:xfrm>
            <a:off x="1194390" y="3565226"/>
            <a:ext cx="1795684" cy="2035161"/>
            <a:chOff x="1194390" y="3565226"/>
            <a:chExt cx="1795684" cy="203516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781527D-5409-D0B3-C8D6-DF2C884666EA}"/>
                </a:ext>
              </a:extLst>
            </p:cNvPr>
            <p:cNvGrpSpPr/>
            <p:nvPr/>
          </p:nvGrpSpPr>
          <p:grpSpPr>
            <a:xfrm>
              <a:off x="1259747" y="3565226"/>
              <a:ext cx="1645920" cy="2035161"/>
              <a:chOff x="1259747" y="3565226"/>
              <a:chExt cx="1645920" cy="2035161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A40FA0F-4B7F-FD9A-1927-7FD9461A4BDE}"/>
                  </a:ext>
                </a:extLst>
              </p:cNvPr>
              <p:cNvSpPr/>
              <p:nvPr/>
            </p:nvSpPr>
            <p:spPr>
              <a:xfrm>
                <a:off x="1696211" y="5280347"/>
                <a:ext cx="323850" cy="320040"/>
              </a:xfrm>
              <a:prstGeom prst="ellipse">
                <a:avLst/>
              </a:prstGeom>
              <a:noFill/>
              <a:ln w="19050"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4438E74-3841-C070-9AE6-373608509B84}"/>
                  </a:ext>
                </a:extLst>
              </p:cNvPr>
              <p:cNvSpPr/>
              <p:nvPr/>
            </p:nvSpPr>
            <p:spPr>
              <a:xfrm>
                <a:off x="1259747" y="3565226"/>
                <a:ext cx="1645920" cy="1645920"/>
              </a:xfrm>
              <a:prstGeom prst="ellipse">
                <a:avLst/>
              </a:prstGeom>
              <a:noFill/>
              <a:ln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B69B403-0790-813F-C175-274178F656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47789" y="4760467"/>
                <a:ext cx="348422" cy="711993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FE83EEF-8490-1259-EE06-AE592F3B66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72634" y="5046216"/>
                <a:ext cx="603879" cy="497228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AB9E3D4-CAB4-899C-75B9-0DA6A2081FDB}"/>
                </a:ext>
              </a:extLst>
            </p:cNvPr>
            <p:cNvSpPr/>
            <p:nvPr/>
          </p:nvSpPr>
          <p:spPr>
            <a:xfrm>
              <a:off x="1194390" y="4128523"/>
              <a:ext cx="1795684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aggcag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cactgagc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tccgtc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gtgactcg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3039624-FEFA-A7A7-6B1D-609A747B4680}"/>
              </a:ext>
            </a:extLst>
          </p:cNvPr>
          <p:cNvGrpSpPr/>
          <p:nvPr/>
        </p:nvGrpSpPr>
        <p:grpSpPr>
          <a:xfrm>
            <a:off x="7249072" y="1237047"/>
            <a:ext cx="1795684" cy="2027023"/>
            <a:chOff x="7249072" y="1237047"/>
            <a:chExt cx="1795684" cy="202702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D1F8769-240D-F2E0-04BC-7035C02B3304}"/>
                </a:ext>
              </a:extLst>
            </p:cNvPr>
            <p:cNvGrpSpPr/>
            <p:nvPr/>
          </p:nvGrpSpPr>
          <p:grpSpPr>
            <a:xfrm>
              <a:off x="7323954" y="1237047"/>
              <a:ext cx="1709553" cy="2027023"/>
              <a:chOff x="7323954" y="1237047"/>
              <a:chExt cx="1709553" cy="202702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144702D-74DF-3110-E692-E220A87385FD}"/>
                  </a:ext>
                </a:extLst>
              </p:cNvPr>
              <p:cNvSpPr/>
              <p:nvPr/>
            </p:nvSpPr>
            <p:spPr>
              <a:xfrm>
                <a:off x="8709657" y="2956293"/>
                <a:ext cx="323850" cy="307777"/>
              </a:xfrm>
              <a:prstGeom prst="ellipse">
                <a:avLst/>
              </a:prstGeom>
              <a:noFill/>
              <a:ln w="19050"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7EFC4C24-B668-C22B-9D50-258CC54E36D2}"/>
                  </a:ext>
                </a:extLst>
              </p:cNvPr>
              <p:cNvSpPr/>
              <p:nvPr/>
            </p:nvSpPr>
            <p:spPr>
              <a:xfrm>
                <a:off x="7323954" y="1237047"/>
                <a:ext cx="1645920" cy="1645920"/>
              </a:xfrm>
              <a:prstGeom prst="ellipse">
                <a:avLst/>
              </a:prstGeom>
              <a:noFill/>
              <a:ln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E083525-3108-AAEC-B3F2-2F5A8769904E}"/>
                  </a:ext>
                </a:extLst>
              </p:cNvPr>
              <p:cNvGrpSpPr/>
              <p:nvPr/>
            </p:nvGrpSpPr>
            <p:grpSpPr>
              <a:xfrm>
                <a:off x="7850982" y="2060007"/>
                <a:ext cx="1182525" cy="1158990"/>
                <a:chOff x="7850982" y="2060007"/>
                <a:chExt cx="1182525" cy="1158990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761E428C-CFCC-F7D0-1FAB-D1845B32160E}"/>
                    </a:ext>
                  </a:extLst>
                </p:cNvPr>
                <p:cNvCxnSpPr>
                  <a:stCxn id="28" idx="6"/>
                  <a:endCxn id="29" idx="6"/>
                </p:cNvCxnSpPr>
                <p:nvPr/>
              </p:nvCxnSpPr>
              <p:spPr>
                <a:xfrm flipH="1" flipV="1">
                  <a:off x="8969874" y="2060007"/>
                  <a:ext cx="63633" cy="1050175"/>
                </a:xfrm>
                <a:prstGeom prst="line">
                  <a:avLst/>
                </a:prstGeom>
                <a:ln>
                  <a:solidFill>
                    <a:srgbClr val="D10F3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02443F7F-085E-2E2B-F6C9-AC9572CA78CA}"/>
                    </a:ext>
                  </a:extLst>
                </p:cNvPr>
                <p:cNvCxnSpPr>
                  <a:cxnSpLocks/>
                  <a:stCxn id="28" idx="3"/>
                </p:cNvCxnSpPr>
                <p:nvPr/>
              </p:nvCxnSpPr>
              <p:spPr>
                <a:xfrm flipH="1" flipV="1">
                  <a:off x="7850982" y="2831307"/>
                  <a:ext cx="906102" cy="387690"/>
                </a:xfrm>
                <a:prstGeom prst="line">
                  <a:avLst/>
                </a:prstGeom>
                <a:ln>
                  <a:solidFill>
                    <a:srgbClr val="D10F3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D5401E6-2291-7D45-F5C4-EA654E331DD7}"/>
                </a:ext>
              </a:extLst>
            </p:cNvPr>
            <p:cNvSpPr/>
            <p:nvPr/>
          </p:nvSpPr>
          <p:spPr>
            <a:xfrm>
              <a:off x="7249072" y="1829119"/>
              <a:ext cx="1795684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tcctgtg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tgccttc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aggacac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acggaag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079C342-1575-0815-4346-338DC5FDFE34}"/>
              </a:ext>
            </a:extLst>
          </p:cNvPr>
          <p:cNvGrpSpPr/>
          <p:nvPr/>
        </p:nvGrpSpPr>
        <p:grpSpPr>
          <a:xfrm>
            <a:off x="9518107" y="1237047"/>
            <a:ext cx="1795684" cy="2022456"/>
            <a:chOff x="9518107" y="1237047"/>
            <a:chExt cx="1795684" cy="202245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4876622-BDB9-B031-9DF9-ECD5A8311A96}"/>
                </a:ext>
              </a:extLst>
            </p:cNvPr>
            <p:cNvGrpSpPr/>
            <p:nvPr/>
          </p:nvGrpSpPr>
          <p:grpSpPr>
            <a:xfrm>
              <a:off x="9592989" y="1237047"/>
              <a:ext cx="1645920" cy="2022456"/>
              <a:chOff x="9592989" y="1237047"/>
              <a:chExt cx="1645920" cy="2022456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26D93F2-83EC-93F0-54FA-3F3310DB050C}"/>
                  </a:ext>
                </a:extLst>
              </p:cNvPr>
              <p:cNvSpPr/>
              <p:nvPr/>
            </p:nvSpPr>
            <p:spPr>
              <a:xfrm>
                <a:off x="9816081" y="2951726"/>
                <a:ext cx="323850" cy="307777"/>
              </a:xfrm>
              <a:prstGeom prst="ellipse">
                <a:avLst/>
              </a:prstGeom>
              <a:noFill/>
              <a:ln w="19050"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2CAA32DA-0F8C-6E0A-C55E-D430DE93AF50}"/>
                  </a:ext>
                </a:extLst>
              </p:cNvPr>
              <p:cNvSpPr/>
              <p:nvPr/>
            </p:nvSpPr>
            <p:spPr>
              <a:xfrm>
                <a:off x="9592989" y="1237047"/>
                <a:ext cx="1645920" cy="1645920"/>
              </a:xfrm>
              <a:prstGeom prst="ellipse">
                <a:avLst/>
              </a:prstGeom>
              <a:noFill/>
              <a:ln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9DA5CCD3-AB29-DBAF-EDA7-0D13E4CA5BA2}"/>
                  </a:ext>
                </a:extLst>
              </p:cNvPr>
              <p:cNvCxnSpPr>
                <a:cxnSpLocks/>
                <a:stCxn id="36" idx="2"/>
              </p:cNvCxnSpPr>
              <p:nvPr/>
            </p:nvCxnSpPr>
            <p:spPr>
              <a:xfrm flipH="1" flipV="1">
                <a:off x="9622633" y="2264571"/>
                <a:ext cx="193448" cy="841044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BEBB82E6-4018-7959-C494-1EA68866697A}"/>
                  </a:ext>
                </a:extLst>
              </p:cNvPr>
              <p:cNvCxnSpPr>
                <a:cxnSpLocks/>
                <a:stCxn id="36" idx="5"/>
              </p:cNvCxnSpPr>
              <p:nvPr/>
            </p:nvCxnSpPr>
            <p:spPr>
              <a:xfrm flipV="1">
                <a:off x="10092504" y="2781300"/>
                <a:ext cx="723134" cy="433130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87DABF-49CA-42DC-F3AE-7BC63D0C8724}"/>
                </a:ext>
              </a:extLst>
            </p:cNvPr>
            <p:cNvSpPr/>
            <p:nvPr/>
          </p:nvSpPr>
          <p:spPr>
            <a:xfrm>
              <a:off x="9518107" y="1829119"/>
              <a:ext cx="1795684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gcagcc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tcctgatc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cgtcgg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aggactag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EB273E-E7C7-AACE-5873-5E7E54F0503F}"/>
              </a:ext>
            </a:extLst>
          </p:cNvPr>
          <p:cNvGrpSpPr/>
          <p:nvPr/>
        </p:nvGrpSpPr>
        <p:grpSpPr>
          <a:xfrm>
            <a:off x="7250802" y="3579509"/>
            <a:ext cx="1792224" cy="2020878"/>
            <a:chOff x="7250802" y="3579509"/>
            <a:chExt cx="1792224" cy="2020878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5D3B757-65D1-D0B9-4C8C-57B819331E7E}"/>
                </a:ext>
              </a:extLst>
            </p:cNvPr>
            <p:cNvGrpSpPr/>
            <p:nvPr/>
          </p:nvGrpSpPr>
          <p:grpSpPr>
            <a:xfrm>
              <a:off x="7323954" y="3579509"/>
              <a:ext cx="1709553" cy="2020878"/>
              <a:chOff x="7323954" y="3579509"/>
              <a:chExt cx="1709553" cy="202087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9869445F-F630-FF94-222A-24DD03BD38C9}"/>
                  </a:ext>
                </a:extLst>
              </p:cNvPr>
              <p:cNvSpPr/>
              <p:nvPr/>
            </p:nvSpPr>
            <p:spPr>
              <a:xfrm>
                <a:off x="8709657" y="5280347"/>
                <a:ext cx="323850" cy="320040"/>
              </a:xfrm>
              <a:prstGeom prst="ellipse">
                <a:avLst/>
              </a:prstGeom>
              <a:noFill/>
              <a:ln w="19050"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500AFCA-EE76-CF26-9C81-C169A6F2260E}"/>
                  </a:ext>
                </a:extLst>
              </p:cNvPr>
              <p:cNvSpPr/>
              <p:nvPr/>
            </p:nvSpPr>
            <p:spPr>
              <a:xfrm>
                <a:off x="7323954" y="3579509"/>
                <a:ext cx="1645920" cy="1645920"/>
              </a:xfrm>
              <a:prstGeom prst="ellipse">
                <a:avLst/>
              </a:prstGeom>
              <a:noFill/>
              <a:ln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E18C2748-A478-12AE-0A88-FEF24E2132EE}"/>
                  </a:ext>
                </a:extLst>
              </p:cNvPr>
              <p:cNvGrpSpPr/>
              <p:nvPr/>
            </p:nvGrpSpPr>
            <p:grpSpPr>
              <a:xfrm>
                <a:off x="7850982" y="4398740"/>
                <a:ext cx="1182525" cy="1158990"/>
                <a:chOff x="7784300" y="4398740"/>
                <a:chExt cx="1182525" cy="1158990"/>
              </a:xfrm>
            </p:grpSpPr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07BD1F2B-71B5-DF13-B98E-EBE122D75846}"/>
                    </a:ext>
                  </a:extLst>
                </p:cNvPr>
                <p:cNvCxnSpPr/>
                <p:nvPr/>
              </p:nvCxnSpPr>
              <p:spPr>
                <a:xfrm flipH="1" flipV="1">
                  <a:off x="8903192" y="4398740"/>
                  <a:ext cx="63633" cy="1050175"/>
                </a:xfrm>
                <a:prstGeom prst="line">
                  <a:avLst/>
                </a:prstGeom>
                <a:ln>
                  <a:solidFill>
                    <a:srgbClr val="D10F3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BFE9D37A-C469-FB9D-1FC5-C3BDEB277F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784300" y="5170040"/>
                  <a:ext cx="906102" cy="387690"/>
                </a:xfrm>
                <a:prstGeom prst="line">
                  <a:avLst/>
                </a:prstGeom>
                <a:ln>
                  <a:solidFill>
                    <a:srgbClr val="D10F3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D95EB68-1FFC-3C5E-4C6E-7A03C494C4EE}"/>
                </a:ext>
              </a:extLst>
            </p:cNvPr>
            <p:cNvSpPr/>
            <p:nvPr/>
          </p:nvSpPr>
          <p:spPr>
            <a:xfrm>
              <a:off x="7250802" y="4128523"/>
              <a:ext cx="1792224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tcctgtg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tgccttc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aggacac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acggaag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5B77097-3E99-FBF2-5428-48B94E08F949}"/>
              </a:ext>
            </a:extLst>
          </p:cNvPr>
          <p:cNvGrpSpPr/>
          <p:nvPr/>
        </p:nvGrpSpPr>
        <p:grpSpPr>
          <a:xfrm>
            <a:off x="9518107" y="3579509"/>
            <a:ext cx="1795684" cy="2035361"/>
            <a:chOff x="9518107" y="3579509"/>
            <a:chExt cx="1795684" cy="20353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26D413D-BDE6-5067-4825-CD54F9A22638}"/>
                </a:ext>
              </a:extLst>
            </p:cNvPr>
            <p:cNvGrpSpPr/>
            <p:nvPr/>
          </p:nvGrpSpPr>
          <p:grpSpPr>
            <a:xfrm>
              <a:off x="9592989" y="3579509"/>
              <a:ext cx="1645920" cy="2035361"/>
              <a:chOff x="9592989" y="3579509"/>
              <a:chExt cx="1645920" cy="2035361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09F94B8D-885F-BA07-DA77-E9D1CD05601A}"/>
                  </a:ext>
                </a:extLst>
              </p:cNvPr>
              <p:cNvSpPr/>
              <p:nvPr/>
            </p:nvSpPr>
            <p:spPr>
              <a:xfrm>
                <a:off x="9816081" y="5294830"/>
                <a:ext cx="323850" cy="320040"/>
              </a:xfrm>
              <a:prstGeom prst="ellipse">
                <a:avLst/>
              </a:prstGeom>
              <a:noFill/>
              <a:ln w="19050"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2CE18A1-AEEC-0366-8BFB-2454B3CB9935}"/>
                  </a:ext>
                </a:extLst>
              </p:cNvPr>
              <p:cNvSpPr/>
              <p:nvPr/>
            </p:nvSpPr>
            <p:spPr>
              <a:xfrm>
                <a:off x="9592989" y="3579509"/>
                <a:ext cx="1645920" cy="1645920"/>
              </a:xfrm>
              <a:prstGeom prst="ellipse">
                <a:avLst/>
              </a:prstGeom>
              <a:noFill/>
              <a:ln>
                <a:solidFill>
                  <a:srgbClr val="D10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8B294D6-4C7C-C531-7936-2327906A58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622633" y="4609510"/>
                <a:ext cx="193448" cy="841044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FAB5DCC1-0E0A-B92F-6C90-7CFBA083DE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92504" y="5126239"/>
                <a:ext cx="723134" cy="433130"/>
              </a:xfrm>
              <a:prstGeom prst="line">
                <a:avLst/>
              </a:prstGeom>
              <a:ln>
                <a:solidFill>
                  <a:srgbClr val="D10F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29397FC-B651-BEB0-B0D0-FB0838C1486D}"/>
                </a:ext>
              </a:extLst>
            </p:cNvPr>
            <p:cNvSpPr/>
            <p:nvPr/>
          </p:nvSpPr>
          <p:spPr>
            <a:xfrm>
              <a:off x="9518107" y="4128523"/>
              <a:ext cx="1795684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gcagcc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tcctgatc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cgtcgg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aggactag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1FFC80E-931D-9AA2-810C-FCEAC87D6D7C}"/>
              </a:ext>
            </a:extLst>
          </p:cNvPr>
          <p:cNvSpPr txBox="1"/>
          <p:nvPr/>
        </p:nvSpPr>
        <p:spPr>
          <a:xfrm>
            <a:off x="2565865" y="3490108"/>
            <a:ext cx="51716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SNPs: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 </a:t>
            </a:r>
            <a:r>
              <a:rPr kumimoji="0" lang="en-US" sz="3000" b="1" i="0" u="sng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S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ingle </a:t>
            </a:r>
            <a:r>
              <a:rPr kumimoji="0" lang="en-US" sz="3000" b="1" i="0" u="sng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ucleotide </a:t>
            </a:r>
            <a:r>
              <a:rPr kumimoji="0" lang="en-US" sz="3000" b="1" i="0" u="sng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P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olymorphisms</a:t>
            </a:r>
          </a:p>
        </p:txBody>
      </p:sp>
    </p:spTree>
    <p:extLst>
      <p:ext uri="{BB962C8B-B14F-4D97-AF65-F5344CB8AC3E}">
        <p14:creationId xmlns:p14="http://schemas.microsoft.com/office/powerpoint/2010/main" val="336243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224538C0-60BC-3F86-9CB8-812619E389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5839" y="2285163"/>
            <a:ext cx="1006139" cy="264036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5B29B4AE-FEDD-D884-15A2-675AB76960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223" y="2293265"/>
            <a:ext cx="10972800" cy="2602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C619BC-513B-E22F-7A0A-C37F2384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0515600" cy="823031"/>
          </a:xfrm>
        </p:spPr>
        <p:txBody>
          <a:bodyPr/>
          <a:lstStyle/>
          <a:p>
            <a:r>
              <a:rPr lang="en-US" dirty="0"/>
              <a:t>The SNPs are in the coding region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81BF5-3A67-C991-2F6C-746AFC37750D}"/>
              </a:ext>
            </a:extLst>
          </p:cNvPr>
          <p:cNvSpPr/>
          <p:nvPr/>
        </p:nvSpPr>
        <p:spPr>
          <a:xfrm>
            <a:off x="1194390" y="2148071"/>
            <a:ext cx="179568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aggcag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cactgagc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tccgtc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gtgactcg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B89D59-80C4-5B4B-9D88-9152061FF105}"/>
              </a:ext>
            </a:extLst>
          </p:cNvPr>
          <p:cNvSpPr/>
          <p:nvPr/>
        </p:nvSpPr>
        <p:spPr>
          <a:xfrm>
            <a:off x="7249072" y="2148071"/>
            <a:ext cx="179568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tcctgtg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tgccttc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aggacac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acggaag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D26460-5C5C-0F19-461E-0C9FA62226B1}"/>
              </a:ext>
            </a:extLst>
          </p:cNvPr>
          <p:cNvSpPr/>
          <p:nvPr/>
        </p:nvSpPr>
        <p:spPr>
          <a:xfrm>
            <a:off x="9518107" y="2148071"/>
            <a:ext cx="179568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gcagcc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tcctgatc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cgtcgg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aggactag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F761C50-B534-B386-E30E-908738BD0E49}"/>
              </a:ext>
            </a:extLst>
          </p:cNvPr>
          <p:cNvGrpSpPr/>
          <p:nvPr/>
        </p:nvGrpSpPr>
        <p:grpSpPr>
          <a:xfrm>
            <a:off x="258337" y="3690578"/>
            <a:ext cx="11465134" cy="307777"/>
            <a:chOff x="276224" y="2500661"/>
            <a:chExt cx="11465134" cy="3077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ED39E4-E3D9-C990-318C-5A2C27B22A2A}"/>
                </a:ext>
              </a:extLst>
            </p:cNvPr>
            <p:cNvSpPr/>
            <p:nvPr/>
          </p:nvSpPr>
          <p:spPr>
            <a:xfrm flipV="1">
              <a:off x="276224" y="2549760"/>
              <a:ext cx="11465134" cy="165864"/>
            </a:xfrm>
            <a:custGeom>
              <a:avLst/>
              <a:gdLst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457325 w 3381375"/>
                <a:gd name="connsiteY7" fmla="*/ 110071 h 120211"/>
                <a:gd name="connsiteX8" fmla="*/ 1847850 w 3381375"/>
                <a:gd name="connsiteY8" fmla="*/ 52921 h 120211"/>
                <a:gd name="connsiteX9" fmla="*/ 2076450 w 3381375"/>
                <a:gd name="connsiteY9" fmla="*/ 100546 h 120211"/>
                <a:gd name="connsiteX10" fmla="*/ 2324100 w 3381375"/>
                <a:gd name="connsiteY10" fmla="*/ 52921 h 120211"/>
                <a:gd name="connsiteX11" fmla="*/ 2514600 w 3381375"/>
                <a:gd name="connsiteY11" fmla="*/ 119596 h 120211"/>
                <a:gd name="connsiteX12" fmla="*/ 2695575 w 3381375"/>
                <a:gd name="connsiteY12" fmla="*/ 5296 h 120211"/>
                <a:gd name="connsiteX13" fmla="*/ 3038475 w 3381375"/>
                <a:gd name="connsiteY13" fmla="*/ 24346 h 120211"/>
                <a:gd name="connsiteX14" fmla="*/ 3381375 w 3381375"/>
                <a:gd name="connsiteY14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289413 w 3381375"/>
                <a:gd name="connsiteY7" fmla="*/ 76545 h 120211"/>
                <a:gd name="connsiteX8" fmla="*/ 1457325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57325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24835 w 3381375"/>
                <a:gd name="connsiteY9" fmla="*/ 69675 h 120211"/>
                <a:gd name="connsiteX10" fmla="*/ 1847850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47308 w 3381375"/>
                <a:gd name="connsiteY9" fmla="*/ 90285 h 120211"/>
                <a:gd name="connsiteX10" fmla="*/ 1847850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47308 w 3381375"/>
                <a:gd name="connsiteY9" fmla="*/ 90285 h 120211"/>
                <a:gd name="connsiteX10" fmla="*/ 1904034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185473 w 3381375"/>
                <a:gd name="connsiteY7" fmla="*/ 4219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38683 w 3381375"/>
                <a:gd name="connsiteY5" fmla="*/ 5136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5841 w 3381375"/>
                <a:gd name="connsiteY4" fmla="*/ 78376 h 120211"/>
                <a:gd name="connsiteX5" fmla="*/ 838683 w 3381375"/>
                <a:gd name="connsiteY5" fmla="*/ 5136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29402 h 106125"/>
                <a:gd name="connsiteX1" fmla="*/ 76200 w 3381375"/>
                <a:gd name="connsiteY1" fmla="*/ 827 h 106125"/>
                <a:gd name="connsiteX2" fmla="*/ 257175 w 3381375"/>
                <a:gd name="connsiteY2" fmla="*/ 57977 h 106125"/>
                <a:gd name="connsiteX3" fmla="*/ 438150 w 3381375"/>
                <a:gd name="connsiteY3" fmla="*/ 38927 h 106125"/>
                <a:gd name="connsiteX4" fmla="*/ 625841 w 3381375"/>
                <a:gd name="connsiteY4" fmla="*/ 64382 h 106125"/>
                <a:gd name="connsiteX5" fmla="*/ 838683 w 3381375"/>
                <a:gd name="connsiteY5" fmla="*/ 37367 h 106125"/>
                <a:gd name="connsiteX6" fmla="*/ 998413 w 3381375"/>
                <a:gd name="connsiteY6" fmla="*/ 26747 h 106125"/>
                <a:gd name="connsiteX7" fmla="*/ 1168618 w 3381375"/>
                <a:gd name="connsiteY7" fmla="*/ 62551 h 106125"/>
                <a:gd name="connsiteX8" fmla="*/ 1309077 w 3381375"/>
                <a:gd name="connsiteY8" fmla="*/ 35071 h 106125"/>
                <a:gd name="connsiteX9" fmla="*/ 1476989 w 3381375"/>
                <a:gd name="connsiteY9" fmla="*/ 96077 h 106125"/>
                <a:gd name="connsiteX10" fmla="*/ 1747308 w 3381375"/>
                <a:gd name="connsiteY10" fmla="*/ 76291 h 106125"/>
                <a:gd name="connsiteX11" fmla="*/ 1904034 w 3381375"/>
                <a:gd name="connsiteY11" fmla="*/ 38927 h 106125"/>
                <a:gd name="connsiteX12" fmla="*/ 2076450 w 3381375"/>
                <a:gd name="connsiteY12" fmla="*/ 86552 h 106125"/>
                <a:gd name="connsiteX13" fmla="*/ 2324100 w 3381375"/>
                <a:gd name="connsiteY13" fmla="*/ 38927 h 106125"/>
                <a:gd name="connsiteX14" fmla="*/ 2514600 w 3381375"/>
                <a:gd name="connsiteY14" fmla="*/ 105602 h 106125"/>
                <a:gd name="connsiteX15" fmla="*/ 2704003 w 3381375"/>
                <a:gd name="connsiteY15" fmla="*/ 66872 h 106125"/>
                <a:gd name="connsiteX16" fmla="*/ 3038475 w 3381375"/>
                <a:gd name="connsiteY16" fmla="*/ 10352 h 106125"/>
                <a:gd name="connsiteX17" fmla="*/ 3381375 w 3381375"/>
                <a:gd name="connsiteY17" fmla="*/ 57977 h 106125"/>
                <a:gd name="connsiteX0" fmla="*/ 0 w 3381375"/>
                <a:gd name="connsiteY0" fmla="*/ 29402 h 106033"/>
                <a:gd name="connsiteX1" fmla="*/ 76200 w 3381375"/>
                <a:gd name="connsiteY1" fmla="*/ 827 h 106033"/>
                <a:gd name="connsiteX2" fmla="*/ 257175 w 3381375"/>
                <a:gd name="connsiteY2" fmla="*/ 57977 h 106033"/>
                <a:gd name="connsiteX3" fmla="*/ 438150 w 3381375"/>
                <a:gd name="connsiteY3" fmla="*/ 38927 h 106033"/>
                <a:gd name="connsiteX4" fmla="*/ 625841 w 3381375"/>
                <a:gd name="connsiteY4" fmla="*/ 64382 h 106033"/>
                <a:gd name="connsiteX5" fmla="*/ 838683 w 3381375"/>
                <a:gd name="connsiteY5" fmla="*/ 37367 h 106033"/>
                <a:gd name="connsiteX6" fmla="*/ 998413 w 3381375"/>
                <a:gd name="connsiteY6" fmla="*/ 26747 h 106033"/>
                <a:gd name="connsiteX7" fmla="*/ 1168618 w 3381375"/>
                <a:gd name="connsiteY7" fmla="*/ 62551 h 106033"/>
                <a:gd name="connsiteX8" fmla="*/ 1309077 w 3381375"/>
                <a:gd name="connsiteY8" fmla="*/ 35071 h 106033"/>
                <a:gd name="connsiteX9" fmla="*/ 1476989 w 3381375"/>
                <a:gd name="connsiteY9" fmla="*/ 96077 h 106033"/>
                <a:gd name="connsiteX10" fmla="*/ 1747308 w 3381375"/>
                <a:gd name="connsiteY10" fmla="*/ 76291 h 106033"/>
                <a:gd name="connsiteX11" fmla="*/ 1904034 w 3381375"/>
                <a:gd name="connsiteY11" fmla="*/ 38927 h 106033"/>
                <a:gd name="connsiteX12" fmla="*/ 2076450 w 3381375"/>
                <a:gd name="connsiteY12" fmla="*/ 86552 h 106033"/>
                <a:gd name="connsiteX13" fmla="*/ 2324100 w 3381375"/>
                <a:gd name="connsiteY13" fmla="*/ 38927 h 106033"/>
                <a:gd name="connsiteX14" fmla="*/ 2514600 w 3381375"/>
                <a:gd name="connsiteY14" fmla="*/ 105602 h 106033"/>
                <a:gd name="connsiteX15" fmla="*/ 2704003 w 3381375"/>
                <a:gd name="connsiteY15" fmla="*/ 66872 h 106033"/>
                <a:gd name="connsiteX16" fmla="*/ 3035666 w 3381375"/>
                <a:gd name="connsiteY16" fmla="*/ 51572 h 106033"/>
                <a:gd name="connsiteX17" fmla="*/ 3381375 w 3381375"/>
                <a:gd name="connsiteY17" fmla="*/ 57977 h 106033"/>
                <a:gd name="connsiteX0" fmla="*/ 0 w 3381375"/>
                <a:gd name="connsiteY0" fmla="*/ 29402 h 106068"/>
                <a:gd name="connsiteX1" fmla="*/ 76200 w 3381375"/>
                <a:gd name="connsiteY1" fmla="*/ 827 h 106068"/>
                <a:gd name="connsiteX2" fmla="*/ 257175 w 3381375"/>
                <a:gd name="connsiteY2" fmla="*/ 57977 h 106068"/>
                <a:gd name="connsiteX3" fmla="*/ 438150 w 3381375"/>
                <a:gd name="connsiteY3" fmla="*/ 38927 h 106068"/>
                <a:gd name="connsiteX4" fmla="*/ 625841 w 3381375"/>
                <a:gd name="connsiteY4" fmla="*/ 64382 h 106068"/>
                <a:gd name="connsiteX5" fmla="*/ 838683 w 3381375"/>
                <a:gd name="connsiteY5" fmla="*/ 37367 h 106068"/>
                <a:gd name="connsiteX6" fmla="*/ 998413 w 3381375"/>
                <a:gd name="connsiteY6" fmla="*/ 26747 h 106068"/>
                <a:gd name="connsiteX7" fmla="*/ 1168618 w 3381375"/>
                <a:gd name="connsiteY7" fmla="*/ 62551 h 106068"/>
                <a:gd name="connsiteX8" fmla="*/ 1309077 w 3381375"/>
                <a:gd name="connsiteY8" fmla="*/ 35071 h 106068"/>
                <a:gd name="connsiteX9" fmla="*/ 1476989 w 3381375"/>
                <a:gd name="connsiteY9" fmla="*/ 96077 h 106068"/>
                <a:gd name="connsiteX10" fmla="*/ 1747308 w 3381375"/>
                <a:gd name="connsiteY10" fmla="*/ 76291 h 106068"/>
                <a:gd name="connsiteX11" fmla="*/ 1904034 w 3381375"/>
                <a:gd name="connsiteY11" fmla="*/ 38927 h 106068"/>
                <a:gd name="connsiteX12" fmla="*/ 2076450 w 3381375"/>
                <a:gd name="connsiteY12" fmla="*/ 86552 h 106068"/>
                <a:gd name="connsiteX13" fmla="*/ 2324100 w 3381375"/>
                <a:gd name="connsiteY13" fmla="*/ 38927 h 106068"/>
                <a:gd name="connsiteX14" fmla="*/ 2514600 w 3381375"/>
                <a:gd name="connsiteY14" fmla="*/ 105602 h 106068"/>
                <a:gd name="connsiteX15" fmla="*/ 2704003 w 3381375"/>
                <a:gd name="connsiteY15" fmla="*/ 66872 h 106068"/>
                <a:gd name="connsiteX16" fmla="*/ 3035666 w 3381375"/>
                <a:gd name="connsiteY16" fmla="*/ 51572 h 106068"/>
                <a:gd name="connsiteX17" fmla="*/ 3381375 w 3381375"/>
                <a:gd name="connsiteY17" fmla="*/ 106068 h 106068"/>
                <a:gd name="connsiteX0" fmla="*/ 0 w 3381375"/>
                <a:gd name="connsiteY0" fmla="*/ 29402 h 106068"/>
                <a:gd name="connsiteX1" fmla="*/ 76200 w 3381375"/>
                <a:gd name="connsiteY1" fmla="*/ 827 h 106068"/>
                <a:gd name="connsiteX2" fmla="*/ 257175 w 3381375"/>
                <a:gd name="connsiteY2" fmla="*/ 57977 h 106068"/>
                <a:gd name="connsiteX3" fmla="*/ 438150 w 3381375"/>
                <a:gd name="connsiteY3" fmla="*/ 38927 h 106068"/>
                <a:gd name="connsiteX4" fmla="*/ 625841 w 3381375"/>
                <a:gd name="connsiteY4" fmla="*/ 64382 h 106068"/>
                <a:gd name="connsiteX5" fmla="*/ 838683 w 3381375"/>
                <a:gd name="connsiteY5" fmla="*/ 37367 h 106068"/>
                <a:gd name="connsiteX6" fmla="*/ 998413 w 3381375"/>
                <a:gd name="connsiteY6" fmla="*/ 26747 h 106068"/>
                <a:gd name="connsiteX7" fmla="*/ 1168618 w 3381375"/>
                <a:gd name="connsiteY7" fmla="*/ 62551 h 106068"/>
                <a:gd name="connsiteX8" fmla="*/ 1309077 w 3381375"/>
                <a:gd name="connsiteY8" fmla="*/ 35071 h 106068"/>
                <a:gd name="connsiteX9" fmla="*/ 1476989 w 3381375"/>
                <a:gd name="connsiteY9" fmla="*/ 96077 h 106068"/>
                <a:gd name="connsiteX10" fmla="*/ 1747308 w 3381375"/>
                <a:gd name="connsiteY10" fmla="*/ 76291 h 106068"/>
                <a:gd name="connsiteX11" fmla="*/ 1904034 w 3381375"/>
                <a:gd name="connsiteY11" fmla="*/ 38927 h 106068"/>
                <a:gd name="connsiteX12" fmla="*/ 2076450 w 3381375"/>
                <a:gd name="connsiteY12" fmla="*/ 86552 h 106068"/>
                <a:gd name="connsiteX13" fmla="*/ 2324100 w 3381375"/>
                <a:gd name="connsiteY13" fmla="*/ 38927 h 106068"/>
                <a:gd name="connsiteX14" fmla="*/ 2514600 w 3381375"/>
                <a:gd name="connsiteY14" fmla="*/ 105602 h 106068"/>
                <a:gd name="connsiteX15" fmla="*/ 2704003 w 3381375"/>
                <a:gd name="connsiteY15" fmla="*/ 66872 h 106068"/>
                <a:gd name="connsiteX16" fmla="*/ 3035666 w 3381375"/>
                <a:gd name="connsiteY16" fmla="*/ 51572 h 106068"/>
                <a:gd name="connsiteX17" fmla="*/ 3300784 w 3381375"/>
                <a:gd name="connsiteY17" fmla="*/ 90031 h 106068"/>
                <a:gd name="connsiteX18" fmla="*/ 3381375 w 3381375"/>
                <a:gd name="connsiteY18" fmla="*/ 106068 h 106068"/>
                <a:gd name="connsiteX0" fmla="*/ 0 w 3381375"/>
                <a:gd name="connsiteY0" fmla="*/ 29402 h 119631"/>
                <a:gd name="connsiteX1" fmla="*/ 76200 w 3381375"/>
                <a:gd name="connsiteY1" fmla="*/ 827 h 119631"/>
                <a:gd name="connsiteX2" fmla="*/ 257175 w 3381375"/>
                <a:gd name="connsiteY2" fmla="*/ 57977 h 119631"/>
                <a:gd name="connsiteX3" fmla="*/ 438150 w 3381375"/>
                <a:gd name="connsiteY3" fmla="*/ 38927 h 119631"/>
                <a:gd name="connsiteX4" fmla="*/ 625841 w 3381375"/>
                <a:gd name="connsiteY4" fmla="*/ 64382 h 119631"/>
                <a:gd name="connsiteX5" fmla="*/ 838683 w 3381375"/>
                <a:gd name="connsiteY5" fmla="*/ 37367 h 119631"/>
                <a:gd name="connsiteX6" fmla="*/ 998413 w 3381375"/>
                <a:gd name="connsiteY6" fmla="*/ 26747 h 119631"/>
                <a:gd name="connsiteX7" fmla="*/ 1168618 w 3381375"/>
                <a:gd name="connsiteY7" fmla="*/ 62551 h 119631"/>
                <a:gd name="connsiteX8" fmla="*/ 1309077 w 3381375"/>
                <a:gd name="connsiteY8" fmla="*/ 35071 h 119631"/>
                <a:gd name="connsiteX9" fmla="*/ 1476989 w 3381375"/>
                <a:gd name="connsiteY9" fmla="*/ 96077 h 119631"/>
                <a:gd name="connsiteX10" fmla="*/ 1747308 w 3381375"/>
                <a:gd name="connsiteY10" fmla="*/ 76291 h 119631"/>
                <a:gd name="connsiteX11" fmla="*/ 1904034 w 3381375"/>
                <a:gd name="connsiteY11" fmla="*/ 38927 h 119631"/>
                <a:gd name="connsiteX12" fmla="*/ 2076450 w 3381375"/>
                <a:gd name="connsiteY12" fmla="*/ 86552 h 119631"/>
                <a:gd name="connsiteX13" fmla="*/ 2324100 w 3381375"/>
                <a:gd name="connsiteY13" fmla="*/ 38927 h 119631"/>
                <a:gd name="connsiteX14" fmla="*/ 2514600 w 3381375"/>
                <a:gd name="connsiteY14" fmla="*/ 105602 h 119631"/>
                <a:gd name="connsiteX15" fmla="*/ 2704003 w 3381375"/>
                <a:gd name="connsiteY15" fmla="*/ 66872 h 119631"/>
                <a:gd name="connsiteX16" fmla="*/ 3035666 w 3381375"/>
                <a:gd name="connsiteY16" fmla="*/ 51572 h 119631"/>
                <a:gd name="connsiteX17" fmla="*/ 3295166 w 3381375"/>
                <a:gd name="connsiteY17" fmla="*/ 117511 h 119631"/>
                <a:gd name="connsiteX18" fmla="*/ 3381375 w 3381375"/>
                <a:gd name="connsiteY18" fmla="*/ 106068 h 11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81375" h="119631">
                  <a:moveTo>
                    <a:pt x="0" y="29402"/>
                  </a:moveTo>
                  <a:cubicBezTo>
                    <a:pt x="16669" y="12733"/>
                    <a:pt x="33338" y="-3936"/>
                    <a:pt x="76200" y="827"/>
                  </a:cubicBezTo>
                  <a:cubicBezTo>
                    <a:pt x="119063" y="5589"/>
                    <a:pt x="196850" y="51627"/>
                    <a:pt x="257175" y="57977"/>
                  </a:cubicBezTo>
                  <a:cubicBezTo>
                    <a:pt x="317500" y="64327"/>
                    <a:pt x="376706" y="37860"/>
                    <a:pt x="438150" y="38927"/>
                  </a:cubicBezTo>
                  <a:cubicBezTo>
                    <a:pt x="499594" y="39994"/>
                    <a:pt x="559086" y="64642"/>
                    <a:pt x="625841" y="64382"/>
                  </a:cubicBezTo>
                  <a:cubicBezTo>
                    <a:pt x="692596" y="64122"/>
                    <a:pt x="776588" y="43639"/>
                    <a:pt x="838683" y="37367"/>
                  </a:cubicBezTo>
                  <a:cubicBezTo>
                    <a:pt x="900778" y="31095"/>
                    <a:pt x="943424" y="22550"/>
                    <a:pt x="998413" y="26747"/>
                  </a:cubicBezTo>
                  <a:cubicBezTo>
                    <a:pt x="1053402" y="30944"/>
                    <a:pt x="1118714" y="60019"/>
                    <a:pt x="1168618" y="62551"/>
                  </a:cubicBezTo>
                  <a:lnTo>
                    <a:pt x="1309077" y="35071"/>
                  </a:lnTo>
                  <a:cubicBezTo>
                    <a:pt x="1357663" y="46384"/>
                    <a:pt x="1403951" y="89207"/>
                    <a:pt x="1476989" y="96077"/>
                  </a:cubicBezTo>
                  <a:cubicBezTo>
                    <a:pt x="1550028" y="102947"/>
                    <a:pt x="1685498" y="85816"/>
                    <a:pt x="1747308" y="76291"/>
                  </a:cubicBezTo>
                  <a:cubicBezTo>
                    <a:pt x="1809118" y="66766"/>
                    <a:pt x="1849177" y="37217"/>
                    <a:pt x="1904034" y="38927"/>
                  </a:cubicBezTo>
                  <a:cubicBezTo>
                    <a:pt x="1958891" y="40637"/>
                    <a:pt x="2006439" y="86552"/>
                    <a:pt x="2076450" y="86552"/>
                  </a:cubicBezTo>
                  <a:cubicBezTo>
                    <a:pt x="2146461" y="86552"/>
                    <a:pt x="2251075" y="35752"/>
                    <a:pt x="2324100" y="38927"/>
                  </a:cubicBezTo>
                  <a:cubicBezTo>
                    <a:pt x="2397125" y="42102"/>
                    <a:pt x="2451283" y="100945"/>
                    <a:pt x="2514600" y="105602"/>
                  </a:cubicBezTo>
                  <a:cubicBezTo>
                    <a:pt x="2577917" y="110260"/>
                    <a:pt x="2617159" y="75877"/>
                    <a:pt x="2704003" y="66872"/>
                  </a:cubicBezTo>
                  <a:cubicBezTo>
                    <a:pt x="2790847" y="57867"/>
                    <a:pt x="2937139" y="43132"/>
                    <a:pt x="3035666" y="51572"/>
                  </a:cubicBezTo>
                  <a:cubicBezTo>
                    <a:pt x="3134193" y="60012"/>
                    <a:pt x="3237548" y="108428"/>
                    <a:pt x="3295166" y="117511"/>
                  </a:cubicBezTo>
                  <a:cubicBezTo>
                    <a:pt x="3352784" y="126594"/>
                    <a:pt x="3367943" y="103395"/>
                    <a:pt x="3381375" y="106068"/>
                  </a:cubicBezTo>
                </a:path>
              </a:pathLst>
            </a:custGeom>
            <a:noFill/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DA11C22-2CA8-1D22-CD06-93EE7C2FA447}"/>
                </a:ext>
              </a:extLst>
            </p:cNvPr>
            <p:cNvSpPr/>
            <p:nvPr/>
          </p:nvSpPr>
          <p:spPr>
            <a:xfrm>
              <a:off x="1194390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aggcag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cacugagc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A453C-6BDC-AB04-323C-A9E208D4D80B}"/>
                </a:ext>
              </a:extLst>
            </p:cNvPr>
            <p:cNvSpPr/>
            <p:nvPr/>
          </p:nvSpPr>
          <p:spPr>
            <a:xfrm>
              <a:off x="7250802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uccugug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ugccuuc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DE8775-A59F-F645-8D94-B0098EE492B0}"/>
                </a:ext>
              </a:extLst>
            </p:cNvPr>
            <p:cNvSpPr/>
            <p:nvPr/>
          </p:nvSpPr>
          <p:spPr>
            <a:xfrm>
              <a:off x="9518107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gcagcc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uccugauc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E1CFCED-F3CF-78F5-737A-10C1436471FB}"/>
              </a:ext>
            </a:extLst>
          </p:cNvPr>
          <p:cNvSpPr txBox="1"/>
          <p:nvPr/>
        </p:nvSpPr>
        <p:spPr>
          <a:xfrm>
            <a:off x="235976" y="1647602"/>
            <a:ext cx="3521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TAS2R38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allele 1</a:t>
            </a:r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8465D0BE-F11E-5FD2-8CE5-C6CC71780523}"/>
              </a:ext>
            </a:extLst>
          </p:cNvPr>
          <p:cNvGrpSpPr/>
          <p:nvPr/>
        </p:nvGrpSpPr>
        <p:grpSpPr>
          <a:xfrm>
            <a:off x="1277710" y="3972187"/>
            <a:ext cx="1580466" cy="96878"/>
            <a:chOff x="1118005" y="4964640"/>
            <a:chExt cx="1580466" cy="96878"/>
          </a:xfrm>
        </p:grpSpPr>
        <p:sp>
          <p:nvSpPr>
            <p:cNvPr id="48" name="Left Brace 47">
              <a:extLst>
                <a:ext uri="{FF2B5EF4-FFF2-40B4-BE49-F238E27FC236}">
                  <a16:creationId xmlns:a16="http://schemas.microsoft.com/office/drawing/2014/main" id="{4E28077F-E19F-128D-90BB-DCDD467A884C}"/>
                </a:ext>
              </a:extLst>
            </p:cNvPr>
            <p:cNvSpPr/>
            <p:nvPr/>
          </p:nvSpPr>
          <p:spPr>
            <a:xfrm rot="16200000">
              <a:off x="1219235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9" name="Left Brace 48">
              <a:extLst>
                <a:ext uri="{FF2B5EF4-FFF2-40B4-BE49-F238E27FC236}">
                  <a16:creationId xmlns:a16="http://schemas.microsoft.com/office/drawing/2014/main" id="{13AFCB21-5C2D-CE58-7A94-3836249CEA36}"/>
                </a:ext>
              </a:extLst>
            </p:cNvPr>
            <p:cNvSpPr/>
            <p:nvPr/>
          </p:nvSpPr>
          <p:spPr>
            <a:xfrm rot="16200000">
              <a:off x="1539517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50" name="Left Brace 49">
              <a:extLst>
                <a:ext uri="{FF2B5EF4-FFF2-40B4-BE49-F238E27FC236}">
                  <a16:creationId xmlns:a16="http://schemas.microsoft.com/office/drawing/2014/main" id="{85A783A1-2101-7161-548E-0D7566892CF3}"/>
                </a:ext>
              </a:extLst>
            </p:cNvPr>
            <p:cNvSpPr/>
            <p:nvPr/>
          </p:nvSpPr>
          <p:spPr>
            <a:xfrm rot="16200000">
              <a:off x="1859799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51" name="Left Brace 50">
              <a:extLst>
                <a:ext uri="{FF2B5EF4-FFF2-40B4-BE49-F238E27FC236}">
                  <a16:creationId xmlns:a16="http://schemas.microsoft.com/office/drawing/2014/main" id="{C157425D-6000-2F19-6E0E-D72F18F41BBF}"/>
                </a:ext>
              </a:extLst>
            </p:cNvPr>
            <p:cNvSpPr/>
            <p:nvPr/>
          </p:nvSpPr>
          <p:spPr>
            <a:xfrm rot="16200000">
              <a:off x="2180081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52" name="Left Brace 51">
              <a:extLst>
                <a:ext uri="{FF2B5EF4-FFF2-40B4-BE49-F238E27FC236}">
                  <a16:creationId xmlns:a16="http://schemas.microsoft.com/office/drawing/2014/main" id="{08DA3D46-1DF7-8372-41CB-E0328D377E55}"/>
                </a:ext>
              </a:extLst>
            </p:cNvPr>
            <p:cNvSpPr/>
            <p:nvPr/>
          </p:nvSpPr>
          <p:spPr>
            <a:xfrm rot="16200000">
              <a:off x="2500363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47EE1ABF-A7DA-A79A-0A40-F4052CD8A02B}"/>
              </a:ext>
            </a:extLst>
          </p:cNvPr>
          <p:cNvGrpSpPr/>
          <p:nvPr/>
        </p:nvGrpSpPr>
        <p:grpSpPr>
          <a:xfrm>
            <a:off x="125147" y="5023876"/>
            <a:ext cx="11458379" cy="380567"/>
            <a:chOff x="125147" y="5023876"/>
            <a:chExt cx="11458379" cy="380567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6D6D2E3-7960-AAB3-91F9-90DC614FE3C7}"/>
                </a:ext>
              </a:extLst>
            </p:cNvPr>
            <p:cNvSpPr/>
            <p:nvPr/>
          </p:nvSpPr>
          <p:spPr>
            <a:xfrm>
              <a:off x="1156394" y="5050500"/>
              <a:ext cx="1575431" cy="3539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en-US" sz="1700" b="0" i="0" u="none" strike="noStrike" kern="0" cap="none" spc="18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R-Q-</a:t>
              </a:r>
              <a:r>
                <a:rPr kumimoji="0" lang="en-US" altLang="en-US" sz="1700" b="1" i="0" u="none" strike="noStrike" kern="0" cap="none" spc="180" normalizeH="0" baseline="0" noProof="0" dirty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P</a:t>
              </a:r>
              <a:r>
                <a:rPr kumimoji="0" lang="en-US" altLang="en-US" sz="1700" b="0" i="0" u="none" strike="noStrike" kern="0" cap="none" spc="18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-L-S</a:t>
              </a:r>
              <a:endParaRPr kumimoji="0" lang="en-US" sz="1700" b="0" i="0" u="none" strike="noStrike" kern="0" cap="none" spc="18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7B7ACD-7ADB-BB14-464D-A9508006785C}"/>
                </a:ext>
              </a:extLst>
            </p:cNvPr>
            <p:cNvGrpSpPr/>
            <p:nvPr/>
          </p:nvGrpSpPr>
          <p:grpSpPr>
            <a:xfrm>
              <a:off x="125147" y="5165683"/>
              <a:ext cx="1068405" cy="102865"/>
              <a:chOff x="308008" y="5261542"/>
              <a:chExt cx="1068405" cy="102865"/>
            </a:xfrm>
          </p:grpSpPr>
          <p:sp>
            <p:nvSpPr>
              <p:cNvPr id="31" name="Freeform: Shape 164">
                <a:extLst>
                  <a:ext uri="{FF2B5EF4-FFF2-40B4-BE49-F238E27FC236}">
                    <a16:creationId xmlns:a16="http://schemas.microsoft.com/office/drawing/2014/main" id="{3BF163AE-BD0C-2029-6E93-54C22F052171}"/>
                  </a:ext>
                </a:extLst>
              </p:cNvPr>
              <p:cNvSpPr/>
              <p:nvPr/>
            </p:nvSpPr>
            <p:spPr>
              <a:xfrm>
                <a:off x="308008" y="5284216"/>
                <a:ext cx="1068405" cy="48233"/>
              </a:xfrm>
              <a:custGeom>
                <a:avLst/>
                <a:gdLst>
                  <a:gd name="connsiteX0" fmla="*/ 0 w 1068405"/>
                  <a:gd name="connsiteY0" fmla="*/ 19304 h 48233"/>
                  <a:gd name="connsiteX1" fmla="*/ 96253 w 1068405"/>
                  <a:gd name="connsiteY1" fmla="*/ 9679 h 48233"/>
                  <a:gd name="connsiteX2" fmla="*/ 250257 w 1068405"/>
                  <a:gd name="connsiteY2" fmla="*/ 48180 h 48233"/>
                  <a:gd name="connsiteX3" fmla="*/ 558266 w 1068405"/>
                  <a:gd name="connsiteY3" fmla="*/ 53 h 48233"/>
                  <a:gd name="connsiteX4" fmla="*/ 712270 w 1068405"/>
                  <a:gd name="connsiteY4" fmla="*/ 38555 h 48233"/>
                  <a:gd name="connsiteX5" fmla="*/ 1068405 w 1068405"/>
                  <a:gd name="connsiteY5" fmla="*/ 28929 h 4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405" h="48233">
                    <a:moveTo>
                      <a:pt x="0" y="19304"/>
                    </a:moveTo>
                    <a:cubicBezTo>
                      <a:pt x="27272" y="12085"/>
                      <a:pt x="54544" y="4866"/>
                      <a:pt x="96253" y="9679"/>
                    </a:cubicBezTo>
                    <a:cubicBezTo>
                      <a:pt x="137962" y="14492"/>
                      <a:pt x="173255" y="49784"/>
                      <a:pt x="250257" y="48180"/>
                    </a:cubicBezTo>
                    <a:cubicBezTo>
                      <a:pt x="327259" y="46576"/>
                      <a:pt x="481264" y="1657"/>
                      <a:pt x="558266" y="53"/>
                    </a:cubicBezTo>
                    <a:cubicBezTo>
                      <a:pt x="635268" y="-1551"/>
                      <a:pt x="627247" y="33742"/>
                      <a:pt x="712270" y="38555"/>
                    </a:cubicBezTo>
                    <a:cubicBezTo>
                      <a:pt x="797293" y="43368"/>
                      <a:pt x="932849" y="36148"/>
                      <a:pt x="1068405" y="28929"/>
                    </a:cubicBezTo>
                  </a:path>
                </a:pathLst>
              </a:cu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D306B71-147C-5CB7-83A6-63FCA2E01A49}"/>
                  </a:ext>
                </a:extLst>
              </p:cNvPr>
              <p:cNvSpPr/>
              <p:nvPr/>
            </p:nvSpPr>
            <p:spPr>
              <a:xfrm rot="14450951" flipV="1">
                <a:off x="339634" y="5275855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F76FB84-35C4-EC9B-143E-1C378FAA2134}"/>
                  </a:ext>
                </a:extLst>
              </p:cNvPr>
              <p:cNvSpPr/>
              <p:nvPr/>
            </p:nvSpPr>
            <p:spPr>
              <a:xfrm rot="14450951" flipV="1">
                <a:off x="408690" y="5280606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A6105B40-7520-0B0D-48F1-B47F0974959E}"/>
                  </a:ext>
                </a:extLst>
              </p:cNvPr>
              <p:cNvSpPr/>
              <p:nvPr/>
            </p:nvSpPr>
            <p:spPr>
              <a:xfrm rot="14450951" flipV="1">
                <a:off x="477746" y="5304410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D9E129D-ADA3-6046-FF9B-35F9315E127A}"/>
                  </a:ext>
                </a:extLst>
              </p:cNvPr>
              <p:cNvSpPr/>
              <p:nvPr/>
            </p:nvSpPr>
            <p:spPr>
              <a:xfrm rot="14450951" flipV="1">
                <a:off x="546802" y="5318687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0E14461-8D66-516C-7F71-9669C876C906}"/>
                  </a:ext>
                </a:extLst>
              </p:cNvPr>
              <p:cNvSpPr/>
              <p:nvPr/>
            </p:nvSpPr>
            <p:spPr>
              <a:xfrm rot="14450951" flipV="1">
                <a:off x="615858" y="5304384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F7601CFE-3EAF-07DD-D1B9-252239270A25}"/>
                  </a:ext>
                </a:extLst>
              </p:cNvPr>
              <p:cNvSpPr/>
              <p:nvPr/>
            </p:nvSpPr>
            <p:spPr>
              <a:xfrm rot="14450951" flipV="1">
                <a:off x="684914" y="5285380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518FF68-7FD9-AF2A-0F8C-C4BA0106F8C3}"/>
                  </a:ext>
                </a:extLst>
              </p:cNvPr>
              <p:cNvSpPr/>
              <p:nvPr/>
            </p:nvSpPr>
            <p:spPr>
              <a:xfrm rot="14450951" flipV="1">
                <a:off x="753970" y="5271079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219DA58-165B-5D6F-2420-D7243458DCDC}"/>
                  </a:ext>
                </a:extLst>
              </p:cNvPr>
              <p:cNvSpPr/>
              <p:nvPr/>
            </p:nvSpPr>
            <p:spPr>
              <a:xfrm rot="14450951" flipV="1">
                <a:off x="823026" y="5261542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95FFDB6-F153-5876-F274-7BFBA931FA0C}"/>
                  </a:ext>
                </a:extLst>
              </p:cNvPr>
              <p:cNvSpPr/>
              <p:nvPr/>
            </p:nvSpPr>
            <p:spPr>
              <a:xfrm rot="14450951" flipV="1">
                <a:off x="892082" y="5266293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D6C38FB-6554-1D15-D6C4-E670768E2969}"/>
                  </a:ext>
                </a:extLst>
              </p:cNvPr>
              <p:cNvSpPr/>
              <p:nvPr/>
            </p:nvSpPr>
            <p:spPr>
              <a:xfrm rot="14450951" flipV="1">
                <a:off x="961138" y="5299620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F8441AF-C54B-FD8D-8869-33859CB74F52}"/>
                  </a:ext>
                </a:extLst>
              </p:cNvPr>
              <p:cNvSpPr/>
              <p:nvPr/>
            </p:nvSpPr>
            <p:spPr>
              <a:xfrm rot="14450951" flipV="1">
                <a:off x="1030194" y="5299629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546C392-045C-7EBF-7AB7-8A21B67C4359}"/>
                  </a:ext>
                </a:extLst>
              </p:cNvPr>
              <p:cNvSpPr/>
              <p:nvPr/>
            </p:nvSpPr>
            <p:spPr>
              <a:xfrm rot="14450951" flipV="1">
                <a:off x="1099250" y="5299615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E401A62-0D0E-DC5B-B052-05B1820B566A}"/>
                  </a:ext>
                </a:extLst>
              </p:cNvPr>
              <p:cNvSpPr/>
              <p:nvPr/>
            </p:nvSpPr>
            <p:spPr>
              <a:xfrm rot="14450951" flipV="1">
                <a:off x="1168306" y="5299663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3F75168-610B-90E2-AD6E-A58C331256AB}"/>
                  </a:ext>
                </a:extLst>
              </p:cNvPr>
              <p:cNvSpPr/>
              <p:nvPr/>
            </p:nvSpPr>
            <p:spPr>
              <a:xfrm rot="14450951" flipV="1">
                <a:off x="1237362" y="5299651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9C8E5EA2-E09F-F1CD-DD74-C363A4052561}"/>
                  </a:ext>
                </a:extLst>
              </p:cNvPr>
              <p:cNvSpPr/>
              <p:nvPr/>
            </p:nvSpPr>
            <p:spPr>
              <a:xfrm rot="14450951" flipV="1">
                <a:off x="1306422" y="5294877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436E699-1A08-0A29-3B4A-DD1125C6E4DA}"/>
                </a:ext>
              </a:extLst>
            </p:cNvPr>
            <p:cNvSpPr/>
            <p:nvPr/>
          </p:nvSpPr>
          <p:spPr>
            <a:xfrm>
              <a:off x="9481314" y="5023876"/>
              <a:ext cx="1575431" cy="3539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en-US" sz="1700" b="0" i="0" u="none" strike="noStrike" kern="0" cap="none" spc="18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A-A-</a:t>
              </a:r>
              <a:r>
                <a:rPr kumimoji="0" lang="en-US" altLang="en-US" sz="1700" b="1" i="0" u="none" strike="noStrike" kern="0" cap="none" spc="180" normalizeH="0" baseline="0" noProof="0" dirty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V</a:t>
              </a:r>
              <a:r>
                <a:rPr kumimoji="0" lang="en-US" altLang="en-US" sz="1700" b="0" i="0" u="none" strike="noStrike" kern="0" cap="none" spc="18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-L-I</a:t>
              </a:r>
              <a:endParaRPr kumimoji="0" lang="en-US" sz="1700" b="0" i="0" u="none" strike="noStrike" kern="0" cap="none" spc="18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366108E-BC0F-6E83-DF7B-56C1C92C27A5}"/>
                </a:ext>
              </a:extLst>
            </p:cNvPr>
            <p:cNvGrpSpPr/>
            <p:nvPr/>
          </p:nvGrpSpPr>
          <p:grpSpPr>
            <a:xfrm>
              <a:off x="8665523" y="5175190"/>
              <a:ext cx="865999" cy="102865"/>
              <a:chOff x="8848384" y="5271049"/>
              <a:chExt cx="865999" cy="102865"/>
            </a:xfrm>
          </p:grpSpPr>
          <p:sp>
            <p:nvSpPr>
              <p:cNvPr id="67" name="Freeform: Shape 200">
                <a:extLst>
                  <a:ext uri="{FF2B5EF4-FFF2-40B4-BE49-F238E27FC236}">
                    <a16:creationId xmlns:a16="http://schemas.microsoft.com/office/drawing/2014/main" id="{0C9CA564-158C-455E-04E6-CA6DF1B42DCA}"/>
                  </a:ext>
                </a:extLst>
              </p:cNvPr>
              <p:cNvSpPr/>
              <p:nvPr/>
            </p:nvSpPr>
            <p:spPr>
              <a:xfrm>
                <a:off x="8848384" y="5293723"/>
                <a:ext cx="865999" cy="48233"/>
              </a:xfrm>
              <a:custGeom>
                <a:avLst/>
                <a:gdLst>
                  <a:gd name="connsiteX0" fmla="*/ 0 w 1068405"/>
                  <a:gd name="connsiteY0" fmla="*/ 19304 h 48233"/>
                  <a:gd name="connsiteX1" fmla="*/ 96253 w 1068405"/>
                  <a:gd name="connsiteY1" fmla="*/ 9679 h 48233"/>
                  <a:gd name="connsiteX2" fmla="*/ 250257 w 1068405"/>
                  <a:gd name="connsiteY2" fmla="*/ 48180 h 48233"/>
                  <a:gd name="connsiteX3" fmla="*/ 558266 w 1068405"/>
                  <a:gd name="connsiteY3" fmla="*/ 53 h 48233"/>
                  <a:gd name="connsiteX4" fmla="*/ 712270 w 1068405"/>
                  <a:gd name="connsiteY4" fmla="*/ 38555 h 48233"/>
                  <a:gd name="connsiteX5" fmla="*/ 1068405 w 1068405"/>
                  <a:gd name="connsiteY5" fmla="*/ 28929 h 48233"/>
                  <a:gd name="connsiteX0" fmla="*/ 0 w 865999"/>
                  <a:gd name="connsiteY0" fmla="*/ 19304 h 48233"/>
                  <a:gd name="connsiteX1" fmla="*/ 96253 w 865999"/>
                  <a:gd name="connsiteY1" fmla="*/ 9679 h 48233"/>
                  <a:gd name="connsiteX2" fmla="*/ 250257 w 865999"/>
                  <a:gd name="connsiteY2" fmla="*/ 48180 h 48233"/>
                  <a:gd name="connsiteX3" fmla="*/ 558266 w 865999"/>
                  <a:gd name="connsiteY3" fmla="*/ 53 h 48233"/>
                  <a:gd name="connsiteX4" fmla="*/ 712270 w 865999"/>
                  <a:gd name="connsiteY4" fmla="*/ 38555 h 48233"/>
                  <a:gd name="connsiteX5" fmla="*/ 865999 w 865999"/>
                  <a:gd name="connsiteY5" fmla="*/ 31310 h 48233"/>
                  <a:gd name="connsiteX0" fmla="*/ 0 w 865999"/>
                  <a:gd name="connsiteY0" fmla="*/ 19304 h 48233"/>
                  <a:gd name="connsiteX1" fmla="*/ 96253 w 865999"/>
                  <a:gd name="connsiteY1" fmla="*/ 9679 h 48233"/>
                  <a:gd name="connsiteX2" fmla="*/ 250257 w 865999"/>
                  <a:gd name="connsiteY2" fmla="*/ 48180 h 48233"/>
                  <a:gd name="connsiteX3" fmla="*/ 558266 w 865999"/>
                  <a:gd name="connsiteY3" fmla="*/ 53 h 48233"/>
                  <a:gd name="connsiteX4" fmla="*/ 712270 w 865999"/>
                  <a:gd name="connsiteY4" fmla="*/ 38555 h 48233"/>
                  <a:gd name="connsiteX5" fmla="*/ 865999 w 865999"/>
                  <a:gd name="connsiteY5" fmla="*/ 31310 h 48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5999" h="48233">
                    <a:moveTo>
                      <a:pt x="0" y="19304"/>
                    </a:moveTo>
                    <a:cubicBezTo>
                      <a:pt x="27272" y="12085"/>
                      <a:pt x="54544" y="4866"/>
                      <a:pt x="96253" y="9679"/>
                    </a:cubicBezTo>
                    <a:cubicBezTo>
                      <a:pt x="137962" y="14492"/>
                      <a:pt x="173255" y="49784"/>
                      <a:pt x="250257" y="48180"/>
                    </a:cubicBezTo>
                    <a:cubicBezTo>
                      <a:pt x="327259" y="46576"/>
                      <a:pt x="481264" y="1657"/>
                      <a:pt x="558266" y="53"/>
                    </a:cubicBezTo>
                    <a:cubicBezTo>
                      <a:pt x="635268" y="-1551"/>
                      <a:pt x="660981" y="33346"/>
                      <a:pt x="712270" y="38555"/>
                    </a:cubicBezTo>
                    <a:cubicBezTo>
                      <a:pt x="763559" y="43764"/>
                      <a:pt x="773305" y="40910"/>
                      <a:pt x="865999" y="31310"/>
                    </a:cubicBezTo>
                  </a:path>
                </a:pathLst>
              </a:cu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65C90625-BA55-BF7C-424C-14B859D4DCFE}"/>
                  </a:ext>
                </a:extLst>
              </p:cNvPr>
              <p:cNvSpPr/>
              <p:nvPr/>
            </p:nvSpPr>
            <p:spPr>
              <a:xfrm rot="14450951" flipV="1">
                <a:off x="8880010" y="5285362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CE7E020D-8B77-E0F7-5788-33E6FE177A02}"/>
                  </a:ext>
                </a:extLst>
              </p:cNvPr>
              <p:cNvSpPr/>
              <p:nvPr/>
            </p:nvSpPr>
            <p:spPr>
              <a:xfrm rot="14450951" flipV="1">
                <a:off x="8949066" y="5290113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79DE53EB-81E0-CAF3-FE3E-31B022712B73}"/>
                  </a:ext>
                </a:extLst>
              </p:cNvPr>
              <p:cNvSpPr/>
              <p:nvPr/>
            </p:nvSpPr>
            <p:spPr>
              <a:xfrm rot="14450951" flipV="1">
                <a:off x="9018122" y="5313917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1E21CEF4-622D-DAC1-265E-EE8F09BF57F9}"/>
                  </a:ext>
                </a:extLst>
              </p:cNvPr>
              <p:cNvSpPr/>
              <p:nvPr/>
            </p:nvSpPr>
            <p:spPr>
              <a:xfrm rot="14450951" flipV="1">
                <a:off x="9087178" y="5328194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CCD0A4ED-4A00-A0B1-E40A-17FD3082D19F}"/>
                  </a:ext>
                </a:extLst>
              </p:cNvPr>
              <p:cNvSpPr/>
              <p:nvPr/>
            </p:nvSpPr>
            <p:spPr>
              <a:xfrm rot="14450951" flipV="1">
                <a:off x="9156234" y="5313891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1E76B31B-5A50-F21A-9235-AFA6A898459B}"/>
                  </a:ext>
                </a:extLst>
              </p:cNvPr>
              <p:cNvSpPr/>
              <p:nvPr/>
            </p:nvSpPr>
            <p:spPr>
              <a:xfrm rot="14450951" flipV="1">
                <a:off x="9225290" y="5294887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38735437-70BD-EC7B-304A-DCB86EBB02C2}"/>
                  </a:ext>
                </a:extLst>
              </p:cNvPr>
              <p:cNvSpPr/>
              <p:nvPr/>
            </p:nvSpPr>
            <p:spPr>
              <a:xfrm rot="14450951" flipV="1">
                <a:off x="9294346" y="5280586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E2322B3-97B2-E981-E2BD-B071915505A7}"/>
                  </a:ext>
                </a:extLst>
              </p:cNvPr>
              <p:cNvSpPr/>
              <p:nvPr/>
            </p:nvSpPr>
            <p:spPr>
              <a:xfrm rot="14450951" flipV="1">
                <a:off x="9363402" y="5271049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5C94C249-221A-93EF-4C0C-8A320898FA49}"/>
                  </a:ext>
                </a:extLst>
              </p:cNvPr>
              <p:cNvSpPr/>
              <p:nvPr/>
            </p:nvSpPr>
            <p:spPr>
              <a:xfrm rot="14450951" flipV="1">
                <a:off x="9432458" y="5275800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DBB2746-DEA8-D237-7681-BAAE9D66D5FE}"/>
                  </a:ext>
                </a:extLst>
              </p:cNvPr>
              <p:cNvSpPr/>
              <p:nvPr/>
            </p:nvSpPr>
            <p:spPr>
              <a:xfrm rot="14450951" flipV="1">
                <a:off x="9501514" y="5309127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F23DD09-D417-C816-3741-CC9B431408AB}"/>
                  </a:ext>
                </a:extLst>
              </p:cNvPr>
              <p:cNvSpPr/>
              <p:nvPr/>
            </p:nvSpPr>
            <p:spPr>
              <a:xfrm rot="14450951" flipV="1">
                <a:off x="9570570" y="5309136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DBF550E6-9763-31A8-2D6C-611701C542AB}"/>
                  </a:ext>
                </a:extLst>
              </p:cNvPr>
              <p:cNvSpPr/>
              <p:nvPr/>
            </p:nvSpPr>
            <p:spPr>
              <a:xfrm rot="14450951" flipV="1">
                <a:off x="9639626" y="5309122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A1CED06-EB6A-DA28-71B2-B8C77D29AC55}"/>
                </a:ext>
              </a:extLst>
            </p:cNvPr>
            <p:cNvGrpSpPr/>
            <p:nvPr/>
          </p:nvGrpSpPr>
          <p:grpSpPr>
            <a:xfrm>
              <a:off x="10937931" y="5168175"/>
              <a:ext cx="645595" cy="102865"/>
              <a:chOff x="11120792" y="5264034"/>
              <a:chExt cx="645595" cy="102865"/>
            </a:xfrm>
          </p:grpSpPr>
          <p:sp>
            <p:nvSpPr>
              <p:cNvPr id="57" name="Freeform: Shape 190">
                <a:extLst>
                  <a:ext uri="{FF2B5EF4-FFF2-40B4-BE49-F238E27FC236}">
                    <a16:creationId xmlns:a16="http://schemas.microsoft.com/office/drawing/2014/main" id="{7BC33631-DCDD-A357-3618-773517270753}"/>
                  </a:ext>
                </a:extLst>
              </p:cNvPr>
              <p:cNvSpPr/>
              <p:nvPr/>
            </p:nvSpPr>
            <p:spPr>
              <a:xfrm>
                <a:off x="11120792" y="5286165"/>
                <a:ext cx="645595" cy="48776"/>
              </a:xfrm>
              <a:custGeom>
                <a:avLst/>
                <a:gdLst>
                  <a:gd name="connsiteX0" fmla="*/ 0 w 1068405"/>
                  <a:gd name="connsiteY0" fmla="*/ 19304 h 48233"/>
                  <a:gd name="connsiteX1" fmla="*/ 96253 w 1068405"/>
                  <a:gd name="connsiteY1" fmla="*/ 9679 h 48233"/>
                  <a:gd name="connsiteX2" fmla="*/ 250257 w 1068405"/>
                  <a:gd name="connsiteY2" fmla="*/ 48180 h 48233"/>
                  <a:gd name="connsiteX3" fmla="*/ 558266 w 1068405"/>
                  <a:gd name="connsiteY3" fmla="*/ 53 h 48233"/>
                  <a:gd name="connsiteX4" fmla="*/ 712270 w 1068405"/>
                  <a:gd name="connsiteY4" fmla="*/ 38555 h 48233"/>
                  <a:gd name="connsiteX5" fmla="*/ 1068405 w 1068405"/>
                  <a:gd name="connsiteY5" fmla="*/ 28929 h 48233"/>
                  <a:gd name="connsiteX0" fmla="*/ 0 w 865999"/>
                  <a:gd name="connsiteY0" fmla="*/ 19304 h 48233"/>
                  <a:gd name="connsiteX1" fmla="*/ 96253 w 865999"/>
                  <a:gd name="connsiteY1" fmla="*/ 9679 h 48233"/>
                  <a:gd name="connsiteX2" fmla="*/ 250257 w 865999"/>
                  <a:gd name="connsiteY2" fmla="*/ 48180 h 48233"/>
                  <a:gd name="connsiteX3" fmla="*/ 558266 w 865999"/>
                  <a:gd name="connsiteY3" fmla="*/ 53 h 48233"/>
                  <a:gd name="connsiteX4" fmla="*/ 712270 w 865999"/>
                  <a:gd name="connsiteY4" fmla="*/ 38555 h 48233"/>
                  <a:gd name="connsiteX5" fmla="*/ 865999 w 865999"/>
                  <a:gd name="connsiteY5" fmla="*/ 31310 h 48233"/>
                  <a:gd name="connsiteX0" fmla="*/ 0 w 865999"/>
                  <a:gd name="connsiteY0" fmla="*/ 19304 h 48233"/>
                  <a:gd name="connsiteX1" fmla="*/ 96253 w 865999"/>
                  <a:gd name="connsiteY1" fmla="*/ 9679 h 48233"/>
                  <a:gd name="connsiteX2" fmla="*/ 250257 w 865999"/>
                  <a:gd name="connsiteY2" fmla="*/ 48180 h 48233"/>
                  <a:gd name="connsiteX3" fmla="*/ 558266 w 865999"/>
                  <a:gd name="connsiteY3" fmla="*/ 53 h 48233"/>
                  <a:gd name="connsiteX4" fmla="*/ 712270 w 865999"/>
                  <a:gd name="connsiteY4" fmla="*/ 38555 h 48233"/>
                  <a:gd name="connsiteX5" fmla="*/ 865999 w 865999"/>
                  <a:gd name="connsiteY5" fmla="*/ 31310 h 48233"/>
                  <a:gd name="connsiteX0" fmla="*/ 0 w 712270"/>
                  <a:gd name="connsiteY0" fmla="*/ 19304 h 48233"/>
                  <a:gd name="connsiteX1" fmla="*/ 96253 w 712270"/>
                  <a:gd name="connsiteY1" fmla="*/ 9679 h 48233"/>
                  <a:gd name="connsiteX2" fmla="*/ 250257 w 712270"/>
                  <a:gd name="connsiteY2" fmla="*/ 48180 h 48233"/>
                  <a:gd name="connsiteX3" fmla="*/ 558266 w 712270"/>
                  <a:gd name="connsiteY3" fmla="*/ 53 h 48233"/>
                  <a:gd name="connsiteX4" fmla="*/ 712270 w 712270"/>
                  <a:gd name="connsiteY4" fmla="*/ 38555 h 48233"/>
                  <a:gd name="connsiteX0" fmla="*/ 0 w 645595"/>
                  <a:gd name="connsiteY0" fmla="*/ 19847 h 48776"/>
                  <a:gd name="connsiteX1" fmla="*/ 96253 w 645595"/>
                  <a:gd name="connsiteY1" fmla="*/ 10222 h 48776"/>
                  <a:gd name="connsiteX2" fmla="*/ 250257 w 645595"/>
                  <a:gd name="connsiteY2" fmla="*/ 48723 h 48776"/>
                  <a:gd name="connsiteX3" fmla="*/ 558266 w 645595"/>
                  <a:gd name="connsiteY3" fmla="*/ 596 h 48776"/>
                  <a:gd name="connsiteX4" fmla="*/ 645595 w 645595"/>
                  <a:gd name="connsiteY4" fmla="*/ 22429 h 4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595" h="48776">
                    <a:moveTo>
                      <a:pt x="0" y="19847"/>
                    </a:moveTo>
                    <a:cubicBezTo>
                      <a:pt x="27272" y="12628"/>
                      <a:pt x="54544" y="5409"/>
                      <a:pt x="96253" y="10222"/>
                    </a:cubicBezTo>
                    <a:cubicBezTo>
                      <a:pt x="137962" y="15035"/>
                      <a:pt x="173255" y="50327"/>
                      <a:pt x="250257" y="48723"/>
                    </a:cubicBezTo>
                    <a:cubicBezTo>
                      <a:pt x="327259" y="47119"/>
                      <a:pt x="492376" y="4978"/>
                      <a:pt x="558266" y="596"/>
                    </a:cubicBezTo>
                    <a:cubicBezTo>
                      <a:pt x="624156" y="-3786"/>
                      <a:pt x="594306" y="17220"/>
                      <a:pt x="645595" y="22429"/>
                    </a:cubicBezTo>
                  </a:path>
                </a:pathLst>
              </a:cu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8377244D-9E09-6CF8-8E58-1EA4135B52E5}"/>
                  </a:ext>
                </a:extLst>
              </p:cNvPr>
              <p:cNvSpPr/>
              <p:nvPr/>
            </p:nvSpPr>
            <p:spPr>
              <a:xfrm rot="14450951" flipV="1">
                <a:off x="11152419" y="5278347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BD1DC89D-3667-16C1-5BD3-C6154D09FC82}"/>
                  </a:ext>
                </a:extLst>
              </p:cNvPr>
              <p:cNvSpPr/>
              <p:nvPr/>
            </p:nvSpPr>
            <p:spPr>
              <a:xfrm rot="14450951" flipV="1">
                <a:off x="11221475" y="5283098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09AB5E7E-A6EB-6106-D77B-03E63C6C4D68}"/>
                  </a:ext>
                </a:extLst>
              </p:cNvPr>
              <p:cNvSpPr/>
              <p:nvPr/>
            </p:nvSpPr>
            <p:spPr>
              <a:xfrm rot="14450951" flipV="1">
                <a:off x="11290531" y="5306902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2B84A9D-582E-4642-F6A2-A8709FB3CCFC}"/>
                  </a:ext>
                </a:extLst>
              </p:cNvPr>
              <p:cNvSpPr/>
              <p:nvPr/>
            </p:nvSpPr>
            <p:spPr>
              <a:xfrm rot="14450951" flipV="1">
                <a:off x="11359587" y="5321179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BEFEF15-D6BB-B8DF-9E5D-3087105C0214}"/>
                  </a:ext>
                </a:extLst>
              </p:cNvPr>
              <p:cNvSpPr/>
              <p:nvPr/>
            </p:nvSpPr>
            <p:spPr>
              <a:xfrm rot="14450951" flipV="1">
                <a:off x="11428643" y="5306876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E76B4468-0733-0577-5518-8EA0CF3C0A36}"/>
                  </a:ext>
                </a:extLst>
              </p:cNvPr>
              <p:cNvSpPr/>
              <p:nvPr/>
            </p:nvSpPr>
            <p:spPr>
              <a:xfrm rot="14450951" flipV="1">
                <a:off x="11497699" y="5287872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CE9DFDE-87D5-8CE1-8D51-CB0A2959A238}"/>
                  </a:ext>
                </a:extLst>
              </p:cNvPr>
              <p:cNvSpPr/>
              <p:nvPr/>
            </p:nvSpPr>
            <p:spPr>
              <a:xfrm rot="14450951" flipV="1">
                <a:off x="11566755" y="5273571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4C0897E6-8D74-2FE6-DA42-0BED0BC9CA3E}"/>
                  </a:ext>
                </a:extLst>
              </p:cNvPr>
              <p:cNvSpPr/>
              <p:nvPr/>
            </p:nvSpPr>
            <p:spPr>
              <a:xfrm rot="14450951" flipV="1">
                <a:off x="11635811" y="5264034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E779313C-B8C1-2DB4-A3FF-27F248D19513}"/>
                  </a:ext>
                </a:extLst>
              </p:cNvPr>
              <p:cNvSpPr/>
              <p:nvPr/>
            </p:nvSpPr>
            <p:spPr>
              <a:xfrm rot="14450951" flipV="1">
                <a:off x="11704867" y="5268785"/>
                <a:ext cx="45720" cy="45720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2FE28B1A-3681-5649-97D4-13C04B04F889}"/>
                </a:ext>
              </a:extLst>
            </p:cNvPr>
            <p:cNvSpPr/>
            <p:nvPr/>
          </p:nvSpPr>
          <p:spPr>
            <a:xfrm>
              <a:off x="7167429" y="5023876"/>
              <a:ext cx="1575431" cy="3539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en-US" sz="1700" b="0" i="0" u="none" strike="noStrike" kern="0" cap="none" spc="18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S-C-</a:t>
              </a:r>
              <a:r>
                <a:rPr kumimoji="0" lang="en-US" altLang="en-US" sz="1700" b="1" i="0" u="none" strike="noStrike" kern="0" cap="none" spc="180" normalizeH="0" baseline="0" noProof="0" dirty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A</a:t>
              </a:r>
              <a:r>
                <a:rPr kumimoji="0" lang="en-US" altLang="en-US" sz="1700" b="0" i="0" u="none" strike="noStrike" kern="0" cap="none" spc="18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-A-F</a:t>
              </a:r>
              <a:endParaRPr kumimoji="0" lang="en-US" sz="1700" b="0" i="0" u="none" strike="noStrike" kern="0" cap="none" spc="18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16CDDB7F-3DF0-957A-788F-68FC21594C1F}"/>
                </a:ext>
              </a:extLst>
            </p:cNvPr>
            <p:cNvGrpSpPr/>
            <p:nvPr/>
          </p:nvGrpSpPr>
          <p:grpSpPr>
            <a:xfrm>
              <a:off x="2659248" y="5151406"/>
              <a:ext cx="4589772" cy="122248"/>
              <a:chOff x="2842109" y="5247265"/>
              <a:chExt cx="4589772" cy="122248"/>
            </a:xfrm>
            <a:solidFill>
              <a:schemeClr val="bg2">
                <a:lumMod val="50000"/>
              </a:schemeClr>
            </a:solidFill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A22DE5DA-A337-DF41-153B-9C17D9E0C2C4}"/>
                  </a:ext>
                </a:extLst>
              </p:cNvPr>
              <p:cNvSpPr/>
              <p:nvPr/>
            </p:nvSpPr>
            <p:spPr>
              <a:xfrm rot="14450951" flipV="1">
                <a:off x="2842109" y="527585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06214C76-9460-16F3-0C9B-8B2F95DA6E7D}"/>
                  </a:ext>
                </a:extLst>
              </p:cNvPr>
              <p:cNvSpPr/>
              <p:nvPr/>
            </p:nvSpPr>
            <p:spPr>
              <a:xfrm rot="14450951" flipV="1">
                <a:off x="2911165" y="528060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FED0179F-C152-ACC8-3B1A-8717CDF1D46D}"/>
                  </a:ext>
                </a:extLst>
              </p:cNvPr>
              <p:cNvSpPr/>
              <p:nvPr/>
            </p:nvSpPr>
            <p:spPr>
              <a:xfrm rot="14450951" flipV="1">
                <a:off x="2980221" y="5304410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7445669F-21E3-3B68-AB01-86075390203B}"/>
                  </a:ext>
                </a:extLst>
              </p:cNvPr>
              <p:cNvSpPr/>
              <p:nvPr/>
            </p:nvSpPr>
            <p:spPr>
              <a:xfrm rot="14450951" flipV="1">
                <a:off x="3049277" y="5318687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D3D9C288-8828-EEDE-DCCF-B606CE0E131A}"/>
                  </a:ext>
                </a:extLst>
              </p:cNvPr>
              <p:cNvSpPr/>
              <p:nvPr/>
            </p:nvSpPr>
            <p:spPr>
              <a:xfrm rot="14450951" flipV="1">
                <a:off x="3118333" y="5304384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DA411CBB-0EC6-88AF-7657-AF014F9FEBA4}"/>
                  </a:ext>
                </a:extLst>
              </p:cNvPr>
              <p:cNvSpPr/>
              <p:nvPr/>
            </p:nvSpPr>
            <p:spPr>
              <a:xfrm rot="14450951" flipV="1">
                <a:off x="3187389" y="5285380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1C3867A2-6DFD-F3C5-E42B-16B2FEAE65A3}"/>
                  </a:ext>
                </a:extLst>
              </p:cNvPr>
              <p:cNvSpPr/>
              <p:nvPr/>
            </p:nvSpPr>
            <p:spPr>
              <a:xfrm rot="14450951" flipV="1">
                <a:off x="3256445" y="527107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9291EC87-A655-D711-2B7E-E1592D2F9ABA}"/>
                  </a:ext>
                </a:extLst>
              </p:cNvPr>
              <p:cNvSpPr/>
              <p:nvPr/>
            </p:nvSpPr>
            <p:spPr>
              <a:xfrm rot="14450951" flipV="1">
                <a:off x="3325501" y="526154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A1004DC0-468E-044F-7A84-D9ABCDC191FC}"/>
                  </a:ext>
                </a:extLst>
              </p:cNvPr>
              <p:cNvSpPr/>
              <p:nvPr/>
            </p:nvSpPr>
            <p:spPr>
              <a:xfrm rot="14450951" flipV="1">
                <a:off x="3394557" y="526629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4E16CA1F-A150-12C6-D89C-2B2530308705}"/>
                  </a:ext>
                </a:extLst>
              </p:cNvPr>
              <p:cNvSpPr/>
              <p:nvPr/>
            </p:nvSpPr>
            <p:spPr>
              <a:xfrm rot="14450951" flipV="1">
                <a:off x="3463613" y="5299620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5A89B8E6-9040-F1BE-3FD1-4D16B4C2B732}"/>
                  </a:ext>
                </a:extLst>
              </p:cNvPr>
              <p:cNvSpPr/>
              <p:nvPr/>
            </p:nvSpPr>
            <p:spPr>
              <a:xfrm rot="14450951" flipV="1">
                <a:off x="3532669" y="5311534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BC3433E7-F056-347C-A368-2EEBC5C64106}"/>
                  </a:ext>
                </a:extLst>
              </p:cNvPr>
              <p:cNvSpPr/>
              <p:nvPr/>
            </p:nvSpPr>
            <p:spPr>
              <a:xfrm rot="14450951" flipV="1">
                <a:off x="3601725" y="5311520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859EB1E6-36B2-E47E-6222-3C45D8D57DAF}"/>
                  </a:ext>
                </a:extLst>
              </p:cNvPr>
              <p:cNvSpPr/>
              <p:nvPr/>
            </p:nvSpPr>
            <p:spPr>
              <a:xfrm rot="14450951" flipV="1">
                <a:off x="3670781" y="530680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69A1EEAB-C688-BDAA-7F63-E7D7063D15B6}"/>
                  </a:ext>
                </a:extLst>
              </p:cNvPr>
              <p:cNvSpPr/>
              <p:nvPr/>
            </p:nvSpPr>
            <p:spPr>
              <a:xfrm rot="14450951" flipV="1">
                <a:off x="3739837" y="5299651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32C9BDEA-52D7-0CF6-B24D-E92E95CAE097}"/>
                  </a:ext>
                </a:extLst>
              </p:cNvPr>
              <p:cNvSpPr/>
              <p:nvPr/>
            </p:nvSpPr>
            <p:spPr>
              <a:xfrm rot="14450951" flipV="1">
                <a:off x="3808897" y="528535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E81CD53F-ED0E-5B22-2897-8AEE47E03ACA}"/>
                  </a:ext>
                </a:extLst>
              </p:cNvPr>
              <p:cNvSpPr/>
              <p:nvPr/>
            </p:nvSpPr>
            <p:spPr>
              <a:xfrm rot="14450951" flipV="1">
                <a:off x="3877953" y="5261578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2F1B9C95-5952-38B4-7995-13E793B8FBC3}"/>
                  </a:ext>
                </a:extLst>
              </p:cNvPr>
              <p:cNvSpPr/>
              <p:nvPr/>
            </p:nvSpPr>
            <p:spPr>
              <a:xfrm rot="14450951" flipV="1">
                <a:off x="3947009" y="526632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7F963913-18A7-8F78-2C9B-F69933930E54}"/>
                  </a:ext>
                </a:extLst>
              </p:cNvPr>
              <p:cNvSpPr/>
              <p:nvPr/>
            </p:nvSpPr>
            <p:spPr>
              <a:xfrm rot="14450951" flipV="1">
                <a:off x="4016065" y="529013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97663BA1-2CA8-F448-6260-E36E8F1ADDF4}"/>
                  </a:ext>
                </a:extLst>
              </p:cNvPr>
              <p:cNvSpPr/>
              <p:nvPr/>
            </p:nvSpPr>
            <p:spPr>
              <a:xfrm rot="14450951" flipV="1">
                <a:off x="4085121" y="5304410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A903B6D2-7C0D-2C98-4EDA-A42C8A5BCD73}"/>
                  </a:ext>
                </a:extLst>
              </p:cNvPr>
              <p:cNvSpPr/>
              <p:nvPr/>
            </p:nvSpPr>
            <p:spPr>
              <a:xfrm rot="14450951" flipV="1">
                <a:off x="4154177" y="5290107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C2DD9AE8-95A6-D7E2-833B-5482CB73AA45}"/>
                  </a:ext>
                </a:extLst>
              </p:cNvPr>
              <p:cNvSpPr/>
              <p:nvPr/>
            </p:nvSpPr>
            <p:spPr>
              <a:xfrm rot="14450951" flipV="1">
                <a:off x="4223233" y="527110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7CE10E92-75FD-76ED-2AAB-A5ECEA0A21E0}"/>
                  </a:ext>
                </a:extLst>
              </p:cNvPr>
              <p:cNvSpPr/>
              <p:nvPr/>
            </p:nvSpPr>
            <p:spPr>
              <a:xfrm rot="14450951" flipV="1">
                <a:off x="4292289" y="525680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600676F7-1DF8-9282-1536-4DF92E01796C}"/>
                  </a:ext>
                </a:extLst>
              </p:cNvPr>
              <p:cNvSpPr/>
              <p:nvPr/>
            </p:nvSpPr>
            <p:spPr>
              <a:xfrm rot="14450951" flipV="1">
                <a:off x="4361345" y="524726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61BEC977-5021-1702-4347-B8BD0D9068E5}"/>
                  </a:ext>
                </a:extLst>
              </p:cNvPr>
              <p:cNvSpPr/>
              <p:nvPr/>
            </p:nvSpPr>
            <p:spPr>
              <a:xfrm rot="14450951" flipV="1">
                <a:off x="4430401" y="525201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C30EC66C-2E1C-67BE-DA28-B7F5DAB97CDC}"/>
                  </a:ext>
                </a:extLst>
              </p:cNvPr>
              <p:cNvSpPr/>
              <p:nvPr/>
            </p:nvSpPr>
            <p:spPr>
              <a:xfrm rot="14450951" flipV="1">
                <a:off x="4499457" y="528534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23FE6EE7-F972-72A1-A7F9-94AC6D114C94}"/>
                  </a:ext>
                </a:extLst>
              </p:cNvPr>
              <p:cNvSpPr/>
              <p:nvPr/>
            </p:nvSpPr>
            <p:spPr>
              <a:xfrm rot="14450951" flipV="1">
                <a:off x="4568513" y="5297257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773B141A-326A-5F2D-322B-036FFE4626EC}"/>
                  </a:ext>
                </a:extLst>
              </p:cNvPr>
              <p:cNvSpPr/>
              <p:nvPr/>
            </p:nvSpPr>
            <p:spPr>
              <a:xfrm rot="14450951" flipV="1">
                <a:off x="4637569" y="529724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135C842A-8347-99D2-E1E2-0F4F454BF73D}"/>
                  </a:ext>
                </a:extLst>
              </p:cNvPr>
              <p:cNvSpPr/>
              <p:nvPr/>
            </p:nvSpPr>
            <p:spPr>
              <a:xfrm rot="14450951" flipV="1">
                <a:off x="4706625" y="529252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275A5DDB-C9D9-5711-5985-A6D28760E2F2}"/>
                  </a:ext>
                </a:extLst>
              </p:cNvPr>
              <p:cNvSpPr/>
              <p:nvPr/>
            </p:nvSpPr>
            <p:spPr>
              <a:xfrm rot="14450951" flipV="1">
                <a:off x="4775681" y="5285374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023788C4-76C2-C9D8-4C44-CC7CD21527C8}"/>
                  </a:ext>
                </a:extLst>
              </p:cNvPr>
              <p:cNvSpPr/>
              <p:nvPr/>
            </p:nvSpPr>
            <p:spPr>
              <a:xfrm rot="14450951" flipV="1">
                <a:off x="4844741" y="527107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CB41F551-913F-07A8-231F-9E739ECD79BE}"/>
                  </a:ext>
                </a:extLst>
              </p:cNvPr>
              <p:cNvSpPr/>
              <p:nvPr/>
            </p:nvSpPr>
            <p:spPr>
              <a:xfrm rot="14450951" flipV="1">
                <a:off x="4906942" y="5278404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3EA504B8-3CB0-469F-FE4C-D8CECBC70B04}"/>
                  </a:ext>
                </a:extLst>
              </p:cNvPr>
              <p:cNvSpPr/>
              <p:nvPr/>
            </p:nvSpPr>
            <p:spPr>
              <a:xfrm rot="14450951" flipV="1">
                <a:off x="4975998" y="528315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81C5506A-66BC-3C2E-4B00-A2C2048F9663}"/>
                  </a:ext>
                </a:extLst>
              </p:cNvPr>
              <p:cNvSpPr/>
              <p:nvPr/>
            </p:nvSpPr>
            <p:spPr>
              <a:xfrm rot="14450951" flipV="1">
                <a:off x="5045054" y="530695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AD2EED4E-1493-1B79-43C0-08163AFE4FA5}"/>
                  </a:ext>
                </a:extLst>
              </p:cNvPr>
              <p:cNvSpPr/>
              <p:nvPr/>
            </p:nvSpPr>
            <p:spPr>
              <a:xfrm rot="14450951" flipV="1">
                <a:off x="5114110" y="532123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38FCB737-E0B5-474D-40DB-70D331690608}"/>
                  </a:ext>
                </a:extLst>
              </p:cNvPr>
              <p:cNvSpPr/>
              <p:nvPr/>
            </p:nvSpPr>
            <p:spPr>
              <a:xfrm rot="14450951" flipV="1">
                <a:off x="5183166" y="530693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71C5FB03-9F7E-8A4C-ADBB-12ED6F111791}"/>
                  </a:ext>
                </a:extLst>
              </p:cNvPr>
              <p:cNvSpPr/>
              <p:nvPr/>
            </p:nvSpPr>
            <p:spPr>
              <a:xfrm rot="14450951" flipV="1">
                <a:off x="5252222" y="528792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EEA74BC-BCB5-A033-7E7E-5F47F73FDA4D}"/>
                  </a:ext>
                </a:extLst>
              </p:cNvPr>
              <p:cNvSpPr/>
              <p:nvPr/>
            </p:nvSpPr>
            <p:spPr>
              <a:xfrm rot="14450951" flipV="1">
                <a:off x="5321278" y="5273628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52FBBACC-4AAD-0FE9-7AC4-2198123A47C1}"/>
                  </a:ext>
                </a:extLst>
              </p:cNvPr>
              <p:cNvSpPr/>
              <p:nvPr/>
            </p:nvSpPr>
            <p:spPr>
              <a:xfrm rot="14450951" flipV="1">
                <a:off x="5390334" y="5264091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7AFC2D39-FE94-93D0-FAB3-82B5305503CD}"/>
                  </a:ext>
                </a:extLst>
              </p:cNvPr>
              <p:cNvSpPr/>
              <p:nvPr/>
            </p:nvSpPr>
            <p:spPr>
              <a:xfrm rot="14450951" flipV="1">
                <a:off x="5459390" y="526884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082628C-0F56-E65B-16FA-E38B88FB410B}"/>
                  </a:ext>
                </a:extLst>
              </p:cNvPr>
              <p:cNvSpPr/>
              <p:nvPr/>
            </p:nvSpPr>
            <p:spPr>
              <a:xfrm rot="14450951" flipV="1">
                <a:off x="5528446" y="530216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B02A1023-CAC6-F7D7-D890-A9B87BEE72F1}"/>
                  </a:ext>
                </a:extLst>
              </p:cNvPr>
              <p:cNvSpPr/>
              <p:nvPr/>
            </p:nvSpPr>
            <p:spPr>
              <a:xfrm rot="14450951" flipV="1">
                <a:off x="5597502" y="531408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90A6C75F-C9A9-6494-8FB8-2EA01A591479}"/>
                  </a:ext>
                </a:extLst>
              </p:cNvPr>
              <p:cNvSpPr/>
              <p:nvPr/>
            </p:nvSpPr>
            <p:spPr>
              <a:xfrm rot="14450951" flipV="1">
                <a:off x="5666558" y="531406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A8F0C592-1C93-0887-0E02-EBA19B006F61}"/>
                  </a:ext>
                </a:extLst>
              </p:cNvPr>
              <p:cNvSpPr/>
              <p:nvPr/>
            </p:nvSpPr>
            <p:spPr>
              <a:xfrm rot="14450951" flipV="1">
                <a:off x="5735614" y="530935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0ACADC99-8A38-B8CE-ED8F-A2F550AC84DA}"/>
                  </a:ext>
                </a:extLst>
              </p:cNvPr>
              <p:cNvSpPr/>
              <p:nvPr/>
            </p:nvSpPr>
            <p:spPr>
              <a:xfrm rot="14450951" flipV="1">
                <a:off x="5804670" y="5302200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4DAEA0F1-005D-FA4A-5D4A-FB5A699CF833}"/>
                  </a:ext>
                </a:extLst>
              </p:cNvPr>
              <p:cNvSpPr/>
              <p:nvPr/>
            </p:nvSpPr>
            <p:spPr>
              <a:xfrm rot="14450951" flipV="1">
                <a:off x="5873730" y="528790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38A3A55D-1E60-AEDF-F8E6-05E7FE740FC3}"/>
                  </a:ext>
                </a:extLst>
              </p:cNvPr>
              <p:cNvSpPr/>
              <p:nvPr/>
            </p:nvSpPr>
            <p:spPr>
              <a:xfrm rot="14450951" flipV="1">
                <a:off x="5937040" y="5279297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8FC06958-FFF7-D296-C302-DACD3737AD66}"/>
                  </a:ext>
                </a:extLst>
              </p:cNvPr>
              <p:cNvSpPr/>
              <p:nvPr/>
            </p:nvSpPr>
            <p:spPr>
              <a:xfrm rot="14450951" flipV="1">
                <a:off x="6006096" y="5284048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B6167EB3-BF8E-8224-D295-C5ACB98AEE37}"/>
                  </a:ext>
                </a:extLst>
              </p:cNvPr>
              <p:cNvSpPr/>
              <p:nvPr/>
            </p:nvSpPr>
            <p:spPr>
              <a:xfrm rot="14450951" flipV="1">
                <a:off x="6075152" y="530785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8AB9AE84-CEAE-9063-BD4C-C1DAC61570EC}"/>
                  </a:ext>
                </a:extLst>
              </p:cNvPr>
              <p:cNvSpPr/>
              <p:nvPr/>
            </p:nvSpPr>
            <p:spPr>
              <a:xfrm rot="14450951" flipV="1">
                <a:off x="6144208" y="532212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28F507E4-2673-4A76-8678-CE24F4DD0D31}"/>
                  </a:ext>
                </a:extLst>
              </p:cNvPr>
              <p:cNvSpPr/>
              <p:nvPr/>
            </p:nvSpPr>
            <p:spPr>
              <a:xfrm rot="14450951" flipV="1">
                <a:off x="6213264" y="530782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EC72AE8C-D601-31EE-E807-2FBE9870DE66}"/>
                  </a:ext>
                </a:extLst>
              </p:cNvPr>
              <p:cNvSpPr/>
              <p:nvPr/>
            </p:nvSpPr>
            <p:spPr>
              <a:xfrm rot="14450951" flipV="1">
                <a:off x="6282320" y="528882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BC2CF8F3-D051-9054-81A5-4C2897B649E9}"/>
                  </a:ext>
                </a:extLst>
              </p:cNvPr>
              <p:cNvSpPr/>
              <p:nvPr/>
            </p:nvSpPr>
            <p:spPr>
              <a:xfrm rot="14450951" flipV="1">
                <a:off x="6351376" y="5274521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79F47BAB-FD4D-CC3D-7427-CA6C9F0B672B}"/>
                  </a:ext>
                </a:extLst>
              </p:cNvPr>
              <p:cNvSpPr/>
              <p:nvPr/>
            </p:nvSpPr>
            <p:spPr>
              <a:xfrm rot="14450951" flipV="1">
                <a:off x="6420432" y="5264984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7DEB2F07-6E09-257E-18CE-0546CD186BB2}"/>
                  </a:ext>
                </a:extLst>
              </p:cNvPr>
              <p:cNvSpPr/>
              <p:nvPr/>
            </p:nvSpPr>
            <p:spPr>
              <a:xfrm rot="14450951" flipV="1">
                <a:off x="6489488" y="526973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9054D315-EBB6-2AD3-03EC-E58C8D4DB9E9}"/>
                  </a:ext>
                </a:extLst>
              </p:cNvPr>
              <p:cNvSpPr/>
              <p:nvPr/>
            </p:nvSpPr>
            <p:spPr>
              <a:xfrm rot="14450951" flipV="1">
                <a:off x="6558544" y="530306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074B8478-0EAA-DC4C-68E8-EFED78B55A59}"/>
                  </a:ext>
                </a:extLst>
              </p:cNvPr>
              <p:cNvSpPr/>
              <p:nvPr/>
            </p:nvSpPr>
            <p:spPr>
              <a:xfrm rot="14450951" flipV="1">
                <a:off x="6627600" y="5314976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ABA98A18-E231-2D7D-CBF7-854584369DC5}"/>
                  </a:ext>
                </a:extLst>
              </p:cNvPr>
              <p:cNvSpPr/>
              <p:nvPr/>
            </p:nvSpPr>
            <p:spPr>
              <a:xfrm rot="14450951" flipV="1">
                <a:off x="6696656" y="531496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55D2C1F1-BD1B-BFB9-D446-8DBFEBA97BA4}"/>
                  </a:ext>
                </a:extLst>
              </p:cNvPr>
              <p:cNvSpPr/>
              <p:nvPr/>
            </p:nvSpPr>
            <p:spPr>
              <a:xfrm rot="14450951" flipV="1">
                <a:off x="6765712" y="5310248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627C8583-1B47-D33F-E665-E382C5C3C552}"/>
                  </a:ext>
                </a:extLst>
              </p:cNvPr>
              <p:cNvSpPr/>
              <p:nvPr/>
            </p:nvSpPr>
            <p:spPr>
              <a:xfrm rot="14450951" flipV="1">
                <a:off x="6834768" y="530309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F6DC480C-5C8E-3A96-85DB-A871AEEA7CA4}"/>
                  </a:ext>
                </a:extLst>
              </p:cNvPr>
              <p:cNvSpPr/>
              <p:nvPr/>
            </p:nvSpPr>
            <p:spPr>
              <a:xfrm rot="14450951" flipV="1">
                <a:off x="6903828" y="528879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DDB84927-E206-E812-0319-A7B6772330AB}"/>
                  </a:ext>
                </a:extLst>
              </p:cNvPr>
              <p:cNvSpPr/>
              <p:nvPr/>
            </p:nvSpPr>
            <p:spPr>
              <a:xfrm rot="14450951" flipV="1">
                <a:off x="6976556" y="5273801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4C051314-658E-0F16-76DA-FFE025D712A5}"/>
                  </a:ext>
                </a:extLst>
              </p:cNvPr>
              <p:cNvSpPr/>
              <p:nvPr/>
            </p:nvSpPr>
            <p:spPr>
              <a:xfrm rot="14450951" flipV="1">
                <a:off x="7045612" y="5278552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73596A25-FADF-0BD1-3790-3B82DD082D4B}"/>
                  </a:ext>
                </a:extLst>
              </p:cNvPr>
              <p:cNvSpPr/>
              <p:nvPr/>
            </p:nvSpPr>
            <p:spPr>
              <a:xfrm rot="14450951" flipV="1">
                <a:off x="7114668" y="531187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3633B325-0539-D898-4E54-B96AC771FF2F}"/>
                  </a:ext>
                </a:extLst>
              </p:cNvPr>
              <p:cNvSpPr/>
              <p:nvPr/>
            </p:nvSpPr>
            <p:spPr>
              <a:xfrm rot="14450951" flipV="1">
                <a:off x="7183724" y="5323793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F0FA2B57-C620-29D4-F5E3-0922B1885FB0}"/>
                  </a:ext>
                </a:extLst>
              </p:cNvPr>
              <p:cNvSpPr/>
              <p:nvPr/>
            </p:nvSpPr>
            <p:spPr>
              <a:xfrm rot="14450951" flipV="1">
                <a:off x="7252780" y="532377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26A600EC-897F-D515-0165-8D72E0CBCDE4}"/>
                  </a:ext>
                </a:extLst>
              </p:cNvPr>
              <p:cNvSpPr/>
              <p:nvPr/>
            </p:nvSpPr>
            <p:spPr>
              <a:xfrm rot="14450951" flipV="1">
                <a:off x="7321836" y="5319065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5" name="Freeform: Shape 288">
                <a:extLst>
                  <a:ext uri="{FF2B5EF4-FFF2-40B4-BE49-F238E27FC236}">
                    <a16:creationId xmlns:a16="http://schemas.microsoft.com/office/drawing/2014/main" id="{DE242606-D200-D70A-16E0-A897A4428E7C}"/>
                  </a:ext>
                </a:extLst>
              </p:cNvPr>
              <p:cNvSpPr/>
              <p:nvPr/>
            </p:nvSpPr>
            <p:spPr>
              <a:xfrm>
                <a:off x="2864645" y="5275299"/>
                <a:ext cx="4567236" cy="70610"/>
              </a:xfrm>
              <a:custGeom>
                <a:avLst/>
                <a:gdLst>
                  <a:gd name="connsiteX0" fmla="*/ 2024948 w 2024948"/>
                  <a:gd name="connsiteY0" fmla="*/ 97592 h 140457"/>
                  <a:gd name="connsiteX1" fmla="*/ 1934461 w 2024948"/>
                  <a:gd name="connsiteY1" fmla="*/ 133311 h 140457"/>
                  <a:gd name="connsiteX2" fmla="*/ 1805873 w 2024948"/>
                  <a:gd name="connsiteY2" fmla="*/ 138073 h 140457"/>
                  <a:gd name="connsiteX3" fmla="*/ 1665380 w 2024948"/>
                  <a:gd name="connsiteY3" fmla="*/ 104736 h 140457"/>
                  <a:gd name="connsiteX4" fmla="*/ 1601086 w 2024948"/>
                  <a:gd name="connsiteY4" fmla="*/ 85686 h 140457"/>
                  <a:gd name="connsiteX5" fmla="*/ 1377248 w 2024948"/>
                  <a:gd name="connsiteY5" fmla="*/ 130929 h 140457"/>
                  <a:gd name="connsiteX6" fmla="*/ 1167698 w 2024948"/>
                  <a:gd name="connsiteY6" fmla="*/ 119023 h 140457"/>
                  <a:gd name="connsiteX7" fmla="*/ 1103405 w 2024948"/>
                  <a:gd name="connsiteY7" fmla="*/ 88067 h 140457"/>
                  <a:gd name="connsiteX8" fmla="*/ 962911 w 2024948"/>
                  <a:gd name="connsiteY8" fmla="*/ 97592 h 140457"/>
                  <a:gd name="connsiteX9" fmla="*/ 760505 w 2024948"/>
                  <a:gd name="connsiteY9" fmla="*/ 140454 h 140457"/>
                  <a:gd name="connsiteX10" fmla="*/ 627155 w 2024948"/>
                  <a:gd name="connsiteY10" fmla="*/ 95211 h 140457"/>
                  <a:gd name="connsiteX11" fmla="*/ 496186 w 2024948"/>
                  <a:gd name="connsiteY11" fmla="*/ 104736 h 140457"/>
                  <a:gd name="connsiteX12" fmla="*/ 284255 w 2024948"/>
                  <a:gd name="connsiteY12" fmla="*/ 133311 h 140457"/>
                  <a:gd name="connsiteX13" fmla="*/ 143761 w 2024948"/>
                  <a:gd name="connsiteY13" fmla="*/ 121404 h 140457"/>
                  <a:gd name="connsiteX14" fmla="*/ 74705 w 2024948"/>
                  <a:gd name="connsiteY14" fmla="*/ 85686 h 140457"/>
                  <a:gd name="connsiteX0" fmla="*/ 4577706 w 4577706"/>
                  <a:gd name="connsiteY0" fmla="*/ 91825 h 134690"/>
                  <a:gd name="connsiteX1" fmla="*/ 4487219 w 4577706"/>
                  <a:gd name="connsiteY1" fmla="*/ 127544 h 134690"/>
                  <a:gd name="connsiteX2" fmla="*/ 4358631 w 4577706"/>
                  <a:gd name="connsiteY2" fmla="*/ 132306 h 134690"/>
                  <a:gd name="connsiteX3" fmla="*/ 4218138 w 4577706"/>
                  <a:gd name="connsiteY3" fmla="*/ 98969 h 134690"/>
                  <a:gd name="connsiteX4" fmla="*/ 4153844 w 4577706"/>
                  <a:gd name="connsiteY4" fmla="*/ 79919 h 134690"/>
                  <a:gd name="connsiteX5" fmla="*/ 3930006 w 4577706"/>
                  <a:gd name="connsiteY5" fmla="*/ 125162 h 134690"/>
                  <a:gd name="connsiteX6" fmla="*/ 3720456 w 4577706"/>
                  <a:gd name="connsiteY6" fmla="*/ 113256 h 134690"/>
                  <a:gd name="connsiteX7" fmla="*/ 3656163 w 4577706"/>
                  <a:gd name="connsiteY7" fmla="*/ 82300 h 134690"/>
                  <a:gd name="connsiteX8" fmla="*/ 3515669 w 4577706"/>
                  <a:gd name="connsiteY8" fmla="*/ 91825 h 134690"/>
                  <a:gd name="connsiteX9" fmla="*/ 3313263 w 4577706"/>
                  <a:gd name="connsiteY9" fmla="*/ 134687 h 134690"/>
                  <a:gd name="connsiteX10" fmla="*/ 3179913 w 4577706"/>
                  <a:gd name="connsiteY10" fmla="*/ 89444 h 134690"/>
                  <a:gd name="connsiteX11" fmla="*/ 3048944 w 4577706"/>
                  <a:gd name="connsiteY11" fmla="*/ 98969 h 134690"/>
                  <a:gd name="connsiteX12" fmla="*/ 2837013 w 4577706"/>
                  <a:gd name="connsiteY12" fmla="*/ 127544 h 134690"/>
                  <a:gd name="connsiteX13" fmla="*/ 2696519 w 4577706"/>
                  <a:gd name="connsiteY13" fmla="*/ 115637 h 134690"/>
                  <a:gd name="connsiteX14" fmla="*/ 10470 w 4577706"/>
                  <a:gd name="connsiteY14" fmla="*/ 87063 h 134690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36030 w 4567236"/>
                  <a:gd name="connsiteY14" fmla="*/ 29367 h 55564"/>
                  <a:gd name="connsiteX15" fmla="*/ 0 w 4567236"/>
                  <a:gd name="connsiteY15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45555 w 4567236"/>
                  <a:gd name="connsiteY14" fmla="*/ 792 h 55564"/>
                  <a:gd name="connsiteX15" fmla="*/ 0 w 4567236"/>
                  <a:gd name="connsiteY15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45555 w 4567236"/>
                  <a:gd name="connsiteY14" fmla="*/ 792 h 55564"/>
                  <a:gd name="connsiteX15" fmla="*/ 0 w 4567236"/>
                  <a:gd name="connsiteY15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45555 w 4567236"/>
                  <a:gd name="connsiteY14" fmla="*/ 792 h 55564"/>
                  <a:gd name="connsiteX15" fmla="*/ 0 w 4567236"/>
                  <a:gd name="connsiteY15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45555 w 4567236"/>
                  <a:gd name="connsiteY14" fmla="*/ 792 h 55564"/>
                  <a:gd name="connsiteX15" fmla="*/ 0 w 4567236"/>
                  <a:gd name="connsiteY15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45555 w 4567236"/>
                  <a:gd name="connsiteY14" fmla="*/ 792 h 55564"/>
                  <a:gd name="connsiteX15" fmla="*/ 0 w 4567236"/>
                  <a:gd name="connsiteY15" fmla="*/ 7937 h 55564"/>
                  <a:gd name="connsiteX0" fmla="*/ 4567236 w 4567236"/>
                  <a:gd name="connsiteY0" fmla="*/ 14837 h 57702"/>
                  <a:gd name="connsiteX1" fmla="*/ 4476749 w 4567236"/>
                  <a:gd name="connsiteY1" fmla="*/ 50556 h 57702"/>
                  <a:gd name="connsiteX2" fmla="*/ 4348161 w 4567236"/>
                  <a:gd name="connsiteY2" fmla="*/ 55318 h 57702"/>
                  <a:gd name="connsiteX3" fmla="*/ 4207668 w 4567236"/>
                  <a:gd name="connsiteY3" fmla="*/ 21981 h 57702"/>
                  <a:gd name="connsiteX4" fmla="*/ 4143374 w 4567236"/>
                  <a:gd name="connsiteY4" fmla="*/ 2931 h 57702"/>
                  <a:gd name="connsiteX5" fmla="*/ 3919536 w 4567236"/>
                  <a:gd name="connsiteY5" fmla="*/ 48174 h 57702"/>
                  <a:gd name="connsiteX6" fmla="*/ 3709986 w 4567236"/>
                  <a:gd name="connsiteY6" fmla="*/ 36268 h 57702"/>
                  <a:gd name="connsiteX7" fmla="*/ 3645693 w 4567236"/>
                  <a:gd name="connsiteY7" fmla="*/ 5312 h 57702"/>
                  <a:gd name="connsiteX8" fmla="*/ 3505199 w 4567236"/>
                  <a:gd name="connsiteY8" fmla="*/ 14837 h 57702"/>
                  <a:gd name="connsiteX9" fmla="*/ 3302793 w 4567236"/>
                  <a:gd name="connsiteY9" fmla="*/ 57699 h 57702"/>
                  <a:gd name="connsiteX10" fmla="*/ 3169443 w 4567236"/>
                  <a:gd name="connsiteY10" fmla="*/ 12456 h 57702"/>
                  <a:gd name="connsiteX11" fmla="*/ 3038474 w 4567236"/>
                  <a:gd name="connsiteY11" fmla="*/ 21981 h 57702"/>
                  <a:gd name="connsiteX12" fmla="*/ 2826543 w 4567236"/>
                  <a:gd name="connsiteY12" fmla="*/ 50556 h 57702"/>
                  <a:gd name="connsiteX13" fmla="*/ 2686049 w 4567236"/>
                  <a:gd name="connsiteY13" fmla="*/ 38649 h 57702"/>
                  <a:gd name="connsiteX14" fmla="*/ 2545555 w 4567236"/>
                  <a:gd name="connsiteY14" fmla="*/ 2930 h 57702"/>
                  <a:gd name="connsiteX15" fmla="*/ 2283618 w 4567236"/>
                  <a:gd name="connsiteY15" fmla="*/ 2930 h 57702"/>
                  <a:gd name="connsiteX16" fmla="*/ 0 w 4567236"/>
                  <a:gd name="connsiteY16" fmla="*/ 10075 h 57702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86049 w 4567236"/>
                  <a:gd name="connsiteY13" fmla="*/ 36511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0 w 4567236"/>
                  <a:gd name="connsiteY16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0 w 4567236"/>
                  <a:gd name="connsiteY16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0 w 4567236"/>
                  <a:gd name="connsiteY16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0 w 4567236"/>
                  <a:gd name="connsiteY16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28824 w 4567236"/>
                  <a:gd name="connsiteY16" fmla="*/ 36510 h 55564"/>
                  <a:gd name="connsiteX17" fmla="*/ 0 w 4567236"/>
                  <a:gd name="connsiteY17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0 w 4567236"/>
                  <a:gd name="connsiteY17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0 w 4567236"/>
                  <a:gd name="connsiteY17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1802605 w 4567236"/>
                  <a:gd name="connsiteY17" fmla="*/ 10317 h 55564"/>
                  <a:gd name="connsiteX18" fmla="*/ 0 w 4567236"/>
                  <a:gd name="connsiteY18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1797842 w 4567236"/>
                  <a:gd name="connsiteY17" fmla="*/ 29367 h 55564"/>
                  <a:gd name="connsiteX18" fmla="*/ 0 w 4567236"/>
                  <a:gd name="connsiteY18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1797842 w 4567236"/>
                  <a:gd name="connsiteY17" fmla="*/ 29367 h 55564"/>
                  <a:gd name="connsiteX18" fmla="*/ 0 w 4567236"/>
                  <a:gd name="connsiteY18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1797842 w 4567236"/>
                  <a:gd name="connsiteY17" fmla="*/ 29367 h 55564"/>
                  <a:gd name="connsiteX18" fmla="*/ 0 w 4567236"/>
                  <a:gd name="connsiteY18" fmla="*/ 7937 h 55564"/>
                  <a:gd name="connsiteX0" fmla="*/ 4567236 w 4567236"/>
                  <a:gd name="connsiteY0" fmla="*/ 12699 h 55564"/>
                  <a:gd name="connsiteX1" fmla="*/ 4476749 w 4567236"/>
                  <a:gd name="connsiteY1" fmla="*/ 48418 h 55564"/>
                  <a:gd name="connsiteX2" fmla="*/ 4348161 w 4567236"/>
                  <a:gd name="connsiteY2" fmla="*/ 53180 h 55564"/>
                  <a:gd name="connsiteX3" fmla="*/ 4207668 w 4567236"/>
                  <a:gd name="connsiteY3" fmla="*/ 19843 h 55564"/>
                  <a:gd name="connsiteX4" fmla="*/ 4143374 w 4567236"/>
                  <a:gd name="connsiteY4" fmla="*/ 793 h 55564"/>
                  <a:gd name="connsiteX5" fmla="*/ 3919536 w 4567236"/>
                  <a:gd name="connsiteY5" fmla="*/ 46036 h 55564"/>
                  <a:gd name="connsiteX6" fmla="*/ 3709986 w 4567236"/>
                  <a:gd name="connsiteY6" fmla="*/ 34130 h 55564"/>
                  <a:gd name="connsiteX7" fmla="*/ 3645693 w 4567236"/>
                  <a:gd name="connsiteY7" fmla="*/ 3174 h 55564"/>
                  <a:gd name="connsiteX8" fmla="*/ 3505199 w 4567236"/>
                  <a:gd name="connsiteY8" fmla="*/ 12699 h 55564"/>
                  <a:gd name="connsiteX9" fmla="*/ 3302793 w 4567236"/>
                  <a:gd name="connsiteY9" fmla="*/ 55561 h 55564"/>
                  <a:gd name="connsiteX10" fmla="*/ 3169443 w 4567236"/>
                  <a:gd name="connsiteY10" fmla="*/ 10318 h 55564"/>
                  <a:gd name="connsiteX11" fmla="*/ 3038474 w 4567236"/>
                  <a:gd name="connsiteY11" fmla="*/ 19843 h 55564"/>
                  <a:gd name="connsiteX12" fmla="*/ 2826543 w 4567236"/>
                  <a:gd name="connsiteY12" fmla="*/ 48418 h 55564"/>
                  <a:gd name="connsiteX13" fmla="*/ 2678905 w 4567236"/>
                  <a:gd name="connsiteY13" fmla="*/ 31748 h 55564"/>
                  <a:gd name="connsiteX14" fmla="*/ 2545555 w 4567236"/>
                  <a:gd name="connsiteY14" fmla="*/ 792 h 55564"/>
                  <a:gd name="connsiteX15" fmla="*/ 2271711 w 4567236"/>
                  <a:gd name="connsiteY15" fmla="*/ 53180 h 55564"/>
                  <a:gd name="connsiteX16" fmla="*/ 2083592 w 4567236"/>
                  <a:gd name="connsiteY16" fmla="*/ 10317 h 55564"/>
                  <a:gd name="connsiteX17" fmla="*/ 1797842 w 4567236"/>
                  <a:gd name="connsiteY17" fmla="*/ 29367 h 55564"/>
                  <a:gd name="connsiteX18" fmla="*/ 1512093 w 4567236"/>
                  <a:gd name="connsiteY18" fmla="*/ 26985 h 55564"/>
                  <a:gd name="connsiteX19" fmla="*/ 0 w 4567236"/>
                  <a:gd name="connsiteY19" fmla="*/ 7937 h 55564"/>
                  <a:gd name="connsiteX0" fmla="*/ 4567236 w 4567236"/>
                  <a:gd name="connsiteY0" fmla="*/ 26196 h 69061"/>
                  <a:gd name="connsiteX1" fmla="*/ 4476749 w 4567236"/>
                  <a:gd name="connsiteY1" fmla="*/ 61915 h 69061"/>
                  <a:gd name="connsiteX2" fmla="*/ 4348161 w 4567236"/>
                  <a:gd name="connsiteY2" fmla="*/ 66677 h 69061"/>
                  <a:gd name="connsiteX3" fmla="*/ 4207668 w 4567236"/>
                  <a:gd name="connsiteY3" fmla="*/ 33340 h 69061"/>
                  <a:gd name="connsiteX4" fmla="*/ 4143374 w 4567236"/>
                  <a:gd name="connsiteY4" fmla="*/ 14290 h 69061"/>
                  <a:gd name="connsiteX5" fmla="*/ 3919536 w 4567236"/>
                  <a:gd name="connsiteY5" fmla="*/ 59533 h 69061"/>
                  <a:gd name="connsiteX6" fmla="*/ 3709986 w 4567236"/>
                  <a:gd name="connsiteY6" fmla="*/ 47627 h 69061"/>
                  <a:gd name="connsiteX7" fmla="*/ 3645693 w 4567236"/>
                  <a:gd name="connsiteY7" fmla="*/ 16671 h 69061"/>
                  <a:gd name="connsiteX8" fmla="*/ 3505199 w 4567236"/>
                  <a:gd name="connsiteY8" fmla="*/ 26196 h 69061"/>
                  <a:gd name="connsiteX9" fmla="*/ 3302793 w 4567236"/>
                  <a:gd name="connsiteY9" fmla="*/ 69058 h 69061"/>
                  <a:gd name="connsiteX10" fmla="*/ 3169443 w 4567236"/>
                  <a:gd name="connsiteY10" fmla="*/ 23815 h 69061"/>
                  <a:gd name="connsiteX11" fmla="*/ 3038474 w 4567236"/>
                  <a:gd name="connsiteY11" fmla="*/ 33340 h 69061"/>
                  <a:gd name="connsiteX12" fmla="*/ 2826543 w 4567236"/>
                  <a:gd name="connsiteY12" fmla="*/ 61915 h 69061"/>
                  <a:gd name="connsiteX13" fmla="*/ 2678905 w 4567236"/>
                  <a:gd name="connsiteY13" fmla="*/ 45245 h 69061"/>
                  <a:gd name="connsiteX14" fmla="*/ 2545555 w 4567236"/>
                  <a:gd name="connsiteY14" fmla="*/ 14289 h 69061"/>
                  <a:gd name="connsiteX15" fmla="*/ 2271711 w 4567236"/>
                  <a:gd name="connsiteY15" fmla="*/ 66677 h 69061"/>
                  <a:gd name="connsiteX16" fmla="*/ 2083592 w 4567236"/>
                  <a:gd name="connsiteY16" fmla="*/ 23814 h 69061"/>
                  <a:gd name="connsiteX17" fmla="*/ 1797842 w 4567236"/>
                  <a:gd name="connsiteY17" fmla="*/ 42864 h 69061"/>
                  <a:gd name="connsiteX18" fmla="*/ 1583531 w 4567236"/>
                  <a:gd name="connsiteY18" fmla="*/ 0 h 69061"/>
                  <a:gd name="connsiteX19" fmla="*/ 0 w 4567236"/>
                  <a:gd name="connsiteY19" fmla="*/ 21434 h 69061"/>
                  <a:gd name="connsiteX0" fmla="*/ 4567236 w 4567236"/>
                  <a:gd name="connsiteY0" fmla="*/ 26196 h 69061"/>
                  <a:gd name="connsiteX1" fmla="*/ 4476749 w 4567236"/>
                  <a:gd name="connsiteY1" fmla="*/ 61915 h 69061"/>
                  <a:gd name="connsiteX2" fmla="*/ 4348161 w 4567236"/>
                  <a:gd name="connsiteY2" fmla="*/ 66677 h 69061"/>
                  <a:gd name="connsiteX3" fmla="*/ 4207668 w 4567236"/>
                  <a:gd name="connsiteY3" fmla="*/ 33340 h 69061"/>
                  <a:gd name="connsiteX4" fmla="*/ 4143374 w 4567236"/>
                  <a:gd name="connsiteY4" fmla="*/ 14290 h 69061"/>
                  <a:gd name="connsiteX5" fmla="*/ 3919536 w 4567236"/>
                  <a:gd name="connsiteY5" fmla="*/ 59533 h 69061"/>
                  <a:gd name="connsiteX6" fmla="*/ 3709986 w 4567236"/>
                  <a:gd name="connsiteY6" fmla="*/ 47627 h 69061"/>
                  <a:gd name="connsiteX7" fmla="*/ 3645693 w 4567236"/>
                  <a:gd name="connsiteY7" fmla="*/ 16671 h 69061"/>
                  <a:gd name="connsiteX8" fmla="*/ 3505199 w 4567236"/>
                  <a:gd name="connsiteY8" fmla="*/ 26196 h 69061"/>
                  <a:gd name="connsiteX9" fmla="*/ 3302793 w 4567236"/>
                  <a:gd name="connsiteY9" fmla="*/ 69058 h 69061"/>
                  <a:gd name="connsiteX10" fmla="*/ 3169443 w 4567236"/>
                  <a:gd name="connsiteY10" fmla="*/ 23815 h 69061"/>
                  <a:gd name="connsiteX11" fmla="*/ 3038474 w 4567236"/>
                  <a:gd name="connsiteY11" fmla="*/ 33340 h 69061"/>
                  <a:gd name="connsiteX12" fmla="*/ 2826543 w 4567236"/>
                  <a:gd name="connsiteY12" fmla="*/ 61915 h 69061"/>
                  <a:gd name="connsiteX13" fmla="*/ 2678905 w 4567236"/>
                  <a:gd name="connsiteY13" fmla="*/ 45245 h 69061"/>
                  <a:gd name="connsiteX14" fmla="*/ 2545555 w 4567236"/>
                  <a:gd name="connsiteY14" fmla="*/ 14289 h 69061"/>
                  <a:gd name="connsiteX15" fmla="*/ 2271711 w 4567236"/>
                  <a:gd name="connsiteY15" fmla="*/ 66677 h 69061"/>
                  <a:gd name="connsiteX16" fmla="*/ 2083592 w 4567236"/>
                  <a:gd name="connsiteY16" fmla="*/ 23814 h 69061"/>
                  <a:gd name="connsiteX17" fmla="*/ 1797842 w 4567236"/>
                  <a:gd name="connsiteY17" fmla="*/ 42864 h 69061"/>
                  <a:gd name="connsiteX18" fmla="*/ 1583531 w 4567236"/>
                  <a:gd name="connsiteY18" fmla="*/ 0 h 69061"/>
                  <a:gd name="connsiteX19" fmla="*/ 0 w 4567236"/>
                  <a:gd name="connsiteY19" fmla="*/ 21434 h 69061"/>
                  <a:gd name="connsiteX0" fmla="*/ 4567236 w 4567236"/>
                  <a:gd name="connsiteY0" fmla="*/ 29254 h 72119"/>
                  <a:gd name="connsiteX1" fmla="*/ 4476749 w 4567236"/>
                  <a:gd name="connsiteY1" fmla="*/ 64973 h 72119"/>
                  <a:gd name="connsiteX2" fmla="*/ 4348161 w 4567236"/>
                  <a:gd name="connsiteY2" fmla="*/ 69735 h 72119"/>
                  <a:gd name="connsiteX3" fmla="*/ 4207668 w 4567236"/>
                  <a:gd name="connsiteY3" fmla="*/ 36398 h 72119"/>
                  <a:gd name="connsiteX4" fmla="*/ 4143374 w 4567236"/>
                  <a:gd name="connsiteY4" fmla="*/ 17348 h 72119"/>
                  <a:gd name="connsiteX5" fmla="*/ 3919536 w 4567236"/>
                  <a:gd name="connsiteY5" fmla="*/ 62591 h 72119"/>
                  <a:gd name="connsiteX6" fmla="*/ 3709986 w 4567236"/>
                  <a:gd name="connsiteY6" fmla="*/ 50685 h 72119"/>
                  <a:gd name="connsiteX7" fmla="*/ 3645693 w 4567236"/>
                  <a:gd name="connsiteY7" fmla="*/ 19729 h 72119"/>
                  <a:gd name="connsiteX8" fmla="*/ 3505199 w 4567236"/>
                  <a:gd name="connsiteY8" fmla="*/ 29254 h 72119"/>
                  <a:gd name="connsiteX9" fmla="*/ 3302793 w 4567236"/>
                  <a:gd name="connsiteY9" fmla="*/ 72116 h 72119"/>
                  <a:gd name="connsiteX10" fmla="*/ 3169443 w 4567236"/>
                  <a:gd name="connsiteY10" fmla="*/ 26873 h 72119"/>
                  <a:gd name="connsiteX11" fmla="*/ 3038474 w 4567236"/>
                  <a:gd name="connsiteY11" fmla="*/ 36398 h 72119"/>
                  <a:gd name="connsiteX12" fmla="*/ 2826543 w 4567236"/>
                  <a:gd name="connsiteY12" fmla="*/ 64973 h 72119"/>
                  <a:gd name="connsiteX13" fmla="*/ 2678905 w 4567236"/>
                  <a:gd name="connsiteY13" fmla="*/ 48303 h 72119"/>
                  <a:gd name="connsiteX14" fmla="*/ 2545555 w 4567236"/>
                  <a:gd name="connsiteY14" fmla="*/ 17347 h 72119"/>
                  <a:gd name="connsiteX15" fmla="*/ 2271711 w 4567236"/>
                  <a:gd name="connsiteY15" fmla="*/ 69735 h 72119"/>
                  <a:gd name="connsiteX16" fmla="*/ 2083592 w 4567236"/>
                  <a:gd name="connsiteY16" fmla="*/ 26872 h 72119"/>
                  <a:gd name="connsiteX17" fmla="*/ 1797842 w 4567236"/>
                  <a:gd name="connsiteY17" fmla="*/ 45922 h 72119"/>
                  <a:gd name="connsiteX18" fmla="*/ 1583531 w 4567236"/>
                  <a:gd name="connsiteY18" fmla="*/ 3058 h 72119"/>
                  <a:gd name="connsiteX19" fmla="*/ 0 w 4567236"/>
                  <a:gd name="connsiteY19" fmla="*/ 24492 h 72119"/>
                  <a:gd name="connsiteX0" fmla="*/ 4567236 w 4567236"/>
                  <a:gd name="connsiteY0" fmla="*/ 31557 h 74422"/>
                  <a:gd name="connsiteX1" fmla="*/ 4476749 w 4567236"/>
                  <a:gd name="connsiteY1" fmla="*/ 67276 h 74422"/>
                  <a:gd name="connsiteX2" fmla="*/ 4348161 w 4567236"/>
                  <a:gd name="connsiteY2" fmla="*/ 72038 h 74422"/>
                  <a:gd name="connsiteX3" fmla="*/ 4207668 w 4567236"/>
                  <a:gd name="connsiteY3" fmla="*/ 38701 h 74422"/>
                  <a:gd name="connsiteX4" fmla="*/ 4143374 w 4567236"/>
                  <a:gd name="connsiteY4" fmla="*/ 19651 h 74422"/>
                  <a:gd name="connsiteX5" fmla="*/ 3919536 w 4567236"/>
                  <a:gd name="connsiteY5" fmla="*/ 64894 h 74422"/>
                  <a:gd name="connsiteX6" fmla="*/ 3709986 w 4567236"/>
                  <a:gd name="connsiteY6" fmla="*/ 52988 h 74422"/>
                  <a:gd name="connsiteX7" fmla="*/ 3645693 w 4567236"/>
                  <a:gd name="connsiteY7" fmla="*/ 22032 h 74422"/>
                  <a:gd name="connsiteX8" fmla="*/ 3505199 w 4567236"/>
                  <a:gd name="connsiteY8" fmla="*/ 31557 h 74422"/>
                  <a:gd name="connsiteX9" fmla="*/ 3302793 w 4567236"/>
                  <a:gd name="connsiteY9" fmla="*/ 74419 h 74422"/>
                  <a:gd name="connsiteX10" fmla="*/ 3169443 w 4567236"/>
                  <a:gd name="connsiteY10" fmla="*/ 29176 h 74422"/>
                  <a:gd name="connsiteX11" fmla="*/ 3038474 w 4567236"/>
                  <a:gd name="connsiteY11" fmla="*/ 38701 h 74422"/>
                  <a:gd name="connsiteX12" fmla="*/ 2826543 w 4567236"/>
                  <a:gd name="connsiteY12" fmla="*/ 67276 h 74422"/>
                  <a:gd name="connsiteX13" fmla="*/ 2678905 w 4567236"/>
                  <a:gd name="connsiteY13" fmla="*/ 50606 h 74422"/>
                  <a:gd name="connsiteX14" fmla="*/ 2545555 w 4567236"/>
                  <a:gd name="connsiteY14" fmla="*/ 19650 h 74422"/>
                  <a:gd name="connsiteX15" fmla="*/ 2271711 w 4567236"/>
                  <a:gd name="connsiteY15" fmla="*/ 72038 h 74422"/>
                  <a:gd name="connsiteX16" fmla="*/ 2083592 w 4567236"/>
                  <a:gd name="connsiteY16" fmla="*/ 29175 h 74422"/>
                  <a:gd name="connsiteX17" fmla="*/ 1797842 w 4567236"/>
                  <a:gd name="connsiteY17" fmla="*/ 48225 h 74422"/>
                  <a:gd name="connsiteX18" fmla="*/ 1583531 w 4567236"/>
                  <a:gd name="connsiteY18" fmla="*/ 5361 h 74422"/>
                  <a:gd name="connsiteX19" fmla="*/ 1262061 w 4567236"/>
                  <a:gd name="connsiteY19" fmla="*/ 2982 h 74422"/>
                  <a:gd name="connsiteX20" fmla="*/ 0 w 4567236"/>
                  <a:gd name="connsiteY20" fmla="*/ 26795 h 74422"/>
                  <a:gd name="connsiteX0" fmla="*/ 4567236 w 4567236"/>
                  <a:gd name="connsiteY0" fmla="*/ 26948 h 69813"/>
                  <a:gd name="connsiteX1" fmla="*/ 4476749 w 4567236"/>
                  <a:gd name="connsiteY1" fmla="*/ 62667 h 69813"/>
                  <a:gd name="connsiteX2" fmla="*/ 4348161 w 4567236"/>
                  <a:gd name="connsiteY2" fmla="*/ 67429 h 69813"/>
                  <a:gd name="connsiteX3" fmla="*/ 4207668 w 4567236"/>
                  <a:gd name="connsiteY3" fmla="*/ 34092 h 69813"/>
                  <a:gd name="connsiteX4" fmla="*/ 4143374 w 4567236"/>
                  <a:gd name="connsiteY4" fmla="*/ 15042 h 69813"/>
                  <a:gd name="connsiteX5" fmla="*/ 3919536 w 4567236"/>
                  <a:gd name="connsiteY5" fmla="*/ 60285 h 69813"/>
                  <a:gd name="connsiteX6" fmla="*/ 3709986 w 4567236"/>
                  <a:gd name="connsiteY6" fmla="*/ 48379 h 69813"/>
                  <a:gd name="connsiteX7" fmla="*/ 3645693 w 4567236"/>
                  <a:gd name="connsiteY7" fmla="*/ 17423 h 69813"/>
                  <a:gd name="connsiteX8" fmla="*/ 3505199 w 4567236"/>
                  <a:gd name="connsiteY8" fmla="*/ 26948 h 69813"/>
                  <a:gd name="connsiteX9" fmla="*/ 3302793 w 4567236"/>
                  <a:gd name="connsiteY9" fmla="*/ 69810 h 69813"/>
                  <a:gd name="connsiteX10" fmla="*/ 3169443 w 4567236"/>
                  <a:gd name="connsiteY10" fmla="*/ 24567 h 69813"/>
                  <a:gd name="connsiteX11" fmla="*/ 3038474 w 4567236"/>
                  <a:gd name="connsiteY11" fmla="*/ 34092 h 69813"/>
                  <a:gd name="connsiteX12" fmla="*/ 2826543 w 4567236"/>
                  <a:gd name="connsiteY12" fmla="*/ 62667 h 69813"/>
                  <a:gd name="connsiteX13" fmla="*/ 2678905 w 4567236"/>
                  <a:gd name="connsiteY13" fmla="*/ 45997 h 69813"/>
                  <a:gd name="connsiteX14" fmla="*/ 2545555 w 4567236"/>
                  <a:gd name="connsiteY14" fmla="*/ 15041 h 69813"/>
                  <a:gd name="connsiteX15" fmla="*/ 2271711 w 4567236"/>
                  <a:gd name="connsiteY15" fmla="*/ 67429 h 69813"/>
                  <a:gd name="connsiteX16" fmla="*/ 2083592 w 4567236"/>
                  <a:gd name="connsiteY16" fmla="*/ 24566 h 69813"/>
                  <a:gd name="connsiteX17" fmla="*/ 1797842 w 4567236"/>
                  <a:gd name="connsiteY17" fmla="*/ 43616 h 69813"/>
                  <a:gd name="connsiteX18" fmla="*/ 1583531 w 4567236"/>
                  <a:gd name="connsiteY18" fmla="*/ 752 h 69813"/>
                  <a:gd name="connsiteX19" fmla="*/ 1264442 w 4567236"/>
                  <a:gd name="connsiteY19" fmla="*/ 48379 h 69813"/>
                  <a:gd name="connsiteX20" fmla="*/ 0 w 4567236"/>
                  <a:gd name="connsiteY20" fmla="*/ 22186 h 69813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0 w 4567236"/>
                  <a:gd name="connsiteY20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0 w 4567236"/>
                  <a:gd name="connsiteY20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04886 w 4567236"/>
                  <a:gd name="connsiteY20" fmla="*/ 34889 h 70610"/>
                  <a:gd name="connsiteX21" fmla="*/ 0 w 4567236"/>
                  <a:gd name="connsiteY21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0 w 4567236"/>
                  <a:gd name="connsiteY21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0 w 4567236"/>
                  <a:gd name="connsiteY21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0 w 4567236"/>
                  <a:gd name="connsiteY21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81061 w 4567236"/>
                  <a:gd name="connsiteY21" fmla="*/ 20601 h 70610"/>
                  <a:gd name="connsiteX22" fmla="*/ 0 w 4567236"/>
                  <a:gd name="connsiteY22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0 w 4567236"/>
                  <a:gd name="connsiteY22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0 w 4567236"/>
                  <a:gd name="connsiteY22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0 w 4567236"/>
                  <a:gd name="connsiteY22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0 w 4567236"/>
                  <a:gd name="connsiteY22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9593 w 4567236"/>
                  <a:gd name="connsiteY22" fmla="*/ 51557 h 70610"/>
                  <a:gd name="connsiteX23" fmla="*/ 0 w 4567236"/>
                  <a:gd name="connsiteY23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0 w 4567236"/>
                  <a:gd name="connsiteY23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0 w 4567236"/>
                  <a:gd name="connsiteY23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0 w 4567236"/>
                  <a:gd name="connsiteY23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307180 w 4567236"/>
                  <a:gd name="connsiteY23" fmla="*/ 18220 h 70610"/>
                  <a:gd name="connsiteX24" fmla="*/ 0 w 4567236"/>
                  <a:gd name="connsiteY24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304799 w 4567236"/>
                  <a:gd name="connsiteY23" fmla="*/ 39651 h 70610"/>
                  <a:gd name="connsiteX24" fmla="*/ 0 w 4567236"/>
                  <a:gd name="connsiteY24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304799 w 4567236"/>
                  <a:gd name="connsiteY23" fmla="*/ 39651 h 70610"/>
                  <a:gd name="connsiteX24" fmla="*/ 0 w 4567236"/>
                  <a:gd name="connsiteY24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304799 w 4567236"/>
                  <a:gd name="connsiteY23" fmla="*/ 39651 h 70610"/>
                  <a:gd name="connsiteX24" fmla="*/ 0 w 4567236"/>
                  <a:gd name="connsiteY24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304799 w 4567236"/>
                  <a:gd name="connsiteY23" fmla="*/ 39651 h 70610"/>
                  <a:gd name="connsiteX24" fmla="*/ 161924 w 4567236"/>
                  <a:gd name="connsiteY24" fmla="*/ 25364 h 70610"/>
                  <a:gd name="connsiteX25" fmla="*/ 0 w 4567236"/>
                  <a:gd name="connsiteY25" fmla="*/ 22983 h 70610"/>
                  <a:gd name="connsiteX0" fmla="*/ 4567236 w 4567236"/>
                  <a:gd name="connsiteY0" fmla="*/ 27745 h 70610"/>
                  <a:gd name="connsiteX1" fmla="*/ 4476749 w 4567236"/>
                  <a:gd name="connsiteY1" fmla="*/ 63464 h 70610"/>
                  <a:gd name="connsiteX2" fmla="*/ 4348161 w 4567236"/>
                  <a:gd name="connsiteY2" fmla="*/ 68226 h 70610"/>
                  <a:gd name="connsiteX3" fmla="*/ 4207668 w 4567236"/>
                  <a:gd name="connsiteY3" fmla="*/ 34889 h 70610"/>
                  <a:gd name="connsiteX4" fmla="*/ 4143374 w 4567236"/>
                  <a:gd name="connsiteY4" fmla="*/ 15839 h 70610"/>
                  <a:gd name="connsiteX5" fmla="*/ 3919536 w 4567236"/>
                  <a:gd name="connsiteY5" fmla="*/ 61082 h 70610"/>
                  <a:gd name="connsiteX6" fmla="*/ 3709986 w 4567236"/>
                  <a:gd name="connsiteY6" fmla="*/ 49176 h 70610"/>
                  <a:gd name="connsiteX7" fmla="*/ 3645693 w 4567236"/>
                  <a:gd name="connsiteY7" fmla="*/ 18220 h 70610"/>
                  <a:gd name="connsiteX8" fmla="*/ 3505199 w 4567236"/>
                  <a:gd name="connsiteY8" fmla="*/ 27745 h 70610"/>
                  <a:gd name="connsiteX9" fmla="*/ 3302793 w 4567236"/>
                  <a:gd name="connsiteY9" fmla="*/ 70607 h 70610"/>
                  <a:gd name="connsiteX10" fmla="*/ 3169443 w 4567236"/>
                  <a:gd name="connsiteY10" fmla="*/ 25364 h 70610"/>
                  <a:gd name="connsiteX11" fmla="*/ 3038474 w 4567236"/>
                  <a:gd name="connsiteY11" fmla="*/ 34889 h 70610"/>
                  <a:gd name="connsiteX12" fmla="*/ 2826543 w 4567236"/>
                  <a:gd name="connsiteY12" fmla="*/ 63464 h 70610"/>
                  <a:gd name="connsiteX13" fmla="*/ 2678905 w 4567236"/>
                  <a:gd name="connsiteY13" fmla="*/ 46794 h 70610"/>
                  <a:gd name="connsiteX14" fmla="*/ 2545555 w 4567236"/>
                  <a:gd name="connsiteY14" fmla="*/ 15838 h 70610"/>
                  <a:gd name="connsiteX15" fmla="*/ 2271711 w 4567236"/>
                  <a:gd name="connsiteY15" fmla="*/ 68226 h 70610"/>
                  <a:gd name="connsiteX16" fmla="*/ 2083592 w 4567236"/>
                  <a:gd name="connsiteY16" fmla="*/ 25363 h 70610"/>
                  <a:gd name="connsiteX17" fmla="*/ 1797842 w 4567236"/>
                  <a:gd name="connsiteY17" fmla="*/ 44413 h 70610"/>
                  <a:gd name="connsiteX18" fmla="*/ 1583531 w 4567236"/>
                  <a:gd name="connsiteY18" fmla="*/ 1549 h 70610"/>
                  <a:gd name="connsiteX19" fmla="*/ 1264442 w 4567236"/>
                  <a:gd name="connsiteY19" fmla="*/ 49176 h 70610"/>
                  <a:gd name="connsiteX20" fmla="*/ 1090611 w 4567236"/>
                  <a:gd name="connsiteY20" fmla="*/ 11077 h 70610"/>
                  <a:gd name="connsiteX21" fmla="*/ 826292 w 4567236"/>
                  <a:gd name="connsiteY21" fmla="*/ 56320 h 70610"/>
                  <a:gd name="connsiteX22" fmla="*/ 550068 w 4567236"/>
                  <a:gd name="connsiteY22" fmla="*/ 8695 h 70610"/>
                  <a:gd name="connsiteX23" fmla="*/ 304799 w 4567236"/>
                  <a:gd name="connsiteY23" fmla="*/ 39651 h 70610"/>
                  <a:gd name="connsiteX24" fmla="*/ 190499 w 4567236"/>
                  <a:gd name="connsiteY24" fmla="*/ 61083 h 70610"/>
                  <a:gd name="connsiteX25" fmla="*/ 0 w 4567236"/>
                  <a:gd name="connsiteY25" fmla="*/ 22983 h 70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567236" h="70610">
                    <a:moveTo>
                      <a:pt x="4567236" y="27745"/>
                    </a:moveTo>
                    <a:cubicBezTo>
                      <a:pt x="4540248" y="42231"/>
                      <a:pt x="4513261" y="56717"/>
                      <a:pt x="4476749" y="63464"/>
                    </a:cubicBezTo>
                    <a:cubicBezTo>
                      <a:pt x="4440237" y="70211"/>
                      <a:pt x="4393008" y="72988"/>
                      <a:pt x="4348161" y="68226"/>
                    </a:cubicBezTo>
                    <a:cubicBezTo>
                      <a:pt x="4303314" y="63464"/>
                      <a:pt x="4241799" y="43620"/>
                      <a:pt x="4207668" y="34889"/>
                    </a:cubicBezTo>
                    <a:cubicBezTo>
                      <a:pt x="4173537" y="26158"/>
                      <a:pt x="4191396" y="11474"/>
                      <a:pt x="4143374" y="15839"/>
                    </a:cubicBezTo>
                    <a:cubicBezTo>
                      <a:pt x="4095352" y="20204"/>
                      <a:pt x="3991767" y="55526"/>
                      <a:pt x="3919536" y="61082"/>
                    </a:cubicBezTo>
                    <a:cubicBezTo>
                      <a:pt x="3847305" y="66638"/>
                      <a:pt x="3755627" y="56320"/>
                      <a:pt x="3709986" y="49176"/>
                    </a:cubicBezTo>
                    <a:cubicBezTo>
                      <a:pt x="3664345" y="42032"/>
                      <a:pt x="3679824" y="21792"/>
                      <a:pt x="3645693" y="18220"/>
                    </a:cubicBezTo>
                    <a:cubicBezTo>
                      <a:pt x="3611562" y="14648"/>
                      <a:pt x="3562349" y="19014"/>
                      <a:pt x="3505199" y="27745"/>
                    </a:cubicBezTo>
                    <a:cubicBezTo>
                      <a:pt x="3448049" y="36476"/>
                      <a:pt x="3358752" y="71004"/>
                      <a:pt x="3302793" y="70607"/>
                    </a:cubicBezTo>
                    <a:cubicBezTo>
                      <a:pt x="3246834" y="70210"/>
                      <a:pt x="3213496" y="31317"/>
                      <a:pt x="3169443" y="25364"/>
                    </a:cubicBezTo>
                    <a:cubicBezTo>
                      <a:pt x="3125390" y="19411"/>
                      <a:pt x="3095624" y="28539"/>
                      <a:pt x="3038474" y="34889"/>
                    </a:cubicBezTo>
                    <a:cubicBezTo>
                      <a:pt x="2981324" y="41239"/>
                      <a:pt x="2886471" y="61480"/>
                      <a:pt x="2826543" y="63464"/>
                    </a:cubicBezTo>
                    <a:cubicBezTo>
                      <a:pt x="2766615" y="65448"/>
                      <a:pt x="2713829" y="57114"/>
                      <a:pt x="2678905" y="46794"/>
                    </a:cubicBezTo>
                    <a:cubicBezTo>
                      <a:pt x="2643981" y="36474"/>
                      <a:pt x="2612627" y="21791"/>
                      <a:pt x="2545555" y="15838"/>
                    </a:cubicBezTo>
                    <a:cubicBezTo>
                      <a:pt x="2478483" y="9885"/>
                      <a:pt x="2357833" y="62273"/>
                      <a:pt x="2271711" y="68226"/>
                    </a:cubicBezTo>
                    <a:lnTo>
                      <a:pt x="2083592" y="25363"/>
                    </a:lnTo>
                    <a:cubicBezTo>
                      <a:pt x="2005408" y="18219"/>
                      <a:pt x="1940320" y="40047"/>
                      <a:pt x="1797842" y="44413"/>
                    </a:cubicBezTo>
                    <a:cubicBezTo>
                      <a:pt x="1726405" y="30125"/>
                      <a:pt x="1702593" y="49174"/>
                      <a:pt x="1583531" y="1549"/>
                    </a:cubicBezTo>
                    <a:cubicBezTo>
                      <a:pt x="1494234" y="-5991"/>
                      <a:pt x="1430733" y="14648"/>
                      <a:pt x="1264442" y="49176"/>
                    </a:cubicBezTo>
                    <a:cubicBezTo>
                      <a:pt x="1168001" y="54733"/>
                      <a:pt x="1184670" y="27349"/>
                      <a:pt x="1090611" y="11077"/>
                    </a:cubicBezTo>
                    <a:cubicBezTo>
                      <a:pt x="1026714" y="6315"/>
                      <a:pt x="884235" y="51955"/>
                      <a:pt x="826292" y="56320"/>
                    </a:cubicBezTo>
                    <a:cubicBezTo>
                      <a:pt x="737789" y="63067"/>
                      <a:pt x="666352" y="61876"/>
                      <a:pt x="550068" y="8695"/>
                    </a:cubicBezTo>
                    <a:cubicBezTo>
                      <a:pt x="463549" y="2345"/>
                      <a:pt x="375046" y="30126"/>
                      <a:pt x="304799" y="39651"/>
                    </a:cubicBezTo>
                    <a:cubicBezTo>
                      <a:pt x="240108" y="42429"/>
                      <a:pt x="241299" y="63861"/>
                      <a:pt x="190499" y="61083"/>
                    </a:cubicBezTo>
                    <a:cubicBezTo>
                      <a:pt x="139699" y="58305"/>
                      <a:pt x="26987" y="23380"/>
                      <a:pt x="0" y="22983"/>
                    </a:cubicBezTo>
                  </a:path>
                </a:pathLst>
              </a:cu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9F1E72FF-3AB2-53CF-7662-0C5715F3FF90}"/>
                  </a:ext>
                </a:extLst>
              </p:cNvPr>
              <p:cNvSpPr/>
              <p:nvPr/>
            </p:nvSpPr>
            <p:spPr>
              <a:xfrm rot="14450951" flipV="1">
                <a:off x="7384036" y="5297429"/>
                <a:ext cx="45720" cy="4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7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D793F0E2-659D-DCAD-E203-486DF6047CFC}"/>
              </a:ext>
            </a:extLst>
          </p:cNvPr>
          <p:cNvGrpSpPr/>
          <p:nvPr/>
        </p:nvGrpSpPr>
        <p:grpSpPr>
          <a:xfrm>
            <a:off x="360461" y="2838996"/>
            <a:ext cx="3971531" cy="760608"/>
            <a:chOff x="391160" y="2838996"/>
            <a:chExt cx="3971531" cy="760608"/>
          </a:xfrm>
        </p:grpSpPr>
        <p:sp>
          <p:nvSpPr>
            <p:cNvPr id="299" name="Down Arrow 298">
              <a:extLst>
                <a:ext uri="{FF2B5EF4-FFF2-40B4-BE49-F238E27FC236}">
                  <a16:creationId xmlns:a16="http://schemas.microsoft.com/office/drawing/2014/main" id="{EC05F127-37DD-0184-B5CA-40903ABDA9D7}"/>
                </a:ext>
              </a:extLst>
            </p:cNvPr>
            <p:cNvSpPr/>
            <p:nvPr/>
          </p:nvSpPr>
          <p:spPr>
            <a:xfrm>
              <a:off x="391160" y="2838996"/>
              <a:ext cx="514531" cy="760608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22B723C5-804C-48A2-B3C8-DB0CFBAC4D8C}"/>
                </a:ext>
              </a:extLst>
            </p:cNvPr>
            <p:cNvSpPr txBox="1"/>
            <p:nvPr/>
          </p:nvSpPr>
          <p:spPr>
            <a:xfrm>
              <a:off x="840926" y="2979456"/>
              <a:ext cx="3521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  <a:sym typeface="Arial"/>
                </a:rPr>
                <a:t>Transcription</a:t>
              </a:r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6D1026AE-FD14-DB44-BB46-432DED856AFF}"/>
              </a:ext>
            </a:extLst>
          </p:cNvPr>
          <p:cNvGrpSpPr/>
          <p:nvPr/>
        </p:nvGrpSpPr>
        <p:grpSpPr>
          <a:xfrm>
            <a:off x="360461" y="4194890"/>
            <a:ext cx="3971531" cy="760608"/>
            <a:chOff x="360461" y="4194890"/>
            <a:chExt cx="3971531" cy="760608"/>
          </a:xfrm>
        </p:grpSpPr>
        <p:sp>
          <p:nvSpPr>
            <p:cNvPr id="301" name="Down Arrow 300">
              <a:extLst>
                <a:ext uri="{FF2B5EF4-FFF2-40B4-BE49-F238E27FC236}">
                  <a16:creationId xmlns:a16="http://schemas.microsoft.com/office/drawing/2014/main" id="{CF9D55F0-F4D7-0DDE-F077-5A80FEDC4B20}"/>
                </a:ext>
              </a:extLst>
            </p:cNvPr>
            <p:cNvSpPr/>
            <p:nvPr/>
          </p:nvSpPr>
          <p:spPr>
            <a:xfrm>
              <a:off x="360461" y="4194890"/>
              <a:ext cx="514531" cy="760608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FD4C8A2-1F96-4002-4754-664DE08D98A0}"/>
                </a:ext>
              </a:extLst>
            </p:cNvPr>
            <p:cNvSpPr txBox="1"/>
            <p:nvPr/>
          </p:nvSpPr>
          <p:spPr>
            <a:xfrm>
              <a:off x="810227" y="4335350"/>
              <a:ext cx="3521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  <a:sym typeface="Arial"/>
                </a:rPr>
                <a:t>Translation</a:t>
              </a:r>
            </a:p>
          </p:txBody>
        </p: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2E80B918-6430-8834-A8C6-A91CA56B1218}"/>
              </a:ext>
            </a:extLst>
          </p:cNvPr>
          <p:cNvGrpSpPr/>
          <p:nvPr/>
        </p:nvGrpSpPr>
        <p:grpSpPr>
          <a:xfrm>
            <a:off x="7315611" y="3984961"/>
            <a:ext cx="1580466" cy="96878"/>
            <a:chOff x="1118005" y="4964640"/>
            <a:chExt cx="1580466" cy="96878"/>
          </a:xfrm>
        </p:grpSpPr>
        <p:sp>
          <p:nvSpPr>
            <p:cNvPr id="305" name="Left Brace 304">
              <a:extLst>
                <a:ext uri="{FF2B5EF4-FFF2-40B4-BE49-F238E27FC236}">
                  <a16:creationId xmlns:a16="http://schemas.microsoft.com/office/drawing/2014/main" id="{DBB8E3BE-C44A-0D82-ED79-578F4CB898BD}"/>
                </a:ext>
              </a:extLst>
            </p:cNvPr>
            <p:cNvSpPr/>
            <p:nvPr/>
          </p:nvSpPr>
          <p:spPr>
            <a:xfrm rot="16200000">
              <a:off x="1219235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6" name="Left Brace 305">
              <a:extLst>
                <a:ext uri="{FF2B5EF4-FFF2-40B4-BE49-F238E27FC236}">
                  <a16:creationId xmlns:a16="http://schemas.microsoft.com/office/drawing/2014/main" id="{504618AA-22F8-2092-DE87-1110DB4024B8}"/>
                </a:ext>
              </a:extLst>
            </p:cNvPr>
            <p:cNvSpPr/>
            <p:nvPr/>
          </p:nvSpPr>
          <p:spPr>
            <a:xfrm rot="16200000">
              <a:off x="1539517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7" name="Left Brace 306">
              <a:extLst>
                <a:ext uri="{FF2B5EF4-FFF2-40B4-BE49-F238E27FC236}">
                  <a16:creationId xmlns:a16="http://schemas.microsoft.com/office/drawing/2014/main" id="{DE951791-760B-390E-CC8C-6084A5BEED72}"/>
                </a:ext>
              </a:extLst>
            </p:cNvPr>
            <p:cNvSpPr/>
            <p:nvPr/>
          </p:nvSpPr>
          <p:spPr>
            <a:xfrm rot="16200000">
              <a:off x="1859799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8" name="Left Brace 307">
              <a:extLst>
                <a:ext uri="{FF2B5EF4-FFF2-40B4-BE49-F238E27FC236}">
                  <a16:creationId xmlns:a16="http://schemas.microsoft.com/office/drawing/2014/main" id="{F4ED6CA3-8F94-FD7D-B4C0-739F8B3E8EE2}"/>
                </a:ext>
              </a:extLst>
            </p:cNvPr>
            <p:cNvSpPr/>
            <p:nvPr/>
          </p:nvSpPr>
          <p:spPr>
            <a:xfrm rot="16200000">
              <a:off x="2180081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9" name="Left Brace 308">
              <a:extLst>
                <a:ext uri="{FF2B5EF4-FFF2-40B4-BE49-F238E27FC236}">
                  <a16:creationId xmlns:a16="http://schemas.microsoft.com/office/drawing/2014/main" id="{33DBAEF9-7FDF-8DD7-3EE4-271E875A2895}"/>
                </a:ext>
              </a:extLst>
            </p:cNvPr>
            <p:cNvSpPr/>
            <p:nvPr/>
          </p:nvSpPr>
          <p:spPr>
            <a:xfrm rot="16200000">
              <a:off x="2500363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2AEACCD3-F157-1CFF-D685-19FBBB4D7ABD}"/>
              </a:ext>
            </a:extLst>
          </p:cNvPr>
          <p:cNvGrpSpPr/>
          <p:nvPr/>
        </p:nvGrpSpPr>
        <p:grpSpPr>
          <a:xfrm>
            <a:off x="9625716" y="3981800"/>
            <a:ext cx="1580466" cy="96878"/>
            <a:chOff x="1118005" y="4964640"/>
            <a:chExt cx="1580466" cy="96878"/>
          </a:xfrm>
        </p:grpSpPr>
        <p:sp>
          <p:nvSpPr>
            <p:cNvPr id="311" name="Left Brace 310">
              <a:extLst>
                <a:ext uri="{FF2B5EF4-FFF2-40B4-BE49-F238E27FC236}">
                  <a16:creationId xmlns:a16="http://schemas.microsoft.com/office/drawing/2014/main" id="{7D7C98DE-4BDF-B27F-38AB-B6F42912BEB2}"/>
                </a:ext>
              </a:extLst>
            </p:cNvPr>
            <p:cNvSpPr/>
            <p:nvPr/>
          </p:nvSpPr>
          <p:spPr>
            <a:xfrm rot="16200000">
              <a:off x="1219235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2" name="Left Brace 311">
              <a:extLst>
                <a:ext uri="{FF2B5EF4-FFF2-40B4-BE49-F238E27FC236}">
                  <a16:creationId xmlns:a16="http://schemas.microsoft.com/office/drawing/2014/main" id="{0262D80C-DE9F-A0FA-1BA2-6AE87AD75CD1}"/>
                </a:ext>
              </a:extLst>
            </p:cNvPr>
            <p:cNvSpPr/>
            <p:nvPr/>
          </p:nvSpPr>
          <p:spPr>
            <a:xfrm rot="16200000">
              <a:off x="1539517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3" name="Left Brace 312">
              <a:extLst>
                <a:ext uri="{FF2B5EF4-FFF2-40B4-BE49-F238E27FC236}">
                  <a16:creationId xmlns:a16="http://schemas.microsoft.com/office/drawing/2014/main" id="{01B2A2B6-D773-357E-5E43-04B60DDCEE67}"/>
                </a:ext>
              </a:extLst>
            </p:cNvPr>
            <p:cNvSpPr/>
            <p:nvPr/>
          </p:nvSpPr>
          <p:spPr>
            <a:xfrm rot="16200000">
              <a:off x="1859799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4" name="Left Brace 313">
              <a:extLst>
                <a:ext uri="{FF2B5EF4-FFF2-40B4-BE49-F238E27FC236}">
                  <a16:creationId xmlns:a16="http://schemas.microsoft.com/office/drawing/2014/main" id="{F117212B-18F5-11C0-E606-1BDE4B726390}"/>
                </a:ext>
              </a:extLst>
            </p:cNvPr>
            <p:cNvSpPr/>
            <p:nvPr/>
          </p:nvSpPr>
          <p:spPr>
            <a:xfrm rot="16200000">
              <a:off x="2180081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5" name="Left Brace 314">
              <a:extLst>
                <a:ext uri="{FF2B5EF4-FFF2-40B4-BE49-F238E27FC236}">
                  <a16:creationId xmlns:a16="http://schemas.microsoft.com/office/drawing/2014/main" id="{244FF6E1-5A99-1877-515D-1BB0B5FB1496}"/>
                </a:ext>
              </a:extLst>
            </p:cNvPr>
            <p:cNvSpPr/>
            <p:nvPr/>
          </p:nvSpPr>
          <p:spPr>
            <a:xfrm rot="16200000">
              <a:off x="2500363" y="4863410"/>
              <a:ext cx="96878" cy="299338"/>
            </a:xfrm>
            <a:prstGeom prst="leftBrace">
              <a:avLst>
                <a:gd name="adj1" fmla="val 4364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73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224538C0-60BC-3F86-9CB8-812619E389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5839" y="2119701"/>
            <a:ext cx="1006139" cy="264036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5B29B4AE-FEDD-D884-15A2-675AB76960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223" y="2127803"/>
            <a:ext cx="10972800" cy="2602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EC619BC-513B-E22F-7A0A-C37F2384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0515600" cy="823031"/>
          </a:xfrm>
        </p:spPr>
        <p:txBody>
          <a:bodyPr/>
          <a:lstStyle/>
          <a:p>
            <a:r>
              <a:rPr lang="en-US" dirty="0"/>
              <a:t>The SNPs are in the coding region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81BF5-3A67-C991-2F6C-746AFC37750D}"/>
              </a:ext>
            </a:extLst>
          </p:cNvPr>
          <p:cNvSpPr/>
          <p:nvPr/>
        </p:nvSpPr>
        <p:spPr>
          <a:xfrm>
            <a:off x="1194390" y="1982609"/>
            <a:ext cx="179568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aggcag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cactgagc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tccgtc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gtgactcg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B89D59-80C4-5B4B-9D88-9152061FF105}"/>
              </a:ext>
            </a:extLst>
          </p:cNvPr>
          <p:cNvSpPr/>
          <p:nvPr/>
        </p:nvSpPr>
        <p:spPr>
          <a:xfrm>
            <a:off x="7249072" y="1982609"/>
            <a:ext cx="179568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tcctgtg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tgccttc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aggacac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acggaag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D26460-5C5C-0F19-461E-0C9FA62226B1}"/>
              </a:ext>
            </a:extLst>
          </p:cNvPr>
          <p:cNvSpPr/>
          <p:nvPr/>
        </p:nvSpPr>
        <p:spPr>
          <a:xfrm>
            <a:off x="9518107" y="1982609"/>
            <a:ext cx="179568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gcagcc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tcctgatc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cgtcgg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C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aggactag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F761C50-B534-B386-E30E-908738BD0E49}"/>
              </a:ext>
            </a:extLst>
          </p:cNvPr>
          <p:cNvGrpSpPr/>
          <p:nvPr/>
        </p:nvGrpSpPr>
        <p:grpSpPr>
          <a:xfrm>
            <a:off x="276224" y="2567064"/>
            <a:ext cx="11465134" cy="307777"/>
            <a:chOff x="276224" y="2500661"/>
            <a:chExt cx="11465134" cy="3077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ED39E4-E3D9-C990-318C-5A2C27B22A2A}"/>
                </a:ext>
              </a:extLst>
            </p:cNvPr>
            <p:cNvSpPr/>
            <p:nvPr/>
          </p:nvSpPr>
          <p:spPr>
            <a:xfrm flipV="1">
              <a:off x="276224" y="2549760"/>
              <a:ext cx="11465134" cy="165864"/>
            </a:xfrm>
            <a:custGeom>
              <a:avLst/>
              <a:gdLst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457325 w 3381375"/>
                <a:gd name="connsiteY7" fmla="*/ 110071 h 120211"/>
                <a:gd name="connsiteX8" fmla="*/ 1847850 w 3381375"/>
                <a:gd name="connsiteY8" fmla="*/ 52921 h 120211"/>
                <a:gd name="connsiteX9" fmla="*/ 2076450 w 3381375"/>
                <a:gd name="connsiteY9" fmla="*/ 100546 h 120211"/>
                <a:gd name="connsiteX10" fmla="*/ 2324100 w 3381375"/>
                <a:gd name="connsiteY10" fmla="*/ 52921 h 120211"/>
                <a:gd name="connsiteX11" fmla="*/ 2514600 w 3381375"/>
                <a:gd name="connsiteY11" fmla="*/ 119596 h 120211"/>
                <a:gd name="connsiteX12" fmla="*/ 2695575 w 3381375"/>
                <a:gd name="connsiteY12" fmla="*/ 5296 h 120211"/>
                <a:gd name="connsiteX13" fmla="*/ 3038475 w 3381375"/>
                <a:gd name="connsiteY13" fmla="*/ 24346 h 120211"/>
                <a:gd name="connsiteX14" fmla="*/ 3381375 w 3381375"/>
                <a:gd name="connsiteY14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289413 w 3381375"/>
                <a:gd name="connsiteY7" fmla="*/ 76545 h 120211"/>
                <a:gd name="connsiteX8" fmla="*/ 1457325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57325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24835 w 3381375"/>
                <a:gd name="connsiteY9" fmla="*/ 69675 h 120211"/>
                <a:gd name="connsiteX10" fmla="*/ 1847850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47308 w 3381375"/>
                <a:gd name="connsiteY9" fmla="*/ 90285 h 120211"/>
                <a:gd name="connsiteX10" fmla="*/ 1847850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47308 w 3381375"/>
                <a:gd name="connsiteY9" fmla="*/ 90285 h 120211"/>
                <a:gd name="connsiteX10" fmla="*/ 1904034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185473 w 3381375"/>
                <a:gd name="connsiteY7" fmla="*/ 4219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38683 w 3381375"/>
                <a:gd name="connsiteY5" fmla="*/ 5136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5841 w 3381375"/>
                <a:gd name="connsiteY4" fmla="*/ 78376 h 120211"/>
                <a:gd name="connsiteX5" fmla="*/ 838683 w 3381375"/>
                <a:gd name="connsiteY5" fmla="*/ 5136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29402 h 106125"/>
                <a:gd name="connsiteX1" fmla="*/ 76200 w 3381375"/>
                <a:gd name="connsiteY1" fmla="*/ 827 h 106125"/>
                <a:gd name="connsiteX2" fmla="*/ 257175 w 3381375"/>
                <a:gd name="connsiteY2" fmla="*/ 57977 h 106125"/>
                <a:gd name="connsiteX3" fmla="*/ 438150 w 3381375"/>
                <a:gd name="connsiteY3" fmla="*/ 38927 h 106125"/>
                <a:gd name="connsiteX4" fmla="*/ 625841 w 3381375"/>
                <a:gd name="connsiteY4" fmla="*/ 64382 h 106125"/>
                <a:gd name="connsiteX5" fmla="*/ 838683 w 3381375"/>
                <a:gd name="connsiteY5" fmla="*/ 37367 h 106125"/>
                <a:gd name="connsiteX6" fmla="*/ 998413 w 3381375"/>
                <a:gd name="connsiteY6" fmla="*/ 26747 h 106125"/>
                <a:gd name="connsiteX7" fmla="*/ 1168618 w 3381375"/>
                <a:gd name="connsiteY7" fmla="*/ 62551 h 106125"/>
                <a:gd name="connsiteX8" fmla="*/ 1309077 w 3381375"/>
                <a:gd name="connsiteY8" fmla="*/ 35071 h 106125"/>
                <a:gd name="connsiteX9" fmla="*/ 1476989 w 3381375"/>
                <a:gd name="connsiteY9" fmla="*/ 96077 h 106125"/>
                <a:gd name="connsiteX10" fmla="*/ 1747308 w 3381375"/>
                <a:gd name="connsiteY10" fmla="*/ 76291 h 106125"/>
                <a:gd name="connsiteX11" fmla="*/ 1904034 w 3381375"/>
                <a:gd name="connsiteY11" fmla="*/ 38927 h 106125"/>
                <a:gd name="connsiteX12" fmla="*/ 2076450 w 3381375"/>
                <a:gd name="connsiteY12" fmla="*/ 86552 h 106125"/>
                <a:gd name="connsiteX13" fmla="*/ 2324100 w 3381375"/>
                <a:gd name="connsiteY13" fmla="*/ 38927 h 106125"/>
                <a:gd name="connsiteX14" fmla="*/ 2514600 w 3381375"/>
                <a:gd name="connsiteY14" fmla="*/ 105602 h 106125"/>
                <a:gd name="connsiteX15" fmla="*/ 2704003 w 3381375"/>
                <a:gd name="connsiteY15" fmla="*/ 66872 h 106125"/>
                <a:gd name="connsiteX16" fmla="*/ 3038475 w 3381375"/>
                <a:gd name="connsiteY16" fmla="*/ 10352 h 106125"/>
                <a:gd name="connsiteX17" fmla="*/ 3381375 w 3381375"/>
                <a:gd name="connsiteY17" fmla="*/ 57977 h 106125"/>
                <a:gd name="connsiteX0" fmla="*/ 0 w 3381375"/>
                <a:gd name="connsiteY0" fmla="*/ 29402 h 106033"/>
                <a:gd name="connsiteX1" fmla="*/ 76200 w 3381375"/>
                <a:gd name="connsiteY1" fmla="*/ 827 h 106033"/>
                <a:gd name="connsiteX2" fmla="*/ 257175 w 3381375"/>
                <a:gd name="connsiteY2" fmla="*/ 57977 h 106033"/>
                <a:gd name="connsiteX3" fmla="*/ 438150 w 3381375"/>
                <a:gd name="connsiteY3" fmla="*/ 38927 h 106033"/>
                <a:gd name="connsiteX4" fmla="*/ 625841 w 3381375"/>
                <a:gd name="connsiteY4" fmla="*/ 64382 h 106033"/>
                <a:gd name="connsiteX5" fmla="*/ 838683 w 3381375"/>
                <a:gd name="connsiteY5" fmla="*/ 37367 h 106033"/>
                <a:gd name="connsiteX6" fmla="*/ 998413 w 3381375"/>
                <a:gd name="connsiteY6" fmla="*/ 26747 h 106033"/>
                <a:gd name="connsiteX7" fmla="*/ 1168618 w 3381375"/>
                <a:gd name="connsiteY7" fmla="*/ 62551 h 106033"/>
                <a:gd name="connsiteX8" fmla="*/ 1309077 w 3381375"/>
                <a:gd name="connsiteY8" fmla="*/ 35071 h 106033"/>
                <a:gd name="connsiteX9" fmla="*/ 1476989 w 3381375"/>
                <a:gd name="connsiteY9" fmla="*/ 96077 h 106033"/>
                <a:gd name="connsiteX10" fmla="*/ 1747308 w 3381375"/>
                <a:gd name="connsiteY10" fmla="*/ 76291 h 106033"/>
                <a:gd name="connsiteX11" fmla="*/ 1904034 w 3381375"/>
                <a:gd name="connsiteY11" fmla="*/ 38927 h 106033"/>
                <a:gd name="connsiteX12" fmla="*/ 2076450 w 3381375"/>
                <a:gd name="connsiteY12" fmla="*/ 86552 h 106033"/>
                <a:gd name="connsiteX13" fmla="*/ 2324100 w 3381375"/>
                <a:gd name="connsiteY13" fmla="*/ 38927 h 106033"/>
                <a:gd name="connsiteX14" fmla="*/ 2514600 w 3381375"/>
                <a:gd name="connsiteY14" fmla="*/ 105602 h 106033"/>
                <a:gd name="connsiteX15" fmla="*/ 2704003 w 3381375"/>
                <a:gd name="connsiteY15" fmla="*/ 66872 h 106033"/>
                <a:gd name="connsiteX16" fmla="*/ 3035666 w 3381375"/>
                <a:gd name="connsiteY16" fmla="*/ 51572 h 106033"/>
                <a:gd name="connsiteX17" fmla="*/ 3381375 w 3381375"/>
                <a:gd name="connsiteY17" fmla="*/ 57977 h 106033"/>
                <a:gd name="connsiteX0" fmla="*/ 0 w 3381375"/>
                <a:gd name="connsiteY0" fmla="*/ 29402 h 106068"/>
                <a:gd name="connsiteX1" fmla="*/ 76200 w 3381375"/>
                <a:gd name="connsiteY1" fmla="*/ 827 h 106068"/>
                <a:gd name="connsiteX2" fmla="*/ 257175 w 3381375"/>
                <a:gd name="connsiteY2" fmla="*/ 57977 h 106068"/>
                <a:gd name="connsiteX3" fmla="*/ 438150 w 3381375"/>
                <a:gd name="connsiteY3" fmla="*/ 38927 h 106068"/>
                <a:gd name="connsiteX4" fmla="*/ 625841 w 3381375"/>
                <a:gd name="connsiteY4" fmla="*/ 64382 h 106068"/>
                <a:gd name="connsiteX5" fmla="*/ 838683 w 3381375"/>
                <a:gd name="connsiteY5" fmla="*/ 37367 h 106068"/>
                <a:gd name="connsiteX6" fmla="*/ 998413 w 3381375"/>
                <a:gd name="connsiteY6" fmla="*/ 26747 h 106068"/>
                <a:gd name="connsiteX7" fmla="*/ 1168618 w 3381375"/>
                <a:gd name="connsiteY7" fmla="*/ 62551 h 106068"/>
                <a:gd name="connsiteX8" fmla="*/ 1309077 w 3381375"/>
                <a:gd name="connsiteY8" fmla="*/ 35071 h 106068"/>
                <a:gd name="connsiteX9" fmla="*/ 1476989 w 3381375"/>
                <a:gd name="connsiteY9" fmla="*/ 96077 h 106068"/>
                <a:gd name="connsiteX10" fmla="*/ 1747308 w 3381375"/>
                <a:gd name="connsiteY10" fmla="*/ 76291 h 106068"/>
                <a:gd name="connsiteX11" fmla="*/ 1904034 w 3381375"/>
                <a:gd name="connsiteY11" fmla="*/ 38927 h 106068"/>
                <a:gd name="connsiteX12" fmla="*/ 2076450 w 3381375"/>
                <a:gd name="connsiteY12" fmla="*/ 86552 h 106068"/>
                <a:gd name="connsiteX13" fmla="*/ 2324100 w 3381375"/>
                <a:gd name="connsiteY13" fmla="*/ 38927 h 106068"/>
                <a:gd name="connsiteX14" fmla="*/ 2514600 w 3381375"/>
                <a:gd name="connsiteY14" fmla="*/ 105602 h 106068"/>
                <a:gd name="connsiteX15" fmla="*/ 2704003 w 3381375"/>
                <a:gd name="connsiteY15" fmla="*/ 66872 h 106068"/>
                <a:gd name="connsiteX16" fmla="*/ 3035666 w 3381375"/>
                <a:gd name="connsiteY16" fmla="*/ 51572 h 106068"/>
                <a:gd name="connsiteX17" fmla="*/ 3381375 w 3381375"/>
                <a:gd name="connsiteY17" fmla="*/ 106068 h 106068"/>
                <a:gd name="connsiteX0" fmla="*/ 0 w 3381375"/>
                <a:gd name="connsiteY0" fmla="*/ 29402 h 106068"/>
                <a:gd name="connsiteX1" fmla="*/ 76200 w 3381375"/>
                <a:gd name="connsiteY1" fmla="*/ 827 h 106068"/>
                <a:gd name="connsiteX2" fmla="*/ 257175 w 3381375"/>
                <a:gd name="connsiteY2" fmla="*/ 57977 h 106068"/>
                <a:gd name="connsiteX3" fmla="*/ 438150 w 3381375"/>
                <a:gd name="connsiteY3" fmla="*/ 38927 h 106068"/>
                <a:gd name="connsiteX4" fmla="*/ 625841 w 3381375"/>
                <a:gd name="connsiteY4" fmla="*/ 64382 h 106068"/>
                <a:gd name="connsiteX5" fmla="*/ 838683 w 3381375"/>
                <a:gd name="connsiteY5" fmla="*/ 37367 h 106068"/>
                <a:gd name="connsiteX6" fmla="*/ 998413 w 3381375"/>
                <a:gd name="connsiteY6" fmla="*/ 26747 h 106068"/>
                <a:gd name="connsiteX7" fmla="*/ 1168618 w 3381375"/>
                <a:gd name="connsiteY7" fmla="*/ 62551 h 106068"/>
                <a:gd name="connsiteX8" fmla="*/ 1309077 w 3381375"/>
                <a:gd name="connsiteY8" fmla="*/ 35071 h 106068"/>
                <a:gd name="connsiteX9" fmla="*/ 1476989 w 3381375"/>
                <a:gd name="connsiteY9" fmla="*/ 96077 h 106068"/>
                <a:gd name="connsiteX10" fmla="*/ 1747308 w 3381375"/>
                <a:gd name="connsiteY10" fmla="*/ 76291 h 106068"/>
                <a:gd name="connsiteX11" fmla="*/ 1904034 w 3381375"/>
                <a:gd name="connsiteY11" fmla="*/ 38927 h 106068"/>
                <a:gd name="connsiteX12" fmla="*/ 2076450 w 3381375"/>
                <a:gd name="connsiteY12" fmla="*/ 86552 h 106068"/>
                <a:gd name="connsiteX13" fmla="*/ 2324100 w 3381375"/>
                <a:gd name="connsiteY13" fmla="*/ 38927 h 106068"/>
                <a:gd name="connsiteX14" fmla="*/ 2514600 w 3381375"/>
                <a:gd name="connsiteY14" fmla="*/ 105602 h 106068"/>
                <a:gd name="connsiteX15" fmla="*/ 2704003 w 3381375"/>
                <a:gd name="connsiteY15" fmla="*/ 66872 h 106068"/>
                <a:gd name="connsiteX16" fmla="*/ 3035666 w 3381375"/>
                <a:gd name="connsiteY16" fmla="*/ 51572 h 106068"/>
                <a:gd name="connsiteX17" fmla="*/ 3300784 w 3381375"/>
                <a:gd name="connsiteY17" fmla="*/ 90031 h 106068"/>
                <a:gd name="connsiteX18" fmla="*/ 3381375 w 3381375"/>
                <a:gd name="connsiteY18" fmla="*/ 106068 h 106068"/>
                <a:gd name="connsiteX0" fmla="*/ 0 w 3381375"/>
                <a:gd name="connsiteY0" fmla="*/ 29402 h 119631"/>
                <a:gd name="connsiteX1" fmla="*/ 76200 w 3381375"/>
                <a:gd name="connsiteY1" fmla="*/ 827 h 119631"/>
                <a:gd name="connsiteX2" fmla="*/ 257175 w 3381375"/>
                <a:gd name="connsiteY2" fmla="*/ 57977 h 119631"/>
                <a:gd name="connsiteX3" fmla="*/ 438150 w 3381375"/>
                <a:gd name="connsiteY3" fmla="*/ 38927 h 119631"/>
                <a:gd name="connsiteX4" fmla="*/ 625841 w 3381375"/>
                <a:gd name="connsiteY4" fmla="*/ 64382 h 119631"/>
                <a:gd name="connsiteX5" fmla="*/ 838683 w 3381375"/>
                <a:gd name="connsiteY5" fmla="*/ 37367 h 119631"/>
                <a:gd name="connsiteX6" fmla="*/ 998413 w 3381375"/>
                <a:gd name="connsiteY6" fmla="*/ 26747 h 119631"/>
                <a:gd name="connsiteX7" fmla="*/ 1168618 w 3381375"/>
                <a:gd name="connsiteY7" fmla="*/ 62551 h 119631"/>
                <a:gd name="connsiteX8" fmla="*/ 1309077 w 3381375"/>
                <a:gd name="connsiteY8" fmla="*/ 35071 h 119631"/>
                <a:gd name="connsiteX9" fmla="*/ 1476989 w 3381375"/>
                <a:gd name="connsiteY9" fmla="*/ 96077 h 119631"/>
                <a:gd name="connsiteX10" fmla="*/ 1747308 w 3381375"/>
                <a:gd name="connsiteY10" fmla="*/ 76291 h 119631"/>
                <a:gd name="connsiteX11" fmla="*/ 1904034 w 3381375"/>
                <a:gd name="connsiteY11" fmla="*/ 38927 h 119631"/>
                <a:gd name="connsiteX12" fmla="*/ 2076450 w 3381375"/>
                <a:gd name="connsiteY12" fmla="*/ 86552 h 119631"/>
                <a:gd name="connsiteX13" fmla="*/ 2324100 w 3381375"/>
                <a:gd name="connsiteY13" fmla="*/ 38927 h 119631"/>
                <a:gd name="connsiteX14" fmla="*/ 2514600 w 3381375"/>
                <a:gd name="connsiteY14" fmla="*/ 105602 h 119631"/>
                <a:gd name="connsiteX15" fmla="*/ 2704003 w 3381375"/>
                <a:gd name="connsiteY15" fmla="*/ 66872 h 119631"/>
                <a:gd name="connsiteX16" fmla="*/ 3035666 w 3381375"/>
                <a:gd name="connsiteY16" fmla="*/ 51572 h 119631"/>
                <a:gd name="connsiteX17" fmla="*/ 3295166 w 3381375"/>
                <a:gd name="connsiteY17" fmla="*/ 117511 h 119631"/>
                <a:gd name="connsiteX18" fmla="*/ 3381375 w 3381375"/>
                <a:gd name="connsiteY18" fmla="*/ 106068 h 11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81375" h="119631">
                  <a:moveTo>
                    <a:pt x="0" y="29402"/>
                  </a:moveTo>
                  <a:cubicBezTo>
                    <a:pt x="16669" y="12733"/>
                    <a:pt x="33338" y="-3936"/>
                    <a:pt x="76200" y="827"/>
                  </a:cubicBezTo>
                  <a:cubicBezTo>
                    <a:pt x="119063" y="5589"/>
                    <a:pt x="196850" y="51627"/>
                    <a:pt x="257175" y="57977"/>
                  </a:cubicBezTo>
                  <a:cubicBezTo>
                    <a:pt x="317500" y="64327"/>
                    <a:pt x="376706" y="37860"/>
                    <a:pt x="438150" y="38927"/>
                  </a:cubicBezTo>
                  <a:cubicBezTo>
                    <a:pt x="499594" y="39994"/>
                    <a:pt x="559086" y="64642"/>
                    <a:pt x="625841" y="64382"/>
                  </a:cubicBezTo>
                  <a:cubicBezTo>
                    <a:pt x="692596" y="64122"/>
                    <a:pt x="776588" y="43639"/>
                    <a:pt x="838683" y="37367"/>
                  </a:cubicBezTo>
                  <a:cubicBezTo>
                    <a:pt x="900778" y="31095"/>
                    <a:pt x="943424" y="22550"/>
                    <a:pt x="998413" y="26747"/>
                  </a:cubicBezTo>
                  <a:cubicBezTo>
                    <a:pt x="1053402" y="30944"/>
                    <a:pt x="1118714" y="60019"/>
                    <a:pt x="1168618" y="62551"/>
                  </a:cubicBezTo>
                  <a:lnTo>
                    <a:pt x="1309077" y="35071"/>
                  </a:lnTo>
                  <a:cubicBezTo>
                    <a:pt x="1357663" y="46384"/>
                    <a:pt x="1403951" y="89207"/>
                    <a:pt x="1476989" y="96077"/>
                  </a:cubicBezTo>
                  <a:cubicBezTo>
                    <a:pt x="1550028" y="102947"/>
                    <a:pt x="1685498" y="85816"/>
                    <a:pt x="1747308" y="76291"/>
                  </a:cubicBezTo>
                  <a:cubicBezTo>
                    <a:pt x="1809118" y="66766"/>
                    <a:pt x="1849177" y="37217"/>
                    <a:pt x="1904034" y="38927"/>
                  </a:cubicBezTo>
                  <a:cubicBezTo>
                    <a:pt x="1958891" y="40637"/>
                    <a:pt x="2006439" y="86552"/>
                    <a:pt x="2076450" y="86552"/>
                  </a:cubicBezTo>
                  <a:cubicBezTo>
                    <a:pt x="2146461" y="86552"/>
                    <a:pt x="2251075" y="35752"/>
                    <a:pt x="2324100" y="38927"/>
                  </a:cubicBezTo>
                  <a:cubicBezTo>
                    <a:pt x="2397125" y="42102"/>
                    <a:pt x="2451283" y="100945"/>
                    <a:pt x="2514600" y="105602"/>
                  </a:cubicBezTo>
                  <a:cubicBezTo>
                    <a:pt x="2577917" y="110260"/>
                    <a:pt x="2617159" y="75877"/>
                    <a:pt x="2704003" y="66872"/>
                  </a:cubicBezTo>
                  <a:cubicBezTo>
                    <a:pt x="2790847" y="57867"/>
                    <a:pt x="2937139" y="43132"/>
                    <a:pt x="3035666" y="51572"/>
                  </a:cubicBezTo>
                  <a:cubicBezTo>
                    <a:pt x="3134193" y="60012"/>
                    <a:pt x="3237548" y="108428"/>
                    <a:pt x="3295166" y="117511"/>
                  </a:cubicBezTo>
                  <a:cubicBezTo>
                    <a:pt x="3352784" y="126594"/>
                    <a:pt x="3367943" y="103395"/>
                    <a:pt x="3381375" y="106068"/>
                  </a:cubicBezTo>
                </a:path>
              </a:pathLst>
            </a:custGeom>
            <a:noFill/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DA11C22-2CA8-1D22-CD06-93EE7C2FA447}"/>
                </a:ext>
              </a:extLst>
            </p:cNvPr>
            <p:cNvSpPr/>
            <p:nvPr/>
          </p:nvSpPr>
          <p:spPr>
            <a:xfrm>
              <a:off x="1194390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aggcag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cacugagc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A453C-6BDC-AB04-323C-A9E208D4D80B}"/>
                </a:ext>
              </a:extLst>
            </p:cNvPr>
            <p:cNvSpPr/>
            <p:nvPr/>
          </p:nvSpPr>
          <p:spPr>
            <a:xfrm>
              <a:off x="7250802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uccugug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ugccuuc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DE8775-A59F-F645-8D94-B0098EE492B0}"/>
                </a:ext>
              </a:extLst>
            </p:cNvPr>
            <p:cNvSpPr/>
            <p:nvPr/>
          </p:nvSpPr>
          <p:spPr>
            <a:xfrm>
              <a:off x="9518107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gcagcc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uccugauc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51461A-CE25-E951-1CF9-0187CD94896F}"/>
              </a:ext>
            </a:extLst>
          </p:cNvPr>
          <p:cNvGrpSpPr/>
          <p:nvPr/>
        </p:nvGrpSpPr>
        <p:grpSpPr>
          <a:xfrm>
            <a:off x="280914" y="5067201"/>
            <a:ext cx="11465134" cy="307777"/>
            <a:chOff x="276224" y="2500661"/>
            <a:chExt cx="11465134" cy="30777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3C90B3B-A8A7-59F9-5E1A-05370D8F90F4}"/>
                </a:ext>
              </a:extLst>
            </p:cNvPr>
            <p:cNvSpPr/>
            <p:nvPr/>
          </p:nvSpPr>
          <p:spPr>
            <a:xfrm flipV="1">
              <a:off x="276224" y="2549760"/>
              <a:ext cx="11465134" cy="165864"/>
            </a:xfrm>
            <a:custGeom>
              <a:avLst/>
              <a:gdLst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457325 w 3381375"/>
                <a:gd name="connsiteY7" fmla="*/ 110071 h 120211"/>
                <a:gd name="connsiteX8" fmla="*/ 1847850 w 3381375"/>
                <a:gd name="connsiteY8" fmla="*/ 52921 h 120211"/>
                <a:gd name="connsiteX9" fmla="*/ 2076450 w 3381375"/>
                <a:gd name="connsiteY9" fmla="*/ 100546 h 120211"/>
                <a:gd name="connsiteX10" fmla="*/ 2324100 w 3381375"/>
                <a:gd name="connsiteY10" fmla="*/ 52921 h 120211"/>
                <a:gd name="connsiteX11" fmla="*/ 2514600 w 3381375"/>
                <a:gd name="connsiteY11" fmla="*/ 119596 h 120211"/>
                <a:gd name="connsiteX12" fmla="*/ 2695575 w 3381375"/>
                <a:gd name="connsiteY12" fmla="*/ 5296 h 120211"/>
                <a:gd name="connsiteX13" fmla="*/ 3038475 w 3381375"/>
                <a:gd name="connsiteY13" fmla="*/ 24346 h 120211"/>
                <a:gd name="connsiteX14" fmla="*/ 3381375 w 3381375"/>
                <a:gd name="connsiteY14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289413 w 3381375"/>
                <a:gd name="connsiteY7" fmla="*/ 76545 h 120211"/>
                <a:gd name="connsiteX8" fmla="*/ 1457325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57325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847850 w 3381375"/>
                <a:gd name="connsiteY9" fmla="*/ 52921 h 120211"/>
                <a:gd name="connsiteX10" fmla="*/ 2076450 w 3381375"/>
                <a:gd name="connsiteY10" fmla="*/ 100546 h 120211"/>
                <a:gd name="connsiteX11" fmla="*/ 2324100 w 3381375"/>
                <a:gd name="connsiteY11" fmla="*/ 52921 h 120211"/>
                <a:gd name="connsiteX12" fmla="*/ 2514600 w 3381375"/>
                <a:gd name="connsiteY12" fmla="*/ 119596 h 120211"/>
                <a:gd name="connsiteX13" fmla="*/ 2695575 w 3381375"/>
                <a:gd name="connsiteY13" fmla="*/ 5296 h 120211"/>
                <a:gd name="connsiteX14" fmla="*/ 3038475 w 3381375"/>
                <a:gd name="connsiteY14" fmla="*/ 24346 h 120211"/>
                <a:gd name="connsiteX15" fmla="*/ 3381375 w 3381375"/>
                <a:gd name="connsiteY15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24835 w 3381375"/>
                <a:gd name="connsiteY9" fmla="*/ 69675 h 120211"/>
                <a:gd name="connsiteX10" fmla="*/ 1847850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47308 w 3381375"/>
                <a:gd name="connsiteY9" fmla="*/ 90285 h 120211"/>
                <a:gd name="connsiteX10" fmla="*/ 1847850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309077 w 3381375"/>
                <a:gd name="connsiteY7" fmla="*/ 49065 h 120211"/>
                <a:gd name="connsiteX8" fmla="*/ 1476989 w 3381375"/>
                <a:gd name="connsiteY8" fmla="*/ 110071 h 120211"/>
                <a:gd name="connsiteX9" fmla="*/ 1747308 w 3381375"/>
                <a:gd name="connsiteY9" fmla="*/ 90285 h 120211"/>
                <a:gd name="connsiteX10" fmla="*/ 1904034 w 3381375"/>
                <a:gd name="connsiteY10" fmla="*/ 52921 h 120211"/>
                <a:gd name="connsiteX11" fmla="*/ 2076450 w 3381375"/>
                <a:gd name="connsiteY11" fmla="*/ 100546 h 120211"/>
                <a:gd name="connsiteX12" fmla="*/ 2324100 w 3381375"/>
                <a:gd name="connsiteY12" fmla="*/ 52921 h 120211"/>
                <a:gd name="connsiteX13" fmla="*/ 2514600 w 3381375"/>
                <a:gd name="connsiteY13" fmla="*/ 119596 h 120211"/>
                <a:gd name="connsiteX14" fmla="*/ 2695575 w 3381375"/>
                <a:gd name="connsiteY14" fmla="*/ 5296 h 120211"/>
                <a:gd name="connsiteX15" fmla="*/ 3038475 w 3381375"/>
                <a:gd name="connsiteY15" fmla="*/ 24346 h 120211"/>
                <a:gd name="connsiteX16" fmla="*/ 3381375 w 3381375"/>
                <a:gd name="connsiteY16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185473 w 3381375"/>
                <a:gd name="connsiteY7" fmla="*/ 4219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1009650 w 3381375"/>
                <a:gd name="connsiteY6" fmla="*/ 3387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66775 w 3381375"/>
                <a:gd name="connsiteY5" fmla="*/ 7197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8650 w 3381375"/>
                <a:gd name="connsiteY4" fmla="*/ 119596 h 120211"/>
                <a:gd name="connsiteX5" fmla="*/ 838683 w 3381375"/>
                <a:gd name="connsiteY5" fmla="*/ 5136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43396 h 120211"/>
                <a:gd name="connsiteX1" fmla="*/ 76200 w 3381375"/>
                <a:gd name="connsiteY1" fmla="*/ 14821 h 120211"/>
                <a:gd name="connsiteX2" fmla="*/ 257175 w 3381375"/>
                <a:gd name="connsiteY2" fmla="*/ 71971 h 120211"/>
                <a:gd name="connsiteX3" fmla="*/ 438150 w 3381375"/>
                <a:gd name="connsiteY3" fmla="*/ 52921 h 120211"/>
                <a:gd name="connsiteX4" fmla="*/ 625841 w 3381375"/>
                <a:gd name="connsiteY4" fmla="*/ 78376 h 120211"/>
                <a:gd name="connsiteX5" fmla="*/ 838683 w 3381375"/>
                <a:gd name="connsiteY5" fmla="*/ 51361 h 120211"/>
                <a:gd name="connsiteX6" fmla="*/ 998413 w 3381375"/>
                <a:gd name="connsiteY6" fmla="*/ 40741 h 120211"/>
                <a:gd name="connsiteX7" fmla="*/ 1168618 w 3381375"/>
                <a:gd name="connsiteY7" fmla="*/ 76545 h 120211"/>
                <a:gd name="connsiteX8" fmla="*/ 1309077 w 3381375"/>
                <a:gd name="connsiteY8" fmla="*/ 49065 h 120211"/>
                <a:gd name="connsiteX9" fmla="*/ 1476989 w 3381375"/>
                <a:gd name="connsiteY9" fmla="*/ 110071 h 120211"/>
                <a:gd name="connsiteX10" fmla="*/ 1747308 w 3381375"/>
                <a:gd name="connsiteY10" fmla="*/ 90285 h 120211"/>
                <a:gd name="connsiteX11" fmla="*/ 1904034 w 3381375"/>
                <a:gd name="connsiteY11" fmla="*/ 52921 h 120211"/>
                <a:gd name="connsiteX12" fmla="*/ 2076450 w 3381375"/>
                <a:gd name="connsiteY12" fmla="*/ 100546 h 120211"/>
                <a:gd name="connsiteX13" fmla="*/ 2324100 w 3381375"/>
                <a:gd name="connsiteY13" fmla="*/ 52921 h 120211"/>
                <a:gd name="connsiteX14" fmla="*/ 2514600 w 3381375"/>
                <a:gd name="connsiteY14" fmla="*/ 119596 h 120211"/>
                <a:gd name="connsiteX15" fmla="*/ 2695575 w 3381375"/>
                <a:gd name="connsiteY15" fmla="*/ 5296 h 120211"/>
                <a:gd name="connsiteX16" fmla="*/ 3038475 w 3381375"/>
                <a:gd name="connsiteY16" fmla="*/ 24346 h 120211"/>
                <a:gd name="connsiteX17" fmla="*/ 3381375 w 3381375"/>
                <a:gd name="connsiteY17" fmla="*/ 71971 h 120211"/>
                <a:gd name="connsiteX0" fmla="*/ 0 w 3381375"/>
                <a:gd name="connsiteY0" fmla="*/ 29402 h 106125"/>
                <a:gd name="connsiteX1" fmla="*/ 76200 w 3381375"/>
                <a:gd name="connsiteY1" fmla="*/ 827 h 106125"/>
                <a:gd name="connsiteX2" fmla="*/ 257175 w 3381375"/>
                <a:gd name="connsiteY2" fmla="*/ 57977 h 106125"/>
                <a:gd name="connsiteX3" fmla="*/ 438150 w 3381375"/>
                <a:gd name="connsiteY3" fmla="*/ 38927 h 106125"/>
                <a:gd name="connsiteX4" fmla="*/ 625841 w 3381375"/>
                <a:gd name="connsiteY4" fmla="*/ 64382 h 106125"/>
                <a:gd name="connsiteX5" fmla="*/ 838683 w 3381375"/>
                <a:gd name="connsiteY5" fmla="*/ 37367 h 106125"/>
                <a:gd name="connsiteX6" fmla="*/ 998413 w 3381375"/>
                <a:gd name="connsiteY6" fmla="*/ 26747 h 106125"/>
                <a:gd name="connsiteX7" fmla="*/ 1168618 w 3381375"/>
                <a:gd name="connsiteY7" fmla="*/ 62551 h 106125"/>
                <a:gd name="connsiteX8" fmla="*/ 1309077 w 3381375"/>
                <a:gd name="connsiteY8" fmla="*/ 35071 h 106125"/>
                <a:gd name="connsiteX9" fmla="*/ 1476989 w 3381375"/>
                <a:gd name="connsiteY9" fmla="*/ 96077 h 106125"/>
                <a:gd name="connsiteX10" fmla="*/ 1747308 w 3381375"/>
                <a:gd name="connsiteY10" fmla="*/ 76291 h 106125"/>
                <a:gd name="connsiteX11" fmla="*/ 1904034 w 3381375"/>
                <a:gd name="connsiteY11" fmla="*/ 38927 h 106125"/>
                <a:gd name="connsiteX12" fmla="*/ 2076450 w 3381375"/>
                <a:gd name="connsiteY12" fmla="*/ 86552 h 106125"/>
                <a:gd name="connsiteX13" fmla="*/ 2324100 w 3381375"/>
                <a:gd name="connsiteY13" fmla="*/ 38927 h 106125"/>
                <a:gd name="connsiteX14" fmla="*/ 2514600 w 3381375"/>
                <a:gd name="connsiteY14" fmla="*/ 105602 h 106125"/>
                <a:gd name="connsiteX15" fmla="*/ 2704003 w 3381375"/>
                <a:gd name="connsiteY15" fmla="*/ 66872 h 106125"/>
                <a:gd name="connsiteX16" fmla="*/ 3038475 w 3381375"/>
                <a:gd name="connsiteY16" fmla="*/ 10352 h 106125"/>
                <a:gd name="connsiteX17" fmla="*/ 3381375 w 3381375"/>
                <a:gd name="connsiteY17" fmla="*/ 57977 h 106125"/>
                <a:gd name="connsiteX0" fmla="*/ 0 w 3381375"/>
                <a:gd name="connsiteY0" fmla="*/ 29402 h 106033"/>
                <a:gd name="connsiteX1" fmla="*/ 76200 w 3381375"/>
                <a:gd name="connsiteY1" fmla="*/ 827 h 106033"/>
                <a:gd name="connsiteX2" fmla="*/ 257175 w 3381375"/>
                <a:gd name="connsiteY2" fmla="*/ 57977 h 106033"/>
                <a:gd name="connsiteX3" fmla="*/ 438150 w 3381375"/>
                <a:gd name="connsiteY3" fmla="*/ 38927 h 106033"/>
                <a:gd name="connsiteX4" fmla="*/ 625841 w 3381375"/>
                <a:gd name="connsiteY4" fmla="*/ 64382 h 106033"/>
                <a:gd name="connsiteX5" fmla="*/ 838683 w 3381375"/>
                <a:gd name="connsiteY5" fmla="*/ 37367 h 106033"/>
                <a:gd name="connsiteX6" fmla="*/ 998413 w 3381375"/>
                <a:gd name="connsiteY6" fmla="*/ 26747 h 106033"/>
                <a:gd name="connsiteX7" fmla="*/ 1168618 w 3381375"/>
                <a:gd name="connsiteY7" fmla="*/ 62551 h 106033"/>
                <a:gd name="connsiteX8" fmla="*/ 1309077 w 3381375"/>
                <a:gd name="connsiteY8" fmla="*/ 35071 h 106033"/>
                <a:gd name="connsiteX9" fmla="*/ 1476989 w 3381375"/>
                <a:gd name="connsiteY9" fmla="*/ 96077 h 106033"/>
                <a:gd name="connsiteX10" fmla="*/ 1747308 w 3381375"/>
                <a:gd name="connsiteY10" fmla="*/ 76291 h 106033"/>
                <a:gd name="connsiteX11" fmla="*/ 1904034 w 3381375"/>
                <a:gd name="connsiteY11" fmla="*/ 38927 h 106033"/>
                <a:gd name="connsiteX12" fmla="*/ 2076450 w 3381375"/>
                <a:gd name="connsiteY12" fmla="*/ 86552 h 106033"/>
                <a:gd name="connsiteX13" fmla="*/ 2324100 w 3381375"/>
                <a:gd name="connsiteY13" fmla="*/ 38927 h 106033"/>
                <a:gd name="connsiteX14" fmla="*/ 2514600 w 3381375"/>
                <a:gd name="connsiteY14" fmla="*/ 105602 h 106033"/>
                <a:gd name="connsiteX15" fmla="*/ 2704003 w 3381375"/>
                <a:gd name="connsiteY15" fmla="*/ 66872 h 106033"/>
                <a:gd name="connsiteX16" fmla="*/ 3035666 w 3381375"/>
                <a:gd name="connsiteY16" fmla="*/ 51572 h 106033"/>
                <a:gd name="connsiteX17" fmla="*/ 3381375 w 3381375"/>
                <a:gd name="connsiteY17" fmla="*/ 57977 h 106033"/>
                <a:gd name="connsiteX0" fmla="*/ 0 w 3381375"/>
                <a:gd name="connsiteY0" fmla="*/ 29402 h 106068"/>
                <a:gd name="connsiteX1" fmla="*/ 76200 w 3381375"/>
                <a:gd name="connsiteY1" fmla="*/ 827 h 106068"/>
                <a:gd name="connsiteX2" fmla="*/ 257175 w 3381375"/>
                <a:gd name="connsiteY2" fmla="*/ 57977 h 106068"/>
                <a:gd name="connsiteX3" fmla="*/ 438150 w 3381375"/>
                <a:gd name="connsiteY3" fmla="*/ 38927 h 106068"/>
                <a:gd name="connsiteX4" fmla="*/ 625841 w 3381375"/>
                <a:gd name="connsiteY4" fmla="*/ 64382 h 106068"/>
                <a:gd name="connsiteX5" fmla="*/ 838683 w 3381375"/>
                <a:gd name="connsiteY5" fmla="*/ 37367 h 106068"/>
                <a:gd name="connsiteX6" fmla="*/ 998413 w 3381375"/>
                <a:gd name="connsiteY6" fmla="*/ 26747 h 106068"/>
                <a:gd name="connsiteX7" fmla="*/ 1168618 w 3381375"/>
                <a:gd name="connsiteY7" fmla="*/ 62551 h 106068"/>
                <a:gd name="connsiteX8" fmla="*/ 1309077 w 3381375"/>
                <a:gd name="connsiteY8" fmla="*/ 35071 h 106068"/>
                <a:gd name="connsiteX9" fmla="*/ 1476989 w 3381375"/>
                <a:gd name="connsiteY9" fmla="*/ 96077 h 106068"/>
                <a:gd name="connsiteX10" fmla="*/ 1747308 w 3381375"/>
                <a:gd name="connsiteY10" fmla="*/ 76291 h 106068"/>
                <a:gd name="connsiteX11" fmla="*/ 1904034 w 3381375"/>
                <a:gd name="connsiteY11" fmla="*/ 38927 h 106068"/>
                <a:gd name="connsiteX12" fmla="*/ 2076450 w 3381375"/>
                <a:gd name="connsiteY12" fmla="*/ 86552 h 106068"/>
                <a:gd name="connsiteX13" fmla="*/ 2324100 w 3381375"/>
                <a:gd name="connsiteY13" fmla="*/ 38927 h 106068"/>
                <a:gd name="connsiteX14" fmla="*/ 2514600 w 3381375"/>
                <a:gd name="connsiteY14" fmla="*/ 105602 h 106068"/>
                <a:gd name="connsiteX15" fmla="*/ 2704003 w 3381375"/>
                <a:gd name="connsiteY15" fmla="*/ 66872 h 106068"/>
                <a:gd name="connsiteX16" fmla="*/ 3035666 w 3381375"/>
                <a:gd name="connsiteY16" fmla="*/ 51572 h 106068"/>
                <a:gd name="connsiteX17" fmla="*/ 3381375 w 3381375"/>
                <a:gd name="connsiteY17" fmla="*/ 106068 h 106068"/>
                <a:gd name="connsiteX0" fmla="*/ 0 w 3381375"/>
                <a:gd name="connsiteY0" fmla="*/ 29402 h 106068"/>
                <a:gd name="connsiteX1" fmla="*/ 76200 w 3381375"/>
                <a:gd name="connsiteY1" fmla="*/ 827 h 106068"/>
                <a:gd name="connsiteX2" fmla="*/ 257175 w 3381375"/>
                <a:gd name="connsiteY2" fmla="*/ 57977 h 106068"/>
                <a:gd name="connsiteX3" fmla="*/ 438150 w 3381375"/>
                <a:gd name="connsiteY3" fmla="*/ 38927 h 106068"/>
                <a:gd name="connsiteX4" fmla="*/ 625841 w 3381375"/>
                <a:gd name="connsiteY4" fmla="*/ 64382 h 106068"/>
                <a:gd name="connsiteX5" fmla="*/ 838683 w 3381375"/>
                <a:gd name="connsiteY5" fmla="*/ 37367 h 106068"/>
                <a:gd name="connsiteX6" fmla="*/ 998413 w 3381375"/>
                <a:gd name="connsiteY6" fmla="*/ 26747 h 106068"/>
                <a:gd name="connsiteX7" fmla="*/ 1168618 w 3381375"/>
                <a:gd name="connsiteY7" fmla="*/ 62551 h 106068"/>
                <a:gd name="connsiteX8" fmla="*/ 1309077 w 3381375"/>
                <a:gd name="connsiteY8" fmla="*/ 35071 h 106068"/>
                <a:gd name="connsiteX9" fmla="*/ 1476989 w 3381375"/>
                <a:gd name="connsiteY9" fmla="*/ 96077 h 106068"/>
                <a:gd name="connsiteX10" fmla="*/ 1747308 w 3381375"/>
                <a:gd name="connsiteY10" fmla="*/ 76291 h 106068"/>
                <a:gd name="connsiteX11" fmla="*/ 1904034 w 3381375"/>
                <a:gd name="connsiteY11" fmla="*/ 38927 h 106068"/>
                <a:gd name="connsiteX12" fmla="*/ 2076450 w 3381375"/>
                <a:gd name="connsiteY12" fmla="*/ 86552 h 106068"/>
                <a:gd name="connsiteX13" fmla="*/ 2324100 w 3381375"/>
                <a:gd name="connsiteY13" fmla="*/ 38927 h 106068"/>
                <a:gd name="connsiteX14" fmla="*/ 2514600 w 3381375"/>
                <a:gd name="connsiteY14" fmla="*/ 105602 h 106068"/>
                <a:gd name="connsiteX15" fmla="*/ 2704003 w 3381375"/>
                <a:gd name="connsiteY15" fmla="*/ 66872 h 106068"/>
                <a:gd name="connsiteX16" fmla="*/ 3035666 w 3381375"/>
                <a:gd name="connsiteY16" fmla="*/ 51572 h 106068"/>
                <a:gd name="connsiteX17" fmla="*/ 3300784 w 3381375"/>
                <a:gd name="connsiteY17" fmla="*/ 90031 h 106068"/>
                <a:gd name="connsiteX18" fmla="*/ 3381375 w 3381375"/>
                <a:gd name="connsiteY18" fmla="*/ 106068 h 106068"/>
                <a:gd name="connsiteX0" fmla="*/ 0 w 3381375"/>
                <a:gd name="connsiteY0" fmla="*/ 29402 h 119631"/>
                <a:gd name="connsiteX1" fmla="*/ 76200 w 3381375"/>
                <a:gd name="connsiteY1" fmla="*/ 827 h 119631"/>
                <a:gd name="connsiteX2" fmla="*/ 257175 w 3381375"/>
                <a:gd name="connsiteY2" fmla="*/ 57977 h 119631"/>
                <a:gd name="connsiteX3" fmla="*/ 438150 w 3381375"/>
                <a:gd name="connsiteY3" fmla="*/ 38927 h 119631"/>
                <a:gd name="connsiteX4" fmla="*/ 625841 w 3381375"/>
                <a:gd name="connsiteY4" fmla="*/ 64382 h 119631"/>
                <a:gd name="connsiteX5" fmla="*/ 838683 w 3381375"/>
                <a:gd name="connsiteY5" fmla="*/ 37367 h 119631"/>
                <a:gd name="connsiteX6" fmla="*/ 998413 w 3381375"/>
                <a:gd name="connsiteY6" fmla="*/ 26747 h 119631"/>
                <a:gd name="connsiteX7" fmla="*/ 1168618 w 3381375"/>
                <a:gd name="connsiteY7" fmla="*/ 62551 h 119631"/>
                <a:gd name="connsiteX8" fmla="*/ 1309077 w 3381375"/>
                <a:gd name="connsiteY8" fmla="*/ 35071 h 119631"/>
                <a:gd name="connsiteX9" fmla="*/ 1476989 w 3381375"/>
                <a:gd name="connsiteY9" fmla="*/ 96077 h 119631"/>
                <a:gd name="connsiteX10" fmla="*/ 1747308 w 3381375"/>
                <a:gd name="connsiteY10" fmla="*/ 76291 h 119631"/>
                <a:gd name="connsiteX11" fmla="*/ 1904034 w 3381375"/>
                <a:gd name="connsiteY11" fmla="*/ 38927 h 119631"/>
                <a:gd name="connsiteX12" fmla="*/ 2076450 w 3381375"/>
                <a:gd name="connsiteY12" fmla="*/ 86552 h 119631"/>
                <a:gd name="connsiteX13" fmla="*/ 2324100 w 3381375"/>
                <a:gd name="connsiteY13" fmla="*/ 38927 h 119631"/>
                <a:gd name="connsiteX14" fmla="*/ 2514600 w 3381375"/>
                <a:gd name="connsiteY14" fmla="*/ 105602 h 119631"/>
                <a:gd name="connsiteX15" fmla="*/ 2704003 w 3381375"/>
                <a:gd name="connsiteY15" fmla="*/ 66872 h 119631"/>
                <a:gd name="connsiteX16" fmla="*/ 3035666 w 3381375"/>
                <a:gd name="connsiteY16" fmla="*/ 51572 h 119631"/>
                <a:gd name="connsiteX17" fmla="*/ 3295166 w 3381375"/>
                <a:gd name="connsiteY17" fmla="*/ 117511 h 119631"/>
                <a:gd name="connsiteX18" fmla="*/ 3381375 w 3381375"/>
                <a:gd name="connsiteY18" fmla="*/ 106068 h 11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81375" h="119631">
                  <a:moveTo>
                    <a:pt x="0" y="29402"/>
                  </a:moveTo>
                  <a:cubicBezTo>
                    <a:pt x="16669" y="12733"/>
                    <a:pt x="33338" y="-3936"/>
                    <a:pt x="76200" y="827"/>
                  </a:cubicBezTo>
                  <a:cubicBezTo>
                    <a:pt x="119063" y="5589"/>
                    <a:pt x="196850" y="51627"/>
                    <a:pt x="257175" y="57977"/>
                  </a:cubicBezTo>
                  <a:cubicBezTo>
                    <a:pt x="317500" y="64327"/>
                    <a:pt x="376706" y="37860"/>
                    <a:pt x="438150" y="38927"/>
                  </a:cubicBezTo>
                  <a:cubicBezTo>
                    <a:pt x="499594" y="39994"/>
                    <a:pt x="559086" y="64642"/>
                    <a:pt x="625841" y="64382"/>
                  </a:cubicBezTo>
                  <a:cubicBezTo>
                    <a:pt x="692596" y="64122"/>
                    <a:pt x="776588" y="43639"/>
                    <a:pt x="838683" y="37367"/>
                  </a:cubicBezTo>
                  <a:cubicBezTo>
                    <a:pt x="900778" y="31095"/>
                    <a:pt x="943424" y="22550"/>
                    <a:pt x="998413" y="26747"/>
                  </a:cubicBezTo>
                  <a:cubicBezTo>
                    <a:pt x="1053402" y="30944"/>
                    <a:pt x="1118714" y="60019"/>
                    <a:pt x="1168618" y="62551"/>
                  </a:cubicBezTo>
                  <a:lnTo>
                    <a:pt x="1309077" y="35071"/>
                  </a:lnTo>
                  <a:cubicBezTo>
                    <a:pt x="1357663" y="46384"/>
                    <a:pt x="1403951" y="89207"/>
                    <a:pt x="1476989" y="96077"/>
                  </a:cubicBezTo>
                  <a:cubicBezTo>
                    <a:pt x="1550028" y="102947"/>
                    <a:pt x="1685498" y="85816"/>
                    <a:pt x="1747308" y="76291"/>
                  </a:cubicBezTo>
                  <a:cubicBezTo>
                    <a:pt x="1809118" y="66766"/>
                    <a:pt x="1849177" y="37217"/>
                    <a:pt x="1904034" y="38927"/>
                  </a:cubicBezTo>
                  <a:cubicBezTo>
                    <a:pt x="1958891" y="40637"/>
                    <a:pt x="2006439" y="86552"/>
                    <a:pt x="2076450" y="86552"/>
                  </a:cubicBezTo>
                  <a:cubicBezTo>
                    <a:pt x="2146461" y="86552"/>
                    <a:pt x="2251075" y="35752"/>
                    <a:pt x="2324100" y="38927"/>
                  </a:cubicBezTo>
                  <a:cubicBezTo>
                    <a:pt x="2397125" y="42102"/>
                    <a:pt x="2451283" y="100945"/>
                    <a:pt x="2514600" y="105602"/>
                  </a:cubicBezTo>
                  <a:cubicBezTo>
                    <a:pt x="2577917" y="110260"/>
                    <a:pt x="2617159" y="75877"/>
                    <a:pt x="2704003" y="66872"/>
                  </a:cubicBezTo>
                  <a:cubicBezTo>
                    <a:pt x="2790847" y="57867"/>
                    <a:pt x="2937139" y="43132"/>
                    <a:pt x="3035666" y="51572"/>
                  </a:cubicBezTo>
                  <a:cubicBezTo>
                    <a:pt x="3134193" y="60012"/>
                    <a:pt x="3237548" y="108428"/>
                    <a:pt x="3295166" y="117511"/>
                  </a:cubicBezTo>
                  <a:cubicBezTo>
                    <a:pt x="3352784" y="126594"/>
                    <a:pt x="3367943" y="103395"/>
                    <a:pt x="3381375" y="106068"/>
                  </a:cubicBezTo>
                </a:path>
              </a:pathLst>
            </a:custGeom>
            <a:noFill/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6A7C6C9-BBD4-476F-F95A-9552A6085110}"/>
                </a:ext>
              </a:extLst>
            </p:cNvPr>
            <p:cNvSpPr/>
            <p:nvPr/>
          </p:nvSpPr>
          <p:spPr>
            <a:xfrm>
              <a:off x="1194390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aggcag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cacugagc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6942B66-D8B4-2775-62E7-6218EE03E416}"/>
                </a:ext>
              </a:extLst>
            </p:cNvPr>
            <p:cNvSpPr/>
            <p:nvPr/>
          </p:nvSpPr>
          <p:spPr>
            <a:xfrm>
              <a:off x="7250802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uccugug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ugccuuc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D3FACD8-007F-A216-CD95-14218C7CFFFD}"/>
                </a:ext>
              </a:extLst>
            </p:cNvPr>
            <p:cNvSpPr/>
            <p:nvPr/>
          </p:nvSpPr>
          <p:spPr>
            <a:xfrm>
              <a:off x="9518107" y="2500661"/>
              <a:ext cx="17956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gcagcc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uccugauc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BEF71D75-D98A-319F-E744-E85738BE166D}"/>
              </a:ext>
            </a:extLst>
          </p:cNvPr>
          <p:cNvGrpSpPr/>
          <p:nvPr/>
        </p:nvGrpSpPr>
        <p:grpSpPr>
          <a:xfrm>
            <a:off x="265092" y="2839796"/>
            <a:ext cx="11458379" cy="439803"/>
            <a:chOff x="265092" y="2848505"/>
            <a:chExt cx="11458379" cy="4398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CE09F1E-44E4-6223-527A-14AE51154192}"/>
                </a:ext>
              </a:extLst>
            </p:cNvPr>
            <p:cNvGrpSpPr/>
            <p:nvPr/>
          </p:nvGrpSpPr>
          <p:grpSpPr>
            <a:xfrm>
              <a:off x="265092" y="2848505"/>
              <a:ext cx="2606678" cy="439803"/>
              <a:chOff x="307838" y="2764191"/>
              <a:chExt cx="2606678" cy="439803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5CF7E9D-E0FC-7251-3373-E5A1DA0DD9CC}"/>
                  </a:ext>
                </a:extLst>
              </p:cNvPr>
              <p:cNvGrpSpPr/>
              <p:nvPr/>
            </p:nvGrpSpPr>
            <p:grpSpPr>
              <a:xfrm>
                <a:off x="1300696" y="2764191"/>
                <a:ext cx="1613820" cy="439803"/>
                <a:chOff x="1300866" y="5060499"/>
                <a:chExt cx="1613820" cy="439803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A6D6D2E3-7960-AAB3-91F9-90DC614FE3C7}"/>
                    </a:ext>
                  </a:extLst>
                </p:cNvPr>
                <p:cNvSpPr/>
                <p:nvPr/>
              </p:nvSpPr>
              <p:spPr>
                <a:xfrm>
                  <a:off x="1339255" y="5146359"/>
                  <a:ext cx="1575431" cy="3539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R-Q-</a:t>
                  </a:r>
                  <a:r>
                    <a:rPr kumimoji="0" lang="en-US" altLang="en-US" sz="1700" b="1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D0103A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P</a:t>
                  </a: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-L-S</a:t>
                  </a:r>
                  <a:endParaRPr kumimoji="0" lang="en-US" sz="1700" b="0" i="0" u="none" strike="noStrike" kern="0" cap="none" spc="18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Left Brace 47">
                  <a:extLst>
                    <a:ext uri="{FF2B5EF4-FFF2-40B4-BE49-F238E27FC236}">
                      <a16:creationId xmlns:a16="http://schemas.microsoft.com/office/drawing/2014/main" id="{4E28077F-E19F-128D-90BB-DCDD467A884C}"/>
                    </a:ext>
                  </a:extLst>
                </p:cNvPr>
                <p:cNvSpPr/>
                <p:nvPr/>
              </p:nvSpPr>
              <p:spPr>
                <a:xfrm rot="16200000">
                  <a:off x="1402096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9" name="Left Brace 48">
                  <a:extLst>
                    <a:ext uri="{FF2B5EF4-FFF2-40B4-BE49-F238E27FC236}">
                      <a16:creationId xmlns:a16="http://schemas.microsoft.com/office/drawing/2014/main" id="{13AFCB21-5C2D-CE58-7A94-3836249CEA36}"/>
                    </a:ext>
                  </a:extLst>
                </p:cNvPr>
                <p:cNvSpPr/>
                <p:nvPr/>
              </p:nvSpPr>
              <p:spPr>
                <a:xfrm rot="16200000">
                  <a:off x="1722378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50" name="Left Brace 49">
                  <a:extLst>
                    <a:ext uri="{FF2B5EF4-FFF2-40B4-BE49-F238E27FC236}">
                      <a16:creationId xmlns:a16="http://schemas.microsoft.com/office/drawing/2014/main" id="{85A783A1-2101-7161-548E-0D7566892CF3}"/>
                    </a:ext>
                  </a:extLst>
                </p:cNvPr>
                <p:cNvSpPr/>
                <p:nvPr/>
              </p:nvSpPr>
              <p:spPr>
                <a:xfrm rot="16200000">
                  <a:off x="2042660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51" name="Left Brace 50">
                  <a:extLst>
                    <a:ext uri="{FF2B5EF4-FFF2-40B4-BE49-F238E27FC236}">
                      <a16:creationId xmlns:a16="http://schemas.microsoft.com/office/drawing/2014/main" id="{C157425D-6000-2F19-6E0E-D72F18F41BBF}"/>
                    </a:ext>
                  </a:extLst>
                </p:cNvPr>
                <p:cNvSpPr/>
                <p:nvPr/>
              </p:nvSpPr>
              <p:spPr>
                <a:xfrm rot="16200000">
                  <a:off x="2362942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52" name="Left Brace 51">
                  <a:extLst>
                    <a:ext uri="{FF2B5EF4-FFF2-40B4-BE49-F238E27FC236}">
                      <a16:creationId xmlns:a16="http://schemas.microsoft.com/office/drawing/2014/main" id="{08DA3D46-1DF7-8372-41CB-E0328D377E55}"/>
                    </a:ext>
                  </a:extLst>
                </p:cNvPr>
                <p:cNvSpPr/>
                <p:nvPr/>
              </p:nvSpPr>
              <p:spPr>
                <a:xfrm rot="16200000">
                  <a:off x="2683224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67B7ACD-7ADB-BB14-464D-A9508006785C}"/>
                  </a:ext>
                </a:extLst>
              </p:cNvPr>
              <p:cNvGrpSpPr/>
              <p:nvPr/>
            </p:nvGrpSpPr>
            <p:grpSpPr>
              <a:xfrm>
                <a:off x="307838" y="2965234"/>
                <a:ext cx="1068405" cy="102865"/>
                <a:chOff x="308008" y="5261542"/>
                <a:chExt cx="1068405" cy="102865"/>
              </a:xfrm>
            </p:grpSpPr>
            <p:sp>
              <p:nvSpPr>
                <p:cNvPr id="31" name="Freeform: Shape 164">
                  <a:extLst>
                    <a:ext uri="{FF2B5EF4-FFF2-40B4-BE49-F238E27FC236}">
                      <a16:creationId xmlns:a16="http://schemas.microsoft.com/office/drawing/2014/main" id="{3BF163AE-BD0C-2029-6E93-54C22F052171}"/>
                    </a:ext>
                  </a:extLst>
                </p:cNvPr>
                <p:cNvSpPr/>
                <p:nvPr/>
              </p:nvSpPr>
              <p:spPr>
                <a:xfrm>
                  <a:off x="308008" y="5284216"/>
                  <a:ext cx="1068405" cy="48233"/>
                </a:xfrm>
                <a:custGeom>
                  <a:avLst/>
                  <a:gdLst>
                    <a:gd name="connsiteX0" fmla="*/ 0 w 1068405"/>
                    <a:gd name="connsiteY0" fmla="*/ 19304 h 48233"/>
                    <a:gd name="connsiteX1" fmla="*/ 96253 w 1068405"/>
                    <a:gd name="connsiteY1" fmla="*/ 9679 h 48233"/>
                    <a:gd name="connsiteX2" fmla="*/ 250257 w 1068405"/>
                    <a:gd name="connsiteY2" fmla="*/ 48180 h 48233"/>
                    <a:gd name="connsiteX3" fmla="*/ 558266 w 1068405"/>
                    <a:gd name="connsiteY3" fmla="*/ 53 h 48233"/>
                    <a:gd name="connsiteX4" fmla="*/ 712270 w 1068405"/>
                    <a:gd name="connsiteY4" fmla="*/ 38555 h 48233"/>
                    <a:gd name="connsiteX5" fmla="*/ 1068405 w 1068405"/>
                    <a:gd name="connsiteY5" fmla="*/ 28929 h 4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8405" h="48233">
                      <a:moveTo>
                        <a:pt x="0" y="19304"/>
                      </a:moveTo>
                      <a:cubicBezTo>
                        <a:pt x="27272" y="12085"/>
                        <a:pt x="54544" y="4866"/>
                        <a:pt x="96253" y="9679"/>
                      </a:cubicBezTo>
                      <a:cubicBezTo>
                        <a:pt x="137962" y="14492"/>
                        <a:pt x="173255" y="49784"/>
                        <a:pt x="250257" y="48180"/>
                      </a:cubicBezTo>
                      <a:cubicBezTo>
                        <a:pt x="327259" y="46576"/>
                        <a:pt x="481264" y="1657"/>
                        <a:pt x="558266" y="53"/>
                      </a:cubicBezTo>
                      <a:cubicBezTo>
                        <a:pt x="635268" y="-1551"/>
                        <a:pt x="627247" y="33742"/>
                        <a:pt x="712270" y="38555"/>
                      </a:cubicBezTo>
                      <a:cubicBezTo>
                        <a:pt x="797293" y="43368"/>
                        <a:pt x="932849" y="36148"/>
                        <a:pt x="1068405" y="28929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AD306B71-147C-5CB7-83A6-63FCA2E01A49}"/>
                    </a:ext>
                  </a:extLst>
                </p:cNvPr>
                <p:cNvSpPr/>
                <p:nvPr/>
              </p:nvSpPr>
              <p:spPr>
                <a:xfrm rot="14450951" flipV="1">
                  <a:off x="339634" y="5275855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8F76FB84-35C4-EC9B-143E-1C378FAA2134}"/>
                    </a:ext>
                  </a:extLst>
                </p:cNvPr>
                <p:cNvSpPr/>
                <p:nvPr/>
              </p:nvSpPr>
              <p:spPr>
                <a:xfrm rot="14450951" flipV="1">
                  <a:off x="408690" y="5280606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A6105B40-7520-0B0D-48F1-B47F0974959E}"/>
                    </a:ext>
                  </a:extLst>
                </p:cNvPr>
                <p:cNvSpPr/>
                <p:nvPr/>
              </p:nvSpPr>
              <p:spPr>
                <a:xfrm rot="14450951" flipV="1">
                  <a:off x="477746" y="5304410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5D9E129D-ADA3-6046-FF9B-35F9315E127A}"/>
                    </a:ext>
                  </a:extLst>
                </p:cNvPr>
                <p:cNvSpPr/>
                <p:nvPr/>
              </p:nvSpPr>
              <p:spPr>
                <a:xfrm rot="14450951" flipV="1">
                  <a:off x="546802" y="5318687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30E14461-8D66-516C-7F71-9669C876C906}"/>
                    </a:ext>
                  </a:extLst>
                </p:cNvPr>
                <p:cNvSpPr/>
                <p:nvPr/>
              </p:nvSpPr>
              <p:spPr>
                <a:xfrm rot="14450951" flipV="1">
                  <a:off x="615858" y="5304384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F7601CFE-3EAF-07DD-D1B9-252239270A25}"/>
                    </a:ext>
                  </a:extLst>
                </p:cNvPr>
                <p:cNvSpPr/>
                <p:nvPr/>
              </p:nvSpPr>
              <p:spPr>
                <a:xfrm rot="14450951" flipV="1">
                  <a:off x="684914" y="5285380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9518FF68-7FD9-AF2A-0F8C-C4BA0106F8C3}"/>
                    </a:ext>
                  </a:extLst>
                </p:cNvPr>
                <p:cNvSpPr/>
                <p:nvPr/>
              </p:nvSpPr>
              <p:spPr>
                <a:xfrm rot="14450951" flipV="1">
                  <a:off x="753970" y="5271079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0219DA58-165B-5D6F-2420-D7243458DCDC}"/>
                    </a:ext>
                  </a:extLst>
                </p:cNvPr>
                <p:cNvSpPr/>
                <p:nvPr/>
              </p:nvSpPr>
              <p:spPr>
                <a:xfrm rot="14450951" flipV="1">
                  <a:off x="823026" y="5261542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295FFDB6-F153-5876-F274-7BFBA931FA0C}"/>
                    </a:ext>
                  </a:extLst>
                </p:cNvPr>
                <p:cNvSpPr/>
                <p:nvPr/>
              </p:nvSpPr>
              <p:spPr>
                <a:xfrm rot="14450951" flipV="1">
                  <a:off x="892082" y="5266293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1D6C38FB-6554-1D15-D6C4-E670768E2969}"/>
                    </a:ext>
                  </a:extLst>
                </p:cNvPr>
                <p:cNvSpPr/>
                <p:nvPr/>
              </p:nvSpPr>
              <p:spPr>
                <a:xfrm rot="14450951" flipV="1">
                  <a:off x="961138" y="5299620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F8441AF-C54B-FD8D-8869-33859CB74F52}"/>
                    </a:ext>
                  </a:extLst>
                </p:cNvPr>
                <p:cNvSpPr/>
                <p:nvPr/>
              </p:nvSpPr>
              <p:spPr>
                <a:xfrm rot="14450951" flipV="1">
                  <a:off x="1030194" y="5299629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B546C392-045C-7EBF-7AB7-8A21B67C4359}"/>
                    </a:ext>
                  </a:extLst>
                </p:cNvPr>
                <p:cNvSpPr/>
                <p:nvPr/>
              </p:nvSpPr>
              <p:spPr>
                <a:xfrm rot="14450951" flipV="1">
                  <a:off x="1099250" y="5299615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E401A62-0D0E-DC5B-B052-05B1820B566A}"/>
                    </a:ext>
                  </a:extLst>
                </p:cNvPr>
                <p:cNvSpPr/>
                <p:nvPr/>
              </p:nvSpPr>
              <p:spPr>
                <a:xfrm rot="14450951" flipV="1">
                  <a:off x="1168306" y="5299663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D3F75168-610B-90E2-AD6E-A58C331256AB}"/>
                    </a:ext>
                  </a:extLst>
                </p:cNvPr>
                <p:cNvSpPr/>
                <p:nvPr/>
              </p:nvSpPr>
              <p:spPr>
                <a:xfrm rot="14450951" flipV="1">
                  <a:off x="1237362" y="5299651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9C8E5EA2-E09F-F1CD-DD74-C363A4052561}"/>
                    </a:ext>
                  </a:extLst>
                </p:cNvPr>
                <p:cNvSpPr/>
                <p:nvPr/>
              </p:nvSpPr>
              <p:spPr>
                <a:xfrm rot="14450951" flipV="1">
                  <a:off x="1306422" y="5294877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8DA4F76-FBD6-8324-D184-97759778E18E}"/>
                </a:ext>
              </a:extLst>
            </p:cNvPr>
            <p:cNvGrpSpPr/>
            <p:nvPr/>
          </p:nvGrpSpPr>
          <p:grpSpPr>
            <a:xfrm>
              <a:off x="8805468" y="2848505"/>
              <a:ext cx="2918003" cy="413179"/>
              <a:chOff x="8848214" y="2764191"/>
              <a:chExt cx="2918003" cy="413179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927DD59E-9E19-7D55-BB92-F66A38A0972E}"/>
                  </a:ext>
                </a:extLst>
              </p:cNvPr>
              <p:cNvGrpSpPr/>
              <p:nvPr/>
            </p:nvGrpSpPr>
            <p:grpSpPr>
              <a:xfrm>
                <a:off x="9611751" y="2764191"/>
                <a:ext cx="1585228" cy="413179"/>
                <a:chOff x="1296104" y="5060499"/>
                <a:chExt cx="1585228" cy="413179"/>
              </a:xfrm>
            </p:grpSpPr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7436E699-1A08-0A29-3B4A-DD1125C6E4DA}"/>
                    </a:ext>
                  </a:extLst>
                </p:cNvPr>
                <p:cNvSpPr/>
                <p:nvPr/>
              </p:nvSpPr>
              <p:spPr>
                <a:xfrm>
                  <a:off x="1296104" y="5119735"/>
                  <a:ext cx="1575431" cy="3539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A-A-</a:t>
                  </a:r>
                  <a:r>
                    <a:rPr kumimoji="0" lang="en-US" altLang="en-US" sz="1700" b="1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D0103A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V</a:t>
                  </a: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-L-I</a:t>
                  </a:r>
                  <a:endParaRPr kumimoji="0" lang="en-US" sz="1700" b="0" i="0" u="none" strike="noStrike" kern="0" cap="none" spc="18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Left Brace 80">
                  <a:extLst>
                    <a:ext uri="{FF2B5EF4-FFF2-40B4-BE49-F238E27FC236}">
                      <a16:creationId xmlns:a16="http://schemas.microsoft.com/office/drawing/2014/main" id="{EB0DB3D7-2D50-1B67-CA6A-FB9D0CCFD3C7}"/>
                    </a:ext>
                  </a:extLst>
                </p:cNvPr>
                <p:cNvSpPr/>
                <p:nvPr/>
              </p:nvSpPr>
              <p:spPr>
                <a:xfrm rot="16200000">
                  <a:off x="1402096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82" name="Left Brace 81">
                  <a:extLst>
                    <a:ext uri="{FF2B5EF4-FFF2-40B4-BE49-F238E27FC236}">
                      <a16:creationId xmlns:a16="http://schemas.microsoft.com/office/drawing/2014/main" id="{7A8AFA8F-7253-2AB2-C146-0C2E3DD92365}"/>
                    </a:ext>
                  </a:extLst>
                </p:cNvPr>
                <p:cNvSpPr/>
                <p:nvPr/>
              </p:nvSpPr>
              <p:spPr>
                <a:xfrm rot="16200000">
                  <a:off x="1722378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83" name="Left Brace 82">
                  <a:extLst>
                    <a:ext uri="{FF2B5EF4-FFF2-40B4-BE49-F238E27FC236}">
                      <a16:creationId xmlns:a16="http://schemas.microsoft.com/office/drawing/2014/main" id="{D9248FE7-1B11-C663-E031-2360114655E7}"/>
                    </a:ext>
                  </a:extLst>
                </p:cNvPr>
                <p:cNvSpPr/>
                <p:nvPr/>
              </p:nvSpPr>
              <p:spPr>
                <a:xfrm rot="16200000">
                  <a:off x="2042660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84" name="Left Brace 83">
                  <a:extLst>
                    <a:ext uri="{FF2B5EF4-FFF2-40B4-BE49-F238E27FC236}">
                      <a16:creationId xmlns:a16="http://schemas.microsoft.com/office/drawing/2014/main" id="{693CAD96-B9E0-4892-40BC-647C6F06999C}"/>
                    </a:ext>
                  </a:extLst>
                </p:cNvPr>
                <p:cNvSpPr/>
                <p:nvPr/>
              </p:nvSpPr>
              <p:spPr>
                <a:xfrm rot="16200000">
                  <a:off x="2362942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85" name="Left Brace 84">
                  <a:extLst>
                    <a:ext uri="{FF2B5EF4-FFF2-40B4-BE49-F238E27FC236}">
                      <a16:creationId xmlns:a16="http://schemas.microsoft.com/office/drawing/2014/main" id="{16A1E6C5-F4B1-7372-4007-09460A9C2105}"/>
                    </a:ext>
                  </a:extLst>
                </p:cNvPr>
                <p:cNvSpPr/>
                <p:nvPr/>
              </p:nvSpPr>
              <p:spPr>
                <a:xfrm rot="16200000">
                  <a:off x="2683224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F366108E-BC0F-6E83-DF7B-56C1C92C27A5}"/>
                  </a:ext>
                </a:extLst>
              </p:cNvPr>
              <p:cNvGrpSpPr/>
              <p:nvPr/>
            </p:nvGrpSpPr>
            <p:grpSpPr>
              <a:xfrm>
                <a:off x="8848214" y="2974741"/>
                <a:ext cx="865999" cy="102865"/>
                <a:chOff x="8848384" y="5271049"/>
                <a:chExt cx="865999" cy="102865"/>
              </a:xfrm>
            </p:grpSpPr>
            <p:sp>
              <p:nvSpPr>
                <p:cNvPr id="67" name="Freeform: Shape 200">
                  <a:extLst>
                    <a:ext uri="{FF2B5EF4-FFF2-40B4-BE49-F238E27FC236}">
                      <a16:creationId xmlns:a16="http://schemas.microsoft.com/office/drawing/2014/main" id="{0C9CA564-158C-455E-04E6-CA6DF1B42DCA}"/>
                    </a:ext>
                  </a:extLst>
                </p:cNvPr>
                <p:cNvSpPr/>
                <p:nvPr/>
              </p:nvSpPr>
              <p:spPr>
                <a:xfrm>
                  <a:off x="8848384" y="5293723"/>
                  <a:ext cx="865999" cy="48233"/>
                </a:xfrm>
                <a:custGeom>
                  <a:avLst/>
                  <a:gdLst>
                    <a:gd name="connsiteX0" fmla="*/ 0 w 1068405"/>
                    <a:gd name="connsiteY0" fmla="*/ 19304 h 48233"/>
                    <a:gd name="connsiteX1" fmla="*/ 96253 w 1068405"/>
                    <a:gd name="connsiteY1" fmla="*/ 9679 h 48233"/>
                    <a:gd name="connsiteX2" fmla="*/ 250257 w 1068405"/>
                    <a:gd name="connsiteY2" fmla="*/ 48180 h 48233"/>
                    <a:gd name="connsiteX3" fmla="*/ 558266 w 1068405"/>
                    <a:gd name="connsiteY3" fmla="*/ 53 h 48233"/>
                    <a:gd name="connsiteX4" fmla="*/ 712270 w 1068405"/>
                    <a:gd name="connsiteY4" fmla="*/ 38555 h 48233"/>
                    <a:gd name="connsiteX5" fmla="*/ 1068405 w 1068405"/>
                    <a:gd name="connsiteY5" fmla="*/ 28929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5999" h="48233">
                      <a:moveTo>
                        <a:pt x="0" y="19304"/>
                      </a:moveTo>
                      <a:cubicBezTo>
                        <a:pt x="27272" y="12085"/>
                        <a:pt x="54544" y="4866"/>
                        <a:pt x="96253" y="9679"/>
                      </a:cubicBezTo>
                      <a:cubicBezTo>
                        <a:pt x="137962" y="14492"/>
                        <a:pt x="173255" y="49784"/>
                        <a:pt x="250257" y="48180"/>
                      </a:cubicBezTo>
                      <a:cubicBezTo>
                        <a:pt x="327259" y="46576"/>
                        <a:pt x="481264" y="1657"/>
                        <a:pt x="558266" y="53"/>
                      </a:cubicBezTo>
                      <a:cubicBezTo>
                        <a:pt x="635268" y="-1551"/>
                        <a:pt x="660981" y="33346"/>
                        <a:pt x="712270" y="38555"/>
                      </a:cubicBezTo>
                      <a:cubicBezTo>
                        <a:pt x="763559" y="43764"/>
                        <a:pt x="773305" y="40910"/>
                        <a:pt x="865999" y="31310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65C90625-BA55-BF7C-424C-14B859D4DCFE}"/>
                    </a:ext>
                  </a:extLst>
                </p:cNvPr>
                <p:cNvSpPr/>
                <p:nvPr/>
              </p:nvSpPr>
              <p:spPr>
                <a:xfrm rot="14450951" flipV="1">
                  <a:off x="8880010" y="5285362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CE7E020D-8B77-E0F7-5788-33E6FE177A02}"/>
                    </a:ext>
                  </a:extLst>
                </p:cNvPr>
                <p:cNvSpPr/>
                <p:nvPr/>
              </p:nvSpPr>
              <p:spPr>
                <a:xfrm rot="14450951" flipV="1">
                  <a:off x="8949066" y="5290113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79DE53EB-81E0-CAF3-FE3E-31B022712B73}"/>
                    </a:ext>
                  </a:extLst>
                </p:cNvPr>
                <p:cNvSpPr/>
                <p:nvPr/>
              </p:nvSpPr>
              <p:spPr>
                <a:xfrm rot="14450951" flipV="1">
                  <a:off x="9018122" y="5313917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1E21CEF4-622D-DAC1-265E-EE8F09BF57F9}"/>
                    </a:ext>
                  </a:extLst>
                </p:cNvPr>
                <p:cNvSpPr/>
                <p:nvPr/>
              </p:nvSpPr>
              <p:spPr>
                <a:xfrm rot="14450951" flipV="1">
                  <a:off x="9087178" y="5328194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CCD0A4ED-4A00-A0B1-E40A-17FD3082D19F}"/>
                    </a:ext>
                  </a:extLst>
                </p:cNvPr>
                <p:cNvSpPr/>
                <p:nvPr/>
              </p:nvSpPr>
              <p:spPr>
                <a:xfrm rot="14450951" flipV="1">
                  <a:off x="9156234" y="5313891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1E76B31B-5A50-F21A-9235-AFA6A898459B}"/>
                    </a:ext>
                  </a:extLst>
                </p:cNvPr>
                <p:cNvSpPr/>
                <p:nvPr/>
              </p:nvSpPr>
              <p:spPr>
                <a:xfrm rot="14450951" flipV="1">
                  <a:off x="9225290" y="5294887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38735437-70BD-EC7B-304A-DCB86EBB02C2}"/>
                    </a:ext>
                  </a:extLst>
                </p:cNvPr>
                <p:cNvSpPr/>
                <p:nvPr/>
              </p:nvSpPr>
              <p:spPr>
                <a:xfrm rot="14450951" flipV="1">
                  <a:off x="9294346" y="5280586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BE2322B3-97B2-E981-E2BD-B071915505A7}"/>
                    </a:ext>
                  </a:extLst>
                </p:cNvPr>
                <p:cNvSpPr/>
                <p:nvPr/>
              </p:nvSpPr>
              <p:spPr>
                <a:xfrm rot="14450951" flipV="1">
                  <a:off x="9363402" y="5271049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5C94C249-221A-93EF-4C0C-8A320898FA49}"/>
                    </a:ext>
                  </a:extLst>
                </p:cNvPr>
                <p:cNvSpPr/>
                <p:nvPr/>
              </p:nvSpPr>
              <p:spPr>
                <a:xfrm rot="14450951" flipV="1">
                  <a:off x="9432458" y="5275800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DDBB2746-DEA8-D237-7681-BAAE9D66D5FE}"/>
                    </a:ext>
                  </a:extLst>
                </p:cNvPr>
                <p:cNvSpPr/>
                <p:nvPr/>
              </p:nvSpPr>
              <p:spPr>
                <a:xfrm rot="14450951" flipV="1">
                  <a:off x="9501514" y="5309127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6F23DD09-D417-C816-3741-CC9B431408AB}"/>
                    </a:ext>
                  </a:extLst>
                </p:cNvPr>
                <p:cNvSpPr/>
                <p:nvPr/>
              </p:nvSpPr>
              <p:spPr>
                <a:xfrm rot="14450951" flipV="1">
                  <a:off x="9570570" y="5309136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DBF550E6-9763-31A8-2D6C-611701C542AB}"/>
                    </a:ext>
                  </a:extLst>
                </p:cNvPr>
                <p:cNvSpPr/>
                <p:nvPr/>
              </p:nvSpPr>
              <p:spPr>
                <a:xfrm rot="14450951" flipV="1">
                  <a:off x="9639626" y="5309122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0A1CED06-EB6A-DA28-71B2-B8C77D29AC55}"/>
                  </a:ext>
                </a:extLst>
              </p:cNvPr>
              <p:cNvGrpSpPr/>
              <p:nvPr/>
            </p:nvGrpSpPr>
            <p:grpSpPr>
              <a:xfrm>
                <a:off x="11120622" y="2967726"/>
                <a:ext cx="645595" cy="102865"/>
                <a:chOff x="11120792" y="5264034"/>
                <a:chExt cx="645595" cy="102865"/>
              </a:xfrm>
            </p:grpSpPr>
            <p:sp>
              <p:nvSpPr>
                <p:cNvPr id="57" name="Freeform: Shape 190">
                  <a:extLst>
                    <a:ext uri="{FF2B5EF4-FFF2-40B4-BE49-F238E27FC236}">
                      <a16:creationId xmlns:a16="http://schemas.microsoft.com/office/drawing/2014/main" id="{7BC33631-DCDD-A357-3618-773517270753}"/>
                    </a:ext>
                  </a:extLst>
                </p:cNvPr>
                <p:cNvSpPr/>
                <p:nvPr/>
              </p:nvSpPr>
              <p:spPr>
                <a:xfrm>
                  <a:off x="11120792" y="5286165"/>
                  <a:ext cx="645595" cy="48776"/>
                </a:xfrm>
                <a:custGeom>
                  <a:avLst/>
                  <a:gdLst>
                    <a:gd name="connsiteX0" fmla="*/ 0 w 1068405"/>
                    <a:gd name="connsiteY0" fmla="*/ 19304 h 48233"/>
                    <a:gd name="connsiteX1" fmla="*/ 96253 w 1068405"/>
                    <a:gd name="connsiteY1" fmla="*/ 9679 h 48233"/>
                    <a:gd name="connsiteX2" fmla="*/ 250257 w 1068405"/>
                    <a:gd name="connsiteY2" fmla="*/ 48180 h 48233"/>
                    <a:gd name="connsiteX3" fmla="*/ 558266 w 1068405"/>
                    <a:gd name="connsiteY3" fmla="*/ 53 h 48233"/>
                    <a:gd name="connsiteX4" fmla="*/ 712270 w 1068405"/>
                    <a:gd name="connsiteY4" fmla="*/ 38555 h 48233"/>
                    <a:gd name="connsiteX5" fmla="*/ 1068405 w 1068405"/>
                    <a:gd name="connsiteY5" fmla="*/ 28929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  <a:gd name="connsiteX0" fmla="*/ 0 w 712270"/>
                    <a:gd name="connsiteY0" fmla="*/ 19304 h 48233"/>
                    <a:gd name="connsiteX1" fmla="*/ 96253 w 712270"/>
                    <a:gd name="connsiteY1" fmla="*/ 9679 h 48233"/>
                    <a:gd name="connsiteX2" fmla="*/ 250257 w 712270"/>
                    <a:gd name="connsiteY2" fmla="*/ 48180 h 48233"/>
                    <a:gd name="connsiteX3" fmla="*/ 558266 w 712270"/>
                    <a:gd name="connsiteY3" fmla="*/ 53 h 48233"/>
                    <a:gd name="connsiteX4" fmla="*/ 712270 w 712270"/>
                    <a:gd name="connsiteY4" fmla="*/ 38555 h 48233"/>
                    <a:gd name="connsiteX0" fmla="*/ 0 w 645595"/>
                    <a:gd name="connsiteY0" fmla="*/ 19847 h 48776"/>
                    <a:gd name="connsiteX1" fmla="*/ 96253 w 645595"/>
                    <a:gd name="connsiteY1" fmla="*/ 10222 h 48776"/>
                    <a:gd name="connsiteX2" fmla="*/ 250257 w 645595"/>
                    <a:gd name="connsiteY2" fmla="*/ 48723 h 48776"/>
                    <a:gd name="connsiteX3" fmla="*/ 558266 w 645595"/>
                    <a:gd name="connsiteY3" fmla="*/ 596 h 48776"/>
                    <a:gd name="connsiteX4" fmla="*/ 645595 w 645595"/>
                    <a:gd name="connsiteY4" fmla="*/ 22429 h 48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5595" h="48776">
                      <a:moveTo>
                        <a:pt x="0" y="19847"/>
                      </a:moveTo>
                      <a:cubicBezTo>
                        <a:pt x="27272" y="12628"/>
                        <a:pt x="54544" y="5409"/>
                        <a:pt x="96253" y="10222"/>
                      </a:cubicBezTo>
                      <a:cubicBezTo>
                        <a:pt x="137962" y="15035"/>
                        <a:pt x="173255" y="50327"/>
                        <a:pt x="250257" y="48723"/>
                      </a:cubicBezTo>
                      <a:cubicBezTo>
                        <a:pt x="327259" y="47119"/>
                        <a:pt x="492376" y="4978"/>
                        <a:pt x="558266" y="596"/>
                      </a:cubicBezTo>
                      <a:cubicBezTo>
                        <a:pt x="624156" y="-3786"/>
                        <a:pt x="594306" y="17220"/>
                        <a:pt x="645595" y="22429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8377244D-9E09-6CF8-8E58-1EA4135B52E5}"/>
                    </a:ext>
                  </a:extLst>
                </p:cNvPr>
                <p:cNvSpPr/>
                <p:nvPr/>
              </p:nvSpPr>
              <p:spPr>
                <a:xfrm rot="14450951" flipV="1">
                  <a:off x="11152419" y="5278347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BD1DC89D-3667-16C1-5BD3-C6154D09FC82}"/>
                    </a:ext>
                  </a:extLst>
                </p:cNvPr>
                <p:cNvSpPr/>
                <p:nvPr/>
              </p:nvSpPr>
              <p:spPr>
                <a:xfrm rot="14450951" flipV="1">
                  <a:off x="11221475" y="5283098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09AB5E7E-A6EB-6106-D77B-03E63C6C4D68}"/>
                    </a:ext>
                  </a:extLst>
                </p:cNvPr>
                <p:cNvSpPr/>
                <p:nvPr/>
              </p:nvSpPr>
              <p:spPr>
                <a:xfrm rot="14450951" flipV="1">
                  <a:off x="11290531" y="5306902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72B84A9D-582E-4642-F6A2-A8709FB3CCFC}"/>
                    </a:ext>
                  </a:extLst>
                </p:cNvPr>
                <p:cNvSpPr/>
                <p:nvPr/>
              </p:nvSpPr>
              <p:spPr>
                <a:xfrm rot="14450951" flipV="1">
                  <a:off x="11359587" y="5321179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0BEFEF15-D6BB-B8DF-9E5D-3087105C0214}"/>
                    </a:ext>
                  </a:extLst>
                </p:cNvPr>
                <p:cNvSpPr/>
                <p:nvPr/>
              </p:nvSpPr>
              <p:spPr>
                <a:xfrm rot="14450951" flipV="1">
                  <a:off x="11428643" y="5306876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E76B4468-0733-0577-5518-8EA0CF3C0A36}"/>
                    </a:ext>
                  </a:extLst>
                </p:cNvPr>
                <p:cNvSpPr/>
                <p:nvPr/>
              </p:nvSpPr>
              <p:spPr>
                <a:xfrm rot="14450951" flipV="1">
                  <a:off x="11497699" y="5287872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7CE9DFDE-87D5-8CE1-8D51-CB0A2959A238}"/>
                    </a:ext>
                  </a:extLst>
                </p:cNvPr>
                <p:cNvSpPr/>
                <p:nvPr/>
              </p:nvSpPr>
              <p:spPr>
                <a:xfrm rot="14450951" flipV="1">
                  <a:off x="11566755" y="5273571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4C0897E6-8D74-2FE6-DA42-0BED0BC9CA3E}"/>
                    </a:ext>
                  </a:extLst>
                </p:cNvPr>
                <p:cNvSpPr/>
                <p:nvPr/>
              </p:nvSpPr>
              <p:spPr>
                <a:xfrm rot="14450951" flipV="1">
                  <a:off x="11635811" y="5264034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E779313C-B8C1-2DB4-A3FF-27F248D19513}"/>
                    </a:ext>
                  </a:extLst>
                </p:cNvPr>
                <p:cNvSpPr/>
                <p:nvPr/>
              </p:nvSpPr>
              <p:spPr>
                <a:xfrm rot="14450951" flipV="1">
                  <a:off x="11704867" y="5268785"/>
                  <a:ext cx="45720" cy="4572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8343CCE2-31A4-67AC-1012-185B4B02BA6E}"/>
                </a:ext>
              </a:extLst>
            </p:cNvPr>
            <p:cNvGrpSpPr/>
            <p:nvPr/>
          </p:nvGrpSpPr>
          <p:grpSpPr>
            <a:xfrm>
              <a:off x="2799193" y="2848505"/>
              <a:ext cx="6093409" cy="413179"/>
              <a:chOff x="2841939" y="2764191"/>
              <a:chExt cx="6093409" cy="413179"/>
            </a:xfrm>
            <a:solidFill>
              <a:schemeClr val="bg2">
                <a:lumMod val="50000"/>
              </a:schemeClr>
            </a:solidFill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C6A8BA08-D893-EB22-72EB-6E1D0E93D042}"/>
                  </a:ext>
                </a:extLst>
              </p:cNvPr>
              <p:cNvGrpSpPr/>
              <p:nvPr/>
            </p:nvGrpSpPr>
            <p:grpSpPr>
              <a:xfrm>
                <a:off x="7350120" y="2764191"/>
                <a:ext cx="1585228" cy="413179"/>
                <a:chOff x="1296104" y="5060499"/>
                <a:chExt cx="1585228" cy="413179"/>
              </a:xfrm>
              <a:grpFill/>
            </p:grpSpPr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2FE28B1A-3681-5649-97D4-13C04B04F889}"/>
                    </a:ext>
                  </a:extLst>
                </p:cNvPr>
                <p:cNvSpPr/>
                <p:nvPr/>
              </p:nvSpPr>
              <p:spPr>
                <a:xfrm>
                  <a:off x="1296104" y="5119735"/>
                  <a:ext cx="1575431" cy="353943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S-C-</a:t>
                  </a:r>
                  <a:r>
                    <a:rPr kumimoji="0" lang="en-US" altLang="en-US" sz="1700" b="1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D0103A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A</a:t>
                  </a: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-A-F</a:t>
                  </a:r>
                  <a:endParaRPr kumimoji="0" lang="en-US" sz="1700" b="0" i="0" u="none" strike="noStrike" kern="0" cap="none" spc="18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Left Brace 157">
                  <a:extLst>
                    <a:ext uri="{FF2B5EF4-FFF2-40B4-BE49-F238E27FC236}">
                      <a16:creationId xmlns:a16="http://schemas.microsoft.com/office/drawing/2014/main" id="{E3C96A28-A4B0-A8E0-437D-A4E77E732ECB}"/>
                    </a:ext>
                  </a:extLst>
                </p:cNvPr>
                <p:cNvSpPr/>
                <p:nvPr/>
              </p:nvSpPr>
              <p:spPr>
                <a:xfrm rot="16200000">
                  <a:off x="1402096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9" name="Left Brace 158">
                  <a:extLst>
                    <a:ext uri="{FF2B5EF4-FFF2-40B4-BE49-F238E27FC236}">
                      <a16:creationId xmlns:a16="http://schemas.microsoft.com/office/drawing/2014/main" id="{CAA07128-C5C3-9492-A47E-C9173A1A0885}"/>
                    </a:ext>
                  </a:extLst>
                </p:cNvPr>
                <p:cNvSpPr/>
                <p:nvPr/>
              </p:nvSpPr>
              <p:spPr>
                <a:xfrm rot="16200000">
                  <a:off x="1722378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60" name="Left Brace 159">
                  <a:extLst>
                    <a:ext uri="{FF2B5EF4-FFF2-40B4-BE49-F238E27FC236}">
                      <a16:creationId xmlns:a16="http://schemas.microsoft.com/office/drawing/2014/main" id="{6B2E36E3-D313-BD07-230C-3EF441A90634}"/>
                    </a:ext>
                  </a:extLst>
                </p:cNvPr>
                <p:cNvSpPr/>
                <p:nvPr/>
              </p:nvSpPr>
              <p:spPr>
                <a:xfrm rot="16200000">
                  <a:off x="2042660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61" name="Left Brace 160">
                  <a:extLst>
                    <a:ext uri="{FF2B5EF4-FFF2-40B4-BE49-F238E27FC236}">
                      <a16:creationId xmlns:a16="http://schemas.microsoft.com/office/drawing/2014/main" id="{C4034A5B-D21C-EB52-696A-5F73C55BFF78}"/>
                    </a:ext>
                  </a:extLst>
                </p:cNvPr>
                <p:cNvSpPr/>
                <p:nvPr/>
              </p:nvSpPr>
              <p:spPr>
                <a:xfrm rot="16200000">
                  <a:off x="2362942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62" name="Left Brace 161">
                  <a:extLst>
                    <a:ext uri="{FF2B5EF4-FFF2-40B4-BE49-F238E27FC236}">
                      <a16:creationId xmlns:a16="http://schemas.microsoft.com/office/drawing/2014/main" id="{28BFB7CB-19C2-72A5-DF50-27C0F71E1223}"/>
                    </a:ext>
                  </a:extLst>
                </p:cNvPr>
                <p:cNvSpPr/>
                <p:nvPr/>
              </p:nvSpPr>
              <p:spPr>
                <a:xfrm rot="16200000">
                  <a:off x="2683224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16CDDB7F-3DF0-957A-788F-68FC21594C1F}"/>
                  </a:ext>
                </a:extLst>
              </p:cNvPr>
              <p:cNvGrpSpPr/>
              <p:nvPr/>
            </p:nvGrpSpPr>
            <p:grpSpPr>
              <a:xfrm>
                <a:off x="2841939" y="2950957"/>
                <a:ext cx="4589772" cy="122248"/>
                <a:chOff x="2842109" y="5247265"/>
                <a:chExt cx="4589772" cy="122248"/>
              </a:xfrm>
              <a:grpFill/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22DE5DA-A337-DF41-153B-9C17D9E0C2C4}"/>
                    </a:ext>
                  </a:extLst>
                </p:cNvPr>
                <p:cNvSpPr/>
                <p:nvPr/>
              </p:nvSpPr>
              <p:spPr>
                <a:xfrm rot="14450951" flipV="1">
                  <a:off x="2842109" y="52758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06214C76-9460-16F3-0C9B-8B2F95DA6E7D}"/>
                    </a:ext>
                  </a:extLst>
                </p:cNvPr>
                <p:cNvSpPr/>
                <p:nvPr/>
              </p:nvSpPr>
              <p:spPr>
                <a:xfrm rot="14450951" flipV="1">
                  <a:off x="2911165" y="528060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FED0179F-C152-ACC8-3B1A-8717CDF1D46D}"/>
                    </a:ext>
                  </a:extLst>
                </p:cNvPr>
                <p:cNvSpPr/>
                <p:nvPr/>
              </p:nvSpPr>
              <p:spPr>
                <a:xfrm rot="14450951" flipV="1">
                  <a:off x="2980221" y="530441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7445669F-21E3-3B68-AB01-86075390203B}"/>
                    </a:ext>
                  </a:extLst>
                </p:cNvPr>
                <p:cNvSpPr/>
                <p:nvPr/>
              </p:nvSpPr>
              <p:spPr>
                <a:xfrm rot="14450951" flipV="1">
                  <a:off x="3049277" y="531868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D3D9C288-8828-EEDE-DCCF-B606CE0E131A}"/>
                    </a:ext>
                  </a:extLst>
                </p:cNvPr>
                <p:cNvSpPr/>
                <p:nvPr/>
              </p:nvSpPr>
              <p:spPr>
                <a:xfrm rot="14450951" flipV="1">
                  <a:off x="3118333" y="530438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DA411CBB-0EC6-88AF-7657-AF014F9FEBA4}"/>
                    </a:ext>
                  </a:extLst>
                </p:cNvPr>
                <p:cNvSpPr/>
                <p:nvPr/>
              </p:nvSpPr>
              <p:spPr>
                <a:xfrm rot="14450951" flipV="1">
                  <a:off x="3187389" y="528538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1C3867A2-6DFD-F3C5-E42B-16B2FEAE65A3}"/>
                    </a:ext>
                  </a:extLst>
                </p:cNvPr>
                <p:cNvSpPr/>
                <p:nvPr/>
              </p:nvSpPr>
              <p:spPr>
                <a:xfrm rot="14450951" flipV="1">
                  <a:off x="3256445" y="52710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9291EC87-A655-D711-2B7E-E1592D2F9ABA}"/>
                    </a:ext>
                  </a:extLst>
                </p:cNvPr>
                <p:cNvSpPr/>
                <p:nvPr/>
              </p:nvSpPr>
              <p:spPr>
                <a:xfrm rot="14450951" flipV="1">
                  <a:off x="3325501" y="526154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A1004DC0-468E-044F-7A84-D9ABCDC191FC}"/>
                    </a:ext>
                  </a:extLst>
                </p:cNvPr>
                <p:cNvSpPr/>
                <p:nvPr/>
              </p:nvSpPr>
              <p:spPr>
                <a:xfrm rot="14450951" flipV="1">
                  <a:off x="3394557" y="52662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4E16CA1F-A150-12C6-D89C-2B2530308705}"/>
                    </a:ext>
                  </a:extLst>
                </p:cNvPr>
                <p:cNvSpPr/>
                <p:nvPr/>
              </p:nvSpPr>
              <p:spPr>
                <a:xfrm rot="14450951" flipV="1">
                  <a:off x="3463613" y="529962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A89B8E6-9040-F1BE-3FD1-4D16B4C2B732}"/>
                    </a:ext>
                  </a:extLst>
                </p:cNvPr>
                <p:cNvSpPr/>
                <p:nvPr/>
              </p:nvSpPr>
              <p:spPr>
                <a:xfrm rot="14450951" flipV="1">
                  <a:off x="3532669" y="531153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BC3433E7-F056-347C-A368-2EEBC5C64106}"/>
                    </a:ext>
                  </a:extLst>
                </p:cNvPr>
                <p:cNvSpPr/>
                <p:nvPr/>
              </p:nvSpPr>
              <p:spPr>
                <a:xfrm rot="14450951" flipV="1">
                  <a:off x="3601725" y="531152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859EB1E6-36B2-E47E-6222-3C45D8D57DAF}"/>
                    </a:ext>
                  </a:extLst>
                </p:cNvPr>
                <p:cNvSpPr/>
                <p:nvPr/>
              </p:nvSpPr>
              <p:spPr>
                <a:xfrm rot="14450951" flipV="1">
                  <a:off x="3670781" y="530680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69A1EEAB-C688-BDAA-7F63-E7D7063D15B6}"/>
                    </a:ext>
                  </a:extLst>
                </p:cNvPr>
                <p:cNvSpPr/>
                <p:nvPr/>
              </p:nvSpPr>
              <p:spPr>
                <a:xfrm rot="14450951" flipV="1">
                  <a:off x="3739837" y="529965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32C9BDEA-52D7-0CF6-B24D-E92E95CAE097}"/>
                    </a:ext>
                  </a:extLst>
                </p:cNvPr>
                <p:cNvSpPr/>
                <p:nvPr/>
              </p:nvSpPr>
              <p:spPr>
                <a:xfrm rot="14450951" flipV="1">
                  <a:off x="3808897" y="528535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E81CD53F-ED0E-5B22-2897-8AEE47E03ACA}"/>
                    </a:ext>
                  </a:extLst>
                </p:cNvPr>
                <p:cNvSpPr/>
                <p:nvPr/>
              </p:nvSpPr>
              <p:spPr>
                <a:xfrm rot="14450951" flipV="1">
                  <a:off x="3877953" y="526157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2F1B9C95-5952-38B4-7995-13E793B8FBC3}"/>
                    </a:ext>
                  </a:extLst>
                </p:cNvPr>
                <p:cNvSpPr/>
                <p:nvPr/>
              </p:nvSpPr>
              <p:spPr>
                <a:xfrm rot="14450951" flipV="1">
                  <a:off x="3947009" y="52663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7F963913-18A7-8F78-2C9B-F69933930E54}"/>
                    </a:ext>
                  </a:extLst>
                </p:cNvPr>
                <p:cNvSpPr/>
                <p:nvPr/>
              </p:nvSpPr>
              <p:spPr>
                <a:xfrm rot="14450951" flipV="1">
                  <a:off x="4016065" y="529013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97663BA1-2CA8-F448-6260-E36E8F1ADDF4}"/>
                    </a:ext>
                  </a:extLst>
                </p:cNvPr>
                <p:cNvSpPr/>
                <p:nvPr/>
              </p:nvSpPr>
              <p:spPr>
                <a:xfrm rot="14450951" flipV="1">
                  <a:off x="4085121" y="530441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A903B6D2-7C0D-2C98-4EDA-A42C8A5BCD73}"/>
                    </a:ext>
                  </a:extLst>
                </p:cNvPr>
                <p:cNvSpPr/>
                <p:nvPr/>
              </p:nvSpPr>
              <p:spPr>
                <a:xfrm rot="14450951" flipV="1">
                  <a:off x="4154177" y="529010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C2DD9AE8-95A6-D7E2-833B-5482CB73AA45}"/>
                    </a:ext>
                  </a:extLst>
                </p:cNvPr>
                <p:cNvSpPr/>
                <p:nvPr/>
              </p:nvSpPr>
              <p:spPr>
                <a:xfrm rot="14450951" flipV="1">
                  <a:off x="4223233" y="527110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7CE10E92-75FD-76ED-2AAB-A5ECEA0A21E0}"/>
                    </a:ext>
                  </a:extLst>
                </p:cNvPr>
                <p:cNvSpPr/>
                <p:nvPr/>
              </p:nvSpPr>
              <p:spPr>
                <a:xfrm rot="14450951" flipV="1">
                  <a:off x="4292289" y="525680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600676F7-1DF8-9282-1536-4DF92E01796C}"/>
                    </a:ext>
                  </a:extLst>
                </p:cNvPr>
                <p:cNvSpPr/>
                <p:nvPr/>
              </p:nvSpPr>
              <p:spPr>
                <a:xfrm rot="14450951" flipV="1">
                  <a:off x="4361345" y="524726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61BEC977-5021-1702-4347-B8BD0D9068E5}"/>
                    </a:ext>
                  </a:extLst>
                </p:cNvPr>
                <p:cNvSpPr/>
                <p:nvPr/>
              </p:nvSpPr>
              <p:spPr>
                <a:xfrm rot="14450951" flipV="1">
                  <a:off x="4430401" y="525201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C30EC66C-2E1C-67BE-DA28-B7F5DAB97CDC}"/>
                    </a:ext>
                  </a:extLst>
                </p:cNvPr>
                <p:cNvSpPr/>
                <p:nvPr/>
              </p:nvSpPr>
              <p:spPr>
                <a:xfrm rot="14450951" flipV="1">
                  <a:off x="4499457" y="528534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23FE6EE7-F972-72A1-A7F9-94AC6D114C94}"/>
                    </a:ext>
                  </a:extLst>
                </p:cNvPr>
                <p:cNvSpPr/>
                <p:nvPr/>
              </p:nvSpPr>
              <p:spPr>
                <a:xfrm rot="14450951" flipV="1">
                  <a:off x="4568513" y="529725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773B141A-326A-5F2D-322B-036FFE4626EC}"/>
                    </a:ext>
                  </a:extLst>
                </p:cNvPr>
                <p:cNvSpPr/>
                <p:nvPr/>
              </p:nvSpPr>
              <p:spPr>
                <a:xfrm rot="14450951" flipV="1">
                  <a:off x="4637569" y="529724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135C842A-8347-99D2-E1E2-0F4F454BF73D}"/>
                    </a:ext>
                  </a:extLst>
                </p:cNvPr>
                <p:cNvSpPr/>
                <p:nvPr/>
              </p:nvSpPr>
              <p:spPr>
                <a:xfrm rot="14450951" flipV="1">
                  <a:off x="4706625" y="52925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275A5DDB-C9D9-5711-5985-A6D28760E2F2}"/>
                    </a:ext>
                  </a:extLst>
                </p:cNvPr>
                <p:cNvSpPr/>
                <p:nvPr/>
              </p:nvSpPr>
              <p:spPr>
                <a:xfrm rot="14450951" flipV="1">
                  <a:off x="4775681" y="528537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023788C4-76C2-C9D8-4C44-CC7CD21527C8}"/>
                    </a:ext>
                  </a:extLst>
                </p:cNvPr>
                <p:cNvSpPr/>
                <p:nvPr/>
              </p:nvSpPr>
              <p:spPr>
                <a:xfrm rot="14450951" flipV="1">
                  <a:off x="4844741" y="527107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CB41F551-913F-07A8-231F-9E739ECD79BE}"/>
                    </a:ext>
                  </a:extLst>
                </p:cNvPr>
                <p:cNvSpPr/>
                <p:nvPr/>
              </p:nvSpPr>
              <p:spPr>
                <a:xfrm rot="14450951" flipV="1">
                  <a:off x="4906942" y="527840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3EA504B8-3CB0-469F-FE4C-D8CECBC70B04}"/>
                    </a:ext>
                  </a:extLst>
                </p:cNvPr>
                <p:cNvSpPr/>
                <p:nvPr/>
              </p:nvSpPr>
              <p:spPr>
                <a:xfrm rot="14450951" flipV="1">
                  <a:off x="4975998" y="52831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81C5506A-66BC-3C2E-4B00-A2C2048F9663}"/>
                    </a:ext>
                  </a:extLst>
                </p:cNvPr>
                <p:cNvSpPr/>
                <p:nvPr/>
              </p:nvSpPr>
              <p:spPr>
                <a:xfrm rot="14450951" flipV="1">
                  <a:off x="5045054" y="530695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AD2EED4E-1493-1B79-43C0-08163AFE4FA5}"/>
                    </a:ext>
                  </a:extLst>
                </p:cNvPr>
                <p:cNvSpPr/>
                <p:nvPr/>
              </p:nvSpPr>
              <p:spPr>
                <a:xfrm rot="14450951" flipV="1">
                  <a:off x="5114110" y="532123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38FCB737-E0B5-474D-40DB-70D331690608}"/>
                    </a:ext>
                  </a:extLst>
                </p:cNvPr>
                <p:cNvSpPr/>
                <p:nvPr/>
              </p:nvSpPr>
              <p:spPr>
                <a:xfrm rot="14450951" flipV="1">
                  <a:off x="5183166" y="530693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71C5FB03-9F7E-8A4C-ADBB-12ED6F111791}"/>
                    </a:ext>
                  </a:extLst>
                </p:cNvPr>
                <p:cNvSpPr/>
                <p:nvPr/>
              </p:nvSpPr>
              <p:spPr>
                <a:xfrm rot="14450951" flipV="1">
                  <a:off x="5252222" y="52879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5" name="Oval 124">
                  <a:extLst>
                    <a:ext uri="{FF2B5EF4-FFF2-40B4-BE49-F238E27FC236}">
                      <a16:creationId xmlns:a16="http://schemas.microsoft.com/office/drawing/2014/main" id="{AEEA74BC-BCB5-A033-7E7E-5F47F73FDA4D}"/>
                    </a:ext>
                  </a:extLst>
                </p:cNvPr>
                <p:cNvSpPr/>
                <p:nvPr/>
              </p:nvSpPr>
              <p:spPr>
                <a:xfrm rot="14450951" flipV="1">
                  <a:off x="5321278" y="527362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6" name="Oval 125">
                  <a:extLst>
                    <a:ext uri="{FF2B5EF4-FFF2-40B4-BE49-F238E27FC236}">
                      <a16:creationId xmlns:a16="http://schemas.microsoft.com/office/drawing/2014/main" id="{52FBBACC-4AAD-0FE9-7AC4-2198123A47C1}"/>
                    </a:ext>
                  </a:extLst>
                </p:cNvPr>
                <p:cNvSpPr/>
                <p:nvPr/>
              </p:nvSpPr>
              <p:spPr>
                <a:xfrm rot="14450951" flipV="1">
                  <a:off x="5390334" y="526409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7AFC2D39-FE94-93D0-FAB3-82B5305503CD}"/>
                    </a:ext>
                  </a:extLst>
                </p:cNvPr>
                <p:cNvSpPr/>
                <p:nvPr/>
              </p:nvSpPr>
              <p:spPr>
                <a:xfrm rot="14450951" flipV="1">
                  <a:off x="5459390" y="526884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id="{D082628C-0F56-E65B-16FA-E38B88FB410B}"/>
                    </a:ext>
                  </a:extLst>
                </p:cNvPr>
                <p:cNvSpPr/>
                <p:nvPr/>
              </p:nvSpPr>
              <p:spPr>
                <a:xfrm rot="14450951" flipV="1">
                  <a:off x="5528446" y="530216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B02A1023-CAC6-F7D7-D890-A9B87BEE72F1}"/>
                    </a:ext>
                  </a:extLst>
                </p:cNvPr>
                <p:cNvSpPr/>
                <p:nvPr/>
              </p:nvSpPr>
              <p:spPr>
                <a:xfrm rot="14450951" flipV="1">
                  <a:off x="5597502" y="531408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0" name="Oval 129">
                  <a:extLst>
                    <a:ext uri="{FF2B5EF4-FFF2-40B4-BE49-F238E27FC236}">
                      <a16:creationId xmlns:a16="http://schemas.microsoft.com/office/drawing/2014/main" id="{90A6C75F-C9A9-6494-8FB8-2EA01A591479}"/>
                    </a:ext>
                  </a:extLst>
                </p:cNvPr>
                <p:cNvSpPr/>
                <p:nvPr/>
              </p:nvSpPr>
              <p:spPr>
                <a:xfrm rot="14450951" flipV="1">
                  <a:off x="5666558" y="531406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1" name="Oval 130">
                  <a:extLst>
                    <a:ext uri="{FF2B5EF4-FFF2-40B4-BE49-F238E27FC236}">
                      <a16:creationId xmlns:a16="http://schemas.microsoft.com/office/drawing/2014/main" id="{A8F0C592-1C93-0887-0E02-EBA19B006F61}"/>
                    </a:ext>
                  </a:extLst>
                </p:cNvPr>
                <p:cNvSpPr/>
                <p:nvPr/>
              </p:nvSpPr>
              <p:spPr>
                <a:xfrm rot="14450951" flipV="1">
                  <a:off x="5735614" y="53093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0ACADC99-8A38-B8CE-ED8F-A2F550AC84DA}"/>
                    </a:ext>
                  </a:extLst>
                </p:cNvPr>
                <p:cNvSpPr/>
                <p:nvPr/>
              </p:nvSpPr>
              <p:spPr>
                <a:xfrm rot="14450951" flipV="1">
                  <a:off x="5804670" y="530220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4DAEA0F1-005D-FA4A-5D4A-FB5A699CF833}"/>
                    </a:ext>
                  </a:extLst>
                </p:cNvPr>
                <p:cNvSpPr/>
                <p:nvPr/>
              </p:nvSpPr>
              <p:spPr>
                <a:xfrm rot="14450951" flipV="1">
                  <a:off x="5873730" y="528790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38A3A55D-1E60-AEDF-F8E6-05E7FE740FC3}"/>
                    </a:ext>
                  </a:extLst>
                </p:cNvPr>
                <p:cNvSpPr/>
                <p:nvPr/>
              </p:nvSpPr>
              <p:spPr>
                <a:xfrm rot="14450951" flipV="1">
                  <a:off x="5937040" y="527929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8FC06958-FFF7-D296-C302-DACD3737AD66}"/>
                    </a:ext>
                  </a:extLst>
                </p:cNvPr>
                <p:cNvSpPr/>
                <p:nvPr/>
              </p:nvSpPr>
              <p:spPr>
                <a:xfrm rot="14450951" flipV="1">
                  <a:off x="6006096" y="528404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B6167EB3-BF8E-8224-D295-C5ACB98AEE37}"/>
                    </a:ext>
                  </a:extLst>
                </p:cNvPr>
                <p:cNvSpPr/>
                <p:nvPr/>
              </p:nvSpPr>
              <p:spPr>
                <a:xfrm rot="14450951" flipV="1">
                  <a:off x="6075152" y="530785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8AB9AE84-CEAE-9063-BD4C-C1DAC61570EC}"/>
                    </a:ext>
                  </a:extLst>
                </p:cNvPr>
                <p:cNvSpPr/>
                <p:nvPr/>
              </p:nvSpPr>
              <p:spPr>
                <a:xfrm rot="14450951" flipV="1">
                  <a:off x="6144208" y="53221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28F507E4-2673-4A76-8678-CE24F4DD0D31}"/>
                    </a:ext>
                  </a:extLst>
                </p:cNvPr>
                <p:cNvSpPr/>
                <p:nvPr/>
              </p:nvSpPr>
              <p:spPr>
                <a:xfrm rot="14450951" flipV="1">
                  <a:off x="6213264" y="530782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EC72AE8C-D601-31EE-E807-2FBE9870DE66}"/>
                    </a:ext>
                  </a:extLst>
                </p:cNvPr>
                <p:cNvSpPr/>
                <p:nvPr/>
              </p:nvSpPr>
              <p:spPr>
                <a:xfrm rot="14450951" flipV="1">
                  <a:off x="6282320" y="528882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BC2CF8F3-D051-9054-81A5-4C2897B649E9}"/>
                    </a:ext>
                  </a:extLst>
                </p:cNvPr>
                <p:cNvSpPr/>
                <p:nvPr/>
              </p:nvSpPr>
              <p:spPr>
                <a:xfrm rot="14450951" flipV="1">
                  <a:off x="6351376" y="527452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79F47BAB-FD4D-CC3D-7427-CA6C9F0B672B}"/>
                    </a:ext>
                  </a:extLst>
                </p:cNvPr>
                <p:cNvSpPr/>
                <p:nvPr/>
              </p:nvSpPr>
              <p:spPr>
                <a:xfrm rot="14450951" flipV="1">
                  <a:off x="6420432" y="526498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7DEB2F07-6E09-257E-18CE-0546CD186BB2}"/>
                    </a:ext>
                  </a:extLst>
                </p:cNvPr>
                <p:cNvSpPr/>
                <p:nvPr/>
              </p:nvSpPr>
              <p:spPr>
                <a:xfrm rot="14450951" flipV="1">
                  <a:off x="6489488" y="526973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9054D315-EBB6-2AD3-03EC-E58C8D4DB9E9}"/>
                    </a:ext>
                  </a:extLst>
                </p:cNvPr>
                <p:cNvSpPr/>
                <p:nvPr/>
              </p:nvSpPr>
              <p:spPr>
                <a:xfrm rot="14450951" flipV="1">
                  <a:off x="6558544" y="530306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074B8478-0EAA-DC4C-68E8-EFED78B55A59}"/>
                    </a:ext>
                  </a:extLst>
                </p:cNvPr>
                <p:cNvSpPr/>
                <p:nvPr/>
              </p:nvSpPr>
              <p:spPr>
                <a:xfrm rot="14450951" flipV="1">
                  <a:off x="6627600" y="531497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BA98A18-E231-2D7D-CBF7-854584369DC5}"/>
                    </a:ext>
                  </a:extLst>
                </p:cNvPr>
                <p:cNvSpPr/>
                <p:nvPr/>
              </p:nvSpPr>
              <p:spPr>
                <a:xfrm rot="14450951" flipV="1">
                  <a:off x="6696656" y="531496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55D2C1F1-BD1B-BFB9-D446-8DBFEBA97BA4}"/>
                    </a:ext>
                  </a:extLst>
                </p:cNvPr>
                <p:cNvSpPr/>
                <p:nvPr/>
              </p:nvSpPr>
              <p:spPr>
                <a:xfrm rot="14450951" flipV="1">
                  <a:off x="6765712" y="531024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627C8583-1B47-D33F-E665-E382C5C3C552}"/>
                    </a:ext>
                  </a:extLst>
                </p:cNvPr>
                <p:cNvSpPr/>
                <p:nvPr/>
              </p:nvSpPr>
              <p:spPr>
                <a:xfrm rot="14450951" flipV="1">
                  <a:off x="6834768" y="53030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F6DC480C-5C8E-3A96-85DB-A871AEEA7CA4}"/>
                    </a:ext>
                  </a:extLst>
                </p:cNvPr>
                <p:cNvSpPr/>
                <p:nvPr/>
              </p:nvSpPr>
              <p:spPr>
                <a:xfrm rot="14450951" flipV="1">
                  <a:off x="6903828" y="528879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DB84927-E206-E812-0319-A7B6772330AB}"/>
                    </a:ext>
                  </a:extLst>
                </p:cNvPr>
                <p:cNvSpPr/>
                <p:nvPr/>
              </p:nvSpPr>
              <p:spPr>
                <a:xfrm rot="14450951" flipV="1">
                  <a:off x="6976556" y="527380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4C051314-658E-0F16-76DA-FFE025D712A5}"/>
                    </a:ext>
                  </a:extLst>
                </p:cNvPr>
                <p:cNvSpPr/>
                <p:nvPr/>
              </p:nvSpPr>
              <p:spPr>
                <a:xfrm rot="14450951" flipV="1">
                  <a:off x="7045612" y="527855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73596A25-FADF-0BD1-3790-3B82DD082D4B}"/>
                    </a:ext>
                  </a:extLst>
                </p:cNvPr>
                <p:cNvSpPr/>
                <p:nvPr/>
              </p:nvSpPr>
              <p:spPr>
                <a:xfrm rot="14450951" flipV="1">
                  <a:off x="7114668" y="53118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3633B325-0539-D898-4E54-B96AC771FF2F}"/>
                    </a:ext>
                  </a:extLst>
                </p:cNvPr>
                <p:cNvSpPr/>
                <p:nvPr/>
              </p:nvSpPr>
              <p:spPr>
                <a:xfrm rot="14450951" flipV="1">
                  <a:off x="7183724" y="53237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F0FA2B57-C620-29D4-F5E3-0922B1885FB0}"/>
                    </a:ext>
                  </a:extLst>
                </p:cNvPr>
                <p:cNvSpPr/>
                <p:nvPr/>
              </p:nvSpPr>
              <p:spPr>
                <a:xfrm rot="14450951" flipV="1">
                  <a:off x="7252780" y="53237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26A600EC-897F-D515-0165-8D72E0CBCDE4}"/>
                    </a:ext>
                  </a:extLst>
                </p:cNvPr>
                <p:cNvSpPr/>
                <p:nvPr/>
              </p:nvSpPr>
              <p:spPr>
                <a:xfrm rot="14450951" flipV="1">
                  <a:off x="7321836" y="531906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5" name="Freeform: Shape 288">
                  <a:extLst>
                    <a:ext uri="{FF2B5EF4-FFF2-40B4-BE49-F238E27FC236}">
                      <a16:creationId xmlns:a16="http://schemas.microsoft.com/office/drawing/2014/main" id="{DE242606-D200-D70A-16E0-A897A4428E7C}"/>
                    </a:ext>
                  </a:extLst>
                </p:cNvPr>
                <p:cNvSpPr/>
                <p:nvPr/>
              </p:nvSpPr>
              <p:spPr>
                <a:xfrm>
                  <a:off x="2864645" y="5275299"/>
                  <a:ext cx="4567236" cy="70610"/>
                </a:xfrm>
                <a:custGeom>
                  <a:avLst/>
                  <a:gdLst>
                    <a:gd name="connsiteX0" fmla="*/ 2024948 w 2024948"/>
                    <a:gd name="connsiteY0" fmla="*/ 97592 h 140457"/>
                    <a:gd name="connsiteX1" fmla="*/ 1934461 w 2024948"/>
                    <a:gd name="connsiteY1" fmla="*/ 133311 h 140457"/>
                    <a:gd name="connsiteX2" fmla="*/ 1805873 w 2024948"/>
                    <a:gd name="connsiteY2" fmla="*/ 138073 h 140457"/>
                    <a:gd name="connsiteX3" fmla="*/ 1665380 w 2024948"/>
                    <a:gd name="connsiteY3" fmla="*/ 104736 h 140457"/>
                    <a:gd name="connsiteX4" fmla="*/ 1601086 w 2024948"/>
                    <a:gd name="connsiteY4" fmla="*/ 85686 h 140457"/>
                    <a:gd name="connsiteX5" fmla="*/ 1377248 w 2024948"/>
                    <a:gd name="connsiteY5" fmla="*/ 130929 h 140457"/>
                    <a:gd name="connsiteX6" fmla="*/ 1167698 w 2024948"/>
                    <a:gd name="connsiteY6" fmla="*/ 119023 h 140457"/>
                    <a:gd name="connsiteX7" fmla="*/ 1103405 w 2024948"/>
                    <a:gd name="connsiteY7" fmla="*/ 88067 h 140457"/>
                    <a:gd name="connsiteX8" fmla="*/ 962911 w 2024948"/>
                    <a:gd name="connsiteY8" fmla="*/ 97592 h 140457"/>
                    <a:gd name="connsiteX9" fmla="*/ 760505 w 2024948"/>
                    <a:gd name="connsiteY9" fmla="*/ 140454 h 140457"/>
                    <a:gd name="connsiteX10" fmla="*/ 627155 w 2024948"/>
                    <a:gd name="connsiteY10" fmla="*/ 95211 h 140457"/>
                    <a:gd name="connsiteX11" fmla="*/ 496186 w 2024948"/>
                    <a:gd name="connsiteY11" fmla="*/ 104736 h 140457"/>
                    <a:gd name="connsiteX12" fmla="*/ 284255 w 2024948"/>
                    <a:gd name="connsiteY12" fmla="*/ 133311 h 140457"/>
                    <a:gd name="connsiteX13" fmla="*/ 143761 w 2024948"/>
                    <a:gd name="connsiteY13" fmla="*/ 121404 h 140457"/>
                    <a:gd name="connsiteX14" fmla="*/ 74705 w 2024948"/>
                    <a:gd name="connsiteY14" fmla="*/ 85686 h 140457"/>
                    <a:gd name="connsiteX0" fmla="*/ 4577706 w 4577706"/>
                    <a:gd name="connsiteY0" fmla="*/ 91825 h 134690"/>
                    <a:gd name="connsiteX1" fmla="*/ 4487219 w 4577706"/>
                    <a:gd name="connsiteY1" fmla="*/ 127544 h 134690"/>
                    <a:gd name="connsiteX2" fmla="*/ 4358631 w 4577706"/>
                    <a:gd name="connsiteY2" fmla="*/ 132306 h 134690"/>
                    <a:gd name="connsiteX3" fmla="*/ 4218138 w 4577706"/>
                    <a:gd name="connsiteY3" fmla="*/ 98969 h 134690"/>
                    <a:gd name="connsiteX4" fmla="*/ 4153844 w 4577706"/>
                    <a:gd name="connsiteY4" fmla="*/ 79919 h 134690"/>
                    <a:gd name="connsiteX5" fmla="*/ 3930006 w 4577706"/>
                    <a:gd name="connsiteY5" fmla="*/ 125162 h 134690"/>
                    <a:gd name="connsiteX6" fmla="*/ 3720456 w 4577706"/>
                    <a:gd name="connsiteY6" fmla="*/ 113256 h 134690"/>
                    <a:gd name="connsiteX7" fmla="*/ 3656163 w 4577706"/>
                    <a:gd name="connsiteY7" fmla="*/ 82300 h 134690"/>
                    <a:gd name="connsiteX8" fmla="*/ 3515669 w 4577706"/>
                    <a:gd name="connsiteY8" fmla="*/ 91825 h 134690"/>
                    <a:gd name="connsiteX9" fmla="*/ 3313263 w 4577706"/>
                    <a:gd name="connsiteY9" fmla="*/ 134687 h 134690"/>
                    <a:gd name="connsiteX10" fmla="*/ 3179913 w 4577706"/>
                    <a:gd name="connsiteY10" fmla="*/ 89444 h 134690"/>
                    <a:gd name="connsiteX11" fmla="*/ 3048944 w 4577706"/>
                    <a:gd name="connsiteY11" fmla="*/ 98969 h 134690"/>
                    <a:gd name="connsiteX12" fmla="*/ 2837013 w 4577706"/>
                    <a:gd name="connsiteY12" fmla="*/ 127544 h 134690"/>
                    <a:gd name="connsiteX13" fmla="*/ 2696519 w 4577706"/>
                    <a:gd name="connsiteY13" fmla="*/ 115637 h 134690"/>
                    <a:gd name="connsiteX14" fmla="*/ 10470 w 4577706"/>
                    <a:gd name="connsiteY14" fmla="*/ 87063 h 134690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36030 w 4567236"/>
                    <a:gd name="connsiteY14" fmla="*/ 29367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4837 h 57702"/>
                    <a:gd name="connsiteX1" fmla="*/ 4476749 w 4567236"/>
                    <a:gd name="connsiteY1" fmla="*/ 50556 h 57702"/>
                    <a:gd name="connsiteX2" fmla="*/ 4348161 w 4567236"/>
                    <a:gd name="connsiteY2" fmla="*/ 55318 h 57702"/>
                    <a:gd name="connsiteX3" fmla="*/ 4207668 w 4567236"/>
                    <a:gd name="connsiteY3" fmla="*/ 21981 h 57702"/>
                    <a:gd name="connsiteX4" fmla="*/ 4143374 w 4567236"/>
                    <a:gd name="connsiteY4" fmla="*/ 2931 h 57702"/>
                    <a:gd name="connsiteX5" fmla="*/ 3919536 w 4567236"/>
                    <a:gd name="connsiteY5" fmla="*/ 48174 h 57702"/>
                    <a:gd name="connsiteX6" fmla="*/ 3709986 w 4567236"/>
                    <a:gd name="connsiteY6" fmla="*/ 36268 h 57702"/>
                    <a:gd name="connsiteX7" fmla="*/ 3645693 w 4567236"/>
                    <a:gd name="connsiteY7" fmla="*/ 5312 h 57702"/>
                    <a:gd name="connsiteX8" fmla="*/ 3505199 w 4567236"/>
                    <a:gd name="connsiteY8" fmla="*/ 14837 h 57702"/>
                    <a:gd name="connsiteX9" fmla="*/ 3302793 w 4567236"/>
                    <a:gd name="connsiteY9" fmla="*/ 57699 h 57702"/>
                    <a:gd name="connsiteX10" fmla="*/ 3169443 w 4567236"/>
                    <a:gd name="connsiteY10" fmla="*/ 12456 h 57702"/>
                    <a:gd name="connsiteX11" fmla="*/ 3038474 w 4567236"/>
                    <a:gd name="connsiteY11" fmla="*/ 21981 h 57702"/>
                    <a:gd name="connsiteX12" fmla="*/ 2826543 w 4567236"/>
                    <a:gd name="connsiteY12" fmla="*/ 50556 h 57702"/>
                    <a:gd name="connsiteX13" fmla="*/ 2686049 w 4567236"/>
                    <a:gd name="connsiteY13" fmla="*/ 38649 h 57702"/>
                    <a:gd name="connsiteX14" fmla="*/ 2545555 w 4567236"/>
                    <a:gd name="connsiteY14" fmla="*/ 2930 h 57702"/>
                    <a:gd name="connsiteX15" fmla="*/ 2283618 w 4567236"/>
                    <a:gd name="connsiteY15" fmla="*/ 2930 h 57702"/>
                    <a:gd name="connsiteX16" fmla="*/ 0 w 4567236"/>
                    <a:gd name="connsiteY16" fmla="*/ 10075 h 57702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28824 w 4567236"/>
                    <a:gd name="connsiteY16" fmla="*/ 36510 h 55564"/>
                    <a:gd name="connsiteX17" fmla="*/ 0 w 4567236"/>
                    <a:gd name="connsiteY17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0 w 4567236"/>
                    <a:gd name="connsiteY17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0 w 4567236"/>
                    <a:gd name="connsiteY17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802605 w 4567236"/>
                    <a:gd name="connsiteY17" fmla="*/ 1031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1512093 w 4567236"/>
                    <a:gd name="connsiteY18" fmla="*/ 26985 h 55564"/>
                    <a:gd name="connsiteX19" fmla="*/ 0 w 4567236"/>
                    <a:gd name="connsiteY19" fmla="*/ 7937 h 55564"/>
                    <a:gd name="connsiteX0" fmla="*/ 4567236 w 4567236"/>
                    <a:gd name="connsiteY0" fmla="*/ 26196 h 69061"/>
                    <a:gd name="connsiteX1" fmla="*/ 4476749 w 4567236"/>
                    <a:gd name="connsiteY1" fmla="*/ 61915 h 69061"/>
                    <a:gd name="connsiteX2" fmla="*/ 4348161 w 4567236"/>
                    <a:gd name="connsiteY2" fmla="*/ 66677 h 69061"/>
                    <a:gd name="connsiteX3" fmla="*/ 4207668 w 4567236"/>
                    <a:gd name="connsiteY3" fmla="*/ 33340 h 69061"/>
                    <a:gd name="connsiteX4" fmla="*/ 4143374 w 4567236"/>
                    <a:gd name="connsiteY4" fmla="*/ 14290 h 69061"/>
                    <a:gd name="connsiteX5" fmla="*/ 3919536 w 4567236"/>
                    <a:gd name="connsiteY5" fmla="*/ 59533 h 69061"/>
                    <a:gd name="connsiteX6" fmla="*/ 3709986 w 4567236"/>
                    <a:gd name="connsiteY6" fmla="*/ 47627 h 69061"/>
                    <a:gd name="connsiteX7" fmla="*/ 3645693 w 4567236"/>
                    <a:gd name="connsiteY7" fmla="*/ 16671 h 69061"/>
                    <a:gd name="connsiteX8" fmla="*/ 3505199 w 4567236"/>
                    <a:gd name="connsiteY8" fmla="*/ 26196 h 69061"/>
                    <a:gd name="connsiteX9" fmla="*/ 3302793 w 4567236"/>
                    <a:gd name="connsiteY9" fmla="*/ 69058 h 69061"/>
                    <a:gd name="connsiteX10" fmla="*/ 3169443 w 4567236"/>
                    <a:gd name="connsiteY10" fmla="*/ 23815 h 69061"/>
                    <a:gd name="connsiteX11" fmla="*/ 3038474 w 4567236"/>
                    <a:gd name="connsiteY11" fmla="*/ 33340 h 69061"/>
                    <a:gd name="connsiteX12" fmla="*/ 2826543 w 4567236"/>
                    <a:gd name="connsiteY12" fmla="*/ 61915 h 69061"/>
                    <a:gd name="connsiteX13" fmla="*/ 2678905 w 4567236"/>
                    <a:gd name="connsiteY13" fmla="*/ 45245 h 69061"/>
                    <a:gd name="connsiteX14" fmla="*/ 2545555 w 4567236"/>
                    <a:gd name="connsiteY14" fmla="*/ 14289 h 69061"/>
                    <a:gd name="connsiteX15" fmla="*/ 2271711 w 4567236"/>
                    <a:gd name="connsiteY15" fmla="*/ 66677 h 69061"/>
                    <a:gd name="connsiteX16" fmla="*/ 2083592 w 4567236"/>
                    <a:gd name="connsiteY16" fmla="*/ 23814 h 69061"/>
                    <a:gd name="connsiteX17" fmla="*/ 1797842 w 4567236"/>
                    <a:gd name="connsiteY17" fmla="*/ 42864 h 69061"/>
                    <a:gd name="connsiteX18" fmla="*/ 1583531 w 4567236"/>
                    <a:gd name="connsiteY18" fmla="*/ 0 h 69061"/>
                    <a:gd name="connsiteX19" fmla="*/ 0 w 4567236"/>
                    <a:gd name="connsiteY19" fmla="*/ 21434 h 69061"/>
                    <a:gd name="connsiteX0" fmla="*/ 4567236 w 4567236"/>
                    <a:gd name="connsiteY0" fmla="*/ 26196 h 69061"/>
                    <a:gd name="connsiteX1" fmla="*/ 4476749 w 4567236"/>
                    <a:gd name="connsiteY1" fmla="*/ 61915 h 69061"/>
                    <a:gd name="connsiteX2" fmla="*/ 4348161 w 4567236"/>
                    <a:gd name="connsiteY2" fmla="*/ 66677 h 69061"/>
                    <a:gd name="connsiteX3" fmla="*/ 4207668 w 4567236"/>
                    <a:gd name="connsiteY3" fmla="*/ 33340 h 69061"/>
                    <a:gd name="connsiteX4" fmla="*/ 4143374 w 4567236"/>
                    <a:gd name="connsiteY4" fmla="*/ 14290 h 69061"/>
                    <a:gd name="connsiteX5" fmla="*/ 3919536 w 4567236"/>
                    <a:gd name="connsiteY5" fmla="*/ 59533 h 69061"/>
                    <a:gd name="connsiteX6" fmla="*/ 3709986 w 4567236"/>
                    <a:gd name="connsiteY6" fmla="*/ 47627 h 69061"/>
                    <a:gd name="connsiteX7" fmla="*/ 3645693 w 4567236"/>
                    <a:gd name="connsiteY7" fmla="*/ 16671 h 69061"/>
                    <a:gd name="connsiteX8" fmla="*/ 3505199 w 4567236"/>
                    <a:gd name="connsiteY8" fmla="*/ 26196 h 69061"/>
                    <a:gd name="connsiteX9" fmla="*/ 3302793 w 4567236"/>
                    <a:gd name="connsiteY9" fmla="*/ 69058 h 69061"/>
                    <a:gd name="connsiteX10" fmla="*/ 3169443 w 4567236"/>
                    <a:gd name="connsiteY10" fmla="*/ 23815 h 69061"/>
                    <a:gd name="connsiteX11" fmla="*/ 3038474 w 4567236"/>
                    <a:gd name="connsiteY11" fmla="*/ 33340 h 69061"/>
                    <a:gd name="connsiteX12" fmla="*/ 2826543 w 4567236"/>
                    <a:gd name="connsiteY12" fmla="*/ 61915 h 69061"/>
                    <a:gd name="connsiteX13" fmla="*/ 2678905 w 4567236"/>
                    <a:gd name="connsiteY13" fmla="*/ 45245 h 69061"/>
                    <a:gd name="connsiteX14" fmla="*/ 2545555 w 4567236"/>
                    <a:gd name="connsiteY14" fmla="*/ 14289 h 69061"/>
                    <a:gd name="connsiteX15" fmla="*/ 2271711 w 4567236"/>
                    <a:gd name="connsiteY15" fmla="*/ 66677 h 69061"/>
                    <a:gd name="connsiteX16" fmla="*/ 2083592 w 4567236"/>
                    <a:gd name="connsiteY16" fmla="*/ 23814 h 69061"/>
                    <a:gd name="connsiteX17" fmla="*/ 1797842 w 4567236"/>
                    <a:gd name="connsiteY17" fmla="*/ 42864 h 69061"/>
                    <a:gd name="connsiteX18" fmla="*/ 1583531 w 4567236"/>
                    <a:gd name="connsiteY18" fmla="*/ 0 h 69061"/>
                    <a:gd name="connsiteX19" fmla="*/ 0 w 4567236"/>
                    <a:gd name="connsiteY19" fmla="*/ 21434 h 69061"/>
                    <a:gd name="connsiteX0" fmla="*/ 4567236 w 4567236"/>
                    <a:gd name="connsiteY0" fmla="*/ 29254 h 72119"/>
                    <a:gd name="connsiteX1" fmla="*/ 4476749 w 4567236"/>
                    <a:gd name="connsiteY1" fmla="*/ 64973 h 72119"/>
                    <a:gd name="connsiteX2" fmla="*/ 4348161 w 4567236"/>
                    <a:gd name="connsiteY2" fmla="*/ 69735 h 72119"/>
                    <a:gd name="connsiteX3" fmla="*/ 4207668 w 4567236"/>
                    <a:gd name="connsiteY3" fmla="*/ 36398 h 72119"/>
                    <a:gd name="connsiteX4" fmla="*/ 4143374 w 4567236"/>
                    <a:gd name="connsiteY4" fmla="*/ 17348 h 72119"/>
                    <a:gd name="connsiteX5" fmla="*/ 3919536 w 4567236"/>
                    <a:gd name="connsiteY5" fmla="*/ 62591 h 72119"/>
                    <a:gd name="connsiteX6" fmla="*/ 3709986 w 4567236"/>
                    <a:gd name="connsiteY6" fmla="*/ 50685 h 72119"/>
                    <a:gd name="connsiteX7" fmla="*/ 3645693 w 4567236"/>
                    <a:gd name="connsiteY7" fmla="*/ 19729 h 72119"/>
                    <a:gd name="connsiteX8" fmla="*/ 3505199 w 4567236"/>
                    <a:gd name="connsiteY8" fmla="*/ 29254 h 72119"/>
                    <a:gd name="connsiteX9" fmla="*/ 3302793 w 4567236"/>
                    <a:gd name="connsiteY9" fmla="*/ 72116 h 72119"/>
                    <a:gd name="connsiteX10" fmla="*/ 3169443 w 4567236"/>
                    <a:gd name="connsiteY10" fmla="*/ 26873 h 72119"/>
                    <a:gd name="connsiteX11" fmla="*/ 3038474 w 4567236"/>
                    <a:gd name="connsiteY11" fmla="*/ 36398 h 72119"/>
                    <a:gd name="connsiteX12" fmla="*/ 2826543 w 4567236"/>
                    <a:gd name="connsiteY12" fmla="*/ 64973 h 72119"/>
                    <a:gd name="connsiteX13" fmla="*/ 2678905 w 4567236"/>
                    <a:gd name="connsiteY13" fmla="*/ 48303 h 72119"/>
                    <a:gd name="connsiteX14" fmla="*/ 2545555 w 4567236"/>
                    <a:gd name="connsiteY14" fmla="*/ 17347 h 72119"/>
                    <a:gd name="connsiteX15" fmla="*/ 2271711 w 4567236"/>
                    <a:gd name="connsiteY15" fmla="*/ 69735 h 72119"/>
                    <a:gd name="connsiteX16" fmla="*/ 2083592 w 4567236"/>
                    <a:gd name="connsiteY16" fmla="*/ 26872 h 72119"/>
                    <a:gd name="connsiteX17" fmla="*/ 1797842 w 4567236"/>
                    <a:gd name="connsiteY17" fmla="*/ 45922 h 72119"/>
                    <a:gd name="connsiteX18" fmla="*/ 1583531 w 4567236"/>
                    <a:gd name="connsiteY18" fmla="*/ 3058 h 72119"/>
                    <a:gd name="connsiteX19" fmla="*/ 0 w 4567236"/>
                    <a:gd name="connsiteY19" fmla="*/ 24492 h 72119"/>
                    <a:gd name="connsiteX0" fmla="*/ 4567236 w 4567236"/>
                    <a:gd name="connsiteY0" fmla="*/ 31557 h 74422"/>
                    <a:gd name="connsiteX1" fmla="*/ 4476749 w 4567236"/>
                    <a:gd name="connsiteY1" fmla="*/ 67276 h 74422"/>
                    <a:gd name="connsiteX2" fmla="*/ 4348161 w 4567236"/>
                    <a:gd name="connsiteY2" fmla="*/ 72038 h 74422"/>
                    <a:gd name="connsiteX3" fmla="*/ 4207668 w 4567236"/>
                    <a:gd name="connsiteY3" fmla="*/ 38701 h 74422"/>
                    <a:gd name="connsiteX4" fmla="*/ 4143374 w 4567236"/>
                    <a:gd name="connsiteY4" fmla="*/ 19651 h 74422"/>
                    <a:gd name="connsiteX5" fmla="*/ 3919536 w 4567236"/>
                    <a:gd name="connsiteY5" fmla="*/ 64894 h 74422"/>
                    <a:gd name="connsiteX6" fmla="*/ 3709986 w 4567236"/>
                    <a:gd name="connsiteY6" fmla="*/ 52988 h 74422"/>
                    <a:gd name="connsiteX7" fmla="*/ 3645693 w 4567236"/>
                    <a:gd name="connsiteY7" fmla="*/ 22032 h 74422"/>
                    <a:gd name="connsiteX8" fmla="*/ 3505199 w 4567236"/>
                    <a:gd name="connsiteY8" fmla="*/ 31557 h 74422"/>
                    <a:gd name="connsiteX9" fmla="*/ 3302793 w 4567236"/>
                    <a:gd name="connsiteY9" fmla="*/ 74419 h 74422"/>
                    <a:gd name="connsiteX10" fmla="*/ 3169443 w 4567236"/>
                    <a:gd name="connsiteY10" fmla="*/ 29176 h 74422"/>
                    <a:gd name="connsiteX11" fmla="*/ 3038474 w 4567236"/>
                    <a:gd name="connsiteY11" fmla="*/ 38701 h 74422"/>
                    <a:gd name="connsiteX12" fmla="*/ 2826543 w 4567236"/>
                    <a:gd name="connsiteY12" fmla="*/ 67276 h 74422"/>
                    <a:gd name="connsiteX13" fmla="*/ 2678905 w 4567236"/>
                    <a:gd name="connsiteY13" fmla="*/ 50606 h 74422"/>
                    <a:gd name="connsiteX14" fmla="*/ 2545555 w 4567236"/>
                    <a:gd name="connsiteY14" fmla="*/ 19650 h 74422"/>
                    <a:gd name="connsiteX15" fmla="*/ 2271711 w 4567236"/>
                    <a:gd name="connsiteY15" fmla="*/ 72038 h 74422"/>
                    <a:gd name="connsiteX16" fmla="*/ 2083592 w 4567236"/>
                    <a:gd name="connsiteY16" fmla="*/ 29175 h 74422"/>
                    <a:gd name="connsiteX17" fmla="*/ 1797842 w 4567236"/>
                    <a:gd name="connsiteY17" fmla="*/ 48225 h 74422"/>
                    <a:gd name="connsiteX18" fmla="*/ 1583531 w 4567236"/>
                    <a:gd name="connsiteY18" fmla="*/ 5361 h 74422"/>
                    <a:gd name="connsiteX19" fmla="*/ 1262061 w 4567236"/>
                    <a:gd name="connsiteY19" fmla="*/ 2982 h 74422"/>
                    <a:gd name="connsiteX20" fmla="*/ 0 w 4567236"/>
                    <a:gd name="connsiteY20" fmla="*/ 26795 h 74422"/>
                    <a:gd name="connsiteX0" fmla="*/ 4567236 w 4567236"/>
                    <a:gd name="connsiteY0" fmla="*/ 26948 h 69813"/>
                    <a:gd name="connsiteX1" fmla="*/ 4476749 w 4567236"/>
                    <a:gd name="connsiteY1" fmla="*/ 62667 h 69813"/>
                    <a:gd name="connsiteX2" fmla="*/ 4348161 w 4567236"/>
                    <a:gd name="connsiteY2" fmla="*/ 67429 h 69813"/>
                    <a:gd name="connsiteX3" fmla="*/ 4207668 w 4567236"/>
                    <a:gd name="connsiteY3" fmla="*/ 34092 h 69813"/>
                    <a:gd name="connsiteX4" fmla="*/ 4143374 w 4567236"/>
                    <a:gd name="connsiteY4" fmla="*/ 15042 h 69813"/>
                    <a:gd name="connsiteX5" fmla="*/ 3919536 w 4567236"/>
                    <a:gd name="connsiteY5" fmla="*/ 60285 h 69813"/>
                    <a:gd name="connsiteX6" fmla="*/ 3709986 w 4567236"/>
                    <a:gd name="connsiteY6" fmla="*/ 48379 h 69813"/>
                    <a:gd name="connsiteX7" fmla="*/ 3645693 w 4567236"/>
                    <a:gd name="connsiteY7" fmla="*/ 17423 h 69813"/>
                    <a:gd name="connsiteX8" fmla="*/ 3505199 w 4567236"/>
                    <a:gd name="connsiteY8" fmla="*/ 26948 h 69813"/>
                    <a:gd name="connsiteX9" fmla="*/ 3302793 w 4567236"/>
                    <a:gd name="connsiteY9" fmla="*/ 69810 h 69813"/>
                    <a:gd name="connsiteX10" fmla="*/ 3169443 w 4567236"/>
                    <a:gd name="connsiteY10" fmla="*/ 24567 h 69813"/>
                    <a:gd name="connsiteX11" fmla="*/ 3038474 w 4567236"/>
                    <a:gd name="connsiteY11" fmla="*/ 34092 h 69813"/>
                    <a:gd name="connsiteX12" fmla="*/ 2826543 w 4567236"/>
                    <a:gd name="connsiteY12" fmla="*/ 62667 h 69813"/>
                    <a:gd name="connsiteX13" fmla="*/ 2678905 w 4567236"/>
                    <a:gd name="connsiteY13" fmla="*/ 45997 h 69813"/>
                    <a:gd name="connsiteX14" fmla="*/ 2545555 w 4567236"/>
                    <a:gd name="connsiteY14" fmla="*/ 15041 h 69813"/>
                    <a:gd name="connsiteX15" fmla="*/ 2271711 w 4567236"/>
                    <a:gd name="connsiteY15" fmla="*/ 67429 h 69813"/>
                    <a:gd name="connsiteX16" fmla="*/ 2083592 w 4567236"/>
                    <a:gd name="connsiteY16" fmla="*/ 24566 h 69813"/>
                    <a:gd name="connsiteX17" fmla="*/ 1797842 w 4567236"/>
                    <a:gd name="connsiteY17" fmla="*/ 43616 h 69813"/>
                    <a:gd name="connsiteX18" fmla="*/ 1583531 w 4567236"/>
                    <a:gd name="connsiteY18" fmla="*/ 752 h 69813"/>
                    <a:gd name="connsiteX19" fmla="*/ 1264442 w 4567236"/>
                    <a:gd name="connsiteY19" fmla="*/ 48379 h 69813"/>
                    <a:gd name="connsiteX20" fmla="*/ 0 w 4567236"/>
                    <a:gd name="connsiteY20" fmla="*/ 22186 h 69813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0 w 4567236"/>
                    <a:gd name="connsiteY20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0 w 4567236"/>
                    <a:gd name="connsiteY20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04886 w 4567236"/>
                    <a:gd name="connsiteY20" fmla="*/ 34889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81061 w 4567236"/>
                    <a:gd name="connsiteY21" fmla="*/ 20601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9593 w 4567236"/>
                    <a:gd name="connsiteY22" fmla="*/ 51557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7180 w 4567236"/>
                    <a:gd name="connsiteY23" fmla="*/ 18220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161924 w 4567236"/>
                    <a:gd name="connsiteY24" fmla="*/ 25364 h 70610"/>
                    <a:gd name="connsiteX25" fmla="*/ 0 w 4567236"/>
                    <a:gd name="connsiteY25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190499 w 4567236"/>
                    <a:gd name="connsiteY24" fmla="*/ 61083 h 70610"/>
                    <a:gd name="connsiteX25" fmla="*/ 0 w 4567236"/>
                    <a:gd name="connsiteY25" fmla="*/ 22983 h 7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567236" h="70610">
                      <a:moveTo>
                        <a:pt x="4567236" y="27745"/>
                      </a:moveTo>
                      <a:cubicBezTo>
                        <a:pt x="4540248" y="42231"/>
                        <a:pt x="4513261" y="56717"/>
                        <a:pt x="4476749" y="63464"/>
                      </a:cubicBezTo>
                      <a:cubicBezTo>
                        <a:pt x="4440237" y="70211"/>
                        <a:pt x="4393008" y="72988"/>
                        <a:pt x="4348161" y="68226"/>
                      </a:cubicBezTo>
                      <a:cubicBezTo>
                        <a:pt x="4303314" y="63464"/>
                        <a:pt x="4241799" y="43620"/>
                        <a:pt x="4207668" y="34889"/>
                      </a:cubicBezTo>
                      <a:cubicBezTo>
                        <a:pt x="4173537" y="26158"/>
                        <a:pt x="4191396" y="11474"/>
                        <a:pt x="4143374" y="15839"/>
                      </a:cubicBezTo>
                      <a:cubicBezTo>
                        <a:pt x="4095352" y="20204"/>
                        <a:pt x="3991767" y="55526"/>
                        <a:pt x="3919536" y="61082"/>
                      </a:cubicBezTo>
                      <a:cubicBezTo>
                        <a:pt x="3847305" y="66638"/>
                        <a:pt x="3755627" y="56320"/>
                        <a:pt x="3709986" y="49176"/>
                      </a:cubicBezTo>
                      <a:cubicBezTo>
                        <a:pt x="3664345" y="42032"/>
                        <a:pt x="3679824" y="21792"/>
                        <a:pt x="3645693" y="18220"/>
                      </a:cubicBezTo>
                      <a:cubicBezTo>
                        <a:pt x="3611562" y="14648"/>
                        <a:pt x="3562349" y="19014"/>
                        <a:pt x="3505199" y="27745"/>
                      </a:cubicBezTo>
                      <a:cubicBezTo>
                        <a:pt x="3448049" y="36476"/>
                        <a:pt x="3358752" y="71004"/>
                        <a:pt x="3302793" y="70607"/>
                      </a:cubicBezTo>
                      <a:cubicBezTo>
                        <a:pt x="3246834" y="70210"/>
                        <a:pt x="3213496" y="31317"/>
                        <a:pt x="3169443" y="25364"/>
                      </a:cubicBezTo>
                      <a:cubicBezTo>
                        <a:pt x="3125390" y="19411"/>
                        <a:pt x="3095624" y="28539"/>
                        <a:pt x="3038474" y="34889"/>
                      </a:cubicBezTo>
                      <a:cubicBezTo>
                        <a:pt x="2981324" y="41239"/>
                        <a:pt x="2886471" y="61480"/>
                        <a:pt x="2826543" y="63464"/>
                      </a:cubicBezTo>
                      <a:cubicBezTo>
                        <a:pt x="2766615" y="65448"/>
                        <a:pt x="2713829" y="57114"/>
                        <a:pt x="2678905" y="46794"/>
                      </a:cubicBezTo>
                      <a:cubicBezTo>
                        <a:pt x="2643981" y="36474"/>
                        <a:pt x="2612627" y="21791"/>
                        <a:pt x="2545555" y="15838"/>
                      </a:cubicBezTo>
                      <a:cubicBezTo>
                        <a:pt x="2478483" y="9885"/>
                        <a:pt x="2357833" y="62273"/>
                        <a:pt x="2271711" y="68226"/>
                      </a:cubicBezTo>
                      <a:lnTo>
                        <a:pt x="2083592" y="25363"/>
                      </a:lnTo>
                      <a:cubicBezTo>
                        <a:pt x="2005408" y="18219"/>
                        <a:pt x="1940320" y="40047"/>
                        <a:pt x="1797842" y="44413"/>
                      </a:cubicBezTo>
                      <a:cubicBezTo>
                        <a:pt x="1726405" y="30125"/>
                        <a:pt x="1702593" y="49174"/>
                        <a:pt x="1583531" y="1549"/>
                      </a:cubicBezTo>
                      <a:cubicBezTo>
                        <a:pt x="1494234" y="-5991"/>
                        <a:pt x="1430733" y="14648"/>
                        <a:pt x="1264442" y="49176"/>
                      </a:cubicBezTo>
                      <a:cubicBezTo>
                        <a:pt x="1168001" y="54733"/>
                        <a:pt x="1184670" y="27349"/>
                        <a:pt x="1090611" y="11077"/>
                      </a:cubicBezTo>
                      <a:cubicBezTo>
                        <a:pt x="1026714" y="6315"/>
                        <a:pt x="884235" y="51955"/>
                        <a:pt x="826292" y="56320"/>
                      </a:cubicBezTo>
                      <a:cubicBezTo>
                        <a:pt x="737789" y="63067"/>
                        <a:pt x="666352" y="61876"/>
                        <a:pt x="550068" y="8695"/>
                      </a:cubicBezTo>
                      <a:cubicBezTo>
                        <a:pt x="463549" y="2345"/>
                        <a:pt x="375046" y="30126"/>
                        <a:pt x="304799" y="39651"/>
                      </a:cubicBezTo>
                      <a:cubicBezTo>
                        <a:pt x="240108" y="42429"/>
                        <a:pt x="241299" y="63861"/>
                        <a:pt x="190499" y="61083"/>
                      </a:cubicBezTo>
                      <a:cubicBezTo>
                        <a:pt x="139699" y="58305"/>
                        <a:pt x="26987" y="23380"/>
                        <a:pt x="0" y="22983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9F1E72FF-3AB2-53CF-7662-0C5715F3FF90}"/>
                    </a:ext>
                  </a:extLst>
                </p:cNvPr>
                <p:cNvSpPr/>
                <p:nvPr/>
              </p:nvSpPr>
              <p:spPr>
                <a:xfrm rot="14450951" flipV="1">
                  <a:off x="7384036" y="52974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</p:grp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67DF84ED-56AE-709A-7398-DA824A21D635}"/>
              </a:ext>
            </a:extLst>
          </p:cNvPr>
          <p:cNvGrpSpPr/>
          <p:nvPr/>
        </p:nvGrpSpPr>
        <p:grpSpPr>
          <a:xfrm>
            <a:off x="312200" y="5374978"/>
            <a:ext cx="11458379" cy="428732"/>
            <a:chOff x="312200" y="5374978"/>
            <a:chExt cx="11458379" cy="428732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5AAFECBC-2700-5BAB-F4F3-999508AAD7DE}"/>
                </a:ext>
              </a:extLst>
            </p:cNvPr>
            <p:cNvGrpSpPr/>
            <p:nvPr/>
          </p:nvGrpSpPr>
          <p:grpSpPr>
            <a:xfrm>
              <a:off x="312200" y="5374978"/>
              <a:ext cx="2590210" cy="428732"/>
              <a:chOff x="308008" y="5060499"/>
              <a:chExt cx="2590210" cy="428732"/>
            </a:xfrm>
            <a:solidFill>
              <a:schemeClr val="bg2">
                <a:lumMod val="50000"/>
              </a:schemeClr>
            </a:solidFill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54B9DAB2-AAB7-1C03-C2DB-F6AA83BF9922}"/>
                  </a:ext>
                </a:extLst>
              </p:cNvPr>
              <p:cNvGrpSpPr/>
              <p:nvPr/>
            </p:nvGrpSpPr>
            <p:grpSpPr>
              <a:xfrm>
                <a:off x="1300866" y="5060499"/>
                <a:ext cx="1597352" cy="428732"/>
                <a:chOff x="1300866" y="5060499"/>
                <a:chExt cx="1597352" cy="428732"/>
              </a:xfrm>
              <a:grpFill/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C7BD5A57-5203-9C4C-1B89-2A8A3D7BD78E}"/>
                    </a:ext>
                  </a:extLst>
                </p:cNvPr>
                <p:cNvSpPr/>
                <p:nvPr/>
              </p:nvSpPr>
              <p:spPr>
                <a:xfrm>
                  <a:off x="1322787" y="5135288"/>
                  <a:ext cx="1575431" cy="353943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R-Q-</a:t>
                  </a:r>
                  <a:r>
                    <a:rPr kumimoji="0" lang="en-US" altLang="en-US" sz="1700" b="1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D0103A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A</a:t>
                  </a: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-L-S</a:t>
                  </a:r>
                  <a:endParaRPr kumimoji="0" lang="en-US" sz="1700" b="0" i="0" u="none" strike="noStrike" kern="0" cap="none" spc="18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Left Brace 182">
                  <a:extLst>
                    <a:ext uri="{FF2B5EF4-FFF2-40B4-BE49-F238E27FC236}">
                      <a16:creationId xmlns:a16="http://schemas.microsoft.com/office/drawing/2014/main" id="{BB391428-9470-D996-7E6B-F20F7B92737B}"/>
                    </a:ext>
                  </a:extLst>
                </p:cNvPr>
                <p:cNvSpPr/>
                <p:nvPr/>
              </p:nvSpPr>
              <p:spPr>
                <a:xfrm rot="16200000">
                  <a:off x="1402096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84" name="Left Brace 183">
                  <a:extLst>
                    <a:ext uri="{FF2B5EF4-FFF2-40B4-BE49-F238E27FC236}">
                      <a16:creationId xmlns:a16="http://schemas.microsoft.com/office/drawing/2014/main" id="{67D7B251-5BA7-A163-A927-E71EF0BB18CD}"/>
                    </a:ext>
                  </a:extLst>
                </p:cNvPr>
                <p:cNvSpPr/>
                <p:nvPr/>
              </p:nvSpPr>
              <p:spPr>
                <a:xfrm rot="16200000">
                  <a:off x="1722378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85" name="Left Brace 184">
                  <a:extLst>
                    <a:ext uri="{FF2B5EF4-FFF2-40B4-BE49-F238E27FC236}">
                      <a16:creationId xmlns:a16="http://schemas.microsoft.com/office/drawing/2014/main" id="{70065270-8F8B-4B83-3495-A53C6FAAE4D9}"/>
                    </a:ext>
                  </a:extLst>
                </p:cNvPr>
                <p:cNvSpPr/>
                <p:nvPr/>
              </p:nvSpPr>
              <p:spPr>
                <a:xfrm rot="16200000">
                  <a:off x="2042660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86" name="Left Brace 185">
                  <a:extLst>
                    <a:ext uri="{FF2B5EF4-FFF2-40B4-BE49-F238E27FC236}">
                      <a16:creationId xmlns:a16="http://schemas.microsoft.com/office/drawing/2014/main" id="{D8812E28-BBA3-B95C-DD72-2D773501713D}"/>
                    </a:ext>
                  </a:extLst>
                </p:cNvPr>
                <p:cNvSpPr/>
                <p:nvPr/>
              </p:nvSpPr>
              <p:spPr>
                <a:xfrm rot="16200000">
                  <a:off x="2362942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87" name="Left Brace 186">
                  <a:extLst>
                    <a:ext uri="{FF2B5EF4-FFF2-40B4-BE49-F238E27FC236}">
                      <a16:creationId xmlns:a16="http://schemas.microsoft.com/office/drawing/2014/main" id="{6C938861-E1D7-5695-EDBA-C609EDBB2CDA}"/>
                    </a:ext>
                  </a:extLst>
                </p:cNvPr>
                <p:cNvSpPr/>
                <p:nvPr/>
              </p:nvSpPr>
              <p:spPr>
                <a:xfrm rot="16200000">
                  <a:off x="2683224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71CE5C3E-D313-29DC-9CBE-683FDB42943D}"/>
                  </a:ext>
                </a:extLst>
              </p:cNvPr>
              <p:cNvGrpSpPr/>
              <p:nvPr/>
            </p:nvGrpSpPr>
            <p:grpSpPr>
              <a:xfrm>
                <a:off x="308008" y="5261542"/>
                <a:ext cx="1068405" cy="102865"/>
                <a:chOff x="308008" y="5261542"/>
                <a:chExt cx="1068405" cy="102865"/>
              </a:xfrm>
              <a:grpFill/>
            </p:grpSpPr>
            <p:sp>
              <p:nvSpPr>
                <p:cNvPr id="166" name="Freeform: Shape 29">
                  <a:extLst>
                    <a:ext uri="{FF2B5EF4-FFF2-40B4-BE49-F238E27FC236}">
                      <a16:creationId xmlns:a16="http://schemas.microsoft.com/office/drawing/2014/main" id="{E6588E18-9124-612E-55F9-1270889A6E31}"/>
                    </a:ext>
                  </a:extLst>
                </p:cNvPr>
                <p:cNvSpPr/>
                <p:nvPr/>
              </p:nvSpPr>
              <p:spPr>
                <a:xfrm>
                  <a:off x="308008" y="5284216"/>
                  <a:ext cx="1068405" cy="48233"/>
                </a:xfrm>
                <a:custGeom>
                  <a:avLst/>
                  <a:gdLst>
                    <a:gd name="connsiteX0" fmla="*/ 0 w 1068405"/>
                    <a:gd name="connsiteY0" fmla="*/ 19304 h 48233"/>
                    <a:gd name="connsiteX1" fmla="*/ 96253 w 1068405"/>
                    <a:gd name="connsiteY1" fmla="*/ 9679 h 48233"/>
                    <a:gd name="connsiteX2" fmla="*/ 250257 w 1068405"/>
                    <a:gd name="connsiteY2" fmla="*/ 48180 h 48233"/>
                    <a:gd name="connsiteX3" fmla="*/ 558266 w 1068405"/>
                    <a:gd name="connsiteY3" fmla="*/ 53 h 48233"/>
                    <a:gd name="connsiteX4" fmla="*/ 712270 w 1068405"/>
                    <a:gd name="connsiteY4" fmla="*/ 38555 h 48233"/>
                    <a:gd name="connsiteX5" fmla="*/ 1068405 w 1068405"/>
                    <a:gd name="connsiteY5" fmla="*/ 28929 h 4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8405" h="48233">
                      <a:moveTo>
                        <a:pt x="0" y="19304"/>
                      </a:moveTo>
                      <a:cubicBezTo>
                        <a:pt x="27272" y="12085"/>
                        <a:pt x="54544" y="4866"/>
                        <a:pt x="96253" y="9679"/>
                      </a:cubicBezTo>
                      <a:cubicBezTo>
                        <a:pt x="137962" y="14492"/>
                        <a:pt x="173255" y="49784"/>
                        <a:pt x="250257" y="48180"/>
                      </a:cubicBezTo>
                      <a:cubicBezTo>
                        <a:pt x="327259" y="46576"/>
                        <a:pt x="481264" y="1657"/>
                        <a:pt x="558266" y="53"/>
                      </a:cubicBezTo>
                      <a:cubicBezTo>
                        <a:pt x="635268" y="-1551"/>
                        <a:pt x="627247" y="33742"/>
                        <a:pt x="712270" y="38555"/>
                      </a:cubicBezTo>
                      <a:cubicBezTo>
                        <a:pt x="797293" y="43368"/>
                        <a:pt x="932849" y="36148"/>
                        <a:pt x="1068405" y="28929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927FF646-A3EE-BA73-2819-A10E1B04E904}"/>
                    </a:ext>
                  </a:extLst>
                </p:cNvPr>
                <p:cNvSpPr/>
                <p:nvPr/>
              </p:nvSpPr>
              <p:spPr>
                <a:xfrm rot="14450951" flipV="1">
                  <a:off x="339634" y="52758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7FC76DE6-A1A4-16AB-D503-BEE8D7D8ADB2}"/>
                    </a:ext>
                  </a:extLst>
                </p:cNvPr>
                <p:cNvSpPr/>
                <p:nvPr/>
              </p:nvSpPr>
              <p:spPr>
                <a:xfrm rot="14450951" flipV="1">
                  <a:off x="408690" y="528060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072D181E-D7A7-7642-1151-74F7B13BF3AA}"/>
                    </a:ext>
                  </a:extLst>
                </p:cNvPr>
                <p:cNvSpPr/>
                <p:nvPr/>
              </p:nvSpPr>
              <p:spPr>
                <a:xfrm rot="14450951" flipV="1">
                  <a:off x="477746" y="530441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A99FCF24-4A55-72DD-A981-E7C08A4BA0E7}"/>
                    </a:ext>
                  </a:extLst>
                </p:cNvPr>
                <p:cNvSpPr/>
                <p:nvPr/>
              </p:nvSpPr>
              <p:spPr>
                <a:xfrm rot="14450951" flipV="1">
                  <a:off x="546802" y="531868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D29C9129-DEE0-F6CC-14D9-BB540E49744A}"/>
                    </a:ext>
                  </a:extLst>
                </p:cNvPr>
                <p:cNvSpPr/>
                <p:nvPr/>
              </p:nvSpPr>
              <p:spPr>
                <a:xfrm rot="14450951" flipV="1">
                  <a:off x="615858" y="530438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A1AE0422-DBBE-4E85-0A5D-4A1E6EE6B650}"/>
                    </a:ext>
                  </a:extLst>
                </p:cNvPr>
                <p:cNvSpPr/>
                <p:nvPr/>
              </p:nvSpPr>
              <p:spPr>
                <a:xfrm rot="14450951" flipV="1">
                  <a:off x="684914" y="528538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D027B08A-30E4-63E4-1859-CFF4393598E2}"/>
                    </a:ext>
                  </a:extLst>
                </p:cNvPr>
                <p:cNvSpPr/>
                <p:nvPr/>
              </p:nvSpPr>
              <p:spPr>
                <a:xfrm rot="14450951" flipV="1">
                  <a:off x="753970" y="52710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ED81AD90-7384-7F78-706D-4B8A8071E533}"/>
                    </a:ext>
                  </a:extLst>
                </p:cNvPr>
                <p:cNvSpPr/>
                <p:nvPr/>
              </p:nvSpPr>
              <p:spPr>
                <a:xfrm rot="14450951" flipV="1">
                  <a:off x="823026" y="526154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F9D429FC-94E4-9C92-1827-7CE3F497D6F5}"/>
                    </a:ext>
                  </a:extLst>
                </p:cNvPr>
                <p:cNvSpPr/>
                <p:nvPr/>
              </p:nvSpPr>
              <p:spPr>
                <a:xfrm rot="14450951" flipV="1">
                  <a:off x="892082" y="52662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780E0790-4B93-5BA0-86FE-B385DF7720DD}"/>
                    </a:ext>
                  </a:extLst>
                </p:cNvPr>
                <p:cNvSpPr/>
                <p:nvPr/>
              </p:nvSpPr>
              <p:spPr>
                <a:xfrm rot="14450951" flipV="1">
                  <a:off x="961138" y="529962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87C9BFB4-58E4-B9B5-3C07-187E06898823}"/>
                    </a:ext>
                  </a:extLst>
                </p:cNvPr>
                <p:cNvSpPr/>
                <p:nvPr/>
              </p:nvSpPr>
              <p:spPr>
                <a:xfrm rot="14450951" flipV="1">
                  <a:off x="1030194" y="52996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8" name="Oval 177">
                  <a:extLst>
                    <a:ext uri="{FF2B5EF4-FFF2-40B4-BE49-F238E27FC236}">
                      <a16:creationId xmlns:a16="http://schemas.microsoft.com/office/drawing/2014/main" id="{6AA18E26-2825-78B1-84F3-4FD5CA48FFF3}"/>
                    </a:ext>
                  </a:extLst>
                </p:cNvPr>
                <p:cNvSpPr/>
                <p:nvPr/>
              </p:nvSpPr>
              <p:spPr>
                <a:xfrm rot="14450951" flipV="1">
                  <a:off x="1099250" y="529961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9504A8FD-BED6-B1C9-965A-964CA2E21CC4}"/>
                    </a:ext>
                  </a:extLst>
                </p:cNvPr>
                <p:cNvSpPr/>
                <p:nvPr/>
              </p:nvSpPr>
              <p:spPr>
                <a:xfrm rot="14450951" flipV="1">
                  <a:off x="1168306" y="529966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0C598B7A-A4FB-BBFC-7943-AC8E666A7A10}"/>
                    </a:ext>
                  </a:extLst>
                </p:cNvPr>
                <p:cNvSpPr/>
                <p:nvPr/>
              </p:nvSpPr>
              <p:spPr>
                <a:xfrm rot="14450951" flipV="1">
                  <a:off x="1237362" y="529965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0C76702D-BE03-BFF7-50C6-56916129AD9E}"/>
                    </a:ext>
                  </a:extLst>
                </p:cNvPr>
                <p:cNvSpPr/>
                <p:nvPr/>
              </p:nvSpPr>
              <p:spPr>
                <a:xfrm rot="14450951" flipV="1">
                  <a:off x="1306422" y="529487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C9B65AE4-215D-0694-5C44-C1B8983ACD0C}"/>
                </a:ext>
              </a:extLst>
            </p:cNvPr>
            <p:cNvGrpSpPr/>
            <p:nvPr/>
          </p:nvGrpSpPr>
          <p:grpSpPr>
            <a:xfrm>
              <a:off x="8852576" y="5374978"/>
              <a:ext cx="2918003" cy="413179"/>
              <a:chOff x="8848384" y="5060499"/>
              <a:chExt cx="2918003" cy="413179"/>
            </a:xfrm>
            <a:solidFill>
              <a:schemeClr val="bg2">
                <a:lumMod val="50000"/>
              </a:schemeClr>
            </a:solidFill>
          </p:grpSpPr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734EC992-E4F1-4688-614B-32944C9D7911}"/>
                  </a:ext>
                </a:extLst>
              </p:cNvPr>
              <p:cNvGrpSpPr/>
              <p:nvPr/>
            </p:nvGrpSpPr>
            <p:grpSpPr>
              <a:xfrm>
                <a:off x="9616683" y="5060499"/>
                <a:ext cx="1631632" cy="413179"/>
                <a:chOff x="1300866" y="5060499"/>
                <a:chExt cx="1631632" cy="413179"/>
              </a:xfrm>
              <a:grpFill/>
            </p:grpSpPr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8C9002CF-9002-1EC5-F76B-65FE1CBF9AB0}"/>
                    </a:ext>
                  </a:extLst>
                </p:cNvPr>
                <p:cNvSpPr/>
                <p:nvPr/>
              </p:nvSpPr>
              <p:spPr>
                <a:xfrm>
                  <a:off x="1357067" y="5119735"/>
                  <a:ext cx="1575431" cy="353943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A-A-</a:t>
                  </a:r>
                  <a:r>
                    <a:rPr kumimoji="0" lang="en-US" altLang="en-US" sz="1700" b="1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D0103A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I</a:t>
                  </a: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-L-I</a:t>
                  </a:r>
                  <a:endParaRPr kumimoji="0" lang="en-US" sz="1700" b="0" i="0" u="none" strike="noStrike" kern="0" cap="none" spc="18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" name="Left Brace 215">
                  <a:extLst>
                    <a:ext uri="{FF2B5EF4-FFF2-40B4-BE49-F238E27FC236}">
                      <a16:creationId xmlns:a16="http://schemas.microsoft.com/office/drawing/2014/main" id="{AFE62051-879C-16A5-75EB-53ECB1632EDE}"/>
                    </a:ext>
                  </a:extLst>
                </p:cNvPr>
                <p:cNvSpPr/>
                <p:nvPr/>
              </p:nvSpPr>
              <p:spPr>
                <a:xfrm rot="16200000">
                  <a:off x="1402096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7" name="Left Brace 216">
                  <a:extLst>
                    <a:ext uri="{FF2B5EF4-FFF2-40B4-BE49-F238E27FC236}">
                      <a16:creationId xmlns:a16="http://schemas.microsoft.com/office/drawing/2014/main" id="{C6B519B7-1280-A94A-5F7C-FCA26C52F13C}"/>
                    </a:ext>
                  </a:extLst>
                </p:cNvPr>
                <p:cNvSpPr/>
                <p:nvPr/>
              </p:nvSpPr>
              <p:spPr>
                <a:xfrm rot="16200000">
                  <a:off x="1722378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8" name="Left Brace 217">
                  <a:extLst>
                    <a:ext uri="{FF2B5EF4-FFF2-40B4-BE49-F238E27FC236}">
                      <a16:creationId xmlns:a16="http://schemas.microsoft.com/office/drawing/2014/main" id="{F3A1DDB9-0A19-7F73-C848-5047FB7612CA}"/>
                    </a:ext>
                  </a:extLst>
                </p:cNvPr>
                <p:cNvSpPr/>
                <p:nvPr/>
              </p:nvSpPr>
              <p:spPr>
                <a:xfrm rot="16200000">
                  <a:off x="2042660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9" name="Left Brace 218">
                  <a:extLst>
                    <a:ext uri="{FF2B5EF4-FFF2-40B4-BE49-F238E27FC236}">
                      <a16:creationId xmlns:a16="http://schemas.microsoft.com/office/drawing/2014/main" id="{E708C302-C2B0-781B-9279-FB308B86C7A5}"/>
                    </a:ext>
                  </a:extLst>
                </p:cNvPr>
                <p:cNvSpPr/>
                <p:nvPr/>
              </p:nvSpPr>
              <p:spPr>
                <a:xfrm rot="16200000">
                  <a:off x="2362942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20" name="Left Brace 219">
                  <a:extLst>
                    <a:ext uri="{FF2B5EF4-FFF2-40B4-BE49-F238E27FC236}">
                      <a16:creationId xmlns:a16="http://schemas.microsoft.com/office/drawing/2014/main" id="{FF2686F7-D6DC-3055-18EF-0943B9543673}"/>
                    </a:ext>
                  </a:extLst>
                </p:cNvPr>
                <p:cNvSpPr/>
                <p:nvPr/>
              </p:nvSpPr>
              <p:spPr>
                <a:xfrm rot="16200000">
                  <a:off x="2683224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9989E937-3EEB-879B-E114-646941B115D2}"/>
                  </a:ext>
                </a:extLst>
              </p:cNvPr>
              <p:cNvGrpSpPr/>
              <p:nvPr/>
            </p:nvGrpSpPr>
            <p:grpSpPr>
              <a:xfrm>
                <a:off x="8848384" y="5271049"/>
                <a:ext cx="865999" cy="102865"/>
                <a:chOff x="8848384" y="5271049"/>
                <a:chExt cx="865999" cy="102865"/>
              </a:xfrm>
              <a:grpFill/>
            </p:grpSpPr>
            <p:sp>
              <p:nvSpPr>
                <p:cNvPr id="202" name="Freeform: Shape 65">
                  <a:extLst>
                    <a:ext uri="{FF2B5EF4-FFF2-40B4-BE49-F238E27FC236}">
                      <a16:creationId xmlns:a16="http://schemas.microsoft.com/office/drawing/2014/main" id="{CEA7ACC1-139C-ECEB-1AFE-E5D8B223784F}"/>
                    </a:ext>
                  </a:extLst>
                </p:cNvPr>
                <p:cNvSpPr/>
                <p:nvPr/>
              </p:nvSpPr>
              <p:spPr>
                <a:xfrm>
                  <a:off x="8848384" y="5293723"/>
                  <a:ext cx="865999" cy="48233"/>
                </a:xfrm>
                <a:custGeom>
                  <a:avLst/>
                  <a:gdLst>
                    <a:gd name="connsiteX0" fmla="*/ 0 w 1068405"/>
                    <a:gd name="connsiteY0" fmla="*/ 19304 h 48233"/>
                    <a:gd name="connsiteX1" fmla="*/ 96253 w 1068405"/>
                    <a:gd name="connsiteY1" fmla="*/ 9679 h 48233"/>
                    <a:gd name="connsiteX2" fmla="*/ 250257 w 1068405"/>
                    <a:gd name="connsiteY2" fmla="*/ 48180 h 48233"/>
                    <a:gd name="connsiteX3" fmla="*/ 558266 w 1068405"/>
                    <a:gd name="connsiteY3" fmla="*/ 53 h 48233"/>
                    <a:gd name="connsiteX4" fmla="*/ 712270 w 1068405"/>
                    <a:gd name="connsiteY4" fmla="*/ 38555 h 48233"/>
                    <a:gd name="connsiteX5" fmla="*/ 1068405 w 1068405"/>
                    <a:gd name="connsiteY5" fmla="*/ 28929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5999" h="48233">
                      <a:moveTo>
                        <a:pt x="0" y="19304"/>
                      </a:moveTo>
                      <a:cubicBezTo>
                        <a:pt x="27272" y="12085"/>
                        <a:pt x="54544" y="4866"/>
                        <a:pt x="96253" y="9679"/>
                      </a:cubicBezTo>
                      <a:cubicBezTo>
                        <a:pt x="137962" y="14492"/>
                        <a:pt x="173255" y="49784"/>
                        <a:pt x="250257" y="48180"/>
                      </a:cubicBezTo>
                      <a:cubicBezTo>
                        <a:pt x="327259" y="46576"/>
                        <a:pt x="481264" y="1657"/>
                        <a:pt x="558266" y="53"/>
                      </a:cubicBezTo>
                      <a:cubicBezTo>
                        <a:pt x="635268" y="-1551"/>
                        <a:pt x="660981" y="33346"/>
                        <a:pt x="712270" y="38555"/>
                      </a:cubicBezTo>
                      <a:cubicBezTo>
                        <a:pt x="763559" y="43764"/>
                        <a:pt x="773305" y="40910"/>
                        <a:pt x="865999" y="31310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E826F0B9-7E07-6795-A904-A61340518943}"/>
                    </a:ext>
                  </a:extLst>
                </p:cNvPr>
                <p:cNvSpPr/>
                <p:nvPr/>
              </p:nvSpPr>
              <p:spPr>
                <a:xfrm rot="14450951" flipV="1">
                  <a:off x="8880010" y="528536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4" name="Oval 203">
                  <a:extLst>
                    <a:ext uri="{FF2B5EF4-FFF2-40B4-BE49-F238E27FC236}">
                      <a16:creationId xmlns:a16="http://schemas.microsoft.com/office/drawing/2014/main" id="{FFA95858-CCFC-8726-D031-B20074A5F8DB}"/>
                    </a:ext>
                  </a:extLst>
                </p:cNvPr>
                <p:cNvSpPr/>
                <p:nvPr/>
              </p:nvSpPr>
              <p:spPr>
                <a:xfrm rot="14450951" flipV="1">
                  <a:off x="8949066" y="529011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481B3D1B-5C7E-4E46-39DD-B2E7A18C779E}"/>
                    </a:ext>
                  </a:extLst>
                </p:cNvPr>
                <p:cNvSpPr/>
                <p:nvPr/>
              </p:nvSpPr>
              <p:spPr>
                <a:xfrm rot="14450951" flipV="1">
                  <a:off x="9018122" y="531391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63F2EE0-846D-FD26-99EB-F72F40876457}"/>
                    </a:ext>
                  </a:extLst>
                </p:cNvPr>
                <p:cNvSpPr/>
                <p:nvPr/>
              </p:nvSpPr>
              <p:spPr>
                <a:xfrm rot="14450951" flipV="1">
                  <a:off x="9087178" y="532819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57B8722C-9149-0ED4-D71B-FBAD7ABB0A64}"/>
                    </a:ext>
                  </a:extLst>
                </p:cNvPr>
                <p:cNvSpPr/>
                <p:nvPr/>
              </p:nvSpPr>
              <p:spPr>
                <a:xfrm rot="14450951" flipV="1">
                  <a:off x="9156234" y="531389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78FA67FF-7FEF-9415-04FC-579518BEF732}"/>
                    </a:ext>
                  </a:extLst>
                </p:cNvPr>
                <p:cNvSpPr/>
                <p:nvPr/>
              </p:nvSpPr>
              <p:spPr>
                <a:xfrm rot="14450951" flipV="1">
                  <a:off x="9225290" y="529488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9" name="Oval 208">
                  <a:extLst>
                    <a:ext uri="{FF2B5EF4-FFF2-40B4-BE49-F238E27FC236}">
                      <a16:creationId xmlns:a16="http://schemas.microsoft.com/office/drawing/2014/main" id="{98E334C9-9FF7-9DC2-EA0D-4C8CE0A9EB01}"/>
                    </a:ext>
                  </a:extLst>
                </p:cNvPr>
                <p:cNvSpPr/>
                <p:nvPr/>
              </p:nvSpPr>
              <p:spPr>
                <a:xfrm rot="14450951" flipV="1">
                  <a:off x="9294346" y="528058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0" name="Oval 209">
                  <a:extLst>
                    <a:ext uri="{FF2B5EF4-FFF2-40B4-BE49-F238E27FC236}">
                      <a16:creationId xmlns:a16="http://schemas.microsoft.com/office/drawing/2014/main" id="{D55D1C0D-D732-17C5-F655-E70EC78E3A65}"/>
                    </a:ext>
                  </a:extLst>
                </p:cNvPr>
                <p:cNvSpPr/>
                <p:nvPr/>
              </p:nvSpPr>
              <p:spPr>
                <a:xfrm rot="14450951" flipV="1">
                  <a:off x="9363402" y="527104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1" name="Oval 210">
                  <a:extLst>
                    <a:ext uri="{FF2B5EF4-FFF2-40B4-BE49-F238E27FC236}">
                      <a16:creationId xmlns:a16="http://schemas.microsoft.com/office/drawing/2014/main" id="{745634A8-8ECC-55E4-A476-9FBE40221515}"/>
                    </a:ext>
                  </a:extLst>
                </p:cNvPr>
                <p:cNvSpPr/>
                <p:nvPr/>
              </p:nvSpPr>
              <p:spPr>
                <a:xfrm rot="14450951" flipV="1">
                  <a:off x="9432458" y="527580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2" name="Oval 211">
                  <a:extLst>
                    <a:ext uri="{FF2B5EF4-FFF2-40B4-BE49-F238E27FC236}">
                      <a16:creationId xmlns:a16="http://schemas.microsoft.com/office/drawing/2014/main" id="{2234A010-9EAE-4E25-D7B1-FE1B0C1EF332}"/>
                    </a:ext>
                  </a:extLst>
                </p:cNvPr>
                <p:cNvSpPr/>
                <p:nvPr/>
              </p:nvSpPr>
              <p:spPr>
                <a:xfrm rot="14450951" flipV="1">
                  <a:off x="9501514" y="530912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F2980625-A0D7-28CD-F917-52E45589C102}"/>
                    </a:ext>
                  </a:extLst>
                </p:cNvPr>
                <p:cNvSpPr/>
                <p:nvPr/>
              </p:nvSpPr>
              <p:spPr>
                <a:xfrm rot="14450951" flipV="1">
                  <a:off x="9570570" y="530913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B5B4CCE9-180E-DA7A-0F90-59410D28CAC7}"/>
                    </a:ext>
                  </a:extLst>
                </p:cNvPr>
                <p:cNvSpPr/>
                <p:nvPr/>
              </p:nvSpPr>
              <p:spPr>
                <a:xfrm rot="14450951" flipV="1">
                  <a:off x="9639626" y="530912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3B6C334B-2E55-4A13-B42D-F07D1042CE32}"/>
                  </a:ext>
                </a:extLst>
              </p:cNvPr>
              <p:cNvGrpSpPr/>
              <p:nvPr/>
            </p:nvGrpSpPr>
            <p:grpSpPr>
              <a:xfrm>
                <a:off x="11120792" y="5264034"/>
                <a:ext cx="645595" cy="102865"/>
                <a:chOff x="11120792" y="5264034"/>
                <a:chExt cx="645595" cy="102865"/>
              </a:xfrm>
              <a:grpFill/>
            </p:grpSpPr>
            <p:sp>
              <p:nvSpPr>
                <p:cNvPr id="192" name="Freeform: Shape 55">
                  <a:extLst>
                    <a:ext uri="{FF2B5EF4-FFF2-40B4-BE49-F238E27FC236}">
                      <a16:creationId xmlns:a16="http://schemas.microsoft.com/office/drawing/2014/main" id="{39A2699B-6AF4-E91B-22B6-89371E0701CA}"/>
                    </a:ext>
                  </a:extLst>
                </p:cNvPr>
                <p:cNvSpPr/>
                <p:nvPr/>
              </p:nvSpPr>
              <p:spPr>
                <a:xfrm>
                  <a:off x="11120792" y="5286165"/>
                  <a:ext cx="645595" cy="48776"/>
                </a:xfrm>
                <a:custGeom>
                  <a:avLst/>
                  <a:gdLst>
                    <a:gd name="connsiteX0" fmla="*/ 0 w 1068405"/>
                    <a:gd name="connsiteY0" fmla="*/ 19304 h 48233"/>
                    <a:gd name="connsiteX1" fmla="*/ 96253 w 1068405"/>
                    <a:gd name="connsiteY1" fmla="*/ 9679 h 48233"/>
                    <a:gd name="connsiteX2" fmla="*/ 250257 w 1068405"/>
                    <a:gd name="connsiteY2" fmla="*/ 48180 h 48233"/>
                    <a:gd name="connsiteX3" fmla="*/ 558266 w 1068405"/>
                    <a:gd name="connsiteY3" fmla="*/ 53 h 48233"/>
                    <a:gd name="connsiteX4" fmla="*/ 712270 w 1068405"/>
                    <a:gd name="connsiteY4" fmla="*/ 38555 h 48233"/>
                    <a:gd name="connsiteX5" fmla="*/ 1068405 w 1068405"/>
                    <a:gd name="connsiteY5" fmla="*/ 28929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  <a:gd name="connsiteX0" fmla="*/ 0 w 865999"/>
                    <a:gd name="connsiteY0" fmla="*/ 19304 h 48233"/>
                    <a:gd name="connsiteX1" fmla="*/ 96253 w 865999"/>
                    <a:gd name="connsiteY1" fmla="*/ 9679 h 48233"/>
                    <a:gd name="connsiteX2" fmla="*/ 250257 w 865999"/>
                    <a:gd name="connsiteY2" fmla="*/ 48180 h 48233"/>
                    <a:gd name="connsiteX3" fmla="*/ 558266 w 865999"/>
                    <a:gd name="connsiteY3" fmla="*/ 53 h 48233"/>
                    <a:gd name="connsiteX4" fmla="*/ 712270 w 865999"/>
                    <a:gd name="connsiteY4" fmla="*/ 38555 h 48233"/>
                    <a:gd name="connsiteX5" fmla="*/ 865999 w 865999"/>
                    <a:gd name="connsiteY5" fmla="*/ 31310 h 48233"/>
                    <a:gd name="connsiteX0" fmla="*/ 0 w 712270"/>
                    <a:gd name="connsiteY0" fmla="*/ 19304 h 48233"/>
                    <a:gd name="connsiteX1" fmla="*/ 96253 w 712270"/>
                    <a:gd name="connsiteY1" fmla="*/ 9679 h 48233"/>
                    <a:gd name="connsiteX2" fmla="*/ 250257 w 712270"/>
                    <a:gd name="connsiteY2" fmla="*/ 48180 h 48233"/>
                    <a:gd name="connsiteX3" fmla="*/ 558266 w 712270"/>
                    <a:gd name="connsiteY3" fmla="*/ 53 h 48233"/>
                    <a:gd name="connsiteX4" fmla="*/ 712270 w 712270"/>
                    <a:gd name="connsiteY4" fmla="*/ 38555 h 48233"/>
                    <a:gd name="connsiteX0" fmla="*/ 0 w 645595"/>
                    <a:gd name="connsiteY0" fmla="*/ 19847 h 48776"/>
                    <a:gd name="connsiteX1" fmla="*/ 96253 w 645595"/>
                    <a:gd name="connsiteY1" fmla="*/ 10222 h 48776"/>
                    <a:gd name="connsiteX2" fmla="*/ 250257 w 645595"/>
                    <a:gd name="connsiteY2" fmla="*/ 48723 h 48776"/>
                    <a:gd name="connsiteX3" fmla="*/ 558266 w 645595"/>
                    <a:gd name="connsiteY3" fmla="*/ 596 h 48776"/>
                    <a:gd name="connsiteX4" fmla="*/ 645595 w 645595"/>
                    <a:gd name="connsiteY4" fmla="*/ 22429 h 48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5595" h="48776">
                      <a:moveTo>
                        <a:pt x="0" y="19847"/>
                      </a:moveTo>
                      <a:cubicBezTo>
                        <a:pt x="27272" y="12628"/>
                        <a:pt x="54544" y="5409"/>
                        <a:pt x="96253" y="10222"/>
                      </a:cubicBezTo>
                      <a:cubicBezTo>
                        <a:pt x="137962" y="15035"/>
                        <a:pt x="173255" y="50327"/>
                        <a:pt x="250257" y="48723"/>
                      </a:cubicBezTo>
                      <a:cubicBezTo>
                        <a:pt x="327259" y="47119"/>
                        <a:pt x="492376" y="4978"/>
                        <a:pt x="558266" y="596"/>
                      </a:cubicBezTo>
                      <a:cubicBezTo>
                        <a:pt x="624156" y="-3786"/>
                        <a:pt x="594306" y="17220"/>
                        <a:pt x="645595" y="22429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70B9786E-9554-AF22-7558-0A41AE0D6979}"/>
                    </a:ext>
                  </a:extLst>
                </p:cNvPr>
                <p:cNvSpPr/>
                <p:nvPr/>
              </p:nvSpPr>
              <p:spPr>
                <a:xfrm rot="14450951" flipV="1">
                  <a:off x="11152419" y="527834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EE297648-7F47-AE28-FB19-4B10BDDEDDB6}"/>
                    </a:ext>
                  </a:extLst>
                </p:cNvPr>
                <p:cNvSpPr/>
                <p:nvPr/>
              </p:nvSpPr>
              <p:spPr>
                <a:xfrm rot="14450951" flipV="1">
                  <a:off x="11221475" y="528309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5" name="Oval 194">
                  <a:extLst>
                    <a:ext uri="{FF2B5EF4-FFF2-40B4-BE49-F238E27FC236}">
                      <a16:creationId xmlns:a16="http://schemas.microsoft.com/office/drawing/2014/main" id="{FC5677BB-8523-5FA9-F9AE-0735E71BE906}"/>
                    </a:ext>
                  </a:extLst>
                </p:cNvPr>
                <p:cNvSpPr/>
                <p:nvPr/>
              </p:nvSpPr>
              <p:spPr>
                <a:xfrm rot="14450951" flipV="1">
                  <a:off x="11290531" y="530690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6" name="Oval 195">
                  <a:extLst>
                    <a:ext uri="{FF2B5EF4-FFF2-40B4-BE49-F238E27FC236}">
                      <a16:creationId xmlns:a16="http://schemas.microsoft.com/office/drawing/2014/main" id="{53B19498-1825-0907-E69E-683A7427FE44}"/>
                    </a:ext>
                  </a:extLst>
                </p:cNvPr>
                <p:cNvSpPr/>
                <p:nvPr/>
              </p:nvSpPr>
              <p:spPr>
                <a:xfrm rot="14450951" flipV="1">
                  <a:off x="11359587" y="53211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7" name="Oval 196">
                  <a:extLst>
                    <a:ext uri="{FF2B5EF4-FFF2-40B4-BE49-F238E27FC236}">
                      <a16:creationId xmlns:a16="http://schemas.microsoft.com/office/drawing/2014/main" id="{06E51C4E-DEA0-2D8F-8810-0E7A6C2AF29D}"/>
                    </a:ext>
                  </a:extLst>
                </p:cNvPr>
                <p:cNvSpPr/>
                <p:nvPr/>
              </p:nvSpPr>
              <p:spPr>
                <a:xfrm rot="14450951" flipV="1">
                  <a:off x="11428643" y="530687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8" name="Oval 197">
                  <a:extLst>
                    <a:ext uri="{FF2B5EF4-FFF2-40B4-BE49-F238E27FC236}">
                      <a16:creationId xmlns:a16="http://schemas.microsoft.com/office/drawing/2014/main" id="{0984390D-D791-A076-D50B-18B978C57002}"/>
                    </a:ext>
                  </a:extLst>
                </p:cNvPr>
                <p:cNvSpPr/>
                <p:nvPr/>
              </p:nvSpPr>
              <p:spPr>
                <a:xfrm rot="14450951" flipV="1">
                  <a:off x="11497699" y="528787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199" name="Oval 198">
                  <a:extLst>
                    <a:ext uri="{FF2B5EF4-FFF2-40B4-BE49-F238E27FC236}">
                      <a16:creationId xmlns:a16="http://schemas.microsoft.com/office/drawing/2014/main" id="{E289FE3B-9152-0DB4-EB72-F8050DB02DE3}"/>
                    </a:ext>
                  </a:extLst>
                </p:cNvPr>
                <p:cNvSpPr/>
                <p:nvPr/>
              </p:nvSpPr>
              <p:spPr>
                <a:xfrm rot="14450951" flipV="1">
                  <a:off x="11566755" y="527357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D595FAE1-4FDB-B3FF-2B70-11041113F499}"/>
                    </a:ext>
                  </a:extLst>
                </p:cNvPr>
                <p:cNvSpPr/>
                <p:nvPr/>
              </p:nvSpPr>
              <p:spPr>
                <a:xfrm rot="14450951" flipV="1">
                  <a:off x="11635811" y="526403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4A356D4D-BBD0-2C93-B263-371717A56149}"/>
                    </a:ext>
                  </a:extLst>
                </p:cNvPr>
                <p:cNvSpPr/>
                <p:nvPr/>
              </p:nvSpPr>
              <p:spPr>
                <a:xfrm rot="14450951" flipV="1">
                  <a:off x="11704867" y="526878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409A780-FD32-BB08-B02E-1109F1E33411}"/>
                </a:ext>
              </a:extLst>
            </p:cNvPr>
            <p:cNvGrpSpPr/>
            <p:nvPr/>
          </p:nvGrpSpPr>
          <p:grpSpPr>
            <a:xfrm>
              <a:off x="2814069" y="5374978"/>
              <a:ext cx="6168098" cy="413179"/>
              <a:chOff x="2809877" y="5060499"/>
              <a:chExt cx="6168098" cy="413179"/>
            </a:xfrm>
            <a:solidFill>
              <a:schemeClr val="bg2">
                <a:lumMod val="50000"/>
              </a:schemeClr>
            </a:solidFill>
          </p:grpSpPr>
          <p:grpSp>
            <p:nvGrpSpPr>
              <p:cNvPr id="222" name="Group 221">
                <a:extLst>
                  <a:ext uri="{FF2B5EF4-FFF2-40B4-BE49-F238E27FC236}">
                    <a16:creationId xmlns:a16="http://schemas.microsoft.com/office/drawing/2014/main" id="{FFE17BEE-0151-D673-C193-95ACF708A1CC}"/>
                  </a:ext>
                </a:extLst>
              </p:cNvPr>
              <p:cNvGrpSpPr/>
              <p:nvPr/>
            </p:nvGrpSpPr>
            <p:grpSpPr>
              <a:xfrm>
                <a:off x="7355052" y="5060499"/>
                <a:ext cx="1622923" cy="413179"/>
                <a:chOff x="1300866" y="5060499"/>
                <a:chExt cx="1622923" cy="413179"/>
              </a:xfrm>
              <a:grpFill/>
            </p:grpSpPr>
            <p:sp>
              <p:nvSpPr>
                <p:cNvPr id="292" name="Rectangle 291">
                  <a:extLst>
                    <a:ext uri="{FF2B5EF4-FFF2-40B4-BE49-F238E27FC236}">
                      <a16:creationId xmlns:a16="http://schemas.microsoft.com/office/drawing/2014/main" id="{271FFB03-D43F-8810-A040-D5AB16F1D7D1}"/>
                    </a:ext>
                  </a:extLst>
                </p:cNvPr>
                <p:cNvSpPr/>
                <p:nvPr/>
              </p:nvSpPr>
              <p:spPr>
                <a:xfrm>
                  <a:off x="1348358" y="5119735"/>
                  <a:ext cx="1575431" cy="353943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S-C-</a:t>
                  </a:r>
                  <a:r>
                    <a:rPr kumimoji="0" lang="en-US" altLang="en-US" sz="1700" b="1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D0103A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V</a:t>
                  </a:r>
                  <a:r>
                    <a:rPr kumimoji="0" lang="en-US" altLang="en-US" sz="1700" b="0" i="0" u="none" strike="noStrike" kern="0" cap="none" spc="18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urier New" panose="02070309020205020404" pitchFamily="49" charset="0"/>
                      <a:cs typeface="Arial"/>
                      <a:sym typeface="Arial"/>
                    </a:rPr>
                    <a:t>-A-F</a:t>
                  </a:r>
                  <a:endParaRPr kumimoji="0" lang="en-US" sz="1700" b="0" i="0" u="none" strike="noStrike" kern="0" cap="none" spc="18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Left Brace 292">
                  <a:extLst>
                    <a:ext uri="{FF2B5EF4-FFF2-40B4-BE49-F238E27FC236}">
                      <a16:creationId xmlns:a16="http://schemas.microsoft.com/office/drawing/2014/main" id="{601E3706-5291-B006-B2B5-6B6576804A12}"/>
                    </a:ext>
                  </a:extLst>
                </p:cNvPr>
                <p:cNvSpPr/>
                <p:nvPr/>
              </p:nvSpPr>
              <p:spPr>
                <a:xfrm rot="16200000">
                  <a:off x="1402096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94" name="Left Brace 293">
                  <a:extLst>
                    <a:ext uri="{FF2B5EF4-FFF2-40B4-BE49-F238E27FC236}">
                      <a16:creationId xmlns:a16="http://schemas.microsoft.com/office/drawing/2014/main" id="{1E06A06D-D3F8-620A-0FAD-E6C25B70A1A9}"/>
                    </a:ext>
                  </a:extLst>
                </p:cNvPr>
                <p:cNvSpPr/>
                <p:nvPr/>
              </p:nvSpPr>
              <p:spPr>
                <a:xfrm rot="16200000">
                  <a:off x="1722378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95" name="Left Brace 294">
                  <a:extLst>
                    <a:ext uri="{FF2B5EF4-FFF2-40B4-BE49-F238E27FC236}">
                      <a16:creationId xmlns:a16="http://schemas.microsoft.com/office/drawing/2014/main" id="{E0FBB5E3-4784-40A8-C886-EDB035805AF5}"/>
                    </a:ext>
                  </a:extLst>
                </p:cNvPr>
                <p:cNvSpPr/>
                <p:nvPr/>
              </p:nvSpPr>
              <p:spPr>
                <a:xfrm rot="16200000">
                  <a:off x="2042660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96" name="Left Brace 295">
                  <a:extLst>
                    <a:ext uri="{FF2B5EF4-FFF2-40B4-BE49-F238E27FC236}">
                      <a16:creationId xmlns:a16="http://schemas.microsoft.com/office/drawing/2014/main" id="{B15D5E1B-7B65-8C80-2A1F-B028BEB61A17}"/>
                    </a:ext>
                  </a:extLst>
                </p:cNvPr>
                <p:cNvSpPr/>
                <p:nvPr/>
              </p:nvSpPr>
              <p:spPr>
                <a:xfrm rot="16200000">
                  <a:off x="2362942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97" name="Left Brace 296">
                  <a:extLst>
                    <a:ext uri="{FF2B5EF4-FFF2-40B4-BE49-F238E27FC236}">
                      <a16:creationId xmlns:a16="http://schemas.microsoft.com/office/drawing/2014/main" id="{5DBC2441-38EC-47AF-94B0-0458E9887A94}"/>
                    </a:ext>
                  </a:extLst>
                </p:cNvPr>
                <p:cNvSpPr/>
                <p:nvPr/>
              </p:nvSpPr>
              <p:spPr>
                <a:xfrm rot="16200000">
                  <a:off x="2683224" y="4959269"/>
                  <a:ext cx="96878" cy="299338"/>
                </a:xfrm>
                <a:prstGeom prst="leftBrace">
                  <a:avLst>
                    <a:gd name="adj1" fmla="val 43646"/>
                    <a:gd name="adj2" fmla="val 50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002D7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5821A044-6E51-5AE1-468F-CD8835F6B202}"/>
                  </a:ext>
                </a:extLst>
              </p:cNvPr>
              <p:cNvGrpSpPr/>
              <p:nvPr/>
            </p:nvGrpSpPr>
            <p:grpSpPr>
              <a:xfrm>
                <a:off x="2809877" y="5247265"/>
                <a:ext cx="4622004" cy="122248"/>
                <a:chOff x="2809877" y="5247265"/>
                <a:chExt cx="4622004" cy="122248"/>
              </a:xfrm>
              <a:grpFill/>
            </p:grpSpPr>
            <p:sp>
              <p:nvSpPr>
                <p:cNvPr id="224" name="Oval 223">
                  <a:extLst>
                    <a:ext uri="{FF2B5EF4-FFF2-40B4-BE49-F238E27FC236}">
                      <a16:creationId xmlns:a16="http://schemas.microsoft.com/office/drawing/2014/main" id="{518B739E-62B2-B3CC-A24B-E159E99FEC25}"/>
                    </a:ext>
                  </a:extLst>
                </p:cNvPr>
                <p:cNvSpPr/>
                <p:nvPr/>
              </p:nvSpPr>
              <p:spPr>
                <a:xfrm rot="14450951" flipV="1">
                  <a:off x="2842109" y="52758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25" name="Oval 224">
                  <a:extLst>
                    <a:ext uri="{FF2B5EF4-FFF2-40B4-BE49-F238E27FC236}">
                      <a16:creationId xmlns:a16="http://schemas.microsoft.com/office/drawing/2014/main" id="{DB6A6045-F3EC-3C64-3D4F-2FE0EDB11B66}"/>
                    </a:ext>
                  </a:extLst>
                </p:cNvPr>
                <p:cNvSpPr/>
                <p:nvPr/>
              </p:nvSpPr>
              <p:spPr>
                <a:xfrm rot="14450951" flipV="1">
                  <a:off x="2911165" y="528060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26" name="Oval 225">
                  <a:extLst>
                    <a:ext uri="{FF2B5EF4-FFF2-40B4-BE49-F238E27FC236}">
                      <a16:creationId xmlns:a16="http://schemas.microsoft.com/office/drawing/2014/main" id="{2C998D5B-A12D-D189-AF98-DEC4385E3163}"/>
                    </a:ext>
                  </a:extLst>
                </p:cNvPr>
                <p:cNvSpPr/>
                <p:nvPr/>
              </p:nvSpPr>
              <p:spPr>
                <a:xfrm rot="14450951" flipV="1">
                  <a:off x="2980221" y="530441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27" name="Oval 226">
                  <a:extLst>
                    <a:ext uri="{FF2B5EF4-FFF2-40B4-BE49-F238E27FC236}">
                      <a16:creationId xmlns:a16="http://schemas.microsoft.com/office/drawing/2014/main" id="{39214B2D-C972-F98A-4590-2BCE41C23AA4}"/>
                    </a:ext>
                  </a:extLst>
                </p:cNvPr>
                <p:cNvSpPr/>
                <p:nvPr/>
              </p:nvSpPr>
              <p:spPr>
                <a:xfrm rot="14450951" flipV="1">
                  <a:off x="3049277" y="531868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28" name="Oval 227">
                  <a:extLst>
                    <a:ext uri="{FF2B5EF4-FFF2-40B4-BE49-F238E27FC236}">
                      <a16:creationId xmlns:a16="http://schemas.microsoft.com/office/drawing/2014/main" id="{6AC47165-5458-5E3E-0162-F57E875B2813}"/>
                    </a:ext>
                  </a:extLst>
                </p:cNvPr>
                <p:cNvSpPr/>
                <p:nvPr/>
              </p:nvSpPr>
              <p:spPr>
                <a:xfrm rot="14450951" flipV="1">
                  <a:off x="3118333" y="530438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29" name="Oval 228">
                  <a:extLst>
                    <a:ext uri="{FF2B5EF4-FFF2-40B4-BE49-F238E27FC236}">
                      <a16:creationId xmlns:a16="http://schemas.microsoft.com/office/drawing/2014/main" id="{FE8AE24A-EDDA-A6B2-8AAC-C8F844792F27}"/>
                    </a:ext>
                  </a:extLst>
                </p:cNvPr>
                <p:cNvSpPr/>
                <p:nvPr/>
              </p:nvSpPr>
              <p:spPr>
                <a:xfrm rot="14450951" flipV="1">
                  <a:off x="3187389" y="528538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0" name="Oval 229">
                  <a:extLst>
                    <a:ext uri="{FF2B5EF4-FFF2-40B4-BE49-F238E27FC236}">
                      <a16:creationId xmlns:a16="http://schemas.microsoft.com/office/drawing/2014/main" id="{09478F2E-D7C5-FF82-DF3A-754E1A422A8F}"/>
                    </a:ext>
                  </a:extLst>
                </p:cNvPr>
                <p:cNvSpPr/>
                <p:nvPr/>
              </p:nvSpPr>
              <p:spPr>
                <a:xfrm rot="14450951" flipV="1">
                  <a:off x="3256445" y="52710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1" name="Oval 230">
                  <a:extLst>
                    <a:ext uri="{FF2B5EF4-FFF2-40B4-BE49-F238E27FC236}">
                      <a16:creationId xmlns:a16="http://schemas.microsoft.com/office/drawing/2014/main" id="{36008D58-5FCC-35C4-E8EA-FFABECF8CCF7}"/>
                    </a:ext>
                  </a:extLst>
                </p:cNvPr>
                <p:cNvSpPr/>
                <p:nvPr/>
              </p:nvSpPr>
              <p:spPr>
                <a:xfrm rot="14450951" flipV="1">
                  <a:off x="3325501" y="526154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2" name="Oval 231">
                  <a:extLst>
                    <a:ext uri="{FF2B5EF4-FFF2-40B4-BE49-F238E27FC236}">
                      <a16:creationId xmlns:a16="http://schemas.microsoft.com/office/drawing/2014/main" id="{AA457915-DB95-B4AF-DCD7-F698B8EC6A7E}"/>
                    </a:ext>
                  </a:extLst>
                </p:cNvPr>
                <p:cNvSpPr/>
                <p:nvPr/>
              </p:nvSpPr>
              <p:spPr>
                <a:xfrm rot="14450951" flipV="1">
                  <a:off x="3394557" y="52662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3" name="Oval 232">
                  <a:extLst>
                    <a:ext uri="{FF2B5EF4-FFF2-40B4-BE49-F238E27FC236}">
                      <a16:creationId xmlns:a16="http://schemas.microsoft.com/office/drawing/2014/main" id="{95DE271C-DD0A-9BE6-66F0-982C83A01742}"/>
                    </a:ext>
                  </a:extLst>
                </p:cNvPr>
                <p:cNvSpPr/>
                <p:nvPr/>
              </p:nvSpPr>
              <p:spPr>
                <a:xfrm rot="14450951" flipV="1">
                  <a:off x="3463613" y="529962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4" name="Oval 233">
                  <a:extLst>
                    <a:ext uri="{FF2B5EF4-FFF2-40B4-BE49-F238E27FC236}">
                      <a16:creationId xmlns:a16="http://schemas.microsoft.com/office/drawing/2014/main" id="{E4E53124-102D-5B23-B5AD-662CAC2E0BBB}"/>
                    </a:ext>
                  </a:extLst>
                </p:cNvPr>
                <p:cNvSpPr/>
                <p:nvPr/>
              </p:nvSpPr>
              <p:spPr>
                <a:xfrm rot="14450951" flipV="1">
                  <a:off x="3532669" y="531153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5" name="Oval 234">
                  <a:extLst>
                    <a:ext uri="{FF2B5EF4-FFF2-40B4-BE49-F238E27FC236}">
                      <a16:creationId xmlns:a16="http://schemas.microsoft.com/office/drawing/2014/main" id="{3F198B60-B156-DDAE-6A09-EFE6AE139E7A}"/>
                    </a:ext>
                  </a:extLst>
                </p:cNvPr>
                <p:cNvSpPr/>
                <p:nvPr/>
              </p:nvSpPr>
              <p:spPr>
                <a:xfrm rot="14450951" flipV="1">
                  <a:off x="3601725" y="531152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6" name="Oval 235">
                  <a:extLst>
                    <a:ext uri="{FF2B5EF4-FFF2-40B4-BE49-F238E27FC236}">
                      <a16:creationId xmlns:a16="http://schemas.microsoft.com/office/drawing/2014/main" id="{6DE813AE-A542-228F-720A-8402F0FFD0F7}"/>
                    </a:ext>
                  </a:extLst>
                </p:cNvPr>
                <p:cNvSpPr/>
                <p:nvPr/>
              </p:nvSpPr>
              <p:spPr>
                <a:xfrm rot="14450951" flipV="1">
                  <a:off x="3670781" y="530680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657C9994-AEB7-49C1-418B-BC5C7F3945B4}"/>
                    </a:ext>
                  </a:extLst>
                </p:cNvPr>
                <p:cNvSpPr/>
                <p:nvPr/>
              </p:nvSpPr>
              <p:spPr>
                <a:xfrm rot="14450951" flipV="1">
                  <a:off x="3739837" y="529965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2B76EC71-2B82-4D25-7BC9-E9F6843ADF20}"/>
                    </a:ext>
                  </a:extLst>
                </p:cNvPr>
                <p:cNvSpPr/>
                <p:nvPr/>
              </p:nvSpPr>
              <p:spPr>
                <a:xfrm rot="14450951" flipV="1">
                  <a:off x="3808897" y="528535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D9DA23C1-1B3F-C217-4B4A-BAD3D714A5AC}"/>
                    </a:ext>
                  </a:extLst>
                </p:cNvPr>
                <p:cNvSpPr/>
                <p:nvPr/>
              </p:nvSpPr>
              <p:spPr>
                <a:xfrm rot="14450951" flipV="1">
                  <a:off x="3877953" y="526157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1E886BC5-77DD-0D4B-3D14-A11D7CEB0C88}"/>
                    </a:ext>
                  </a:extLst>
                </p:cNvPr>
                <p:cNvSpPr/>
                <p:nvPr/>
              </p:nvSpPr>
              <p:spPr>
                <a:xfrm rot="14450951" flipV="1">
                  <a:off x="3947009" y="52663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A370A173-EF24-46C2-9157-9BF953F0330A}"/>
                    </a:ext>
                  </a:extLst>
                </p:cNvPr>
                <p:cNvSpPr/>
                <p:nvPr/>
              </p:nvSpPr>
              <p:spPr>
                <a:xfrm rot="14450951" flipV="1">
                  <a:off x="4016065" y="529013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2" name="Oval 241">
                  <a:extLst>
                    <a:ext uri="{FF2B5EF4-FFF2-40B4-BE49-F238E27FC236}">
                      <a16:creationId xmlns:a16="http://schemas.microsoft.com/office/drawing/2014/main" id="{A36CC316-392A-848C-93FA-64B679DAD3C2}"/>
                    </a:ext>
                  </a:extLst>
                </p:cNvPr>
                <p:cNvSpPr/>
                <p:nvPr/>
              </p:nvSpPr>
              <p:spPr>
                <a:xfrm rot="14450951" flipV="1">
                  <a:off x="4085121" y="530441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3" name="Oval 242">
                  <a:extLst>
                    <a:ext uri="{FF2B5EF4-FFF2-40B4-BE49-F238E27FC236}">
                      <a16:creationId xmlns:a16="http://schemas.microsoft.com/office/drawing/2014/main" id="{96991527-1A84-90F8-61E3-D1119741FDB3}"/>
                    </a:ext>
                  </a:extLst>
                </p:cNvPr>
                <p:cNvSpPr/>
                <p:nvPr/>
              </p:nvSpPr>
              <p:spPr>
                <a:xfrm rot="14450951" flipV="1">
                  <a:off x="4154177" y="529010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4" name="Oval 243">
                  <a:extLst>
                    <a:ext uri="{FF2B5EF4-FFF2-40B4-BE49-F238E27FC236}">
                      <a16:creationId xmlns:a16="http://schemas.microsoft.com/office/drawing/2014/main" id="{A159382A-4DF5-8DE8-0C85-CBAEBE43E402}"/>
                    </a:ext>
                  </a:extLst>
                </p:cNvPr>
                <p:cNvSpPr/>
                <p:nvPr/>
              </p:nvSpPr>
              <p:spPr>
                <a:xfrm rot="14450951" flipV="1">
                  <a:off x="4223233" y="527110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F04F88AC-7490-2C8D-48DB-3BF5CA52E58E}"/>
                    </a:ext>
                  </a:extLst>
                </p:cNvPr>
                <p:cNvSpPr/>
                <p:nvPr/>
              </p:nvSpPr>
              <p:spPr>
                <a:xfrm rot="14450951" flipV="1">
                  <a:off x="4292289" y="525680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59AD5F3D-2CF4-06C7-D8FD-340F1F084F32}"/>
                    </a:ext>
                  </a:extLst>
                </p:cNvPr>
                <p:cNvSpPr/>
                <p:nvPr/>
              </p:nvSpPr>
              <p:spPr>
                <a:xfrm rot="14450951" flipV="1">
                  <a:off x="4361345" y="524726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9587EA38-4DC7-1E17-588B-27980EEB125F}"/>
                    </a:ext>
                  </a:extLst>
                </p:cNvPr>
                <p:cNvSpPr/>
                <p:nvPr/>
              </p:nvSpPr>
              <p:spPr>
                <a:xfrm rot="14450951" flipV="1">
                  <a:off x="4430401" y="525201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473F4FE0-D67E-D812-6091-072A1354F6E1}"/>
                    </a:ext>
                  </a:extLst>
                </p:cNvPr>
                <p:cNvSpPr/>
                <p:nvPr/>
              </p:nvSpPr>
              <p:spPr>
                <a:xfrm rot="14450951" flipV="1">
                  <a:off x="4499457" y="528534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B229CEDF-78C4-EACE-AD04-8F8A059E9E93}"/>
                    </a:ext>
                  </a:extLst>
                </p:cNvPr>
                <p:cNvSpPr/>
                <p:nvPr/>
              </p:nvSpPr>
              <p:spPr>
                <a:xfrm rot="14450951" flipV="1">
                  <a:off x="4568513" y="529725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0995F85B-DF56-A26A-DF2D-F33DA48710BC}"/>
                    </a:ext>
                  </a:extLst>
                </p:cNvPr>
                <p:cNvSpPr/>
                <p:nvPr/>
              </p:nvSpPr>
              <p:spPr>
                <a:xfrm rot="14450951" flipV="1">
                  <a:off x="4637569" y="529724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1" name="Oval 250">
                  <a:extLst>
                    <a:ext uri="{FF2B5EF4-FFF2-40B4-BE49-F238E27FC236}">
                      <a16:creationId xmlns:a16="http://schemas.microsoft.com/office/drawing/2014/main" id="{8C4CD73C-3B3F-3458-778A-3C7ABB919DED}"/>
                    </a:ext>
                  </a:extLst>
                </p:cNvPr>
                <p:cNvSpPr/>
                <p:nvPr/>
              </p:nvSpPr>
              <p:spPr>
                <a:xfrm rot="14450951" flipV="1">
                  <a:off x="4706625" y="52925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63C9E345-6C6F-DFC2-E62A-581C6898EA4D}"/>
                    </a:ext>
                  </a:extLst>
                </p:cNvPr>
                <p:cNvSpPr/>
                <p:nvPr/>
              </p:nvSpPr>
              <p:spPr>
                <a:xfrm rot="14450951" flipV="1">
                  <a:off x="4775681" y="528537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F62A4440-0112-F8A3-16A9-8748D2B68509}"/>
                    </a:ext>
                  </a:extLst>
                </p:cNvPr>
                <p:cNvSpPr/>
                <p:nvPr/>
              </p:nvSpPr>
              <p:spPr>
                <a:xfrm rot="14450951" flipV="1">
                  <a:off x="4844741" y="527107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948DE6CB-8B0A-13E5-B7FB-BF8BBCFD349C}"/>
                    </a:ext>
                  </a:extLst>
                </p:cNvPr>
                <p:cNvSpPr/>
                <p:nvPr/>
              </p:nvSpPr>
              <p:spPr>
                <a:xfrm rot="14450951" flipV="1">
                  <a:off x="4906942" y="527840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B99B338D-69D4-EF6E-A63B-5755101113A5}"/>
                    </a:ext>
                  </a:extLst>
                </p:cNvPr>
                <p:cNvSpPr/>
                <p:nvPr/>
              </p:nvSpPr>
              <p:spPr>
                <a:xfrm rot="14450951" flipV="1">
                  <a:off x="4975998" y="52831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6" name="Oval 255">
                  <a:extLst>
                    <a:ext uri="{FF2B5EF4-FFF2-40B4-BE49-F238E27FC236}">
                      <a16:creationId xmlns:a16="http://schemas.microsoft.com/office/drawing/2014/main" id="{B7B60EE0-E7F1-7BC5-A6AF-9DFA6A4943E0}"/>
                    </a:ext>
                  </a:extLst>
                </p:cNvPr>
                <p:cNvSpPr/>
                <p:nvPr/>
              </p:nvSpPr>
              <p:spPr>
                <a:xfrm rot="14450951" flipV="1">
                  <a:off x="5045054" y="530695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7" name="Oval 256">
                  <a:extLst>
                    <a:ext uri="{FF2B5EF4-FFF2-40B4-BE49-F238E27FC236}">
                      <a16:creationId xmlns:a16="http://schemas.microsoft.com/office/drawing/2014/main" id="{C7F996D1-9B44-D086-13F3-9237BECEFD68}"/>
                    </a:ext>
                  </a:extLst>
                </p:cNvPr>
                <p:cNvSpPr/>
                <p:nvPr/>
              </p:nvSpPr>
              <p:spPr>
                <a:xfrm rot="14450951" flipV="1">
                  <a:off x="5114110" y="532123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8" name="Oval 257">
                  <a:extLst>
                    <a:ext uri="{FF2B5EF4-FFF2-40B4-BE49-F238E27FC236}">
                      <a16:creationId xmlns:a16="http://schemas.microsoft.com/office/drawing/2014/main" id="{61E971A3-0E04-D261-B3D6-6F387859AC80}"/>
                    </a:ext>
                  </a:extLst>
                </p:cNvPr>
                <p:cNvSpPr/>
                <p:nvPr/>
              </p:nvSpPr>
              <p:spPr>
                <a:xfrm rot="14450951" flipV="1">
                  <a:off x="5183166" y="530693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59" name="Oval 258">
                  <a:extLst>
                    <a:ext uri="{FF2B5EF4-FFF2-40B4-BE49-F238E27FC236}">
                      <a16:creationId xmlns:a16="http://schemas.microsoft.com/office/drawing/2014/main" id="{5FCFFDC7-A877-0074-FED5-90A4D1A98785}"/>
                    </a:ext>
                  </a:extLst>
                </p:cNvPr>
                <p:cNvSpPr/>
                <p:nvPr/>
              </p:nvSpPr>
              <p:spPr>
                <a:xfrm rot="14450951" flipV="1">
                  <a:off x="5252222" y="52879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0" name="Oval 259">
                  <a:extLst>
                    <a:ext uri="{FF2B5EF4-FFF2-40B4-BE49-F238E27FC236}">
                      <a16:creationId xmlns:a16="http://schemas.microsoft.com/office/drawing/2014/main" id="{4BA0BA47-D96B-FF21-DCDA-27F3AB8A243C}"/>
                    </a:ext>
                  </a:extLst>
                </p:cNvPr>
                <p:cNvSpPr/>
                <p:nvPr/>
              </p:nvSpPr>
              <p:spPr>
                <a:xfrm rot="14450951" flipV="1">
                  <a:off x="5321278" y="527362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1" name="Oval 260">
                  <a:extLst>
                    <a:ext uri="{FF2B5EF4-FFF2-40B4-BE49-F238E27FC236}">
                      <a16:creationId xmlns:a16="http://schemas.microsoft.com/office/drawing/2014/main" id="{894FE4DE-262E-FD14-6CEE-4D935114E966}"/>
                    </a:ext>
                  </a:extLst>
                </p:cNvPr>
                <p:cNvSpPr/>
                <p:nvPr/>
              </p:nvSpPr>
              <p:spPr>
                <a:xfrm rot="14450951" flipV="1">
                  <a:off x="5390334" y="526409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2" name="Oval 261">
                  <a:extLst>
                    <a:ext uri="{FF2B5EF4-FFF2-40B4-BE49-F238E27FC236}">
                      <a16:creationId xmlns:a16="http://schemas.microsoft.com/office/drawing/2014/main" id="{14E1ED54-3588-21B3-F1CD-779A803B6C1E}"/>
                    </a:ext>
                  </a:extLst>
                </p:cNvPr>
                <p:cNvSpPr/>
                <p:nvPr/>
              </p:nvSpPr>
              <p:spPr>
                <a:xfrm rot="14450951" flipV="1">
                  <a:off x="5459390" y="526884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3" name="Oval 262">
                  <a:extLst>
                    <a:ext uri="{FF2B5EF4-FFF2-40B4-BE49-F238E27FC236}">
                      <a16:creationId xmlns:a16="http://schemas.microsoft.com/office/drawing/2014/main" id="{240282A1-F280-DEA0-8E0A-7DA4BD66E4C7}"/>
                    </a:ext>
                  </a:extLst>
                </p:cNvPr>
                <p:cNvSpPr/>
                <p:nvPr/>
              </p:nvSpPr>
              <p:spPr>
                <a:xfrm rot="14450951" flipV="1">
                  <a:off x="5528446" y="530216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4" name="Oval 263">
                  <a:extLst>
                    <a:ext uri="{FF2B5EF4-FFF2-40B4-BE49-F238E27FC236}">
                      <a16:creationId xmlns:a16="http://schemas.microsoft.com/office/drawing/2014/main" id="{90125D91-CC9C-218D-6DBB-31633867A36B}"/>
                    </a:ext>
                  </a:extLst>
                </p:cNvPr>
                <p:cNvSpPr/>
                <p:nvPr/>
              </p:nvSpPr>
              <p:spPr>
                <a:xfrm rot="14450951" flipV="1">
                  <a:off x="5597502" y="531408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5" name="Oval 264">
                  <a:extLst>
                    <a:ext uri="{FF2B5EF4-FFF2-40B4-BE49-F238E27FC236}">
                      <a16:creationId xmlns:a16="http://schemas.microsoft.com/office/drawing/2014/main" id="{BFD8D884-ED0D-8AF7-BEC0-9BC91282931E}"/>
                    </a:ext>
                  </a:extLst>
                </p:cNvPr>
                <p:cNvSpPr/>
                <p:nvPr/>
              </p:nvSpPr>
              <p:spPr>
                <a:xfrm rot="14450951" flipV="1">
                  <a:off x="5666558" y="531406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6" name="Oval 265">
                  <a:extLst>
                    <a:ext uri="{FF2B5EF4-FFF2-40B4-BE49-F238E27FC236}">
                      <a16:creationId xmlns:a16="http://schemas.microsoft.com/office/drawing/2014/main" id="{A7CCBB4F-741F-6899-A2C6-C202B3FA247D}"/>
                    </a:ext>
                  </a:extLst>
                </p:cNvPr>
                <p:cNvSpPr/>
                <p:nvPr/>
              </p:nvSpPr>
              <p:spPr>
                <a:xfrm rot="14450951" flipV="1">
                  <a:off x="5735614" y="530935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7" name="Oval 266">
                  <a:extLst>
                    <a:ext uri="{FF2B5EF4-FFF2-40B4-BE49-F238E27FC236}">
                      <a16:creationId xmlns:a16="http://schemas.microsoft.com/office/drawing/2014/main" id="{3F170709-96D6-951F-B256-025ED658EDC7}"/>
                    </a:ext>
                  </a:extLst>
                </p:cNvPr>
                <p:cNvSpPr/>
                <p:nvPr/>
              </p:nvSpPr>
              <p:spPr>
                <a:xfrm rot="14450951" flipV="1">
                  <a:off x="5804670" y="5302200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8" name="Oval 267">
                  <a:extLst>
                    <a:ext uri="{FF2B5EF4-FFF2-40B4-BE49-F238E27FC236}">
                      <a16:creationId xmlns:a16="http://schemas.microsoft.com/office/drawing/2014/main" id="{193009C5-D9E8-A73D-0E26-20DFDD5B9266}"/>
                    </a:ext>
                  </a:extLst>
                </p:cNvPr>
                <p:cNvSpPr/>
                <p:nvPr/>
              </p:nvSpPr>
              <p:spPr>
                <a:xfrm rot="14450951" flipV="1">
                  <a:off x="5873730" y="528790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69" name="Oval 268">
                  <a:extLst>
                    <a:ext uri="{FF2B5EF4-FFF2-40B4-BE49-F238E27FC236}">
                      <a16:creationId xmlns:a16="http://schemas.microsoft.com/office/drawing/2014/main" id="{0E36E02F-8DE8-147D-FA7F-2875509333D1}"/>
                    </a:ext>
                  </a:extLst>
                </p:cNvPr>
                <p:cNvSpPr/>
                <p:nvPr/>
              </p:nvSpPr>
              <p:spPr>
                <a:xfrm rot="14450951" flipV="1">
                  <a:off x="5937040" y="5279297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0" name="Oval 269">
                  <a:extLst>
                    <a:ext uri="{FF2B5EF4-FFF2-40B4-BE49-F238E27FC236}">
                      <a16:creationId xmlns:a16="http://schemas.microsoft.com/office/drawing/2014/main" id="{833DD0BC-0685-C0EE-C40A-B4933237295B}"/>
                    </a:ext>
                  </a:extLst>
                </p:cNvPr>
                <p:cNvSpPr/>
                <p:nvPr/>
              </p:nvSpPr>
              <p:spPr>
                <a:xfrm rot="14450951" flipV="1">
                  <a:off x="6006096" y="528404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1" name="Oval 270">
                  <a:extLst>
                    <a:ext uri="{FF2B5EF4-FFF2-40B4-BE49-F238E27FC236}">
                      <a16:creationId xmlns:a16="http://schemas.microsoft.com/office/drawing/2014/main" id="{F1F0D670-8BB0-3C36-4054-20F2EE9D543B}"/>
                    </a:ext>
                  </a:extLst>
                </p:cNvPr>
                <p:cNvSpPr/>
                <p:nvPr/>
              </p:nvSpPr>
              <p:spPr>
                <a:xfrm rot="14450951" flipV="1">
                  <a:off x="6075152" y="530785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2" name="Oval 271">
                  <a:extLst>
                    <a:ext uri="{FF2B5EF4-FFF2-40B4-BE49-F238E27FC236}">
                      <a16:creationId xmlns:a16="http://schemas.microsoft.com/office/drawing/2014/main" id="{8FD7D9EC-4ED9-621F-2C75-54922A9A0E67}"/>
                    </a:ext>
                  </a:extLst>
                </p:cNvPr>
                <p:cNvSpPr/>
                <p:nvPr/>
              </p:nvSpPr>
              <p:spPr>
                <a:xfrm rot="14450951" flipV="1">
                  <a:off x="6144208" y="53221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3" name="Oval 272">
                  <a:extLst>
                    <a:ext uri="{FF2B5EF4-FFF2-40B4-BE49-F238E27FC236}">
                      <a16:creationId xmlns:a16="http://schemas.microsoft.com/office/drawing/2014/main" id="{8BEB5EB8-055E-2CE8-0CA5-C2D606F29107}"/>
                    </a:ext>
                  </a:extLst>
                </p:cNvPr>
                <p:cNvSpPr/>
                <p:nvPr/>
              </p:nvSpPr>
              <p:spPr>
                <a:xfrm rot="14450951" flipV="1">
                  <a:off x="6213264" y="530782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4" name="Oval 273">
                  <a:extLst>
                    <a:ext uri="{FF2B5EF4-FFF2-40B4-BE49-F238E27FC236}">
                      <a16:creationId xmlns:a16="http://schemas.microsoft.com/office/drawing/2014/main" id="{AF01F9D6-6210-B2CE-1BB7-80A4FAC46C30}"/>
                    </a:ext>
                  </a:extLst>
                </p:cNvPr>
                <p:cNvSpPr/>
                <p:nvPr/>
              </p:nvSpPr>
              <p:spPr>
                <a:xfrm rot="14450951" flipV="1">
                  <a:off x="6282320" y="528882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5" name="Oval 274">
                  <a:extLst>
                    <a:ext uri="{FF2B5EF4-FFF2-40B4-BE49-F238E27FC236}">
                      <a16:creationId xmlns:a16="http://schemas.microsoft.com/office/drawing/2014/main" id="{F5BFB949-5EF9-A587-D22E-37FCC9BB0D1B}"/>
                    </a:ext>
                  </a:extLst>
                </p:cNvPr>
                <p:cNvSpPr/>
                <p:nvPr/>
              </p:nvSpPr>
              <p:spPr>
                <a:xfrm rot="14450951" flipV="1">
                  <a:off x="6351376" y="527452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6" name="Oval 275">
                  <a:extLst>
                    <a:ext uri="{FF2B5EF4-FFF2-40B4-BE49-F238E27FC236}">
                      <a16:creationId xmlns:a16="http://schemas.microsoft.com/office/drawing/2014/main" id="{D9034B12-74B9-57A7-C289-6F44A85213C1}"/>
                    </a:ext>
                  </a:extLst>
                </p:cNvPr>
                <p:cNvSpPr/>
                <p:nvPr/>
              </p:nvSpPr>
              <p:spPr>
                <a:xfrm rot="14450951" flipV="1">
                  <a:off x="6420432" y="5264984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7" name="Oval 276">
                  <a:extLst>
                    <a:ext uri="{FF2B5EF4-FFF2-40B4-BE49-F238E27FC236}">
                      <a16:creationId xmlns:a16="http://schemas.microsoft.com/office/drawing/2014/main" id="{AFAE62C5-9D2D-C946-16A7-14B916A9F913}"/>
                    </a:ext>
                  </a:extLst>
                </p:cNvPr>
                <p:cNvSpPr/>
                <p:nvPr/>
              </p:nvSpPr>
              <p:spPr>
                <a:xfrm rot="14450951" flipV="1">
                  <a:off x="6489488" y="526973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8" name="Oval 277">
                  <a:extLst>
                    <a:ext uri="{FF2B5EF4-FFF2-40B4-BE49-F238E27FC236}">
                      <a16:creationId xmlns:a16="http://schemas.microsoft.com/office/drawing/2014/main" id="{26A9263F-7FCF-A544-0756-3BD8AC605EAB}"/>
                    </a:ext>
                  </a:extLst>
                </p:cNvPr>
                <p:cNvSpPr/>
                <p:nvPr/>
              </p:nvSpPr>
              <p:spPr>
                <a:xfrm rot="14450951" flipV="1">
                  <a:off x="6558544" y="530306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79" name="Oval 278">
                  <a:extLst>
                    <a:ext uri="{FF2B5EF4-FFF2-40B4-BE49-F238E27FC236}">
                      <a16:creationId xmlns:a16="http://schemas.microsoft.com/office/drawing/2014/main" id="{A8983569-2012-A995-FD8F-EE5D1B89E38B}"/>
                    </a:ext>
                  </a:extLst>
                </p:cNvPr>
                <p:cNvSpPr/>
                <p:nvPr/>
              </p:nvSpPr>
              <p:spPr>
                <a:xfrm rot="14450951" flipV="1">
                  <a:off x="6627600" y="5314976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0" name="Oval 279">
                  <a:extLst>
                    <a:ext uri="{FF2B5EF4-FFF2-40B4-BE49-F238E27FC236}">
                      <a16:creationId xmlns:a16="http://schemas.microsoft.com/office/drawing/2014/main" id="{05B7BE5C-606C-9764-A4EA-951E07F14B5E}"/>
                    </a:ext>
                  </a:extLst>
                </p:cNvPr>
                <p:cNvSpPr/>
                <p:nvPr/>
              </p:nvSpPr>
              <p:spPr>
                <a:xfrm rot="14450951" flipV="1">
                  <a:off x="6696656" y="531496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1" name="Oval 280">
                  <a:extLst>
                    <a:ext uri="{FF2B5EF4-FFF2-40B4-BE49-F238E27FC236}">
                      <a16:creationId xmlns:a16="http://schemas.microsoft.com/office/drawing/2014/main" id="{6B060DCB-B4DD-F387-FEC6-86564DE700DB}"/>
                    </a:ext>
                  </a:extLst>
                </p:cNvPr>
                <p:cNvSpPr/>
                <p:nvPr/>
              </p:nvSpPr>
              <p:spPr>
                <a:xfrm rot="14450951" flipV="1">
                  <a:off x="6765712" y="5310248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2" name="Oval 281">
                  <a:extLst>
                    <a:ext uri="{FF2B5EF4-FFF2-40B4-BE49-F238E27FC236}">
                      <a16:creationId xmlns:a16="http://schemas.microsoft.com/office/drawing/2014/main" id="{DF524B3C-A6FC-ACDF-90BB-0E981BD819D6}"/>
                    </a:ext>
                  </a:extLst>
                </p:cNvPr>
                <p:cNvSpPr/>
                <p:nvPr/>
              </p:nvSpPr>
              <p:spPr>
                <a:xfrm rot="14450951" flipV="1">
                  <a:off x="6834768" y="53030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3" name="Oval 282">
                  <a:extLst>
                    <a:ext uri="{FF2B5EF4-FFF2-40B4-BE49-F238E27FC236}">
                      <a16:creationId xmlns:a16="http://schemas.microsoft.com/office/drawing/2014/main" id="{7FBF2A92-FFDE-46D3-EEA0-DCE2004DEAA3}"/>
                    </a:ext>
                  </a:extLst>
                </p:cNvPr>
                <p:cNvSpPr/>
                <p:nvPr/>
              </p:nvSpPr>
              <p:spPr>
                <a:xfrm rot="14450951" flipV="1">
                  <a:off x="6903828" y="528879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4" name="Oval 283">
                  <a:extLst>
                    <a:ext uri="{FF2B5EF4-FFF2-40B4-BE49-F238E27FC236}">
                      <a16:creationId xmlns:a16="http://schemas.microsoft.com/office/drawing/2014/main" id="{685EE388-40BE-5883-6686-88765445CA9A}"/>
                    </a:ext>
                  </a:extLst>
                </p:cNvPr>
                <p:cNvSpPr/>
                <p:nvPr/>
              </p:nvSpPr>
              <p:spPr>
                <a:xfrm rot="14450951" flipV="1">
                  <a:off x="6976556" y="5273801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5" name="Oval 284">
                  <a:extLst>
                    <a:ext uri="{FF2B5EF4-FFF2-40B4-BE49-F238E27FC236}">
                      <a16:creationId xmlns:a16="http://schemas.microsoft.com/office/drawing/2014/main" id="{31A5B31B-BBCF-4BA7-4922-A6FB6B82976F}"/>
                    </a:ext>
                  </a:extLst>
                </p:cNvPr>
                <p:cNvSpPr/>
                <p:nvPr/>
              </p:nvSpPr>
              <p:spPr>
                <a:xfrm rot="14450951" flipV="1">
                  <a:off x="7045612" y="5278552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6" name="Oval 285">
                  <a:extLst>
                    <a:ext uri="{FF2B5EF4-FFF2-40B4-BE49-F238E27FC236}">
                      <a16:creationId xmlns:a16="http://schemas.microsoft.com/office/drawing/2014/main" id="{A97AA9E9-B118-AA38-FBC4-E07BB9686638}"/>
                    </a:ext>
                  </a:extLst>
                </p:cNvPr>
                <p:cNvSpPr/>
                <p:nvPr/>
              </p:nvSpPr>
              <p:spPr>
                <a:xfrm rot="14450951" flipV="1">
                  <a:off x="7114668" y="53118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7" name="Oval 286">
                  <a:extLst>
                    <a:ext uri="{FF2B5EF4-FFF2-40B4-BE49-F238E27FC236}">
                      <a16:creationId xmlns:a16="http://schemas.microsoft.com/office/drawing/2014/main" id="{19A5E3E3-F0EE-1C0E-F7E3-1C7EEA628A56}"/>
                    </a:ext>
                  </a:extLst>
                </p:cNvPr>
                <p:cNvSpPr/>
                <p:nvPr/>
              </p:nvSpPr>
              <p:spPr>
                <a:xfrm rot="14450951" flipV="1">
                  <a:off x="7183724" y="5323793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8" name="Oval 287">
                  <a:extLst>
                    <a:ext uri="{FF2B5EF4-FFF2-40B4-BE49-F238E27FC236}">
                      <a16:creationId xmlns:a16="http://schemas.microsoft.com/office/drawing/2014/main" id="{2926A895-2E91-D4F2-65C0-C5D16FE05FEC}"/>
                    </a:ext>
                  </a:extLst>
                </p:cNvPr>
                <p:cNvSpPr/>
                <p:nvPr/>
              </p:nvSpPr>
              <p:spPr>
                <a:xfrm rot="14450951" flipV="1">
                  <a:off x="7252780" y="532377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89" name="Oval 288">
                  <a:extLst>
                    <a:ext uri="{FF2B5EF4-FFF2-40B4-BE49-F238E27FC236}">
                      <a16:creationId xmlns:a16="http://schemas.microsoft.com/office/drawing/2014/main" id="{EF6578AD-EA67-B5B8-1C01-59F8456180B6}"/>
                    </a:ext>
                  </a:extLst>
                </p:cNvPr>
                <p:cNvSpPr/>
                <p:nvPr/>
              </p:nvSpPr>
              <p:spPr>
                <a:xfrm rot="14450951" flipV="1">
                  <a:off x="7321836" y="5319065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90" name="Freeform: Shape 153">
                  <a:extLst>
                    <a:ext uri="{FF2B5EF4-FFF2-40B4-BE49-F238E27FC236}">
                      <a16:creationId xmlns:a16="http://schemas.microsoft.com/office/drawing/2014/main" id="{AFC5E1F8-F8DE-9BD2-791C-1AFFEC71DACB}"/>
                    </a:ext>
                  </a:extLst>
                </p:cNvPr>
                <p:cNvSpPr/>
                <p:nvPr/>
              </p:nvSpPr>
              <p:spPr>
                <a:xfrm>
                  <a:off x="2809877" y="5275299"/>
                  <a:ext cx="4622004" cy="70610"/>
                </a:xfrm>
                <a:custGeom>
                  <a:avLst/>
                  <a:gdLst>
                    <a:gd name="connsiteX0" fmla="*/ 2024948 w 2024948"/>
                    <a:gd name="connsiteY0" fmla="*/ 97592 h 140457"/>
                    <a:gd name="connsiteX1" fmla="*/ 1934461 w 2024948"/>
                    <a:gd name="connsiteY1" fmla="*/ 133311 h 140457"/>
                    <a:gd name="connsiteX2" fmla="*/ 1805873 w 2024948"/>
                    <a:gd name="connsiteY2" fmla="*/ 138073 h 140457"/>
                    <a:gd name="connsiteX3" fmla="*/ 1665380 w 2024948"/>
                    <a:gd name="connsiteY3" fmla="*/ 104736 h 140457"/>
                    <a:gd name="connsiteX4" fmla="*/ 1601086 w 2024948"/>
                    <a:gd name="connsiteY4" fmla="*/ 85686 h 140457"/>
                    <a:gd name="connsiteX5" fmla="*/ 1377248 w 2024948"/>
                    <a:gd name="connsiteY5" fmla="*/ 130929 h 140457"/>
                    <a:gd name="connsiteX6" fmla="*/ 1167698 w 2024948"/>
                    <a:gd name="connsiteY6" fmla="*/ 119023 h 140457"/>
                    <a:gd name="connsiteX7" fmla="*/ 1103405 w 2024948"/>
                    <a:gd name="connsiteY7" fmla="*/ 88067 h 140457"/>
                    <a:gd name="connsiteX8" fmla="*/ 962911 w 2024948"/>
                    <a:gd name="connsiteY8" fmla="*/ 97592 h 140457"/>
                    <a:gd name="connsiteX9" fmla="*/ 760505 w 2024948"/>
                    <a:gd name="connsiteY9" fmla="*/ 140454 h 140457"/>
                    <a:gd name="connsiteX10" fmla="*/ 627155 w 2024948"/>
                    <a:gd name="connsiteY10" fmla="*/ 95211 h 140457"/>
                    <a:gd name="connsiteX11" fmla="*/ 496186 w 2024948"/>
                    <a:gd name="connsiteY11" fmla="*/ 104736 h 140457"/>
                    <a:gd name="connsiteX12" fmla="*/ 284255 w 2024948"/>
                    <a:gd name="connsiteY12" fmla="*/ 133311 h 140457"/>
                    <a:gd name="connsiteX13" fmla="*/ 143761 w 2024948"/>
                    <a:gd name="connsiteY13" fmla="*/ 121404 h 140457"/>
                    <a:gd name="connsiteX14" fmla="*/ 74705 w 2024948"/>
                    <a:gd name="connsiteY14" fmla="*/ 85686 h 140457"/>
                    <a:gd name="connsiteX0" fmla="*/ 4577706 w 4577706"/>
                    <a:gd name="connsiteY0" fmla="*/ 91825 h 134690"/>
                    <a:gd name="connsiteX1" fmla="*/ 4487219 w 4577706"/>
                    <a:gd name="connsiteY1" fmla="*/ 127544 h 134690"/>
                    <a:gd name="connsiteX2" fmla="*/ 4358631 w 4577706"/>
                    <a:gd name="connsiteY2" fmla="*/ 132306 h 134690"/>
                    <a:gd name="connsiteX3" fmla="*/ 4218138 w 4577706"/>
                    <a:gd name="connsiteY3" fmla="*/ 98969 h 134690"/>
                    <a:gd name="connsiteX4" fmla="*/ 4153844 w 4577706"/>
                    <a:gd name="connsiteY4" fmla="*/ 79919 h 134690"/>
                    <a:gd name="connsiteX5" fmla="*/ 3930006 w 4577706"/>
                    <a:gd name="connsiteY5" fmla="*/ 125162 h 134690"/>
                    <a:gd name="connsiteX6" fmla="*/ 3720456 w 4577706"/>
                    <a:gd name="connsiteY6" fmla="*/ 113256 h 134690"/>
                    <a:gd name="connsiteX7" fmla="*/ 3656163 w 4577706"/>
                    <a:gd name="connsiteY7" fmla="*/ 82300 h 134690"/>
                    <a:gd name="connsiteX8" fmla="*/ 3515669 w 4577706"/>
                    <a:gd name="connsiteY8" fmla="*/ 91825 h 134690"/>
                    <a:gd name="connsiteX9" fmla="*/ 3313263 w 4577706"/>
                    <a:gd name="connsiteY9" fmla="*/ 134687 h 134690"/>
                    <a:gd name="connsiteX10" fmla="*/ 3179913 w 4577706"/>
                    <a:gd name="connsiteY10" fmla="*/ 89444 h 134690"/>
                    <a:gd name="connsiteX11" fmla="*/ 3048944 w 4577706"/>
                    <a:gd name="connsiteY11" fmla="*/ 98969 h 134690"/>
                    <a:gd name="connsiteX12" fmla="*/ 2837013 w 4577706"/>
                    <a:gd name="connsiteY12" fmla="*/ 127544 h 134690"/>
                    <a:gd name="connsiteX13" fmla="*/ 2696519 w 4577706"/>
                    <a:gd name="connsiteY13" fmla="*/ 115637 h 134690"/>
                    <a:gd name="connsiteX14" fmla="*/ 10470 w 4577706"/>
                    <a:gd name="connsiteY14" fmla="*/ 87063 h 134690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36030 w 4567236"/>
                    <a:gd name="connsiteY14" fmla="*/ 29367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0 w 4567236"/>
                    <a:gd name="connsiteY15" fmla="*/ 7937 h 55564"/>
                    <a:gd name="connsiteX0" fmla="*/ 4567236 w 4567236"/>
                    <a:gd name="connsiteY0" fmla="*/ 14837 h 57702"/>
                    <a:gd name="connsiteX1" fmla="*/ 4476749 w 4567236"/>
                    <a:gd name="connsiteY1" fmla="*/ 50556 h 57702"/>
                    <a:gd name="connsiteX2" fmla="*/ 4348161 w 4567236"/>
                    <a:gd name="connsiteY2" fmla="*/ 55318 h 57702"/>
                    <a:gd name="connsiteX3" fmla="*/ 4207668 w 4567236"/>
                    <a:gd name="connsiteY3" fmla="*/ 21981 h 57702"/>
                    <a:gd name="connsiteX4" fmla="*/ 4143374 w 4567236"/>
                    <a:gd name="connsiteY4" fmla="*/ 2931 h 57702"/>
                    <a:gd name="connsiteX5" fmla="*/ 3919536 w 4567236"/>
                    <a:gd name="connsiteY5" fmla="*/ 48174 h 57702"/>
                    <a:gd name="connsiteX6" fmla="*/ 3709986 w 4567236"/>
                    <a:gd name="connsiteY6" fmla="*/ 36268 h 57702"/>
                    <a:gd name="connsiteX7" fmla="*/ 3645693 w 4567236"/>
                    <a:gd name="connsiteY7" fmla="*/ 5312 h 57702"/>
                    <a:gd name="connsiteX8" fmla="*/ 3505199 w 4567236"/>
                    <a:gd name="connsiteY8" fmla="*/ 14837 h 57702"/>
                    <a:gd name="connsiteX9" fmla="*/ 3302793 w 4567236"/>
                    <a:gd name="connsiteY9" fmla="*/ 57699 h 57702"/>
                    <a:gd name="connsiteX10" fmla="*/ 3169443 w 4567236"/>
                    <a:gd name="connsiteY10" fmla="*/ 12456 h 57702"/>
                    <a:gd name="connsiteX11" fmla="*/ 3038474 w 4567236"/>
                    <a:gd name="connsiteY11" fmla="*/ 21981 h 57702"/>
                    <a:gd name="connsiteX12" fmla="*/ 2826543 w 4567236"/>
                    <a:gd name="connsiteY12" fmla="*/ 50556 h 57702"/>
                    <a:gd name="connsiteX13" fmla="*/ 2686049 w 4567236"/>
                    <a:gd name="connsiteY13" fmla="*/ 38649 h 57702"/>
                    <a:gd name="connsiteX14" fmla="*/ 2545555 w 4567236"/>
                    <a:gd name="connsiteY14" fmla="*/ 2930 h 57702"/>
                    <a:gd name="connsiteX15" fmla="*/ 2283618 w 4567236"/>
                    <a:gd name="connsiteY15" fmla="*/ 2930 h 57702"/>
                    <a:gd name="connsiteX16" fmla="*/ 0 w 4567236"/>
                    <a:gd name="connsiteY16" fmla="*/ 10075 h 57702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86049 w 4567236"/>
                    <a:gd name="connsiteY13" fmla="*/ 36511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0 w 4567236"/>
                    <a:gd name="connsiteY16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28824 w 4567236"/>
                    <a:gd name="connsiteY16" fmla="*/ 36510 h 55564"/>
                    <a:gd name="connsiteX17" fmla="*/ 0 w 4567236"/>
                    <a:gd name="connsiteY17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0 w 4567236"/>
                    <a:gd name="connsiteY17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0 w 4567236"/>
                    <a:gd name="connsiteY17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802605 w 4567236"/>
                    <a:gd name="connsiteY17" fmla="*/ 1031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0 w 4567236"/>
                    <a:gd name="connsiteY18" fmla="*/ 7937 h 55564"/>
                    <a:gd name="connsiteX0" fmla="*/ 4567236 w 4567236"/>
                    <a:gd name="connsiteY0" fmla="*/ 12699 h 55564"/>
                    <a:gd name="connsiteX1" fmla="*/ 4476749 w 4567236"/>
                    <a:gd name="connsiteY1" fmla="*/ 48418 h 55564"/>
                    <a:gd name="connsiteX2" fmla="*/ 4348161 w 4567236"/>
                    <a:gd name="connsiteY2" fmla="*/ 53180 h 55564"/>
                    <a:gd name="connsiteX3" fmla="*/ 4207668 w 4567236"/>
                    <a:gd name="connsiteY3" fmla="*/ 19843 h 55564"/>
                    <a:gd name="connsiteX4" fmla="*/ 4143374 w 4567236"/>
                    <a:gd name="connsiteY4" fmla="*/ 793 h 55564"/>
                    <a:gd name="connsiteX5" fmla="*/ 3919536 w 4567236"/>
                    <a:gd name="connsiteY5" fmla="*/ 46036 h 55564"/>
                    <a:gd name="connsiteX6" fmla="*/ 3709986 w 4567236"/>
                    <a:gd name="connsiteY6" fmla="*/ 34130 h 55564"/>
                    <a:gd name="connsiteX7" fmla="*/ 3645693 w 4567236"/>
                    <a:gd name="connsiteY7" fmla="*/ 3174 h 55564"/>
                    <a:gd name="connsiteX8" fmla="*/ 3505199 w 4567236"/>
                    <a:gd name="connsiteY8" fmla="*/ 12699 h 55564"/>
                    <a:gd name="connsiteX9" fmla="*/ 3302793 w 4567236"/>
                    <a:gd name="connsiteY9" fmla="*/ 55561 h 55564"/>
                    <a:gd name="connsiteX10" fmla="*/ 3169443 w 4567236"/>
                    <a:gd name="connsiteY10" fmla="*/ 10318 h 55564"/>
                    <a:gd name="connsiteX11" fmla="*/ 3038474 w 4567236"/>
                    <a:gd name="connsiteY11" fmla="*/ 19843 h 55564"/>
                    <a:gd name="connsiteX12" fmla="*/ 2826543 w 4567236"/>
                    <a:gd name="connsiteY12" fmla="*/ 48418 h 55564"/>
                    <a:gd name="connsiteX13" fmla="*/ 2678905 w 4567236"/>
                    <a:gd name="connsiteY13" fmla="*/ 31748 h 55564"/>
                    <a:gd name="connsiteX14" fmla="*/ 2545555 w 4567236"/>
                    <a:gd name="connsiteY14" fmla="*/ 792 h 55564"/>
                    <a:gd name="connsiteX15" fmla="*/ 2271711 w 4567236"/>
                    <a:gd name="connsiteY15" fmla="*/ 53180 h 55564"/>
                    <a:gd name="connsiteX16" fmla="*/ 2083592 w 4567236"/>
                    <a:gd name="connsiteY16" fmla="*/ 10317 h 55564"/>
                    <a:gd name="connsiteX17" fmla="*/ 1797842 w 4567236"/>
                    <a:gd name="connsiteY17" fmla="*/ 29367 h 55564"/>
                    <a:gd name="connsiteX18" fmla="*/ 1512093 w 4567236"/>
                    <a:gd name="connsiteY18" fmla="*/ 26985 h 55564"/>
                    <a:gd name="connsiteX19" fmla="*/ 0 w 4567236"/>
                    <a:gd name="connsiteY19" fmla="*/ 7937 h 55564"/>
                    <a:gd name="connsiteX0" fmla="*/ 4567236 w 4567236"/>
                    <a:gd name="connsiteY0" fmla="*/ 26196 h 69061"/>
                    <a:gd name="connsiteX1" fmla="*/ 4476749 w 4567236"/>
                    <a:gd name="connsiteY1" fmla="*/ 61915 h 69061"/>
                    <a:gd name="connsiteX2" fmla="*/ 4348161 w 4567236"/>
                    <a:gd name="connsiteY2" fmla="*/ 66677 h 69061"/>
                    <a:gd name="connsiteX3" fmla="*/ 4207668 w 4567236"/>
                    <a:gd name="connsiteY3" fmla="*/ 33340 h 69061"/>
                    <a:gd name="connsiteX4" fmla="*/ 4143374 w 4567236"/>
                    <a:gd name="connsiteY4" fmla="*/ 14290 h 69061"/>
                    <a:gd name="connsiteX5" fmla="*/ 3919536 w 4567236"/>
                    <a:gd name="connsiteY5" fmla="*/ 59533 h 69061"/>
                    <a:gd name="connsiteX6" fmla="*/ 3709986 w 4567236"/>
                    <a:gd name="connsiteY6" fmla="*/ 47627 h 69061"/>
                    <a:gd name="connsiteX7" fmla="*/ 3645693 w 4567236"/>
                    <a:gd name="connsiteY7" fmla="*/ 16671 h 69061"/>
                    <a:gd name="connsiteX8" fmla="*/ 3505199 w 4567236"/>
                    <a:gd name="connsiteY8" fmla="*/ 26196 h 69061"/>
                    <a:gd name="connsiteX9" fmla="*/ 3302793 w 4567236"/>
                    <a:gd name="connsiteY9" fmla="*/ 69058 h 69061"/>
                    <a:gd name="connsiteX10" fmla="*/ 3169443 w 4567236"/>
                    <a:gd name="connsiteY10" fmla="*/ 23815 h 69061"/>
                    <a:gd name="connsiteX11" fmla="*/ 3038474 w 4567236"/>
                    <a:gd name="connsiteY11" fmla="*/ 33340 h 69061"/>
                    <a:gd name="connsiteX12" fmla="*/ 2826543 w 4567236"/>
                    <a:gd name="connsiteY12" fmla="*/ 61915 h 69061"/>
                    <a:gd name="connsiteX13" fmla="*/ 2678905 w 4567236"/>
                    <a:gd name="connsiteY13" fmla="*/ 45245 h 69061"/>
                    <a:gd name="connsiteX14" fmla="*/ 2545555 w 4567236"/>
                    <a:gd name="connsiteY14" fmla="*/ 14289 h 69061"/>
                    <a:gd name="connsiteX15" fmla="*/ 2271711 w 4567236"/>
                    <a:gd name="connsiteY15" fmla="*/ 66677 h 69061"/>
                    <a:gd name="connsiteX16" fmla="*/ 2083592 w 4567236"/>
                    <a:gd name="connsiteY16" fmla="*/ 23814 h 69061"/>
                    <a:gd name="connsiteX17" fmla="*/ 1797842 w 4567236"/>
                    <a:gd name="connsiteY17" fmla="*/ 42864 h 69061"/>
                    <a:gd name="connsiteX18" fmla="*/ 1583531 w 4567236"/>
                    <a:gd name="connsiteY18" fmla="*/ 0 h 69061"/>
                    <a:gd name="connsiteX19" fmla="*/ 0 w 4567236"/>
                    <a:gd name="connsiteY19" fmla="*/ 21434 h 69061"/>
                    <a:gd name="connsiteX0" fmla="*/ 4567236 w 4567236"/>
                    <a:gd name="connsiteY0" fmla="*/ 26196 h 69061"/>
                    <a:gd name="connsiteX1" fmla="*/ 4476749 w 4567236"/>
                    <a:gd name="connsiteY1" fmla="*/ 61915 h 69061"/>
                    <a:gd name="connsiteX2" fmla="*/ 4348161 w 4567236"/>
                    <a:gd name="connsiteY2" fmla="*/ 66677 h 69061"/>
                    <a:gd name="connsiteX3" fmla="*/ 4207668 w 4567236"/>
                    <a:gd name="connsiteY3" fmla="*/ 33340 h 69061"/>
                    <a:gd name="connsiteX4" fmla="*/ 4143374 w 4567236"/>
                    <a:gd name="connsiteY4" fmla="*/ 14290 h 69061"/>
                    <a:gd name="connsiteX5" fmla="*/ 3919536 w 4567236"/>
                    <a:gd name="connsiteY5" fmla="*/ 59533 h 69061"/>
                    <a:gd name="connsiteX6" fmla="*/ 3709986 w 4567236"/>
                    <a:gd name="connsiteY6" fmla="*/ 47627 h 69061"/>
                    <a:gd name="connsiteX7" fmla="*/ 3645693 w 4567236"/>
                    <a:gd name="connsiteY7" fmla="*/ 16671 h 69061"/>
                    <a:gd name="connsiteX8" fmla="*/ 3505199 w 4567236"/>
                    <a:gd name="connsiteY8" fmla="*/ 26196 h 69061"/>
                    <a:gd name="connsiteX9" fmla="*/ 3302793 w 4567236"/>
                    <a:gd name="connsiteY9" fmla="*/ 69058 h 69061"/>
                    <a:gd name="connsiteX10" fmla="*/ 3169443 w 4567236"/>
                    <a:gd name="connsiteY10" fmla="*/ 23815 h 69061"/>
                    <a:gd name="connsiteX11" fmla="*/ 3038474 w 4567236"/>
                    <a:gd name="connsiteY11" fmla="*/ 33340 h 69061"/>
                    <a:gd name="connsiteX12" fmla="*/ 2826543 w 4567236"/>
                    <a:gd name="connsiteY12" fmla="*/ 61915 h 69061"/>
                    <a:gd name="connsiteX13" fmla="*/ 2678905 w 4567236"/>
                    <a:gd name="connsiteY13" fmla="*/ 45245 h 69061"/>
                    <a:gd name="connsiteX14" fmla="*/ 2545555 w 4567236"/>
                    <a:gd name="connsiteY14" fmla="*/ 14289 h 69061"/>
                    <a:gd name="connsiteX15" fmla="*/ 2271711 w 4567236"/>
                    <a:gd name="connsiteY15" fmla="*/ 66677 h 69061"/>
                    <a:gd name="connsiteX16" fmla="*/ 2083592 w 4567236"/>
                    <a:gd name="connsiteY16" fmla="*/ 23814 h 69061"/>
                    <a:gd name="connsiteX17" fmla="*/ 1797842 w 4567236"/>
                    <a:gd name="connsiteY17" fmla="*/ 42864 h 69061"/>
                    <a:gd name="connsiteX18" fmla="*/ 1583531 w 4567236"/>
                    <a:gd name="connsiteY18" fmla="*/ 0 h 69061"/>
                    <a:gd name="connsiteX19" fmla="*/ 0 w 4567236"/>
                    <a:gd name="connsiteY19" fmla="*/ 21434 h 69061"/>
                    <a:gd name="connsiteX0" fmla="*/ 4567236 w 4567236"/>
                    <a:gd name="connsiteY0" fmla="*/ 29254 h 72119"/>
                    <a:gd name="connsiteX1" fmla="*/ 4476749 w 4567236"/>
                    <a:gd name="connsiteY1" fmla="*/ 64973 h 72119"/>
                    <a:gd name="connsiteX2" fmla="*/ 4348161 w 4567236"/>
                    <a:gd name="connsiteY2" fmla="*/ 69735 h 72119"/>
                    <a:gd name="connsiteX3" fmla="*/ 4207668 w 4567236"/>
                    <a:gd name="connsiteY3" fmla="*/ 36398 h 72119"/>
                    <a:gd name="connsiteX4" fmla="*/ 4143374 w 4567236"/>
                    <a:gd name="connsiteY4" fmla="*/ 17348 h 72119"/>
                    <a:gd name="connsiteX5" fmla="*/ 3919536 w 4567236"/>
                    <a:gd name="connsiteY5" fmla="*/ 62591 h 72119"/>
                    <a:gd name="connsiteX6" fmla="*/ 3709986 w 4567236"/>
                    <a:gd name="connsiteY6" fmla="*/ 50685 h 72119"/>
                    <a:gd name="connsiteX7" fmla="*/ 3645693 w 4567236"/>
                    <a:gd name="connsiteY7" fmla="*/ 19729 h 72119"/>
                    <a:gd name="connsiteX8" fmla="*/ 3505199 w 4567236"/>
                    <a:gd name="connsiteY8" fmla="*/ 29254 h 72119"/>
                    <a:gd name="connsiteX9" fmla="*/ 3302793 w 4567236"/>
                    <a:gd name="connsiteY9" fmla="*/ 72116 h 72119"/>
                    <a:gd name="connsiteX10" fmla="*/ 3169443 w 4567236"/>
                    <a:gd name="connsiteY10" fmla="*/ 26873 h 72119"/>
                    <a:gd name="connsiteX11" fmla="*/ 3038474 w 4567236"/>
                    <a:gd name="connsiteY11" fmla="*/ 36398 h 72119"/>
                    <a:gd name="connsiteX12" fmla="*/ 2826543 w 4567236"/>
                    <a:gd name="connsiteY12" fmla="*/ 64973 h 72119"/>
                    <a:gd name="connsiteX13" fmla="*/ 2678905 w 4567236"/>
                    <a:gd name="connsiteY13" fmla="*/ 48303 h 72119"/>
                    <a:gd name="connsiteX14" fmla="*/ 2545555 w 4567236"/>
                    <a:gd name="connsiteY14" fmla="*/ 17347 h 72119"/>
                    <a:gd name="connsiteX15" fmla="*/ 2271711 w 4567236"/>
                    <a:gd name="connsiteY15" fmla="*/ 69735 h 72119"/>
                    <a:gd name="connsiteX16" fmla="*/ 2083592 w 4567236"/>
                    <a:gd name="connsiteY16" fmla="*/ 26872 h 72119"/>
                    <a:gd name="connsiteX17" fmla="*/ 1797842 w 4567236"/>
                    <a:gd name="connsiteY17" fmla="*/ 45922 h 72119"/>
                    <a:gd name="connsiteX18" fmla="*/ 1583531 w 4567236"/>
                    <a:gd name="connsiteY18" fmla="*/ 3058 h 72119"/>
                    <a:gd name="connsiteX19" fmla="*/ 0 w 4567236"/>
                    <a:gd name="connsiteY19" fmla="*/ 24492 h 72119"/>
                    <a:gd name="connsiteX0" fmla="*/ 4567236 w 4567236"/>
                    <a:gd name="connsiteY0" fmla="*/ 31557 h 74422"/>
                    <a:gd name="connsiteX1" fmla="*/ 4476749 w 4567236"/>
                    <a:gd name="connsiteY1" fmla="*/ 67276 h 74422"/>
                    <a:gd name="connsiteX2" fmla="*/ 4348161 w 4567236"/>
                    <a:gd name="connsiteY2" fmla="*/ 72038 h 74422"/>
                    <a:gd name="connsiteX3" fmla="*/ 4207668 w 4567236"/>
                    <a:gd name="connsiteY3" fmla="*/ 38701 h 74422"/>
                    <a:gd name="connsiteX4" fmla="*/ 4143374 w 4567236"/>
                    <a:gd name="connsiteY4" fmla="*/ 19651 h 74422"/>
                    <a:gd name="connsiteX5" fmla="*/ 3919536 w 4567236"/>
                    <a:gd name="connsiteY5" fmla="*/ 64894 h 74422"/>
                    <a:gd name="connsiteX6" fmla="*/ 3709986 w 4567236"/>
                    <a:gd name="connsiteY6" fmla="*/ 52988 h 74422"/>
                    <a:gd name="connsiteX7" fmla="*/ 3645693 w 4567236"/>
                    <a:gd name="connsiteY7" fmla="*/ 22032 h 74422"/>
                    <a:gd name="connsiteX8" fmla="*/ 3505199 w 4567236"/>
                    <a:gd name="connsiteY8" fmla="*/ 31557 h 74422"/>
                    <a:gd name="connsiteX9" fmla="*/ 3302793 w 4567236"/>
                    <a:gd name="connsiteY9" fmla="*/ 74419 h 74422"/>
                    <a:gd name="connsiteX10" fmla="*/ 3169443 w 4567236"/>
                    <a:gd name="connsiteY10" fmla="*/ 29176 h 74422"/>
                    <a:gd name="connsiteX11" fmla="*/ 3038474 w 4567236"/>
                    <a:gd name="connsiteY11" fmla="*/ 38701 h 74422"/>
                    <a:gd name="connsiteX12" fmla="*/ 2826543 w 4567236"/>
                    <a:gd name="connsiteY12" fmla="*/ 67276 h 74422"/>
                    <a:gd name="connsiteX13" fmla="*/ 2678905 w 4567236"/>
                    <a:gd name="connsiteY13" fmla="*/ 50606 h 74422"/>
                    <a:gd name="connsiteX14" fmla="*/ 2545555 w 4567236"/>
                    <a:gd name="connsiteY14" fmla="*/ 19650 h 74422"/>
                    <a:gd name="connsiteX15" fmla="*/ 2271711 w 4567236"/>
                    <a:gd name="connsiteY15" fmla="*/ 72038 h 74422"/>
                    <a:gd name="connsiteX16" fmla="*/ 2083592 w 4567236"/>
                    <a:gd name="connsiteY16" fmla="*/ 29175 h 74422"/>
                    <a:gd name="connsiteX17" fmla="*/ 1797842 w 4567236"/>
                    <a:gd name="connsiteY17" fmla="*/ 48225 h 74422"/>
                    <a:gd name="connsiteX18" fmla="*/ 1583531 w 4567236"/>
                    <a:gd name="connsiteY18" fmla="*/ 5361 h 74422"/>
                    <a:gd name="connsiteX19" fmla="*/ 1262061 w 4567236"/>
                    <a:gd name="connsiteY19" fmla="*/ 2982 h 74422"/>
                    <a:gd name="connsiteX20" fmla="*/ 0 w 4567236"/>
                    <a:gd name="connsiteY20" fmla="*/ 26795 h 74422"/>
                    <a:gd name="connsiteX0" fmla="*/ 4567236 w 4567236"/>
                    <a:gd name="connsiteY0" fmla="*/ 26948 h 69813"/>
                    <a:gd name="connsiteX1" fmla="*/ 4476749 w 4567236"/>
                    <a:gd name="connsiteY1" fmla="*/ 62667 h 69813"/>
                    <a:gd name="connsiteX2" fmla="*/ 4348161 w 4567236"/>
                    <a:gd name="connsiteY2" fmla="*/ 67429 h 69813"/>
                    <a:gd name="connsiteX3" fmla="*/ 4207668 w 4567236"/>
                    <a:gd name="connsiteY3" fmla="*/ 34092 h 69813"/>
                    <a:gd name="connsiteX4" fmla="*/ 4143374 w 4567236"/>
                    <a:gd name="connsiteY4" fmla="*/ 15042 h 69813"/>
                    <a:gd name="connsiteX5" fmla="*/ 3919536 w 4567236"/>
                    <a:gd name="connsiteY5" fmla="*/ 60285 h 69813"/>
                    <a:gd name="connsiteX6" fmla="*/ 3709986 w 4567236"/>
                    <a:gd name="connsiteY6" fmla="*/ 48379 h 69813"/>
                    <a:gd name="connsiteX7" fmla="*/ 3645693 w 4567236"/>
                    <a:gd name="connsiteY7" fmla="*/ 17423 h 69813"/>
                    <a:gd name="connsiteX8" fmla="*/ 3505199 w 4567236"/>
                    <a:gd name="connsiteY8" fmla="*/ 26948 h 69813"/>
                    <a:gd name="connsiteX9" fmla="*/ 3302793 w 4567236"/>
                    <a:gd name="connsiteY9" fmla="*/ 69810 h 69813"/>
                    <a:gd name="connsiteX10" fmla="*/ 3169443 w 4567236"/>
                    <a:gd name="connsiteY10" fmla="*/ 24567 h 69813"/>
                    <a:gd name="connsiteX11" fmla="*/ 3038474 w 4567236"/>
                    <a:gd name="connsiteY11" fmla="*/ 34092 h 69813"/>
                    <a:gd name="connsiteX12" fmla="*/ 2826543 w 4567236"/>
                    <a:gd name="connsiteY12" fmla="*/ 62667 h 69813"/>
                    <a:gd name="connsiteX13" fmla="*/ 2678905 w 4567236"/>
                    <a:gd name="connsiteY13" fmla="*/ 45997 h 69813"/>
                    <a:gd name="connsiteX14" fmla="*/ 2545555 w 4567236"/>
                    <a:gd name="connsiteY14" fmla="*/ 15041 h 69813"/>
                    <a:gd name="connsiteX15" fmla="*/ 2271711 w 4567236"/>
                    <a:gd name="connsiteY15" fmla="*/ 67429 h 69813"/>
                    <a:gd name="connsiteX16" fmla="*/ 2083592 w 4567236"/>
                    <a:gd name="connsiteY16" fmla="*/ 24566 h 69813"/>
                    <a:gd name="connsiteX17" fmla="*/ 1797842 w 4567236"/>
                    <a:gd name="connsiteY17" fmla="*/ 43616 h 69813"/>
                    <a:gd name="connsiteX18" fmla="*/ 1583531 w 4567236"/>
                    <a:gd name="connsiteY18" fmla="*/ 752 h 69813"/>
                    <a:gd name="connsiteX19" fmla="*/ 1264442 w 4567236"/>
                    <a:gd name="connsiteY19" fmla="*/ 48379 h 69813"/>
                    <a:gd name="connsiteX20" fmla="*/ 0 w 4567236"/>
                    <a:gd name="connsiteY20" fmla="*/ 22186 h 69813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0 w 4567236"/>
                    <a:gd name="connsiteY20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0 w 4567236"/>
                    <a:gd name="connsiteY20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04886 w 4567236"/>
                    <a:gd name="connsiteY20" fmla="*/ 34889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0 w 4567236"/>
                    <a:gd name="connsiteY21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81061 w 4567236"/>
                    <a:gd name="connsiteY21" fmla="*/ 20601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0 w 4567236"/>
                    <a:gd name="connsiteY22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9593 w 4567236"/>
                    <a:gd name="connsiteY22" fmla="*/ 51557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0 w 4567236"/>
                    <a:gd name="connsiteY23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7180 w 4567236"/>
                    <a:gd name="connsiteY23" fmla="*/ 18220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0 w 4567236"/>
                    <a:gd name="connsiteY24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161924 w 4567236"/>
                    <a:gd name="connsiteY24" fmla="*/ 25364 h 70610"/>
                    <a:gd name="connsiteX25" fmla="*/ 0 w 4567236"/>
                    <a:gd name="connsiteY25" fmla="*/ 22983 h 70610"/>
                    <a:gd name="connsiteX0" fmla="*/ 4567236 w 4567236"/>
                    <a:gd name="connsiteY0" fmla="*/ 27745 h 70610"/>
                    <a:gd name="connsiteX1" fmla="*/ 4476749 w 4567236"/>
                    <a:gd name="connsiteY1" fmla="*/ 63464 h 70610"/>
                    <a:gd name="connsiteX2" fmla="*/ 4348161 w 4567236"/>
                    <a:gd name="connsiteY2" fmla="*/ 68226 h 70610"/>
                    <a:gd name="connsiteX3" fmla="*/ 4207668 w 4567236"/>
                    <a:gd name="connsiteY3" fmla="*/ 34889 h 70610"/>
                    <a:gd name="connsiteX4" fmla="*/ 4143374 w 4567236"/>
                    <a:gd name="connsiteY4" fmla="*/ 15839 h 70610"/>
                    <a:gd name="connsiteX5" fmla="*/ 3919536 w 4567236"/>
                    <a:gd name="connsiteY5" fmla="*/ 61082 h 70610"/>
                    <a:gd name="connsiteX6" fmla="*/ 3709986 w 4567236"/>
                    <a:gd name="connsiteY6" fmla="*/ 49176 h 70610"/>
                    <a:gd name="connsiteX7" fmla="*/ 3645693 w 4567236"/>
                    <a:gd name="connsiteY7" fmla="*/ 18220 h 70610"/>
                    <a:gd name="connsiteX8" fmla="*/ 3505199 w 4567236"/>
                    <a:gd name="connsiteY8" fmla="*/ 27745 h 70610"/>
                    <a:gd name="connsiteX9" fmla="*/ 3302793 w 4567236"/>
                    <a:gd name="connsiteY9" fmla="*/ 70607 h 70610"/>
                    <a:gd name="connsiteX10" fmla="*/ 3169443 w 4567236"/>
                    <a:gd name="connsiteY10" fmla="*/ 25364 h 70610"/>
                    <a:gd name="connsiteX11" fmla="*/ 3038474 w 4567236"/>
                    <a:gd name="connsiteY11" fmla="*/ 34889 h 70610"/>
                    <a:gd name="connsiteX12" fmla="*/ 2826543 w 4567236"/>
                    <a:gd name="connsiteY12" fmla="*/ 63464 h 70610"/>
                    <a:gd name="connsiteX13" fmla="*/ 2678905 w 4567236"/>
                    <a:gd name="connsiteY13" fmla="*/ 46794 h 70610"/>
                    <a:gd name="connsiteX14" fmla="*/ 2545555 w 4567236"/>
                    <a:gd name="connsiteY14" fmla="*/ 15838 h 70610"/>
                    <a:gd name="connsiteX15" fmla="*/ 2271711 w 4567236"/>
                    <a:gd name="connsiteY15" fmla="*/ 68226 h 70610"/>
                    <a:gd name="connsiteX16" fmla="*/ 2083592 w 4567236"/>
                    <a:gd name="connsiteY16" fmla="*/ 25363 h 70610"/>
                    <a:gd name="connsiteX17" fmla="*/ 1797842 w 4567236"/>
                    <a:gd name="connsiteY17" fmla="*/ 44413 h 70610"/>
                    <a:gd name="connsiteX18" fmla="*/ 1583531 w 4567236"/>
                    <a:gd name="connsiteY18" fmla="*/ 1549 h 70610"/>
                    <a:gd name="connsiteX19" fmla="*/ 1264442 w 4567236"/>
                    <a:gd name="connsiteY19" fmla="*/ 49176 h 70610"/>
                    <a:gd name="connsiteX20" fmla="*/ 1090611 w 4567236"/>
                    <a:gd name="connsiteY20" fmla="*/ 11077 h 70610"/>
                    <a:gd name="connsiteX21" fmla="*/ 826292 w 4567236"/>
                    <a:gd name="connsiteY21" fmla="*/ 56320 h 70610"/>
                    <a:gd name="connsiteX22" fmla="*/ 550068 w 4567236"/>
                    <a:gd name="connsiteY22" fmla="*/ 8695 h 70610"/>
                    <a:gd name="connsiteX23" fmla="*/ 304799 w 4567236"/>
                    <a:gd name="connsiteY23" fmla="*/ 39651 h 70610"/>
                    <a:gd name="connsiteX24" fmla="*/ 190499 w 4567236"/>
                    <a:gd name="connsiteY24" fmla="*/ 61083 h 70610"/>
                    <a:gd name="connsiteX25" fmla="*/ 0 w 4567236"/>
                    <a:gd name="connsiteY25" fmla="*/ 22983 h 70610"/>
                    <a:gd name="connsiteX0" fmla="*/ 4643436 w 4643436"/>
                    <a:gd name="connsiteY0" fmla="*/ 27745 h 70610"/>
                    <a:gd name="connsiteX1" fmla="*/ 4552949 w 4643436"/>
                    <a:gd name="connsiteY1" fmla="*/ 63464 h 70610"/>
                    <a:gd name="connsiteX2" fmla="*/ 4424361 w 4643436"/>
                    <a:gd name="connsiteY2" fmla="*/ 68226 h 70610"/>
                    <a:gd name="connsiteX3" fmla="*/ 4283868 w 4643436"/>
                    <a:gd name="connsiteY3" fmla="*/ 34889 h 70610"/>
                    <a:gd name="connsiteX4" fmla="*/ 4219574 w 4643436"/>
                    <a:gd name="connsiteY4" fmla="*/ 15839 h 70610"/>
                    <a:gd name="connsiteX5" fmla="*/ 3995736 w 4643436"/>
                    <a:gd name="connsiteY5" fmla="*/ 61082 h 70610"/>
                    <a:gd name="connsiteX6" fmla="*/ 3786186 w 4643436"/>
                    <a:gd name="connsiteY6" fmla="*/ 49176 h 70610"/>
                    <a:gd name="connsiteX7" fmla="*/ 3721893 w 4643436"/>
                    <a:gd name="connsiteY7" fmla="*/ 18220 h 70610"/>
                    <a:gd name="connsiteX8" fmla="*/ 3581399 w 4643436"/>
                    <a:gd name="connsiteY8" fmla="*/ 27745 h 70610"/>
                    <a:gd name="connsiteX9" fmla="*/ 3378993 w 4643436"/>
                    <a:gd name="connsiteY9" fmla="*/ 70607 h 70610"/>
                    <a:gd name="connsiteX10" fmla="*/ 3245643 w 4643436"/>
                    <a:gd name="connsiteY10" fmla="*/ 25364 h 70610"/>
                    <a:gd name="connsiteX11" fmla="*/ 3114674 w 4643436"/>
                    <a:gd name="connsiteY11" fmla="*/ 34889 h 70610"/>
                    <a:gd name="connsiteX12" fmla="*/ 2902743 w 4643436"/>
                    <a:gd name="connsiteY12" fmla="*/ 63464 h 70610"/>
                    <a:gd name="connsiteX13" fmla="*/ 2755105 w 4643436"/>
                    <a:gd name="connsiteY13" fmla="*/ 46794 h 70610"/>
                    <a:gd name="connsiteX14" fmla="*/ 2621755 w 4643436"/>
                    <a:gd name="connsiteY14" fmla="*/ 15838 h 70610"/>
                    <a:gd name="connsiteX15" fmla="*/ 2347911 w 4643436"/>
                    <a:gd name="connsiteY15" fmla="*/ 68226 h 70610"/>
                    <a:gd name="connsiteX16" fmla="*/ 2159792 w 4643436"/>
                    <a:gd name="connsiteY16" fmla="*/ 25363 h 70610"/>
                    <a:gd name="connsiteX17" fmla="*/ 1874042 w 4643436"/>
                    <a:gd name="connsiteY17" fmla="*/ 44413 h 70610"/>
                    <a:gd name="connsiteX18" fmla="*/ 1659731 w 4643436"/>
                    <a:gd name="connsiteY18" fmla="*/ 1549 h 70610"/>
                    <a:gd name="connsiteX19" fmla="*/ 1340642 w 4643436"/>
                    <a:gd name="connsiteY19" fmla="*/ 49176 h 70610"/>
                    <a:gd name="connsiteX20" fmla="*/ 1166811 w 4643436"/>
                    <a:gd name="connsiteY20" fmla="*/ 11077 h 70610"/>
                    <a:gd name="connsiteX21" fmla="*/ 902492 w 4643436"/>
                    <a:gd name="connsiteY21" fmla="*/ 56320 h 70610"/>
                    <a:gd name="connsiteX22" fmla="*/ 626268 w 4643436"/>
                    <a:gd name="connsiteY22" fmla="*/ 8695 h 70610"/>
                    <a:gd name="connsiteX23" fmla="*/ 380999 w 4643436"/>
                    <a:gd name="connsiteY23" fmla="*/ 39651 h 70610"/>
                    <a:gd name="connsiteX24" fmla="*/ 266699 w 4643436"/>
                    <a:gd name="connsiteY24" fmla="*/ 61083 h 70610"/>
                    <a:gd name="connsiteX25" fmla="*/ 0 w 4643436"/>
                    <a:gd name="connsiteY25" fmla="*/ 15839 h 70610"/>
                    <a:gd name="connsiteX0" fmla="*/ 4622004 w 4622004"/>
                    <a:gd name="connsiteY0" fmla="*/ 27745 h 70610"/>
                    <a:gd name="connsiteX1" fmla="*/ 4531517 w 4622004"/>
                    <a:gd name="connsiteY1" fmla="*/ 63464 h 70610"/>
                    <a:gd name="connsiteX2" fmla="*/ 4402929 w 4622004"/>
                    <a:gd name="connsiteY2" fmla="*/ 68226 h 70610"/>
                    <a:gd name="connsiteX3" fmla="*/ 4262436 w 4622004"/>
                    <a:gd name="connsiteY3" fmla="*/ 34889 h 70610"/>
                    <a:gd name="connsiteX4" fmla="*/ 4198142 w 4622004"/>
                    <a:gd name="connsiteY4" fmla="*/ 15839 h 70610"/>
                    <a:gd name="connsiteX5" fmla="*/ 3974304 w 4622004"/>
                    <a:gd name="connsiteY5" fmla="*/ 61082 h 70610"/>
                    <a:gd name="connsiteX6" fmla="*/ 3764754 w 4622004"/>
                    <a:gd name="connsiteY6" fmla="*/ 49176 h 70610"/>
                    <a:gd name="connsiteX7" fmla="*/ 3700461 w 4622004"/>
                    <a:gd name="connsiteY7" fmla="*/ 18220 h 70610"/>
                    <a:gd name="connsiteX8" fmla="*/ 3559967 w 4622004"/>
                    <a:gd name="connsiteY8" fmla="*/ 27745 h 70610"/>
                    <a:gd name="connsiteX9" fmla="*/ 3357561 w 4622004"/>
                    <a:gd name="connsiteY9" fmla="*/ 70607 h 70610"/>
                    <a:gd name="connsiteX10" fmla="*/ 3224211 w 4622004"/>
                    <a:gd name="connsiteY10" fmla="*/ 25364 h 70610"/>
                    <a:gd name="connsiteX11" fmla="*/ 3093242 w 4622004"/>
                    <a:gd name="connsiteY11" fmla="*/ 34889 h 70610"/>
                    <a:gd name="connsiteX12" fmla="*/ 2881311 w 4622004"/>
                    <a:gd name="connsiteY12" fmla="*/ 63464 h 70610"/>
                    <a:gd name="connsiteX13" fmla="*/ 2733673 w 4622004"/>
                    <a:gd name="connsiteY13" fmla="*/ 46794 h 70610"/>
                    <a:gd name="connsiteX14" fmla="*/ 2600323 w 4622004"/>
                    <a:gd name="connsiteY14" fmla="*/ 15838 h 70610"/>
                    <a:gd name="connsiteX15" fmla="*/ 2326479 w 4622004"/>
                    <a:gd name="connsiteY15" fmla="*/ 68226 h 70610"/>
                    <a:gd name="connsiteX16" fmla="*/ 2138360 w 4622004"/>
                    <a:gd name="connsiteY16" fmla="*/ 25363 h 70610"/>
                    <a:gd name="connsiteX17" fmla="*/ 1852610 w 4622004"/>
                    <a:gd name="connsiteY17" fmla="*/ 44413 h 70610"/>
                    <a:gd name="connsiteX18" fmla="*/ 1638299 w 4622004"/>
                    <a:gd name="connsiteY18" fmla="*/ 1549 h 70610"/>
                    <a:gd name="connsiteX19" fmla="*/ 1319210 w 4622004"/>
                    <a:gd name="connsiteY19" fmla="*/ 49176 h 70610"/>
                    <a:gd name="connsiteX20" fmla="*/ 1145379 w 4622004"/>
                    <a:gd name="connsiteY20" fmla="*/ 11077 h 70610"/>
                    <a:gd name="connsiteX21" fmla="*/ 881060 w 4622004"/>
                    <a:gd name="connsiteY21" fmla="*/ 56320 h 70610"/>
                    <a:gd name="connsiteX22" fmla="*/ 604836 w 4622004"/>
                    <a:gd name="connsiteY22" fmla="*/ 8695 h 70610"/>
                    <a:gd name="connsiteX23" fmla="*/ 359567 w 4622004"/>
                    <a:gd name="connsiteY23" fmla="*/ 39651 h 70610"/>
                    <a:gd name="connsiteX24" fmla="*/ 245267 w 4622004"/>
                    <a:gd name="connsiteY24" fmla="*/ 61083 h 70610"/>
                    <a:gd name="connsiteX25" fmla="*/ 0 w 4622004"/>
                    <a:gd name="connsiteY25" fmla="*/ 13457 h 70610"/>
                    <a:gd name="connsiteX0" fmla="*/ 4622004 w 4622004"/>
                    <a:gd name="connsiteY0" fmla="*/ 27745 h 70610"/>
                    <a:gd name="connsiteX1" fmla="*/ 4531517 w 4622004"/>
                    <a:gd name="connsiteY1" fmla="*/ 63464 h 70610"/>
                    <a:gd name="connsiteX2" fmla="*/ 4402929 w 4622004"/>
                    <a:gd name="connsiteY2" fmla="*/ 68226 h 70610"/>
                    <a:gd name="connsiteX3" fmla="*/ 4262436 w 4622004"/>
                    <a:gd name="connsiteY3" fmla="*/ 34889 h 70610"/>
                    <a:gd name="connsiteX4" fmla="*/ 4198142 w 4622004"/>
                    <a:gd name="connsiteY4" fmla="*/ 15839 h 70610"/>
                    <a:gd name="connsiteX5" fmla="*/ 3974304 w 4622004"/>
                    <a:gd name="connsiteY5" fmla="*/ 61082 h 70610"/>
                    <a:gd name="connsiteX6" fmla="*/ 3764754 w 4622004"/>
                    <a:gd name="connsiteY6" fmla="*/ 49176 h 70610"/>
                    <a:gd name="connsiteX7" fmla="*/ 3700461 w 4622004"/>
                    <a:gd name="connsiteY7" fmla="*/ 18220 h 70610"/>
                    <a:gd name="connsiteX8" fmla="*/ 3559967 w 4622004"/>
                    <a:gd name="connsiteY8" fmla="*/ 27745 h 70610"/>
                    <a:gd name="connsiteX9" fmla="*/ 3357561 w 4622004"/>
                    <a:gd name="connsiteY9" fmla="*/ 70607 h 70610"/>
                    <a:gd name="connsiteX10" fmla="*/ 3224211 w 4622004"/>
                    <a:gd name="connsiteY10" fmla="*/ 25364 h 70610"/>
                    <a:gd name="connsiteX11" fmla="*/ 3093242 w 4622004"/>
                    <a:gd name="connsiteY11" fmla="*/ 34889 h 70610"/>
                    <a:gd name="connsiteX12" fmla="*/ 2881311 w 4622004"/>
                    <a:gd name="connsiteY12" fmla="*/ 63464 h 70610"/>
                    <a:gd name="connsiteX13" fmla="*/ 2733673 w 4622004"/>
                    <a:gd name="connsiteY13" fmla="*/ 46794 h 70610"/>
                    <a:gd name="connsiteX14" fmla="*/ 2600323 w 4622004"/>
                    <a:gd name="connsiteY14" fmla="*/ 15838 h 70610"/>
                    <a:gd name="connsiteX15" fmla="*/ 2326479 w 4622004"/>
                    <a:gd name="connsiteY15" fmla="*/ 68226 h 70610"/>
                    <a:gd name="connsiteX16" fmla="*/ 2138360 w 4622004"/>
                    <a:gd name="connsiteY16" fmla="*/ 25363 h 70610"/>
                    <a:gd name="connsiteX17" fmla="*/ 1852610 w 4622004"/>
                    <a:gd name="connsiteY17" fmla="*/ 44413 h 70610"/>
                    <a:gd name="connsiteX18" fmla="*/ 1638299 w 4622004"/>
                    <a:gd name="connsiteY18" fmla="*/ 1549 h 70610"/>
                    <a:gd name="connsiteX19" fmla="*/ 1319210 w 4622004"/>
                    <a:gd name="connsiteY19" fmla="*/ 49176 h 70610"/>
                    <a:gd name="connsiteX20" fmla="*/ 1145379 w 4622004"/>
                    <a:gd name="connsiteY20" fmla="*/ 11077 h 70610"/>
                    <a:gd name="connsiteX21" fmla="*/ 881060 w 4622004"/>
                    <a:gd name="connsiteY21" fmla="*/ 56320 h 70610"/>
                    <a:gd name="connsiteX22" fmla="*/ 604836 w 4622004"/>
                    <a:gd name="connsiteY22" fmla="*/ 8695 h 70610"/>
                    <a:gd name="connsiteX23" fmla="*/ 359567 w 4622004"/>
                    <a:gd name="connsiteY23" fmla="*/ 39651 h 70610"/>
                    <a:gd name="connsiteX24" fmla="*/ 245267 w 4622004"/>
                    <a:gd name="connsiteY24" fmla="*/ 61083 h 70610"/>
                    <a:gd name="connsiteX25" fmla="*/ 0 w 4622004"/>
                    <a:gd name="connsiteY25" fmla="*/ 13457 h 7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622004" h="70610">
                      <a:moveTo>
                        <a:pt x="4622004" y="27745"/>
                      </a:moveTo>
                      <a:cubicBezTo>
                        <a:pt x="4595016" y="42231"/>
                        <a:pt x="4568029" y="56717"/>
                        <a:pt x="4531517" y="63464"/>
                      </a:cubicBezTo>
                      <a:cubicBezTo>
                        <a:pt x="4495005" y="70211"/>
                        <a:pt x="4447776" y="72988"/>
                        <a:pt x="4402929" y="68226"/>
                      </a:cubicBezTo>
                      <a:cubicBezTo>
                        <a:pt x="4358082" y="63464"/>
                        <a:pt x="4296567" y="43620"/>
                        <a:pt x="4262436" y="34889"/>
                      </a:cubicBezTo>
                      <a:cubicBezTo>
                        <a:pt x="4228305" y="26158"/>
                        <a:pt x="4246164" y="11474"/>
                        <a:pt x="4198142" y="15839"/>
                      </a:cubicBezTo>
                      <a:cubicBezTo>
                        <a:pt x="4150120" y="20204"/>
                        <a:pt x="4046535" y="55526"/>
                        <a:pt x="3974304" y="61082"/>
                      </a:cubicBezTo>
                      <a:cubicBezTo>
                        <a:pt x="3902073" y="66638"/>
                        <a:pt x="3810395" y="56320"/>
                        <a:pt x="3764754" y="49176"/>
                      </a:cubicBezTo>
                      <a:cubicBezTo>
                        <a:pt x="3719113" y="42032"/>
                        <a:pt x="3734592" y="21792"/>
                        <a:pt x="3700461" y="18220"/>
                      </a:cubicBezTo>
                      <a:cubicBezTo>
                        <a:pt x="3666330" y="14648"/>
                        <a:pt x="3617117" y="19014"/>
                        <a:pt x="3559967" y="27745"/>
                      </a:cubicBezTo>
                      <a:cubicBezTo>
                        <a:pt x="3502817" y="36476"/>
                        <a:pt x="3413520" y="71004"/>
                        <a:pt x="3357561" y="70607"/>
                      </a:cubicBezTo>
                      <a:cubicBezTo>
                        <a:pt x="3301602" y="70210"/>
                        <a:pt x="3268264" y="31317"/>
                        <a:pt x="3224211" y="25364"/>
                      </a:cubicBezTo>
                      <a:cubicBezTo>
                        <a:pt x="3180158" y="19411"/>
                        <a:pt x="3150392" y="28539"/>
                        <a:pt x="3093242" y="34889"/>
                      </a:cubicBezTo>
                      <a:cubicBezTo>
                        <a:pt x="3036092" y="41239"/>
                        <a:pt x="2941239" y="61480"/>
                        <a:pt x="2881311" y="63464"/>
                      </a:cubicBezTo>
                      <a:cubicBezTo>
                        <a:pt x="2821383" y="65448"/>
                        <a:pt x="2768597" y="57114"/>
                        <a:pt x="2733673" y="46794"/>
                      </a:cubicBezTo>
                      <a:cubicBezTo>
                        <a:pt x="2698749" y="36474"/>
                        <a:pt x="2667395" y="21791"/>
                        <a:pt x="2600323" y="15838"/>
                      </a:cubicBezTo>
                      <a:cubicBezTo>
                        <a:pt x="2533251" y="9885"/>
                        <a:pt x="2412601" y="62273"/>
                        <a:pt x="2326479" y="68226"/>
                      </a:cubicBezTo>
                      <a:lnTo>
                        <a:pt x="2138360" y="25363"/>
                      </a:lnTo>
                      <a:cubicBezTo>
                        <a:pt x="2060176" y="18219"/>
                        <a:pt x="1995088" y="40047"/>
                        <a:pt x="1852610" y="44413"/>
                      </a:cubicBezTo>
                      <a:cubicBezTo>
                        <a:pt x="1781173" y="30125"/>
                        <a:pt x="1757361" y="49174"/>
                        <a:pt x="1638299" y="1549"/>
                      </a:cubicBezTo>
                      <a:cubicBezTo>
                        <a:pt x="1549002" y="-5991"/>
                        <a:pt x="1485501" y="14648"/>
                        <a:pt x="1319210" y="49176"/>
                      </a:cubicBezTo>
                      <a:cubicBezTo>
                        <a:pt x="1222769" y="54733"/>
                        <a:pt x="1239438" y="27349"/>
                        <a:pt x="1145379" y="11077"/>
                      </a:cubicBezTo>
                      <a:cubicBezTo>
                        <a:pt x="1081482" y="6315"/>
                        <a:pt x="939003" y="51955"/>
                        <a:pt x="881060" y="56320"/>
                      </a:cubicBezTo>
                      <a:cubicBezTo>
                        <a:pt x="792557" y="63067"/>
                        <a:pt x="721120" y="61876"/>
                        <a:pt x="604836" y="8695"/>
                      </a:cubicBezTo>
                      <a:cubicBezTo>
                        <a:pt x="518317" y="2345"/>
                        <a:pt x="429814" y="30126"/>
                        <a:pt x="359567" y="39651"/>
                      </a:cubicBezTo>
                      <a:cubicBezTo>
                        <a:pt x="294876" y="42429"/>
                        <a:pt x="296067" y="63861"/>
                        <a:pt x="245267" y="61083"/>
                      </a:cubicBezTo>
                      <a:cubicBezTo>
                        <a:pt x="194467" y="58305"/>
                        <a:pt x="122237" y="18617"/>
                        <a:pt x="0" y="13457"/>
                      </a:cubicBezTo>
                    </a:path>
                  </a:pathLst>
                </a:custGeom>
                <a:noFill/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291" name="Oval 290">
                  <a:extLst>
                    <a:ext uri="{FF2B5EF4-FFF2-40B4-BE49-F238E27FC236}">
                      <a16:creationId xmlns:a16="http://schemas.microsoft.com/office/drawing/2014/main" id="{E20C1F51-EFCD-EA7E-8A78-3FD073F704E6}"/>
                    </a:ext>
                  </a:extLst>
                </p:cNvPr>
                <p:cNvSpPr/>
                <p:nvPr/>
              </p:nvSpPr>
              <p:spPr>
                <a:xfrm rot="14450951" flipV="1">
                  <a:off x="7384036" y="5297429"/>
                  <a:ext cx="45720" cy="457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17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050FEB0-53F1-8CA5-7581-3D63F09685FF}"/>
              </a:ext>
            </a:extLst>
          </p:cNvPr>
          <p:cNvSpPr txBox="1"/>
          <p:nvPr/>
        </p:nvSpPr>
        <p:spPr>
          <a:xfrm>
            <a:off x="235976" y="1647602"/>
            <a:ext cx="3521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TAS2R38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allele 1</a:t>
            </a:r>
          </a:p>
        </p:txBody>
      </p: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A60530D2-640D-F7C3-A830-E10011069170}"/>
              </a:ext>
            </a:extLst>
          </p:cNvPr>
          <p:cNvGrpSpPr/>
          <p:nvPr/>
        </p:nvGrpSpPr>
        <p:grpSpPr>
          <a:xfrm>
            <a:off x="197710" y="4007608"/>
            <a:ext cx="11543647" cy="910835"/>
            <a:chOff x="197710" y="4007608"/>
            <a:chExt cx="11543647" cy="910835"/>
          </a:xfrm>
        </p:grpSpPr>
        <p:pic>
          <p:nvPicPr>
            <p:cNvPr id="6" name="Content Placeholder 5">
              <a:extLst>
                <a:ext uri="{FF2B5EF4-FFF2-40B4-BE49-F238E27FC236}">
                  <a16:creationId xmlns:a16="http://schemas.microsoft.com/office/drawing/2014/main" id="{2782BDF8-CEE8-0D27-CEDB-CDDC22CFEA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841096" y="4507206"/>
              <a:ext cx="900261" cy="253577"/>
            </a:xfrm>
            <a:prstGeom prst="rect">
              <a:avLst/>
            </a:prstGeom>
          </p:spPr>
        </p:pic>
        <p:pic>
          <p:nvPicPr>
            <p:cNvPr id="8" name="Content Placeholder 5">
              <a:extLst>
                <a:ext uri="{FF2B5EF4-FFF2-40B4-BE49-F238E27FC236}">
                  <a16:creationId xmlns:a16="http://schemas.microsoft.com/office/drawing/2014/main" id="{12BDC50F-6B38-FBBF-7DBD-B86C54E4EB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6223" y="4559466"/>
              <a:ext cx="10972800" cy="206887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D94B73-E7F5-8CE3-F009-8AD483DA922B}"/>
                </a:ext>
              </a:extLst>
            </p:cNvPr>
            <p:cNvSpPr/>
            <p:nvPr/>
          </p:nvSpPr>
          <p:spPr>
            <a:xfrm>
              <a:off x="1194390" y="4395223"/>
              <a:ext cx="179568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aggcag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cactgagc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tccgtc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gtgactcg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BBE612C-0333-E84F-3E4D-8F33130FABB4}"/>
                </a:ext>
              </a:extLst>
            </p:cNvPr>
            <p:cNvSpPr/>
            <p:nvPr/>
          </p:nvSpPr>
          <p:spPr>
            <a:xfrm>
              <a:off x="7250802" y="4395223"/>
              <a:ext cx="179222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tcctgtg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tgccttc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aggacac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acggaag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9EDDE8-641C-4768-BC79-9B85CA84DE39}"/>
                </a:ext>
              </a:extLst>
            </p:cNvPr>
            <p:cNvSpPr/>
            <p:nvPr/>
          </p:nvSpPr>
          <p:spPr>
            <a:xfrm>
              <a:off x="9518107" y="4395223"/>
              <a:ext cx="179568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gcagcc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tcctgatc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cgtcgg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T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  <a:sym typeface="Arial"/>
                </a:rPr>
                <a:t>aggactag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  <a:sym typeface="Arial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0EEB3E-8722-E22B-67CE-EA0B2F7A5D14}"/>
                </a:ext>
              </a:extLst>
            </p:cNvPr>
            <p:cNvSpPr txBox="1"/>
            <p:nvPr/>
          </p:nvSpPr>
          <p:spPr>
            <a:xfrm>
              <a:off x="197710" y="4007608"/>
              <a:ext cx="3521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  <a:sym typeface="Arial"/>
                </a:rPr>
                <a:t>TAS2R38 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  <a:sym typeface="Arial"/>
                </a:rPr>
                <a:t>allele 2</a:t>
              </a: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4FCD07C7-BB62-E724-2677-AF2B80747889}"/>
              </a:ext>
            </a:extLst>
          </p:cNvPr>
          <p:cNvGrpSpPr/>
          <p:nvPr/>
        </p:nvGrpSpPr>
        <p:grpSpPr>
          <a:xfrm>
            <a:off x="1919458" y="3203901"/>
            <a:ext cx="8586931" cy="305781"/>
            <a:chOff x="1919458" y="3203901"/>
            <a:chExt cx="8586931" cy="305781"/>
          </a:xfrm>
        </p:grpSpPr>
        <p:sp>
          <p:nvSpPr>
            <p:cNvPr id="29" name="Down Arrow 28">
              <a:extLst>
                <a:ext uri="{FF2B5EF4-FFF2-40B4-BE49-F238E27FC236}">
                  <a16:creationId xmlns:a16="http://schemas.microsoft.com/office/drawing/2014/main" id="{2624C7E5-517A-D97F-7CE1-58BF8ACBFF9B}"/>
                </a:ext>
              </a:extLst>
            </p:cNvPr>
            <p:cNvSpPr/>
            <p:nvPr/>
          </p:nvSpPr>
          <p:spPr>
            <a:xfrm rot="10800000">
              <a:off x="1919458" y="3203901"/>
              <a:ext cx="299338" cy="305780"/>
            </a:xfrm>
            <a:prstGeom prst="downArrow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Down Arrow 298">
              <a:extLst>
                <a:ext uri="{FF2B5EF4-FFF2-40B4-BE49-F238E27FC236}">
                  <a16:creationId xmlns:a16="http://schemas.microsoft.com/office/drawing/2014/main" id="{E660C247-BB47-F342-DA1F-15D2D428A589}"/>
                </a:ext>
              </a:extLst>
            </p:cNvPr>
            <p:cNvSpPr/>
            <p:nvPr/>
          </p:nvSpPr>
          <p:spPr>
            <a:xfrm rot="10800000">
              <a:off x="7931756" y="3203901"/>
              <a:ext cx="299338" cy="305780"/>
            </a:xfrm>
            <a:prstGeom prst="downArrow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Down Arrow 299">
              <a:extLst>
                <a:ext uri="{FF2B5EF4-FFF2-40B4-BE49-F238E27FC236}">
                  <a16:creationId xmlns:a16="http://schemas.microsoft.com/office/drawing/2014/main" id="{ED710828-E3FB-1F64-1A29-ECBCE3CD43FE}"/>
                </a:ext>
              </a:extLst>
            </p:cNvPr>
            <p:cNvSpPr/>
            <p:nvPr/>
          </p:nvSpPr>
          <p:spPr>
            <a:xfrm rot="10800000">
              <a:off x="10207051" y="3203902"/>
              <a:ext cx="299338" cy="305780"/>
            </a:xfrm>
            <a:prstGeom prst="downArrow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B6CE9493-51F8-C79F-6905-01E0F7303595}"/>
              </a:ext>
            </a:extLst>
          </p:cNvPr>
          <p:cNvGrpSpPr/>
          <p:nvPr/>
        </p:nvGrpSpPr>
        <p:grpSpPr>
          <a:xfrm>
            <a:off x="1949357" y="5714020"/>
            <a:ext cx="8638976" cy="343105"/>
            <a:chOff x="1919458" y="3166576"/>
            <a:chExt cx="8638976" cy="343105"/>
          </a:xfrm>
        </p:grpSpPr>
        <p:sp>
          <p:nvSpPr>
            <p:cNvPr id="303" name="Down Arrow 302">
              <a:extLst>
                <a:ext uri="{FF2B5EF4-FFF2-40B4-BE49-F238E27FC236}">
                  <a16:creationId xmlns:a16="http://schemas.microsoft.com/office/drawing/2014/main" id="{C9BBA8E7-2292-DF0B-F7F3-5ECD070F69B9}"/>
                </a:ext>
              </a:extLst>
            </p:cNvPr>
            <p:cNvSpPr/>
            <p:nvPr/>
          </p:nvSpPr>
          <p:spPr>
            <a:xfrm rot="10800000">
              <a:off x="1919458" y="3203901"/>
              <a:ext cx="299338" cy="305780"/>
            </a:xfrm>
            <a:prstGeom prst="downArrow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Down Arrow 303">
              <a:extLst>
                <a:ext uri="{FF2B5EF4-FFF2-40B4-BE49-F238E27FC236}">
                  <a16:creationId xmlns:a16="http://schemas.microsoft.com/office/drawing/2014/main" id="{1FAE915A-BF14-2274-D6A4-43C9CDD71931}"/>
                </a:ext>
              </a:extLst>
            </p:cNvPr>
            <p:cNvSpPr/>
            <p:nvPr/>
          </p:nvSpPr>
          <p:spPr>
            <a:xfrm rot="10800000">
              <a:off x="7988756" y="3166576"/>
              <a:ext cx="299338" cy="305780"/>
            </a:xfrm>
            <a:prstGeom prst="downArrow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Down Arrow 304">
              <a:extLst>
                <a:ext uri="{FF2B5EF4-FFF2-40B4-BE49-F238E27FC236}">
                  <a16:creationId xmlns:a16="http://schemas.microsoft.com/office/drawing/2014/main" id="{D290B6E6-35BC-2FB1-109A-A335125861EE}"/>
                </a:ext>
              </a:extLst>
            </p:cNvPr>
            <p:cNvSpPr/>
            <p:nvPr/>
          </p:nvSpPr>
          <p:spPr>
            <a:xfrm rot="10800000">
              <a:off x="10259096" y="3177481"/>
              <a:ext cx="299338" cy="305780"/>
            </a:xfrm>
            <a:prstGeom prst="downArrow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:a16="http://schemas.microsoft.com/office/drawing/2014/main" id="{D4CB4CB6-542B-355B-8FDD-5CC55D5E586D}"/>
              </a:ext>
            </a:extLst>
          </p:cNvPr>
          <p:cNvSpPr txBox="1"/>
          <p:nvPr/>
        </p:nvSpPr>
        <p:spPr>
          <a:xfrm>
            <a:off x="2681825" y="1626514"/>
            <a:ext cx="42418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: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 PAV = functional TAS2R38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AE242F8A-B7C7-5A84-5D38-9809AEA74AAA}"/>
              </a:ext>
            </a:extLst>
          </p:cNvPr>
          <p:cNvSpPr txBox="1"/>
          <p:nvPr/>
        </p:nvSpPr>
        <p:spPr>
          <a:xfrm>
            <a:off x="2603531" y="3990952"/>
            <a:ext cx="48749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: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D10F3A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Arial"/>
              </a:rPr>
              <a:t> AVI = non-functional TAS2R38</a:t>
            </a:r>
          </a:p>
        </p:txBody>
      </p:sp>
    </p:spTree>
    <p:extLst>
      <p:ext uri="{BB962C8B-B14F-4D97-AF65-F5344CB8AC3E}">
        <p14:creationId xmlns:p14="http://schemas.microsoft.com/office/powerpoint/2010/main" val="204269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" grpId="0"/>
      <p:bldP spid="30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DA046-3C94-B996-1E49-B85402375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TAS2R38</a:t>
            </a:r>
            <a:r>
              <a:rPr lang="en-US" dirty="0"/>
              <a:t> genetic variability: 2 alleles, 3 SNPs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6AB5E3-D421-C21E-6312-A112004282F7}"/>
              </a:ext>
            </a:extLst>
          </p:cNvPr>
          <p:cNvSpPr txBox="1"/>
          <p:nvPr/>
        </p:nvSpPr>
        <p:spPr>
          <a:xfrm>
            <a:off x="-391936" y="3036820"/>
            <a:ext cx="4898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1,148 bp </a:t>
            </a:r>
            <a:r>
              <a:rPr lang="en-US" sz="2400" i="1" dirty="0">
                <a:solidFill>
                  <a:prstClr val="black"/>
                </a:solidFill>
                <a:latin typeface="AMP_GothamLight" pitchFamily="2" charset="77"/>
              </a:rPr>
              <a:t>TAS2R38</a:t>
            </a:r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 gene</a:t>
            </a:r>
            <a:endParaRPr lang="en-US" sz="2400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55E02D4-0526-28AF-C324-3E75DF8F91B0}"/>
              </a:ext>
            </a:extLst>
          </p:cNvPr>
          <p:cNvGrpSpPr/>
          <p:nvPr/>
        </p:nvGrpSpPr>
        <p:grpSpPr>
          <a:xfrm>
            <a:off x="263093" y="2702066"/>
            <a:ext cx="11527356" cy="234667"/>
            <a:chOff x="390477" y="1196791"/>
            <a:chExt cx="11527356" cy="23466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0EF8A44-1C24-3DEA-9723-0175560CF6AD}"/>
                </a:ext>
              </a:extLst>
            </p:cNvPr>
            <p:cNvGrpSpPr/>
            <p:nvPr/>
          </p:nvGrpSpPr>
          <p:grpSpPr>
            <a:xfrm>
              <a:off x="390477" y="1196791"/>
              <a:ext cx="7730803" cy="234667"/>
              <a:chOff x="162921" y="2230920"/>
              <a:chExt cx="7730803" cy="234667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CA96290-A9FA-F8C3-6746-1AEE27D57A34}"/>
                  </a:ext>
                </a:extLst>
              </p:cNvPr>
              <p:cNvGrpSpPr/>
              <p:nvPr/>
            </p:nvGrpSpPr>
            <p:grpSpPr>
              <a:xfrm flipV="1">
                <a:off x="162921" y="2230920"/>
                <a:ext cx="3934250" cy="232467"/>
                <a:chOff x="-1" y="2433013"/>
                <a:chExt cx="6974681" cy="412120"/>
              </a:xfrm>
            </p:grpSpPr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6F5C5B0C-CD22-FAE8-EEE9-E7832D1407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1604880" y="828133"/>
                  <a:ext cx="412119" cy="3621881"/>
                </a:xfrm>
                <a:prstGeom prst="rect">
                  <a:avLst/>
                </a:prstGeom>
              </p:spPr>
            </p:pic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CB68C7F8-34F8-C5ED-CF59-FAF4617C10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4957680" y="828132"/>
                  <a:ext cx="412119" cy="3621881"/>
                </a:xfrm>
                <a:prstGeom prst="rect">
                  <a:avLst/>
                </a:prstGeom>
              </p:spPr>
            </p:pic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D2CDE944-3B61-1636-541C-CF0A598FC405}"/>
                  </a:ext>
                </a:extLst>
              </p:cNvPr>
              <p:cNvGrpSpPr/>
              <p:nvPr/>
            </p:nvGrpSpPr>
            <p:grpSpPr>
              <a:xfrm flipV="1">
                <a:off x="3959474" y="2233120"/>
                <a:ext cx="3934250" cy="232467"/>
                <a:chOff x="-1" y="2433013"/>
                <a:chExt cx="6974681" cy="412120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BD9574DC-738D-9CCA-D43C-C0D3F857E5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1604880" y="828133"/>
                  <a:ext cx="412119" cy="3621881"/>
                </a:xfrm>
                <a:prstGeom prst="rect">
                  <a:avLst/>
                </a:prstGeom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8E321CE4-00B2-10B6-88AA-BDD7D35853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4957680" y="828132"/>
                  <a:ext cx="412119" cy="362188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321EC9A-C11F-865F-56FD-EB7317864263}"/>
                </a:ext>
              </a:extLst>
            </p:cNvPr>
            <p:cNvGrpSpPr/>
            <p:nvPr/>
          </p:nvGrpSpPr>
          <p:grpSpPr>
            <a:xfrm flipV="1">
              <a:off x="7983583" y="1196791"/>
              <a:ext cx="3934250" cy="232467"/>
              <a:chOff x="-1" y="2433013"/>
              <a:chExt cx="6974681" cy="412120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F24EA677-37DC-036F-6504-653FDAEEF0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1604880" y="828133"/>
                <a:ext cx="412119" cy="3621881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404513B-A34C-95F4-C7F4-E769CDA04B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4957680" y="828132"/>
                <a:ext cx="412119" cy="3621881"/>
              </a:xfrm>
              <a:prstGeom prst="rect">
                <a:avLst/>
              </a:prstGeom>
            </p:spPr>
          </p:pic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4128729-46DA-0E86-6040-08D146BBBA7B}"/>
              </a:ext>
            </a:extLst>
          </p:cNvPr>
          <p:cNvSpPr txBox="1"/>
          <p:nvPr/>
        </p:nvSpPr>
        <p:spPr>
          <a:xfrm>
            <a:off x="961931" y="2237645"/>
            <a:ext cx="51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latin typeface="AMP_GothamLight" pitchFamily="2" charset="77"/>
              </a:rPr>
              <a:t>*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F88DEB-6175-E86F-C95A-31BAD2004F0D}"/>
              </a:ext>
            </a:extLst>
          </p:cNvPr>
          <p:cNvSpPr txBox="1"/>
          <p:nvPr/>
        </p:nvSpPr>
        <p:spPr>
          <a:xfrm rot="19503822">
            <a:off x="1103962" y="1277926"/>
            <a:ext cx="2445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SNP at position 145</a:t>
            </a:r>
            <a:endParaRPr lang="en-US" sz="2400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C8FE5E-4A24-F4BA-1A17-FDC80609AB78}"/>
              </a:ext>
            </a:extLst>
          </p:cNvPr>
          <p:cNvSpPr txBox="1"/>
          <p:nvPr/>
        </p:nvSpPr>
        <p:spPr>
          <a:xfrm>
            <a:off x="5963109" y="2237645"/>
            <a:ext cx="51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latin typeface="AMP_GothamLight" pitchFamily="2" charset="77"/>
              </a:rPr>
              <a:t>*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12BC8C-576A-A3C8-852A-22B192CC17DC}"/>
              </a:ext>
            </a:extLst>
          </p:cNvPr>
          <p:cNvSpPr txBox="1"/>
          <p:nvPr/>
        </p:nvSpPr>
        <p:spPr>
          <a:xfrm>
            <a:off x="7225998" y="2237645"/>
            <a:ext cx="51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latin typeface="AMP_GothamLight" pitchFamily="2" charset="77"/>
              </a:rPr>
              <a:t>*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E8A66F-9F2F-A6F3-F276-9068F94DE8CA}"/>
              </a:ext>
            </a:extLst>
          </p:cNvPr>
          <p:cNvSpPr txBox="1"/>
          <p:nvPr/>
        </p:nvSpPr>
        <p:spPr>
          <a:xfrm rot="19503822">
            <a:off x="6043420" y="1176734"/>
            <a:ext cx="279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SNP at </a:t>
            </a:r>
          </a:p>
          <a:p>
            <a:pPr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position 785</a:t>
            </a:r>
            <a:endParaRPr lang="en-US" sz="2400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73B1B8-8CC6-4DB2-A370-8B923CA8C050}"/>
              </a:ext>
            </a:extLst>
          </p:cNvPr>
          <p:cNvSpPr txBox="1"/>
          <p:nvPr/>
        </p:nvSpPr>
        <p:spPr>
          <a:xfrm rot="19503822">
            <a:off x="7321588" y="1109888"/>
            <a:ext cx="3032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SNP at </a:t>
            </a:r>
          </a:p>
          <a:p>
            <a:pPr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position 886</a:t>
            </a:r>
            <a:endParaRPr lang="en-US" sz="2400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623954E2-CD2C-3D5E-DF0D-31E17245A174}"/>
              </a:ext>
            </a:extLst>
          </p:cNvPr>
          <p:cNvGraphicFramePr>
            <a:graphicFrameLocks noGrp="1"/>
          </p:cNvGraphicFramePr>
          <p:nvPr/>
        </p:nvGraphicFramePr>
        <p:xfrm>
          <a:off x="442598" y="3773137"/>
          <a:ext cx="8747897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878">
                  <a:extLst>
                    <a:ext uri="{9D8B030D-6E8A-4147-A177-3AD203B41FA5}">
                      <a16:colId xmlns:a16="http://schemas.microsoft.com/office/drawing/2014/main" val="1427488406"/>
                    </a:ext>
                  </a:extLst>
                </a:gridCol>
                <a:gridCol w="1592416">
                  <a:extLst>
                    <a:ext uri="{9D8B030D-6E8A-4147-A177-3AD203B41FA5}">
                      <a16:colId xmlns:a16="http://schemas.microsoft.com/office/drawing/2014/main" val="77214104"/>
                    </a:ext>
                  </a:extLst>
                </a:gridCol>
                <a:gridCol w="1761033">
                  <a:extLst>
                    <a:ext uri="{9D8B030D-6E8A-4147-A177-3AD203B41FA5}">
                      <a16:colId xmlns:a16="http://schemas.microsoft.com/office/drawing/2014/main" val="3609077536"/>
                    </a:ext>
                  </a:extLst>
                </a:gridCol>
                <a:gridCol w="1294334">
                  <a:extLst>
                    <a:ext uri="{9D8B030D-6E8A-4147-A177-3AD203B41FA5}">
                      <a16:colId xmlns:a16="http://schemas.microsoft.com/office/drawing/2014/main" val="3934039219"/>
                    </a:ext>
                  </a:extLst>
                </a:gridCol>
                <a:gridCol w="1877236">
                  <a:extLst>
                    <a:ext uri="{9D8B030D-6E8A-4147-A177-3AD203B41FA5}">
                      <a16:colId xmlns:a16="http://schemas.microsoft.com/office/drawing/2014/main" val="335739817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TAS2R38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  </a:t>
                      </a:r>
                      <a:r>
                        <a:rPr lang="en-US" sz="20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gene</a:t>
                      </a:r>
                    </a:p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position (bp)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9E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TASTER ALLELE (T)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NON-TASTER ALLELE (t)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14088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TSAR38</a:t>
                      </a:r>
                      <a:r>
                        <a:rPr lang="en-US" dirty="0"/>
                        <a:t> gene (bp)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Codon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9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Amino acid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9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Codon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9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Amino acid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360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145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MP_GothamLight" pitchFamily="2" charset="77"/>
                        </a:rPr>
                        <a:t>P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MP_GothamLight" pitchFamily="2" charset="77"/>
                        </a:rPr>
                        <a:t>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80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785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6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G</a:t>
                      </a:r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6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MP_GothamLight" pitchFamily="2" charset="77"/>
                        </a:rPr>
                        <a:t>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6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G</a:t>
                      </a:r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6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MP_GothamLight" pitchFamily="2" charset="77"/>
                        </a:rPr>
                        <a:t>V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586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886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G</a:t>
                      </a:r>
                      <a:r>
                        <a:rPr lang="en-US" sz="2400" b="0" u="none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TC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MP_GothamLight" pitchFamily="2" charset="77"/>
                        </a:rPr>
                        <a:t>V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TC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MP_GothamLight" pitchFamily="2" charset="77"/>
                        </a:rPr>
                        <a:t>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MP_GothamLight" pitchFamily="2" charset="77"/>
                        </a:rPr>
                        <a:t>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27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433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5E9F-D67E-40FF-951B-C2B8EFED6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taster allele is dominant </a:t>
            </a:r>
          </a:p>
        </p:txBody>
      </p:sp>
      <p:graphicFrame>
        <p:nvGraphicFramePr>
          <p:cNvPr id="22" name="Table 37">
            <a:extLst>
              <a:ext uri="{FF2B5EF4-FFF2-40B4-BE49-F238E27FC236}">
                <a16:creationId xmlns:a16="http://schemas.microsoft.com/office/drawing/2014/main" id="{06CFD168-D012-8048-8F83-D8244A765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04987"/>
              </p:ext>
            </p:extLst>
          </p:nvPr>
        </p:nvGraphicFramePr>
        <p:xfrm>
          <a:off x="6879737" y="1459734"/>
          <a:ext cx="466143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890">
                  <a:extLst>
                    <a:ext uri="{9D8B030D-6E8A-4147-A177-3AD203B41FA5}">
                      <a16:colId xmlns:a16="http://schemas.microsoft.com/office/drawing/2014/main" val="1427488406"/>
                    </a:ext>
                  </a:extLst>
                </a:gridCol>
                <a:gridCol w="2530548">
                  <a:extLst>
                    <a:ext uri="{9D8B030D-6E8A-4147-A177-3AD203B41FA5}">
                      <a16:colId xmlns:a16="http://schemas.microsoft.com/office/drawing/2014/main" val="3966400937"/>
                    </a:ext>
                  </a:extLst>
                </a:gridCol>
              </a:tblGrid>
              <a:tr h="177533"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TAS2R38 </a:t>
                      </a: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genotype</a:t>
                      </a:r>
                      <a:endParaRPr lang="en-US" sz="2400" dirty="0">
                        <a:solidFill>
                          <a:schemeClr val="bg1"/>
                        </a:solidFill>
                        <a:latin typeface="AMP_GothamLigh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PTC tasting phenotype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4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Taster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980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Taster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86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Non-taster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1273137"/>
                  </a:ext>
                </a:extLst>
              </a:tr>
            </a:tbl>
          </a:graphicData>
        </a:graphic>
      </p:graphicFrame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98F779D-46B0-EC45-A303-A61D402DD75C}"/>
              </a:ext>
            </a:extLst>
          </p:cNvPr>
          <p:cNvSpPr txBox="1">
            <a:spLocks/>
          </p:cNvSpPr>
          <p:nvPr/>
        </p:nvSpPr>
        <p:spPr>
          <a:xfrm>
            <a:off x="650825" y="1459734"/>
            <a:ext cx="6050763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3600" dirty="0"/>
              <a:t>Whether or not a person can taste PTC depends on their genotype for the </a:t>
            </a:r>
            <a:r>
              <a:rPr lang="en-US" sz="3600" i="1" dirty="0"/>
              <a:t>TAS2R38</a:t>
            </a:r>
            <a:r>
              <a:rPr lang="en-US" sz="3600" dirty="0"/>
              <a:t> gene</a:t>
            </a:r>
          </a:p>
          <a:p>
            <a:pPr marL="342900" indent="-342900"/>
            <a:r>
              <a:rPr lang="en-US" sz="3600" dirty="0"/>
              <a:t>But scientists do not fully understand how the sequence differences in the 2 alleles affect TAS2R38 protein function</a:t>
            </a:r>
          </a:p>
          <a:p>
            <a:pPr marL="342900" indent="-342900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5947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0433829-A7E8-FD40-9036-CBA4AD27D80F}"/>
              </a:ext>
            </a:extLst>
          </p:cNvPr>
          <p:cNvSpPr/>
          <p:nvPr/>
        </p:nvSpPr>
        <p:spPr>
          <a:xfrm>
            <a:off x="336256" y="2445698"/>
            <a:ext cx="3582601" cy="948971"/>
          </a:xfrm>
          <a:prstGeom prst="roundRect">
            <a:avLst/>
          </a:prstGeom>
          <a:solidFill>
            <a:srgbClr val="D7F3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Presentation outline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80F504F6-03CA-074F-8D0D-C9B07E18261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1159" y="1662041"/>
            <a:ext cx="6913993" cy="409144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Background </a:t>
            </a:r>
          </a:p>
          <a:p>
            <a:pPr marL="0" indent="0">
              <a:buNone/>
            </a:pPr>
            <a:endParaRPr lang="en-US" sz="1200" dirty="0"/>
          </a:p>
          <a:p>
            <a:pPr marL="742950" indent="-742950">
              <a:buFont typeface="+mj-lt"/>
              <a:buAutoNum type="arabicPeriod" startAt="2"/>
            </a:pPr>
            <a:r>
              <a:rPr lang="en-US" sz="3600" dirty="0"/>
              <a:t>Lab protocol</a:t>
            </a:r>
          </a:p>
          <a:p>
            <a:pPr marL="0" indent="0">
              <a:buNone/>
            </a:pPr>
            <a:endParaRPr lang="en-US" sz="1200" dirty="0"/>
          </a:p>
          <a:p>
            <a:pPr marL="742950" indent="-742950">
              <a:buFont typeface="+mj-lt"/>
              <a:buAutoNum type="arabicPeriod" startAt="3"/>
            </a:pPr>
            <a:r>
              <a:rPr lang="en-US" sz="3600" dirty="0"/>
              <a:t>Extension activities </a:t>
            </a: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32788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D86A-FF1A-B047-B08A-0E1F46CF4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718778" cy="823031"/>
          </a:xfrm>
        </p:spPr>
        <p:txBody>
          <a:bodyPr>
            <a:normAutofit/>
          </a:bodyPr>
          <a:lstStyle/>
          <a:p>
            <a:r>
              <a:rPr lang="en-US" dirty="0"/>
              <a:t>Lab overview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BEE815-C8EE-114E-AA25-E77B8A2BCB38}"/>
              </a:ext>
            </a:extLst>
          </p:cNvPr>
          <p:cNvSpPr/>
          <p:nvPr/>
        </p:nvSpPr>
        <p:spPr>
          <a:xfrm>
            <a:off x="203591" y="1658814"/>
            <a:ext cx="116015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Helvetica" pitchFamily="2" charset="0"/>
              </a:rPr>
              <a:t>You will perform four steps to determine your </a:t>
            </a:r>
            <a:r>
              <a:rPr lang="en-US" sz="3000" i="1" dirty="0">
                <a:latin typeface="Helvetica" pitchFamily="2" charset="0"/>
              </a:rPr>
              <a:t>TAS2R38</a:t>
            </a:r>
            <a:r>
              <a:rPr lang="en-US" sz="3000" dirty="0">
                <a:latin typeface="Helvetica" pitchFamily="2" charset="0"/>
              </a:rPr>
              <a:t> genotype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240416-03D1-CE8B-B740-C46D9837BE15}"/>
              </a:ext>
            </a:extLst>
          </p:cNvPr>
          <p:cNvGrpSpPr/>
          <p:nvPr/>
        </p:nvGrpSpPr>
        <p:grpSpPr>
          <a:xfrm>
            <a:off x="1004835" y="2532185"/>
            <a:ext cx="10309610" cy="2954215"/>
            <a:chOff x="1004835" y="2532185"/>
            <a:chExt cx="10309610" cy="295421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043051B-FFF0-8E40-A26D-A2A6C02D57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835" y="2532185"/>
              <a:ext cx="10309610" cy="295421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996745-A7F1-8E94-1D12-A11D413FD5BA}"/>
                </a:ext>
              </a:extLst>
            </p:cNvPr>
            <p:cNvSpPr txBox="1"/>
            <p:nvPr/>
          </p:nvSpPr>
          <p:spPr>
            <a:xfrm>
              <a:off x="6529401" y="2800317"/>
              <a:ext cx="1515159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Restriction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digestion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8C2B6F-5292-26E6-E485-917007D53DC5}"/>
                </a:ext>
              </a:extLst>
            </p:cNvPr>
            <p:cNvSpPr txBox="1"/>
            <p:nvPr/>
          </p:nvSpPr>
          <p:spPr>
            <a:xfrm>
              <a:off x="1416465" y="2800317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DNA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extraction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D0C8A4-FBFC-2D66-3A49-377AE881E60D}"/>
                </a:ext>
              </a:extLst>
            </p:cNvPr>
            <p:cNvSpPr txBox="1"/>
            <p:nvPr/>
          </p:nvSpPr>
          <p:spPr>
            <a:xfrm>
              <a:off x="3848166" y="2800317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Polymerase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chain reaction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0DABFE-D226-F601-08F5-E092B7BD97E2}"/>
                </a:ext>
              </a:extLst>
            </p:cNvPr>
            <p:cNvSpPr txBox="1"/>
            <p:nvPr/>
          </p:nvSpPr>
          <p:spPr>
            <a:xfrm>
              <a:off x="8755820" y="2782669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Gel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AMP_GothamBold" pitchFamily="2" charset="0"/>
                </a:rPr>
                <a:t>electrophoresis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1847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03884-41A2-438D-B4E5-C8FE3FF12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overview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9BA7DC4-6ED3-4832-BD31-645D987E26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95492" y="3276600"/>
            <a:ext cx="3552908" cy="355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E5EBD5-7C47-7546-9C0A-C16B8D6EC8D1}"/>
              </a:ext>
            </a:extLst>
          </p:cNvPr>
          <p:cNvSpPr/>
          <p:nvPr/>
        </p:nvSpPr>
        <p:spPr>
          <a:xfrm>
            <a:off x="-227457" y="2067509"/>
            <a:ext cx="119171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sz="3000" dirty="0">
                <a:latin typeface="Helvetica" pitchFamily="2" charset="0"/>
              </a:rPr>
              <a:t>Extract DNA from your cheek cells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>
                <a:latin typeface="Helvetica" pitchFamily="2" charset="0"/>
              </a:rPr>
              <a:t>Use PCR to make many copies of an ~250 bp region of the </a:t>
            </a:r>
            <a:r>
              <a:rPr lang="en-US" sz="3000" i="1" dirty="0">
                <a:latin typeface="Helvetica" pitchFamily="2" charset="0"/>
              </a:rPr>
              <a:t>TAS2R38</a:t>
            </a:r>
            <a:r>
              <a:rPr lang="en-US" sz="3000" dirty="0">
                <a:latin typeface="Helvetica" pitchFamily="2" charset="0"/>
              </a:rPr>
              <a:t> gene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>
                <a:latin typeface="Helvetica" pitchFamily="2" charset="0"/>
              </a:rPr>
              <a:t>Digest your PCR product with a restriction enzyme that cuts the </a:t>
            </a:r>
            <a:r>
              <a:rPr lang="en-US" sz="3000" i="1" dirty="0">
                <a:latin typeface="Helvetica" pitchFamily="2" charset="0"/>
              </a:rPr>
              <a:t>TAS2R38</a:t>
            </a:r>
            <a:r>
              <a:rPr lang="en-US" sz="3000" dirty="0">
                <a:latin typeface="Helvetica" pitchFamily="2" charset="0"/>
              </a:rPr>
              <a:t> taster allele, but not the non-taster allele 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>
                <a:latin typeface="Helvetica" pitchFamily="2" charset="0"/>
              </a:rPr>
              <a:t>Visualize your results using gel electrophoresis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A35FF5-6E44-840C-D9F3-75367F32B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960" y="116880"/>
            <a:ext cx="6152800" cy="176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73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CFE69-08C3-4A60-A00B-8E9B4CDF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extraction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23C58D-ECDF-A941-9B45-64959FCBC2F2}"/>
              </a:ext>
            </a:extLst>
          </p:cNvPr>
          <p:cNvSpPr txBox="1"/>
          <p:nvPr/>
        </p:nvSpPr>
        <p:spPr>
          <a:xfrm>
            <a:off x="266242" y="1678094"/>
            <a:ext cx="463168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Helvetica" pitchFamily="2" charset="0"/>
              </a:rPr>
              <a:t>You should receive a tube with 50 </a:t>
            </a:r>
            <a:r>
              <a:rPr lang="el-GR" sz="3200" dirty="0">
                <a:latin typeface="Helvetica" pitchFamily="2" charset="0"/>
              </a:rPr>
              <a:t>μ</a:t>
            </a:r>
            <a:r>
              <a:rPr lang="en-US" sz="3200" dirty="0">
                <a:latin typeface="Helvetica" pitchFamily="2" charset="0"/>
              </a:rPr>
              <a:t>l extraction buffer in it. Label the tube with your initials.</a:t>
            </a:r>
          </a:p>
          <a:p>
            <a:pPr marL="514350" indent="-51435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600" dirty="0">
              <a:latin typeface="Helvetica" pitchFamily="2" charset="0"/>
            </a:endParaRPr>
          </a:p>
          <a:p>
            <a:endParaRPr lang="en-US" sz="32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35C850-BA32-D544-BB07-E4D56F39C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351" y="2393541"/>
            <a:ext cx="3015793" cy="3157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C60C27-86D7-E299-4B69-C2C6A9BF4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60" y="116880"/>
            <a:ext cx="6152800" cy="1767697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A0C00576-7D54-2C40-B9A2-4BAE178A0603}"/>
              </a:ext>
            </a:extLst>
          </p:cNvPr>
          <p:cNvSpPr/>
          <p:nvPr/>
        </p:nvSpPr>
        <p:spPr>
          <a:xfrm rot="18103921" flipH="1">
            <a:off x="7472484" y="-1533741"/>
            <a:ext cx="4008951" cy="4982337"/>
          </a:xfrm>
          <a:custGeom>
            <a:avLst/>
            <a:gdLst>
              <a:gd name="connsiteX0" fmla="*/ 2370562 w 4008951"/>
              <a:gd name="connsiteY0" fmla="*/ 135709 h 4982337"/>
              <a:gd name="connsiteX1" fmla="*/ 0 w 4008951"/>
              <a:gd name="connsiteY1" fmla="*/ 3969182 h 4982337"/>
              <a:gd name="connsiteX2" fmla="*/ 1638389 w 4008951"/>
              <a:gd name="connsiteY2" fmla="*/ 4982337 h 4982337"/>
              <a:gd name="connsiteX3" fmla="*/ 4008951 w 4008951"/>
              <a:gd name="connsiteY3" fmla="*/ 1148864 h 4982337"/>
              <a:gd name="connsiteX4" fmla="*/ 3027121 w 4008951"/>
              <a:gd name="connsiteY4" fmla="*/ 541715 h 4982337"/>
              <a:gd name="connsiteX5" fmla="*/ 3205324 w 4008951"/>
              <a:gd name="connsiteY5" fmla="*/ 541715 h 4982337"/>
              <a:gd name="connsiteX6" fmla="*/ 3205324 w 4008951"/>
              <a:gd name="connsiteY6" fmla="*/ 407185 h 4982337"/>
              <a:gd name="connsiteX7" fmla="*/ 2809569 w 4008951"/>
              <a:gd name="connsiteY7" fmla="*/ 407185 h 4982337"/>
              <a:gd name="connsiteX8" fmla="*/ 2748568 w 4008951"/>
              <a:gd name="connsiteY8" fmla="*/ 369463 h 4982337"/>
              <a:gd name="connsiteX9" fmla="*/ 2564071 w 4008951"/>
              <a:gd name="connsiteY9" fmla="*/ 0 h 4982337"/>
              <a:gd name="connsiteX10" fmla="*/ 2443713 w 4008951"/>
              <a:gd name="connsiteY10" fmla="*/ 60103 h 4982337"/>
              <a:gd name="connsiteX11" fmla="*/ 2531017 w 4008951"/>
              <a:gd name="connsiteY11" fmla="*/ 234932 h 498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08951" h="4982337">
                <a:moveTo>
                  <a:pt x="2370562" y="135709"/>
                </a:moveTo>
                <a:lnTo>
                  <a:pt x="0" y="3969182"/>
                </a:lnTo>
                <a:lnTo>
                  <a:pt x="1638389" y="4982337"/>
                </a:lnTo>
                <a:lnTo>
                  <a:pt x="4008951" y="1148864"/>
                </a:lnTo>
                <a:lnTo>
                  <a:pt x="3027121" y="541715"/>
                </a:lnTo>
                <a:lnTo>
                  <a:pt x="3205324" y="541715"/>
                </a:lnTo>
                <a:lnTo>
                  <a:pt x="3205324" y="407185"/>
                </a:lnTo>
                <a:lnTo>
                  <a:pt x="2809569" y="407185"/>
                </a:lnTo>
                <a:lnTo>
                  <a:pt x="2748568" y="369463"/>
                </a:lnTo>
                <a:lnTo>
                  <a:pt x="2564071" y="0"/>
                </a:lnTo>
                <a:lnTo>
                  <a:pt x="2443713" y="60103"/>
                </a:lnTo>
                <a:lnTo>
                  <a:pt x="2531017" y="234932"/>
                </a:lnTo>
                <a:close/>
              </a:path>
            </a:pathLst>
          </a:custGeom>
          <a:solidFill>
            <a:schemeClr val="bg1">
              <a:alpha val="5077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43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CFE69-08C3-4A60-A00B-8E9B4CDF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extraction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23C58D-ECDF-A941-9B45-64959FCBC2F2}"/>
              </a:ext>
            </a:extLst>
          </p:cNvPr>
          <p:cNvSpPr txBox="1"/>
          <p:nvPr/>
        </p:nvSpPr>
        <p:spPr>
          <a:xfrm>
            <a:off x="391160" y="1415545"/>
            <a:ext cx="833311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6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3200" dirty="0">
                <a:latin typeface="Helvetica" pitchFamily="2" charset="0"/>
              </a:rPr>
              <a:t>Collect cheek cells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Gently scrape the inside of your cheek 3-4 times with a flat-end toothpick</a:t>
            </a:r>
          </a:p>
          <a:p>
            <a:pPr marL="514350" indent="-514350">
              <a:buFont typeface="+mj-lt"/>
              <a:buAutoNum type="arabicPeriod" startAt="2"/>
            </a:pP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 startAt="2"/>
            </a:pPr>
            <a:endParaRPr lang="en-US" sz="6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3200" dirty="0">
                <a:latin typeface="Helvetica" pitchFamily="2" charset="0"/>
              </a:rPr>
              <a:t>Transfer cheek cells to tube with buffer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Dip the end of the toothpick with your cheek cells in the extraction buffer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Swirl the toothpick to dislodge the cells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Dispose of the toothpick</a:t>
            </a:r>
          </a:p>
          <a:p>
            <a:endParaRPr lang="en-US" sz="32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D48A9-B0F6-134A-B7DB-C42D3E21E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440" y="2346723"/>
            <a:ext cx="3073400" cy="370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8514E0-4D8D-5C9C-4B81-D70DBA39F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60" y="116880"/>
            <a:ext cx="6152800" cy="1767697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9EDB8C0D-F6C0-9F12-F02C-29E181B31B84}"/>
              </a:ext>
            </a:extLst>
          </p:cNvPr>
          <p:cNvSpPr/>
          <p:nvPr/>
        </p:nvSpPr>
        <p:spPr>
          <a:xfrm rot="18103921" flipH="1">
            <a:off x="7472484" y="-1533741"/>
            <a:ext cx="4008951" cy="4982337"/>
          </a:xfrm>
          <a:custGeom>
            <a:avLst/>
            <a:gdLst>
              <a:gd name="connsiteX0" fmla="*/ 2370562 w 4008951"/>
              <a:gd name="connsiteY0" fmla="*/ 135709 h 4982337"/>
              <a:gd name="connsiteX1" fmla="*/ 0 w 4008951"/>
              <a:gd name="connsiteY1" fmla="*/ 3969182 h 4982337"/>
              <a:gd name="connsiteX2" fmla="*/ 1638389 w 4008951"/>
              <a:gd name="connsiteY2" fmla="*/ 4982337 h 4982337"/>
              <a:gd name="connsiteX3" fmla="*/ 4008951 w 4008951"/>
              <a:gd name="connsiteY3" fmla="*/ 1148864 h 4982337"/>
              <a:gd name="connsiteX4" fmla="*/ 3027121 w 4008951"/>
              <a:gd name="connsiteY4" fmla="*/ 541715 h 4982337"/>
              <a:gd name="connsiteX5" fmla="*/ 3205324 w 4008951"/>
              <a:gd name="connsiteY5" fmla="*/ 541715 h 4982337"/>
              <a:gd name="connsiteX6" fmla="*/ 3205324 w 4008951"/>
              <a:gd name="connsiteY6" fmla="*/ 407185 h 4982337"/>
              <a:gd name="connsiteX7" fmla="*/ 2809569 w 4008951"/>
              <a:gd name="connsiteY7" fmla="*/ 407185 h 4982337"/>
              <a:gd name="connsiteX8" fmla="*/ 2748568 w 4008951"/>
              <a:gd name="connsiteY8" fmla="*/ 369463 h 4982337"/>
              <a:gd name="connsiteX9" fmla="*/ 2564071 w 4008951"/>
              <a:gd name="connsiteY9" fmla="*/ 0 h 4982337"/>
              <a:gd name="connsiteX10" fmla="*/ 2443713 w 4008951"/>
              <a:gd name="connsiteY10" fmla="*/ 60103 h 4982337"/>
              <a:gd name="connsiteX11" fmla="*/ 2531017 w 4008951"/>
              <a:gd name="connsiteY11" fmla="*/ 234932 h 498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08951" h="4982337">
                <a:moveTo>
                  <a:pt x="2370562" y="135709"/>
                </a:moveTo>
                <a:lnTo>
                  <a:pt x="0" y="3969182"/>
                </a:lnTo>
                <a:lnTo>
                  <a:pt x="1638389" y="4982337"/>
                </a:lnTo>
                <a:lnTo>
                  <a:pt x="4008951" y="1148864"/>
                </a:lnTo>
                <a:lnTo>
                  <a:pt x="3027121" y="541715"/>
                </a:lnTo>
                <a:lnTo>
                  <a:pt x="3205324" y="541715"/>
                </a:lnTo>
                <a:lnTo>
                  <a:pt x="3205324" y="407185"/>
                </a:lnTo>
                <a:lnTo>
                  <a:pt x="2809569" y="407185"/>
                </a:lnTo>
                <a:lnTo>
                  <a:pt x="2748568" y="369463"/>
                </a:lnTo>
                <a:lnTo>
                  <a:pt x="2564071" y="0"/>
                </a:lnTo>
                <a:lnTo>
                  <a:pt x="2443713" y="60103"/>
                </a:lnTo>
                <a:lnTo>
                  <a:pt x="2531017" y="234932"/>
                </a:lnTo>
                <a:close/>
              </a:path>
            </a:pathLst>
          </a:custGeom>
          <a:solidFill>
            <a:schemeClr val="bg1">
              <a:alpha val="5077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Today’s lab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1C23DC-A9B0-7641-833E-1A6AD827B3D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1159" y="1521364"/>
            <a:ext cx="9908401" cy="4091447"/>
          </a:xfrm>
        </p:spPr>
        <p:txBody>
          <a:bodyPr/>
          <a:lstStyle/>
          <a:p>
            <a:r>
              <a:rPr lang="en-US" sz="3600" dirty="0"/>
              <a:t>Examine the link between genotype and phenotype using yourself as an experimental subject! </a:t>
            </a:r>
          </a:p>
          <a:p>
            <a:r>
              <a:rPr lang="en-US" sz="3600" dirty="0"/>
              <a:t>Today you will:</a:t>
            </a:r>
          </a:p>
          <a:p>
            <a:pPr marL="969750" lvl="1" indent="-514350">
              <a:buFont typeface="+mj-lt"/>
              <a:buAutoNum type="arabicParenR"/>
            </a:pPr>
            <a:r>
              <a:rPr lang="en-US" sz="3400" dirty="0"/>
              <a:t>Assess your ability to detect the bitter testing chemical PTC</a:t>
            </a:r>
          </a:p>
          <a:p>
            <a:pPr marL="969750" lvl="1" indent="-514350">
              <a:buFont typeface="+mj-lt"/>
              <a:buAutoNum type="arabicParenR"/>
            </a:pPr>
            <a:r>
              <a:rPr lang="en-US" sz="3400" dirty="0"/>
              <a:t>Genotype yourself for the gene that encodes the bitter taste receptor that binds PTC </a:t>
            </a:r>
          </a:p>
        </p:txBody>
      </p:sp>
    </p:spTree>
    <p:extLst>
      <p:ext uri="{BB962C8B-B14F-4D97-AF65-F5344CB8AC3E}">
        <p14:creationId xmlns:p14="http://schemas.microsoft.com/office/powerpoint/2010/main" val="2246959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CFE69-08C3-4A60-A00B-8E9B4CDF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extraction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23C58D-ECDF-A941-9B45-64959FCBC2F2}"/>
              </a:ext>
            </a:extLst>
          </p:cNvPr>
          <p:cNvSpPr txBox="1"/>
          <p:nvPr/>
        </p:nvSpPr>
        <p:spPr>
          <a:xfrm>
            <a:off x="391160" y="1415545"/>
            <a:ext cx="563069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6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>
                <a:latin typeface="Helvetica" pitchFamily="2" charset="0"/>
              </a:rPr>
              <a:t>Cap your tube</a:t>
            </a:r>
          </a:p>
          <a:p>
            <a:pPr marL="514350" indent="-514350">
              <a:buFont typeface="+mj-lt"/>
              <a:buAutoNum type="arabicPeriod" startAt="4"/>
            </a:pP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 startAt="4"/>
            </a:pPr>
            <a:endParaRPr lang="en-US" sz="6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>
                <a:latin typeface="Helvetica" pitchFamily="2" charset="0"/>
              </a:rPr>
              <a:t>Incubate your sample for 10 minutes at 95</a:t>
            </a:r>
            <a:r>
              <a:rPr lang="en-US" sz="3200" dirty="0">
                <a:solidFill>
                  <a:schemeClr val="accent2"/>
                </a:solidFill>
              </a:rPr>
              <a:t>°C</a:t>
            </a:r>
          </a:p>
          <a:p>
            <a:pPr marL="514350" indent="-514350">
              <a:buFont typeface="+mj-lt"/>
              <a:buAutoNum type="arabicPeriod" startAt="4"/>
            </a:pPr>
            <a:endParaRPr lang="en-US" sz="1200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>
                <a:solidFill>
                  <a:schemeClr val="accent2"/>
                </a:solidFill>
                <a:latin typeface="Helvetica" pitchFamily="2" charset="0"/>
              </a:rPr>
              <a:t>Remove your tube from heat and immediately use DNA extract for PCR</a:t>
            </a:r>
            <a:endParaRPr lang="en-US" sz="3200" dirty="0">
              <a:latin typeface="Helvetica" pitchFamily="2" charset="0"/>
            </a:endParaRPr>
          </a:p>
          <a:p>
            <a:endParaRPr lang="en-US" sz="32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Helvetica" pitchFamily="2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6B9BC0E-5500-6E4D-9393-73680594F704}"/>
              </a:ext>
            </a:extLst>
          </p:cNvPr>
          <p:cNvSpPr/>
          <p:nvPr/>
        </p:nvSpPr>
        <p:spPr>
          <a:xfrm rot="18103921" flipH="1">
            <a:off x="7069978" y="-1533743"/>
            <a:ext cx="4008951" cy="4982337"/>
          </a:xfrm>
          <a:custGeom>
            <a:avLst/>
            <a:gdLst>
              <a:gd name="connsiteX0" fmla="*/ 2370562 w 4008951"/>
              <a:gd name="connsiteY0" fmla="*/ 135709 h 4982337"/>
              <a:gd name="connsiteX1" fmla="*/ 0 w 4008951"/>
              <a:gd name="connsiteY1" fmla="*/ 3969182 h 4982337"/>
              <a:gd name="connsiteX2" fmla="*/ 1638389 w 4008951"/>
              <a:gd name="connsiteY2" fmla="*/ 4982337 h 4982337"/>
              <a:gd name="connsiteX3" fmla="*/ 4008951 w 4008951"/>
              <a:gd name="connsiteY3" fmla="*/ 1148864 h 4982337"/>
              <a:gd name="connsiteX4" fmla="*/ 3027121 w 4008951"/>
              <a:gd name="connsiteY4" fmla="*/ 541715 h 4982337"/>
              <a:gd name="connsiteX5" fmla="*/ 3205324 w 4008951"/>
              <a:gd name="connsiteY5" fmla="*/ 541715 h 4982337"/>
              <a:gd name="connsiteX6" fmla="*/ 3205324 w 4008951"/>
              <a:gd name="connsiteY6" fmla="*/ 407185 h 4982337"/>
              <a:gd name="connsiteX7" fmla="*/ 2809569 w 4008951"/>
              <a:gd name="connsiteY7" fmla="*/ 407185 h 4982337"/>
              <a:gd name="connsiteX8" fmla="*/ 2748568 w 4008951"/>
              <a:gd name="connsiteY8" fmla="*/ 369463 h 4982337"/>
              <a:gd name="connsiteX9" fmla="*/ 2564071 w 4008951"/>
              <a:gd name="connsiteY9" fmla="*/ 0 h 4982337"/>
              <a:gd name="connsiteX10" fmla="*/ 2443713 w 4008951"/>
              <a:gd name="connsiteY10" fmla="*/ 60103 h 4982337"/>
              <a:gd name="connsiteX11" fmla="*/ 2531017 w 4008951"/>
              <a:gd name="connsiteY11" fmla="*/ 234932 h 498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08951" h="4982337">
                <a:moveTo>
                  <a:pt x="2370562" y="135709"/>
                </a:moveTo>
                <a:lnTo>
                  <a:pt x="0" y="3969182"/>
                </a:lnTo>
                <a:lnTo>
                  <a:pt x="1638389" y="4982337"/>
                </a:lnTo>
                <a:lnTo>
                  <a:pt x="4008951" y="1148864"/>
                </a:lnTo>
                <a:lnTo>
                  <a:pt x="3027121" y="541715"/>
                </a:lnTo>
                <a:lnTo>
                  <a:pt x="3205324" y="541715"/>
                </a:lnTo>
                <a:lnTo>
                  <a:pt x="3205324" y="407185"/>
                </a:lnTo>
                <a:lnTo>
                  <a:pt x="2809569" y="407185"/>
                </a:lnTo>
                <a:lnTo>
                  <a:pt x="2748568" y="369463"/>
                </a:lnTo>
                <a:lnTo>
                  <a:pt x="2564071" y="0"/>
                </a:lnTo>
                <a:lnTo>
                  <a:pt x="2443713" y="60103"/>
                </a:lnTo>
                <a:lnTo>
                  <a:pt x="2531017" y="234932"/>
                </a:lnTo>
                <a:close/>
              </a:path>
            </a:pathLst>
          </a:custGeom>
          <a:solidFill>
            <a:schemeClr val="bg1">
              <a:alpha val="5077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9AF6F1-605D-48F8-AE9D-7EEDC67985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0140" y="2362948"/>
            <a:ext cx="4663481" cy="34589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AE6CC8-5C9B-BB4C-5972-7EF451BDF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60" y="116880"/>
            <a:ext cx="6152800" cy="1767697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D3A0EC76-1078-E2D1-D29C-5D99F4F18946}"/>
              </a:ext>
            </a:extLst>
          </p:cNvPr>
          <p:cNvSpPr/>
          <p:nvPr/>
        </p:nvSpPr>
        <p:spPr>
          <a:xfrm rot="18103921" flipH="1">
            <a:off x="7472484" y="-1533741"/>
            <a:ext cx="4008951" cy="4982337"/>
          </a:xfrm>
          <a:custGeom>
            <a:avLst/>
            <a:gdLst>
              <a:gd name="connsiteX0" fmla="*/ 2370562 w 4008951"/>
              <a:gd name="connsiteY0" fmla="*/ 135709 h 4982337"/>
              <a:gd name="connsiteX1" fmla="*/ 0 w 4008951"/>
              <a:gd name="connsiteY1" fmla="*/ 3969182 h 4982337"/>
              <a:gd name="connsiteX2" fmla="*/ 1638389 w 4008951"/>
              <a:gd name="connsiteY2" fmla="*/ 4982337 h 4982337"/>
              <a:gd name="connsiteX3" fmla="*/ 4008951 w 4008951"/>
              <a:gd name="connsiteY3" fmla="*/ 1148864 h 4982337"/>
              <a:gd name="connsiteX4" fmla="*/ 3027121 w 4008951"/>
              <a:gd name="connsiteY4" fmla="*/ 541715 h 4982337"/>
              <a:gd name="connsiteX5" fmla="*/ 3205324 w 4008951"/>
              <a:gd name="connsiteY5" fmla="*/ 541715 h 4982337"/>
              <a:gd name="connsiteX6" fmla="*/ 3205324 w 4008951"/>
              <a:gd name="connsiteY6" fmla="*/ 407185 h 4982337"/>
              <a:gd name="connsiteX7" fmla="*/ 2809569 w 4008951"/>
              <a:gd name="connsiteY7" fmla="*/ 407185 h 4982337"/>
              <a:gd name="connsiteX8" fmla="*/ 2748568 w 4008951"/>
              <a:gd name="connsiteY8" fmla="*/ 369463 h 4982337"/>
              <a:gd name="connsiteX9" fmla="*/ 2564071 w 4008951"/>
              <a:gd name="connsiteY9" fmla="*/ 0 h 4982337"/>
              <a:gd name="connsiteX10" fmla="*/ 2443713 w 4008951"/>
              <a:gd name="connsiteY10" fmla="*/ 60103 h 4982337"/>
              <a:gd name="connsiteX11" fmla="*/ 2531017 w 4008951"/>
              <a:gd name="connsiteY11" fmla="*/ 234932 h 498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08951" h="4982337">
                <a:moveTo>
                  <a:pt x="2370562" y="135709"/>
                </a:moveTo>
                <a:lnTo>
                  <a:pt x="0" y="3969182"/>
                </a:lnTo>
                <a:lnTo>
                  <a:pt x="1638389" y="4982337"/>
                </a:lnTo>
                <a:lnTo>
                  <a:pt x="4008951" y="1148864"/>
                </a:lnTo>
                <a:lnTo>
                  <a:pt x="3027121" y="541715"/>
                </a:lnTo>
                <a:lnTo>
                  <a:pt x="3205324" y="541715"/>
                </a:lnTo>
                <a:lnTo>
                  <a:pt x="3205324" y="407185"/>
                </a:lnTo>
                <a:lnTo>
                  <a:pt x="2809569" y="407185"/>
                </a:lnTo>
                <a:lnTo>
                  <a:pt x="2748568" y="369463"/>
                </a:lnTo>
                <a:lnTo>
                  <a:pt x="2564071" y="0"/>
                </a:lnTo>
                <a:lnTo>
                  <a:pt x="2443713" y="60103"/>
                </a:lnTo>
                <a:lnTo>
                  <a:pt x="2531017" y="234932"/>
                </a:lnTo>
                <a:close/>
              </a:path>
            </a:pathLst>
          </a:custGeom>
          <a:solidFill>
            <a:schemeClr val="bg1">
              <a:alpha val="5077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358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niPCR bio Template PPT 080719_Apertura copia copy 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2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Polymerase Chain Reaction</a:t>
            </a: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391160" y="1473870"/>
            <a:ext cx="8411832" cy="5886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D0103A"/>
                </a:solidFill>
                <a:latin typeface="Helvetica"/>
                <a:ea typeface="+mn-ea"/>
                <a:cs typeface="Helvetic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0103A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Find and replicate a specific DNA target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EBD339-E646-8B45-B1C3-4371C63D4849}"/>
              </a:ext>
            </a:extLst>
          </p:cNvPr>
          <p:cNvSpPr txBox="1"/>
          <p:nvPr/>
        </p:nvSpPr>
        <p:spPr>
          <a:xfrm>
            <a:off x="7147278" y="6403833"/>
            <a:ext cx="4586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© 2019 by Amplyus LLC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D73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66330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Picture 618">
            <a:extLst>
              <a:ext uri="{FF2B5EF4-FFF2-40B4-BE49-F238E27FC236}">
                <a16:creationId xmlns:a16="http://schemas.microsoft.com/office/drawing/2014/main" id="{923B3ADC-E7BA-4D18-8935-A9118401C3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838685" y="4871428"/>
            <a:ext cx="358497" cy="3375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ABE48-996A-49B0-8AB2-59FD17719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1)   94 °C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Denaturation</a:t>
            </a:r>
          </a:p>
        </p:txBody>
      </p:sp>
      <p:sp>
        <p:nvSpPr>
          <p:cNvPr id="309" name="Content Placeholder 2">
            <a:extLst>
              <a:ext uri="{FF2B5EF4-FFF2-40B4-BE49-F238E27FC236}">
                <a16:creationId xmlns:a16="http://schemas.microsoft.com/office/drawing/2014/main" id="{4449B919-5A1C-4197-AEE4-64B98D4AAA2D}"/>
              </a:ext>
            </a:extLst>
          </p:cNvPr>
          <p:cNvSpPr txBox="1">
            <a:spLocks/>
          </p:cNvSpPr>
          <p:nvPr/>
        </p:nvSpPr>
        <p:spPr>
          <a:xfrm>
            <a:off x="394369" y="3109804"/>
            <a:ext cx="1985785" cy="1138526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2)   57 °C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Annealing</a:t>
            </a:r>
          </a:p>
        </p:txBody>
      </p: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E8ABB6EE-6430-46FD-81FE-1A107D1C9462}"/>
              </a:ext>
            </a:extLst>
          </p:cNvPr>
          <p:cNvCxnSpPr>
            <a:cxnSpLocks/>
          </p:cNvCxnSpPr>
          <p:nvPr/>
        </p:nvCxnSpPr>
        <p:spPr>
          <a:xfrm>
            <a:off x="421640" y="2628900"/>
            <a:ext cx="294640" cy="0"/>
          </a:xfrm>
          <a:prstGeom prst="line">
            <a:avLst/>
          </a:prstGeom>
          <a:ln w="57150" cap="rnd">
            <a:solidFill>
              <a:srgbClr val="D01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709030F8-9892-483C-B64D-1C17FF9821C9}"/>
              </a:ext>
            </a:extLst>
          </p:cNvPr>
          <p:cNvCxnSpPr>
            <a:cxnSpLocks/>
          </p:cNvCxnSpPr>
          <p:nvPr/>
        </p:nvCxnSpPr>
        <p:spPr>
          <a:xfrm>
            <a:off x="421640" y="4274386"/>
            <a:ext cx="294640" cy="0"/>
          </a:xfrm>
          <a:prstGeom prst="line">
            <a:avLst/>
          </a:prstGeom>
          <a:ln w="57150" cap="rnd">
            <a:solidFill>
              <a:srgbClr val="D01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" name="Content Placeholder 2">
            <a:extLst>
              <a:ext uri="{FF2B5EF4-FFF2-40B4-BE49-F238E27FC236}">
                <a16:creationId xmlns:a16="http://schemas.microsoft.com/office/drawing/2014/main" id="{76F7666F-7EC0-4A0A-B6FC-7553D099C2AA}"/>
              </a:ext>
            </a:extLst>
          </p:cNvPr>
          <p:cNvSpPr txBox="1">
            <a:spLocks/>
          </p:cNvSpPr>
          <p:nvPr/>
        </p:nvSpPr>
        <p:spPr>
          <a:xfrm>
            <a:off x="394369" y="4903406"/>
            <a:ext cx="1985785" cy="1138526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3)   72 °C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Extension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9980DA-FE28-4B6F-BEAE-D22C0A1BB34B}"/>
              </a:ext>
            </a:extLst>
          </p:cNvPr>
          <p:cNvSpPr txBox="1"/>
          <p:nvPr/>
        </p:nvSpPr>
        <p:spPr>
          <a:xfrm>
            <a:off x="2740781" y="3391366"/>
            <a:ext cx="111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Primer 1</a:t>
            </a:r>
          </a:p>
        </p:txBody>
      </p:sp>
      <p:sp>
        <p:nvSpPr>
          <p:cNvPr id="675" name="TextBox 674">
            <a:extLst>
              <a:ext uri="{FF2B5EF4-FFF2-40B4-BE49-F238E27FC236}">
                <a16:creationId xmlns:a16="http://schemas.microsoft.com/office/drawing/2014/main" id="{5AAFA87A-4027-4C52-8F2A-CF97E7F48B3D}"/>
              </a:ext>
            </a:extLst>
          </p:cNvPr>
          <p:cNvSpPr txBox="1"/>
          <p:nvPr/>
        </p:nvSpPr>
        <p:spPr>
          <a:xfrm>
            <a:off x="10758242" y="5908955"/>
            <a:ext cx="1057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dNTPs</a:t>
            </a:r>
          </a:p>
        </p:txBody>
      </p:sp>
      <p:sp>
        <p:nvSpPr>
          <p:cNvPr id="676" name="TextBox 675">
            <a:extLst>
              <a:ext uri="{FF2B5EF4-FFF2-40B4-BE49-F238E27FC236}">
                <a16:creationId xmlns:a16="http://schemas.microsoft.com/office/drawing/2014/main" id="{DC740DCE-5BBA-4786-8159-D99411D64A3E}"/>
              </a:ext>
            </a:extLst>
          </p:cNvPr>
          <p:cNvSpPr txBox="1"/>
          <p:nvPr/>
        </p:nvSpPr>
        <p:spPr>
          <a:xfrm>
            <a:off x="2413375" y="4954204"/>
            <a:ext cx="1368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Taq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polymerase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A497599-2CBE-4D40-B5F9-5F5040452100}"/>
              </a:ext>
            </a:extLst>
          </p:cNvPr>
          <p:cNvCxnSpPr/>
          <p:nvPr/>
        </p:nvCxnSpPr>
        <p:spPr>
          <a:xfrm flipH="1">
            <a:off x="3097220" y="2572369"/>
            <a:ext cx="8533852" cy="0"/>
          </a:xfrm>
          <a:prstGeom prst="line">
            <a:avLst/>
          </a:prstGeom>
          <a:ln w="38100" cap="rnd">
            <a:solidFill>
              <a:srgbClr val="063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36FBEEB4-D8D8-4C42-B012-CAAC965C708E}"/>
              </a:ext>
            </a:extLst>
          </p:cNvPr>
          <p:cNvCxnSpPr/>
          <p:nvPr/>
        </p:nvCxnSpPr>
        <p:spPr>
          <a:xfrm flipH="1">
            <a:off x="3086648" y="4274386"/>
            <a:ext cx="8533852" cy="0"/>
          </a:xfrm>
          <a:prstGeom prst="line">
            <a:avLst/>
          </a:prstGeom>
          <a:ln w="38100" cap="rnd">
            <a:solidFill>
              <a:srgbClr val="063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TextBox 252">
            <a:extLst>
              <a:ext uri="{FF2B5EF4-FFF2-40B4-BE49-F238E27FC236}">
                <a16:creationId xmlns:a16="http://schemas.microsoft.com/office/drawing/2014/main" id="{BFF4C9FF-82EB-4828-9CF0-3AD069E094FF}"/>
              </a:ext>
            </a:extLst>
          </p:cNvPr>
          <p:cNvSpPr txBox="1"/>
          <p:nvPr/>
        </p:nvSpPr>
        <p:spPr>
          <a:xfrm>
            <a:off x="9885274" y="3064648"/>
            <a:ext cx="111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Primer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97DBA3-303D-44FD-941B-03DDB3E3C499}"/>
              </a:ext>
            </a:extLst>
          </p:cNvPr>
          <p:cNvSpPr/>
          <p:nvPr/>
        </p:nvSpPr>
        <p:spPr>
          <a:xfrm>
            <a:off x="11815539" y="1133475"/>
            <a:ext cx="376461" cy="280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771D8D-505A-4815-8D3B-D37A4A920A80}"/>
              </a:ext>
            </a:extLst>
          </p:cNvPr>
          <p:cNvGrpSpPr/>
          <p:nvPr/>
        </p:nvGrpSpPr>
        <p:grpSpPr>
          <a:xfrm>
            <a:off x="4442875" y="1674991"/>
            <a:ext cx="5163640" cy="485434"/>
            <a:chOff x="3979596" y="1765608"/>
            <a:chExt cx="5961990" cy="560487"/>
          </a:xfrm>
        </p:grpSpPr>
        <p:pic>
          <p:nvPicPr>
            <p:cNvPr id="297" name="Picture 296">
              <a:extLst>
                <a:ext uri="{FF2B5EF4-FFF2-40B4-BE49-F238E27FC236}">
                  <a16:creationId xmlns:a16="http://schemas.microsoft.com/office/drawing/2014/main" id="{D37187C9-7787-4400-9C20-F6D430F13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551489" y="1929084"/>
              <a:ext cx="416338" cy="397011"/>
            </a:xfrm>
            <a:prstGeom prst="rect">
              <a:avLst/>
            </a:prstGeom>
          </p:spPr>
        </p:pic>
        <p:pic>
          <p:nvPicPr>
            <p:cNvPr id="298" name="Picture 297">
              <a:extLst>
                <a:ext uri="{FF2B5EF4-FFF2-40B4-BE49-F238E27FC236}">
                  <a16:creationId xmlns:a16="http://schemas.microsoft.com/office/drawing/2014/main" id="{F04A6357-3534-4CF7-A983-56F391FDE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9224287" y="1765608"/>
              <a:ext cx="397011" cy="560487"/>
            </a:xfrm>
            <a:prstGeom prst="rect">
              <a:avLst/>
            </a:prstGeom>
          </p:spPr>
        </p:pic>
        <p:pic>
          <p:nvPicPr>
            <p:cNvPr id="299" name="Picture 298">
              <a:extLst>
                <a:ext uri="{FF2B5EF4-FFF2-40B4-BE49-F238E27FC236}">
                  <a16:creationId xmlns:a16="http://schemas.microsoft.com/office/drawing/2014/main" id="{CB1E8199-711A-441A-9693-479D5D6A6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258697" y="1936331"/>
              <a:ext cx="413924" cy="389764"/>
            </a:xfrm>
            <a:prstGeom prst="rect">
              <a:avLst/>
            </a:prstGeom>
          </p:spPr>
        </p:pic>
        <p:pic>
          <p:nvPicPr>
            <p:cNvPr id="300" name="Picture 299">
              <a:extLst>
                <a:ext uri="{FF2B5EF4-FFF2-40B4-BE49-F238E27FC236}">
                  <a16:creationId xmlns:a16="http://schemas.microsoft.com/office/drawing/2014/main" id="{6DD28208-38B6-4033-AE23-6D833B10D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887888" y="1929084"/>
              <a:ext cx="416338" cy="397011"/>
            </a:xfrm>
            <a:prstGeom prst="rect">
              <a:avLst/>
            </a:prstGeom>
          </p:spPr>
        </p:pic>
        <p:pic>
          <p:nvPicPr>
            <p:cNvPr id="301" name="Content Placeholder 4">
              <a:extLst>
                <a:ext uri="{FF2B5EF4-FFF2-40B4-BE49-F238E27FC236}">
                  <a16:creationId xmlns:a16="http://schemas.microsoft.com/office/drawing/2014/main" id="{351641FC-7EE5-47A9-9033-F4496A5B0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9541353" y="1765608"/>
              <a:ext cx="400233" cy="560487"/>
            </a:xfrm>
            <a:prstGeom prst="rect">
              <a:avLst/>
            </a:prstGeom>
          </p:spPr>
        </p:pic>
        <p:pic>
          <p:nvPicPr>
            <p:cNvPr id="302" name="Picture 301">
              <a:extLst>
                <a:ext uri="{FF2B5EF4-FFF2-40B4-BE49-F238E27FC236}">
                  <a16:creationId xmlns:a16="http://schemas.microsoft.com/office/drawing/2014/main" id="{E3B3FB51-A95B-480F-B8B3-CF96DB721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29081" y="1765608"/>
              <a:ext cx="397011" cy="560487"/>
            </a:xfrm>
            <a:prstGeom prst="rect">
              <a:avLst/>
            </a:prstGeom>
          </p:spPr>
        </p:pic>
        <p:pic>
          <p:nvPicPr>
            <p:cNvPr id="303" name="Picture 302">
              <a:extLst>
                <a:ext uri="{FF2B5EF4-FFF2-40B4-BE49-F238E27FC236}">
                  <a16:creationId xmlns:a16="http://schemas.microsoft.com/office/drawing/2014/main" id="{762B138A-DBF6-42F7-BF9A-F96412719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900432" y="1936331"/>
              <a:ext cx="413924" cy="389764"/>
            </a:xfrm>
            <a:prstGeom prst="rect">
              <a:avLst/>
            </a:prstGeom>
          </p:spPr>
        </p:pic>
        <p:pic>
          <p:nvPicPr>
            <p:cNvPr id="304" name="Picture 303">
              <a:extLst>
                <a:ext uri="{FF2B5EF4-FFF2-40B4-BE49-F238E27FC236}">
                  <a16:creationId xmlns:a16="http://schemas.microsoft.com/office/drawing/2014/main" id="{B4206999-3037-4AB0-8157-0AF8413F1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234417" y="1765608"/>
              <a:ext cx="397011" cy="560487"/>
            </a:xfrm>
            <a:prstGeom prst="rect">
              <a:avLst/>
            </a:prstGeom>
          </p:spPr>
        </p:pic>
        <p:pic>
          <p:nvPicPr>
            <p:cNvPr id="305" name="Picture 304">
              <a:extLst>
                <a:ext uri="{FF2B5EF4-FFF2-40B4-BE49-F238E27FC236}">
                  <a16:creationId xmlns:a16="http://schemas.microsoft.com/office/drawing/2014/main" id="{F519BD6A-DFAF-40E8-8FDC-357CB6D0C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592682" y="1929084"/>
              <a:ext cx="416338" cy="397011"/>
            </a:xfrm>
            <a:prstGeom prst="rect">
              <a:avLst/>
            </a:prstGeom>
          </p:spPr>
        </p:pic>
        <p:pic>
          <p:nvPicPr>
            <p:cNvPr id="306" name="Picture 305">
              <a:extLst>
                <a:ext uri="{FF2B5EF4-FFF2-40B4-BE49-F238E27FC236}">
                  <a16:creationId xmlns:a16="http://schemas.microsoft.com/office/drawing/2014/main" id="{FBBBE7E7-D871-4B29-A208-C865DB2AF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633875" y="1765608"/>
              <a:ext cx="397011" cy="560487"/>
            </a:xfrm>
            <a:prstGeom prst="rect">
              <a:avLst/>
            </a:prstGeom>
          </p:spPr>
        </p:pic>
        <p:pic>
          <p:nvPicPr>
            <p:cNvPr id="310" name="Picture 309">
              <a:extLst>
                <a:ext uri="{FF2B5EF4-FFF2-40B4-BE49-F238E27FC236}">
                  <a16:creationId xmlns:a16="http://schemas.microsoft.com/office/drawing/2014/main" id="{3F5E25EA-5F95-4955-855C-73DFE5096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287346" y="1765608"/>
              <a:ext cx="397011" cy="560487"/>
            </a:xfrm>
            <a:prstGeom prst="rect">
              <a:avLst/>
            </a:prstGeom>
          </p:spPr>
        </p:pic>
        <p:pic>
          <p:nvPicPr>
            <p:cNvPr id="313" name="Picture 312">
              <a:extLst>
                <a:ext uri="{FF2B5EF4-FFF2-40B4-BE49-F238E27FC236}">
                  <a16:creationId xmlns:a16="http://schemas.microsoft.com/office/drawing/2014/main" id="{1AEE17EE-2F7B-48C3-9767-58DB3B47F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246153" y="1936331"/>
              <a:ext cx="413924" cy="389764"/>
            </a:xfrm>
            <a:prstGeom prst="rect">
              <a:avLst/>
            </a:prstGeom>
          </p:spPr>
        </p:pic>
        <p:pic>
          <p:nvPicPr>
            <p:cNvPr id="316" name="Content Placeholder 4">
              <a:extLst>
                <a:ext uri="{FF2B5EF4-FFF2-40B4-BE49-F238E27FC236}">
                  <a16:creationId xmlns:a16="http://schemas.microsoft.com/office/drawing/2014/main" id="{BB40CC2C-74B0-4AB7-A198-B96EB0A15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938403" y="1765608"/>
              <a:ext cx="400233" cy="560487"/>
            </a:xfrm>
            <a:prstGeom prst="rect">
              <a:avLst/>
            </a:prstGeom>
          </p:spPr>
        </p:pic>
        <p:pic>
          <p:nvPicPr>
            <p:cNvPr id="321" name="Content Placeholder 4">
              <a:extLst>
                <a:ext uri="{FF2B5EF4-FFF2-40B4-BE49-F238E27FC236}">
                  <a16:creationId xmlns:a16="http://schemas.microsoft.com/office/drawing/2014/main" id="{D77359FC-0E5F-43BD-8F5A-E2414158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3979596" y="1765608"/>
              <a:ext cx="400233" cy="560487"/>
            </a:xfrm>
            <a:prstGeom prst="rect">
              <a:avLst/>
            </a:prstGeom>
          </p:spPr>
        </p:pic>
        <p:pic>
          <p:nvPicPr>
            <p:cNvPr id="322" name="Picture 321">
              <a:extLst>
                <a:ext uri="{FF2B5EF4-FFF2-40B4-BE49-F238E27FC236}">
                  <a16:creationId xmlns:a16="http://schemas.microsoft.com/office/drawing/2014/main" id="{39E810A5-AC73-466C-A85B-CA92495B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950947" y="1929083"/>
              <a:ext cx="416338" cy="397011"/>
            </a:xfrm>
            <a:prstGeom prst="rect">
              <a:avLst/>
            </a:prstGeom>
          </p:spPr>
        </p:pic>
        <p:pic>
          <p:nvPicPr>
            <p:cNvPr id="343" name="Content Placeholder 4">
              <a:extLst>
                <a:ext uri="{FF2B5EF4-FFF2-40B4-BE49-F238E27FC236}">
                  <a16:creationId xmlns:a16="http://schemas.microsoft.com/office/drawing/2014/main" id="{56863956-1634-43B4-A20E-FE57D9AD7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580138" y="1765608"/>
              <a:ext cx="400233" cy="560487"/>
            </a:xfrm>
            <a:prstGeom prst="rect">
              <a:avLst/>
            </a:prstGeom>
          </p:spPr>
        </p:pic>
        <p:pic>
          <p:nvPicPr>
            <p:cNvPr id="345" name="Picture 344">
              <a:extLst>
                <a:ext uri="{FF2B5EF4-FFF2-40B4-BE49-F238E27FC236}">
                  <a16:creationId xmlns:a16="http://schemas.microsoft.com/office/drawing/2014/main" id="{D86086B4-050B-4B45-BBE4-9B10D91EB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604418" y="1936331"/>
              <a:ext cx="413924" cy="389764"/>
            </a:xfrm>
            <a:prstGeom prst="rect">
              <a:avLst/>
            </a:prstGeom>
          </p:spPr>
        </p:pic>
        <p:pic>
          <p:nvPicPr>
            <p:cNvPr id="348" name="Picture 347">
              <a:extLst>
                <a:ext uri="{FF2B5EF4-FFF2-40B4-BE49-F238E27FC236}">
                  <a16:creationId xmlns:a16="http://schemas.microsoft.com/office/drawing/2014/main" id="{A7A9030D-DA5D-4E53-B1BC-5788D7339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299890" y="1936330"/>
              <a:ext cx="413924" cy="38976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1C6D23-0AE7-4159-8FAD-B4C491ECAF32}"/>
              </a:ext>
            </a:extLst>
          </p:cNvPr>
          <p:cNvGrpSpPr/>
          <p:nvPr/>
        </p:nvGrpSpPr>
        <p:grpSpPr>
          <a:xfrm>
            <a:off x="4384701" y="2689562"/>
            <a:ext cx="5177588" cy="485434"/>
            <a:chOff x="4384701" y="2689562"/>
            <a:chExt cx="5177588" cy="485434"/>
          </a:xfrm>
        </p:grpSpPr>
        <p:pic>
          <p:nvPicPr>
            <p:cNvPr id="369" name="Picture 368">
              <a:extLst>
                <a:ext uri="{FF2B5EF4-FFF2-40B4-BE49-F238E27FC236}">
                  <a16:creationId xmlns:a16="http://schemas.microsoft.com/office/drawing/2014/main" id="{167FBB09-4344-4EAA-B45C-16BFF8037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5394" y="2689562"/>
              <a:ext cx="360588" cy="343849"/>
            </a:xfrm>
            <a:prstGeom prst="rect">
              <a:avLst/>
            </a:prstGeom>
          </p:spPr>
        </p:pic>
        <p:pic>
          <p:nvPicPr>
            <p:cNvPr id="371" name="Picture 370">
              <a:extLst>
                <a:ext uri="{FF2B5EF4-FFF2-40B4-BE49-F238E27FC236}">
                  <a16:creationId xmlns:a16="http://schemas.microsoft.com/office/drawing/2014/main" id="{49B26666-2AF5-400E-A2DA-E11439047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51" y="2689562"/>
              <a:ext cx="343849" cy="485434"/>
            </a:xfrm>
            <a:prstGeom prst="rect">
              <a:avLst/>
            </a:prstGeom>
          </p:spPr>
        </p:pic>
        <p:pic>
          <p:nvPicPr>
            <p:cNvPr id="372" name="Picture 371">
              <a:extLst>
                <a:ext uri="{FF2B5EF4-FFF2-40B4-BE49-F238E27FC236}">
                  <a16:creationId xmlns:a16="http://schemas.microsoft.com/office/drawing/2014/main" id="{5256D673-DD17-4037-910C-944D48F51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2062" y="2689562"/>
              <a:ext cx="358497" cy="337572"/>
            </a:xfrm>
            <a:prstGeom prst="rect">
              <a:avLst/>
            </a:prstGeom>
          </p:spPr>
        </p:pic>
        <p:pic>
          <p:nvPicPr>
            <p:cNvPr id="375" name="Picture 374">
              <a:extLst>
                <a:ext uri="{FF2B5EF4-FFF2-40B4-BE49-F238E27FC236}">
                  <a16:creationId xmlns:a16="http://schemas.microsoft.com/office/drawing/2014/main" id="{B6D7DA78-40CB-4EE2-A2BE-ED1B0EAD4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4701" y="2689562"/>
              <a:ext cx="360588" cy="343849"/>
            </a:xfrm>
            <a:prstGeom prst="rect">
              <a:avLst/>
            </a:prstGeom>
          </p:spPr>
        </p:pic>
        <p:pic>
          <p:nvPicPr>
            <p:cNvPr id="376" name="Content Placeholder 4">
              <a:extLst>
                <a:ext uri="{FF2B5EF4-FFF2-40B4-BE49-F238E27FC236}">
                  <a16:creationId xmlns:a16="http://schemas.microsoft.com/office/drawing/2014/main" id="{2EE239D0-07CB-461B-B3A2-12361AE53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022" y="2689562"/>
              <a:ext cx="346639" cy="485434"/>
            </a:xfrm>
            <a:prstGeom prst="rect">
              <a:avLst/>
            </a:prstGeom>
          </p:spPr>
        </p:pic>
        <p:pic>
          <p:nvPicPr>
            <p:cNvPr id="396" name="Picture 395">
              <a:extLst>
                <a:ext uri="{FF2B5EF4-FFF2-40B4-BE49-F238E27FC236}">
                  <a16:creationId xmlns:a16="http://schemas.microsoft.com/office/drawing/2014/main" id="{E0DCA22A-F0C9-418C-AF3C-3F3F5F5DA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0083" y="2689562"/>
              <a:ext cx="343849" cy="485434"/>
            </a:xfrm>
            <a:prstGeom prst="rect">
              <a:avLst/>
            </a:prstGeom>
          </p:spPr>
        </p:pic>
        <p:pic>
          <p:nvPicPr>
            <p:cNvPr id="397" name="Picture 396">
              <a:extLst>
                <a:ext uri="{FF2B5EF4-FFF2-40B4-BE49-F238E27FC236}">
                  <a16:creationId xmlns:a16="http://schemas.microsoft.com/office/drawing/2014/main" id="{CE698FF4-E1B9-4835-ACFC-8227F0D53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0123" y="2689562"/>
              <a:ext cx="358497" cy="337572"/>
            </a:xfrm>
            <a:prstGeom prst="rect">
              <a:avLst/>
            </a:prstGeom>
          </p:spPr>
        </p:pic>
        <p:pic>
          <p:nvPicPr>
            <p:cNvPr id="399" name="Picture 398">
              <a:extLst>
                <a:ext uri="{FF2B5EF4-FFF2-40B4-BE49-F238E27FC236}">
                  <a16:creationId xmlns:a16="http://schemas.microsoft.com/office/drawing/2014/main" id="{A9936A01-43E9-4B25-9747-A307C5C38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7444" y="2689562"/>
              <a:ext cx="343849" cy="485434"/>
            </a:xfrm>
            <a:prstGeom prst="rect">
              <a:avLst/>
            </a:prstGeom>
          </p:spPr>
        </p:pic>
        <p:pic>
          <p:nvPicPr>
            <p:cNvPr id="402" name="Picture 401">
              <a:extLst>
                <a:ext uri="{FF2B5EF4-FFF2-40B4-BE49-F238E27FC236}">
                  <a16:creationId xmlns:a16="http://schemas.microsoft.com/office/drawing/2014/main" id="{88B7254B-7280-4844-BFFA-E738652F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0857" y="2689562"/>
              <a:ext cx="360588" cy="343849"/>
            </a:xfrm>
            <a:prstGeom prst="rect">
              <a:avLst/>
            </a:prstGeom>
          </p:spPr>
        </p:pic>
        <p:pic>
          <p:nvPicPr>
            <p:cNvPr id="403" name="Picture 402">
              <a:extLst>
                <a:ext uri="{FF2B5EF4-FFF2-40B4-BE49-F238E27FC236}">
                  <a16:creationId xmlns:a16="http://schemas.microsoft.com/office/drawing/2014/main" id="{DE9A4216-C614-41B8-BE68-7982C4B70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2907" y="2689562"/>
              <a:ext cx="343849" cy="485434"/>
            </a:xfrm>
            <a:prstGeom prst="rect">
              <a:avLst/>
            </a:prstGeom>
          </p:spPr>
        </p:pic>
        <p:pic>
          <p:nvPicPr>
            <p:cNvPr id="424" name="Picture 423">
              <a:extLst>
                <a:ext uri="{FF2B5EF4-FFF2-40B4-BE49-F238E27FC236}">
                  <a16:creationId xmlns:a16="http://schemas.microsoft.com/office/drawing/2014/main" id="{E9ACBB42-7A4D-416B-B998-76A0B27CA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0268" y="2689562"/>
              <a:ext cx="343849" cy="485434"/>
            </a:xfrm>
            <a:prstGeom prst="rect">
              <a:avLst/>
            </a:prstGeom>
          </p:spPr>
        </p:pic>
        <p:pic>
          <p:nvPicPr>
            <p:cNvPr id="425" name="Picture 424">
              <a:extLst>
                <a:ext uri="{FF2B5EF4-FFF2-40B4-BE49-F238E27FC236}">
                  <a16:creationId xmlns:a16="http://schemas.microsoft.com/office/drawing/2014/main" id="{2EA88323-905F-47C4-824E-517E2A87E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5579" y="2689562"/>
              <a:ext cx="358497" cy="337572"/>
            </a:xfrm>
            <a:prstGeom prst="rect">
              <a:avLst/>
            </a:prstGeom>
          </p:spPr>
        </p:pic>
        <p:pic>
          <p:nvPicPr>
            <p:cNvPr id="426" name="Picture 425">
              <a:extLst>
                <a:ext uri="{FF2B5EF4-FFF2-40B4-BE49-F238E27FC236}">
                  <a16:creationId xmlns:a16="http://schemas.microsoft.com/office/drawing/2014/main" id="{9A4CAD25-8709-4B19-9F8A-898A4A26A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98218" y="2689562"/>
              <a:ext cx="360588" cy="343849"/>
            </a:xfrm>
            <a:prstGeom prst="rect">
              <a:avLst/>
            </a:prstGeom>
          </p:spPr>
        </p:pic>
        <p:pic>
          <p:nvPicPr>
            <p:cNvPr id="427" name="Content Placeholder 4">
              <a:extLst>
                <a:ext uri="{FF2B5EF4-FFF2-40B4-BE49-F238E27FC236}">
                  <a16:creationId xmlns:a16="http://schemas.microsoft.com/office/drawing/2014/main" id="{93E6BABC-ED3D-48EC-A325-104AFC2CC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55539" y="2689562"/>
              <a:ext cx="346639" cy="485434"/>
            </a:xfrm>
            <a:prstGeom prst="rect">
              <a:avLst/>
            </a:prstGeom>
          </p:spPr>
        </p:pic>
        <p:pic>
          <p:nvPicPr>
            <p:cNvPr id="428" name="Content Placeholder 4">
              <a:extLst>
                <a:ext uri="{FF2B5EF4-FFF2-40B4-BE49-F238E27FC236}">
                  <a16:creationId xmlns:a16="http://schemas.microsoft.com/office/drawing/2014/main" id="{6538F425-0C7C-4F7F-BE0F-133BFB49D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3640" y="2689562"/>
              <a:ext cx="346639" cy="485434"/>
            </a:xfrm>
            <a:prstGeom prst="rect">
              <a:avLst/>
            </a:prstGeom>
          </p:spPr>
        </p:pic>
        <p:pic>
          <p:nvPicPr>
            <p:cNvPr id="429" name="Picture 428">
              <a:extLst>
                <a:ext uri="{FF2B5EF4-FFF2-40B4-BE49-F238E27FC236}">
                  <a16:creationId xmlns:a16="http://schemas.microsoft.com/office/drawing/2014/main" id="{CFCCE86A-536B-44D1-BDCB-59E7AF411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1701" y="2689562"/>
              <a:ext cx="360588" cy="343849"/>
            </a:xfrm>
            <a:prstGeom prst="rect">
              <a:avLst/>
            </a:prstGeom>
          </p:spPr>
        </p:pic>
        <p:pic>
          <p:nvPicPr>
            <p:cNvPr id="430" name="Picture 429">
              <a:extLst>
                <a:ext uri="{FF2B5EF4-FFF2-40B4-BE49-F238E27FC236}">
                  <a16:creationId xmlns:a16="http://schemas.microsoft.com/office/drawing/2014/main" id="{8D62B3BB-FCDB-451A-BC0F-700444F0D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1742" y="2689562"/>
              <a:ext cx="358497" cy="337572"/>
            </a:xfrm>
            <a:prstGeom prst="rect">
              <a:avLst/>
            </a:prstGeom>
          </p:spPr>
        </p:pic>
        <p:pic>
          <p:nvPicPr>
            <p:cNvPr id="431" name="Content Placeholder 4">
              <a:extLst>
                <a:ext uri="{FF2B5EF4-FFF2-40B4-BE49-F238E27FC236}">
                  <a16:creationId xmlns:a16="http://schemas.microsoft.com/office/drawing/2014/main" id="{ABF73EC3-59D4-42B6-8232-E5069BC6C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52755" y="2689562"/>
              <a:ext cx="346639" cy="485434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2AA2A9-9B00-4FA8-9E2F-850272FFD43B}"/>
              </a:ext>
            </a:extLst>
          </p:cNvPr>
          <p:cNvGrpSpPr/>
          <p:nvPr/>
        </p:nvGrpSpPr>
        <p:grpSpPr>
          <a:xfrm>
            <a:off x="4442875" y="3725346"/>
            <a:ext cx="5163640" cy="485434"/>
            <a:chOff x="4442875" y="3725346"/>
            <a:chExt cx="5163640" cy="485434"/>
          </a:xfrm>
        </p:grpSpPr>
        <p:pic>
          <p:nvPicPr>
            <p:cNvPr id="433" name="Picture 432">
              <a:extLst>
                <a:ext uri="{FF2B5EF4-FFF2-40B4-BE49-F238E27FC236}">
                  <a16:creationId xmlns:a16="http://schemas.microsoft.com/office/drawing/2014/main" id="{DAF24D92-99E4-411E-9CEC-ED9A63A19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402561" y="3866931"/>
              <a:ext cx="360588" cy="343849"/>
            </a:xfrm>
            <a:prstGeom prst="rect">
              <a:avLst/>
            </a:prstGeom>
          </p:spPr>
        </p:pic>
        <p:pic>
          <p:nvPicPr>
            <p:cNvPr id="434" name="Picture 433">
              <a:extLst>
                <a:ext uri="{FF2B5EF4-FFF2-40B4-BE49-F238E27FC236}">
                  <a16:creationId xmlns:a16="http://schemas.microsoft.com/office/drawing/2014/main" id="{98DF90C9-BCAC-460B-926F-F861EC5D9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985267" y="3725346"/>
              <a:ext cx="343849" cy="485434"/>
            </a:xfrm>
            <a:prstGeom prst="rect">
              <a:avLst/>
            </a:prstGeom>
          </p:spPr>
        </p:pic>
        <p:pic>
          <p:nvPicPr>
            <p:cNvPr id="435" name="Picture 434">
              <a:extLst>
                <a:ext uri="{FF2B5EF4-FFF2-40B4-BE49-F238E27FC236}">
                  <a16:creationId xmlns:a16="http://schemas.microsoft.com/office/drawing/2014/main" id="{EBB56426-552E-4A9A-83FD-C8FC62DF4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416789" y="3873208"/>
              <a:ext cx="358497" cy="337572"/>
            </a:xfrm>
            <a:prstGeom prst="rect">
              <a:avLst/>
            </a:prstGeom>
          </p:spPr>
        </p:pic>
        <p:pic>
          <p:nvPicPr>
            <p:cNvPr id="436" name="Picture 435">
              <a:extLst>
                <a:ext uri="{FF2B5EF4-FFF2-40B4-BE49-F238E27FC236}">
                  <a16:creationId xmlns:a16="http://schemas.microsoft.com/office/drawing/2014/main" id="{8392DFF3-C77C-44FA-A253-83805C9FD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693914" y="3866931"/>
              <a:ext cx="360588" cy="343849"/>
            </a:xfrm>
            <a:prstGeom prst="rect">
              <a:avLst/>
            </a:prstGeom>
          </p:spPr>
        </p:pic>
        <p:pic>
          <p:nvPicPr>
            <p:cNvPr id="437" name="Content Placeholder 4">
              <a:extLst>
                <a:ext uri="{FF2B5EF4-FFF2-40B4-BE49-F238E27FC236}">
                  <a16:creationId xmlns:a16="http://schemas.microsoft.com/office/drawing/2014/main" id="{22DB6A51-6F5A-4340-B2F8-939EC013E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9259876" y="3725346"/>
              <a:ext cx="346639" cy="485434"/>
            </a:xfrm>
            <a:prstGeom prst="rect">
              <a:avLst/>
            </a:prstGeom>
          </p:spPr>
        </p:pic>
        <p:pic>
          <p:nvPicPr>
            <p:cNvPr id="438" name="Picture 437">
              <a:extLst>
                <a:ext uri="{FF2B5EF4-FFF2-40B4-BE49-F238E27FC236}">
                  <a16:creationId xmlns:a16="http://schemas.microsoft.com/office/drawing/2014/main" id="{4BEEF3C8-FAB4-4710-BD43-24543251E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97404" y="3725346"/>
              <a:ext cx="343849" cy="485434"/>
            </a:xfrm>
            <a:prstGeom prst="rect">
              <a:avLst/>
            </a:prstGeom>
          </p:spPr>
        </p:pic>
        <p:pic>
          <p:nvPicPr>
            <p:cNvPr id="439" name="Picture 438">
              <a:extLst>
                <a:ext uri="{FF2B5EF4-FFF2-40B4-BE49-F238E27FC236}">
                  <a16:creationId xmlns:a16="http://schemas.microsoft.com/office/drawing/2014/main" id="{60D88DFA-C85C-4AA1-BAAA-7E97824D3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838685" y="3873208"/>
              <a:ext cx="358497" cy="337572"/>
            </a:xfrm>
            <a:prstGeom prst="rect">
              <a:avLst/>
            </a:prstGeom>
          </p:spPr>
        </p:pic>
        <p:pic>
          <p:nvPicPr>
            <p:cNvPr id="440" name="Picture 439">
              <a:extLst>
                <a:ext uri="{FF2B5EF4-FFF2-40B4-BE49-F238E27FC236}">
                  <a16:creationId xmlns:a16="http://schemas.microsoft.com/office/drawing/2014/main" id="{F6C435FC-5629-4631-9396-9B14D4EC1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127947" y="3725346"/>
              <a:ext cx="343849" cy="485434"/>
            </a:xfrm>
            <a:prstGeom prst="rect">
              <a:avLst/>
            </a:prstGeom>
          </p:spPr>
        </p:pic>
        <p:pic>
          <p:nvPicPr>
            <p:cNvPr id="441" name="Picture 440">
              <a:extLst>
                <a:ext uri="{FF2B5EF4-FFF2-40B4-BE49-F238E27FC236}">
                  <a16:creationId xmlns:a16="http://schemas.microsoft.com/office/drawing/2014/main" id="{B97ECD44-3987-4ED4-BE94-4C8B0A1A6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706051" y="3866931"/>
              <a:ext cx="360588" cy="343849"/>
            </a:xfrm>
            <a:prstGeom prst="rect">
              <a:avLst/>
            </a:prstGeom>
          </p:spPr>
        </p:pic>
        <p:pic>
          <p:nvPicPr>
            <p:cNvPr id="442" name="Picture 441">
              <a:extLst>
                <a:ext uri="{FF2B5EF4-FFF2-40B4-BE49-F238E27FC236}">
                  <a16:creationId xmlns:a16="http://schemas.microsoft.com/office/drawing/2014/main" id="{6CD64F02-B73C-45CB-9941-0513D92AD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009542" y="3725346"/>
              <a:ext cx="343849" cy="485434"/>
            </a:xfrm>
            <a:prstGeom prst="rect">
              <a:avLst/>
            </a:prstGeom>
          </p:spPr>
        </p:pic>
        <p:pic>
          <p:nvPicPr>
            <p:cNvPr id="443" name="Picture 442">
              <a:extLst>
                <a:ext uri="{FF2B5EF4-FFF2-40B4-BE49-F238E27FC236}">
                  <a16:creationId xmlns:a16="http://schemas.microsoft.com/office/drawing/2014/main" id="{0E2ED372-98CA-4A75-9134-98F6FEDFC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575509" y="3725346"/>
              <a:ext cx="343849" cy="485434"/>
            </a:xfrm>
            <a:prstGeom prst="rect">
              <a:avLst/>
            </a:prstGeom>
          </p:spPr>
        </p:pic>
        <p:pic>
          <p:nvPicPr>
            <p:cNvPr id="444" name="Picture 443">
              <a:extLst>
                <a:ext uri="{FF2B5EF4-FFF2-40B4-BE49-F238E27FC236}">
                  <a16:creationId xmlns:a16="http://schemas.microsoft.com/office/drawing/2014/main" id="{1CBD93E3-3CDE-4E6E-ADCA-B0D7B92D8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272018" y="3873208"/>
              <a:ext cx="358497" cy="337572"/>
            </a:xfrm>
            <a:prstGeom prst="rect">
              <a:avLst/>
            </a:prstGeom>
          </p:spPr>
        </p:pic>
        <p:pic>
          <p:nvPicPr>
            <p:cNvPr id="445" name="Content Placeholder 4">
              <a:extLst>
                <a:ext uri="{FF2B5EF4-FFF2-40B4-BE49-F238E27FC236}">
                  <a16:creationId xmlns:a16="http://schemas.microsoft.com/office/drawing/2014/main" id="{1F6ED55F-1ED9-44DE-B344-488C30ECD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139385" y="3725346"/>
              <a:ext cx="346639" cy="485434"/>
            </a:xfrm>
            <a:prstGeom prst="rect">
              <a:avLst/>
            </a:prstGeom>
          </p:spPr>
        </p:pic>
        <p:pic>
          <p:nvPicPr>
            <p:cNvPr id="446" name="Content Placeholder 4">
              <a:extLst>
                <a:ext uri="{FF2B5EF4-FFF2-40B4-BE49-F238E27FC236}">
                  <a16:creationId xmlns:a16="http://schemas.microsoft.com/office/drawing/2014/main" id="{2D504AB6-7922-4762-8FA1-3F503437A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442875" y="3725346"/>
              <a:ext cx="346639" cy="485434"/>
            </a:xfrm>
            <a:prstGeom prst="rect">
              <a:avLst/>
            </a:prstGeom>
          </p:spPr>
        </p:pic>
        <p:pic>
          <p:nvPicPr>
            <p:cNvPr id="447" name="Picture 446">
              <a:extLst>
                <a:ext uri="{FF2B5EF4-FFF2-40B4-BE49-F238E27FC236}">
                  <a16:creationId xmlns:a16="http://schemas.microsoft.com/office/drawing/2014/main" id="{BEF77163-1924-47E1-A6EA-17B2147FA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284156" y="3866931"/>
              <a:ext cx="360588" cy="343849"/>
            </a:xfrm>
            <a:prstGeom prst="rect">
              <a:avLst/>
            </a:prstGeom>
          </p:spPr>
        </p:pic>
        <p:pic>
          <p:nvPicPr>
            <p:cNvPr id="448" name="Content Placeholder 4">
              <a:extLst>
                <a:ext uri="{FF2B5EF4-FFF2-40B4-BE49-F238E27FC236}">
                  <a16:creationId xmlns:a16="http://schemas.microsoft.com/office/drawing/2014/main" id="{C785F3B3-29FB-4FB4-90EF-F94E06A1E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561281" y="3725346"/>
              <a:ext cx="346639" cy="485434"/>
            </a:xfrm>
            <a:prstGeom prst="rect">
              <a:avLst/>
            </a:prstGeom>
          </p:spPr>
        </p:pic>
        <p:pic>
          <p:nvPicPr>
            <p:cNvPr id="449" name="Picture 448">
              <a:extLst>
                <a:ext uri="{FF2B5EF4-FFF2-40B4-BE49-F238E27FC236}">
                  <a16:creationId xmlns:a16="http://schemas.microsoft.com/office/drawing/2014/main" id="{6C09CE4B-EE3C-4655-94DB-FEB312A8F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850123" y="3873208"/>
              <a:ext cx="358497" cy="337572"/>
            </a:xfrm>
            <a:prstGeom prst="rect">
              <a:avLst/>
            </a:prstGeom>
          </p:spPr>
        </p:pic>
        <p:pic>
          <p:nvPicPr>
            <p:cNvPr id="450" name="Picture 449">
              <a:extLst>
                <a:ext uri="{FF2B5EF4-FFF2-40B4-BE49-F238E27FC236}">
                  <a16:creationId xmlns:a16="http://schemas.microsoft.com/office/drawing/2014/main" id="{54A5A47A-4B0E-4A6E-A6B6-86E201444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720280" y="3873207"/>
              <a:ext cx="358497" cy="33757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A313053-6429-4C96-87CD-8CEE479BCB55}"/>
              </a:ext>
            </a:extLst>
          </p:cNvPr>
          <p:cNvGrpSpPr/>
          <p:nvPr/>
        </p:nvGrpSpPr>
        <p:grpSpPr>
          <a:xfrm>
            <a:off x="2577746" y="2891536"/>
            <a:ext cx="1493919" cy="485434"/>
            <a:chOff x="2577746" y="2891536"/>
            <a:chExt cx="1493919" cy="485434"/>
          </a:xfrm>
        </p:grpSpPr>
        <p:pic>
          <p:nvPicPr>
            <p:cNvPr id="451" name="Picture 450">
              <a:extLst>
                <a:ext uri="{FF2B5EF4-FFF2-40B4-BE49-F238E27FC236}">
                  <a16:creationId xmlns:a16="http://schemas.microsoft.com/office/drawing/2014/main" id="{21BCB834-CF29-4E8A-B81A-72D8A1191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9796" y="2891536"/>
              <a:ext cx="343849" cy="485434"/>
            </a:xfrm>
            <a:prstGeom prst="rect">
              <a:avLst/>
            </a:prstGeom>
          </p:spPr>
        </p:pic>
        <p:pic>
          <p:nvPicPr>
            <p:cNvPr id="452" name="Picture 451">
              <a:extLst>
                <a:ext uri="{FF2B5EF4-FFF2-40B4-BE49-F238E27FC236}">
                  <a16:creationId xmlns:a16="http://schemas.microsoft.com/office/drawing/2014/main" id="{E91A7A9E-9E05-4D8C-ADA7-0535289C5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107" y="2891536"/>
              <a:ext cx="358497" cy="337572"/>
            </a:xfrm>
            <a:prstGeom prst="rect">
              <a:avLst/>
            </a:prstGeom>
          </p:spPr>
        </p:pic>
        <p:pic>
          <p:nvPicPr>
            <p:cNvPr id="453" name="Picture 452">
              <a:extLst>
                <a:ext uri="{FF2B5EF4-FFF2-40B4-BE49-F238E27FC236}">
                  <a16:creationId xmlns:a16="http://schemas.microsoft.com/office/drawing/2014/main" id="{9FDBE123-380E-48DC-90FC-B09C5C73C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7746" y="2891536"/>
              <a:ext cx="360588" cy="343849"/>
            </a:xfrm>
            <a:prstGeom prst="rect">
              <a:avLst/>
            </a:prstGeom>
          </p:spPr>
        </p:pic>
        <p:pic>
          <p:nvPicPr>
            <p:cNvPr id="454" name="Content Placeholder 4">
              <a:extLst>
                <a:ext uri="{FF2B5EF4-FFF2-40B4-BE49-F238E27FC236}">
                  <a16:creationId xmlns:a16="http://schemas.microsoft.com/office/drawing/2014/main" id="{1DFB61F5-D034-42E4-97C5-8E60D6076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5067" y="2891536"/>
              <a:ext cx="346639" cy="485434"/>
            </a:xfrm>
            <a:prstGeom prst="rect">
              <a:avLst/>
            </a:prstGeom>
          </p:spPr>
        </p:pic>
        <p:pic>
          <p:nvPicPr>
            <p:cNvPr id="455" name="Picture 454">
              <a:extLst>
                <a:ext uri="{FF2B5EF4-FFF2-40B4-BE49-F238E27FC236}">
                  <a16:creationId xmlns:a16="http://schemas.microsoft.com/office/drawing/2014/main" id="{836E40CB-1D62-447A-B224-DC03F0FC8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3168" y="2891536"/>
              <a:ext cx="358497" cy="337572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D39294-D392-4B4C-BC5F-C9AA2169C21C}"/>
              </a:ext>
            </a:extLst>
          </p:cNvPr>
          <p:cNvGrpSpPr/>
          <p:nvPr/>
        </p:nvGrpSpPr>
        <p:grpSpPr>
          <a:xfrm>
            <a:off x="9945096" y="3454012"/>
            <a:ext cx="1478568" cy="485434"/>
            <a:chOff x="9935669" y="3454012"/>
            <a:chExt cx="1478568" cy="485434"/>
          </a:xfrm>
        </p:grpSpPr>
        <p:pic>
          <p:nvPicPr>
            <p:cNvPr id="456" name="Picture 455">
              <a:extLst>
                <a:ext uri="{FF2B5EF4-FFF2-40B4-BE49-F238E27FC236}">
                  <a16:creationId xmlns:a16="http://schemas.microsoft.com/office/drawing/2014/main" id="{416757A6-DEC4-499F-AA43-1A89026C5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0210283" y="3595597"/>
              <a:ext cx="360588" cy="343849"/>
            </a:xfrm>
            <a:prstGeom prst="rect">
              <a:avLst/>
            </a:prstGeom>
          </p:spPr>
        </p:pic>
        <p:pic>
          <p:nvPicPr>
            <p:cNvPr id="457" name="Picture 456">
              <a:extLst>
                <a:ext uri="{FF2B5EF4-FFF2-40B4-BE49-F238E27FC236}">
                  <a16:creationId xmlns:a16="http://schemas.microsoft.com/office/drawing/2014/main" id="{997148D3-21A7-4760-9371-910FA565D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0792989" y="3454012"/>
              <a:ext cx="343849" cy="485434"/>
            </a:xfrm>
            <a:prstGeom prst="rect">
              <a:avLst/>
            </a:prstGeom>
          </p:spPr>
        </p:pic>
        <p:pic>
          <p:nvPicPr>
            <p:cNvPr id="458" name="Picture 457">
              <a:extLst>
                <a:ext uri="{FF2B5EF4-FFF2-40B4-BE49-F238E27FC236}">
                  <a16:creationId xmlns:a16="http://schemas.microsoft.com/office/drawing/2014/main" id="{D7DEDF25-3B89-4E2F-A644-5C4636E3D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0501636" y="3595597"/>
              <a:ext cx="360588" cy="343849"/>
            </a:xfrm>
            <a:prstGeom prst="rect">
              <a:avLst/>
            </a:prstGeom>
          </p:spPr>
        </p:pic>
        <p:pic>
          <p:nvPicPr>
            <p:cNvPr id="459" name="Content Placeholder 4">
              <a:extLst>
                <a:ext uri="{FF2B5EF4-FFF2-40B4-BE49-F238E27FC236}">
                  <a16:creationId xmlns:a16="http://schemas.microsoft.com/office/drawing/2014/main" id="{731A2897-562A-49E8-B6E9-254C69E1B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1067598" y="3454012"/>
              <a:ext cx="346639" cy="485434"/>
            </a:xfrm>
            <a:prstGeom prst="rect">
              <a:avLst/>
            </a:prstGeom>
          </p:spPr>
        </p:pic>
        <p:pic>
          <p:nvPicPr>
            <p:cNvPr id="460" name="Picture 459">
              <a:extLst>
                <a:ext uri="{FF2B5EF4-FFF2-40B4-BE49-F238E27FC236}">
                  <a16:creationId xmlns:a16="http://schemas.microsoft.com/office/drawing/2014/main" id="{8A214CDC-565B-4FA6-9DF4-B48EAC0FA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9935669" y="3454012"/>
              <a:ext cx="343849" cy="485434"/>
            </a:xfrm>
            <a:prstGeom prst="rect">
              <a:avLst/>
            </a:prstGeom>
          </p:spPr>
        </p:pic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7C22E35D-A39A-4D83-A959-5589552A507C}"/>
              </a:ext>
            </a:extLst>
          </p:cNvPr>
          <p:cNvGrpSpPr/>
          <p:nvPr/>
        </p:nvGrpSpPr>
        <p:grpSpPr>
          <a:xfrm>
            <a:off x="4384701" y="4349392"/>
            <a:ext cx="5177588" cy="485434"/>
            <a:chOff x="4384701" y="2689562"/>
            <a:chExt cx="5177588" cy="485434"/>
          </a:xfrm>
        </p:grpSpPr>
        <p:pic>
          <p:nvPicPr>
            <p:cNvPr id="462" name="Picture 461">
              <a:extLst>
                <a:ext uri="{FF2B5EF4-FFF2-40B4-BE49-F238E27FC236}">
                  <a16:creationId xmlns:a16="http://schemas.microsoft.com/office/drawing/2014/main" id="{059E4FB4-55BF-40CE-A252-6EDA89824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5394" y="2689562"/>
              <a:ext cx="360588" cy="343849"/>
            </a:xfrm>
            <a:prstGeom prst="rect">
              <a:avLst/>
            </a:prstGeom>
          </p:spPr>
        </p:pic>
        <p:pic>
          <p:nvPicPr>
            <p:cNvPr id="463" name="Picture 462">
              <a:extLst>
                <a:ext uri="{FF2B5EF4-FFF2-40B4-BE49-F238E27FC236}">
                  <a16:creationId xmlns:a16="http://schemas.microsoft.com/office/drawing/2014/main" id="{0A817C53-79F2-4DB7-88E9-7E859D5F5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51" y="2689562"/>
              <a:ext cx="343849" cy="485434"/>
            </a:xfrm>
            <a:prstGeom prst="rect">
              <a:avLst/>
            </a:prstGeom>
          </p:spPr>
        </p:pic>
        <p:pic>
          <p:nvPicPr>
            <p:cNvPr id="464" name="Picture 463">
              <a:extLst>
                <a:ext uri="{FF2B5EF4-FFF2-40B4-BE49-F238E27FC236}">
                  <a16:creationId xmlns:a16="http://schemas.microsoft.com/office/drawing/2014/main" id="{FF9FB100-3EA8-403C-9111-BB16BEEB2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2062" y="2689562"/>
              <a:ext cx="358497" cy="337572"/>
            </a:xfrm>
            <a:prstGeom prst="rect">
              <a:avLst/>
            </a:prstGeom>
          </p:spPr>
        </p:pic>
        <p:pic>
          <p:nvPicPr>
            <p:cNvPr id="465" name="Picture 464">
              <a:extLst>
                <a:ext uri="{FF2B5EF4-FFF2-40B4-BE49-F238E27FC236}">
                  <a16:creationId xmlns:a16="http://schemas.microsoft.com/office/drawing/2014/main" id="{66E771C0-E717-434D-B391-522584652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4701" y="2689562"/>
              <a:ext cx="360588" cy="343849"/>
            </a:xfrm>
            <a:prstGeom prst="rect">
              <a:avLst/>
            </a:prstGeom>
          </p:spPr>
        </p:pic>
        <p:pic>
          <p:nvPicPr>
            <p:cNvPr id="466" name="Content Placeholder 4">
              <a:extLst>
                <a:ext uri="{FF2B5EF4-FFF2-40B4-BE49-F238E27FC236}">
                  <a16:creationId xmlns:a16="http://schemas.microsoft.com/office/drawing/2014/main" id="{6F5DD93A-9C25-4EE7-8240-E34F07EA3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022" y="2689562"/>
              <a:ext cx="346639" cy="485434"/>
            </a:xfrm>
            <a:prstGeom prst="rect">
              <a:avLst/>
            </a:prstGeom>
          </p:spPr>
        </p:pic>
        <p:pic>
          <p:nvPicPr>
            <p:cNvPr id="467" name="Picture 466">
              <a:extLst>
                <a:ext uri="{FF2B5EF4-FFF2-40B4-BE49-F238E27FC236}">
                  <a16:creationId xmlns:a16="http://schemas.microsoft.com/office/drawing/2014/main" id="{50A2AF67-8122-4028-9912-4D2658154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0083" y="2689562"/>
              <a:ext cx="343849" cy="485434"/>
            </a:xfrm>
            <a:prstGeom prst="rect">
              <a:avLst/>
            </a:prstGeom>
          </p:spPr>
        </p:pic>
        <p:pic>
          <p:nvPicPr>
            <p:cNvPr id="468" name="Picture 467">
              <a:extLst>
                <a:ext uri="{FF2B5EF4-FFF2-40B4-BE49-F238E27FC236}">
                  <a16:creationId xmlns:a16="http://schemas.microsoft.com/office/drawing/2014/main" id="{5C6EC5E6-859B-4D74-9A54-35304D913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0123" y="2689562"/>
              <a:ext cx="358497" cy="337572"/>
            </a:xfrm>
            <a:prstGeom prst="rect">
              <a:avLst/>
            </a:prstGeom>
          </p:spPr>
        </p:pic>
        <p:pic>
          <p:nvPicPr>
            <p:cNvPr id="469" name="Picture 468">
              <a:extLst>
                <a:ext uri="{FF2B5EF4-FFF2-40B4-BE49-F238E27FC236}">
                  <a16:creationId xmlns:a16="http://schemas.microsoft.com/office/drawing/2014/main" id="{3FB1110E-2181-4B52-8AB1-C717E3B8F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7444" y="2689562"/>
              <a:ext cx="343849" cy="485434"/>
            </a:xfrm>
            <a:prstGeom prst="rect">
              <a:avLst/>
            </a:prstGeom>
          </p:spPr>
        </p:pic>
        <p:pic>
          <p:nvPicPr>
            <p:cNvPr id="470" name="Picture 469">
              <a:extLst>
                <a:ext uri="{FF2B5EF4-FFF2-40B4-BE49-F238E27FC236}">
                  <a16:creationId xmlns:a16="http://schemas.microsoft.com/office/drawing/2014/main" id="{A265A702-D2D1-4F0C-9791-184F48166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0857" y="2689562"/>
              <a:ext cx="360588" cy="343849"/>
            </a:xfrm>
            <a:prstGeom prst="rect">
              <a:avLst/>
            </a:prstGeom>
          </p:spPr>
        </p:pic>
        <p:pic>
          <p:nvPicPr>
            <p:cNvPr id="471" name="Picture 470">
              <a:extLst>
                <a:ext uri="{FF2B5EF4-FFF2-40B4-BE49-F238E27FC236}">
                  <a16:creationId xmlns:a16="http://schemas.microsoft.com/office/drawing/2014/main" id="{D0E11546-075F-4B8D-A33B-37034A7CD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2907" y="2689562"/>
              <a:ext cx="343849" cy="485434"/>
            </a:xfrm>
            <a:prstGeom prst="rect">
              <a:avLst/>
            </a:prstGeom>
          </p:spPr>
        </p:pic>
        <p:pic>
          <p:nvPicPr>
            <p:cNvPr id="472" name="Picture 471">
              <a:extLst>
                <a:ext uri="{FF2B5EF4-FFF2-40B4-BE49-F238E27FC236}">
                  <a16:creationId xmlns:a16="http://schemas.microsoft.com/office/drawing/2014/main" id="{1A60EB38-1C52-4A38-80F6-6DFF2F317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0268" y="2689562"/>
              <a:ext cx="343849" cy="485434"/>
            </a:xfrm>
            <a:prstGeom prst="rect">
              <a:avLst/>
            </a:prstGeom>
          </p:spPr>
        </p:pic>
        <p:pic>
          <p:nvPicPr>
            <p:cNvPr id="473" name="Picture 472">
              <a:extLst>
                <a:ext uri="{FF2B5EF4-FFF2-40B4-BE49-F238E27FC236}">
                  <a16:creationId xmlns:a16="http://schemas.microsoft.com/office/drawing/2014/main" id="{BA782AEA-1EFE-463A-8EA0-CCE91349E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5579" y="2689562"/>
              <a:ext cx="358497" cy="337572"/>
            </a:xfrm>
            <a:prstGeom prst="rect">
              <a:avLst/>
            </a:prstGeom>
          </p:spPr>
        </p:pic>
        <p:pic>
          <p:nvPicPr>
            <p:cNvPr id="474" name="Picture 473">
              <a:extLst>
                <a:ext uri="{FF2B5EF4-FFF2-40B4-BE49-F238E27FC236}">
                  <a16:creationId xmlns:a16="http://schemas.microsoft.com/office/drawing/2014/main" id="{FC69D10F-707B-49C5-816B-3E7AD7B5C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98218" y="2689562"/>
              <a:ext cx="360588" cy="343849"/>
            </a:xfrm>
            <a:prstGeom prst="rect">
              <a:avLst/>
            </a:prstGeom>
          </p:spPr>
        </p:pic>
        <p:pic>
          <p:nvPicPr>
            <p:cNvPr id="475" name="Content Placeholder 4">
              <a:extLst>
                <a:ext uri="{FF2B5EF4-FFF2-40B4-BE49-F238E27FC236}">
                  <a16:creationId xmlns:a16="http://schemas.microsoft.com/office/drawing/2014/main" id="{B607CE7B-5424-4C1B-96BF-1BDB6312D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55539" y="2689562"/>
              <a:ext cx="346639" cy="485434"/>
            </a:xfrm>
            <a:prstGeom prst="rect">
              <a:avLst/>
            </a:prstGeom>
          </p:spPr>
        </p:pic>
        <p:pic>
          <p:nvPicPr>
            <p:cNvPr id="476" name="Content Placeholder 4">
              <a:extLst>
                <a:ext uri="{FF2B5EF4-FFF2-40B4-BE49-F238E27FC236}">
                  <a16:creationId xmlns:a16="http://schemas.microsoft.com/office/drawing/2014/main" id="{9D17D1EF-3892-4395-AA6F-BE65A797F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3640" y="2689562"/>
              <a:ext cx="346639" cy="485434"/>
            </a:xfrm>
            <a:prstGeom prst="rect">
              <a:avLst/>
            </a:prstGeom>
          </p:spPr>
        </p:pic>
        <p:pic>
          <p:nvPicPr>
            <p:cNvPr id="477" name="Picture 476">
              <a:extLst>
                <a:ext uri="{FF2B5EF4-FFF2-40B4-BE49-F238E27FC236}">
                  <a16:creationId xmlns:a16="http://schemas.microsoft.com/office/drawing/2014/main" id="{DA24E1F3-A1DC-42A1-8F51-ED97FBC87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1701" y="2689562"/>
              <a:ext cx="360588" cy="343849"/>
            </a:xfrm>
            <a:prstGeom prst="rect">
              <a:avLst/>
            </a:prstGeom>
          </p:spPr>
        </p:pic>
        <p:pic>
          <p:nvPicPr>
            <p:cNvPr id="478" name="Picture 477">
              <a:extLst>
                <a:ext uri="{FF2B5EF4-FFF2-40B4-BE49-F238E27FC236}">
                  <a16:creationId xmlns:a16="http://schemas.microsoft.com/office/drawing/2014/main" id="{33627528-9A60-4840-AB55-1B38A8F06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1742" y="2689562"/>
              <a:ext cx="358497" cy="337572"/>
            </a:xfrm>
            <a:prstGeom prst="rect">
              <a:avLst/>
            </a:prstGeom>
          </p:spPr>
        </p:pic>
        <p:pic>
          <p:nvPicPr>
            <p:cNvPr id="479" name="Content Placeholder 4">
              <a:extLst>
                <a:ext uri="{FF2B5EF4-FFF2-40B4-BE49-F238E27FC236}">
                  <a16:creationId xmlns:a16="http://schemas.microsoft.com/office/drawing/2014/main" id="{E5350C8E-5C85-4F66-825B-FF486617D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52755" y="2689562"/>
              <a:ext cx="346639" cy="485434"/>
            </a:xfrm>
            <a:prstGeom prst="rect">
              <a:avLst/>
            </a:prstGeom>
          </p:spPr>
        </p:pic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60A94DE4-D757-4EAC-B6AD-9F09CE33F408}"/>
              </a:ext>
            </a:extLst>
          </p:cNvPr>
          <p:cNvGrpSpPr/>
          <p:nvPr/>
        </p:nvGrpSpPr>
        <p:grpSpPr>
          <a:xfrm>
            <a:off x="4442875" y="5712836"/>
            <a:ext cx="5163640" cy="485434"/>
            <a:chOff x="4442875" y="3725346"/>
            <a:chExt cx="5163640" cy="485434"/>
          </a:xfrm>
        </p:grpSpPr>
        <p:pic>
          <p:nvPicPr>
            <p:cNvPr id="481" name="Picture 480">
              <a:extLst>
                <a:ext uri="{FF2B5EF4-FFF2-40B4-BE49-F238E27FC236}">
                  <a16:creationId xmlns:a16="http://schemas.microsoft.com/office/drawing/2014/main" id="{F6D8617A-819E-464C-9358-50C42F3F9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402561" y="3866931"/>
              <a:ext cx="360588" cy="343849"/>
            </a:xfrm>
            <a:prstGeom prst="rect">
              <a:avLst/>
            </a:prstGeom>
          </p:spPr>
        </p:pic>
        <p:pic>
          <p:nvPicPr>
            <p:cNvPr id="482" name="Picture 481">
              <a:extLst>
                <a:ext uri="{FF2B5EF4-FFF2-40B4-BE49-F238E27FC236}">
                  <a16:creationId xmlns:a16="http://schemas.microsoft.com/office/drawing/2014/main" id="{32475EE5-F25B-4B47-9119-94AEE5ABC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985267" y="3725346"/>
              <a:ext cx="343849" cy="485434"/>
            </a:xfrm>
            <a:prstGeom prst="rect">
              <a:avLst/>
            </a:prstGeom>
          </p:spPr>
        </p:pic>
        <p:pic>
          <p:nvPicPr>
            <p:cNvPr id="487" name="Picture 486">
              <a:extLst>
                <a:ext uri="{FF2B5EF4-FFF2-40B4-BE49-F238E27FC236}">
                  <a16:creationId xmlns:a16="http://schemas.microsoft.com/office/drawing/2014/main" id="{C4536B16-EC29-461D-B4EB-6DB6A5B81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416789" y="3873208"/>
              <a:ext cx="358497" cy="337572"/>
            </a:xfrm>
            <a:prstGeom prst="rect">
              <a:avLst/>
            </a:prstGeom>
          </p:spPr>
        </p:pic>
        <p:pic>
          <p:nvPicPr>
            <p:cNvPr id="489" name="Picture 488">
              <a:extLst>
                <a:ext uri="{FF2B5EF4-FFF2-40B4-BE49-F238E27FC236}">
                  <a16:creationId xmlns:a16="http://schemas.microsoft.com/office/drawing/2014/main" id="{1DAD0A2D-ACAC-470A-A7AF-69145FD44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693914" y="3866931"/>
              <a:ext cx="360588" cy="343849"/>
            </a:xfrm>
            <a:prstGeom prst="rect">
              <a:avLst/>
            </a:prstGeom>
          </p:spPr>
        </p:pic>
        <p:pic>
          <p:nvPicPr>
            <p:cNvPr id="490" name="Content Placeholder 4">
              <a:extLst>
                <a:ext uri="{FF2B5EF4-FFF2-40B4-BE49-F238E27FC236}">
                  <a16:creationId xmlns:a16="http://schemas.microsoft.com/office/drawing/2014/main" id="{5491A93E-9CB9-4A9A-83AB-D02359FE4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9259876" y="3725346"/>
              <a:ext cx="346639" cy="485434"/>
            </a:xfrm>
            <a:prstGeom prst="rect">
              <a:avLst/>
            </a:prstGeom>
          </p:spPr>
        </p:pic>
        <p:pic>
          <p:nvPicPr>
            <p:cNvPr id="493" name="Picture 492">
              <a:extLst>
                <a:ext uri="{FF2B5EF4-FFF2-40B4-BE49-F238E27FC236}">
                  <a16:creationId xmlns:a16="http://schemas.microsoft.com/office/drawing/2014/main" id="{AC3A20A1-7F23-428F-8152-1A448B261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97404" y="3725346"/>
              <a:ext cx="343849" cy="485434"/>
            </a:xfrm>
            <a:prstGeom prst="rect">
              <a:avLst/>
            </a:prstGeom>
          </p:spPr>
        </p:pic>
        <p:pic>
          <p:nvPicPr>
            <p:cNvPr id="494" name="Picture 493">
              <a:extLst>
                <a:ext uri="{FF2B5EF4-FFF2-40B4-BE49-F238E27FC236}">
                  <a16:creationId xmlns:a16="http://schemas.microsoft.com/office/drawing/2014/main" id="{387F381D-0615-4EA6-9DA9-092CC4ACA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838685" y="3873208"/>
              <a:ext cx="358497" cy="337572"/>
            </a:xfrm>
            <a:prstGeom prst="rect">
              <a:avLst/>
            </a:prstGeom>
          </p:spPr>
        </p:pic>
        <p:pic>
          <p:nvPicPr>
            <p:cNvPr id="514" name="Picture 513">
              <a:extLst>
                <a:ext uri="{FF2B5EF4-FFF2-40B4-BE49-F238E27FC236}">
                  <a16:creationId xmlns:a16="http://schemas.microsoft.com/office/drawing/2014/main" id="{4221F1E4-571E-4538-84E1-41196057F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127947" y="3725346"/>
              <a:ext cx="343849" cy="485434"/>
            </a:xfrm>
            <a:prstGeom prst="rect">
              <a:avLst/>
            </a:prstGeom>
          </p:spPr>
        </p:pic>
        <p:pic>
          <p:nvPicPr>
            <p:cNvPr id="515" name="Picture 514">
              <a:extLst>
                <a:ext uri="{FF2B5EF4-FFF2-40B4-BE49-F238E27FC236}">
                  <a16:creationId xmlns:a16="http://schemas.microsoft.com/office/drawing/2014/main" id="{7471CC63-6939-4472-B46A-542BD55E9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706051" y="3866931"/>
              <a:ext cx="360588" cy="343849"/>
            </a:xfrm>
            <a:prstGeom prst="rect">
              <a:avLst/>
            </a:prstGeom>
          </p:spPr>
        </p:pic>
        <p:pic>
          <p:nvPicPr>
            <p:cNvPr id="517" name="Picture 516">
              <a:extLst>
                <a:ext uri="{FF2B5EF4-FFF2-40B4-BE49-F238E27FC236}">
                  <a16:creationId xmlns:a16="http://schemas.microsoft.com/office/drawing/2014/main" id="{7A5FFFCF-F686-4091-8492-2D78513DC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009542" y="3725346"/>
              <a:ext cx="343849" cy="485434"/>
            </a:xfrm>
            <a:prstGeom prst="rect">
              <a:avLst/>
            </a:prstGeom>
          </p:spPr>
        </p:pic>
        <p:pic>
          <p:nvPicPr>
            <p:cNvPr id="520" name="Picture 519">
              <a:extLst>
                <a:ext uri="{FF2B5EF4-FFF2-40B4-BE49-F238E27FC236}">
                  <a16:creationId xmlns:a16="http://schemas.microsoft.com/office/drawing/2014/main" id="{3856FFBE-D85F-46D8-9274-5C2042678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575509" y="3725346"/>
              <a:ext cx="343849" cy="485434"/>
            </a:xfrm>
            <a:prstGeom prst="rect">
              <a:avLst/>
            </a:prstGeom>
          </p:spPr>
        </p:pic>
        <p:pic>
          <p:nvPicPr>
            <p:cNvPr id="521" name="Picture 520">
              <a:extLst>
                <a:ext uri="{FF2B5EF4-FFF2-40B4-BE49-F238E27FC236}">
                  <a16:creationId xmlns:a16="http://schemas.microsoft.com/office/drawing/2014/main" id="{FCB5E8C4-B8B1-4468-852A-1F0ED2F96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272018" y="3873208"/>
              <a:ext cx="358497" cy="337572"/>
            </a:xfrm>
            <a:prstGeom prst="rect">
              <a:avLst/>
            </a:prstGeom>
          </p:spPr>
        </p:pic>
        <p:pic>
          <p:nvPicPr>
            <p:cNvPr id="537" name="Content Placeholder 4">
              <a:extLst>
                <a:ext uri="{FF2B5EF4-FFF2-40B4-BE49-F238E27FC236}">
                  <a16:creationId xmlns:a16="http://schemas.microsoft.com/office/drawing/2014/main" id="{BC71D626-3CBF-40BF-9262-66DD7306D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139385" y="3725346"/>
              <a:ext cx="346639" cy="485434"/>
            </a:xfrm>
            <a:prstGeom prst="rect">
              <a:avLst/>
            </a:prstGeom>
          </p:spPr>
        </p:pic>
        <p:pic>
          <p:nvPicPr>
            <p:cNvPr id="538" name="Content Placeholder 4">
              <a:extLst>
                <a:ext uri="{FF2B5EF4-FFF2-40B4-BE49-F238E27FC236}">
                  <a16:creationId xmlns:a16="http://schemas.microsoft.com/office/drawing/2014/main" id="{A5BBB907-FB19-4A25-B2CC-D03E636D2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442875" y="3725346"/>
              <a:ext cx="346639" cy="485434"/>
            </a:xfrm>
            <a:prstGeom prst="rect">
              <a:avLst/>
            </a:prstGeom>
          </p:spPr>
        </p:pic>
        <p:pic>
          <p:nvPicPr>
            <p:cNvPr id="539" name="Picture 538">
              <a:extLst>
                <a:ext uri="{FF2B5EF4-FFF2-40B4-BE49-F238E27FC236}">
                  <a16:creationId xmlns:a16="http://schemas.microsoft.com/office/drawing/2014/main" id="{84A0CDF9-EE07-4F03-8D59-B8F13CF9C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284156" y="3866931"/>
              <a:ext cx="360588" cy="343849"/>
            </a:xfrm>
            <a:prstGeom prst="rect">
              <a:avLst/>
            </a:prstGeom>
          </p:spPr>
        </p:pic>
        <p:pic>
          <p:nvPicPr>
            <p:cNvPr id="540" name="Content Placeholder 4">
              <a:extLst>
                <a:ext uri="{FF2B5EF4-FFF2-40B4-BE49-F238E27FC236}">
                  <a16:creationId xmlns:a16="http://schemas.microsoft.com/office/drawing/2014/main" id="{E9EE8D83-4E4A-4986-A253-9FE9D2AB9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561281" y="3725346"/>
              <a:ext cx="346639" cy="485434"/>
            </a:xfrm>
            <a:prstGeom prst="rect">
              <a:avLst/>
            </a:prstGeom>
          </p:spPr>
        </p:pic>
        <p:pic>
          <p:nvPicPr>
            <p:cNvPr id="541" name="Picture 540">
              <a:extLst>
                <a:ext uri="{FF2B5EF4-FFF2-40B4-BE49-F238E27FC236}">
                  <a16:creationId xmlns:a16="http://schemas.microsoft.com/office/drawing/2014/main" id="{818B87C7-B8B7-4ACB-AB49-01FC6668F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850123" y="3873208"/>
              <a:ext cx="358497" cy="337572"/>
            </a:xfrm>
            <a:prstGeom prst="rect">
              <a:avLst/>
            </a:prstGeom>
          </p:spPr>
        </p:pic>
        <p:pic>
          <p:nvPicPr>
            <p:cNvPr id="542" name="Picture 541">
              <a:extLst>
                <a:ext uri="{FF2B5EF4-FFF2-40B4-BE49-F238E27FC236}">
                  <a16:creationId xmlns:a16="http://schemas.microsoft.com/office/drawing/2014/main" id="{69B1DF09-44D0-4C23-A8A4-937A93FE7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720280" y="3873207"/>
              <a:ext cx="358497" cy="337572"/>
            </a:xfrm>
            <a:prstGeom prst="rect">
              <a:avLst/>
            </a:prstGeom>
          </p:spPr>
        </p:pic>
      </p:grpSp>
      <p:pic>
        <p:nvPicPr>
          <p:cNvPr id="547" name="Picture 546">
            <a:extLst>
              <a:ext uri="{FF2B5EF4-FFF2-40B4-BE49-F238E27FC236}">
                <a16:creationId xmlns:a16="http://schemas.microsoft.com/office/drawing/2014/main" id="{822B6227-801C-41CE-8077-893ED23941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394" y="5346127"/>
            <a:ext cx="360588" cy="343849"/>
          </a:xfrm>
          <a:prstGeom prst="rect">
            <a:avLst/>
          </a:prstGeom>
        </p:spPr>
      </p:pic>
      <p:pic>
        <p:nvPicPr>
          <p:cNvPr id="567" name="Picture 566">
            <a:extLst>
              <a:ext uri="{FF2B5EF4-FFF2-40B4-BE49-F238E27FC236}">
                <a16:creationId xmlns:a16="http://schemas.microsoft.com/office/drawing/2014/main" id="{A128EE05-392A-40DF-8556-97656C3439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083" y="5346127"/>
            <a:ext cx="343849" cy="48543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0D49FF1-6EEA-4EFF-9E41-4641A65C18AB}"/>
              </a:ext>
            </a:extLst>
          </p:cNvPr>
          <p:cNvGrpSpPr/>
          <p:nvPr/>
        </p:nvGrpSpPr>
        <p:grpSpPr>
          <a:xfrm>
            <a:off x="4384701" y="5346127"/>
            <a:ext cx="1493919" cy="485434"/>
            <a:chOff x="4384701" y="5346127"/>
            <a:chExt cx="1493919" cy="485434"/>
          </a:xfrm>
        </p:grpSpPr>
        <p:pic>
          <p:nvPicPr>
            <p:cNvPr id="548" name="Picture 547">
              <a:extLst>
                <a:ext uri="{FF2B5EF4-FFF2-40B4-BE49-F238E27FC236}">
                  <a16:creationId xmlns:a16="http://schemas.microsoft.com/office/drawing/2014/main" id="{10B11CD6-DA5B-48A6-B06C-E6AEF2634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51" y="5346127"/>
              <a:ext cx="343849" cy="485434"/>
            </a:xfrm>
            <a:prstGeom prst="rect">
              <a:avLst/>
            </a:prstGeom>
          </p:spPr>
        </p:pic>
        <p:pic>
          <p:nvPicPr>
            <p:cNvPr id="564" name="Picture 563">
              <a:extLst>
                <a:ext uri="{FF2B5EF4-FFF2-40B4-BE49-F238E27FC236}">
                  <a16:creationId xmlns:a16="http://schemas.microsoft.com/office/drawing/2014/main" id="{52BA0899-A236-466F-9AC8-C15A358BA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2062" y="5346127"/>
              <a:ext cx="358497" cy="337572"/>
            </a:xfrm>
            <a:prstGeom prst="rect">
              <a:avLst/>
            </a:prstGeom>
          </p:spPr>
        </p:pic>
        <p:pic>
          <p:nvPicPr>
            <p:cNvPr id="565" name="Picture 564">
              <a:extLst>
                <a:ext uri="{FF2B5EF4-FFF2-40B4-BE49-F238E27FC236}">
                  <a16:creationId xmlns:a16="http://schemas.microsoft.com/office/drawing/2014/main" id="{21F3E742-47F5-4E23-AA69-16A634B1D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4701" y="5346127"/>
              <a:ext cx="360588" cy="343849"/>
            </a:xfrm>
            <a:prstGeom prst="rect">
              <a:avLst/>
            </a:prstGeom>
          </p:spPr>
        </p:pic>
        <p:pic>
          <p:nvPicPr>
            <p:cNvPr id="566" name="Content Placeholder 4">
              <a:extLst>
                <a:ext uri="{FF2B5EF4-FFF2-40B4-BE49-F238E27FC236}">
                  <a16:creationId xmlns:a16="http://schemas.microsoft.com/office/drawing/2014/main" id="{5A3BBC4B-63E7-4952-B1AD-34742C77D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022" y="5346127"/>
              <a:ext cx="346639" cy="485434"/>
            </a:xfrm>
            <a:prstGeom prst="rect">
              <a:avLst/>
            </a:prstGeom>
          </p:spPr>
        </p:pic>
        <p:pic>
          <p:nvPicPr>
            <p:cNvPr id="568" name="Picture 567">
              <a:extLst>
                <a:ext uri="{FF2B5EF4-FFF2-40B4-BE49-F238E27FC236}">
                  <a16:creationId xmlns:a16="http://schemas.microsoft.com/office/drawing/2014/main" id="{96855AE4-459E-4C50-BB75-48B33598F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0123" y="5346127"/>
              <a:ext cx="358497" cy="337572"/>
            </a:xfrm>
            <a:prstGeom prst="rect">
              <a:avLst/>
            </a:prstGeom>
          </p:spPr>
        </p:pic>
      </p:grpSp>
      <p:pic>
        <p:nvPicPr>
          <p:cNvPr id="570" name="Picture 569">
            <a:extLst>
              <a:ext uri="{FF2B5EF4-FFF2-40B4-BE49-F238E27FC236}">
                <a16:creationId xmlns:a16="http://schemas.microsoft.com/office/drawing/2014/main" id="{2FF4E438-BB27-43FB-947D-3E2C5B67D1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444" y="5346127"/>
            <a:ext cx="343849" cy="485434"/>
          </a:xfrm>
          <a:prstGeom prst="rect">
            <a:avLst/>
          </a:prstGeom>
        </p:spPr>
      </p:pic>
      <p:pic>
        <p:nvPicPr>
          <p:cNvPr id="571" name="Picture 570">
            <a:extLst>
              <a:ext uri="{FF2B5EF4-FFF2-40B4-BE49-F238E27FC236}">
                <a16:creationId xmlns:a16="http://schemas.microsoft.com/office/drawing/2014/main" id="{3C8B96B5-367B-4B82-A50B-F98BBC7F50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0857" y="5346127"/>
            <a:ext cx="360588" cy="343849"/>
          </a:xfrm>
          <a:prstGeom prst="rect">
            <a:avLst/>
          </a:prstGeom>
        </p:spPr>
      </p:pic>
      <p:pic>
        <p:nvPicPr>
          <p:cNvPr id="574" name="Picture 573">
            <a:extLst>
              <a:ext uri="{FF2B5EF4-FFF2-40B4-BE49-F238E27FC236}">
                <a16:creationId xmlns:a16="http://schemas.microsoft.com/office/drawing/2014/main" id="{5165CE6A-990A-478F-BA04-FEC25DB2E68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907" y="5346127"/>
            <a:ext cx="343849" cy="485434"/>
          </a:xfrm>
          <a:prstGeom prst="rect">
            <a:avLst/>
          </a:prstGeom>
        </p:spPr>
      </p:pic>
      <p:pic>
        <p:nvPicPr>
          <p:cNvPr id="575" name="Picture 574">
            <a:extLst>
              <a:ext uri="{FF2B5EF4-FFF2-40B4-BE49-F238E27FC236}">
                <a16:creationId xmlns:a16="http://schemas.microsoft.com/office/drawing/2014/main" id="{C3AEFD47-ECBC-44AA-9689-58F88D34D1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0268" y="5346127"/>
            <a:ext cx="343849" cy="485434"/>
          </a:xfrm>
          <a:prstGeom prst="rect">
            <a:avLst/>
          </a:prstGeom>
        </p:spPr>
      </p:pic>
      <p:pic>
        <p:nvPicPr>
          <p:cNvPr id="596" name="Picture 595">
            <a:extLst>
              <a:ext uri="{FF2B5EF4-FFF2-40B4-BE49-F238E27FC236}">
                <a16:creationId xmlns:a16="http://schemas.microsoft.com/office/drawing/2014/main" id="{F8A8C5A5-8CB1-447F-BA1E-36A4656607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579" y="5346127"/>
            <a:ext cx="358497" cy="337572"/>
          </a:xfrm>
          <a:prstGeom prst="rect">
            <a:avLst/>
          </a:prstGeom>
        </p:spPr>
      </p:pic>
      <p:pic>
        <p:nvPicPr>
          <p:cNvPr id="605" name="Picture 604">
            <a:extLst>
              <a:ext uri="{FF2B5EF4-FFF2-40B4-BE49-F238E27FC236}">
                <a16:creationId xmlns:a16="http://schemas.microsoft.com/office/drawing/2014/main" id="{8DF5F19F-5345-4503-9EF2-F926F6277B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8218" y="5346127"/>
            <a:ext cx="360588" cy="343849"/>
          </a:xfrm>
          <a:prstGeom prst="rect">
            <a:avLst/>
          </a:prstGeom>
        </p:spPr>
      </p:pic>
      <p:pic>
        <p:nvPicPr>
          <p:cNvPr id="607" name="Content Placeholder 4">
            <a:extLst>
              <a:ext uri="{FF2B5EF4-FFF2-40B4-BE49-F238E27FC236}">
                <a16:creationId xmlns:a16="http://schemas.microsoft.com/office/drawing/2014/main" id="{FBF2B36C-ACCF-401B-8F4A-D17FCF3A33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539" y="5346127"/>
            <a:ext cx="346639" cy="485434"/>
          </a:xfrm>
          <a:prstGeom prst="rect">
            <a:avLst/>
          </a:prstGeom>
        </p:spPr>
      </p:pic>
      <p:pic>
        <p:nvPicPr>
          <p:cNvPr id="608" name="Content Placeholder 4">
            <a:extLst>
              <a:ext uri="{FF2B5EF4-FFF2-40B4-BE49-F238E27FC236}">
                <a16:creationId xmlns:a16="http://schemas.microsoft.com/office/drawing/2014/main" id="{CFE44EFB-3A5E-4B2E-95C1-2208ABA2917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640" y="5346127"/>
            <a:ext cx="346639" cy="485434"/>
          </a:xfrm>
          <a:prstGeom prst="rect">
            <a:avLst/>
          </a:prstGeom>
        </p:spPr>
      </p:pic>
      <p:pic>
        <p:nvPicPr>
          <p:cNvPr id="609" name="Picture 608">
            <a:extLst>
              <a:ext uri="{FF2B5EF4-FFF2-40B4-BE49-F238E27FC236}">
                <a16:creationId xmlns:a16="http://schemas.microsoft.com/office/drawing/2014/main" id="{B179DF63-A236-4F4C-89D8-2E9320096B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1701" y="5346127"/>
            <a:ext cx="360588" cy="343849"/>
          </a:xfrm>
          <a:prstGeom prst="rect">
            <a:avLst/>
          </a:prstGeom>
        </p:spPr>
      </p:pic>
      <p:pic>
        <p:nvPicPr>
          <p:cNvPr id="610" name="Picture 609">
            <a:extLst>
              <a:ext uri="{FF2B5EF4-FFF2-40B4-BE49-F238E27FC236}">
                <a16:creationId xmlns:a16="http://schemas.microsoft.com/office/drawing/2014/main" id="{684DA78B-3306-4E9E-AC59-C8D287E6E4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1742" y="5346127"/>
            <a:ext cx="358497" cy="337572"/>
          </a:xfrm>
          <a:prstGeom prst="rect">
            <a:avLst/>
          </a:prstGeom>
        </p:spPr>
      </p:pic>
      <p:pic>
        <p:nvPicPr>
          <p:cNvPr id="611" name="Content Placeholder 4">
            <a:extLst>
              <a:ext uri="{FF2B5EF4-FFF2-40B4-BE49-F238E27FC236}">
                <a16:creationId xmlns:a16="http://schemas.microsoft.com/office/drawing/2014/main" id="{08EEB868-33DB-48D4-BC9C-384B4E25A6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2755" y="5346127"/>
            <a:ext cx="346639" cy="485434"/>
          </a:xfrm>
          <a:prstGeom prst="rect">
            <a:avLst/>
          </a:prstGeom>
        </p:spPr>
      </p:pic>
      <p:pic>
        <p:nvPicPr>
          <p:cNvPr id="615" name="Picture 614">
            <a:extLst>
              <a:ext uri="{FF2B5EF4-FFF2-40B4-BE49-F238E27FC236}">
                <a16:creationId xmlns:a16="http://schemas.microsoft.com/office/drawing/2014/main" id="{2AA7FFE3-ABA2-4841-9773-AE4C247937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416789" y="4871428"/>
            <a:ext cx="358497" cy="337572"/>
          </a:xfrm>
          <a:prstGeom prst="rect">
            <a:avLst/>
          </a:prstGeom>
        </p:spPr>
      </p:pic>
      <p:pic>
        <p:nvPicPr>
          <p:cNvPr id="618" name="Picture 617">
            <a:extLst>
              <a:ext uri="{FF2B5EF4-FFF2-40B4-BE49-F238E27FC236}">
                <a16:creationId xmlns:a16="http://schemas.microsoft.com/office/drawing/2014/main" id="{B407B429-F53C-47ED-A3FB-2D99090460B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97404" y="4723566"/>
            <a:ext cx="343849" cy="4854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8B54014-6B3A-49D6-B56C-5388ACE356D2}"/>
              </a:ext>
            </a:extLst>
          </p:cNvPr>
          <p:cNvGrpSpPr/>
          <p:nvPr/>
        </p:nvGrpSpPr>
        <p:grpSpPr>
          <a:xfrm>
            <a:off x="8127947" y="4723566"/>
            <a:ext cx="1478568" cy="485434"/>
            <a:chOff x="8127947" y="4723566"/>
            <a:chExt cx="1478568" cy="485434"/>
          </a:xfrm>
        </p:grpSpPr>
        <p:pic>
          <p:nvPicPr>
            <p:cNvPr id="613" name="Picture 612">
              <a:extLst>
                <a:ext uri="{FF2B5EF4-FFF2-40B4-BE49-F238E27FC236}">
                  <a16:creationId xmlns:a16="http://schemas.microsoft.com/office/drawing/2014/main" id="{5D4B396C-9901-40E0-A351-3A09EAF04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402561" y="4865151"/>
              <a:ext cx="360588" cy="343849"/>
            </a:xfrm>
            <a:prstGeom prst="rect">
              <a:avLst/>
            </a:prstGeom>
          </p:spPr>
        </p:pic>
        <p:pic>
          <p:nvPicPr>
            <p:cNvPr id="614" name="Picture 613">
              <a:extLst>
                <a:ext uri="{FF2B5EF4-FFF2-40B4-BE49-F238E27FC236}">
                  <a16:creationId xmlns:a16="http://schemas.microsoft.com/office/drawing/2014/main" id="{3B2C1343-F334-4AD5-9F7F-DD31EA81F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985267" y="4723566"/>
              <a:ext cx="343849" cy="485434"/>
            </a:xfrm>
            <a:prstGeom prst="rect">
              <a:avLst/>
            </a:prstGeom>
          </p:spPr>
        </p:pic>
        <p:pic>
          <p:nvPicPr>
            <p:cNvPr id="616" name="Picture 615">
              <a:extLst>
                <a:ext uri="{FF2B5EF4-FFF2-40B4-BE49-F238E27FC236}">
                  <a16:creationId xmlns:a16="http://schemas.microsoft.com/office/drawing/2014/main" id="{19CEE1FD-4D3A-49D8-A32D-7F90A82FE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693914" y="4865151"/>
              <a:ext cx="360588" cy="343849"/>
            </a:xfrm>
            <a:prstGeom prst="rect">
              <a:avLst/>
            </a:prstGeom>
          </p:spPr>
        </p:pic>
        <p:pic>
          <p:nvPicPr>
            <p:cNvPr id="617" name="Content Placeholder 4">
              <a:extLst>
                <a:ext uri="{FF2B5EF4-FFF2-40B4-BE49-F238E27FC236}">
                  <a16:creationId xmlns:a16="http://schemas.microsoft.com/office/drawing/2014/main" id="{20BDB4B9-06AE-4297-A145-C80DCFD25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9259876" y="4723566"/>
              <a:ext cx="346639" cy="485434"/>
            </a:xfrm>
            <a:prstGeom prst="rect">
              <a:avLst/>
            </a:prstGeom>
          </p:spPr>
        </p:pic>
        <p:pic>
          <p:nvPicPr>
            <p:cNvPr id="620" name="Picture 619">
              <a:extLst>
                <a:ext uri="{FF2B5EF4-FFF2-40B4-BE49-F238E27FC236}">
                  <a16:creationId xmlns:a16="http://schemas.microsoft.com/office/drawing/2014/main" id="{6C13F259-1B3F-4895-BAEA-BEF41A58F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127947" y="4723566"/>
              <a:ext cx="343849" cy="485434"/>
            </a:xfrm>
            <a:prstGeom prst="rect">
              <a:avLst/>
            </a:prstGeom>
          </p:spPr>
        </p:pic>
      </p:grpSp>
      <p:pic>
        <p:nvPicPr>
          <p:cNvPr id="621" name="Picture 620">
            <a:extLst>
              <a:ext uri="{FF2B5EF4-FFF2-40B4-BE49-F238E27FC236}">
                <a16:creationId xmlns:a16="http://schemas.microsoft.com/office/drawing/2014/main" id="{36FAC0F0-801D-43BB-B117-082A59AC558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706051" y="4865151"/>
            <a:ext cx="360588" cy="343849"/>
          </a:xfrm>
          <a:prstGeom prst="rect">
            <a:avLst/>
          </a:prstGeom>
        </p:spPr>
      </p:pic>
      <p:pic>
        <p:nvPicPr>
          <p:cNvPr id="622" name="Picture 621">
            <a:extLst>
              <a:ext uri="{FF2B5EF4-FFF2-40B4-BE49-F238E27FC236}">
                <a16:creationId xmlns:a16="http://schemas.microsoft.com/office/drawing/2014/main" id="{BF029EA3-E57F-444A-9656-ED1C1AE3AC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09542" y="4723566"/>
            <a:ext cx="343849" cy="485434"/>
          </a:xfrm>
          <a:prstGeom prst="rect">
            <a:avLst/>
          </a:prstGeom>
        </p:spPr>
      </p:pic>
      <p:pic>
        <p:nvPicPr>
          <p:cNvPr id="623" name="Picture 622">
            <a:extLst>
              <a:ext uri="{FF2B5EF4-FFF2-40B4-BE49-F238E27FC236}">
                <a16:creationId xmlns:a16="http://schemas.microsoft.com/office/drawing/2014/main" id="{0078485F-5C02-4DF4-8053-A6E3FF1E09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575509" y="4723566"/>
            <a:ext cx="343849" cy="485434"/>
          </a:xfrm>
          <a:prstGeom prst="rect">
            <a:avLst/>
          </a:prstGeom>
        </p:spPr>
      </p:pic>
      <p:pic>
        <p:nvPicPr>
          <p:cNvPr id="624" name="Picture 623">
            <a:extLst>
              <a:ext uri="{FF2B5EF4-FFF2-40B4-BE49-F238E27FC236}">
                <a16:creationId xmlns:a16="http://schemas.microsoft.com/office/drawing/2014/main" id="{FA838BCE-A142-4ACA-8241-E98DE97998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72018" y="4871428"/>
            <a:ext cx="358497" cy="337572"/>
          </a:xfrm>
          <a:prstGeom prst="rect">
            <a:avLst/>
          </a:prstGeom>
        </p:spPr>
      </p:pic>
      <p:pic>
        <p:nvPicPr>
          <p:cNvPr id="625" name="Content Placeholder 4">
            <a:extLst>
              <a:ext uri="{FF2B5EF4-FFF2-40B4-BE49-F238E27FC236}">
                <a16:creationId xmlns:a16="http://schemas.microsoft.com/office/drawing/2014/main" id="{2F635C7F-1467-40A2-9439-602FFB8F2D2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39385" y="4723566"/>
            <a:ext cx="346639" cy="485434"/>
          </a:xfrm>
          <a:prstGeom prst="rect">
            <a:avLst/>
          </a:prstGeom>
        </p:spPr>
      </p:pic>
      <p:pic>
        <p:nvPicPr>
          <p:cNvPr id="626" name="Content Placeholder 4">
            <a:extLst>
              <a:ext uri="{FF2B5EF4-FFF2-40B4-BE49-F238E27FC236}">
                <a16:creationId xmlns:a16="http://schemas.microsoft.com/office/drawing/2014/main" id="{3FDA3D22-5E3F-4235-8CC1-C7B63DA3B5F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442875" y="4723566"/>
            <a:ext cx="346639" cy="485434"/>
          </a:xfrm>
          <a:prstGeom prst="rect">
            <a:avLst/>
          </a:prstGeom>
        </p:spPr>
      </p:pic>
      <p:pic>
        <p:nvPicPr>
          <p:cNvPr id="627" name="Picture 626">
            <a:extLst>
              <a:ext uri="{FF2B5EF4-FFF2-40B4-BE49-F238E27FC236}">
                <a16:creationId xmlns:a16="http://schemas.microsoft.com/office/drawing/2014/main" id="{ACD64703-6D80-47FE-A72C-ACFA404D8F0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84156" y="4865151"/>
            <a:ext cx="360588" cy="343849"/>
          </a:xfrm>
          <a:prstGeom prst="rect">
            <a:avLst/>
          </a:prstGeom>
        </p:spPr>
      </p:pic>
      <p:pic>
        <p:nvPicPr>
          <p:cNvPr id="628" name="Content Placeholder 4">
            <a:extLst>
              <a:ext uri="{FF2B5EF4-FFF2-40B4-BE49-F238E27FC236}">
                <a16:creationId xmlns:a16="http://schemas.microsoft.com/office/drawing/2014/main" id="{EE9F495A-6CA5-411E-8B3E-D7DD48A8E16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561281" y="4723566"/>
            <a:ext cx="346639" cy="485434"/>
          </a:xfrm>
          <a:prstGeom prst="rect">
            <a:avLst/>
          </a:prstGeom>
        </p:spPr>
      </p:pic>
      <p:pic>
        <p:nvPicPr>
          <p:cNvPr id="629" name="Picture 628">
            <a:extLst>
              <a:ext uri="{FF2B5EF4-FFF2-40B4-BE49-F238E27FC236}">
                <a16:creationId xmlns:a16="http://schemas.microsoft.com/office/drawing/2014/main" id="{EF99BF34-88EE-43DB-A2B8-526DF3207C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50123" y="4871428"/>
            <a:ext cx="358497" cy="337572"/>
          </a:xfrm>
          <a:prstGeom prst="rect">
            <a:avLst/>
          </a:prstGeom>
        </p:spPr>
      </p:pic>
      <p:pic>
        <p:nvPicPr>
          <p:cNvPr id="630" name="Picture 629">
            <a:extLst>
              <a:ext uri="{FF2B5EF4-FFF2-40B4-BE49-F238E27FC236}">
                <a16:creationId xmlns:a16="http://schemas.microsoft.com/office/drawing/2014/main" id="{88DFAE13-8708-4A97-B8FF-E61CE611DA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720280" y="4871427"/>
            <a:ext cx="358497" cy="337572"/>
          </a:xfrm>
          <a:prstGeom prst="rect">
            <a:avLst/>
          </a:prstGeom>
        </p:spPr>
      </p:pic>
      <p:sp>
        <p:nvSpPr>
          <p:cNvPr id="606" name="Oval 113">
            <a:extLst>
              <a:ext uri="{FF2B5EF4-FFF2-40B4-BE49-F238E27FC236}">
                <a16:creationId xmlns:a16="http://schemas.microsoft.com/office/drawing/2014/main" id="{70C9D3B2-973B-4172-B029-8E258BAFACC0}"/>
              </a:ext>
            </a:extLst>
          </p:cNvPr>
          <p:cNvSpPr/>
          <p:nvPr/>
        </p:nvSpPr>
        <p:spPr>
          <a:xfrm>
            <a:off x="5532290" y="5347710"/>
            <a:ext cx="692659" cy="460126"/>
          </a:xfrm>
          <a:custGeom>
            <a:avLst/>
            <a:gdLst>
              <a:gd name="connsiteX0" fmla="*/ 0 w 1756643"/>
              <a:gd name="connsiteY0" fmla="*/ 434340 h 868680"/>
              <a:gd name="connsiteX1" fmla="*/ 878322 w 1756643"/>
              <a:gd name="connsiteY1" fmla="*/ 0 h 868680"/>
              <a:gd name="connsiteX2" fmla="*/ 1756644 w 1756643"/>
              <a:gd name="connsiteY2" fmla="*/ 434340 h 868680"/>
              <a:gd name="connsiteX3" fmla="*/ 878322 w 1756643"/>
              <a:gd name="connsiteY3" fmla="*/ 868680 h 868680"/>
              <a:gd name="connsiteX4" fmla="*/ 0 w 1756643"/>
              <a:gd name="connsiteY4" fmla="*/ 434340 h 868680"/>
              <a:gd name="connsiteX0" fmla="*/ 51369 w 1808013"/>
              <a:gd name="connsiteY0" fmla="*/ 439304 h 873644"/>
              <a:gd name="connsiteX1" fmla="*/ 192572 w 1808013"/>
              <a:gd name="connsiteY1" fmla="*/ 218324 h 873644"/>
              <a:gd name="connsiteX2" fmla="*/ 929691 w 1808013"/>
              <a:gd name="connsiteY2" fmla="*/ 4964 h 873644"/>
              <a:gd name="connsiteX3" fmla="*/ 1808013 w 1808013"/>
              <a:gd name="connsiteY3" fmla="*/ 439304 h 873644"/>
              <a:gd name="connsiteX4" fmla="*/ 929691 w 1808013"/>
              <a:gd name="connsiteY4" fmla="*/ 873644 h 873644"/>
              <a:gd name="connsiteX5" fmla="*/ 51369 w 1808013"/>
              <a:gd name="connsiteY5" fmla="*/ 439304 h 873644"/>
              <a:gd name="connsiteX0" fmla="*/ 10565 w 1767209"/>
              <a:gd name="connsiteY0" fmla="*/ 442175 h 876515"/>
              <a:gd name="connsiteX1" fmla="*/ 433708 w 1767209"/>
              <a:gd name="connsiteY1" fmla="*/ 183095 h 876515"/>
              <a:gd name="connsiteX2" fmla="*/ 888887 w 1767209"/>
              <a:gd name="connsiteY2" fmla="*/ 7835 h 876515"/>
              <a:gd name="connsiteX3" fmla="*/ 1767209 w 1767209"/>
              <a:gd name="connsiteY3" fmla="*/ 442175 h 876515"/>
              <a:gd name="connsiteX4" fmla="*/ 888887 w 1767209"/>
              <a:gd name="connsiteY4" fmla="*/ 876515 h 876515"/>
              <a:gd name="connsiteX5" fmla="*/ 10565 w 1767209"/>
              <a:gd name="connsiteY5" fmla="*/ 442175 h 876515"/>
              <a:gd name="connsiteX0" fmla="*/ 406171 w 1362715"/>
              <a:gd name="connsiteY0" fmla="*/ 556475 h 877659"/>
              <a:gd name="connsiteX1" fmla="*/ 29214 w 1362715"/>
              <a:gd name="connsiteY1" fmla="*/ 183095 h 877659"/>
              <a:gd name="connsiteX2" fmla="*/ 484393 w 1362715"/>
              <a:gd name="connsiteY2" fmla="*/ 7835 h 877659"/>
              <a:gd name="connsiteX3" fmla="*/ 1362715 w 1362715"/>
              <a:gd name="connsiteY3" fmla="*/ 442175 h 877659"/>
              <a:gd name="connsiteX4" fmla="*/ 484393 w 1362715"/>
              <a:gd name="connsiteY4" fmla="*/ 876515 h 877659"/>
              <a:gd name="connsiteX5" fmla="*/ 406171 w 1362715"/>
              <a:gd name="connsiteY5" fmla="*/ 556475 h 877659"/>
              <a:gd name="connsiteX0" fmla="*/ 405551 w 1362095"/>
              <a:gd name="connsiteY0" fmla="*/ 556475 h 976425"/>
              <a:gd name="connsiteX1" fmla="*/ 28594 w 1362095"/>
              <a:gd name="connsiteY1" fmla="*/ 183095 h 976425"/>
              <a:gd name="connsiteX2" fmla="*/ 483773 w 1362095"/>
              <a:gd name="connsiteY2" fmla="*/ 7835 h 976425"/>
              <a:gd name="connsiteX3" fmla="*/ 1362095 w 1362095"/>
              <a:gd name="connsiteY3" fmla="*/ 442175 h 976425"/>
              <a:gd name="connsiteX4" fmla="*/ 407573 w 1362095"/>
              <a:gd name="connsiteY4" fmla="*/ 975575 h 976425"/>
              <a:gd name="connsiteX5" fmla="*/ 405551 w 1362095"/>
              <a:gd name="connsiteY5" fmla="*/ 556475 h 976425"/>
              <a:gd name="connsiteX0" fmla="*/ 304252 w 1260796"/>
              <a:gd name="connsiteY0" fmla="*/ 552341 h 972265"/>
              <a:gd name="connsiteX1" fmla="*/ 33975 w 1260796"/>
              <a:gd name="connsiteY1" fmla="*/ 239921 h 972265"/>
              <a:gd name="connsiteX2" fmla="*/ 382474 w 1260796"/>
              <a:gd name="connsiteY2" fmla="*/ 3701 h 972265"/>
              <a:gd name="connsiteX3" fmla="*/ 1260796 w 1260796"/>
              <a:gd name="connsiteY3" fmla="*/ 438041 h 972265"/>
              <a:gd name="connsiteX4" fmla="*/ 306274 w 1260796"/>
              <a:gd name="connsiteY4" fmla="*/ 971441 h 972265"/>
              <a:gd name="connsiteX5" fmla="*/ 304252 w 1260796"/>
              <a:gd name="connsiteY5" fmla="*/ 552341 h 972265"/>
              <a:gd name="connsiteX0" fmla="*/ 304252 w 1267735"/>
              <a:gd name="connsiteY0" fmla="*/ 558668 h 978592"/>
              <a:gd name="connsiteX1" fmla="*/ 33975 w 1267735"/>
              <a:gd name="connsiteY1" fmla="*/ 246248 h 978592"/>
              <a:gd name="connsiteX2" fmla="*/ 382474 w 1267735"/>
              <a:gd name="connsiteY2" fmla="*/ 10028 h 978592"/>
              <a:gd name="connsiteX3" fmla="*/ 719756 w 1267735"/>
              <a:gd name="connsiteY3" fmla="*/ 84006 h 978592"/>
              <a:gd name="connsiteX4" fmla="*/ 1260796 w 1267735"/>
              <a:gd name="connsiteY4" fmla="*/ 444368 h 978592"/>
              <a:gd name="connsiteX5" fmla="*/ 306274 w 1267735"/>
              <a:gd name="connsiteY5" fmla="*/ 977768 h 978592"/>
              <a:gd name="connsiteX6" fmla="*/ 304252 w 1267735"/>
              <a:gd name="connsiteY6" fmla="*/ 558668 h 978592"/>
              <a:gd name="connsiteX0" fmla="*/ 304252 w 1279303"/>
              <a:gd name="connsiteY0" fmla="*/ 554942 h 974866"/>
              <a:gd name="connsiteX1" fmla="*/ 33975 w 1279303"/>
              <a:gd name="connsiteY1" fmla="*/ 242522 h 974866"/>
              <a:gd name="connsiteX2" fmla="*/ 382474 w 1279303"/>
              <a:gd name="connsiteY2" fmla="*/ 6302 h 974866"/>
              <a:gd name="connsiteX3" fmla="*/ 1048088 w 1279303"/>
              <a:gd name="connsiteY3" fmla="*/ 100535 h 974866"/>
              <a:gd name="connsiteX4" fmla="*/ 1260796 w 1279303"/>
              <a:gd name="connsiteY4" fmla="*/ 440642 h 974866"/>
              <a:gd name="connsiteX5" fmla="*/ 306274 w 1279303"/>
              <a:gd name="connsiteY5" fmla="*/ 974042 h 974866"/>
              <a:gd name="connsiteX6" fmla="*/ 304252 w 1279303"/>
              <a:gd name="connsiteY6" fmla="*/ 554942 h 974866"/>
              <a:gd name="connsiteX0" fmla="*/ 304252 w 1263460"/>
              <a:gd name="connsiteY0" fmla="*/ 554942 h 976019"/>
              <a:gd name="connsiteX1" fmla="*/ 33975 w 1263460"/>
              <a:gd name="connsiteY1" fmla="*/ 242522 h 976019"/>
              <a:gd name="connsiteX2" fmla="*/ 382474 w 1263460"/>
              <a:gd name="connsiteY2" fmla="*/ 6302 h 976019"/>
              <a:gd name="connsiteX3" fmla="*/ 1048088 w 1263460"/>
              <a:gd name="connsiteY3" fmla="*/ 100535 h 976019"/>
              <a:gd name="connsiteX4" fmla="*/ 1260796 w 1263460"/>
              <a:gd name="connsiteY4" fmla="*/ 440642 h 976019"/>
              <a:gd name="connsiteX5" fmla="*/ 933172 w 1263460"/>
              <a:gd name="connsiteY5" fmla="*/ 701451 h 976019"/>
              <a:gd name="connsiteX6" fmla="*/ 306274 w 1263460"/>
              <a:gd name="connsiteY6" fmla="*/ 974042 h 976019"/>
              <a:gd name="connsiteX7" fmla="*/ 304252 w 1263460"/>
              <a:gd name="connsiteY7" fmla="*/ 554942 h 976019"/>
              <a:gd name="connsiteX0" fmla="*/ 304252 w 1263460"/>
              <a:gd name="connsiteY0" fmla="*/ 554942 h 978488"/>
              <a:gd name="connsiteX1" fmla="*/ 33975 w 1263460"/>
              <a:gd name="connsiteY1" fmla="*/ 242522 h 978488"/>
              <a:gd name="connsiteX2" fmla="*/ 382474 w 1263460"/>
              <a:gd name="connsiteY2" fmla="*/ 6302 h 978488"/>
              <a:gd name="connsiteX3" fmla="*/ 1048088 w 1263460"/>
              <a:gd name="connsiteY3" fmla="*/ 100535 h 978488"/>
              <a:gd name="connsiteX4" fmla="*/ 1260796 w 1263460"/>
              <a:gd name="connsiteY4" fmla="*/ 440642 h 978488"/>
              <a:gd name="connsiteX5" fmla="*/ 1124699 w 1263460"/>
              <a:gd name="connsiteY5" fmla="*/ 755467 h 978488"/>
              <a:gd name="connsiteX6" fmla="*/ 306274 w 1263460"/>
              <a:gd name="connsiteY6" fmla="*/ 974042 h 978488"/>
              <a:gd name="connsiteX7" fmla="*/ 304252 w 1263460"/>
              <a:gd name="connsiteY7" fmla="*/ 554942 h 978488"/>
              <a:gd name="connsiteX0" fmla="*/ 304252 w 1193817"/>
              <a:gd name="connsiteY0" fmla="*/ 554942 h 978488"/>
              <a:gd name="connsiteX1" fmla="*/ 33975 w 1193817"/>
              <a:gd name="connsiteY1" fmla="*/ 242522 h 978488"/>
              <a:gd name="connsiteX2" fmla="*/ 382474 w 1193817"/>
              <a:gd name="connsiteY2" fmla="*/ 6302 h 978488"/>
              <a:gd name="connsiteX3" fmla="*/ 1048088 w 1193817"/>
              <a:gd name="connsiteY3" fmla="*/ 100535 h 978488"/>
              <a:gd name="connsiteX4" fmla="*/ 1134935 w 1193817"/>
              <a:gd name="connsiteY4" fmla="*/ 386627 h 978488"/>
              <a:gd name="connsiteX5" fmla="*/ 1124699 w 1193817"/>
              <a:gd name="connsiteY5" fmla="*/ 755467 h 978488"/>
              <a:gd name="connsiteX6" fmla="*/ 306274 w 1193817"/>
              <a:gd name="connsiteY6" fmla="*/ 974042 h 978488"/>
              <a:gd name="connsiteX7" fmla="*/ 304252 w 1193817"/>
              <a:gd name="connsiteY7" fmla="*/ 554942 h 97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817" h="978488">
                <a:moveTo>
                  <a:pt x="304252" y="554942"/>
                </a:moveTo>
                <a:cubicBezTo>
                  <a:pt x="258869" y="433022"/>
                  <a:pt x="-112412" y="314912"/>
                  <a:pt x="33975" y="242522"/>
                </a:cubicBezTo>
                <a:cubicBezTo>
                  <a:pt x="180362" y="170132"/>
                  <a:pt x="213455" y="29966"/>
                  <a:pt x="382474" y="6302"/>
                </a:cubicBezTo>
                <a:cubicBezTo>
                  <a:pt x="551493" y="-17362"/>
                  <a:pt x="901701" y="28145"/>
                  <a:pt x="1048088" y="100535"/>
                </a:cubicBezTo>
                <a:cubicBezTo>
                  <a:pt x="1194475" y="172925"/>
                  <a:pt x="1154088" y="286474"/>
                  <a:pt x="1134935" y="386627"/>
                </a:cubicBezTo>
                <a:cubicBezTo>
                  <a:pt x="1115782" y="486780"/>
                  <a:pt x="1283786" y="666567"/>
                  <a:pt x="1124699" y="755467"/>
                </a:cubicBezTo>
                <a:cubicBezTo>
                  <a:pt x="965612" y="844367"/>
                  <a:pt x="443015" y="1007463"/>
                  <a:pt x="306274" y="974042"/>
                </a:cubicBezTo>
                <a:cubicBezTo>
                  <a:pt x="169533" y="940621"/>
                  <a:pt x="349635" y="676862"/>
                  <a:pt x="304252" y="55494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258" name="Oval 113">
            <a:extLst>
              <a:ext uri="{FF2B5EF4-FFF2-40B4-BE49-F238E27FC236}">
                <a16:creationId xmlns:a16="http://schemas.microsoft.com/office/drawing/2014/main" id="{D9F021AE-207A-440D-8A4A-A17E3E81DB78}"/>
              </a:ext>
            </a:extLst>
          </p:cNvPr>
          <p:cNvSpPr/>
          <p:nvPr/>
        </p:nvSpPr>
        <p:spPr>
          <a:xfrm rot="10800000">
            <a:off x="7759906" y="4759606"/>
            <a:ext cx="692659" cy="460126"/>
          </a:xfrm>
          <a:custGeom>
            <a:avLst/>
            <a:gdLst>
              <a:gd name="connsiteX0" fmla="*/ 0 w 1756643"/>
              <a:gd name="connsiteY0" fmla="*/ 434340 h 868680"/>
              <a:gd name="connsiteX1" fmla="*/ 878322 w 1756643"/>
              <a:gd name="connsiteY1" fmla="*/ 0 h 868680"/>
              <a:gd name="connsiteX2" fmla="*/ 1756644 w 1756643"/>
              <a:gd name="connsiteY2" fmla="*/ 434340 h 868680"/>
              <a:gd name="connsiteX3" fmla="*/ 878322 w 1756643"/>
              <a:gd name="connsiteY3" fmla="*/ 868680 h 868680"/>
              <a:gd name="connsiteX4" fmla="*/ 0 w 1756643"/>
              <a:gd name="connsiteY4" fmla="*/ 434340 h 868680"/>
              <a:gd name="connsiteX0" fmla="*/ 51369 w 1808013"/>
              <a:gd name="connsiteY0" fmla="*/ 439304 h 873644"/>
              <a:gd name="connsiteX1" fmla="*/ 192572 w 1808013"/>
              <a:gd name="connsiteY1" fmla="*/ 218324 h 873644"/>
              <a:gd name="connsiteX2" fmla="*/ 929691 w 1808013"/>
              <a:gd name="connsiteY2" fmla="*/ 4964 h 873644"/>
              <a:gd name="connsiteX3" fmla="*/ 1808013 w 1808013"/>
              <a:gd name="connsiteY3" fmla="*/ 439304 h 873644"/>
              <a:gd name="connsiteX4" fmla="*/ 929691 w 1808013"/>
              <a:gd name="connsiteY4" fmla="*/ 873644 h 873644"/>
              <a:gd name="connsiteX5" fmla="*/ 51369 w 1808013"/>
              <a:gd name="connsiteY5" fmla="*/ 439304 h 873644"/>
              <a:gd name="connsiteX0" fmla="*/ 10565 w 1767209"/>
              <a:gd name="connsiteY0" fmla="*/ 442175 h 876515"/>
              <a:gd name="connsiteX1" fmla="*/ 433708 w 1767209"/>
              <a:gd name="connsiteY1" fmla="*/ 183095 h 876515"/>
              <a:gd name="connsiteX2" fmla="*/ 888887 w 1767209"/>
              <a:gd name="connsiteY2" fmla="*/ 7835 h 876515"/>
              <a:gd name="connsiteX3" fmla="*/ 1767209 w 1767209"/>
              <a:gd name="connsiteY3" fmla="*/ 442175 h 876515"/>
              <a:gd name="connsiteX4" fmla="*/ 888887 w 1767209"/>
              <a:gd name="connsiteY4" fmla="*/ 876515 h 876515"/>
              <a:gd name="connsiteX5" fmla="*/ 10565 w 1767209"/>
              <a:gd name="connsiteY5" fmla="*/ 442175 h 876515"/>
              <a:gd name="connsiteX0" fmla="*/ 406171 w 1362715"/>
              <a:gd name="connsiteY0" fmla="*/ 556475 h 877659"/>
              <a:gd name="connsiteX1" fmla="*/ 29214 w 1362715"/>
              <a:gd name="connsiteY1" fmla="*/ 183095 h 877659"/>
              <a:gd name="connsiteX2" fmla="*/ 484393 w 1362715"/>
              <a:gd name="connsiteY2" fmla="*/ 7835 h 877659"/>
              <a:gd name="connsiteX3" fmla="*/ 1362715 w 1362715"/>
              <a:gd name="connsiteY3" fmla="*/ 442175 h 877659"/>
              <a:gd name="connsiteX4" fmla="*/ 484393 w 1362715"/>
              <a:gd name="connsiteY4" fmla="*/ 876515 h 877659"/>
              <a:gd name="connsiteX5" fmla="*/ 406171 w 1362715"/>
              <a:gd name="connsiteY5" fmla="*/ 556475 h 877659"/>
              <a:gd name="connsiteX0" fmla="*/ 405551 w 1362095"/>
              <a:gd name="connsiteY0" fmla="*/ 556475 h 976425"/>
              <a:gd name="connsiteX1" fmla="*/ 28594 w 1362095"/>
              <a:gd name="connsiteY1" fmla="*/ 183095 h 976425"/>
              <a:gd name="connsiteX2" fmla="*/ 483773 w 1362095"/>
              <a:gd name="connsiteY2" fmla="*/ 7835 h 976425"/>
              <a:gd name="connsiteX3" fmla="*/ 1362095 w 1362095"/>
              <a:gd name="connsiteY3" fmla="*/ 442175 h 976425"/>
              <a:gd name="connsiteX4" fmla="*/ 407573 w 1362095"/>
              <a:gd name="connsiteY4" fmla="*/ 975575 h 976425"/>
              <a:gd name="connsiteX5" fmla="*/ 405551 w 1362095"/>
              <a:gd name="connsiteY5" fmla="*/ 556475 h 976425"/>
              <a:gd name="connsiteX0" fmla="*/ 304252 w 1260796"/>
              <a:gd name="connsiteY0" fmla="*/ 552341 h 972265"/>
              <a:gd name="connsiteX1" fmla="*/ 33975 w 1260796"/>
              <a:gd name="connsiteY1" fmla="*/ 239921 h 972265"/>
              <a:gd name="connsiteX2" fmla="*/ 382474 w 1260796"/>
              <a:gd name="connsiteY2" fmla="*/ 3701 h 972265"/>
              <a:gd name="connsiteX3" fmla="*/ 1260796 w 1260796"/>
              <a:gd name="connsiteY3" fmla="*/ 438041 h 972265"/>
              <a:gd name="connsiteX4" fmla="*/ 306274 w 1260796"/>
              <a:gd name="connsiteY4" fmla="*/ 971441 h 972265"/>
              <a:gd name="connsiteX5" fmla="*/ 304252 w 1260796"/>
              <a:gd name="connsiteY5" fmla="*/ 552341 h 972265"/>
              <a:gd name="connsiteX0" fmla="*/ 304252 w 1267735"/>
              <a:gd name="connsiteY0" fmla="*/ 558668 h 978592"/>
              <a:gd name="connsiteX1" fmla="*/ 33975 w 1267735"/>
              <a:gd name="connsiteY1" fmla="*/ 246248 h 978592"/>
              <a:gd name="connsiteX2" fmla="*/ 382474 w 1267735"/>
              <a:gd name="connsiteY2" fmla="*/ 10028 h 978592"/>
              <a:gd name="connsiteX3" fmla="*/ 719756 w 1267735"/>
              <a:gd name="connsiteY3" fmla="*/ 84006 h 978592"/>
              <a:gd name="connsiteX4" fmla="*/ 1260796 w 1267735"/>
              <a:gd name="connsiteY4" fmla="*/ 444368 h 978592"/>
              <a:gd name="connsiteX5" fmla="*/ 306274 w 1267735"/>
              <a:gd name="connsiteY5" fmla="*/ 977768 h 978592"/>
              <a:gd name="connsiteX6" fmla="*/ 304252 w 1267735"/>
              <a:gd name="connsiteY6" fmla="*/ 558668 h 978592"/>
              <a:gd name="connsiteX0" fmla="*/ 304252 w 1279303"/>
              <a:gd name="connsiteY0" fmla="*/ 554942 h 974866"/>
              <a:gd name="connsiteX1" fmla="*/ 33975 w 1279303"/>
              <a:gd name="connsiteY1" fmla="*/ 242522 h 974866"/>
              <a:gd name="connsiteX2" fmla="*/ 382474 w 1279303"/>
              <a:gd name="connsiteY2" fmla="*/ 6302 h 974866"/>
              <a:gd name="connsiteX3" fmla="*/ 1048088 w 1279303"/>
              <a:gd name="connsiteY3" fmla="*/ 100535 h 974866"/>
              <a:gd name="connsiteX4" fmla="*/ 1260796 w 1279303"/>
              <a:gd name="connsiteY4" fmla="*/ 440642 h 974866"/>
              <a:gd name="connsiteX5" fmla="*/ 306274 w 1279303"/>
              <a:gd name="connsiteY5" fmla="*/ 974042 h 974866"/>
              <a:gd name="connsiteX6" fmla="*/ 304252 w 1279303"/>
              <a:gd name="connsiteY6" fmla="*/ 554942 h 974866"/>
              <a:gd name="connsiteX0" fmla="*/ 304252 w 1263460"/>
              <a:gd name="connsiteY0" fmla="*/ 554942 h 976019"/>
              <a:gd name="connsiteX1" fmla="*/ 33975 w 1263460"/>
              <a:gd name="connsiteY1" fmla="*/ 242522 h 976019"/>
              <a:gd name="connsiteX2" fmla="*/ 382474 w 1263460"/>
              <a:gd name="connsiteY2" fmla="*/ 6302 h 976019"/>
              <a:gd name="connsiteX3" fmla="*/ 1048088 w 1263460"/>
              <a:gd name="connsiteY3" fmla="*/ 100535 h 976019"/>
              <a:gd name="connsiteX4" fmla="*/ 1260796 w 1263460"/>
              <a:gd name="connsiteY4" fmla="*/ 440642 h 976019"/>
              <a:gd name="connsiteX5" fmla="*/ 933172 w 1263460"/>
              <a:gd name="connsiteY5" fmla="*/ 701451 h 976019"/>
              <a:gd name="connsiteX6" fmla="*/ 306274 w 1263460"/>
              <a:gd name="connsiteY6" fmla="*/ 974042 h 976019"/>
              <a:gd name="connsiteX7" fmla="*/ 304252 w 1263460"/>
              <a:gd name="connsiteY7" fmla="*/ 554942 h 976019"/>
              <a:gd name="connsiteX0" fmla="*/ 304252 w 1263460"/>
              <a:gd name="connsiteY0" fmla="*/ 554942 h 978488"/>
              <a:gd name="connsiteX1" fmla="*/ 33975 w 1263460"/>
              <a:gd name="connsiteY1" fmla="*/ 242522 h 978488"/>
              <a:gd name="connsiteX2" fmla="*/ 382474 w 1263460"/>
              <a:gd name="connsiteY2" fmla="*/ 6302 h 978488"/>
              <a:gd name="connsiteX3" fmla="*/ 1048088 w 1263460"/>
              <a:gd name="connsiteY3" fmla="*/ 100535 h 978488"/>
              <a:gd name="connsiteX4" fmla="*/ 1260796 w 1263460"/>
              <a:gd name="connsiteY4" fmla="*/ 440642 h 978488"/>
              <a:gd name="connsiteX5" fmla="*/ 1124699 w 1263460"/>
              <a:gd name="connsiteY5" fmla="*/ 755467 h 978488"/>
              <a:gd name="connsiteX6" fmla="*/ 306274 w 1263460"/>
              <a:gd name="connsiteY6" fmla="*/ 974042 h 978488"/>
              <a:gd name="connsiteX7" fmla="*/ 304252 w 1263460"/>
              <a:gd name="connsiteY7" fmla="*/ 554942 h 978488"/>
              <a:gd name="connsiteX0" fmla="*/ 304252 w 1193817"/>
              <a:gd name="connsiteY0" fmla="*/ 554942 h 978488"/>
              <a:gd name="connsiteX1" fmla="*/ 33975 w 1193817"/>
              <a:gd name="connsiteY1" fmla="*/ 242522 h 978488"/>
              <a:gd name="connsiteX2" fmla="*/ 382474 w 1193817"/>
              <a:gd name="connsiteY2" fmla="*/ 6302 h 978488"/>
              <a:gd name="connsiteX3" fmla="*/ 1048088 w 1193817"/>
              <a:gd name="connsiteY3" fmla="*/ 100535 h 978488"/>
              <a:gd name="connsiteX4" fmla="*/ 1134935 w 1193817"/>
              <a:gd name="connsiteY4" fmla="*/ 386627 h 978488"/>
              <a:gd name="connsiteX5" fmla="*/ 1124699 w 1193817"/>
              <a:gd name="connsiteY5" fmla="*/ 755467 h 978488"/>
              <a:gd name="connsiteX6" fmla="*/ 306274 w 1193817"/>
              <a:gd name="connsiteY6" fmla="*/ 974042 h 978488"/>
              <a:gd name="connsiteX7" fmla="*/ 304252 w 1193817"/>
              <a:gd name="connsiteY7" fmla="*/ 554942 h 97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817" h="978488">
                <a:moveTo>
                  <a:pt x="304252" y="554942"/>
                </a:moveTo>
                <a:cubicBezTo>
                  <a:pt x="258869" y="433022"/>
                  <a:pt x="-112412" y="314912"/>
                  <a:pt x="33975" y="242522"/>
                </a:cubicBezTo>
                <a:cubicBezTo>
                  <a:pt x="180362" y="170132"/>
                  <a:pt x="213455" y="29966"/>
                  <a:pt x="382474" y="6302"/>
                </a:cubicBezTo>
                <a:cubicBezTo>
                  <a:pt x="551493" y="-17362"/>
                  <a:pt x="901701" y="28145"/>
                  <a:pt x="1048088" y="100535"/>
                </a:cubicBezTo>
                <a:cubicBezTo>
                  <a:pt x="1194475" y="172925"/>
                  <a:pt x="1154088" y="286474"/>
                  <a:pt x="1134935" y="386627"/>
                </a:cubicBezTo>
                <a:cubicBezTo>
                  <a:pt x="1115782" y="486780"/>
                  <a:pt x="1283786" y="666567"/>
                  <a:pt x="1124699" y="755467"/>
                </a:cubicBezTo>
                <a:cubicBezTo>
                  <a:pt x="965612" y="844367"/>
                  <a:pt x="443015" y="1007463"/>
                  <a:pt x="306274" y="974042"/>
                </a:cubicBezTo>
                <a:cubicBezTo>
                  <a:pt x="169533" y="940621"/>
                  <a:pt x="349635" y="676862"/>
                  <a:pt x="304252" y="55494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8EDF9F-886A-4497-B3C9-A01C806DCE5D}"/>
              </a:ext>
            </a:extLst>
          </p:cNvPr>
          <p:cNvGrpSpPr/>
          <p:nvPr/>
        </p:nvGrpSpPr>
        <p:grpSpPr>
          <a:xfrm>
            <a:off x="10557432" y="4459020"/>
            <a:ext cx="1387837" cy="1384231"/>
            <a:chOff x="10557432" y="4459020"/>
            <a:chExt cx="1387837" cy="1384231"/>
          </a:xfrm>
        </p:grpSpPr>
        <p:pic>
          <p:nvPicPr>
            <p:cNvPr id="638" name="Picture 637">
              <a:extLst>
                <a:ext uri="{FF2B5EF4-FFF2-40B4-BE49-F238E27FC236}">
                  <a16:creationId xmlns:a16="http://schemas.microsoft.com/office/drawing/2014/main" id="{8E5DC0E1-4631-46FF-A55D-2D3F17CF2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569807">
              <a:off x="11551059" y="5477499"/>
              <a:ext cx="358497" cy="337572"/>
            </a:xfrm>
            <a:prstGeom prst="rect">
              <a:avLst/>
            </a:prstGeom>
          </p:spPr>
        </p:pic>
        <p:pic>
          <p:nvPicPr>
            <p:cNvPr id="640" name="Picture 639">
              <a:extLst>
                <a:ext uri="{FF2B5EF4-FFF2-40B4-BE49-F238E27FC236}">
                  <a16:creationId xmlns:a16="http://schemas.microsoft.com/office/drawing/2014/main" id="{17124149-9577-4D97-964F-C38971C0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0675489" y="5428610"/>
              <a:ext cx="360588" cy="343849"/>
            </a:xfrm>
            <a:prstGeom prst="rect">
              <a:avLst/>
            </a:prstGeom>
          </p:spPr>
        </p:pic>
        <p:pic>
          <p:nvPicPr>
            <p:cNvPr id="641" name="Picture 640">
              <a:extLst>
                <a:ext uri="{FF2B5EF4-FFF2-40B4-BE49-F238E27FC236}">
                  <a16:creationId xmlns:a16="http://schemas.microsoft.com/office/drawing/2014/main" id="{2B033F5D-6F12-467C-A45F-E96553634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984820">
              <a:off x="11530627" y="4884383"/>
              <a:ext cx="343849" cy="485434"/>
            </a:xfrm>
            <a:prstGeom prst="rect">
              <a:avLst/>
            </a:prstGeom>
          </p:spPr>
        </p:pic>
        <p:pic>
          <p:nvPicPr>
            <p:cNvPr id="642" name="Picture 641">
              <a:extLst>
                <a:ext uri="{FF2B5EF4-FFF2-40B4-BE49-F238E27FC236}">
                  <a16:creationId xmlns:a16="http://schemas.microsoft.com/office/drawing/2014/main" id="{A3CE4E84-6460-4955-AA62-4B2AFE130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96527">
              <a:off x="10557432" y="4818194"/>
              <a:ext cx="343849" cy="485434"/>
            </a:xfrm>
            <a:prstGeom prst="rect">
              <a:avLst/>
            </a:prstGeom>
          </p:spPr>
        </p:pic>
        <p:pic>
          <p:nvPicPr>
            <p:cNvPr id="643" name="Picture 642">
              <a:extLst>
                <a:ext uri="{FF2B5EF4-FFF2-40B4-BE49-F238E27FC236}">
                  <a16:creationId xmlns:a16="http://schemas.microsoft.com/office/drawing/2014/main" id="{B81D5594-1568-4AEB-A4EB-0E1E341EE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0906760" y="4565834"/>
              <a:ext cx="358497" cy="337572"/>
            </a:xfrm>
            <a:prstGeom prst="rect">
              <a:avLst/>
            </a:prstGeom>
          </p:spPr>
        </p:pic>
        <p:pic>
          <p:nvPicPr>
            <p:cNvPr id="644" name="Picture 643">
              <a:extLst>
                <a:ext uri="{FF2B5EF4-FFF2-40B4-BE49-F238E27FC236}">
                  <a16:creationId xmlns:a16="http://schemas.microsoft.com/office/drawing/2014/main" id="{D2AF62E6-443D-405F-BEE4-5890E9920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185474">
              <a:off x="11002242" y="4961165"/>
              <a:ext cx="360588" cy="343849"/>
            </a:xfrm>
            <a:prstGeom prst="rect">
              <a:avLst/>
            </a:prstGeom>
          </p:spPr>
        </p:pic>
        <p:pic>
          <p:nvPicPr>
            <p:cNvPr id="645" name="Content Placeholder 4">
              <a:extLst>
                <a:ext uri="{FF2B5EF4-FFF2-40B4-BE49-F238E27FC236}">
                  <a16:creationId xmlns:a16="http://schemas.microsoft.com/office/drawing/2014/main" id="{2F0F407F-F470-46D0-9DA7-EEFDBB8A4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221237">
              <a:off x="11465525" y="4480849"/>
              <a:ext cx="346639" cy="485434"/>
            </a:xfrm>
            <a:prstGeom prst="rect">
              <a:avLst/>
            </a:prstGeom>
          </p:spPr>
        </p:pic>
        <p:pic>
          <p:nvPicPr>
            <p:cNvPr id="646" name="Content Placeholder 4">
              <a:extLst>
                <a:ext uri="{FF2B5EF4-FFF2-40B4-BE49-F238E27FC236}">
                  <a16:creationId xmlns:a16="http://schemas.microsoft.com/office/drawing/2014/main" id="{F0A1A64B-3BA1-43AF-8F0D-AFE374E37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3014223">
              <a:off x="11114902" y="5357817"/>
              <a:ext cx="346639" cy="485434"/>
            </a:xfrm>
            <a:prstGeom prst="rect">
              <a:avLst/>
            </a:prstGeom>
          </p:spPr>
        </p:pic>
        <p:pic>
          <p:nvPicPr>
            <p:cNvPr id="648" name="Picture 647">
              <a:extLst>
                <a:ext uri="{FF2B5EF4-FFF2-40B4-BE49-F238E27FC236}">
                  <a16:creationId xmlns:a16="http://schemas.microsoft.com/office/drawing/2014/main" id="{B3F70704-EEBD-43DD-A95D-27C99BAD8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974470">
              <a:off x="11244415" y="4469483"/>
              <a:ext cx="358497" cy="33757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913A223-DBA6-4334-9517-271802C133D6}"/>
              </a:ext>
            </a:extLst>
          </p:cNvPr>
          <p:cNvGrpSpPr/>
          <p:nvPr/>
        </p:nvGrpSpPr>
        <p:grpSpPr>
          <a:xfrm>
            <a:off x="4384701" y="1299876"/>
            <a:ext cx="5177588" cy="485434"/>
            <a:chOff x="4384701" y="1299876"/>
            <a:chExt cx="5177588" cy="485434"/>
          </a:xfrm>
        </p:grpSpPr>
        <p:pic>
          <p:nvPicPr>
            <p:cNvPr id="209" name="Picture 208">
              <a:extLst>
                <a:ext uri="{FF2B5EF4-FFF2-40B4-BE49-F238E27FC236}">
                  <a16:creationId xmlns:a16="http://schemas.microsoft.com/office/drawing/2014/main" id="{769FE0B4-4DDD-485F-8F75-CB27526DF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5394" y="1299876"/>
              <a:ext cx="360588" cy="343849"/>
            </a:xfrm>
            <a:prstGeom prst="rect">
              <a:avLst/>
            </a:prstGeom>
          </p:spPr>
        </p:pic>
        <p:pic>
          <p:nvPicPr>
            <p:cNvPr id="211" name="Picture 210">
              <a:extLst>
                <a:ext uri="{FF2B5EF4-FFF2-40B4-BE49-F238E27FC236}">
                  <a16:creationId xmlns:a16="http://schemas.microsoft.com/office/drawing/2014/main" id="{A101158F-EB65-4C3E-A02B-29FDC6739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51" y="1299876"/>
              <a:ext cx="343849" cy="485434"/>
            </a:xfrm>
            <a:prstGeom prst="rect">
              <a:avLst/>
            </a:prstGeom>
          </p:spPr>
        </p:pic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id="{AD7AB580-AC91-443E-98C1-BF28E3089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2062" y="1299876"/>
              <a:ext cx="358497" cy="337572"/>
            </a:xfrm>
            <a:prstGeom prst="rect">
              <a:avLst/>
            </a:prstGeom>
          </p:spPr>
        </p:pic>
        <p:pic>
          <p:nvPicPr>
            <p:cNvPr id="213" name="Picture 212">
              <a:extLst>
                <a:ext uri="{FF2B5EF4-FFF2-40B4-BE49-F238E27FC236}">
                  <a16:creationId xmlns:a16="http://schemas.microsoft.com/office/drawing/2014/main" id="{0A0010D6-4A0E-4665-885F-5ECEDE77C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4701" y="1299876"/>
              <a:ext cx="360588" cy="343849"/>
            </a:xfrm>
            <a:prstGeom prst="rect">
              <a:avLst/>
            </a:prstGeom>
          </p:spPr>
        </p:pic>
        <p:pic>
          <p:nvPicPr>
            <p:cNvPr id="214" name="Content Placeholder 4">
              <a:extLst>
                <a:ext uri="{FF2B5EF4-FFF2-40B4-BE49-F238E27FC236}">
                  <a16:creationId xmlns:a16="http://schemas.microsoft.com/office/drawing/2014/main" id="{2688473A-5080-4426-AD6B-4C5C4A838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022" y="1299876"/>
              <a:ext cx="346639" cy="485434"/>
            </a:xfrm>
            <a:prstGeom prst="rect">
              <a:avLst/>
            </a:prstGeom>
          </p:spPr>
        </p:pic>
        <p:pic>
          <p:nvPicPr>
            <p:cNvPr id="215" name="Picture 214">
              <a:extLst>
                <a:ext uri="{FF2B5EF4-FFF2-40B4-BE49-F238E27FC236}">
                  <a16:creationId xmlns:a16="http://schemas.microsoft.com/office/drawing/2014/main" id="{C9937F00-D6B6-4EA8-AD29-8A7EF16C2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0083" y="1299876"/>
              <a:ext cx="343849" cy="485434"/>
            </a:xfrm>
            <a:prstGeom prst="rect">
              <a:avLst/>
            </a:prstGeom>
          </p:spPr>
        </p:pic>
        <p:pic>
          <p:nvPicPr>
            <p:cNvPr id="216" name="Picture 215">
              <a:extLst>
                <a:ext uri="{FF2B5EF4-FFF2-40B4-BE49-F238E27FC236}">
                  <a16:creationId xmlns:a16="http://schemas.microsoft.com/office/drawing/2014/main" id="{209DC1D3-1BC2-4704-B2D1-0BBD7C8C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0123" y="1299876"/>
              <a:ext cx="358497" cy="337572"/>
            </a:xfrm>
            <a:prstGeom prst="rect">
              <a:avLst/>
            </a:prstGeom>
          </p:spPr>
        </p:pic>
        <p:pic>
          <p:nvPicPr>
            <p:cNvPr id="217" name="Picture 216">
              <a:extLst>
                <a:ext uri="{FF2B5EF4-FFF2-40B4-BE49-F238E27FC236}">
                  <a16:creationId xmlns:a16="http://schemas.microsoft.com/office/drawing/2014/main" id="{FAA5E4C8-A910-4186-ADE9-DDD25AA7B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7444" y="1299876"/>
              <a:ext cx="343849" cy="485434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82020E18-3C42-4BB1-B34B-1DE7807CC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2907" y="1299876"/>
              <a:ext cx="343849" cy="485434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C32925B7-D6FA-4651-9E17-785F59E3D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0268" y="1299876"/>
              <a:ext cx="343849" cy="485434"/>
            </a:xfrm>
            <a:prstGeom prst="rect">
              <a:avLst/>
            </a:prstGeom>
          </p:spPr>
        </p:pic>
        <p:pic>
          <p:nvPicPr>
            <p:cNvPr id="289" name="Picture 288">
              <a:extLst>
                <a:ext uri="{FF2B5EF4-FFF2-40B4-BE49-F238E27FC236}">
                  <a16:creationId xmlns:a16="http://schemas.microsoft.com/office/drawing/2014/main" id="{EA247956-8B3C-4E97-A21E-6943771AF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5579" y="1299876"/>
              <a:ext cx="358497" cy="337572"/>
            </a:xfrm>
            <a:prstGeom prst="rect">
              <a:avLst/>
            </a:prstGeom>
          </p:spPr>
        </p:pic>
        <p:pic>
          <p:nvPicPr>
            <p:cNvPr id="290" name="Picture 289">
              <a:extLst>
                <a:ext uri="{FF2B5EF4-FFF2-40B4-BE49-F238E27FC236}">
                  <a16:creationId xmlns:a16="http://schemas.microsoft.com/office/drawing/2014/main" id="{BC0329D5-C30D-47B3-A51D-A4F119337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98218" y="1299876"/>
              <a:ext cx="360588" cy="343849"/>
            </a:xfrm>
            <a:prstGeom prst="rect">
              <a:avLst/>
            </a:prstGeom>
          </p:spPr>
        </p:pic>
        <p:pic>
          <p:nvPicPr>
            <p:cNvPr id="291" name="Content Placeholder 4">
              <a:extLst>
                <a:ext uri="{FF2B5EF4-FFF2-40B4-BE49-F238E27FC236}">
                  <a16:creationId xmlns:a16="http://schemas.microsoft.com/office/drawing/2014/main" id="{A1CC4F08-CD1F-423D-9979-FF15C08F7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55539" y="1299876"/>
              <a:ext cx="346639" cy="485434"/>
            </a:xfrm>
            <a:prstGeom prst="rect">
              <a:avLst/>
            </a:prstGeom>
          </p:spPr>
        </p:pic>
        <p:pic>
          <p:nvPicPr>
            <p:cNvPr id="292" name="Content Placeholder 4">
              <a:extLst>
                <a:ext uri="{FF2B5EF4-FFF2-40B4-BE49-F238E27FC236}">
                  <a16:creationId xmlns:a16="http://schemas.microsoft.com/office/drawing/2014/main" id="{B6B866AB-9E01-4A3B-A121-A5696FDA6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3640" y="1299876"/>
              <a:ext cx="346639" cy="485434"/>
            </a:xfrm>
            <a:prstGeom prst="rect">
              <a:avLst/>
            </a:prstGeom>
          </p:spPr>
        </p:pic>
        <p:pic>
          <p:nvPicPr>
            <p:cNvPr id="293" name="Picture 292">
              <a:extLst>
                <a:ext uri="{FF2B5EF4-FFF2-40B4-BE49-F238E27FC236}">
                  <a16:creationId xmlns:a16="http://schemas.microsoft.com/office/drawing/2014/main" id="{D0491F88-B574-40A8-8740-265A09E68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1701" y="1299876"/>
              <a:ext cx="360588" cy="343849"/>
            </a:xfrm>
            <a:prstGeom prst="rect">
              <a:avLst/>
            </a:prstGeom>
          </p:spPr>
        </p:pic>
        <p:pic>
          <p:nvPicPr>
            <p:cNvPr id="294" name="Picture 293">
              <a:extLst>
                <a:ext uri="{FF2B5EF4-FFF2-40B4-BE49-F238E27FC236}">
                  <a16:creationId xmlns:a16="http://schemas.microsoft.com/office/drawing/2014/main" id="{54076FFF-24F2-47A1-A9D7-08B202ADD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1742" y="1299876"/>
              <a:ext cx="358497" cy="337572"/>
            </a:xfrm>
            <a:prstGeom prst="rect">
              <a:avLst/>
            </a:prstGeom>
          </p:spPr>
        </p:pic>
        <p:pic>
          <p:nvPicPr>
            <p:cNvPr id="295" name="Content Placeholder 4">
              <a:extLst>
                <a:ext uri="{FF2B5EF4-FFF2-40B4-BE49-F238E27FC236}">
                  <a16:creationId xmlns:a16="http://schemas.microsoft.com/office/drawing/2014/main" id="{7CC64CA7-D9FD-45E3-9A70-F536F70B7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52755" y="1299876"/>
              <a:ext cx="346639" cy="485434"/>
            </a:xfrm>
            <a:prstGeom prst="rect">
              <a:avLst/>
            </a:prstGeom>
          </p:spPr>
        </p:pic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39A87492-3AA2-4245-BEC5-6A6F5207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2948" y="1299876"/>
              <a:ext cx="358497" cy="337572"/>
            </a:xfrm>
            <a:prstGeom prst="rect">
              <a:avLst/>
            </a:prstGeom>
          </p:spPr>
        </p:pic>
      </p:grpSp>
      <p:sp>
        <p:nvSpPr>
          <p:cNvPr id="199" name="Title 1">
            <a:extLst>
              <a:ext uri="{FF2B5EF4-FFF2-40B4-BE49-F238E27FC236}">
                <a16:creationId xmlns:a16="http://schemas.microsoft.com/office/drawing/2014/main" id="{CC01527A-82A6-1B43-AD19-6A780AE64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241470"/>
            <a:ext cx="10515600" cy="823031"/>
          </a:xfrm>
        </p:spPr>
        <p:txBody>
          <a:bodyPr>
            <a:normAutofit fontScale="90000"/>
          </a:bodyPr>
          <a:lstStyle/>
          <a:p>
            <a:r>
              <a:rPr lang="en-US" dirty="0"/>
              <a:t>PCR background:</a:t>
            </a:r>
            <a:br>
              <a:rPr lang="en-US" dirty="0"/>
            </a:br>
            <a:r>
              <a:rPr lang="en-US" dirty="0"/>
              <a:t>3 steps to copy DNA</a:t>
            </a:r>
          </a:p>
        </p:txBody>
      </p:sp>
    </p:spTree>
    <p:extLst>
      <p:ext uri="{BB962C8B-B14F-4D97-AF65-F5344CB8AC3E}">
        <p14:creationId xmlns:p14="http://schemas.microsoft.com/office/powerpoint/2010/main" val="197362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7 L -0.00247 0.040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0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0.00222 -0.0361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0.14765 0.067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3" y="335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14726 -0.0569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70" y="-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2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34597 0.00278 " pathEditMode="relative" rAng="0" ptsTypes="AA">
                                      <p:cBhvr>
                                        <p:cTn id="93" dur="35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13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2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L -0.34049 0.00069 " pathEditMode="relative" rAng="0" ptsTypes="AA">
                                      <p:cBhvr>
                                        <p:cTn id="95" dur="3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31" y="23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75" grpId="0"/>
      <p:bldP spid="676" grpId="0"/>
      <p:bldP spid="253" grpId="0"/>
      <p:bldP spid="253" grpId="1"/>
      <p:bldP spid="606" grpId="0" animBg="1"/>
      <p:bldP spid="606" grpId="1" animBg="1"/>
      <p:bldP spid="258" grpId="0" animBg="1"/>
      <p:bldP spid="25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FB2041-2741-D142-9320-7261B96B4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59" y="1502907"/>
            <a:ext cx="11573345" cy="301668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PTC Primer Mix that you will use contains primers that will lead  to amplification of an ~250 bp region of the </a:t>
            </a:r>
            <a:r>
              <a:rPr lang="en-US" sz="2800" i="1" dirty="0"/>
              <a:t>TAS2R38</a:t>
            </a:r>
            <a:r>
              <a:rPr lang="en-US" sz="2800" dirty="0"/>
              <a:t> gene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This ~250 bp region include a SNP that varies between the 2 alleles of the </a:t>
            </a:r>
            <a:r>
              <a:rPr lang="en-US" sz="2800" i="1" dirty="0"/>
              <a:t>TAS2R38</a:t>
            </a:r>
            <a:r>
              <a:rPr lang="en-US" sz="2800" dirty="0"/>
              <a:t> gene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Once you have copied this ~250 bp region of the </a:t>
            </a:r>
            <a:r>
              <a:rPr lang="en-US" sz="2800" i="1" dirty="0"/>
              <a:t>TAS2R38</a:t>
            </a:r>
            <a:r>
              <a:rPr lang="en-US" sz="2800" dirty="0"/>
              <a:t> gene you will use additional techniques to differentiate between the 2 alleles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C1C1B1-C904-8D4C-AC3A-B13FD0C9C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Primers used 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B2F7D6-B780-7248-AAC6-E236743FF12A}"/>
              </a:ext>
            </a:extLst>
          </p:cNvPr>
          <p:cNvSpPr txBox="1"/>
          <p:nvPr/>
        </p:nvSpPr>
        <p:spPr>
          <a:xfrm>
            <a:off x="-217881" y="5441425"/>
            <a:ext cx="4898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1148 bp </a:t>
            </a:r>
            <a:r>
              <a:rPr lang="en-US" sz="2400" i="1" dirty="0">
                <a:solidFill>
                  <a:prstClr val="black"/>
                </a:solidFill>
                <a:latin typeface="AMP_GothamLight" pitchFamily="2" charset="77"/>
              </a:rPr>
              <a:t>TAS2R38</a:t>
            </a:r>
            <a:r>
              <a:rPr lang="en-US" sz="2400" dirty="0">
                <a:solidFill>
                  <a:prstClr val="black"/>
                </a:solidFill>
                <a:latin typeface="AMP_GothamLight" pitchFamily="2" charset="77"/>
              </a:rPr>
              <a:t> gene</a:t>
            </a:r>
            <a:endParaRPr lang="en-US" sz="2400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3B19E0-A119-DA4C-98B0-4FC55BB88317}"/>
              </a:ext>
            </a:extLst>
          </p:cNvPr>
          <p:cNvGrpSpPr/>
          <p:nvPr/>
        </p:nvGrpSpPr>
        <p:grpSpPr>
          <a:xfrm>
            <a:off x="437148" y="5106671"/>
            <a:ext cx="11527356" cy="234667"/>
            <a:chOff x="390477" y="1196791"/>
            <a:chExt cx="11527356" cy="23466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F4643B3-3351-3A42-8754-390E4846D81B}"/>
                </a:ext>
              </a:extLst>
            </p:cNvPr>
            <p:cNvGrpSpPr/>
            <p:nvPr/>
          </p:nvGrpSpPr>
          <p:grpSpPr>
            <a:xfrm>
              <a:off x="390477" y="1196791"/>
              <a:ext cx="7730803" cy="234667"/>
              <a:chOff x="162921" y="2230920"/>
              <a:chExt cx="7730803" cy="234667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BE4B0E3-642A-D94A-A771-6654D7347DC2}"/>
                  </a:ext>
                </a:extLst>
              </p:cNvPr>
              <p:cNvGrpSpPr/>
              <p:nvPr/>
            </p:nvGrpSpPr>
            <p:grpSpPr>
              <a:xfrm flipV="1">
                <a:off x="162921" y="2230920"/>
                <a:ext cx="3934250" cy="232467"/>
                <a:chOff x="-1" y="2433013"/>
                <a:chExt cx="6974681" cy="412120"/>
              </a:xfrm>
            </p:grpSpPr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E71FEF68-BF06-2F42-932E-870AE8EB91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1604880" y="828133"/>
                  <a:ext cx="412119" cy="3621881"/>
                </a:xfrm>
                <a:prstGeom prst="rect">
                  <a:avLst/>
                </a:prstGeom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AF906C44-DCBC-3648-903E-D6A0ECA568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4957680" y="828132"/>
                  <a:ext cx="412119" cy="3621881"/>
                </a:xfrm>
                <a:prstGeom prst="rect">
                  <a:avLst/>
                </a:prstGeom>
              </p:spPr>
            </p:pic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9A526B1-BF9D-0C41-852F-2C4F1B9F434E}"/>
                  </a:ext>
                </a:extLst>
              </p:cNvPr>
              <p:cNvGrpSpPr/>
              <p:nvPr/>
            </p:nvGrpSpPr>
            <p:grpSpPr>
              <a:xfrm flipV="1">
                <a:off x="3959474" y="2233120"/>
                <a:ext cx="3934250" cy="232467"/>
                <a:chOff x="-1" y="2433013"/>
                <a:chExt cx="6974681" cy="412120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2E6D854-ABE6-234B-B62A-F3BF9B03BF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1604880" y="828133"/>
                  <a:ext cx="412119" cy="3621881"/>
                </a:xfrm>
                <a:prstGeom prst="rect">
                  <a:avLst/>
                </a:prstGeom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4F79921A-5839-D64C-859A-7307EAE25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5400000">
                  <a:off x="4957680" y="828132"/>
                  <a:ext cx="412119" cy="362188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423043A-6001-804B-BA3D-07C98E1957EA}"/>
                </a:ext>
              </a:extLst>
            </p:cNvPr>
            <p:cNvGrpSpPr/>
            <p:nvPr/>
          </p:nvGrpSpPr>
          <p:grpSpPr>
            <a:xfrm flipV="1">
              <a:off x="7983583" y="1196791"/>
              <a:ext cx="3934250" cy="232467"/>
              <a:chOff x="-1" y="2433013"/>
              <a:chExt cx="6974681" cy="41212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89A7FD6-E9A6-9B42-8A95-47D61B8DA1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1604880" y="828133"/>
                <a:ext cx="412119" cy="3621881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784557-F951-8F4C-9F71-0F17D76A82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4957680" y="828132"/>
                <a:ext cx="412119" cy="3621881"/>
              </a:xfrm>
              <a:prstGeom prst="rect">
                <a:avLst/>
              </a:prstGeom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D9E9C69-C18E-8848-AEE4-B3C78CB9C16D}"/>
              </a:ext>
            </a:extLst>
          </p:cNvPr>
          <p:cNvSpPr txBox="1"/>
          <p:nvPr/>
        </p:nvSpPr>
        <p:spPr>
          <a:xfrm>
            <a:off x="1135986" y="4606154"/>
            <a:ext cx="51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3"/>
                </a:solidFill>
                <a:latin typeface="AMP_GothamLight" pitchFamily="2" charset="77"/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62581E-5388-0F4C-9A97-A20AB899C48A}"/>
              </a:ext>
            </a:extLst>
          </p:cNvPr>
          <p:cNvSpPr txBox="1"/>
          <p:nvPr/>
        </p:nvSpPr>
        <p:spPr>
          <a:xfrm rot="19800000">
            <a:off x="1397496" y="4474507"/>
            <a:ext cx="1682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AMP_GothamLight" pitchFamily="2" charset="77"/>
              </a:rPr>
              <a:t>SNP @ 145</a:t>
            </a:r>
            <a:endParaRPr lang="en-US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9404D6-E4A0-0841-BAFE-C67B9D1ED762}"/>
              </a:ext>
            </a:extLst>
          </p:cNvPr>
          <p:cNvSpPr txBox="1"/>
          <p:nvPr/>
        </p:nvSpPr>
        <p:spPr>
          <a:xfrm>
            <a:off x="6137164" y="4606154"/>
            <a:ext cx="51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3"/>
                </a:solidFill>
                <a:latin typeface="AMP_GothamLight" pitchFamily="2" charset="77"/>
              </a:rPr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9017EB-8FE3-8641-8A43-396352BD046E}"/>
              </a:ext>
            </a:extLst>
          </p:cNvPr>
          <p:cNvSpPr txBox="1"/>
          <p:nvPr/>
        </p:nvSpPr>
        <p:spPr>
          <a:xfrm>
            <a:off x="7400053" y="4606154"/>
            <a:ext cx="5148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3"/>
                </a:solidFill>
                <a:latin typeface="AMP_GothamLight" pitchFamily="2" charset="77"/>
              </a:rPr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360628-99AD-D543-96A8-04F8FEC19E41}"/>
              </a:ext>
            </a:extLst>
          </p:cNvPr>
          <p:cNvSpPr txBox="1"/>
          <p:nvPr/>
        </p:nvSpPr>
        <p:spPr>
          <a:xfrm rot="19800000">
            <a:off x="6346881" y="4404858"/>
            <a:ext cx="192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AMP_GothamLight" pitchFamily="2" charset="77"/>
              </a:rPr>
              <a:t>SNP @ 785</a:t>
            </a:r>
            <a:endParaRPr lang="en-US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F4EF3C-A101-C74B-ACD8-D36242B4D16F}"/>
              </a:ext>
            </a:extLst>
          </p:cNvPr>
          <p:cNvSpPr txBox="1"/>
          <p:nvPr/>
        </p:nvSpPr>
        <p:spPr>
          <a:xfrm rot="19800000">
            <a:off x="7631606" y="4358850"/>
            <a:ext cx="2086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AMP_GothamLight" pitchFamily="2" charset="77"/>
              </a:rPr>
              <a:t>SNP @ 886</a:t>
            </a:r>
            <a:endParaRPr lang="en-US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5261F4-3858-D146-B696-F0FE97D55C4D}"/>
              </a:ext>
            </a:extLst>
          </p:cNvPr>
          <p:cNvGrpSpPr/>
          <p:nvPr/>
        </p:nvGrpSpPr>
        <p:grpSpPr>
          <a:xfrm>
            <a:off x="4801545" y="5021482"/>
            <a:ext cx="309147" cy="49618"/>
            <a:chOff x="4397978" y="4572258"/>
            <a:chExt cx="309147" cy="49618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0EFFDBC-9A8D-2C4A-BAB1-ABDF8C7D8002}"/>
                </a:ext>
              </a:extLst>
            </p:cNvPr>
            <p:cNvCxnSpPr/>
            <p:nvPr/>
          </p:nvCxnSpPr>
          <p:spPr>
            <a:xfrm>
              <a:off x="4397978" y="4621876"/>
              <a:ext cx="309147" cy="0"/>
            </a:xfrm>
            <a:prstGeom prst="line">
              <a:avLst/>
            </a:prstGeom>
            <a:ln w="38100" cap="rnd">
              <a:solidFill>
                <a:srgbClr val="07BE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494EC27-60D1-6B47-88E9-FB869AC8DB19}"/>
                </a:ext>
              </a:extLst>
            </p:cNvPr>
            <p:cNvCxnSpPr>
              <a:cxnSpLocks/>
            </p:cNvCxnSpPr>
            <p:nvPr/>
          </p:nvCxnSpPr>
          <p:spPr>
            <a:xfrm>
              <a:off x="4646073" y="4572258"/>
              <a:ext cx="58835" cy="42273"/>
            </a:xfrm>
            <a:prstGeom prst="line">
              <a:avLst/>
            </a:prstGeom>
            <a:ln w="38100" cap="rnd">
              <a:solidFill>
                <a:srgbClr val="07BE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6FC0CC9-6C08-114B-ACE8-9927E4129C3A}"/>
              </a:ext>
            </a:extLst>
          </p:cNvPr>
          <p:cNvGrpSpPr/>
          <p:nvPr/>
        </p:nvGrpSpPr>
        <p:grpSpPr>
          <a:xfrm rot="10800000">
            <a:off x="7026964" y="5381159"/>
            <a:ext cx="309147" cy="49618"/>
            <a:chOff x="4397978" y="4572258"/>
            <a:chExt cx="309147" cy="4961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E0C3BB4-12AB-804C-9446-EE5764981FC2}"/>
                </a:ext>
              </a:extLst>
            </p:cNvPr>
            <p:cNvCxnSpPr/>
            <p:nvPr/>
          </p:nvCxnSpPr>
          <p:spPr>
            <a:xfrm>
              <a:off x="4397978" y="4621876"/>
              <a:ext cx="309147" cy="0"/>
            </a:xfrm>
            <a:prstGeom prst="line">
              <a:avLst/>
            </a:prstGeom>
            <a:ln w="38100" cap="rnd">
              <a:solidFill>
                <a:srgbClr val="07BE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1DC9D6-C620-F44D-B1B2-7F90C7D1DC9F}"/>
                </a:ext>
              </a:extLst>
            </p:cNvPr>
            <p:cNvCxnSpPr>
              <a:cxnSpLocks/>
            </p:cNvCxnSpPr>
            <p:nvPr/>
          </p:nvCxnSpPr>
          <p:spPr>
            <a:xfrm>
              <a:off x="4646073" y="4572258"/>
              <a:ext cx="58835" cy="42273"/>
            </a:xfrm>
            <a:prstGeom prst="line">
              <a:avLst/>
            </a:prstGeom>
            <a:ln w="38100" cap="rnd">
              <a:solidFill>
                <a:srgbClr val="07BE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ight Brace 31">
            <a:extLst>
              <a:ext uri="{FF2B5EF4-FFF2-40B4-BE49-F238E27FC236}">
                <a16:creationId xmlns:a16="http://schemas.microsoft.com/office/drawing/2014/main" id="{1D8E86FA-A667-F649-BE53-B3B4CE60CD2D}"/>
              </a:ext>
            </a:extLst>
          </p:cNvPr>
          <p:cNvSpPr/>
          <p:nvPr/>
        </p:nvSpPr>
        <p:spPr>
          <a:xfrm rot="5400000">
            <a:off x="5845061" y="4385011"/>
            <a:ext cx="437937" cy="254416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C49D7F-D73A-8A42-B763-6F66D3F93A13}"/>
              </a:ext>
            </a:extLst>
          </p:cNvPr>
          <p:cNvSpPr txBox="1"/>
          <p:nvPr/>
        </p:nvSpPr>
        <p:spPr>
          <a:xfrm>
            <a:off x="3985165" y="5855289"/>
            <a:ext cx="4898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dirty="0">
                <a:solidFill>
                  <a:prstClr val="black"/>
                </a:solidFill>
                <a:latin typeface="AMP_GothamLight" pitchFamily="2" charset="77"/>
              </a:rPr>
              <a:t>~250 bp PCR product</a:t>
            </a:r>
            <a:endParaRPr lang="en-US" i="1" dirty="0">
              <a:solidFill>
                <a:prstClr val="black"/>
              </a:solidFill>
              <a:latin typeface="AMP_Gotham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37751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CFE69-08C3-4A60-A00B-8E9B4CDF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PCR samples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B6093E2-E838-439E-BC90-274C8EAA7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958501"/>
              </p:ext>
            </p:extLst>
          </p:nvPr>
        </p:nvGraphicFramePr>
        <p:xfrm>
          <a:off x="551142" y="2872320"/>
          <a:ext cx="3251200" cy="3096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7552626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302295878"/>
                    </a:ext>
                  </a:extLst>
                </a:gridCol>
              </a:tblGrid>
              <a:tr h="419423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2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Volume</a:t>
                      </a:r>
                    </a:p>
                  </a:txBody>
                  <a:tcPr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504407"/>
                  </a:ext>
                </a:extLst>
              </a:tr>
              <a:tr h="81011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EZ PCR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Master Mix</a:t>
                      </a:r>
                    </a:p>
                  </a:txBody>
                  <a:tcP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12.5 µl</a:t>
                      </a:r>
                    </a:p>
                  </a:txBody>
                  <a:tcP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64128"/>
                  </a:ext>
                </a:extLst>
              </a:tr>
              <a:tr h="72393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PTC Primer Mix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12.5 µl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392441"/>
                  </a:ext>
                </a:extLst>
              </a:tr>
              <a:tr h="72393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Student DNA sample 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 µl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39339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Total Volume</a:t>
                      </a:r>
                    </a:p>
                  </a:txBody>
                  <a:tcP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28 µl</a:t>
                      </a:r>
                    </a:p>
                  </a:txBody>
                  <a:tcP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303333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7DA3F-151C-470B-923A-A8252BBF5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1506478"/>
            <a:ext cx="5125385" cy="4063999"/>
          </a:xfrm>
        </p:spPr>
        <p:txBody>
          <a:bodyPr/>
          <a:lstStyle/>
          <a:p>
            <a:r>
              <a:rPr lang="en-US" sz="3200" dirty="0"/>
              <a:t>Add PCR reagents to your labeled PCR tube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CC0716-FBC4-B8F0-0F36-5ABA050A131B}"/>
              </a:ext>
            </a:extLst>
          </p:cNvPr>
          <p:cNvGrpSpPr/>
          <p:nvPr/>
        </p:nvGrpSpPr>
        <p:grpSpPr>
          <a:xfrm>
            <a:off x="5648960" y="116880"/>
            <a:ext cx="6152800" cy="1793957"/>
            <a:chOff x="5648960" y="116880"/>
            <a:chExt cx="6152800" cy="17939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EEDA1E-3190-569B-D8F5-85AA2A89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8960" y="116880"/>
              <a:ext cx="6152800" cy="1767697"/>
            </a:xfrm>
            <a:prstGeom prst="rect">
              <a:avLst/>
            </a:prstGeom>
          </p:spPr>
        </p:pic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4BE8595-B31A-CE9A-3522-DD841E764887}"/>
                </a:ext>
              </a:extLst>
            </p:cNvPr>
            <p:cNvSpPr/>
            <p:nvPr/>
          </p:nvSpPr>
          <p:spPr>
            <a:xfrm>
              <a:off x="8597147" y="147264"/>
              <a:ext cx="3203694" cy="1737312"/>
            </a:xfrm>
            <a:custGeom>
              <a:avLst/>
              <a:gdLst>
                <a:gd name="connsiteX0" fmla="*/ 0 w 3203694"/>
                <a:gd name="connsiteY0" fmla="*/ 0 h 1737312"/>
                <a:gd name="connsiteX1" fmla="*/ 217670 w 3203694"/>
                <a:gd name="connsiteY1" fmla="*/ 0 h 1737312"/>
                <a:gd name="connsiteX2" fmla="*/ 610159 w 3203694"/>
                <a:gd name="connsiteY2" fmla="*/ 0 h 1737312"/>
                <a:gd name="connsiteX3" fmla="*/ 3203694 w 3203694"/>
                <a:gd name="connsiteY3" fmla="*/ 0 h 1737312"/>
                <a:gd name="connsiteX4" fmla="*/ 3203694 w 3203694"/>
                <a:gd name="connsiteY4" fmla="*/ 1737312 h 1737312"/>
                <a:gd name="connsiteX5" fmla="*/ 217670 w 3203694"/>
                <a:gd name="connsiteY5" fmla="*/ 1737312 h 1737312"/>
                <a:gd name="connsiteX6" fmla="*/ 217670 w 3203694"/>
                <a:gd name="connsiteY6" fmla="*/ 650631 h 1737312"/>
                <a:gd name="connsiteX7" fmla="*/ 0 w 3203694"/>
                <a:gd name="connsiteY7" fmla="*/ 650631 h 1737312"/>
                <a:gd name="connsiteX8" fmla="*/ 183584 w 3203694"/>
                <a:gd name="connsiteY8" fmla="*/ 334460 h 173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3694" h="1737312">
                  <a:moveTo>
                    <a:pt x="0" y="0"/>
                  </a:moveTo>
                  <a:lnTo>
                    <a:pt x="217670" y="0"/>
                  </a:lnTo>
                  <a:lnTo>
                    <a:pt x="610159" y="0"/>
                  </a:lnTo>
                  <a:lnTo>
                    <a:pt x="3203694" y="0"/>
                  </a:lnTo>
                  <a:lnTo>
                    <a:pt x="3203694" y="1737312"/>
                  </a:lnTo>
                  <a:lnTo>
                    <a:pt x="217670" y="1737312"/>
                  </a:lnTo>
                  <a:lnTo>
                    <a:pt x="217670" y="650631"/>
                  </a:lnTo>
                  <a:lnTo>
                    <a:pt x="0" y="650631"/>
                  </a:lnTo>
                  <a:lnTo>
                    <a:pt x="183584" y="334460"/>
                  </a:ln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AA7EA56-7E23-C49D-4D27-1C001A94AFDD}"/>
                </a:ext>
              </a:extLst>
            </p:cNvPr>
            <p:cNvSpPr/>
            <p:nvPr/>
          </p:nvSpPr>
          <p:spPr>
            <a:xfrm>
              <a:off x="5674212" y="128975"/>
              <a:ext cx="1612899" cy="1781862"/>
            </a:xfrm>
            <a:custGeom>
              <a:avLst/>
              <a:gdLst>
                <a:gd name="connsiteX0" fmla="*/ 0 w 1612899"/>
                <a:gd name="connsiteY0" fmla="*/ 0 h 1781862"/>
                <a:gd name="connsiteX1" fmla="*/ 23629 w 1612899"/>
                <a:gd name="connsiteY1" fmla="*/ 0 h 1781862"/>
                <a:gd name="connsiteX2" fmla="*/ 1467759 w 1612899"/>
                <a:gd name="connsiteY2" fmla="*/ 0 h 1781862"/>
                <a:gd name="connsiteX3" fmla="*/ 1467759 w 1612899"/>
                <a:gd name="connsiteY3" fmla="*/ 40432 h 1781862"/>
                <a:gd name="connsiteX4" fmla="*/ 1493324 w 1612899"/>
                <a:gd name="connsiteY4" fmla="*/ 41148 h 1781862"/>
                <a:gd name="connsiteX5" fmla="*/ 1612899 w 1612899"/>
                <a:gd name="connsiteY5" fmla="*/ 343604 h 1781862"/>
                <a:gd name="connsiteX6" fmla="*/ 1484180 w 1612899"/>
                <a:gd name="connsiteY6" fmla="*/ 641487 h 1781862"/>
                <a:gd name="connsiteX7" fmla="*/ 1467759 w 1612899"/>
                <a:gd name="connsiteY7" fmla="*/ 641699 h 1781862"/>
                <a:gd name="connsiteX8" fmla="*/ 1467759 w 1612899"/>
                <a:gd name="connsiteY8" fmla="*/ 1781862 h 1781862"/>
                <a:gd name="connsiteX9" fmla="*/ 0 w 1612899"/>
                <a:gd name="connsiteY9" fmla="*/ 1781862 h 1781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899" h="1781862">
                  <a:moveTo>
                    <a:pt x="0" y="0"/>
                  </a:moveTo>
                  <a:lnTo>
                    <a:pt x="23629" y="0"/>
                  </a:lnTo>
                  <a:lnTo>
                    <a:pt x="1467759" y="0"/>
                  </a:lnTo>
                  <a:lnTo>
                    <a:pt x="1467759" y="40432"/>
                  </a:lnTo>
                  <a:lnTo>
                    <a:pt x="1493324" y="41148"/>
                  </a:lnTo>
                  <a:lnTo>
                    <a:pt x="1612899" y="343604"/>
                  </a:lnTo>
                  <a:lnTo>
                    <a:pt x="1484180" y="641487"/>
                  </a:lnTo>
                  <a:lnTo>
                    <a:pt x="1467759" y="641699"/>
                  </a:lnTo>
                  <a:lnTo>
                    <a:pt x="1467759" y="1781862"/>
                  </a:lnTo>
                  <a:lnTo>
                    <a:pt x="0" y="1781862"/>
                  </a:ln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787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D05F9-4623-4737-93C1-FF9B1940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PCR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99E65-6344-4469-BF7F-93C8957576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525" y="1781919"/>
            <a:ext cx="10853580" cy="598488"/>
          </a:xfrm>
        </p:spPr>
        <p:txBody>
          <a:bodyPr/>
          <a:lstStyle/>
          <a:p>
            <a:r>
              <a:rPr lang="en-US" sz="3200" dirty="0">
                <a:solidFill>
                  <a:schemeClr val="accent3"/>
                </a:solidFill>
              </a:rPr>
              <a:t>Program your thermocycler according to the protocol below:</a:t>
            </a:r>
          </a:p>
          <a:p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BC502A-3F25-492A-8309-C167702EFC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chemeClr val="bg1"/>
          </a:solidFill>
        </p:spPr>
        <p:txBody>
          <a:bodyPr/>
          <a:lstStyle/>
          <a:p>
            <a:pPr marL="519113" lvl="1" indent="-40957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</a:rPr>
              <a:t>Initial Denaturation	94°C,120 sec</a:t>
            </a:r>
          </a:p>
          <a:p>
            <a:pPr marL="519113" lvl="1" indent="-40957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</a:rPr>
              <a:t>Denaturation		94°C	, 10 sec</a:t>
            </a:r>
          </a:p>
          <a:p>
            <a:pPr marL="519113" lvl="1" indent="-40957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</a:rPr>
              <a:t>Annealing			58°C	, 15 sec</a:t>
            </a:r>
          </a:p>
          <a:p>
            <a:pPr marL="519113" lvl="1" indent="-40957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</a:rPr>
              <a:t>Extension			72°C	, 40 sec</a:t>
            </a:r>
          </a:p>
          <a:p>
            <a:pPr marL="519113" lvl="1" indent="-40957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</a:rPr>
              <a:t>Number of Cycles	30</a:t>
            </a:r>
          </a:p>
          <a:p>
            <a:pPr marL="519113" lvl="1" indent="-40957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</a:rPr>
              <a:t>Final Extension		72°C	, 5 sec</a:t>
            </a:r>
          </a:p>
          <a:p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9BB407-E023-FB4D-B0EB-A69D28306F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6118" y="2518145"/>
            <a:ext cx="4012609" cy="3350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484F54-2EFD-A655-E91C-8821934FC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60" y="116880"/>
            <a:ext cx="6152800" cy="1767697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01ABBDB4-6E53-507D-1D7C-013D6A185DBE}"/>
              </a:ext>
            </a:extLst>
          </p:cNvPr>
          <p:cNvSpPr/>
          <p:nvPr/>
        </p:nvSpPr>
        <p:spPr>
          <a:xfrm>
            <a:off x="8597147" y="147264"/>
            <a:ext cx="3203694" cy="1737312"/>
          </a:xfrm>
          <a:custGeom>
            <a:avLst/>
            <a:gdLst>
              <a:gd name="connsiteX0" fmla="*/ 0 w 3203694"/>
              <a:gd name="connsiteY0" fmla="*/ 0 h 1737312"/>
              <a:gd name="connsiteX1" fmla="*/ 217670 w 3203694"/>
              <a:gd name="connsiteY1" fmla="*/ 0 h 1737312"/>
              <a:gd name="connsiteX2" fmla="*/ 610159 w 3203694"/>
              <a:gd name="connsiteY2" fmla="*/ 0 h 1737312"/>
              <a:gd name="connsiteX3" fmla="*/ 3203694 w 3203694"/>
              <a:gd name="connsiteY3" fmla="*/ 0 h 1737312"/>
              <a:gd name="connsiteX4" fmla="*/ 3203694 w 3203694"/>
              <a:gd name="connsiteY4" fmla="*/ 1737312 h 1737312"/>
              <a:gd name="connsiteX5" fmla="*/ 217670 w 3203694"/>
              <a:gd name="connsiteY5" fmla="*/ 1737312 h 1737312"/>
              <a:gd name="connsiteX6" fmla="*/ 217670 w 3203694"/>
              <a:gd name="connsiteY6" fmla="*/ 650631 h 1737312"/>
              <a:gd name="connsiteX7" fmla="*/ 0 w 3203694"/>
              <a:gd name="connsiteY7" fmla="*/ 650631 h 1737312"/>
              <a:gd name="connsiteX8" fmla="*/ 183584 w 3203694"/>
              <a:gd name="connsiteY8" fmla="*/ 334460 h 173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03694" h="1737312">
                <a:moveTo>
                  <a:pt x="0" y="0"/>
                </a:moveTo>
                <a:lnTo>
                  <a:pt x="217670" y="0"/>
                </a:lnTo>
                <a:lnTo>
                  <a:pt x="610159" y="0"/>
                </a:lnTo>
                <a:lnTo>
                  <a:pt x="3203694" y="0"/>
                </a:lnTo>
                <a:lnTo>
                  <a:pt x="3203694" y="1737312"/>
                </a:lnTo>
                <a:lnTo>
                  <a:pt x="217670" y="1737312"/>
                </a:lnTo>
                <a:lnTo>
                  <a:pt x="217670" y="650631"/>
                </a:lnTo>
                <a:lnTo>
                  <a:pt x="0" y="650631"/>
                </a:lnTo>
                <a:lnTo>
                  <a:pt x="183584" y="334460"/>
                </a:lnTo>
                <a:close/>
              </a:path>
            </a:pathLst>
          </a:cu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286E8E4-B670-6487-6644-977C56847FE9}"/>
              </a:ext>
            </a:extLst>
          </p:cNvPr>
          <p:cNvSpPr/>
          <p:nvPr/>
        </p:nvSpPr>
        <p:spPr>
          <a:xfrm>
            <a:off x="5674212" y="128975"/>
            <a:ext cx="1612899" cy="1781862"/>
          </a:xfrm>
          <a:custGeom>
            <a:avLst/>
            <a:gdLst>
              <a:gd name="connsiteX0" fmla="*/ 0 w 1612899"/>
              <a:gd name="connsiteY0" fmla="*/ 0 h 1781862"/>
              <a:gd name="connsiteX1" fmla="*/ 23629 w 1612899"/>
              <a:gd name="connsiteY1" fmla="*/ 0 h 1781862"/>
              <a:gd name="connsiteX2" fmla="*/ 1467759 w 1612899"/>
              <a:gd name="connsiteY2" fmla="*/ 0 h 1781862"/>
              <a:gd name="connsiteX3" fmla="*/ 1467759 w 1612899"/>
              <a:gd name="connsiteY3" fmla="*/ 40432 h 1781862"/>
              <a:gd name="connsiteX4" fmla="*/ 1493324 w 1612899"/>
              <a:gd name="connsiteY4" fmla="*/ 41148 h 1781862"/>
              <a:gd name="connsiteX5" fmla="*/ 1612899 w 1612899"/>
              <a:gd name="connsiteY5" fmla="*/ 343604 h 1781862"/>
              <a:gd name="connsiteX6" fmla="*/ 1484180 w 1612899"/>
              <a:gd name="connsiteY6" fmla="*/ 641487 h 1781862"/>
              <a:gd name="connsiteX7" fmla="*/ 1467759 w 1612899"/>
              <a:gd name="connsiteY7" fmla="*/ 641699 h 1781862"/>
              <a:gd name="connsiteX8" fmla="*/ 1467759 w 1612899"/>
              <a:gd name="connsiteY8" fmla="*/ 1781862 h 1781862"/>
              <a:gd name="connsiteX9" fmla="*/ 0 w 1612899"/>
              <a:gd name="connsiteY9" fmla="*/ 1781862 h 17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899" h="1781862">
                <a:moveTo>
                  <a:pt x="0" y="0"/>
                </a:moveTo>
                <a:lnTo>
                  <a:pt x="23629" y="0"/>
                </a:lnTo>
                <a:lnTo>
                  <a:pt x="1467759" y="0"/>
                </a:lnTo>
                <a:lnTo>
                  <a:pt x="1467759" y="40432"/>
                </a:lnTo>
                <a:lnTo>
                  <a:pt x="1493324" y="41148"/>
                </a:lnTo>
                <a:lnTo>
                  <a:pt x="1612899" y="343604"/>
                </a:lnTo>
                <a:lnTo>
                  <a:pt x="1484180" y="641487"/>
                </a:lnTo>
                <a:lnTo>
                  <a:pt x="1467759" y="641699"/>
                </a:lnTo>
                <a:lnTo>
                  <a:pt x="1467759" y="1781862"/>
                </a:lnTo>
                <a:lnTo>
                  <a:pt x="0" y="1781862"/>
                </a:lnTo>
                <a:close/>
              </a:path>
            </a:pathLst>
          </a:cu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9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FC0B7292-6B14-42D0-B75E-A241B0F4D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3965859"/>
            <a:ext cx="10976086" cy="218392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Your tubes now contain billions of copies of an ~250 bp region of the </a:t>
            </a:r>
            <a:r>
              <a:rPr lang="en-US" sz="3200" i="1" dirty="0"/>
              <a:t>TAS2R38</a:t>
            </a:r>
            <a:r>
              <a:rPr lang="en-US" sz="3200" dirty="0"/>
              <a:t> gene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Now you will perform a restriction digestion to differentiate between the taste and non-taster alleles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BB7BD3-ED38-4349-8982-C24ABC18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digestion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9BC870-930B-CDEE-50E6-7DFB2F60668F}"/>
              </a:ext>
            </a:extLst>
          </p:cNvPr>
          <p:cNvGrpSpPr/>
          <p:nvPr/>
        </p:nvGrpSpPr>
        <p:grpSpPr>
          <a:xfrm>
            <a:off x="1168172" y="1158238"/>
            <a:ext cx="9422061" cy="2699888"/>
            <a:chOff x="1004835" y="2532185"/>
            <a:chExt cx="10309610" cy="295421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6E3EC7C-4F49-FA7D-7FC3-B3772D9CB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835" y="2532185"/>
              <a:ext cx="10309610" cy="29542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9F229D-7A7E-A5FB-9891-305892FD0EAC}"/>
                </a:ext>
              </a:extLst>
            </p:cNvPr>
            <p:cNvSpPr txBox="1"/>
            <p:nvPr/>
          </p:nvSpPr>
          <p:spPr>
            <a:xfrm>
              <a:off x="6562401" y="2800317"/>
              <a:ext cx="1449158" cy="639860"/>
            </a:xfrm>
            <a:prstGeom prst="rect">
              <a:avLst/>
            </a:prstGeom>
            <a:solidFill>
              <a:srgbClr val="0B437C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Restriction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digestion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1A4F53-D0A0-6D31-029F-AFC253EFCFC4}"/>
                </a:ext>
              </a:extLst>
            </p:cNvPr>
            <p:cNvSpPr txBox="1"/>
            <p:nvPr/>
          </p:nvSpPr>
          <p:spPr>
            <a:xfrm>
              <a:off x="1416465" y="2800317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DNA 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extraction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69B2ED-73F2-4DEA-557C-82A156F8CDB3}"/>
                </a:ext>
              </a:extLst>
            </p:cNvPr>
            <p:cNvSpPr txBox="1"/>
            <p:nvPr/>
          </p:nvSpPr>
          <p:spPr>
            <a:xfrm>
              <a:off x="3848166" y="2800317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Polymerase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chain reaction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200570-169C-796B-62FE-CE4E563781E7}"/>
                </a:ext>
              </a:extLst>
            </p:cNvPr>
            <p:cNvSpPr txBox="1"/>
            <p:nvPr/>
          </p:nvSpPr>
          <p:spPr>
            <a:xfrm>
              <a:off x="8755820" y="2782669"/>
              <a:ext cx="2148214" cy="639860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Gel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electrophoresis</a:t>
              </a:r>
            </a:p>
          </p:txBody>
        </p:sp>
      </p:grpSp>
      <p:sp>
        <p:nvSpPr>
          <p:cNvPr id="3" name="Right Arrow 2">
            <a:extLst>
              <a:ext uri="{FF2B5EF4-FFF2-40B4-BE49-F238E27FC236}">
                <a16:creationId xmlns:a16="http://schemas.microsoft.com/office/drawing/2014/main" id="{5DD80D7D-1AF3-3F44-8834-8FAC15399B91}"/>
              </a:ext>
            </a:extLst>
          </p:cNvPr>
          <p:cNvSpPr/>
          <p:nvPr/>
        </p:nvSpPr>
        <p:spPr>
          <a:xfrm rot="5400000">
            <a:off x="6393023" y="167532"/>
            <a:ext cx="1032933" cy="948479"/>
          </a:xfrm>
          <a:prstGeom prst="rightArrow">
            <a:avLst/>
          </a:prstGeom>
          <a:solidFill>
            <a:srgbClr val="D10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63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DF6FEC-4A7E-2C45-9EF5-A17B5FE4A465}"/>
              </a:ext>
            </a:extLst>
          </p:cNvPr>
          <p:cNvSpPr/>
          <p:nvPr/>
        </p:nvSpPr>
        <p:spPr bwMode="auto">
          <a:xfrm>
            <a:off x="4859146" y="4251637"/>
            <a:ext cx="1526097" cy="8755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stealth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latin typeface="Courier"/>
                <a:ea typeface="Times New Roman" panose="02020603050405020304" pitchFamily="18" charset="0"/>
                <a:cs typeface="Courier"/>
              </a:rPr>
              <a:t>tgtggc</a:t>
            </a:r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latin typeface="Courier"/>
                <a:ea typeface="Times New Roman" panose="02020603050405020304" pitchFamily="18" charset="0"/>
                <a:cs typeface="Courier"/>
              </a:rPr>
              <a:t>acaccgt</a:t>
            </a:r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8B08685-0D7B-4365-A784-5C68A5AEC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0"/>
          <a:stretch/>
        </p:blipFill>
        <p:spPr>
          <a:xfrm rot="5400000">
            <a:off x="3529930" y="3457245"/>
            <a:ext cx="273393" cy="245706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1619E78-7119-4AD7-8621-75C756A2FD1B}"/>
              </a:ext>
            </a:extLst>
          </p:cNvPr>
          <p:cNvSpPr/>
          <p:nvPr/>
        </p:nvSpPr>
        <p:spPr>
          <a:xfrm>
            <a:off x="4830794" y="3630986"/>
            <a:ext cx="2180610" cy="2185416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E28662-EC89-46DF-B82E-1E25FC0C8C8C}"/>
              </a:ext>
            </a:extLst>
          </p:cNvPr>
          <p:cNvGrpSpPr/>
          <p:nvPr/>
        </p:nvGrpSpPr>
        <p:grpSpPr>
          <a:xfrm>
            <a:off x="5620476" y="4256399"/>
            <a:ext cx="3766601" cy="875552"/>
            <a:chOff x="4954996" y="2651715"/>
            <a:chExt cx="3766601" cy="87555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6A6E069-5E41-4EE4-9914-6E8B34FCD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84"/>
            <a:stretch/>
          </p:blipFill>
          <p:spPr>
            <a:xfrm rot="5400000">
              <a:off x="7356368" y="1852561"/>
              <a:ext cx="273393" cy="2457064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42BBACF-53F9-4DC1-A807-EA15B0130531}"/>
                </a:ext>
              </a:extLst>
            </p:cNvPr>
            <p:cNvSpPr/>
            <p:nvPr/>
          </p:nvSpPr>
          <p:spPr bwMode="auto">
            <a:xfrm>
              <a:off x="4954996" y="2651715"/>
              <a:ext cx="1407703" cy="875552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stealth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fontAlgn="base">
                <a:spcBef>
                  <a:spcPts val="0"/>
                </a:spcBef>
              </a:pPr>
              <a:r>
                <a:rPr lang="en-US" sz="2000" dirty="0">
                  <a:latin typeface="Courier"/>
                  <a:ea typeface="Times New Roman" panose="02020603050405020304" pitchFamily="18" charset="0"/>
                  <a:cs typeface="Courier"/>
                </a:rPr>
                <a:t> </a:t>
              </a:r>
              <a:r>
                <a:rPr lang="en-US" sz="2000" dirty="0" err="1">
                  <a:latin typeface="Courier"/>
                  <a:ea typeface="Times New Roman" panose="02020603050405020304" pitchFamily="18" charset="0"/>
                  <a:cs typeface="Courier"/>
                </a:rPr>
                <a:t>agcctctg</a:t>
              </a:r>
              <a:endParaRPr lang="en-US" sz="2000" dirty="0">
                <a:latin typeface="Courier"/>
                <a:ea typeface="Times New Roman" panose="02020603050405020304" pitchFamily="18" charset="0"/>
                <a:cs typeface="Courier"/>
              </a:endParaRPr>
            </a:p>
            <a:p>
              <a:pPr marL="0" marR="0" fontAlgn="base">
                <a:spcBef>
                  <a:spcPts val="0"/>
                </a:spcBef>
              </a:pPr>
              <a:r>
                <a:rPr lang="en-US" sz="2000" dirty="0">
                  <a:latin typeface="Courier"/>
                  <a:ea typeface="Times New Roman" panose="02020603050405020304" pitchFamily="18" charset="0"/>
                  <a:cs typeface="Courier"/>
                </a:rPr>
                <a:t>  </a:t>
              </a:r>
              <a:r>
                <a:rPr lang="en-US" sz="2000" dirty="0" err="1">
                  <a:latin typeface="Courier"/>
                  <a:ea typeface="Times New Roman" panose="02020603050405020304" pitchFamily="18" charset="0"/>
                  <a:cs typeface="Courier"/>
                </a:rPr>
                <a:t>cggagac</a:t>
              </a:r>
              <a:endParaRPr lang="en-US" sz="2000" dirty="0">
                <a:latin typeface="Courier"/>
                <a:ea typeface="Times New Roman" panose="02020603050405020304" pitchFamily="18" charset="0"/>
                <a:cs typeface="Courier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Restriction enzymes</a:t>
            </a:r>
            <a:endParaRPr lang="en-US" sz="3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629357-063B-8049-A4F8-498444668B2F}"/>
              </a:ext>
            </a:extLst>
          </p:cNvPr>
          <p:cNvSpPr/>
          <p:nvPr/>
        </p:nvSpPr>
        <p:spPr bwMode="auto">
          <a:xfrm>
            <a:off x="5468461" y="4323803"/>
            <a:ext cx="773589" cy="778446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dot"/>
            <a:round/>
            <a:headEnd type="none" w="med" len="med"/>
            <a:tailEnd type="stealth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EC549A5-1F8C-4FC3-AF98-954A026B5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919883">
            <a:off x="5796990" y="5143590"/>
            <a:ext cx="1231274" cy="73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F86E6C2E-3B07-4F6D-9ED2-DBB51E1794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525" y="1643697"/>
            <a:ext cx="10515600" cy="598488"/>
          </a:xfrm>
        </p:spPr>
        <p:txBody>
          <a:bodyPr/>
          <a:lstStyle/>
          <a:p>
            <a:r>
              <a:rPr lang="en-US" dirty="0"/>
              <a:t>Recognize specific DNA sequences and cut the DNA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CA39A3-7412-467C-BEBD-06A5C7BF17AD}"/>
              </a:ext>
            </a:extLst>
          </p:cNvPr>
          <p:cNvSpPr/>
          <p:nvPr/>
        </p:nvSpPr>
        <p:spPr>
          <a:xfrm>
            <a:off x="1840764" y="2312307"/>
            <a:ext cx="2762295" cy="95410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5’…GAATTC…3’</a:t>
            </a:r>
          </a:p>
          <a:p>
            <a:pPr algn="ctr"/>
            <a:r>
              <a:rPr lang="en-US" sz="2800" cap="none" spc="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3’…CTTAAG…5’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19A34A-5AB2-4748-8D97-FE41C560F4D9}"/>
              </a:ext>
            </a:extLst>
          </p:cNvPr>
          <p:cNvSpPr txBox="1"/>
          <p:nvPr/>
        </p:nvSpPr>
        <p:spPr>
          <a:xfrm>
            <a:off x="634365" y="2508316"/>
            <a:ext cx="1408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Eco</a:t>
            </a:r>
            <a:r>
              <a:rPr lang="en-US" sz="2400" dirty="0" err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</a:t>
            </a:r>
            <a:endParaRPr lang="en-US" sz="2400" dirty="0">
              <a:solidFill>
                <a:schemeClr val="tx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CDCA82B-C53B-4CBD-B9DC-AD4F73FFB1E8}"/>
              </a:ext>
            </a:extLst>
          </p:cNvPr>
          <p:cNvGrpSpPr/>
          <p:nvPr/>
        </p:nvGrpSpPr>
        <p:grpSpPr>
          <a:xfrm>
            <a:off x="2788444" y="2325130"/>
            <a:ext cx="869156" cy="891827"/>
            <a:chOff x="2788444" y="2325130"/>
            <a:chExt cx="869156" cy="89182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5C31A9-814D-4D11-8FED-CCFF8C94BEB0}"/>
                </a:ext>
              </a:extLst>
            </p:cNvPr>
            <p:cNvCxnSpPr/>
            <p:nvPr/>
          </p:nvCxnSpPr>
          <p:spPr>
            <a:xfrm>
              <a:off x="2788444" y="2325130"/>
              <a:ext cx="0" cy="459468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697D8DC-41BA-4D7F-8E08-2B64C026F362}"/>
                </a:ext>
              </a:extLst>
            </p:cNvPr>
            <p:cNvCxnSpPr/>
            <p:nvPr/>
          </p:nvCxnSpPr>
          <p:spPr>
            <a:xfrm>
              <a:off x="3657600" y="2757489"/>
              <a:ext cx="0" cy="459468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5808082-24B4-4B5D-888F-F687DAD744F4}"/>
                </a:ext>
              </a:extLst>
            </p:cNvPr>
            <p:cNvCxnSpPr>
              <a:cxnSpLocks/>
            </p:cNvCxnSpPr>
            <p:nvPr/>
          </p:nvCxnSpPr>
          <p:spPr>
            <a:xfrm>
              <a:off x="2788444" y="2771775"/>
              <a:ext cx="869156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1F0E7816-13C6-4F8A-9D22-A3798C11E952}"/>
              </a:ext>
            </a:extLst>
          </p:cNvPr>
          <p:cNvSpPr/>
          <p:nvPr/>
        </p:nvSpPr>
        <p:spPr>
          <a:xfrm>
            <a:off x="7123258" y="2317766"/>
            <a:ext cx="2547492" cy="95410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5’…GCNGC…3’</a:t>
            </a:r>
          </a:p>
          <a:p>
            <a:pPr algn="ctr"/>
            <a:r>
              <a:rPr lang="en-US" sz="2800" cap="none" spc="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3’…</a:t>
            </a:r>
            <a:r>
              <a:rPr lang="en-US" sz="280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CG</a:t>
            </a:r>
            <a:r>
              <a:rPr lang="en-US" sz="2800" cap="none" spc="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NCG…5’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8BC2793-2527-4FFA-8B58-FDC855182010}"/>
              </a:ext>
            </a:extLst>
          </p:cNvPr>
          <p:cNvSpPr txBox="1"/>
          <p:nvPr/>
        </p:nvSpPr>
        <p:spPr>
          <a:xfrm>
            <a:off x="5809458" y="2513775"/>
            <a:ext cx="1407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Fnu</a:t>
            </a:r>
            <a:r>
              <a:rPr lang="en-US" sz="2400" dirty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4HI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F5DEB4F-7C9B-48B4-A75A-2CF0F913AE4E}"/>
              </a:ext>
            </a:extLst>
          </p:cNvPr>
          <p:cNvGrpSpPr/>
          <p:nvPr/>
        </p:nvGrpSpPr>
        <p:grpSpPr>
          <a:xfrm>
            <a:off x="8284369" y="2348905"/>
            <a:ext cx="221456" cy="891827"/>
            <a:chOff x="2788444" y="2325130"/>
            <a:chExt cx="869156" cy="89182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9E9F208-3F39-4701-AAE8-9D8759417BDB}"/>
                </a:ext>
              </a:extLst>
            </p:cNvPr>
            <p:cNvCxnSpPr/>
            <p:nvPr/>
          </p:nvCxnSpPr>
          <p:spPr>
            <a:xfrm>
              <a:off x="2788444" y="2325130"/>
              <a:ext cx="0" cy="459468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0078FC-DCAB-4526-AACA-53598B74A053}"/>
                </a:ext>
              </a:extLst>
            </p:cNvPr>
            <p:cNvCxnSpPr/>
            <p:nvPr/>
          </p:nvCxnSpPr>
          <p:spPr>
            <a:xfrm>
              <a:off x="3657600" y="2757489"/>
              <a:ext cx="0" cy="459468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BD4F395-ED9C-4F38-9907-682C31286370}"/>
                </a:ext>
              </a:extLst>
            </p:cNvPr>
            <p:cNvCxnSpPr>
              <a:cxnSpLocks/>
            </p:cNvCxnSpPr>
            <p:nvPr/>
          </p:nvCxnSpPr>
          <p:spPr>
            <a:xfrm>
              <a:off x="2788444" y="2771775"/>
              <a:ext cx="869156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385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7.40741E-7 L 0.20612 0.00139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4" grpId="0" animBg="1"/>
      <p:bldP spid="44" grpId="1" animBg="1"/>
      <p:bldP spid="24" grpId="0" animBg="1"/>
      <p:bldP spid="2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28B08685-0D7B-4365-A784-5C68A5AEC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64450" y="1852561"/>
            <a:ext cx="273393" cy="24570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7AF8283-BCDE-4610-90AD-72B2375940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66041" y="3850190"/>
            <a:ext cx="273393" cy="24570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D6234F4-8A7B-42C2-A38C-B7DA9F5056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48975" y="3850189"/>
            <a:ext cx="273393" cy="24570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RFLP  </a:t>
            </a:r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1F9F36-DAD1-924A-9716-8CB112426E30}"/>
              </a:ext>
            </a:extLst>
          </p:cNvPr>
          <p:cNvSpPr txBox="1"/>
          <p:nvPr/>
        </p:nvSpPr>
        <p:spPr>
          <a:xfrm>
            <a:off x="99712" y="2177885"/>
            <a:ext cx="2565639" cy="461665"/>
          </a:xfrm>
          <a:prstGeom prst="rect">
            <a:avLst/>
          </a:prstGeom>
          <a:noFill/>
        </p:spPr>
        <p:txBody>
          <a:bodyPr wrap="none" tIns="91440" bIns="91440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aster allele - SNP785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66E78A-4AE0-4D46-97D9-30D0980D7B70}"/>
              </a:ext>
            </a:extLst>
          </p:cNvPr>
          <p:cNvSpPr/>
          <p:nvPr/>
        </p:nvSpPr>
        <p:spPr bwMode="auto">
          <a:xfrm>
            <a:off x="4193666" y="4659681"/>
            <a:ext cx="1701077" cy="8755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stealth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000" b="0" dirty="0" err="1">
                <a:latin typeface="Courier"/>
                <a:ea typeface="Times New Roman" panose="02020603050405020304" pitchFamily="18" charset="0"/>
                <a:cs typeface="Courier"/>
              </a:rPr>
              <a:t>tgtg</a:t>
            </a:r>
            <a:r>
              <a:rPr lang="en-US" sz="2000" b="1" dirty="0" err="1">
                <a:latin typeface="Courier"/>
                <a:ea typeface="Times New Roman" panose="02020603050405020304" pitchFamily="18" charset="0"/>
                <a:cs typeface="Courier"/>
              </a:rPr>
              <a:t>T</a:t>
            </a:r>
            <a:r>
              <a:rPr lang="en-US" sz="2000" b="0" dirty="0" err="1">
                <a:latin typeface="Courier"/>
                <a:ea typeface="Times New Roman" panose="02020603050405020304" pitchFamily="18" charset="0"/>
                <a:cs typeface="Courier"/>
              </a:rPr>
              <a:t>tgcctt</a:t>
            </a:r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000" b="0" dirty="0" err="1">
                <a:latin typeface="Courier"/>
                <a:ea typeface="Times New Roman" panose="02020603050405020304" pitchFamily="18" charset="0"/>
                <a:cs typeface="Courier"/>
              </a:rPr>
              <a:t>acac</a:t>
            </a:r>
            <a:r>
              <a:rPr lang="en-US" sz="2000" b="1" dirty="0" err="1">
                <a:latin typeface="Courier"/>
                <a:ea typeface="Times New Roman" panose="02020603050405020304" pitchFamily="18" charset="0"/>
                <a:cs typeface="Courier"/>
              </a:rPr>
              <a:t>A</a:t>
            </a:r>
            <a:r>
              <a:rPr lang="en-US" sz="2000" b="0" dirty="0" err="1">
                <a:latin typeface="Courier"/>
                <a:ea typeface="Times New Roman" panose="02020603050405020304" pitchFamily="18" charset="0"/>
                <a:cs typeface="Courier"/>
              </a:rPr>
              <a:t>acggaa</a:t>
            </a:r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E7170C-BC79-2B42-9FCC-29CB4B700ED4}"/>
              </a:ext>
            </a:extLst>
          </p:cNvPr>
          <p:cNvSpPr/>
          <p:nvPr/>
        </p:nvSpPr>
        <p:spPr>
          <a:xfrm>
            <a:off x="8193356" y="446119"/>
            <a:ext cx="2547492" cy="95410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5’…GCNGC…3’</a:t>
            </a:r>
          </a:p>
          <a:p>
            <a:pPr algn="ctr"/>
            <a:r>
              <a:rPr lang="en-US" sz="2800" cap="none" spc="0" dirty="0">
                <a:ln w="12700">
                  <a:noFill/>
                  <a:prstDash val="solid"/>
                </a:ln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3’…CGNCG…5’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629357-063B-8049-A4F8-498444668B2F}"/>
              </a:ext>
            </a:extLst>
          </p:cNvPr>
          <p:cNvSpPr/>
          <p:nvPr/>
        </p:nvSpPr>
        <p:spPr bwMode="auto">
          <a:xfrm>
            <a:off x="4644335" y="2719119"/>
            <a:ext cx="779181" cy="778446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dot"/>
            <a:round/>
            <a:headEnd type="none" w="med" len="med"/>
            <a:tailEnd type="stealth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85E5D5-96D9-DC4C-8A88-117D8A2BAEE6}"/>
              </a:ext>
            </a:extLst>
          </p:cNvPr>
          <p:cNvSpPr/>
          <p:nvPr/>
        </p:nvSpPr>
        <p:spPr bwMode="auto">
          <a:xfrm>
            <a:off x="4642993" y="4733841"/>
            <a:ext cx="771909" cy="763078"/>
          </a:xfrm>
          <a:prstGeom prst="rect">
            <a:avLst/>
          </a:prstGeom>
          <a:noFill/>
          <a:ln w="19050" cap="flat" cmpd="sng" algn="ctr">
            <a:solidFill>
              <a:schemeClr val="accent2"/>
            </a:solidFill>
            <a:prstDash val="dot"/>
            <a:round/>
            <a:headEnd type="none" w="med" len="med"/>
            <a:tailEnd type="stealth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912C74-6539-9F44-AA43-8E7CED3176BF}"/>
              </a:ext>
            </a:extLst>
          </p:cNvPr>
          <p:cNvSpPr txBox="1"/>
          <p:nvPr/>
        </p:nvSpPr>
        <p:spPr>
          <a:xfrm>
            <a:off x="99712" y="4420005"/>
            <a:ext cx="3095719" cy="461665"/>
          </a:xfrm>
          <a:prstGeom prst="rect">
            <a:avLst/>
          </a:prstGeom>
          <a:noFill/>
        </p:spPr>
        <p:txBody>
          <a:bodyPr wrap="none" tIns="91440" bIns="91440" rtlCol="0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Non-taster allele – SNP785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F86E6C2E-3B07-4F6D-9ED2-DBB51E1794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525" y="1643697"/>
            <a:ext cx="10515600" cy="598488"/>
          </a:xfrm>
        </p:spPr>
        <p:txBody>
          <a:bodyPr/>
          <a:lstStyle/>
          <a:p>
            <a:r>
              <a:rPr lang="en-US" dirty="0"/>
              <a:t>Restriction fragment length polymorphism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1619E78-7119-4AD7-8621-75C756A2FD1B}"/>
              </a:ext>
            </a:extLst>
          </p:cNvPr>
          <p:cNvSpPr/>
          <p:nvPr/>
        </p:nvSpPr>
        <p:spPr>
          <a:xfrm>
            <a:off x="4118541" y="2168359"/>
            <a:ext cx="1871339" cy="1874520"/>
          </a:xfrm>
          <a:prstGeom prst="ellipse">
            <a:avLst/>
          </a:prstGeom>
          <a:noFill/>
          <a:ln>
            <a:solidFill>
              <a:srgbClr val="D10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DF6FEC-4A7E-2C45-9EF5-A17B5FE4A465}"/>
              </a:ext>
            </a:extLst>
          </p:cNvPr>
          <p:cNvSpPr/>
          <p:nvPr/>
        </p:nvSpPr>
        <p:spPr bwMode="auto">
          <a:xfrm>
            <a:off x="4193666" y="2646953"/>
            <a:ext cx="997463" cy="8755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stealth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000" b="0" dirty="0" err="1">
                <a:latin typeface="Courier"/>
                <a:ea typeface="Times New Roman" panose="02020603050405020304" pitchFamily="18" charset="0"/>
                <a:cs typeface="Courier"/>
              </a:rPr>
              <a:t>tgtg</a:t>
            </a:r>
            <a:r>
              <a:rPr lang="en-US" sz="2000" b="1" dirty="0" err="1">
                <a:latin typeface="Courier"/>
                <a:ea typeface="Times New Roman" panose="02020603050405020304" pitchFamily="18" charset="0"/>
                <a:cs typeface="Courier"/>
              </a:rPr>
              <a:t>C</a:t>
            </a:r>
            <a:endParaRPr lang="en-US" sz="1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000" b="0" dirty="0" err="1">
                <a:latin typeface="Courier"/>
                <a:ea typeface="Times New Roman" panose="02020603050405020304" pitchFamily="18" charset="0"/>
                <a:cs typeface="Courier"/>
              </a:rPr>
              <a:t>acac</a:t>
            </a:r>
            <a:r>
              <a:rPr lang="en-US" sz="2000" b="1" dirty="0" err="1">
                <a:latin typeface="Courier"/>
                <a:ea typeface="Times New Roman" panose="02020603050405020304" pitchFamily="18" charset="0"/>
                <a:cs typeface="Courier"/>
              </a:rPr>
              <a:t>G</a:t>
            </a:r>
            <a:r>
              <a:rPr lang="en-US" sz="2000" dirty="0" err="1">
                <a:latin typeface="Courier"/>
                <a:ea typeface="Times New Roman" panose="02020603050405020304" pitchFamily="18" charset="0"/>
                <a:cs typeface="Courier"/>
              </a:rPr>
              <a:t>a</a:t>
            </a:r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E28662-EC89-46DF-B82E-1E25FC0C8C8C}"/>
              </a:ext>
            </a:extLst>
          </p:cNvPr>
          <p:cNvGrpSpPr/>
          <p:nvPr/>
        </p:nvGrpSpPr>
        <p:grpSpPr>
          <a:xfrm>
            <a:off x="4947854" y="2651715"/>
            <a:ext cx="3354641" cy="875552"/>
            <a:chOff x="4947854" y="2651715"/>
            <a:chExt cx="3354641" cy="87555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6A6E069-5E41-4EE4-9914-6E8B34FCD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937266" y="1852561"/>
              <a:ext cx="273393" cy="2457064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42BBACF-53F9-4DC1-A807-EA15B0130531}"/>
                </a:ext>
              </a:extLst>
            </p:cNvPr>
            <p:cNvSpPr/>
            <p:nvPr/>
          </p:nvSpPr>
          <p:spPr bwMode="auto">
            <a:xfrm>
              <a:off x="4947854" y="2651715"/>
              <a:ext cx="972702" cy="875552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stealth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fontAlgn="base">
                <a:spcBef>
                  <a:spcPts val="0"/>
                </a:spcBef>
              </a:pPr>
              <a:r>
                <a:rPr lang="en-US" sz="2000" dirty="0" err="1">
                  <a:latin typeface="Courier"/>
                  <a:ea typeface="Times New Roman" panose="02020603050405020304" pitchFamily="18" charset="0"/>
                  <a:cs typeface="Courier"/>
                </a:rPr>
                <a:t>tgcctt</a:t>
              </a:r>
              <a:endParaRPr lang="en-US" sz="2000" dirty="0">
                <a:latin typeface="Courier"/>
                <a:ea typeface="Times New Roman" panose="02020603050405020304" pitchFamily="18" charset="0"/>
                <a:cs typeface="Courier"/>
              </a:endParaRPr>
            </a:p>
            <a:p>
              <a:pPr marL="0" marR="0" fontAlgn="base">
                <a:spcBef>
                  <a:spcPts val="0"/>
                </a:spcBef>
              </a:pPr>
              <a:r>
                <a:rPr lang="en-US" sz="2000" dirty="0">
                  <a:latin typeface="Courier"/>
                  <a:ea typeface="Times New Roman" panose="02020603050405020304" pitchFamily="18" charset="0"/>
                  <a:cs typeface="Courier"/>
                </a:rPr>
                <a:t> </a:t>
              </a:r>
              <a:r>
                <a:rPr lang="en-US" sz="2000" dirty="0" err="1">
                  <a:latin typeface="Courier"/>
                  <a:ea typeface="Times New Roman" panose="02020603050405020304" pitchFamily="18" charset="0"/>
                  <a:cs typeface="Courier"/>
                </a:rPr>
                <a:t>cggaa</a:t>
              </a:r>
              <a:endParaRPr lang="en-US" sz="2000" dirty="0">
                <a:latin typeface="Courier"/>
                <a:ea typeface="Times New Roman" panose="02020603050405020304" pitchFamily="18" charset="0"/>
                <a:cs typeface="Courier"/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8D9EA705-FA4C-47F4-B144-8F21BEAD9544}"/>
              </a:ext>
            </a:extLst>
          </p:cNvPr>
          <p:cNvSpPr/>
          <p:nvPr/>
        </p:nvSpPr>
        <p:spPr>
          <a:xfrm>
            <a:off x="4130835" y="4160197"/>
            <a:ext cx="1871339" cy="1874520"/>
          </a:xfrm>
          <a:prstGeom prst="ellipse">
            <a:avLst/>
          </a:prstGeom>
          <a:noFill/>
          <a:ln>
            <a:solidFill>
              <a:srgbClr val="D10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8F90C8D9-04BC-4605-8B8B-777CBFAB4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919883">
            <a:off x="4779258" y="5684493"/>
            <a:ext cx="1231274" cy="73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912D71C-9A27-4C26-9EBB-6DB749AFE018}"/>
              </a:ext>
            </a:extLst>
          </p:cNvPr>
          <p:cNvSpPr/>
          <p:nvPr/>
        </p:nvSpPr>
        <p:spPr>
          <a:xfrm>
            <a:off x="6963563" y="692339"/>
            <a:ext cx="1063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chemeClr val="tx2"/>
                </a:solidFill>
              </a:rPr>
              <a:t>Fnu</a:t>
            </a:r>
            <a:r>
              <a:rPr lang="en-US" sz="2400" dirty="0">
                <a:solidFill>
                  <a:schemeClr val="tx2"/>
                </a:solidFill>
              </a:rPr>
              <a:t>4HI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EC549A5-1F8C-4FC3-AF98-954A026B5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919883">
            <a:off x="4712410" y="3538906"/>
            <a:ext cx="1231274" cy="73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3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0.20612 0.00139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983B3CE-D1A7-BF45-AE04-CA30DA698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586" y="-122513"/>
            <a:ext cx="7846828" cy="735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9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0433829-A7E8-FD40-9036-CBA4AD27D80F}"/>
              </a:ext>
            </a:extLst>
          </p:cNvPr>
          <p:cNvSpPr/>
          <p:nvPr/>
        </p:nvSpPr>
        <p:spPr>
          <a:xfrm>
            <a:off x="336256" y="1471011"/>
            <a:ext cx="3582601" cy="948971"/>
          </a:xfrm>
          <a:prstGeom prst="roundRect">
            <a:avLst/>
          </a:prstGeom>
          <a:solidFill>
            <a:srgbClr val="D7F3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Presentation outline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80F504F6-03CA-074F-8D0D-C9B07E18261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1159" y="1662041"/>
            <a:ext cx="6913993" cy="409144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Background </a:t>
            </a:r>
          </a:p>
          <a:p>
            <a:pPr marL="0" indent="0">
              <a:buNone/>
            </a:pPr>
            <a:endParaRPr lang="en-US" sz="1200" dirty="0"/>
          </a:p>
          <a:p>
            <a:pPr marL="742950" indent="-742950">
              <a:buFont typeface="+mj-lt"/>
              <a:buAutoNum type="arabicPeriod" startAt="2"/>
            </a:pPr>
            <a:r>
              <a:rPr lang="en-US" sz="3600" dirty="0"/>
              <a:t>Lab protocol</a:t>
            </a:r>
          </a:p>
          <a:p>
            <a:pPr marL="0" indent="0">
              <a:buNone/>
            </a:pPr>
            <a:endParaRPr lang="en-US" sz="1200" dirty="0"/>
          </a:p>
          <a:p>
            <a:pPr marL="742950" indent="-742950">
              <a:buFont typeface="+mj-lt"/>
              <a:buAutoNum type="arabicPeriod" startAt="3"/>
            </a:pPr>
            <a:r>
              <a:rPr lang="en-US" sz="3600" dirty="0"/>
              <a:t>Extension activities </a:t>
            </a: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616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B7BD3-ED38-4349-8982-C24ABC18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digestion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559401-2C94-AC5B-B2C8-7E26E5A28EC9}"/>
              </a:ext>
            </a:extLst>
          </p:cNvPr>
          <p:cNvGrpSpPr/>
          <p:nvPr/>
        </p:nvGrpSpPr>
        <p:grpSpPr>
          <a:xfrm>
            <a:off x="5648960" y="116880"/>
            <a:ext cx="6152800" cy="1793957"/>
            <a:chOff x="5648960" y="116880"/>
            <a:chExt cx="6152800" cy="179395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87FCA79-8156-9421-63BA-093848445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8960" y="116880"/>
              <a:ext cx="6152800" cy="1767697"/>
            </a:xfrm>
            <a:prstGeom prst="rect">
              <a:avLst/>
            </a:prstGeom>
          </p:spPr>
        </p:pic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7115465-A4DD-C8F6-6C2C-6BD041486FEB}"/>
                </a:ext>
              </a:extLst>
            </p:cNvPr>
            <p:cNvSpPr/>
            <p:nvPr/>
          </p:nvSpPr>
          <p:spPr>
            <a:xfrm>
              <a:off x="10005060" y="147264"/>
              <a:ext cx="1795779" cy="1737312"/>
            </a:xfrm>
            <a:custGeom>
              <a:avLst/>
              <a:gdLst>
                <a:gd name="connsiteX0" fmla="*/ 0 w 3203694"/>
                <a:gd name="connsiteY0" fmla="*/ 0 h 1737312"/>
                <a:gd name="connsiteX1" fmla="*/ 217670 w 3203694"/>
                <a:gd name="connsiteY1" fmla="*/ 0 h 1737312"/>
                <a:gd name="connsiteX2" fmla="*/ 610159 w 3203694"/>
                <a:gd name="connsiteY2" fmla="*/ 0 h 1737312"/>
                <a:gd name="connsiteX3" fmla="*/ 3203694 w 3203694"/>
                <a:gd name="connsiteY3" fmla="*/ 0 h 1737312"/>
                <a:gd name="connsiteX4" fmla="*/ 3203694 w 3203694"/>
                <a:gd name="connsiteY4" fmla="*/ 1737312 h 1737312"/>
                <a:gd name="connsiteX5" fmla="*/ 217670 w 3203694"/>
                <a:gd name="connsiteY5" fmla="*/ 1737312 h 1737312"/>
                <a:gd name="connsiteX6" fmla="*/ 217670 w 3203694"/>
                <a:gd name="connsiteY6" fmla="*/ 650631 h 1737312"/>
                <a:gd name="connsiteX7" fmla="*/ 0 w 3203694"/>
                <a:gd name="connsiteY7" fmla="*/ 650631 h 1737312"/>
                <a:gd name="connsiteX8" fmla="*/ 183584 w 3203694"/>
                <a:gd name="connsiteY8" fmla="*/ 334460 h 1737312"/>
                <a:gd name="connsiteX0" fmla="*/ 337307 w 3541001"/>
                <a:gd name="connsiteY0" fmla="*/ 0 h 1737312"/>
                <a:gd name="connsiteX1" fmla="*/ 554977 w 3541001"/>
                <a:gd name="connsiteY1" fmla="*/ 0 h 1737312"/>
                <a:gd name="connsiteX2" fmla="*/ 947466 w 3541001"/>
                <a:gd name="connsiteY2" fmla="*/ 0 h 1737312"/>
                <a:gd name="connsiteX3" fmla="*/ 3541001 w 3541001"/>
                <a:gd name="connsiteY3" fmla="*/ 0 h 1737312"/>
                <a:gd name="connsiteX4" fmla="*/ 3541001 w 3541001"/>
                <a:gd name="connsiteY4" fmla="*/ 1737312 h 1737312"/>
                <a:gd name="connsiteX5" fmla="*/ 554977 w 3541001"/>
                <a:gd name="connsiteY5" fmla="*/ 1737312 h 1737312"/>
                <a:gd name="connsiteX6" fmla="*/ 554977 w 3541001"/>
                <a:gd name="connsiteY6" fmla="*/ 650631 h 1737312"/>
                <a:gd name="connsiteX7" fmla="*/ 0 w 3541001"/>
                <a:gd name="connsiteY7" fmla="*/ 689819 h 1737312"/>
                <a:gd name="connsiteX8" fmla="*/ 520891 w 3541001"/>
                <a:gd name="connsiteY8" fmla="*/ 334460 h 1737312"/>
                <a:gd name="connsiteX9" fmla="*/ 337307 w 3541001"/>
                <a:gd name="connsiteY9" fmla="*/ 0 h 1737312"/>
                <a:gd name="connsiteX0" fmla="*/ 0 w 3566948"/>
                <a:gd name="connsiteY0" fmla="*/ 13063 h 1737312"/>
                <a:gd name="connsiteX1" fmla="*/ 580924 w 3566948"/>
                <a:gd name="connsiteY1" fmla="*/ 0 h 1737312"/>
                <a:gd name="connsiteX2" fmla="*/ 973413 w 3566948"/>
                <a:gd name="connsiteY2" fmla="*/ 0 h 1737312"/>
                <a:gd name="connsiteX3" fmla="*/ 3566948 w 3566948"/>
                <a:gd name="connsiteY3" fmla="*/ 0 h 1737312"/>
                <a:gd name="connsiteX4" fmla="*/ 3566948 w 3566948"/>
                <a:gd name="connsiteY4" fmla="*/ 1737312 h 1737312"/>
                <a:gd name="connsiteX5" fmla="*/ 580924 w 3566948"/>
                <a:gd name="connsiteY5" fmla="*/ 1737312 h 1737312"/>
                <a:gd name="connsiteX6" fmla="*/ 580924 w 3566948"/>
                <a:gd name="connsiteY6" fmla="*/ 650631 h 1737312"/>
                <a:gd name="connsiteX7" fmla="*/ 25947 w 3566948"/>
                <a:gd name="connsiteY7" fmla="*/ 689819 h 1737312"/>
                <a:gd name="connsiteX8" fmla="*/ 546838 w 3566948"/>
                <a:gd name="connsiteY8" fmla="*/ 334460 h 1737312"/>
                <a:gd name="connsiteX9" fmla="*/ 0 w 3566948"/>
                <a:gd name="connsiteY9" fmla="*/ 13063 h 173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6948" h="1737312">
                  <a:moveTo>
                    <a:pt x="0" y="13063"/>
                  </a:moveTo>
                  <a:lnTo>
                    <a:pt x="580924" y="0"/>
                  </a:lnTo>
                  <a:lnTo>
                    <a:pt x="973413" y="0"/>
                  </a:lnTo>
                  <a:lnTo>
                    <a:pt x="3566948" y="0"/>
                  </a:lnTo>
                  <a:lnTo>
                    <a:pt x="3566948" y="1737312"/>
                  </a:lnTo>
                  <a:lnTo>
                    <a:pt x="580924" y="1737312"/>
                  </a:lnTo>
                  <a:lnTo>
                    <a:pt x="580924" y="650631"/>
                  </a:lnTo>
                  <a:lnTo>
                    <a:pt x="25947" y="689819"/>
                  </a:lnTo>
                  <a:lnTo>
                    <a:pt x="546838" y="334460"/>
                  </a:lnTo>
                  <a:lnTo>
                    <a:pt x="0" y="13063"/>
                  </a:ln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65B318B-A80C-02E1-6C58-6C1D9F73EF05}"/>
                </a:ext>
              </a:extLst>
            </p:cNvPr>
            <p:cNvSpPr/>
            <p:nvPr/>
          </p:nvSpPr>
          <p:spPr>
            <a:xfrm>
              <a:off x="5674212" y="117871"/>
              <a:ext cx="3077902" cy="1792966"/>
            </a:xfrm>
            <a:custGeom>
              <a:avLst/>
              <a:gdLst>
                <a:gd name="connsiteX0" fmla="*/ 0 w 1612899"/>
                <a:gd name="connsiteY0" fmla="*/ 0 h 1781862"/>
                <a:gd name="connsiteX1" fmla="*/ 23629 w 1612899"/>
                <a:gd name="connsiteY1" fmla="*/ 0 h 1781862"/>
                <a:gd name="connsiteX2" fmla="*/ 1467759 w 1612899"/>
                <a:gd name="connsiteY2" fmla="*/ 0 h 1781862"/>
                <a:gd name="connsiteX3" fmla="*/ 1467759 w 1612899"/>
                <a:gd name="connsiteY3" fmla="*/ 40432 h 1781862"/>
                <a:gd name="connsiteX4" fmla="*/ 1493324 w 1612899"/>
                <a:gd name="connsiteY4" fmla="*/ 41148 h 1781862"/>
                <a:gd name="connsiteX5" fmla="*/ 1612899 w 1612899"/>
                <a:gd name="connsiteY5" fmla="*/ 343604 h 1781862"/>
                <a:gd name="connsiteX6" fmla="*/ 1484180 w 1612899"/>
                <a:gd name="connsiteY6" fmla="*/ 641487 h 1781862"/>
                <a:gd name="connsiteX7" fmla="*/ 1467759 w 1612899"/>
                <a:gd name="connsiteY7" fmla="*/ 641699 h 1781862"/>
                <a:gd name="connsiteX8" fmla="*/ 1467759 w 1612899"/>
                <a:gd name="connsiteY8" fmla="*/ 1781862 h 1781862"/>
                <a:gd name="connsiteX9" fmla="*/ 0 w 1612899"/>
                <a:gd name="connsiteY9" fmla="*/ 1781862 h 1781862"/>
                <a:gd name="connsiteX0" fmla="*/ 0 w 1612899"/>
                <a:gd name="connsiteY0" fmla="*/ 0 h 1781862"/>
                <a:gd name="connsiteX1" fmla="*/ 23629 w 1612899"/>
                <a:gd name="connsiteY1" fmla="*/ 0 h 1781862"/>
                <a:gd name="connsiteX2" fmla="*/ 1467759 w 1612899"/>
                <a:gd name="connsiteY2" fmla="*/ 0 h 1781862"/>
                <a:gd name="connsiteX3" fmla="*/ 1467759 w 1612899"/>
                <a:gd name="connsiteY3" fmla="*/ 40432 h 1781862"/>
                <a:gd name="connsiteX4" fmla="*/ 1493324 w 1612899"/>
                <a:gd name="connsiteY4" fmla="*/ 41148 h 1781862"/>
                <a:gd name="connsiteX5" fmla="*/ 1612899 w 1612899"/>
                <a:gd name="connsiteY5" fmla="*/ 343604 h 1781862"/>
                <a:gd name="connsiteX6" fmla="*/ 1484180 w 1612899"/>
                <a:gd name="connsiteY6" fmla="*/ 641487 h 1781862"/>
                <a:gd name="connsiteX7" fmla="*/ 1508831 w 1612899"/>
                <a:gd name="connsiteY7" fmla="*/ 746201 h 1781862"/>
                <a:gd name="connsiteX8" fmla="*/ 1467759 w 1612899"/>
                <a:gd name="connsiteY8" fmla="*/ 1781862 h 1781862"/>
                <a:gd name="connsiteX9" fmla="*/ 0 w 1612899"/>
                <a:gd name="connsiteY9" fmla="*/ 1781862 h 1781862"/>
                <a:gd name="connsiteX10" fmla="*/ 0 w 1612899"/>
                <a:gd name="connsiteY10" fmla="*/ 0 h 1781862"/>
                <a:gd name="connsiteX0" fmla="*/ 0 w 1612899"/>
                <a:gd name="connsiteY0" fmla="*/ 11104 h 1792966"/>
                <a:gd name="connsiteX1" fmla="*/ 23629 w 1612899"/>
                <a:gd name="connsiteY1" fmla="*/ 11104 h 1792966"/>
                <a:gd name="connsiteX2" fmla="*/ 1467759 w 1612899"/>
                <a:gd name="connsiteY2" fmla="*/ 11104 h 1792966"/>
                <a:gd name="connsiteX3" fmla="*/ 1467759 w 1612899"/>
                <a:gd name="connsiteY3" fmla="*/ 51536 h 1792966"/>
                <a:gd name="connsiteX4" fmla="*/ 1507015 w 1612899"/>
                <a:gd name="connsiteY4" fmla="*/ 0 h 1792966"/>
                <a:gd name="connsiteX5" fmla="*/ 1612899 w 1612899"/>
                <a:gd name="connsiteY5" fmla="*/ 354708 h 1792966"/>
                <a:gd name="connsiteX6" fmla="*/ 1484180 w 1612899"/>
                <a:gd name="connsiteY6" fmla="*/ 652591 h 1792966"/>
                <a:gd name="connsiteX7" fmla="*/ 1508831 w 1612899"/>
                <a:gd name="connsiteY7" fmla="*/ 757305 h 1792966"/>
                <a:gd name="connsiteX8" fmla="*/ 1467759 w 1612899"/>
                <a:gd name="connsiteY8" fmla="*/ 1792966 h 1792966"/>
                <a:gd name="connsiteX9" fmla="*/ 0 w 1612899"/>
                <a:gd name="connsiteY9" fmla="*/ 1792966 h 1792966"/>
                <a:gd name="connsiteX10" fmla="*/ 0 w 1612899"/>
                <a:gd name="connsiteY10" fmla="*/ 11104 h 1792966"/>
                <a:gd name="connsiteX0" fmla="*/ 0 w 1612899"/>
                <a:gd name="connsiteY0" fmla="*/ 11104 h 1792966"/>
                <a:gd name="connsiteX1" fmla="*/ 23629 w 1612899"/>
                <a:gd name="connsiteY1" fmla="*/ 11104 h 1792966"/>
                <a:gd name="connsiteX2" fmla="*/ 1467759 w 1612899"/>
                <a:gd name="connsiteY2" fmla="*/ 11104 h 1792966"/>
                <a:gd name="connsiteX3" fmla="*/ 1467759 w 1612899"/>
                <a:gd name="connsiteY3" fmla="*/ 51536 h 1792966"/>
                <a:gd name="connsiteX4" fmla="*/ 1507015 w 1612899"/>
                <a:gd name="connsiteY4" fmla="*/ 0 h 1792966"/>
                <a:gd name="connsiteX5" fmla="*/ 1612899 w 1612899"/>
                <a:gd name="connsiteY5" fmla="*/ 354708 h 1792966"/>
                <a:gd name="connsiteX6" fmla="*/ 1504716 w 1612899"/>
                <a:gd name="connsiteY6" fmla="*/ 770156 h 1792966"/>
                <a:gd name="connsiteX7" fmla="*/ 1508831 w 1612899"/>
                <a:gd name="connsiteY7" fmla="*/ 757305 h 1792966"/>
                <a:gd name="connsiteX8" fmla="*/ 1467759 w 1612899"/>
                <a:gd name="connsiteY8" fmla="*/ 1792966 h 1792966"/>
                <a:gd name="connsiteX9" fmla="*/ 0 w 1612899"/>
                <a:gd name="connsiteY9" fmla="*/ 1792966 h 1792966"/>
                <a:gd name="connsiteX10" fmla="*/ 0 w 1612899"/>
                <a:gd name="connsiteY10" fmla="*/ 11104 h 179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2899" h="1792966">
                  <a:moveTo>
                    <a:pt x="0" y="11104"/>
                  </a:moveTo>
                  <a:lnTo>
                    <a:pt x="23629" y="11104"/>
                  </a:lnTo>
                  <a:lnTo>
                    <a:pt x="1467759" y="11104"/>
                  </a:lnTo>
                  <a:lnTo>
                    <a:pt x="1467759" y="51536"/>
                  </a:lnTo>
                  <a:lnTo>
                    <a:pt x="1507015" y="0"/>
                  </a:lnTo>
                  <a:lnTo>
                    <a:pt x="1612899" y="354708"/>
                  </a:lnTo>
                  <a:lnTo>
                    <a:pt x="1504716" y="770156"/>
                  </a:lnTo>
                  <a:lnTo>
                    <a:pt x="1508831" y="757305"/>
                  </a:lnTo>
                  <a:lnTo>
                    <a:pt x="1467759" y="1792966"/>
                  </a:lnTo>
                  <a:lnTo>
                    <a:pt x="0" y="1792966"/>
                  </a:lnTo>
                  <a:lnTo>
                    <a:pt x="0" y="11104"/>
                  </a:ln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A13BA1C-0575-5E4F-B2D3-F9CFF2550B70}"/>
              </a:ext>
            </a:extLst>
          </p:cNvPr>
          <p:cNvSpPr txBox="1"/>
          <p:nvPr/>
        </p:nvSpPr>
        <p:spPr>
          <a:xfrm>
            <a:off x="391160" y="1802932"/>
            <a:ext cx="86423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Helvetica" pitchFamily="2" charset="0"/>
              </a:rPr>
              <a:t>Label a new PCR tube (200 </a:t>
            </a:r>
            <a:r>
              <a:rPr lang="el-GR" sz="3200" dirty="0">
                <a:latin typeface="Helvetica" pitchFamily="2" charset="0"/>
              </a:rPr>
              <a:t>μ</a:t>
            </a:r>
            <a:r>
              <a:rPr lang="en-US" sz="3200" dirty="0">
                <a:latin typeface="Helvetica" pitchFamily="2" charset="0"/>
              </a:rPr>
              <a:t>l tube) with your initials and ‘RE’ for restriction digestion</a:t>
            </a:r>
          </a:p>
          <a:p>
            <a:pPr marL="514350" indent="-51435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6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Helvetica" pitchFamily="2" charset="0"/>
              </a:rPr>
              <a:t>Transfer 14 </a:t>
            </a:r>
            <a:r>
              <a:rPr lang="el-GR" sz="3200" dirty="0">
                <a:latin typeface="Helvetica" pitchFamily="2" charset="0"/>
              </a:rPr>
              <a:t>μ</a:t>
            </a:r>
            <a:r>
              <a:rPr lang="en-US" sz="3200" dirty="0">
                <a:latin typeface="Helvetica" pitchFamily="2" charset="0"/>
              </a:rPr>
              <a:t>l of your PCR reaction to your tube</a:t>
            </a:r>
          </a:p>
          <a:p>
            <a:pPr marL="514350" indent="-51435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6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Helvetica" pitchFamily="2" charset="0"/>
              </a:rPr>
              <a:t>Add 2 </a:t>
            </a:r>
            <a:r>
              <a:rPr lang="el-GR" sz="3200" dirty="0">
                <a:latin typeface="Helvetica" pitchFamily="2" charset="0"/>
              </a:rPr>
              <a:t>μ</a:t>
            </a:r>
            <a:r>
              <a:rPr lang="en-US" sz="3200" dirty="0">
                <a:latin typeface="Helvetica" pitchFamily="2" charset="0"/>
              </a:rPr>
              <a:t>l restriction enzyme to your tube and mix well</a:t>
            </a:r>
          </a:p>
          <a:p>
            <a:pPr marL="514350" indent="-514350">
              <a:buFont typeface="+mj-lt"/>
              <a:buAutoNum type="arabicPeriod"/>
            </a:pP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Helvetica" pitchFamily="2" charset="0"/>
              </a:rPr>
              <a:t>Incubate at 37°C for at least 15 minutes</a:t>
            </a:r>
          </a:p>
          <a:p>
            <a:endParaRPr lang="en-US" sz="32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39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FC0B7292-6B14-42D0-B75E-A241B0F4D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0" y="4252728"/>
            <a:ext cx="10976086" cy="218392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Now you will use gel electrophoresis to visualize your samples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This will allow you to determine your </a:t>
            </a:r>
            <a:r>
              <a:rPr lang="en-US" sz="3200" i="1" dirty="0"/>
              <a:t>TAS2R38</a:t>
            </a:r>
            <a:r>
              <a:rPr lang="en-US" sz="3200" dirty="0"/>
              <a:t> genotype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BB7BD3-ED38-4349-8982-C24ABC18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Gel electrophoresis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6FBCAA-26F9-78F3-94B8-F613A46A8B46}"/>
              </a:ext>
            </a:extLst>
          </p:cNvPr>
          <p:cNvGrpSpPr/>
          <p:nvPr/>
        </p:nvGrpSpPr>
        <p:grpSpPr>
          <a:xfrm>
            <a:off x="1168172" y="1158238"/>
            <a:ext cx="9422061" cy="2699888"/>
            <a:chOff x="1004835" y="2532185"/>
            <a:chExt cx="10309610" cy="295421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73F4B91-5898-D472-C167-E37F61915C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835" y="2532185"/>
              <a:ext cx="10309610" cy="29542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750A80-801F-D57B-FFA5-BE2074BE07FC}"/>
                </a:ext>
              </a:extLst>
            </p:cNvPr>
            <p:cNvSpPr txBox="1"/>
            <p:nvPr/>
          </p:nvSpPr>
          <p:spPr>
            <a:xfrm>
              <a:off x="6562401" y="2800317"/>
              <a:ext cx="1449158" cy="639860"/>
            </a:xfrm>
            <a:prstGeom prst="rect">
              <a:avLst/>
            </a:prstGeom>
            <a:solidFill>
              <a:srgbClr val="0B437C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Restriction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digestion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769C14-A094-C8F9-0839-560F2CF0E7A7}"/>
                </a:ext>
              </a:extLst>
            </p:cNvPr>
            <p:cNvSpPr txBox="1"/>
            <p:nvPr/>
          </p:nvSpPr>
          <p:spPr>
            <a:xfrm>
              <a:off x="1416465" y="2800317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DNA 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extraction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0F39C7-4BAD-6C7F-E26C-18B203AB0EC4}"/>
                </a:ext>
              </a:extLst>
            </p:cNvPr>
            <p:cNvSpPr txBox="1"/>
            <p:nvPr/>
          </p:nvSpPr>
          <p:spPr>
            <a:xfrm>
              <a:off x="3848166" y="2800317"/>
              <a:ext cx="2020071" cy="646331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Polymerase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chain reaction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BF8B3B-313D-1F40-8C06-3BACCF6CAB8E}"/>
                </a:ext>
              </a:extLst>
            </p:cNvPr>
            <p:cNvSpPr txBox="1"/>
            <p:nvPr/>
          </p:nvSpPr>
          <p:spPr>
            <a:xfrm>
              <a:off x="8755820" y="2782669"/>
              <a:ext cx="2148214" cy="639860"/>
            </a:xfrm>
            <a:prstGeom prst="rect">
              <a:avLst/>
            </a:prstGeom>
            <a:solidFill>
              <a:srgbClr val="0B437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Gel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AMP_GothamBold" pitchFamily="2" charset="0"/>
                </a:rPr>
                <a:t>electrophoresis</a:t>
              </a:r>
            </a:p>
          </p:txBody>
        </p:sp>
      </p:grpSp>
      <p:sp>
        <p:nvSpPr>
          <p:cNvPr id="6" name="Right Arrow 5">
            <a:extLst>
              <a:ext uri="{FF2B5EF4-FFF2-40B4-BE49-F238E27FC236}">
                <a16:creationId xmlns:a16="http://schemas.microsoft.com/office/drawing/2014/main" id="{38955C8F-07A0-DF46-8624-396C1A251F13}"/>
              </a:ext>
            </a:extLst>
          </p:cNvPr>
          <p:cNvSpPr/>
          <p:nvPr/>
        </p:nvSpPr>
        <p:spPr>
          <a:xfrm rot="5400000">
            <a:off x="8717049" y="167532"/>
            <a:ext cx="1032933" cy="948479"/>
          </a:xfrm>
          <a:prstGeom prst="rightArrow">
            <a:avLst/>
          </a:prstGeom>
          <a:solidFill>
            <a:srgbClr val="D10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69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940D9-0440-3F2A-BFF0-C9BF662CB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9" y="418501"/>
            <a:ext cx="11339945" cy="85941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Gel electrophoresis separates DNA by size</a:t>
            </a: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D02DB148-FDCD-023C-2588-F9C442B046FF}"/>
              </a:ext>
            </a:extLst>
          </p:cNvPr>
          <p:cNvGrpSpPr/>
          <p:nvPr/>
        </p:nvGrpSpPr>
        <p:grpSpPr>
          <a:xfrm>
            <a:off x="4492801" y="1877171"/>
            <a:ext cx="231240" cy="222349"/>
            <a:chOff x="987862" y="2824154"/>
            <a:chExt cx="242802" cy="233466"/>
          </a:xfrm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82CD19E8-2182-4D37-D3CE-C67192CD691C}"/>
                </a:ext>
              </a:extLst>
            </p:cNvPr>
            <p:cNvSpPr/>
            <p:nvPr/>
          </p:nvSpPr>
          <p:spPr>
            <a:xfrm>
              <a:off x="987862" y="2824154"/>
              <a:ext cx="242802" cy="233466"/>
            </a:xfrm>
            <a:prstGeom prst="ellipse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4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452E785-0E3B-5618-66B6-A11BDD617F6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048736" y="2940887"/>
              <a:ext cx="12105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A8015CC-475F-7455-1F17-33C99E511839}"/>
              </a:ext>
            </a:extLst>
          </p:cNvPr>
          <p:cNvGrpSpPr/>
          <p:nvPr/>
        </p:nvGrpSpPr>
        <p:grpSpPr>
          <a:xfrm>
            <a:off x="7059244" y="1790747"/>
            <a:ext cx="527442" cy="541113"/>
            <a:chOff x="825399" y="4142864"/>
            <a:chExt cx="622023" cy="638146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CFBF5F36-0E8B-DB1F-DE9F-E7DB0B4EC910}"/>
                </a:ext>
              </a:extLst>
            </p:cNvPr>
            <p:cNvSpPr/>
            <p:nvPr/>
          </p:nvSpPr>
          <p:spPr>
            <a:xfrm>
              <a:off x="825399" y="4142864"/>
              <a:ext cx="622023" cy="638146"/>
            </a:xfrm>
            <a:prstGeom prst="ellipse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42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D53A825-4F09-74FC-F02C-5135FB6FD4D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81459" y="4461937"/>
              <a:ext cx="328229" cy="0"/>
            </a:xfrm>
            <a:prstGeom prst="line">
              <a:avLst/>
            </a:prstGeom>
            <a:solidFill>
              <a:schemeClr val="accent1"/>
            </a:solidFill>
            <a:ln w="476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F0A65386-696C-EE0C-A240-AB42A6850D21}"/>
              </a:ext>
            </a:extLst>
          </p:cNvPr>
          <p:cNvGrpSpPr/>
          <p:nvPr/>
        </p:nvGrpSpPr>
        <p:grpSpPr>
          <a:xfrm>
            <a:off x="4074458" y="1206132"/>
            <a:ext cx="4086561" cy="4947971"/>
            <a:chOff x="4074458" y="1206132"/>
            <a:chExt cx="4086561" cy="4947971"/>
          </a:xfrm>
        </p:grpSpPr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E45909B8-7690-B5E4-697B-6CF3D0A1A0E4}"/>
                </a:ext>
              </a:extLst>
            </p:cNvPr>
            <p:cNvSpPr/>
            <p:nvPr/>
          </p:nvSpPr>
          <p:spPr>
            <a:xfrm>
              <a:off x="4518763" y="235519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6ED97C3-AB1E-A837-D379-83CF855906BA}"/>
                </a:ext>
              </a:extLst>
            </p:cNvPr>
            <p:cNvGrpSpPr/>
            <p:nvPr/>
          </p:nvGrpSpPr>
          <p:grpSpPr>
            <a:xfrm>
              <a:off x="4175208" y="2017060"/>
              <a:ext cx="797845" cy="118120"/>
              <a:chOff x="4084956" y="4032069"/>
              <a:chExt cx="941160" cy="139337"/>
            </a:xfrm>
          </p:grpSpPr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2702A1AC-94B2-7351-1F53-35FC5305B45E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BA7A0387-D139-B3D7-C7DD-D32FE2767970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E0982D76-60A1-9059-2C94-936387F084BD}"/>
                </a:ext>
              </a:extLst>
            </p:cNvPr>
            <p:cNvSpPr/>
            <p:nvPr/>
          </p:nvSpPr>
          <p:spPr>
            <a:xfrm>
              <a:off x="5549425" y="201706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30D735BD-C7C1-92D6-6FE6-7E5D98D790BA}"/>
                </a:ext>
              </a:extLst>
            </p:cNvPr>
            <p:cNvSpPr/>
            <p:nvPr/>
          </p:nvSpPr>
          <p:spPr>
            <a:xfrm>
              <a:off x="5205871" y="235988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9823AE4A-C856-38B9-4BD9-0C169F624ED0}"/>
                </a:ext>
              </a:extLst>
            </p:cNvPr>
            <p:cNvSpPr/>
            <p:nvPr/>
          </p:nvSpPr>
          <p:spPr>
            <a:xfrm>
              <a:off x="5892979" y="235519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A9373024-BE34-CB7D-0601-6BA491EDA456}"/>
                </a:ext>
              </a:extLst>
            </p:cNvPr>
            <p:cNvSpPr/>
            <p:nvPr/>
          </p:nvSpPr>
          <p:spPr>
            <a:xfrm>
              <a:off x="4518763" y="308321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E73212D-2B44-EC37-F9E5-4938CE18902B}"/>
                </a:ext>
              </a:extLst>
            </p:cNvPr>
            <p:cNvGrpSpPr/>
            <p:nvPr/>
          </p:nvGrpSpPr>
          <p:grpSpPr>
            <a:xfrm>
              <a:off x="4175208" y="2745079"/>
              <a:ext cx="797845" cy="118120"/>
              <a:chOff x="4084956" y="4032069"/>
              <a:chExt cx="941160" cy="139337"/>
            </a:xfrm>
          </p:grpSpPr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8788B661-938C-41CB-818C-735F480730D8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8113E4E3-ECEB-19D9-68C7-6632F00E395B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C1A3689-B699-A51B-2B47-813811BF6E2E}"/>
                </a:ext>
              </a:extLst>
            </p:cNvPr>
            <p:cNvSpPr/>
            <p:nvPr/>
          </p:nvSpPr>
          <p:spPr>
            <a:xfrm>
              <a:off x="5549425" y="274507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DE5AB597-7AA9-7168-800B-ED44F8CB6990}"/>
                </a:ext>
              </a:extLst>
            </p:cNvPr>
            <p:cNvSpPr/>
            <p:nvPr/>
          </p:nvSpPr>
          <p:spPr>
            <a:xfrm>
              <a:off x="5205871" y="308790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F7CF19DB-E9D2-FFA0-834E-CE6B38C461FB}"/>
                </a:ext>
              </a:extLst>
            </p:cNvPr>
            <p:cNvSpPr/>
            <p:nvPr/>
          </p:nvSpPr>
          <p:spPr>
            <a:xfrm>
              <a:off x="5892979" y="308321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9EB68A4C-07BF-01EF-3713-70848526BEAB}"/>
                </a:ext>
              </a:extLst>
            </p:cNvPr>
            <p:cNvSpPr/>
            <p:nvPr/>
          </p:nvSpPr>
          <p:spPr>
            <a:xfrm>
              <a:off x="6236533" y="201706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DFDA309C-4EE8-2239-22F9-7EE394D92804}"/>
                </a:ext>
              </a:extLst>
            </p:cNvPr>
            <p:cNvSpPr/>
            <p:nvPr/>
          </p:nvSpPr>
          <p:spPr>
            <a:xfrm>
              <a:off x="6580088" y="235988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30902621-2F76-9FDF-AE49-05E4AA066124}"/>
                </a:ext>
              </a:extLst>
            </p:cNvPr>
            <p:cNvSpPr/>
            <p:nvPr/>
          </p:nvSpPr>
          <p:spPr>
            <a:xfrm>
              <a:off x="7267196" y="235519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620CD5A4-C826-22C7-F0C4-3FBDDF0CEB7D}"/>
                </a:ext>
              </a:extLst>
            </p:cNvPr>
            <p:cNvGrpSpPr/>
            <p:nvPr/>
          </p:nvGrpSpPr>
          <p:grpSpPr>
            <a:xfrm>
              <a:off x="6923641" y="2017060"/>
              <a:ext cx="797845" cy="118120"/>
              <a:chOff x="4084956" y="4032069"/>
              <a:chExt cx="941160" cy="139337"/>
            </a:xfrm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7D5C1677-B553-4AEB-199B-AB94A7108B49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8BB58B73-5715-EA2D-3167-B43041ACFA4D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921F21B4-E6DC-EF4A-FD33-34F32479C7DF}"/>
                </a:ext>
              </a:extLst>
            </p:cNvPr>
            <p:cNvSpPr/>
            <p:nvPr/>
          </p:nvSpPr>
          <p:spPr>
            <a:xfrm>
              <a:off x="7954304" y="235988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1701A4F-224A-23AA-D8DE-81977E572672}"/>
                </a:ext>
              </a:extLst>
            </p:cNvPr>
            <p:cNvSpPr/>
            <p:nvPr/>
          </p:nvSpPr>
          <p:spPr>
            <a:xfrm>
              <a:off x="6236533" y="274507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8045BD02-AD72-5605-50D3-DE0D01237B8B}"/>
                </a:ext>
              </a:extLst>
            </p:cNvPr>
            <p:cNvSpPr/>
            <p:nvPr/>
          </p:nvSpPr>
          <p:spPr>
            <a:xfrm>
              <a:off x="6580088" y="308790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878FC93-1DD8-0AE9-5B30-7E026640226D}"/>
                </a:ext>
              </a:extLst>
            </p:cNvPr>
            <p:cNvSpPr/>
            <p:nvPr/>
          </p:nvSpPr>
          <p:spPr>
            <a:xfrm>
              <a:off x="7267196" y="308321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2F15EBB7-8611-EB84-E3F2-517EE33FB82E}"/>
                </a:ext>
              </a:extLst>
            </p:cNvPr>
            <p:cNvGrpSpPr/>
            <p:nvPr/>
          </p:nvGrpSpPr>
          <p:grpSpPr>
            <a:xfrm>
              <a:off x="6923641" y="2745079"/>
              <a:ext cx="797845" cy="118120"/>
              <a:chOff x="4084956" y="4032069"/>
              <a:chExt cx="941160" cy="139337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CE77C2B5-C72D-464D-9FC1-B555C0EF671B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EF214BF3-BFB2-12ED-84DE-94EE3162DDBF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CBF6201-BFB4-887B-46DF-C0C6C015F926}"/>
                </a:ext>
              </a:extLst>
            </p:cNvPr>
            <p:cNvSpPr/>
            <p:nvPr/>
          </p:nvSpPr>
          <p:spPr>
            <a:xfrm>
              <a:off x="7954304" y="308790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5FE4DDC-9C1C-6E2F-0C24-FFFDCC91A66C}"/>
                </a:ext>
              </a:extLst>
            </p:cNvPr>
            <p:cNvSpPr/>
            <p:nvPr/>
          </p:nvSpPr>
          <p:spPr>
            <a:xfrm>
              <a:off x="4518763" y="381123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DB621D38-2032-C5C4-AC57-555862E37A99}"/>
                </a:ext>
              </a:extLst>
            </p:cNvPr>
            <p:cNvGrpSpPr/>
            <p:nvPr/>
          </p:nvGrpSpPr>
          <p:grpSpPr>
            <a:xfrm>
              <a:off x="4175208" y="3473098"/>
              <a:ext cx="797845" cy="118120"/>
              <a:chOff x="4084956" y="4032069"/>
              <a:chExt cx="941160" cy="139337"/>
            </a:xfrm>
          </p:grpSpPr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1A56C16D-3CD0-36ED-1A30-5CD0EB778770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AB8746D0-7E28-C8A3-13A1-DC1A9395035B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0F85B1A7-2801-5734-8BA4-3FBDB478678B}"/>
                </a:ext>
              </a:extLst>
            </p:cNvPr>
            <p:cNvSpPr/>
            <p:nvPr/>
          </p:nvSpPr>
          <p:spPr>
            <a:xfrm>
              <a:off x="5549425" y="3473098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31D220BD-5657-5514-EE64-344645852F3B}"/>
                </a:ext>
              </a:extLst>
            </p:cNvPr>
            <p:cNvSpPr/>
            <p:nvPr/>
          </p:nvSpPr>
          <p:spPr>
            <a:xfrm>
              <a:off x="5205871" y="381592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55C6A527-0404-1EBC-D024-10AC80D71B36}"/>
                </a:ext>
              </a:extLst>
            </p:cNvPr>
            <p:cNvSpPr/>
            <p:nvPr/>
          </p:nvSpPr>
          <p:spPr>
            <a:xfrm>
              <a:off x="5892979" y="381123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48D30B2-2C41-4A24-F53E-8E28A9648BCA}"/>
                </a:ext>
              </a:extLst>
            </p:cNvPr>
            <p:cNvSpPr/>
            <p:nvPr/>
          </p:nvSpPr>
          <p:spPr>
            <a:xfrm>
              <a:off x="4518763" y="453925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86114D12-011F-026F-3AE8-0713B9F57D61}"/>
                </a:ext>
              </a:extLst>
            </p:cNvPr>
            <p:cNvGrpSpPr/>
            <p:nvPr/>
          </p:nvGrpSpPr>
          <p:grpSpPr>
            <a:xfrm>
              <a:off x="4175208" y="4201116"/>
              <a:ext cx="797845" cy="118120"/>
              <a:chOff x="4084956" y="4032069"/>
              <a:chExt cx="941160" cy="139337"/>
            </a:xfrm>
          </p:grpSpPr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6D317492-6067-6209-A32C-E68A2AB38A6B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956DED83-DE9A-8892-DA26-536ABC06C0B0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9DA00D02-C731-1BDC-94DB-6F0EA6E30BDB}"/>
                </a:ext>
              </a:extLst>
            </p:cNvPr>
            <p:cNvSpPr/>
            <p:nvPr/>
          </p:nvSpPr>
          <p:spPr>
            <a:xfrm>
              <a:off x="5549425" y="4201116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9A5B1A7-9AC0-C10B-C57E-DF891CB79B43}"/>
                </a:ext>
              </a:extLst>
            </p:cNvPr>
            <p:cNvSpPr/>
            <p:nvPr/>
          </p:nvSpPr>
          <p:spPr>
            <a:xfrm>
              <a:off x="5205871" y="4543941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D0AEE1FA-2D97-5300-6558-0FB74A4E713C}"/>
                </a:ext>
              </a:extLst>
            </p:cNvPr>
            <p:cNvSpPr/>
            <p:nvPr/>
          </p:nvSpPr>
          <p:spPr>
            <a:xfrm>
              <a:off x="5892979" y="453925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1ED03EB1-7DDF-0714-9118-5558D85AD729}"/>
                </a:ext>
              </a:extLst>
            </p:cNvPr>
            <p:cNvSpPr/>
            <p:nvPr/>
          </p:nvSpPr>
          <p:spPr>
            <a:xfrm>
              <a:off x="6236533" y="3473098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6B93FEFB-8CC8-102D-01C0-80A00100A82F}"/>
                </a:ext>
              </a:extLst>
            </p:cNvPr>
            <p:cNvSpPr/>
            <p:nvPr/>
          </p:nvSpPr>
          <p:spPr>
            <a:xfrm>
              <a:off x="6580088" y="381592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5C79A683-1187-5073-3C1F-A6CB62DDF137}"/>
                </a:ext>
              </a:extLst>
            </p:cNvPr>
            <p:cNvSpPr/>
            <p:nvPr/>
          </p:nvSpPr>
          <p:spPr>
            <a:xfrm>
              <a:off x="7267196" y="381123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5DAE4A4D-E65A-CC8A-595B-598B4E173119}"/>
                </a:ext>
              </a:extLst>
            </p:cNvPr>
            <p:cNvGrpSpPr/>
            <p:nvPr/>
          </p:nvGrpSpPr>
          <p:grpSpPr>
            <a:xfrm>
              <a:off x="6923641" y="3473098"/>
              <a:ext cx="797845" cy="118120"/>
              <a:chOff x="4084956" y="4032069"/>
              <a:chExt cx="941160" cy="139337"/>
            </a:xfrm>
          </p:grpSpPr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1E87E139-31B9-00ED-D844-C62E746B0DEA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12763D07-5A4A-6FC7-A856-B7F88DB96043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C7719E7-5439-C0FF-2D3A-C0E054F811D8}"/>
                </a:ext>
              </a:extLst>
            </p:cNvPr>
            <p:cNvSpPr/>
            <p:nvPr/>
          </p:nvSpPr>
          <p:spPr>
            <a:xfrm>
              <a:off x="7954304" y="381592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DCCC9331-6AB5-9A6F-A7A1-0E15F9C5B48A}"/>
                </a:ext>
              </a:extLst>
            </p:cNvPr>
            <p:cNvSpPr/>
            <p:nvPr/>
          </p:nvSpPr>
          <p:spPr>
            <a:xfrm>
              <a:off x="6236533" y="4201116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433C8D4-FF91-B297-29F2-434B29FD0D9A}"/>
                </a:ext>
              </a:extLst>
            </p:cNvPr>
            <p:cNvSpPr/>
            <p:nvPr/>
          </p:nvSpPr>
          <p:spPr>
            <a:xfrm>
              <a:off x="6580088" y="4543941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5BA3F96-2203-E28F-3F48-035E57E3F3B8}"/>
                </a:ext>
              </a:extLst>
            </p:cNvPr>
            <p:cNvSpPr/>
            <p:nvPr/>
          </p:nvSpPr>
          <p:spPr>
            <a:xfrm>
              <a:off x="7267196" y="453925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29A8AF67-030F-B5A2-325A-611BA96EAC37}"/>
                </a:ext>
              </a:extLst>
            </p:cNvPr>
            <p:cNvGrpSpPr/>
            <p:nvPr/>
          </p:nvGrpSpPr>
          <p:grpSpPr>
            <a:xfrm>
              <a:off x="6923641" y="4201116"/>
              <a:ext cx="797845" cy="118120"/>
              <a:chOff x="4084956" y="4032069"/>
              <a:chExt cx="941160" cy="139337"/>
            </a:xfrm>
          </p:grpSpPr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BB0A0E3-7B7F-609D-7DC9-F89BB8E6493A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9571AB8-3E22-5BB5-8061-ACF7FDFE3458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50DC3CD6-1722-9CB1-86C4-EE0CF9D74A9B}"/>
                </a:ext>
              </a:extLst>
            </p:cNvPr>
            <p:cNvSpPr/>
            <p:nvPr/>
          </p:nvSpPr>
          <p:spPr>
            <a:xfrm>
              <a:off x="7954304" y="4543941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1A6AAD52-BE47-52B4-0E13-6C813D94389D}"/>
                </a:ext>
              </a:extLst>
            </p:cNvPr>
            <p:cNvSpPr/>
            <p:nvPr/>
          </p:nvSpPr>
          <p:spPr>
            <a:xfrm>
              <a:off x="4518763" y="526726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D12B7E34-F51D-B054-D2BA-336FBE51854A}"/>
                </a:ext>
              </a:extLst>
            </p:cNvPr>
            <p:cNvGrpSpPr/>
            <p:nvPr/>
          </p:nvGrpSpPr>
          <p:grpSpPr>
            <a:xfrm>
              <a:off x="4175208" y="4929135"/>
              <a:ext cx="797845" cy="118120"/>
              <a:chOff x="4084956" y="4032069"/>
              <a:chExt cx="941160" cy="139337"/>
            </a:xfrm>
          </p:grpSpPr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BB222477-D054-D34C-E4BC-3617A0462D67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F50BA7E2-A98D-C986-6D18-613479AC1802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6B5E5DCF-7D65-61FC-298A-EDA42A8BFFF9}"/>
                </a:ext>
              </a:extLst>
            </p:cNvPr>
            <p:cNvSpPr/>
            <p:nvPr/>
          </p:nvSpPr>
          <p:spPr>
            <a:xfrm>
              <a:off x="5549425" y="492913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7630557A-E242-3C67-0FB1-20BE7530A927}"/>
                </a:ext>
              </a:extLst>
            </p:cNvPr>
            <p:cNvSpPr/>
            <p:nvPr/>
          </p:nvSpPr>
          <p:spPr>
            <a:xfrm>
              <a:off x="5205871" y="527195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83B45A53-BBEE-D113-4454-558AC7A27A32}"/>
                </a:ext>
              </a:extLst>
            </p:cNvPr>
            <p:cNvSpPr/>
            <p:nvPr/>
          </p:nvSpPr>
          <p:spPr>
            <a:xfrm>
              <a:off x="5892979" y="526726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F0F6C6A6-B636-5AAA-E1D4-78F8239062D0}"/>
                </a:ext>
              </a:extLst>
            </p:cNvPr>
            <p:cNvSpPr/>
            <p:nvPr/>
          </p:nvSpPr>
          <p:spPr>
            <a:xfrm>
              <a:off x="6236533" y="492913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E159B76E-CEDC-FCB1-40C6-D7284C51011C}"/>
                </a:ext>
              </a:extLst>
            </p:cNvPr>
            <p:cNvSpPr/>
            <p:nvPr/>
          </p:nvSpPr>
          <p:spPr>
            <a:xfrm>
              <a:off x="6580088" y="527195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2839F84-60EB-AF4A-C188-B301ABA113BB}"/>
                </a:ext>
              </a:extLst>
            </p:cNvPr>
            <p:cNvSpPr/>
            <p:nvPr/>
          </p:nvSpPr>
          <p:spPr>
            <a:xfrm>
              <a:off x="7267196" y="526726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01016E98-D957-3771-9253-51FB335AFEFB}"/>
                </a:ext>
              </a:extLst>
            </p:cNvPr>
            <p:cNvGrpSpPr/>
            <p:nvPr/>
          </p:nvGrpSpPr>
          <p:grpSpPr>
            <a:xfrm>
              <a:off x="6923641" y="4929135"/>
              <a:ext cx="797845" cy="118120"/>
              <a:chOff x="4084956" y="4032069"/>
              <a:chExt cx="941160" cy="139337"/>
            </a:xfrm>
          </p:grpSpPr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DA1057AC-06C7-DED3-9D7B-038F773A4C3D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08F02CF7-5C12-58C6-C7F1-6DCC600C5DF0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692291DA-F073-9858-4822-53D9CC1E0688}"/>
                </a:ext>
              </a:extLst>
            </p:cNvPr>
            <p:cNvSpPr/>
            <p:nvPr/>
          </p:nvSpPr>
          <p:spPr>
            <a:xfrm>
              <a:off x="7954304" y="527195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CD08FBF9-7DD3-A655-C3D5-C44F4C6AF5ED}"/>
                </a:ext>
              </a:extLst>
            </p:cNvPr>
            <p:cNvSpPr/>
            <p:nvPr/>
          </p:nvSpPr>
          <p:spPr>
            <a:xfrm>
              <a:off x="4074458" y="5730961"/>
              <a:ext cx="4086559" cy="42314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A0713BAC-E4AD-F73E-F94C-01BF8144EB56}"/>
                </a:ext>
              </a:extLst>
            </p:cNvPr>
            <p:cNvSpPr/>
            <p:nvPr/>
          </p:nvSpPr>
          <p:spPr>
            <a:xfrm>
              <a:off x="4074459" y="1206132"/>
              <a:ext cx="4086560" cy="42314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04CC1804-B3A9-43DE-C886-63CB477C18E9}"/>
              </a:ext>
            </a:extLst>
          </p:cNvPr>
          <p:cNvSpPr txBox="1"/>
          <p:nvPr/>
        </p:nvSpPr>
        <p:spPr>
          <a:xfrm>
            <a:off x="3049129" y="5642286"/>
            <a:ext cx="6048917" cy="668315"/>
          </a:xfrm>
          <a:prstGeom prst="rect">
            <a:avLst/>
          </a:prstGeom>
          <a:noFill/>
        </p:spPr>
        <p:txBody>
          <a:bodyPr wrap="square" tIns="87086" bIns="87086" rtlCol="0">
            <a:spAutoFit/>
          </a:bodyPr>
          <a:lstStyle/>
          <a:p>
            <a:pPr marL="0" marR="0" lvl="0" indent="0" algn="ctr" defTabSz="870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+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 + +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POSITIVE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+ + +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5E5C676-BF77-5B05-03C0-254CFF785537}"/>
              </a:ext>
            </a:extLst>
          </p:cNvPr>
          <p:cNvSpPr txBox="1"/>
          <p:nvPr/>
        </p:nvSpPr>
        <p:spPr>
          <a:xfrm>
            <a:off x="3071541" y="1012021"/>
            <a:ext cx="6048917" cy="791426"/>
          </a:xfrm>
          <a:prstGeom prst="rect">
            <a:avLst/>
          </a:prstGeom>
          <a:noFill/>
        </p:spPr>
        <p:txBody>
          <a:bodyPr wrap="square" tIns="87086" bIns="87086" rtlCol="0">
            <a:spAutoFit/>
          </a:bodyPr>
          <a:lstStyle/>
          <a:p>
            <a:pPr marL="0" marR="0" lvl="0" indent="0" algn="ctr" defTabSz="870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-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 - -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NEGATIVE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- - -</a:t>
            </a:r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51F224CC-3FA4-0F0D-2FA8-2179CAA81E9D}"/>
              </a:ext>
            </a:extLst>
          </p:cNvPr>
          <p:cNvGrpSpPr/>
          <p:nvPr/>
        </p:nvGrpSpPr>
        <p:grpSpPr>
          <a:xfrm>
            <a:off x="568235" y="1507450"/>
            <a:ext cx="3131820" cy="4407437"/>
            <a:chOff x="-6681" y="1640703"/>
            <a:chExt cx="3131820" cy="4407437"/>
          </a:xfrm>
        </p:grpSpPr>
        <p:pic>
          <p:nvPicPr>
            <p:cNvPr id="258" name="Picture 257" descr="miniPCR bio Template PPT 160719_Apertura copia copy 29.jpg">
              <a:extLst>
                <a:ext uri="{FF2B5EF4-FFF2-40B4-BE49-F238E27FC236}">
                  <a16:creationId xmlns:a16="http://schemas.microsoft.com/office/drawing/2014/main" id="{D790EE3D-A927-3935-EA6E-88C91CFCB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-269462" y="2287528"/>
              <a:ext cx="3578773" cy="2285124"/>
            </a:xfrm>
            <a:prstGeom prst="rect">
              <a:avLst/>
            </a:prstGeom>
          </p:spPr>
        </p:pic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EFEFD402-F992-5629-3ABF-EE7ECFE98872}"/>
                </a:ext>
              </a:extLst>
            </p:cNvPr>
            <p:cNvSpPr txBox="1"/>
            <p:nvPr/>
          </p:nvSpPr>
          <p:spPr>
            <a:xfrm>
              <a:off x="-6681" y="5278699"/>
              <a:ext cx="31318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</a:rPr>
                <a:t>The agarose gel forms a web</a:t>
              </a:r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C0DEBE3-F3BE-6E16-D104-3E28FDF823BA}"/>
              </a:ext>
            </a:extLst>
          </p:cNvPr>
          <p:cNvGrpSpPr/>
          <p:nvPr/>
        </p:nvGrpSpPr>
        <p:grpSpPr>
          <a:xfrm>
            <a:off x="8516366" y="1954597"/>
            <a:ext cx="3301560" cy="3687689"/>
            <a:chOff x="8516366" y="1954597"/>
            <a:chExt cx="3301560" cy="3687689"/>
          </a:xfrm>
        </p:grpSpPr>
        <p:sp>
          <p:nvSpPr>
            <p:cNvPr id="261" name="Rounded Rectangle 260">
              <a:extLst>
                <a:ext uri="{FF2B5EF4-FFF2-40B4-BE49-F238E27FC236}">
                  <a16:creationId xmlns:a16="http://schemas.microsoft.com/office/drawing/2014/main" id="{F5B82623-F4FE-3754-692E-550D9E6A5F85}"/>
                </a:ext>
              </a:extLst>
            </p:cNvPr>
            <p:cNvSpPr/>
            <p:nvPr/>
          </p:nvSpPr>
          <p:spPr>
            <a:xfrm>
              <a:off x="8736897" y="2844727"/>
              <a:ext cx="3063139" cy="167124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2D73"/>
                </a:solidFill>
                <a:latin typeface="AMP_GothamRoundedBold" panose="02000000000000000000" pitchFamily="2" charset="77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BC44EEAF-5600-1EEA-EFA6-A925320053EA}"/>
                </a:ext>
              </a:extLst>
            </p:cNvPr>
            <p:cNvSpPr txBox="1"/>
            <p:nvPr/>
          </p:nvSpPr>
          <p:spPr>
            <a:xfrm>
              <a:off x="8686106" y="2975260"/>
              <a:ext cx="313182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</a:rPr>
                <a:t>DNA is negatively charged and moves towards the positive charge  </a:t>
              </a:r>
            </a:p>
          </p:txBody>
        </p:sp>
        <p:cxnSp>
          <p:nvCxnSpPr>
            <p:cNvPr id="263" name="Straight Arrow Connector 262">
              <a:extLst>
                <a:ext uri="{FF2B5EF4-FFF2-40B4-BE49-F238E27FC236}">
                  <a16:creationId xmlns:a16="http://schemas.microsoft.com/office/drawing/2014/main" id="{FEDB7706-9668-C16E-7576-42BD840A5B56}"/>
                </a:ext>
              </a:extLst>
            </p:cNvPr>
            <p:cNvCxnSpPr>
              <a:cxnSpLocks/>
            </p:cNvCxnSpPr>
            <p:nvPr/>
          </p:nvCxnSpPr>
          <p:spPr>
            <a:xfrm>
              <a:off x="8516366" y="1954597"/>
              <a:ext cx="0" cy="3687689"/>
            </a:xfrm>
            <a:prstGeom prst="straightConnector1">
              <a:avLst/>
            </a:prstGeom>
            <a:ln w="57150">
              <a:solidFill>
                <a:srgbClr val="D10F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8569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940D9-0440-3F2A-BFF0-C9BF662CB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9" y="418501"/>
            <a:ext cx="11339945" cy="85941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Gel electrophoresis separates DNA by size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6425582-3025-C933-0659-E5EA93392FB0}"/>
              </a:ext>
            </a:extLst>
          </p:cNvPr>
          <p:cNvGrpSpPr/>
          <p:nvPr/>
        </p:nvGrpSpPr>
        <p:grpSpPr>
          <a:xfrm>
            <a:off x="4492801" y="1877171"/>
            <a:ext cx="231240" cy="222349"/>
            <a:chOff x="987862" y="2824154"/>
            <a:chExt cx="242802" cy="23346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766813E-5C77-07B4-5105-2D406A4D7F26}"/>
                </a:ext>
              </a:extLst>
            </p:cNvPr>
            <p:cNvSpPr/>
            <p:nvPr/>
          </p:nvSpPr>
          <p:spPr>
            <a:xfrm>
              <a:off x="987862" y="2824154"/>
              <a:ext cx="242802" cy="233466"/>
            </a:xfrm>
            <a:prstGeom prst="ellipse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4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0EEF888-CD5C-B96E-6F8D-8E112E9B154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048736" y="2940887"/>
              <a:ext cx="12105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035E434-8949-911D-55F2-0F802483E1B3}"/>
              </a:ext>
            </a:extLst>
          </p:cNvPr>
          <p:cNvGrpSpPr/>
          <p:nvPr/>
        </p:nvGrpSpPr>
        <p:grpSpPr>
          <a:xfrm>
            <a:off x="7059244" y="1790747"/>
            <a:ext cx="527442" cy="541113"/>
            <a:chOff x="825399" y="4142864"/>
            <a:chExt cx="622023" cy="63814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3580254-A903-66DE-4567-B43D9FAA2554}"/>
                </a:ext>
              </a:extLst>
            </p:cNvPr>
            <p:cNvSpPr/>
            <p:nvPr/>
          </p:nvSpPr>
          <p:spPr>
            <a:xfrm>
              <a:off x="825399" y="4142864"/>
              <a:ext cx="622023" cy="638146"/>
            </a:xfrm>
            <a:prstGeom prst="ellipse">
              <a:avLst/>
            </a:prstGeom>
            <a:solidFill>
              <a:srgbClr val="00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42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69F2202-6DE8-DD6A-83B3-EB6235C4785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81459" y="4461937"/>
              <a:ext cx="328229" cy="0"/>
            </a:xfrm>
            <a:prstGeom prst="line">
              <a:avLst/>
            </a:prstGeom>
            <a:solidFill>
              <a:schemeClr val="accent1"/>
            </a:solidFill>
            <a:ln w="476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18ADF7-464F-42CE-5AAF-A1244071124C}"/>
              </a:ext>
            </a:extLst>
          </p:cNvPr>
          <p:cNvGrpSpPr/>
          <p:nvPr/>
        </p:nvGrpSpPr>
        <p:grpSpPr>
          <a:xfrm>
            <a:off x="-7874" y="3631949"/>
            <a:ext cx="4238450" cy="1938992"/>
            <a:chOff x="-7874" y="3631949"/>
            <a:chExt cx="4238450" cy="1938992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93C4258-5EB4-B377-6713-6AF3A2793F1A}"/>
                </a:ext>
              </a:extLst>
            </p:cNvPr>
            <p:cNvCxnSpPr>
              <a:cxnSpLocks/>
            </p:cNvCxnSpPr>
            <p:nvPr/>
          </p:nvCxnSpPr>
          <p:spPr>
            <a:xfrm>
              <a:off x="2903220" y="4540016"/>
              <a:ext cx="1327356" cy="785752"/>
            </a:xfrm>
            <a:prstGeom prst="straightConnector1">
              <a:avLst/>
            </a:prstGeom>
            <a:ln w="57150">
              <a:solidFill>
                <a:srgbClr val="D10F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ECB44E0-0D1B-E44D-891E-8BC1E4382C0B}"/>
                </a:ext>
              </a:extLst>
            </p:cNvPr>
            <p:cNvGrpSpPr/>
            <p:nvPr/>
          </p:nvGrpSpPr>
          <p:grpSpPr>
            <a:xfrm>
              <a:off x="-7874" y="3631949"/>
              <a:ext cx="3131820" cy="1938992"/>
              <a:chOff x="8682818" y="4028397"/>
              <a:chExt cx="3131820" cy="1938992"/>
            </a:xfrm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8F72DB9A-A4F9-D837-C4A9-F98C492356F6}"/>
                  </a:ext>
                </a:extLst>
              </p:cNvPr>
              <p:cNvSpPr/>
              <p:nvPr/>
            </p:nvSpPr>
            <p:spPr>
              <a:xfrm>
                <a:off x="8817181" y="4028397"/>
                <a:ext cx="2922098" cy="1938992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D73"/>
                  </a:solidFill>
                  <a:latin typeface="AMP_GothamRoundedBold" panose="02000000000000000000" pitchFamily="2" charset="77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3703AD-C5FB-1FE9-5573-D2E01BEE85A7}"/>
                  </a:ext>
                </a:extLst>
              </p:cNvPr>
              <p:cNvSpPr txBox="1"/>
              <p:nvPr/>
            </p:nvSpPr>
            <p:spPr>
              <a:xfrm>
                <a:off x="8682818" y="4257298"/>
                <a:ext cx="313182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D73"/>
                    </a:solidFill>
                    <a:latin typeface="AMP_GothamRoundedBold" panose="02000000000000000000" pitchFamily="2" charset="77"/>
                  </a:rPr>
                  <a:t>Smaller molecules move more easily through the web and travel faster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8F144A-A31A-A4A2-B3A2-D38A46415635}"/>
              </a:ext>
            </a:extLst>
          </p:cNvPr>
          <p:cNvGrpSpPr/>
          <p:nvPr/>
        </p:nvGrpSpPr>
        <p:grpSpPr>
          <a:xfrm>
            <a:off x="7790114" y="2039565"/>
            <a:ext cx="3961097" cy="2185861"/>
            <a:chOff x="7790114" y="2039565"/>
            <a:chExt cx="3961097" cy="2185861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360E6D1-7CAE-CDF4-A1E7-9DD5D10EA777}"/>
                </a:ext>
              </a:extLst>
            </p:cNvPr>
            <p:cNvCxnSpPr>
              <a:cxnSpLocks/>
              <a:stCxn id="18" idx="1"/>
            </p:cNvCxnSpPr>
            <p:nvPr/>
          </p:nvCxnSpPr>
          <p:spPr>
            <a:xfrm flipH="1">
              <a:off x="7790114" y="3111931"/>
              <a:ext cx="1008640" cy="389915"/>
            </a:xfrm>
            <a:prstGeom prst="straightConnector1">
              <a:avLst/>
            </a:prstGeom>
            <a:ln w="57150">
              <a:solidFill>
                <a:srgbClr val="D10F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B2BE15D-EC2F-376C-F4BE-8BDD2F911BE8}"/>
                </a:ext>
              </a:extLst>
            </p:cNvPr>
            <p:cNvGrpSpPr/>
            <p:nvPr/>
          </p:nvGrpSpPr>
          <p:grpSpPr>
            <a:xfrm>
              <a:off x="8753863" y="2039565"/>
              <a:ext cx="2997348" cy="2185861"/>
              <a:chOff x="8721577" y="1243139"/>
              <a:chExt cx="2997348" cy="2185861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7D56E64-2790-CC42-5AA2-EE7F1D37B997}"/>
                  </a:ext>
                </a:extLst>
              </p:cNvPr>
              <p:cNvSpPr/>
              <p:nvPr/>
            </p:nvSpPr>
            <p:spPr>
              <a:xfrm>
                <a:off x="8721577" y="1243139"/>
                <a:ext cx="2922098" cy="218586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D73"/>
                  </a:solidFill>
                  <a:latin typeface="AMP_GothamRoundedBold" panose="02000000000000000000" pitchFamily="2" charset="7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13A206-C5FC-4B78-8822-E5367A921C20}"/>
                  </a:ext>
                </a:extLst>
              </p:cNvPr>
              <p:cNvSpPr txBox="1"/>
              <p:nvPr/>
            </p:nvSpPr>
            <p:spPr>
              <a:xfrm>
                <a:off x="8766468" y="1346009"/>
                <a:ext cx="295245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D73"/>
                    </a:solidFill>
                    <a:latin typeface="AMP_GothamRoundedBold" panose="02000000000000000000" pitchFamily="2" charset="77"/>
                  </a:rPr>
                  <a:t>Larger molecules move have more trouble moving through the web and travel slower</a:t>
                </a:r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4D80252-F548-3ED3-7DD7-54DB391F2420}"/>
              </a:ext>
            </a:extLst>
          </p:cNvPr>
          <p:cNvGrpSpPr/>
          <p:nvPr/>
        </p:nvGrpSpPr>
        <p:grpSpPr>
          <a:xfrm>
            <a:off x="3049129" y="5642286"/>
            <a:ext cx="6048917" cy="668315"/>
            <a:chOff x="3049129" y="5642286"/>
            <a:chExt cx="6048917" cy="668315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E6DAFC3-B0FA-50E0-FAF6-5C387A9B5637}"/>
                </a:ext>
              </a:extLst>
            </p:cNvPr>
            <p:cNvSpPr/>
            <p:nvPr/>
          </p:nvSpPr>
          <p:spPr>
            <a:xfrm>
              <a:off x="4074458" y="5730961"/>
              <a:ext cx="4086559" cy="42314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1F6EB63-30A5-A30C-C674-7E930369C6F0}"/>
                </a:ext>
              </a:extLst>
            </p:cNvPr>
            <p:cNvSpPr txBox="1"/>
            <p:nvPr/>
          </p:nvSpPr>
          <p:spPr>
            <a:xfrm>
              <a:off x="3049129" y="5642286"/>
              <a:ext cx="6048917" cy="668315"/>
            </a:xfrm>
            <a:prstGeom prst="rect">
              <a:avLst/>
            </a:prstGeom>
            <a:noFill/>
          </p:spPr>
          <p:txBody>
            <a:bodyPr wrap="square" tIns="87086" bIns="87086" rtlCol="0">
              <a:spAutoFit/>
            </a:bodyPr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+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+ +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POSITIVE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+ + +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5781365-EBB9-1C04-C2DC-88E86CD9D76B}"/>
              </a:ext>
            </a:extLst>
          </p:cNvPr>
          <p:cNvGrpSpPr/>
          <p:nvPr/>
        </p:nvGrpSpPr>
        <p:grpSpPr>
          <a:xfrm>
            <a:off x="3071541" y="1012021"/>
            <a:ext cx="6048917" cy="4378058"/>
            <a:chOff x="3071541" y="1012021"/>
            <a:chExt cx="6048917" cy="437805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6FB0E8E-1C53-4EED-CECC-48CC1AAF87C8}"/>
                </a:ext>
              </a:extLst>
            </p:cNvPr>
            <p:cNvSpPr/>
            <p:nvPr/>
          </p:nvSpPr>
          <p:spPr>
            <a:xfrm>
              <a:off x="4518763" y="235519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F44847D-7E77-70D0-894A-A49866DA2754}"/>
                </a:ext>
              </a:extLst>
            </p:cNvPr>
            <p:cNvGrpSpPr/>
            <p:nvPr/>
          </p:nvGrpSpPr>
          <p:grpSpPr>
            <a:xfrm>
              <a:off x="4175208" y="2017060"/>
              <a:ext cx="797845" cy="118120"/>
              <a:chOff x="4084956" y="4032069"/>
              <a:chExt cx="941160" cy="139337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701DD6F-57A3-42F7-784A-F01E3F37A857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2D4101D-AA74-7EE2-BB10-82828E32F551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E4B5B66-C94D-85C0-3354-EC2DC929D1C6}"/>
                </a:ext>
              </a:extLst>
            </p:cNvPr>
            <p:cNvSpPr/>
            <p:nvPr/>
          </p:nvSpPr>
          <p:spPr>
            <a:xfrm>
              <a:off x="5549425" y="201706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B10BAAB-D3B4-4CF6-6B70-1BE1A7E89A8B}"/>
                </a:ext>
              </a:extLst>
            </p:cNvPr>
            <p:cNvSpPr/>
            <p:nvPr/>
          </p:nvSpPr>
          <p:spPr>
            <a:xfrm>
              <a:off x="5205871" y="235988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53E5498-328D-A7F4-5303-A2AAA83B2AFE}"/>
                </a:ext>
              </a:extLst>
            </p:cNvPr>
            <p:cNvSpPr/>
            <p:nvPr/>
          </p:nvSpPr>
          <p:spPr>
            <a:xfrm>
              <a:off x="5892979" y="235519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F820C9C-1B17-7093-F249-D7CA90FAB9CB}"/>
                </a:ext>
              </a:extLst>
            </p:cNvPr>
            <p:cNvSpPr/>
            <p:nvPr/>
          </p:nvSpPr>
          <p:spPr>
            <a:xfrm>
              <a:off x="4518763" y="308321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35FA2DC-6B09-7DAA-8594-D8CD2276B99A}"/>
                </a:ext>
              </a:extLst>
            </p:cNvPr>
            <p:cNvGrpSpPr/>
            <p:nvPr/>
          </p:nvGrpSpPr>
          <p:grpSpPr>
            <a:xfrm>
              <a:off x="4175208" y="2745079"/>
              <a:ext cx="797845" cy="118120"/>
              <a:chOff x="4084956" y="4032069"/>
              <a:chExt cx="941160" cy="139337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EA0203D-7E7E-B4AD-B011-D204C3F52554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08220276-4CA2-E386-9354-855F668651D1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884D4BE-154F-4A5B-C4DB-C1E7F7EC9950}"/>
                </a:ext>
              </a:extLst>
            </p:cNvPr>
            <p:cNvSpPr/>
            <p:nvPr/>
          </p:nvSpPr>
          <p:spPr>
            <a:xfrm>
              <a:off x="5549425" y="274507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47640C9-0BA7-63C6-0A62-85BFC92D1386}"/>
                </a:ext>
              </a:extLst>
            </p:cNvPr>
            <p:cNvSpPr/>
            <p:nvPr/>
          </p:nvSpPr>
          <p:spPr>
            <a:xfrm>
              <a:off x="5205871" y="308790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5D0C965-16B0-0A69-C230-025954397538}"/>
                </a:ext>
              </a:extLst>
            </p:cNvPr>
            <p:cNvSpPr/>
            <p:nvPr/>
          </p:nvSpPr>
          <p:spPr>
            <a:xfrm>
              <a:off x="5892979" y="308321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777F352-5D28-8441-12DF-59487D00C3BC}"/>
                </a:ext>
              </a:extLst>
            </p:cNvPr>
            <p:cNvSpPr/>
            <p:nvPr/>
          </p:nvSpPr>
          <p:spPr>
            <a:xfrm>
              <a:off x="6236533" y="201706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56B22D9-DDD1-15B8-FF78-5C62B8186DB2}"/>
                </a:ext>
              </a:extLst>
            </p:cNvPr>
            <p:cNvSpPr/>
            <p:nvPr/>
          </p:nvSpPr>
          <p:spPr>
            <a:xfrm>
              <a:off x="6580088" y="235988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E6168AD-832E-C7FB-FAB2-F0449452CDFC}"/>
                </a:ext>
              </a:extLst>
            </p:cNvPr>
            <p:cNvSpPr/>
            <p:nvPr/>
          </p:nvSpPr>
          <p:spPr>
            <a:xfrm>
              <a:off x="7267196" y="235519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E3B6BDB-F915-D747-AA93-A960A5D273FD}"/>
                </a:ext>
              </a:extLst>
            </p:cNvPr>
            <p:cNvGrpSpPr/>
            <p:nvPr/>
          </p:nvGrpSpPr>
          <p:grpSpPr>
            <a:xfrm>
              <a:off x="6923641" y="2017060"/>
              <a:ext cx="797845" cy="118120"/>
              <a:chOff x="4084956" y="4032069"/>
              <a:chExt cx="941160" cy="139337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2F52F2C-3790-8056-5A32-F292D0BB33B0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4D7EDC3-1B5C-F334-A624-3D7D1A9ECB15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5DCC803-BD00-9563-D516-4A343899DA73}"/>
                </a:ext>
              </a:extLst>
            </p:cNvPr>
            <p:cNvSpPr/>
            <p:nvPr/>
          </p:nvSpPr>
          <p:spPr>
            <a:xfrm>
              <a:off x="7954304" y="235988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9B71D9-CA75-5544-D846-3EB6F608FC8A}"/>
                </a:ext>
              </a:extLst>
            </p:cNvPr>
            <p:cNvSpPr/>
            <p:nvPr/>
          </p:nvSpPr>
          <p:spPr>
            <a:xfrm>
              <a:off x="6236533" y="274507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2B84623-13D8-B594-C562-E72DD76D67DD}"/>
                </a:ext>
              </a:extLst>
            </p:cNvPr>
            <p:cNvSpPr/>
            <p:nvPr/>
          </p:nvSpPr>
          <p:spPr>
            <a:xfrm>
              <a:off x="6580088" y="308790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76B3CA-860D-CB69-F174-28B3D97D0951}"/>
                </a:ext>
              </a:extLst>
            </p:cNvPr>
            <p:cNvSpPr/>
            <p:nvPr/>
          </p:nvSpPr>
          <p:spPr>
            <a:xfrm>
              <a:off x="7267196" y="308321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B303517-4CB4-C496-1A7D-0F449DA3CEBB}"/>
                </a:ext>
              </a:extLst>
            </p:cNvPr>
            <p:cNvGrpSpPr/>
            <p:nvPr/>
          </p:nvGrpSpPr>
          <p:grpSpPr>
            <a:xfrm>
              <a:off x="6923641" y="2745079"/>
              <a:ext cx="797845" cy="118120"/>
              <a:chOff x="4084956" y="4032069"/>
              <a:chExt cx="941160" cy="139337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D37ED4D-A92A-87EA-7DF2-9159998FD018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35D12406-A285-4E52-3930-A57BDA1AD8FF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86C22B1-2217-36A7-5F5D-695A9B22014C}"/>
                </a:ext>
              </a:extLst>
            </p:cNvPr>
            <p:cNvSpPr/>
            <p:nvPr/>
          </p:nvSpPr>
          <p:spPr>
            <a:xfrm>
              <a:off x="7954304" y="3087903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7C97911-121F-EBB6-75D5-93656C9B9124}"/>
                </a:ext>
              </a:extLst>
            </p:cNvPr>
            <p:cNvSpPr/>
            <p:nvPr/>
          </p:nvSpPr>
          <p:spPr>
            <a:xfrm>
              <a:off x="4518763" y="381123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CBDAAA9-5F82-FA6C-4D1F-C914286421E8}"/>
                </a:ext>
              </a:extLst>
            </p:cNvPr>
            <p:cNvGrpSpPr/>
            <p:nvPr/>
          </p:nvGrpSpPr>
          <p:grpSpPr>
            <a:xfrm>
              <a:off x="4175208" y="3473098"/>
              <a:ext cx="797845" cy="118120"/>
              <a:chOff x="4084956" y="4032069"/>
              <a:chExt cx="941160" cy="139337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82E184D-679D-F96E-81CB-A6FAB65BA15C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CEAD977-7C36-2327-D28E-9CFEF6F54141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98C87F7-D41B-BAC6-0C39-F6DF0CAD8266}"/>
                </a:ext>
              </a:extLst>
            </p:cNvPr>
            <p:cNvSpPr/>
            <p:nvPr/>
          </p:nvSpPr>
          <p:spPr>
            <a:xfrm>
              <a:off x="5549425" y="3473098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3942CAD-7612-57A5-319C-4174464EC84F}"/>
                </a:ext>
              </a:extLst>
            </p:cNvPr>
            <p:cNvSpPr/>
            <p:nvPr/>
          </p:nvSpPr>
          <p:spPr>
            <a:xfrm>
              <a:off x="5205871" y="381592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5ADB868-5F9C-F7E4-F92F-988A7B73E265}"/>
                </a:ext>
              </a:extLst>
            </p:cNvPr>
            <p:cNvSpPr/>
            <p:nvPr/>
          </p:nvSpPr>
          <p:spPr>
            <a:xfrm>
              <a:off x="5892979" y="381123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CD0064C-7DB8-0E41-6804-026D05E6C0DA}"/>
                </a:ext>
              </a:extLst>
            </p:cNvPr>
            <p:cNvSpPr/>
            <p:nvPr/>
          </p:nvSpPr>
          <p:spPr>
            <a:xfrm>
              <a:off x="4518763" y="453925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10A167D-C46C-0489-2B86-1645E7B5B0AE}"/>
                </a:ext>
              </a:extLst>
            </p:cNvPr>
            <p:cNvGrpSpPr/>
            <p:nvPr/>
          </p:nvGrpSpPr>
          <p:grpSpPr>
            <a:xfrm>
              <a:off x="4175208" y="4201116"/>
              <a:ext cx="797845" cy="118120"/>
              <a:chOff x="4084956" y="4032069"/>
              <a:chExt cx="941160" cy="139337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5EB3135C-5E28-FF2E-4623-3C20889DDE55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233123FC-4DD5-E4A9-317E-B4F9DEB67F80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5C1CD51-6781-733D-2B71-4EC8B49DC1C1}"/>
                </a:ext>
              </a:extLst>
            </p:cNvPr>
            <p:cNvSpPr/>
            <p:nvPr/>
          </p:nvSpPr>
          <p:spPr>
            <a:xfrm>
              <a:off x="5549425" y="4201116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0694F01-CEFB-D925-5977-988F5AD36FE7}"/>
                </a:ext>
              </a:extLst>
            </p:cNvPr>
            <p:cNvSpPr/>
            <p:nvPr/>
          </p:nvSpPr>
          <p:spPr>
            <a:xfrm>
              <a:off x="5205871" y="4543941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2CFC831-09B6-10CE-2544-9AC179021CC0}"/>
                </a:ext>
              </a:extLst>
            </p:cNvPr>
            <p:cNvSpPr/>
            <p:nvPr/>
          </p:nvSpPr>
          <p:spPr>
            <a:xfrm>
              <a:off x="5892979" y="453925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77B3910-2523-DD08-001E-56A6B699E84E}"/>
                </a:ext>
              </a:extLst>
            </p:cNvPr>
            <p:cNvSpPr/>
            <p:nvPr/>
          </p:nvSpPr>
          <p:spPr>
            <a:xfrm>
              <a:off x="6236533" y="3473098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A828DAB-D7C5-B086-690B-498D59ABB63E}"/>
                </a:ext>
              </a:extLst>
            </p:cNvPr>
            <p:cNvSpPr/>
            <p:nvPr/>
          </p:nvSpPr>
          <p:spPr>
            <a:xfrm>
              <a:off x="6580088" y="381592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FB00F8D-EC28-ED45-8FF9-3E389C47C600}"/>
                </a:ext>
              </a:extLst>
            </p:cNvPr>
            <p:cNvSpPr/>
            <p:nvPr/>
          </p:nvSpPr>
          <p:spPr>
            <a:xfrm>
              <a:off x="7267196" y="381123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CFFE698-6C28-8413-ABA1-CE5BA0B5A9E4}"/>
                </a:ext>
              </a:extLst>
            </p:cNvPr>
            <p:cNvGrpSpPr/>
            <p:nvPr/>
          </p:nvGrpSpPr>
          <p:grpSpPr>
            <a:xfrm>
              <a:off x="6923641" y="3473098"/>
              <a:ext cx="797845" cy="118120"/>
              <a:chOff x="4084956" y="4032069"/>
              <a:chExt cx="941160" cy="139337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D820455-4445-D365-9EC0-21ADD32FF44D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7749D5C4-39ED-BCDA-7C65-C17ACB224E17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DA86986-6D1E-EB4B-1E86-75C20CC830CC}"/>
                </a:ext>
              </a:extLst>
            </p:cNvPr>
            <p:cNvSpPr/>
            <p:nvPr/>
          </p:nvSpPr>
          <p:spPr>
            <a:xfrm>
              <a:off x="7954304" y="3815922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9AD68FE-A427-203F-0340-9C841513FBFE}"/>
                </a:ext>
              </a:extLst>
            </p:cNvPr>
            <p:cNvSpPr/>
            <p:nvPr/>
          </p:nvSpPr>
          <p:spPr>
            <a:xfrm>
              <a:off x="6236533" y="4201116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B7D07FD2-8323-8BB3-3E5E-CBB27F6C4EB7}"/>
                </a:ext>
              </a:extLst>
            </p:cNvPr>
            <p:cNvSpPr/>
            <p:nvPr/>
          </p:nvSpPr>
          <p:spPr>
            <a:xfrm>
              <a:off x="6580088" y="4543941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0DFCACB5-6E5A-A41D-85E2-337E2392E94F}"/>
                </a:ext>
              </a:extLst>
            </p:cNvPr>
            <p:cNvSpPr/>
            <p:nvPr/>
          </p:nvSpPr>
          <p:spPr>
            <a:xfrm>
              <a:off x="7267196" y="4539250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4F358A0-86FE-ACF9-6584-9C140CCBCEBE}"/>
                </a:ext>
              </a:extLst>
            </p:cNvPr>
            <p:cNvGrpSpPr/>
            <p:nvPr/>
          </p:nvGrpSpPr>
          <p:grpSpPr>
            <a:xfrm>
              <a:off x="6923641" y="4201116"/>
              <a:ext cx="797845" cy="118120"/>
              <a:chOff x="4084956" y="4032069"/>
              <a:chExt cx="941160" cy="139337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D0BD2E9-6BF9-8492-B463-F7561C742F72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85A21335-B0EA-FF9A-9DD2-ABF66B50A193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31BD6E4-49C7-1ECB-4B77-C87C2B8FB045}"/>
                </a:ext>
              </a:extLst>
            </p:cNvPr>
            <p:cNvSpPr/>
            <p:nvPr/>
          </p:nvSpPr>
          <p:spPr>
            <a:xfrm>
              <a:off x="7954304" y="4543941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195DC79-E7A4-B35E-089A-786475636A6F}"/>
                </a:ext>
              </a:extLst>
            </p:cNvPr>
            <p:cNvSpPr/>
            <p:nvPr/>
          </p:nvSpPr>
          <p:spPr>
            <a:xfrm>
              <a:off x="4518763" y="526726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BF50AD2-7BA9-5C87-A796-71AA93113039}"/>
                </a:ext>
              </a:extLst>
            </p:cNvPr>
            <p:cNvGrpSpPr/>
            <p:nvPr/>
          </p:nvGrpSpPr>
          <p:grpSpPr>
            <a:xfrm>
              <a:off x="4175208" y="4929135"/>
              <a:ext cx="797845" cy="118120"/>
              <a:chOff x="4084956" y="4032069"/>
              <a:chExt cx="941160" cy="139337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845663D1-53C0-1572-CFAD-9F47B81BCD2F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A11AB902-E55D-DBC1-0555-BED9048016E1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9DC65F84-6288-984C-B031-49B8DF81AB39}"/>
                </a:ext>
              </a:extLst>
            </p:cNvPr>
            <p:cNvSpPr/>
            <p:nvPr/>
          </p:nvSpPr>
          <p:spPr>
            <a:xfrm>
              <a:off x="5549425" y="492913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344F703-F188-D730-92BF-882ECA651151}"/>
                </a:ext>
              </a:extLst>
            </p:cNvPr>
            <p:cNvSpPr/>
            <p:nvPr/>
          </p:nvSpPr>
          <p:spPr>
            <a:xfrm>
              <a:off x="5205871" y="527195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692817E-34CC-B694-0496-CC979320ABC2}"/>
                </a:ext>
              </a:extLst>
            </p:cNvPr>
            <p:cNvSpPr/>
            <p:nvPr/>
          </p:nvSpPr>
          <p:spPr>
            <a:xfrm>
              <a:off x="5892979" y="526726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7FF2675-06E2-CE54-186B-81989C76928D}"/>
                </a:ext>
              </a:extLst>
            </p:cNvPr>
            <p:cNvSpPr/>
            <p:nvPr/>
          </p:nvSpPr>
          <p:spPr>
            <a:xfrm>
              <a:off x="6236533" y="4929135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A08EAA7-F1F7-3FB7-94C0-B5EB4EF0CF40}"/>
                </a:ext>
              </a:extLst>
            </p:cNvPr>
            <p:cNvSpPr/>
            <p:nvPr/>
          </p:nvSpPr>
          <p:spPr>
            <a:xfrm>
              <a:off x="6580088" y="527195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C098319E-AB8C-B1CB-675A-594C69CA82DE}"/>
                </a:ext>
              </a:extLst>
            </p:cNvPr>
            <p:cNvSpPr/>
            <p:nvPr/>
          </p:nvSpPr>
          <p:spPr>
            <a:xfrm>
              <a:off x="7267196" y="526726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71C993EC-F2B0-71E6-10A4-9707861A9011}"/>
                </a:ext>
              </a:extLst>
            </p:cNvPr>
            <p:cNvGrpSpPr/>
            <p:nvPr/>
          </p:nvGrpSpPr>
          <p:grpSpPr>
            <a:xfrm>
              <a:off x="6923641" y="4929135"/>
              <a:ext cx="797845" cy="118120"/>
              <a:chOff x="4084956" y="4032069"/>
              <a:chExt cx="941160" cy="139337"/>
            </a:xfrm>
          </p:grpSpPr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6407CDB-A446-8A93-CAFD-6CE32B5B076C}"/>
                  </a:ext>
                </a:extLst>
              </p:cNvPr>
              <p:cNvSpPr/>
              <p:nvPr/>
            </p:nvSpPr>
            <p:spPr>
              <a:xfrm>
                <a:off x="4084956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D103E08A-371E-D5F3-8092-F178C254D704}"/>
                  </a:ext>
                </a:extLst>
              </p:cNvPr>
              <p:cNvSpPr/>
              <p:nvPr/>
            </p:nvSpPr>
            <p:spPr>
              <a:xfrm>
                <a:off x="4895488" y="4032069"/>
                <a:ext cx="130628" cy="13933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52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DB4A4EC3-5C72-58FD-20BD-11543109C684}"/>
                </a:ext>
              </a:extLst>
            </p:cNvPr>
            <p:cNvSpPr/>
            <p:nvPr/>
          </p:nvSpPr>
          <p:spPr>
            <a:xfrm>
              <a:off x="7954304" y="5271959"/>
              <a:ext cx="110737" cy="118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70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5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B67E6C19-7707-0818-64D8-1B2484F510E0}"/>
                </a:ext>
              </a:extLst>
            </p:cNvPr>
            <p:cNvGrpSpPr/>
            <p:nvPr/>
          </p:nvGrpSpPr>
          <p:grpSpPr>
            <a:xfrm>
              <a:off x="3071541" y="1012021"/>
              <a:ext cx="6048917" cy="791426"/>
              <a:chOff x="3071541" y="1012021"/>
              <a:chExt cx="6048917" cy="791426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002C5AB-85D1-FEE9-BD62-5A2343D0CDCC}"/>
                  </a:ext>
                </a:extLst>
              </p:cNvPr>
              <p:cNvSpPr/>
              <p:nvPr/>
            </p:nvSpPr>
            <p:spPr>
              <a:xfrm>
                <a:off x="4074459" y="1206132"/>
                <a:ext cx="4086560" cy="42314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AB31D8C-E190-2301-767D-7C61149B3EF4}"/>
                  </a:ext>
                </a:extLst>
              </p:cNvPr>
              <p:cNvSpPr txBox="1"/>
              <p:nvPr/>
            </p:nvSpPr>
            <p:spPr>
              <a:xfrm>
                <a:off x="3071541" y="1012021"/>
                <a:ext cx="6048917" cy="791426"/>
              </a:xfrm>
              <a:prstGeom prst="rect">
                <a:avLst/>
              </a:prstGeom>
              <a:noFill/>
            </p:spPr>
            <p:txBody>
              <a:bodyPr wrap="square" tIns="87086" bIns="87086" rtlCol="0">
                <a:spAutoFit/>
              </a:bodyPr>
              <a:lstStyle/>
              <a:p>
                <a:pPr marL="0" marR="0" lvl="0" indent="0" algn="ctr" defTabSz="87087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-</a:t>
                </a:r>
                <a:r>
                  <a:rPr kumimoji="0" lang="en-US" sz="4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 - -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NEGATIVE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- - -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469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0.0051 C 0.00196 0.00718 0.00053 0.00973 -0.00117 0.01158 C -0.00208 0.0125 -0.00312 0.0125 -0.00403 0.0132 C -0.00507 0.01413 -0.00585 0.01575 -0.0069 0.01667 C -0.00768 0.01737 -0.00872 0.0176 -0.00963 0.01829 C -0.01067 0.01922 -0.01158 0.02038 -0.0125 0.02153 C -0.0207 0.03195 -0.01236 0.02223 -0.01901 0.02987 C -0.02356 0.0419 -0.02226 0.03612 -0.02369 0.04653 C -0.02356 0.04885 -0.02278 0.05718 -0.02187 0.05996 C -0.02018 0.06528 -0.01861 0.06644 -0.01718 0.07153 C -0.01679 0.07315 -0.01666 0.075 -0.01627 0.07663 C -0.01575 0.07848 -0.01497 0.07987 -0.01432 0.08172 C -0.01367 0.0838 -0.01315 0.08612 -0.0125 0.0882 C -0.01132 0.09167 -0.01002 0.09491 -0.00872 0.09838 C -0.00807 0.1 -0.00716 0.10139 -0.0069 0.10325 C -0.00651 0.10487 -0.00638 0.10672 -0.00585 0.10834 C -0.00481 0.11181 -0.00208 0.11737 -0.00026 0.11991 C 0.00066 0.1213 0.00157 0.12223 0.00261 0.12338 C 0.00573 0.13172 0.00782 0.13195 0.00534 0.14167 C 0.00469 0.14422 0.00378 0.14653 0.00261 0.14838 C 0.00183 0.14931 0.00066 0.14931 -0.00026 0.15 C -0.00156 0.15163 -0.0026 0.15371 -0.00403 0.15487 C -0.00585 0.15649 -0.00807 0.15625 -0.00963 0.15834 C -0.01328 0.1625 -0.01145 0.16088 -0.01536 0.1632 C -0.01627 0.16551 -0.01705 0.16806 -0.01809 0.16991 C -0.01927 0.172 -0.02096 0.17269 -0.02187 0.175 C -0.02304 0.17778 -0.02369 0.18496 -0.02369 0.18519 C -0.02317 0.19051 -0.02291 0.1963 -0.02187 0.20163 C -0.02161 0.20325 -0.02161 0.20533 -0.02096 0.20672 C -0.0194 0.2095 -0.01718 0.21112 -0.01536 0.2132 C -0.01432 0.21436 -0.01354 0.21598 -0.0125 0.21667 C -0.00963 0.21829 -0.00885 0.21852 -0.00585 0.22153 C -0.00403 0.22362 -0.00182 0.22547 -0.00026 0.22825 C 0.00066 0.22987 0.00183 0.23125 0.00261 0.23334 C 0.00339 0.23519 0.00378 0.23774 0.00443 0.24005 C 0.00495 0.24167 0.00573 0.24329 0.00625 0.24491 C 0.00665 0.24723 0.00691 0.24931 0.0073 0.25163 C 0.00756 0.25325 0.00808 0.25487 0.00821 0.25649 C 0.0086 0.26158 0.0086 0.26667 0.00912 0.27153 C 0.00925 0.27338 0.00925 0.2757 0.01003 0.27663 C 0.01264 0.2794 0.01602 0.27871 0.01849 0.28149 L 0.02136 0.28496 C 0.02227 0.2875 0.02422 0.29144 0.02422 0.29491 C 0.02422 0.29931 0.02292 0.30325 0.02136 0.30649 C 0.02045 0.30834 0.01941 0.30973 0.01849 0.31158 C 0.01784 0.3132 0.01745 0.31528 0.01667 0.31667 C 0.01589 0.31806 0.01472 0.31852 0.01381 0.31991 C 0.0125 0.322 0.01159 0.325 0.01003 0.32663 C 0.00834 0.32848 0.00612 0.32801 0.00443 0.32987 C -0.0026 0.3382 0.00599 0.32755 -0.00117 0.3382 C -0.00208 0.33959 -0.00312 0.34051 -0.00403 0.34167 C -0.00468 0.34329 -0.00572 0.34468 -0.00585 0.34653 C -0.00611 0.34838 -0.00546 0.35 -0.00494 0.35163 C -0.00442 0.35348 -0.0039 0.3551 -0.00312 0.35649 C 0.00235 0.36621 -0.00286 0.35255 0.00261 0.36482 C 0.01081 0.3838 0.00378 0.36783 0.0073 0.37987 C 0.00769 0.38172 0.0086 0.38311 0.00912 0.38496 C 0.00977 0.38727 0.01068 0.39445 0.01094 0.39653 C 0.01068 0.40278 0.01068 0.4088 0.01003 0.41482 C 0.00938 0.42153 0.00847 0.42616 0.00534 0.42987 C 0.00456 0.43079 0.00352 0.43125 0.00261 0.43149 C -0.00026 0.43241 -0.00312 0.43264 -0.00585 0.43334 C -0.0082 0.43588 -0.01041 0.43843 -0.0125 0.44167 C -0.01354 0.44306 -0.01432 0.44491 -0.01536 0.44653 C -0.01562 0.44815 -0.01575 0.45 -0.01627 0.45163 C -0.01679 0.45325 -0.0177 0.45463 -0.01809 0.45649 C -0.01888 0.45973 -0.02005 0.46667 -0.02005 0.4669 C -0.01966 0.4794 -0.01966 0.49213 -0.01901 0.50487 C -0.01901 0.50718 -0.01861 0.5095 -0.01809 0.51158 C -0.01731 0.51482 -0.01497 0.51899 -0.01718 0.51482 " pathEditMode="relative" rAng="0" ptsTypes="AAAAAAAAAAAAAAAAAAAAAAAAAAAAAAAAAAAAAAAAAAAAAAAAAAAAAAAAAAAAAAAAAAAA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5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86 -0.0199 C -0.00443 -0.01828 -0.00586 -0.01643 -0.00755 -0.01504 C -0.0095 -0.01319 -0.01315 -0.0125 -0.0151 -0.01157 C -0.02344 -0.00833 -0.01341 -0.01157 -0.02448 -0.00833 C -0.02539 -0.00717 -0.02695 -0.00694 -0.02721 -0.00509 C -0.02838 0.00139 -0.02266 0.00787 -0.0207 0.00834 L -0.00755 0.01158 C -0.00664 0.01227 -0.00547 0.01204 -0.00469 0.01343 C -0.00208 0.01783 -0.00482 0.0206 -0.00664 0.02338 C -0.00742 0.02454 -0.00833 0.02616 -0.00937 0.02662 C -0.01029 0.02709 -0.02305 0.02986 -0.02344 0.0301 C -0.02448 0.03056 -0.02565 0.03033 -0.0263 0.03172 C -0.02695 0.03287 -0.02721 0.03496 -0.02721 0.03658 C -0.02721 0.0419 -0.02591 0.04537 -0.02344 0.04838 C -0.02266 0.04931 -0.02161 0.04977 -0.0207 0.05 C -0.01758 0.05093 -0.01445 0.05116 -0.01133 0.05162 C -0.00247 0.05278 0.00313 0.05255 0.0112 0.0551 C 0.0125 0.05533 0.01367 0.05602 0.01498 0.05672 C 0.01524 0.05834 0.01628 0.05996 0.01589 0.06158 C 0.0155 0.06389 0.01419 0.06528 0.01315 0.06667 C 0.01146 0.06875 0.00859 0.0706 0.00651 0.07176 C 0.00534 0.07223 0.00404 0.07269 0.00274 0.07338 C 0.00182 0.07385 0.00091 0.07454 -1.04167E-6 0.075 C -0.0013 0.07662 -0.00325 0.07732 -0.00377 0.0801 C -0.00456 0.08403 -0.00013 0.08635 0.00091 0.08658 C 0.00469 0.0875 0.00833 0.08773 0.01211 0.08843 C 0.01315 0.08935 0.01458 0.08982 0.01498 0.09167 C 0.01537 0.09329 0.01471 0.09537 0.01406 0.09676 C 0.01133 0.10139 0.00886 0.10185 0.0056 0.10324 C 0.00469 0.1044 0.00378 0.10579 0.00274 0.10672 C 0.00013 0.10857 -0.00677 0.10949 -0.00846 0.10996 C -0.01042 0.11042 -0.01224 0.11111 -0.01406 0.11158 C -0.01471 0.11343 -0.01601 0.11459 -0.01601 0.11667 C -0.01601 0.11875 -0.01458 0.11991 -0.01406 0.12176 C -0.01367 0.12315 -0.0138 0.12523 -0.01315 0.12662 C -0.0125 0.12824 -0.01133 0.12917 -0.01042 0.1301 C 0.00052 0.13959 -0.00729 0.13079 -0.00104 0.13843 C 0.00495 0.13773 0.01328 0.13982 0.01966 0.13496 C 0.02096 0.13403 0.02214 0.13287 0.02344 0.13172 C 0.02435 0.13056 0.02526 0.1294 0.02617 0.12824 C 0.02969 0.11922 0.02617 0.12685 0.03086 0.11991 C 0.03555 0.11297 0.03164 0.11621 0.03659 0.11343 C 0.03971 0.11389 0.04297 0.1132 0.04596 0.11505 C 0.04948 0.11713 0.04714 0.1301 0.04688 0.13172 C 0.0457 0.13889 0.04466 0.13797 0.04219 0.14329 C 0.03802 0.15232 0.04323 0.14491 0.03659 0.15324 C 0.03568 0.1544 0.03477 0.15602 0.03373 0.15672 C 0.02565 0.16111 0.01771 0.16065 0.00938 0.16158 C 0.00833 0.16227 0.00729 0.16227 0.00651 0.16343 C 0.00482 0.16574 0.0043 0.16991 0.00365 0.17338 C 0.00404 0.175 0.00417 0.17685 0.00469 0.17824 C 0.00664 0.18565 0.00886 0.18704 0.01406 0.19005 L 0.01966 0.19329 C 0.01862 0.19861 0.01888 0.19977 0.01589 0.20324 C 0.01511 0.2044 0.01393 0.20417 0.01315 0.2051 C 0.00339 0.21459 0.01107 0.20949 0.00469 0.21343 C 0.00156 0.21158 0.00287 0.21158 0.00091 0.21158 " pathEditMode="relative" rAng="0" ptsTypes="AAAAAAAAAAAAAAAAAAAAAAAAAAAAAAAAAAAAAAAAAAAAAAAAAAAAAAA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A39A70-E54A-C46F-465A-A493ABEC5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9" y="418501"/>
            <a:ext cx="11339945" cy="85941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Gel electrophoresis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8189521-A2E8-3390-007B-073BE109D74E}"/>
              </a:ext>
            </a:extLst>
          </p:cNvPr>
          <p:cNvGrpSpPr/>
          <p:nvPr/>
        </p:nvGrpSpPr>
        <p:grpSpPr>
          <a:xfrm>
            <a:off x="5951539" y="2572530"/>
            <a:ext cx="3261437" cy="3475980"/>
            <a:chOff x="3209642" y="10373410"/>
            <a:chExt cx="2423963" cy="2583415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DB8DB9B-6993-1996-546B-14987A9646B8}"/>
                </a:ext>
              </a:extLst>
            </p:cNvPr>
            <p:cNvSpPr/>
            <p:nvPr/>
          </p:nvSpPr>
          <p:spPr>
            <a:xfrm>
              <a:off x="3209642" y="10373410"/>
              <a:ext cx="2423963" cy="2583415"/>
            </a:xfrm>
            <a:prstGeom prst="rect">
              <a:avLst/>
            </a:prstGeom>
            <a:solidFill>
              <a:srgbClr val="DEEBF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EBBBC32E-9C59-4D62-6E80-C0030B9434B1}"/>
                </a:ext>
              </a:extLst>
            </p:cNvPr>
            <p:cNvGrpSpPr/>
            <p:nvPr/>
          </p:nvGrpSpPr>
          <p:grpSpPr>
            <a:xfrm>
              <a:off x="3442915" y="10592243"/>
              <a:ext cx="1895926" cy="67372"/>
              <a:chOff x="3430695" y="10592243"/>
              <a:chExt cx="1895926" cy="67372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075482C-98A4-9F2F-FD08-C5A7ACD1825A}"/>
                  </a:ext>
                </a:extLst>
              </p:cNvPr>
              <p:cNvSpPr/>
              <p:nvPr/>
            </p:nvSpPr>
            <p:spPr>
              <a:xfrm flipV="1">
                <a:off x="3430695" y="10592243"/>
                <a:ext cx="548640" cy="6737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28190203-D192-449B-4399-7EEF0501AC82}"/>
                  </a:ext>
                </a:extLst>
              </p:cNvPr>
              <p:cNvSpPr/>
              <p:nvPr/>
            </p:nvSpPr>
            <p:spPr>
              <a:xfrm flipV="1">
                <a:off x="4104339" y="10592243"/>
                <a:ext cx="548640" cy="6737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9B9964B-8656-E67F-34DA-AABB0BF046E8}"/>
                  </a:ext>
                </a:extLst>
              </p:cNvPr>
              <p:cNvSpPr/>
              <p:nvPr/>
            </p:nvSpPr>
            <p:spPr>
              <a:xfrm flipV="1">
                <a:off x="4777981" y="10592243"/>
                <a:ext cx="548640" cy="6737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CD70195-9963-A7D0-1030-866256FF9467}"/>
              </a:ext>
            </a:extLst>
          </p:cNvPr>
          <p:cNvGrpSpPr/>
          <p:nvPr/>
        </p:nvGrpSpPr>
        <p:grpSpPr>
          <a:xfrm>
            <a:off x="7946192" y="2541660"/>
            <a:ext cx="3313484" cy="1769693"/>
            <a:chOff x="7946192" y="2541660"/>
            <a:chExt cx="3313484" cy="1769693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C1E2113-A582-CA84-6C8A-F16654BF7341}"/>
                </a:ext>
              </a:extLst>
            </p:cNvPr>
            <p:cNvSpPr txBox="1"/>
            <p:nvPr/>
          </p:nvSpPr>
          <p:spPr>
            <a:xfrm>
              <a:off x="9327676" y="3541912"/>
              <a:ext cx="1932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  <a:cs typeface="Arial" panose="020B0604020202020204" pitchFamily="34" charset="0"/>
                </a:rPr>
                <a:t>Longer </a:t>
              </a:r>
            </a:p>
            <a:p>
              <a:pPr algn="ctr"/>
              <a:r>
                <a: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  <a:cs typeface="Arial" panose="020B0604020202020204" pitchFamily="34" charset="0"/>
                </a:rPr>
                <a:t>DNA pieces 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04D361BE-C8E8-09EA-C074-BDD111F606C8}"/>
                </a:ext>
              </a:extLst>
            </p:cNvPr>
            <p:cNvGrpSpPr/>
            <p:nvPr/>
          </p:nvGrpSpPr>
          <p:grpSpPr>
            <a:xfrm flipH="1">
              <a:off x="7946192" y="2630057"/>
              <a:ext cx="1701235" cy="1308370"/>
              <a:chOff x="10983290" y="2601630"/>
              <a:chExt cx="1701235" cy="1308370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4BF32D3-2ACC-68C7-84B4-6AB76BB6B5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999161" y="2601630"/>
                <a:ext cx="1685364" cy="123694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53C4555-9D7A-FE84-23B8-D3FD66EEC0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983290" y="3497235"/>
                <a:ext cx="1684439" cy="412765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271E2CB-FDCC-F920-7B52-9AC6259C63E4}"/>
                </a:ext>
              </a:extLst>
            </p:cNvPr>
            <p:cNvGrpSpPr/>
            <p:nvPr/>
          </p:nvGrpSpPr>
          <p:grpSpPr>
            <a:xfrm>
              <a:off x="9593055" y="2541660"/>
              <a:ext cx="1378612" cy="980809"/>
              <a:chOff x="1123550" y="2536140"/>
              <a:chExt cx="1378612" cy="980809"/>
            </a:xfrm>
          </p:grpSpPr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CB5ED140-60AC-C3A9-2CC1-7C8110AE7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4952220">
                <a:off x="1539036" y="2520279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A7B5992F-1D06-CF09-CD88-8E9CCE22EC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4952220">
                <a:off x="1199739" y="2649141"/>
                <a:ext cx="316786" cy="469164"/>
              </a:xfrm>
              <a:prstGeom prst="rect">
                <a:avLst/>
              </a:prstGeom>
            </p:spPr>
          </p:pic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24C0CA25-E0E5-C98A-A7B2-1D7A1744E4C7}"/>
                  </a:ext>
                </a:extLst>
              </p:cNvPr>
              <p:cNvGrpSpPr/>
              <p:nvPr/>
            </p:nvGrpSpPr>
            <p:grpSpPr>
              <a:xfrm rot="21389370" flipH="1">
                <a:off x="1232433" y="3171974"/>
                <a:ext cx="832107" cy="316786"/>
                <a:chOff x="5568218" y="1765326"/>
                <a:chExt cx="832107" cy="316786"/>
              </a:xfrm>
            </p:grpSpPr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D527E4A3-F124-BD29-08D2-D30F48E6D4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 flipH="1">
                  <a:off x="5644407" y="1689137"/>
                  <a:ext cx="316786" cy="469164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0EE3B67E-6295-A66B-10B6-741DE01CBD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 flipH="1">
                  <a:off x="6007350" y="1689137"/>
                  <a:ext cx="316786" cy="469164"/>
                </a:xfrm>
                <a:prstGeom prst="rect">
                  <a:avLst/>
                </a:prstGeom>
              </p:spPr>
            </p:pic>
          </p:grpSp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77FE4268-FA2F-092E-7DC8-CB84369C7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6296837">
                <a:off x="1711877" y="2765628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4AACE922-9EC6-2D51-FB71-40153F49D3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6296837">
                <a:off x="2062540" y="2859242"/>
                <a:ext cx="316786" cy="469164"/>
              </a:xfrm>
              <a:prstGeom prst="rect">
                <a:avLst/>
              </a:prstGeom>
            </p:spPr>
          </p:pic>
          <p:sp>
            <p:nvSpPr>
              <p:cNvPr id="90" name="Rounded Rectangle 89">
                <a:extLst>
                  <a:ext uri="{FF2B5EF4-FFF2-40B4-BE49-F238E27FC236}">
                    <a16:creationId xmlns:a16="http://schemas.microsoft.com/office/drawing/2014/main" id="{E48C44EC-BDBF-CF20-E1D8-5792073D7AB8}"/>
                  </a:ext>
                </a:extLst>
              </p:cNvPr>
              <p:cNvSpPr/>
              <p:nvPr/>
            </p:nvSpPr>
            <p:spPr>
              <a:xfrm flipH="1">
                <a:off x="1124201" y="2536140"/>
                <a:ext cx="1377961" cy="980809"/>
              </a:xfrm>
              <a:prstGeom prst="roundRect">
                <a:avLst/>
              </a:prstGeom>
              <a:noFill/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</a:endParaRPr>
              </a:p>
            </p:txBody>
          </p:sp>
        </p:grp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507A076C-EC01-E1AF-36F2-03E402F05A45}"/>
              </a:ext>
            </a:extLst>
          </p:cNvPr>
          <p:cNvGrpSpPr/>
          <p:nvPr/>
        </p:nvGrpSpPr>
        <p:grpSpPr>
          <a:xfrm>
            <a:off x="7909765" y="4356510"/>
            <a:ext cx="3479174" cy="1879798"/>
            <a:chOff x="7909765" y="4356510"/>
            <a:chExt cx="3479174" cy="1879798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49CA81BD-A0DC-B623-D6E7-8BDDFDCA08F3}"/>
                </a:ext>
              </a:extLst>
            </p:cNvPr>
            <p:cNvGrpSpPr/>
            <p:nvPr/>
          </p:nvGrpSpPr>
          <p:grpSpPr>
            <a:xfrm flipH="1">
              <a:off x="7909765" y="4356510"/>
              <a:ext cx="1680113" cy="1031288"/>
              <a:chOff x="10900001" y="4618436"/>
              <a:chExt cx="1680113" cy="1031288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9EB64B1B-4776-3CC4-2F39-49965FE695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00001" y="4666181"/>
                <a:ext cx="1680113" cy="983543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4CDC367C-7238-1B82-F90E-C877DA37FD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25033" y="4618436"/>
                <a:ext cx="1601858" cy="209367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07FBA6E9-3E6D-2ECE-500A-2F48EDB96D32}"/>
                </a:ext>
              </a:extLst>
            </p:cNvPr>
            <p:cNvGrpSpPr/>
            <p:nvPr/>
          </p:nvGrpSpPr>
          <p:grpSpPr>
            <a:xfrm>
              <a:off x="9590477" y="4486058"/>
              <a:ext cx="1377961" cy="980809"/>
              <a:chOff x="1140829" y="4828418"/>
              <a:chExt cx="1377961" cy="980809"/>
            </a:xfrm>
          </p:grpSpPr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B74E8DC3-3F02-34D5-0190-CFAAF7DCEE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1387397">
                <a:off x="1153378" y="5196463"/>
                <a:ext cx="316786" cy="469164"/>
              </a:xfrm>
              <a:prstGeom prst="rect">
                <a:avLst/>
              </a:prstGeom>
            </p:spPr>
          </p:pic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2E76F2A8-7F93-9BE4-5320-324765F3CB4C}"/>
                  </a:ext>
                </a:extLst>
              </p:cNvPr>
              <p:cNvGrpSpPr/>
              <p:nvPr/>
            </p:nvGrpSpPr>
            <p:grpSpPr>
              <a:xfrm flipH="1" flipV="1">
                <a:off x="1140829" y="4828418"/>
                <a:ext cx="1377961" cy="980809"/>
                <a:chOff x="5373670" y="1695892"/>
                <a:chExt cx="1377961" cy="980809"/>
              </a:xfrm>
            </p:grpSpPr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F8AF7992-3ECB-A8AE-BDE6-0D6139FDC9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6647780" flipH="1">
                  <a:off x="5846217" y="1771741"/>
                  <a:ext cx="316786" cy="469164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82A53EA0-E472-3F4E-1B32-E741315D5B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610630" flipH="1">
                  <a:off x="6263851" y="2235453"/>
                  <a:ext cx="316786" cy="469164"/>
                </a:xfrm>
                <a:prstGeom prst="rect">
                  <a:avLst/>
                </a:prstGeom>
              </p:spPr>
            </p:pic>
            <p:pic>
              <p:nvPicPr>
                <p:cNvPr id="79" name="Picture 78">
                  <a:extLst>
                    <a:ext uri="{FF2B5EF4-FFF2-40B4-BE49-F238E27FC236}">
                      <a16:creationId xmlns:a16="http://schemas.microsoft.com/office/drawing/2014/main" id="{8EF86E78-2E02-5A95-A672-196EB48B68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5303163" flipH="1">
                  <a:off x="5546038" y="2158151"/>
                  <a:ext cx="316786" cy="469164"/>
                </a:xfrm>
                <a:prstGeom prst="rect">
                  <a:avLst/>
                </a:prstGeom>
              </p:spPr>
            </p:pic>
            <p:sp>
              <p:nvSpPr>
                <p:cNvPr id="80" name="Rounded Rectangle 79">
                  <a:extLst>
                    <a:ext uri="{FF2B5EF4-FFF2-40B4-BE49-F238E27FC236}">
                      <a16:creationId xmlns:a16="http://schemas.microsoft.com/office/drawing/2014/main" id="{7DAEDCA0-83FB-506F-3DFD-9401B5250ADD}"/>
                    </a:ext>
                  </a:extLst>
                </p:cNvPr>
                <p:cNvSpPr/>
                <p:nvPr/>
              </p:nvSpPr>
              <p:spPr>
                <a:xfrm>
                  <a:off x="5373670" y="1695892"/>
                  <a:ext cx="1377961" cy="980809"/>
                </a:xfrm>
                <a:prstGeom prst="roundRect">
                  <a:avLst/>
                </a:prstGeom>
                <a:noFill/>
                <a:ln w="2857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00">
                    <a:solidFill>
                      <a:srgbClr val="002D73"/>
                    </a:solidFill>
                    <a:latin typeface="AMP_GothamRoundedBold" panose="02000000000000000000" pitchFamily="2" charset="77"/>
                  </a:endParaRPr>
                </a:p>
              </p:txBody>
            </p:sp>
          </p:grp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5D69C04-AFE2-DAB3-744B-88942D95E3C1}"/>
                </a:ext>
              </a:extLst>
            </p:cNvPr>
            <p:cNvSpPr txBox="1"/>
            <p:nvPr/>
          </p:nvSpPr>
          <p:spPr>
            <a:xfrm>
              <a:off x="9456939" y="5466867"/>
              <a:ext cx="1932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  <a:cs typeface="Arial" panose="020B0604020202020204" pitchFamily="34" charset="0"/>
                </a:rPr>
                <a:t>Shorter </a:t>
              </a:r>
            </a:p>
            <a:p>
              <a:pPr algn="ctr"/>
              <a:r>
                <a: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  <a:cs typeface="Arial" panose="020B0604020202020204" pitchFamily="34" charset="0"/>
                </a:rPr>
                <a:t>DNA pieces 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95D0F99-D28D-8A09-1D3A-0C93CE3F4892}"/>
              </a:ext>
            </a:extLst>
          </p:cNvPr>
          <p:cNvGrpSpPr/>
          <p:nvPr/>
        </p:nvGrpSpPr>
        <p:grpSpPr>
          <a:xfrm>
            <a:off x="6417203" y="14295"/>
            <a:ext cx="2398595" cy="2822446"/>
            <a:chOff x="7820273" y="93234"/>
            <a:chExt cx="2398595" cy="2822446"/>
          </a:xfrm>
        </p:grpSpPr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50F05189-CC43-D6C0-9404-13D8C07340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86647" y="2351450"/>
              <a:ext cx="1028897" cy="538298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4264E5A-172F-958E-6A69-4AD644A3D8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7859" y="2336865"/>
              <a:ext cx="759828" cy="57881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5325825-0EC1-C5CC-B381-1895B9E1CB1B}"/>
                </a:ext>
              </a:extLst>
            </p:cNvPr>
            <p:cNvGrpSpPr/>
            <p:nvPr/>
          </p:nvGrpSpPr>
          <p:grpSpPr>
            <a:xfrm>
              <a:off x="7820273" y="93234"/>
              <a:ext cx="2398595" cy="2274363"/>
              <a:chOff x="7012805" y="1143176"/>
              <a:chExt cx="2398595" cy="2274363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71A5FCD-1398-841D-CDE8-45DA1DB0BB1A}"/>
                  </a:ext>
                </a:extLst>
              </p:cNvPr>
              <p:cNvSpPr txBox="1"/>
              <p:nvPr/>
            </p:nvSpPr>
            <p:spPr>
              <a:xfrm>
                <a:off x="7012805" y="1143176"/>
                <a:ext cx="239859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200" dirty="0">
                    <a:solidFill>
                      <a:srgbClr val="002D73"/>
                    </a:solidFill>
                    <a:latin typeface="AMP_GothamRoundedBold" panose="02000000000000000000" pitchFamily="2" charset="77"/>
                    <a:cs typeface="Arial" panose="020B0604020202020204" pitchFamily="34" charset="0"/>
                  </a:rPr>
                  <a:t>Different sized </a:t>
                </a:r>
              </a:p>
              <a:p>
                <a:pPr algn="ctr"/>
                <a:r>
                  <a:rPr lang="en-US" sz="2200" dirty="0">
                    <a:solidFill>
                      <a:srgbClr val="002D73"/>
                    </a:solidFill>
                    <a:latin typeface="AMP_GothamRoundedBold" panose="02000000000000000000" pitchFamily="2" charset="77"/>
                    <a:cs typeface="Arial" panose="020B0604020202020204" pitchFamily="34" charset="0"/>
                  </a:rPr>
                  <a:t>pieces of DNA</a:t>
                </a:r>
              </a:p>
            </p:txBody>
          </p:sp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823BE6DE-B8B9-DBD3-7432-315A4C6DF0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4952220">
                <a:off x="7941496" y="1958891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76AED25D-CD45-EF48-5EC7-055C466758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4952220">
                <a:off x="7602199" y="2087753"/>
                <a:ext cx="316786" cy="469164"/>
              </a:xfrm>
              <a:prstGeom prst="rect">
                <a:avLst/>
              </a:prstGeom>
            </p:spPr>
          </p:pic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3ABA8BDB-72F5-392D-C81C-CA023C03AF5C}"/>
                  </a:ext>
                </a:extLst>
              </p:cNvPr>
              <p:cNvGrpSpPr/>
              <p:nvPr/>
            </p:nvGrpSpPr>
            <p:grpSpPr>
              <a:xfrm rot="21389370" flipH="1">
                <a:off x="7514870" y="3073063"/>
                <a:ext cx="832107" cy="316786"/>
                <a:chOff x="5716333" y="2219587"/>
                <a:chExt cx="832107" cy="316786"/>
              </a:xfrm>
            </p:grpSpPr>
            <p:pic>
              <p:nvPicPr>
                <p:cNvPr id="108" name="Picture 107">
                  <a:extLst>
                    <a:ext uri="{FF2B5EF4-FFF2-40B4-BE49-F238E27FC236}">
                      <a16:creationId xmlns:a16="http://schemas.microsoft.com/office/drawing/2014/main" id="{2F331A80-4389-78EC-F9CD-33E02A263B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 flipH="1">
                  <a:off x="5792522" y="2143398"/>
                  <a:ext cx="316786" cy="469164"/>
                </a:xfrm>
                <a:prstGeom prst="rect">
                  <a:avLst/>
                </a:prstGeom>
              </p:spPr>
            </p:pic>
            <p:pic>
              <p:nvPicPr>
                <p:cNvPr id="109" name="Picture 108">
                  <a:extLst>
                    <a:ext uri="{FF2B5EF4-FFF2-40B4-BE49-F238E27FC236}">
                      <a16:creationId xmlns:a16="http://schemas.microsoft.com/office/drawing/2014/main" id="{494804A3-3333-3E70-FEA8-262FADE41F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70091" y1="57637" x2="70091" y2="57637"/>
                              <a14:foregroundMark x1="64048" y1="79226" x2="64048" y2="79226"/>
                              <a14:foregroundMark x1="33837" y1="17719" x2="33837" y2="17719"/>
                              <a14:foregroundMark x1="57100" y1="89409" x2="57100" y2="89409"/>
                              <a14:foregroundMark x1="51360" y1="84114" x2="51360" y2="84114"/>
                              <a14:foregroundMark x1="51360" y1="79430" x2="51360" y2="79430"/>
                              <a14:foregroundMark x1="51964" y1="62933" x2="51964" y2="62933"/>
                              <a14:foregroundMark x1="51360" y1="58859" x2="51360" y2="58859"/>
                              <a14:foregroundMark x1="51662" y1="54175" x2="51662" y2="54175"/>
                              <a14:foregroundMark x1="51964" y1="49491" x2="51964" y2="49491"/>
                              <a14:foregroundMark x1="53474" y1="45010" x2="53474" y2="45010"/>
                              <a14:foregroundMark x1="53474" y1="41548" x2="53474" y2="41548"/>
                              <a14:foregroundMark x1="52870" y1="24440" x2="52870" y2="24440"/>
                              <a14:foregroundMark x1="52870" y1="20163" x2="52870" y2="20163"/>
                              <a14:foregroundMark x1="53474" y1="15071" x2="53474" y2="1507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 flipH="1">
                  <a:off x="6155465" y="2143398"/>
                  <a:ext cx="316786" cy="469164"/>
                </a:xfrm>
                <a:prstGeom prst="rect">
                  <a:avLst/>
                </a:prstGeom>
              </p:spPr>
            </p:pic>
          </p:grpSp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0A82CB9D-DDB5-A771-772E-B6E5DC8AA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6296837">
                <a:off x="8053710" y="2328306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E29B7ADE-A613-D41B-76AC-617D015ED9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6296837">
                <a:off x="8404373" y="2421920"/>
                <a:ext cx="316786" cy="469164"/>
              </a:xfrm>
              <a:prstGeom prst="rect">
                <a:avLst/>
              </a:prstGeom>
            </p:spPr>
          </p:pic>
          <p:sp>
            <p:nvSpPr>
              <p:cNvPr id="103" name="Rounded Rectangle 102">
                <a:extLst>
                  <a:ext uri="{FF2B5EF4-FFF2-40B4-BE49-F238E27FC236}">
                    <a16:creationId xmlns:a16="http://schemas.microsoft.com/office/drawing/2014/main" id="{933453EB-208D-5763-7497-58F7C196EDCE}"/>
                  </a:ext>
                </a:extLst>
              </p:cNvPr>
              <p:cNvSpPr/>
              <p:nvPr/>
            </p:nvSpPr>
            <p:spPr>
              <a:xfrm flipH="1">
                <a:off x="7267440" y="1970219"/>
                <a:ext cx="2019898" cy="1447320"/>
              </a:xfrm>
              <a:prstGeom prst="roundRect">
                <a:avLst/>
              </a:prstGeom>
              <a:noFill/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dirty="0">
                  <a:solidFill>
                    <a:srgbClr val="002D73"/>
                  </a:solidFill>
                  <a:latin typeface="AMP_GothamRoundedBold" panose="02000000000000000000" pitchFamily="2" charset="77"/>
                </a:endParaRPr>
              </a:p>
            </p:txBody>
          </p:sp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4D51896F-F620-DE84-1220-6EBBCB4A5E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1387397">
                <a:off x="8679694" y="2000368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2B1BA16-7832-7904-24CE-41CA72EE48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3097496" flipV="1">
                <a:off x="8494676" y="2871724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078767E7-4A30-A567-8952-A1BB7AD0C3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610630" flipV="1">
                <a:off x="8027735" y="2651954"/>
                <a:ext cx="316786" cy="469164"/>
              </a:xfrm>
              <a:prstGeom prst="rect">
                <a:avLst/>
              </a:prstGeom>
            </p:spPr>
          </p:pic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4583278E-493C-8F13-61EE-6E81DD003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70091" y1="57637" x2="70091" y2="57637"/>
                            <a14:foregroundMark x1="64048" y1="79226" x2="64048" y2="79226"/>
                            <a14:foregroundMark x1="33837" y1="17719" x2="33837" y2="17719"/>
                            <a14:foregroundMark x1="57100" y1="89409" x2="57100" y2="89409"/>
                            <a14:foregroundMark x1="51360" y1="84114" x2="51360" y2="84114"/>
                            <a14:foregroundMark x1="51360" y1="79430" x2="51360" y2="79430"/>
                            <a14:foregroundMark x1="51964" y1="62933" x2="51964" y2="62933"/>
                            <a14:foregroundMark x1="51360" y1="58859" x2="51360" y2="58859"/>
                            <a14:foregroundMark x1="51662" y1="54175" x2="51662" y2="54175"/>
                            <a14:foregroundMark x1="51964" y1="49491" x2="51964" y2="49491"/>
                            <a14:foregroundMark x1="53474" y1="45010" x2="53474" y2="45010"/>
                            <a14:foregroundMark x1="53474" y1="41548" x2="53474" y2="41548"/>
                            <a14:foregroundMark x1="52870" y1="24440" x2="52870" y2="24440"/>
                            <a14:foregroundMark x1="52870" y1="20163" x2="52870" y2="20163"/>
                            <a14:foregroundMark x1="53474" y1="15071" x2="53474" y2="150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5303163" flipV="1">
                <a:off x="7488901" y="2540762"/>
                <a:ext cx="316786" cy="469164"/>
              </a:xfrm>
              <a:prstGeom prst="rect">
                <a:avLst/>
              </a:prstGeom>
            </p:spPr>
          </p:pic>
        </p:grpSp>
      </p:grp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262A087-C26B-6C6F-5A60-BDB0F1C67BF2}"/>
              </a:ext>
            </a:extLst>
          </p:cNvPr>
          <p:cNvSpPr/>
          <p:nvPr/>
        </p:nvSpPr>
        <p:spPr>
          <a:xfrm flipV="1">
            <a:off x="7171571" y="2877073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192BBE3-6F03-32DA-43F6-57C0C7B26D81}"/>
              </a:ext>
            </a:extLst>
          </p:cNvPr>
          <p:cNvSpPr/>
          <p:nvPr/>
        </p:nvSpPr>
        <p:spPr>
          <a:xfrm flipV="1">
            <a:off x="7171571" y="2877073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728AE6F-D499-508E-423B-BCA5BD1104C3}"/>
              </a:ext>
            </a:extLst>
          </p:cNvPr>
          <p:cNvSpPr/>
          <p:nvPr/>
        </p:nvSpPr>
        <p:spPr>
          <a:xfrm flipV="1">
            <a:off x="6265743" y="287566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DB17195-983A-E58E-911E-B1916D60A49C}"/>
              </a:ext>
            </a:extLst>
          </p:cNvPr>
          <p:cNvSpPr/>
          <p:nvPr/>
        </p:nvSpPr>
        <p:spPr>
          <a:xfrm flipV="1">
            <a:off x="6265743" y="287566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1101DA2-678D-C539-99D0-4C45697537CB}"/>
              </a:ext>
            </a:extLst>
          </p:cNvPr>
          <p:cNvSpPr/>
          <p:nvPr/>
        </p:nvSpPr>
        <p:spPr>
          <a:xfrm flipV="1">
            <a:off x="6265743" y="287566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5E9EC00-D74F-CFDF-3270-6CE48A0BEEC5}"/>
              </a:ext>
            </a:extLst>
          </p:cNvPr>
          <p:cNvSpPr/>
          <p:nvPr/>
        </p:nvSpPr>
        <p:spPr>
          <a:xfrm flipV="1">
            <a:off x="6265743" y="287566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250295E-D2D0-D61D-57B6-E839E50F3462}"/>
              </a:ext>
            </a:extLst>
          </p:cNvPr>
          <p:cNvSpPr/>
          <p:nvPr/>
        </p:nvSpPr>
        <p:spPr>
          <a:xfrm flipV="1">
            <a:off x="6265743" y="287566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1761C34B-F07B-9795-AE2A-584843A70780}"/>
              </a:ext>
            </a:extLst>
          </p:cNvPr>
          <p:cNvSpPr/>
          <p:nvPr/>
        </p:nvSpPr>
        <p:spPr>
          <a:xfrm flipV="1">
            <a:off x="6265743" y="287566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Text Placeholder 1">
            <a:extLst>
              <a:ext uri="{FF2B5EF4-FFF2-40B4-BE49-F238E27FC236}">
                <a16:creationId xmlns:a16="http://schemas.microsoft.com/office/drawing/2014/main" id="{DE898C20-0D83-AA56-DEA7-D720AF254B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731958"/>
            <a:ext cx="4481806" cy="4294187"/>
          </a:xfrm>
        </p:spPr>
        <p:txBody>
          <a:bodyPr/>
          <a:lstStyle/>
          <a:p>
            <a:pPr marL="457200" indent="-457200">
              <a:spcBef>
                <a:spcPts val="13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2D73"/>
                </a:solidFill>
                <a:latin typeface="Helvetica" pitchFamily="2" charset="0"/>
              </a:rPr>
              <a:t>Gel electrophoresis separates DNA by size.</a:t>
            </a:r>
          </a:p>
          <a:p>
            <a:pPr marL="457200" indent="-457200">
              <a:spcBef>
                <a:spcPts val="13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2D73"/>
                </a:solidFill>
                <a:latin typeface="Helvetica" pitchFamily="2" charset="0"/>
              </a:rPr>
              <a:t>Smaller pieces of DNA travel farther through the gel. </a:t>
            </a:r>
            <a:endParaRPr lang="en-US" sz="3000" dirty="0">
              <a:solidFill>
                <a:srgbClr val="002D73"/>
              </a:solidFill>
              <a:effectLst/>
              <a:latin typeface="Helvetica" pitchFamily="2" charset="0"/>
            </a:endParaRPr>
          </a:p>
          <a:p>
            <a:pPr marL="0" indent="0">
              <a:buClr>
                <a:srgbClr val="002D73"/>
              </a:buClr>
              <a:buSzPts val="3000"/>
              <a:buNone/>
            </a:pPr>
            <a:endParaRPr lang="en-US" dirty="0">
              <a:solidFill>
                <a:srgbClr val="002D73"/>
              </a:solidFill>
            </a:endParaRPr>
          </a:p>
          <a:p>
            <a:pPr>
              <a:buClr>
                <a:srgbClr val="002D73"/>
              </a:buClr>
              <a:buSzPts val="3000"/>
            </a:pPr>
            <a:endParaRPr lang="en-US" sz="3000" u="none" strike="noStrike" cap="none" dirty="0">
              <a:highlight>
                <a:srgbClr val="D9F2F5"/>
              </a:highlight>
              <a:latin typeface="Helvetica" pitchFamily="2" charset="0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2D73"/>
              </a:buClr>
              <a:buSzPts val="3000"/>
            </a:pPr>
            <a:endParaRPr lang="en-US" dirty="0">
              <a:highlight>
                <a:srgbClr val="D9F2F5"/>
              </a:highlight>
              <a:sym typeface="Helvetica Neu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1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00052 0.0740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70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00039 0.30185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00039 0.25231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261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-6.25E-7 0.18842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2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00039 0.1490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745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00039 0.3537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76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4.16667E-7 0.2162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1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0.00026 0.14838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740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  <p:bldP spid="114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A39A70-E54A-C46F-465A-A493ABEC5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9" y="418501"/>
            <a:ext cx="11339945" cy="85941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Gel electrophoresis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7BFBBDD-7548-AF16-D907-0F69BFB6B3A7}"/>
              </a:ext>
            </a:extLst>
          </p:cNvPr>
          <p:cNvGrpSpPr/>
          <p:nvPr/>
        </p:nvGrpSpPr>
        <p:grpSpPr>
          <a:xfrm>
            <a:off x="5115780" y="2568282"/>
            <a:ext cx="886589" cy="3019752"/>
            <a:chOff x="4971401" y="2568282"/>
            <a:chExt cx="886589" cy="30197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2538E8B-545E-8D4A-C2E6-EF7F897EF424}"/>
                </a:ext>
              </a:extLst>
            </p:cNvPr>
            <p:cNvGrpSpPr/>
            <p:nvPr/>
          </p:nvGrpSpPr>
          <p:grpSpPr>
            <a:xfrm>
              <a:off x="5099640" y="3966191"/>
              <a:ext cx="736100" cy="1621843"/>
              <a:chOff x="4534112" y="3531465"/>
              <a:chExt cx="736100" cy="1621843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82AC3B-E7DB-C3FB-694E-09BB198D0F64}"/>
                  </a:ext>
                </a:extLst>
              </p:cNvPr>
              <p:cNvSpPr txBox="1"/>
              <p:nvPr/>
            </p:nvSpPr>
            <p:spPr>
              <a:xfrm>
                <a:off x="4534112" y="4691643"/>
                <a:ext cx="7361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100 </a:t>
                </a:r>
                <a:r>
                  <a:rPr lang="en-US" sz="24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-</a:t>
                </a:r>
                <a:endParaRPr lang="en-US" sz="18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4D5006-DBFA-69F3-4F26-E4BFB3B7FC02}"/>
                  </a:ext>
                </a:extLst>
              </p:cNvPr>
              <p:cNvSpPr txBox="1"/>
              <p:nvPr/>
            </p:nvSpPr>
            <p:spPr>
              <a:xfrm>
                <a:off x="4534112" y="4307690"/>
                <a:ext cx="7361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200 </a:t>
                </a:r>
                <a:r>
                  <a:rPr lang="en-US" sz="24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-</a:t>
                </a:r>
                <a:endParaRPr lang="en-US" sz="18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AFF1B3-3EB5-082D-F9D0-F3ED08209C01}"/>
                  </a:ext>
                </a:extLst>
              </p:cNvPr>
              <p:cNvSpPr txBox="1"/>
              <p:nvPr/>
            </p:nvSpPr>
            <p:spPr>
              <a:xfrm>
                <a:off x="4534112" y="3985344"/>
                <a:ext cx="7361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300 </a:t>
                </a:r>
                <a:r>
                  <a:rPr lang="en-US" sz="24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-</a:t>
                </a:r>
                <a:endParaRPr lang="en-US" sz="18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3363DB-D8CF-367F-E431-4CBBA11615BC}"/>
                  </a:ext>
                </a:extLst>
              </p:cNvPr>
              <p:cNvSpPr txBox="1"/>
              <p:nvPr/>
            </p:nvSpPr>
            <p:spPr>
              <a:xfrm>
                <a:off x="4534112" y="3531465"/>
                <a:ext cx="7361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500 </a:t>
                </a:r>
                <a:r>
                  <a:rPr lang="en-US" sz="2400" dirty="0">
                    <a:solidFill>
                      <a:srgbClr val="002D73"/>
                    </a:solidFill>
                    <a:latin typeface="Helvetica" pitchFamily="2" charset="0"/>
                    <a:cs typeface="Arial" panose="020B0604020202020204" pitchFamily="34" charset="0"/>
                  </a:rPr>
                  <a:t>-</a:t>
                </a:r>
                <a:endParaRPr lang="en-US" sz="18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F8F10D-B2F5-B722-7FFA-3E3648F805C9}"/>
                </a:ext>
              </a:extLst>
            </p:cNvPr>
            <p:cNvSpPr txBox="1"/>
            <p:nvPr/>
          </p:nvSpPr>
          <p:spPr>
            <a:xfrm>
              <a:off x="5109066" y="2568282"/>
              <a:ext cx="7489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00" b="1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rPr>
                <a:t>Base</a:t>
              </a:r>
            </a:p>
            <a:p>
              <a:pPr algn="r"/>
              <a:r>
                <a:rPr lang="en-US" sz="1800" b="1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rPr>
                <a:t>Pairs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546787-3927-74C3-86ED-F01CDD5EEF70}"/>
                </a:ext>
              </a:extLst>
            </p:cNvPr>
            <p:cNvSpPr txBox="1"/>
            <p:nvPr/>
          </p:nvSpPr>
          <p:spPr>
            <a:xfrm>
              <a:off x="5099640" y="3683164"/>
              <a:ext cx="7361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rPr>
                <a:t>700 </a:t>
              </a:r>
              <a:r>
                <a:rPr lang="en-US" sz="24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rPr>
                <a:t>-</a:t>
              </a:r>
              <a:endParaRPr lang="en-US" sz="1800" dirty="0">
                <a:solidFill>
                  <a:srgbClr val="002D73"/>
                </a:solidFill>
                <a:latin typeface="Helvetica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89F9FA-5435-41E4-0A27-2884751C52C2}"/>
                </a:ext>
              </a:extLst>
            </p:cNvPr>
            <p:cNvSpPr txBox="1"/>
            <p:nvPr/>
          </p:nvSpPr>
          <p:spPr>
            <a:xfrm>
              <a:off x="4971401" y="3209080"/>
              <a:ext cx="864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rPr>
                <a:t>1200 </a:t>
              </a:r>
              <a:r>
                <a:rPr lang="en-US" sz="2400" dirty="0">
                  <a:solidFill>
                    <a:srgbClr val="002D73"/>
                  </a:solidFill>
                  <a:latin typeface="Helvetica" pitchFamily="2" charset="0"/>
                  <a:cs typeface="Arial" panose="020B0604020202020204" pitchFamily="34" charset="0"/>
                </a:rPr>
                <a:t>-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8189521-A2E8-3390-007B-073BE109D74E}"/>
              </a:ext>
            </a:extLst>
          </p:cNvPr>
          <p:cNvGrpSpPr/>
          <p:nvPr/>
        </p:nvGrpSpPr>
        <p:grpSpPr>
          <a:xfrm>
            <a:off x="5951539" y="2572530"/>
            <a:ext cx="3261437" cy="3475980"/>
            <a:chOff x="3209642" y="10373410"/>
            <a:chExt cx="2423963" cy="2583415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DB8DB9B-6993-1996-546B-14987A9646B8}"/>
                </a:ext>
              </a:extLst>
            </p:cNvPr>
            <p:cNvSpPr/>
            <p:nvPr/>
          </p:nvSpPr>
          <p:spPr>
            <a:xfrm>
              <a:off x="3209642" y="10373410"/>
              <a:ext cx="2423963" cy="2583415"/>
            </a:xfrm>
            <a:prstGeom prst="rect">
              <a:avLst/>
            </a:prstGeom>
            <a:solidFill>
              <a:srgbClr val="DEEBF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EBBBC32E-9C59-4D62-6E80-C0030B9434B1}"/>
                </a:ext>
              </a:extLst>
            </p:cNvPr>
            <p:cNvGrpSpPr/>
            <p:nvPr/>
          </p:nvGrpSpPr>
          <p:grpSpPr>
            <a:xfrm>
              <a:off x="3442915" y="10592243"/>
              <a:ext cx="1895926" cy="67372"/>
              <a:chOff x="3430695" y="10592243"/>
              <a:chExt cx="1895926" cy="67372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075482C-98A4-9F2F-FD08-C5A7ACD1825A}"/>
                  </a:ext>
                </a:extLst>
              </p:cNvPr>
              <p:cNvSpPr/>
              <p:nvPr/>
            </p:nvSpPr>
            <p:spPr>
              <a:xfrm flipV="1">
                <a:off x="3430695" y="10592243"/>
                <a:ext cx="548640" cy="6737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28190203-D192-449B-4399-7EEF0501AC82}"/>
                  </a:ext>
                </a:extLst>
              </p:cNvPr>
              <p:cNvSpPr/>
              <p:nvPr/>
            </p:nvSpPr>
            <p:spPr>
              <a:xfrm flipV="1">
                <a:off x="4104339" y="10592243"/>
                <a:ext cx="548640" cy="6737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9B9964B-8656-E67F-34DA-AABB0BF046E8}"/>
                  </a:ext>
                </a:extLst>
              </p:cNvPr>
              <p:cNvSpPr/>
              <p:nvPr/>
            </p:nvSpPr>
            <p:spPr>
              <a:xfrm flipV="1">
                <a:off x="4777981" y="10592243"/>
                <a:ext cx="548640" cy="6737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262A087-C26B-6C6F-5A60-BDB0F1C67BF2}"/>
              </a:ext>
            </a:extLst>
          </p:cNvPr>
          <p:cNvSpPr/>
          <p:nvPr/>
        </p:nvSpPr>
        <p:spPr>
          <a:xfrm flipV="1">
            <a:off x="7171571" y="4368329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192BBE3-6F03-32DA-43F6-57C0C7B26D81}"/>
              </a:ext>
            </a:extLst>
          </p:cNvPr>
          <p:cNvSpPr/>
          <p:nvPr/>
        </p:nvSpPr>
        <p:spPr>
          <a:xfrm flipV="1">
            <a:off x="7171571" y="3896143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728AE6F-D499-508E-423B-BCA5BD1104C3}"/>
              </a:ext>
            </a:extLst>
          </p:cNvPr>
          <p:cNvSpPr/>
          <p:nvPr/>
        </p:nvSpPr>
        <p:spPr>
          <a:xfrm flipV="1">
            <a:off x="6265743" y="5295997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DB17195-983A-E58E-911E-B1916D60A49C}"/>
              </a:ext>
            </a:extLst>
          </p:cNvPr>
          <p:cNvSpPr/>
          <p:nvPr/>
        </p:nvSpPr>
        <p:spPr>
          <a:xfrm flipV="1">
            <a:off x="6265743" y="4945097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1101DA2-678D-C539-99D0-4C45697537CB}"/>
              </a:ext>
            </a:extLst>
          </p:cNvPr>
          <p:cNvSpPr/>
          <p:nvPr/>
        </p:nvSpPr>
        <p:spPr>
          <a:xfrm flipV="1">
            <a:off x="6265743" y="4606704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5E9EC00-D74F-CFDF-3270-6CE48A0BEEC5}"/>
              </a:ext>
            </a:extLst>
          </p:cNvPr>
          <p:cNvSpPr/>
          <p:nvPr/>
        </p:nvSpPr>
        <p:spPr>
          <a:xfrm flipV="1">
            <a:off x="6265743" y="415959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250295E-D2D0-D61D-57B6-E839E50F3462}"/>
              </a:ext>
            </a:extLst>
          </p:cNvPr>
          <p:cNvSpPr/>
          <p:nvPr/>
        </p:nvSpPr>
        <p:spPr>
          <a:xfrm flipV="1">
            <a:off x="6265743" y="3889046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1761C34B-F07B-9795-AE2A-584843A70780}"/>
              </a:ext>
            </a:extLst>
          </p:cNvPr>
          <p:cNvSpPr/>
          <p:nvPr/>
        </p:nvSpPr>
        <p:spPr>
          <a:xfrm flipV="1">
            <a:off x="6265743" y="3378203"/>
            <a:ext cx="738194" cy="90649"/>
          </a:xfrm>
          <a:prstGeom prst="rect">
            <a:avLst/>
          </a:prstGeom>
          <a:solidFill>
            <a:srgbClr val="002D7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 Placeholder 1">
            <a:extLst>
              <a:ext uri="{FF2B5EF4-FFF2-40B4-BE49-F238E27FC236}">
                <a16:creationId xmlns:a16="http://schemas.microsoft.com/office/drawing/2014/main" id="{DE898C20-0D83-AA56-DEA7-D720AF254B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731958"/>
            <a:ext cx="4481806" cy="4294187"/>
          </a:xfrm>
        </p:spPr>
        <p:txBody>
          <a:bodyPr/>
          <a:lstStyle/>
          <a:p>
            <a:pPr marL="457200" indent="-457200">
              <a:spcBef>
                <a:spcPts val="13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2D73"/>
                </a:solidFill>
                <a:latin typeface="Helvetica" pitchFamily="2" charset="0"/>
              </a:rPr>
              <a:t>A DNA ladder contains pieces of DNA of known lengths.</a:t>
            </a:r>
          </a:p>
          <a:p>
            <a:pPr marL="457200" indent="-457200">
              <a:spcBef>
                <a:spcPts val="13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2D73"/>
                </a:solidFill>
                <a:latin typeface="Helvetica" pitchFamily="2" charset="0"/>
              </a:rPr>
              <a:t>Comparing to the ladder allows you to estimate the size of the DNA in your samples.</a:t>
            </a:r>
            <a:endParaRPr lang="en-US" sz="3000" dirty="0">
              <a:solidFill>
                <a:srgbClr val="002D73"/>
              </a:solidFill>
              <a:effectLst/>
              <a:latin typeface="Helvetica" pitchFamily="2" charset="0"/>
            </a:endParaRPr>
          </a:p>
          <a:p>
            <a:pPr marL="0" indent="0">
              <a:buClr>
                <a:srgbClr val="002D73"/>
              </a:buClr>
              <a:buSzPts val="3000"/>
              <a:buNone/>
            </a:pPr>
            <a:endParaRPr lang="en-US" dirty="0">
              <a:solidFill>
                <a:srgbClr val="002D73"/>
              </a:solidFill>
            </a:endParaRPr>
          </a:p>
          <a:p>
            <a:pPr>
              <a:buClr>
                <a:srgbClr val="002D73"/>
              </a:buClr>
              <a:buSzPts val="3000"/>
            </a:pPr>
            <a:endParaRPr lang="en-US" sz="3000" u="none" strike="noStrike" cap="none" dirty="0">
              <a:highlight>
                <a:srgbClr val="D9F2F5"/>
              </a:highlight>
              <a:latin typeface="Helvetica" pitchFamily="2" charset="0"/>
              <a:ea typeface="Helvetica Neue"/>
              <a:cs typeface="Helvetica Neue"/>
              <a:sym typeface="Helvetica Neue"/>
            </a:endParaRPr>
          </a:p>
          <a:p>
            <a:pPr>
              <a:buClr>
                <a:srgbClr val="002D73"/>
              </a:buClr>
              <a:buSzPts val="3000"/>
            </a:pPr>
            <a:endParaRPr lang="en-US" dirty="0">
              <a:highlight>
                <a:srgbClr val="D9F2F5"/>
              </a:highlight>
              <a:sym typeface="Helvetica Neue"/>
            </a:endParaRPr>
          </a:p>
          <a:p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3360CAC-313A-54A4-4228-6AEBB109AE59}"/>
              </a:ext>
            </a:extLst>
          </p:cNvPr>
          <p:cNvCxnSpPr>
            <a:cxnSpLocks/>
          </p:cNvCxnSpPr>
          <p:nvPr/>
        </p:nvCxnSpPr>
        <p:spPr>
          <a:xfrm flipH="1">
            <a:off x="8038100" y="3558012"/>
            <a:ext cx="553639" cy="331034"/>
          </a:xfrm>
          <a:prstGeom prst="straightConnector1">
            <a:avLst/>
          </a:prstGeom>
          <a:ln w="19050">
            <a:solidFill>
              <a:srgbClr val="D10F3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B7FC366-2149-449B-D318-145B66E20A01}"/>
              </a:ext>
            </a:extLst>
          </p:cNvPr>
          <p:cNvSpPr txBox="1"/>
          <p:nvPr/>
        </p:nvSpPr>
        <p:spPr>
          <a:xfrm>
            <a:off x="8591739" y="3352662"/>
            <a:ext cx="1114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b="1" dirty="0">
                <a:solidFill>
                  <a:srgbClr val="D10F3A"/>
                </a:solidFill>
                <a:latin typeface="Helvetica" pitchFamily="2" charset="0"/>
                <a:cs typeface="Arial" panose="020B0604020202020204" pitchFamily="34" charset="0"/>
              </a:rPr>
              <a:t>~ 700 bp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DF71363-6CA7-88F0-CD97-0848658039D7}"/>
              </a:ext>
            </a:extLst>
          </p:cNvPr>
          <p:cNvCxnSpPr>
            <a:cxnSpLocks/>
          </p:cNvCxnSpPr>
          <p:nvPr/>
        </p:nvCxnSpPr>
        <p:spPr>
          <a:xfrm flipH="1" flipV="1">
            <a:off x="8007731" y="4379197"/>
            <a:ext cx="553639" cy="331034"/>
          </a:xfrm>
          <a:prstGeom prst="straightConnector1">
            <a:avLst/>
          </a:prstGeom>
          <a:ln w="19050">
            <a:solidFill>
              <a:srgbClr val="D10F3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1D1435C-4C6F-B2A6-A01A-6539B11D9F92}"/>
              </a:ext>
            </a:extLst>
          </p:cNvPr>
          <p:cNvSpPr txBox="1"/>
          <p:nvPr/>
        </p:nvSpPr>
        <p:spPr>
          <a:xfrm>
            <a:off x="8580697" y="4522810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b="1" dirty="0">
                <a:solidFill>
                  <a:srgbClr val="D10F3A"/>
                </a:solidFill>
                <a:latin typeface="Helvetica" pitchFamily="2" charset="0"/>
                <a:cs typeface="Arial" panose="020B0604020202020204" pitchFamily="34" charset="0"/>
              </a:rPr>
              <a:t>~ 400 bp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42501C-CFFF-12AE-D888-CB9E7FFF7268}"/>
              </a:ext>
            </a:extLst>
          </p:cNvPr>
          <p:cNvSpPr txBox="1"/>
          <p:nvPr/>
        </p:nvSpPr>
        <p:spPr>
          <a:xfrm>
            <a:off x="6189633" y="2218645"/>
            <a:ext cx="954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b="1" dirty="0">
                <a:solidFill>
                  <a:srgbClr val="002D73"/>
                </a:solidFill>
                <a:latin typeface="Helvetica" pitchFamily="2" charset="0"/>
                <a:cs typeface="Arial" panose="020B0604020202020204" pitchFamily="34" charset="0"/>
              </a:rPr>
              <a:t>Ladder</a:t>
            </a:r>
          </a:p>
        </p:txBody>
      </p:sp>
    </p:spTree>
    <p:extLst>
      <p:ext uri="{BB962C8B-B14F-4D97-AF65-F5344CB8AC3E}">
        <p14:creationId xmlns:p14="http://schemas.microsoft.com/office/powerpoint/2010/main" val="37944242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6336FE-3B77-BE58-62DC-FA1428D07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731958"/>
            <a:ext cx="4392882" cy="4294187"/>
          </a:xfrm>
        </p:spPr>
        <p:txBody>
          <a:bodyPr/>
          <a:lstStyle/>
          <a:p>
            <a:r>
              <a:rPr lang="en-US" sz="3000" dirty="0"/>
              <a:t>Gels have pockets called wells where we will add our samples.</a:t>
            </a:r>
          </a:p>
          <a:p>
            <a:r>
              <a:rPr lang="en-US" sz="3000" dirty="0"/>
              <a:t>The wells are a small target, so put your elbows on the table and hold the pipette with two hands.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3FC642-929C-8C3D-2070-A207D7FA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Gel loading tips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682239-71E2-07D8-FDF3-01AA1119BDA3}"/>
              </a:ext>
            </a:extLst>
          </p:cNvPr>
          <p:cNvGrpSpPr/>
          <p:nvPr/>
        </p:nvGrpSpPr>
        <p:grpSpPr>
          <a:xfrm>
            <a:off x="8204109" y="1051770"/>
            <a:ext cx="3053699" cy="3834490"/>
            <a:chOff x="7810500" y="1388899"/>
            <a:chExt cx="3657600" cy="45928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BFD3F87-15B2-C07C-06F7-899E30276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10500" y="1388899"/>
              <a:ext cx="3657600" cy="459280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8532038-E22B-6461-4CD3-27166D1F8A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10500" y="1782743"/>
              <a:ext cx="3657600" cy="377182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3CD0CD-2AE9-9ACE-E54C-5FB616FEEC87}"/>
                </a:ext>
              </a:extLst>
            </p:cNvPr>
            <p:cNvSpPr/>
            <p:nvPr/>
          </p:nvSpPr>
          <p:spPr>
            <a:xfrm>
              <a:off x="8012430" y="3429000"/>
              <a:ext cx="3291840" cy="491490"/>
            </a:xfrm>
            <a:prstGeom prst="rect">
              <a:avLst/>
            </a:prstGeom>
            <a:solidFill>
              <a:srgbClr val="DEE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507D61-9958-5748-A1BC-5F69E1918EDE}"/>
              </a:ext>
            </a:extLst>
          </p:cNvPr>
          <p:cNvGrpSpPr/>
          <p:nvPr/>
        </p:nvGrpSpPr>
        <p:grpSpPr>
          <a:xfrm>
            <a:off x="5102689" y="1355294"/>
            <a:ext cx="2460885" cy="1887399"/>
            <a:chOff x="1195709" y="4478505"/>
            <a:chExt cx="2460885" cy="188739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4242C0F-271B-3AFC-0537-C45E1EAA2178}"/>
                </a:ext>
              </a:extLst>
            </p:cNvPr>
            <p:cNvSpPr/>
            <p:nvPr/>
          </p:nvSpPr>
          <p:spPr>
            <a:xfrm rot="16200000">
              <a:off x="1908991" y="3765223"/>
              <a:ext cx="1034321" cy="2460885"/>
            </a:xfrm>
            <a:custGeom>
              <a:avLst/>
              <a:gdLst>
                <a:gd name="connsiteX0" fmla="*/ 1034321 w 1034321"/>
                <a:gd name="connsiteY0" fmla="*/ 0 h 2460885"/>
                <a:gd name="connsiteX1" fmla="*/ 1034321 w 1034321"/>
                <a:gd name="connsiteY1" fmla="*/ 389744 h 2460885"/>
                <a:gd name="connsiteX2" fmla="*/ 299803 w 1034321"/>
                <a:gd name="connsiteY2" fmla="*/ 389744 h 2460885"/>
                <a:gd name="connsiteX3" fmla="*/ 299803 w 1034321"/>
                <a:gd name="connsiteY3" fmla="*/ 2071141 h 2460885"/>
                <a:gd name="connsiteX4" fmla="*/ 1034321 w 1034321"/>
                <a:gd name="connsiteY4" fmla="*/ 2071141 h 2460885"/>
                <a:gd name="connsiteX5" fmla="*/ 1034321 w 1034321"/>
                <a:gd name="connsiteY5" fmla="*/ 2460885 h 2460885"/>
                <a:gd name="connsiteX6" fmla="*/ 0 w 1034321"/>
                <a:gd name="connsiteY6" fmla="*/ 2460885 h 2460885"/>
                <a:gd name="connsiteX7" fmla="*/ 0 w 1034321"/>
                <a:gd name="connsiteY7" fmla="*/ 2098623 h 2460885"/>
                <a:gd name="connsiteX8" fmla="*/ 0 w 1034321"/>
                <a:gd name="connsiteY8" fmla="*/ 2071141 h 2460885"/>
                <a:gd name="connsiteX9" fmla="*/ 0 w 1034321"/>
                <a:gd name="connsiteY9" fmla="*/ 389744 h 2460885"/>
                <a:gd name="connsiteX10" fmla="*/ 0 w 1034321"/>
                <a:gd name="connsiteY10" fmla="*/ 384748 h 2460885"/>
                <a:gd name="connsiteX11" fmla="*/ 0 w 1034321"/>
                <a:gd name="connsiteY11" fmla="*/ 0 h 246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4321" h="2460885">
                  <a:moveTo>
                    <a:pt x="1034321" y="0"/>
                  </a:moveTo>
                  <a:lnTo>
                    <a:pt x="1034321" y="389744"/>
                  </a:lnTo>
                  <a:lnTo>
                    <a:pt x="299803" y="389744"/>
                  </a:lnTo>
                  <a:lnTo>
                    <a:pt x="299803" y="2071141"/>
                  </a:lnTo>
                  <a:lnTo>
                    <a:pt x="1034321" y="2071141"/>
                  </a:lnTo>
                  <a:lnTo>
                    <a:pt x="1034321" y="2460885"/>
                  </a:lnTo>
                  <a:lnTo>
                    <a:pt x="0" y="2460885"/>
                  </a:lnTo>
                  <a:lnTo>
                    <a:pt x="0" y="2098623"/>
                  </a:lnTo>
                  <a:lnTo>
                    <a:pt x="0" y="2071141"/>
                  </a:lnTo>
                  <a:lnTo>
                    <a:pt x="0" y="389744"/>
                  </a:lnTo>
                  <a:lnTo>
                    <a:pt x="0" y="384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EBF8"/>
            </a:solidFill>
            <a:ln w="38100">
              <a:solidFill>
                <a:srgbClr val="003D8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B1B4CD-4DDE-ED5C-2EAE-4AA71B88EAD4}"/>
                </a:ext>
              </a:extLst>
            </p:cNvPr>
            <p:cNvSpPr txBox="1"/>
            <p:nvPr/>
          </p:nvSpPr>
          <p:spPr>
            <a:xfrm>
              <a:off x="1269051" y="5534907"/>
              <a:ext cx="23406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AMP_GothamRoundedBold" panose="02000000000000000000" pitchFamily="2" charset="77"/>
                </a:rPr>
                <a:t>Cross section of well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4A09B3-B4A8-367D-A2E7-B359753ECA15}"/>
              </a:ext>
            </a:extLst>
          </p:cNvPr>
          <p:cNvCxnSpPr/>
          <p:nvPr/>
        </p:nvCxnSpPr>
        <p:spPr>
          <a:xfrm>
            <a:off x="7659584" y="1294410"/>
            <a:ext cx="736271" cy="17813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BD564D-40A7-3A93-EFBF-927DD841C5C0}"/>
              </a:ext>
            </a:extLst>
          </p:cNvPr>
          <p:cNvCxnSpPr>
            <a:cxnSpLocks/>
          </p:cNvCxnSpPr>
          <p:nvPr/>
        </p:nvCxnSpPr>
        <p:spPr>
          <a:xfrm flipV="1">
            <a:off x="7695210" y="1662545"/>
            <a:ext cx="688769" cy="74814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231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0AF38-00D1-6D7A-AAA0-041FECA5F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999" y="1731958"/>
            <a:ext cx="5259779" cy="4294187"/>
          </a:xfrm>
        </p:spPr>
        <p:txBody>
          <a:bodyPr/>
          <a:lstStyle/>
          <a:p>
            <a:r>
              <a:rPr lang="en-US" sz="3000" dirty="0"/>
              <a:t>Place the micropipette tip just inside the opening of the well. Wiggle the tip back and forth to feel that the tip is in the well.</a:t>
            </a:r>
          </a:p>
          <a:p>
            <a:r>
              <a:rPr lang="en-US" sz="3000" dirty="0"/>
              <a:t>Do not stab your tip into the bottom of the well. The tip will either clog with gel or puncture the bottom of the well.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EFA154-501D-FA82-EA17-E030E864A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Gel loading tips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06B5BB9-F665-8BFF-2089-0D193F9DEADB}"/>
              </a:ext>
            </a:extLst>
          </p:cNvPr>
          <p:cNvSpPr/>
          <p:nvPr/>
        </p:nvSpPr>
        <p:spPr>
          <a:xfrm rot="16200000">
            <a:off x="8273474" y="1001620"/>
            <a:ext cx="1034321" cy="2460885"/>
          </a:xfrm>
          <a:custGeom>
            <a:avLst/>
            <a:gdLst>
              <a:gd name="connsiteX0" fmla="*/ 1034321 w 1034321"/>
              <a:gd name="connsiteY0" fmla="*/ 0 h 2460885"/>
              <a:gd name="connsiteX1" fmla="*/ 1034321 w 1034321"/>
              <a:gd name="connsiteY1" fmla="*/ 389744 h 2460885"/>
              <a:gd name="connsiteX2" fmla="*/ 299803 w 1034321"/>
              <a:gd name="connsiteY2" fmla="*/ 389744 h 2460885"/>
              <a:gd name="connsiteX3" fmla="*/ 299803 w 1034321"/>
              <a:gd name="connsiteY3" fmla="*/ 2071141 h 2460885"/>
              <a:gd name="connsiteX4" fmla="*/ 1034321 w 1034321"/>
              <a:gd name="connsiteY4" fmla="*/ 2071141 h 2460885"/>
              <a:gd name="connsiteX5" fmla="*/ 1034321 w 1034321"/>
              <a:gd name="connsiteY5" fmla="*/ 2460885 h 2460885"/>
              <a:gd name="connsiteX6" fmla="*/ 0 w 1034321"/>
              <a:gd name="connsiteY6" fmla="*/ 2460885 h 2460885"/>
              <a:gd name="connsiteX7" fmla="*/ 0 w 1034321"/>
              <a:gd name="connsiteY7" fmla="*/ 2098623 h 2460885"/>
              <a:gd name="connsiteX8" fmla="*/ 0 w 1034321"/>
              <a:gd name="connsiteY8" fmla="*/ 2071141 h 2460885"/>
              <a:gd name="connsiteX9" fmla="*/ 0 w 1034321"/>
              <a:gd name="connsiteY9" fmla="*/ 389744 h 2460885"/>
              <a:gd name="connsiteX10" fmla="*/ 0 w 1034321"/>
              <a:gd name="connsiteY10" fmla="*/ 384748 h 2460885"/>
              <a:gd name="connsiteX11" fmla="*/ 0 w 1034321"/>
              <a:gd name="connsiteY11" fmla="*/ 0 h 246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4321" h="2460885">
                <a:moveTo>
                  <a:pt x="1034321" y="0"/>
                </a:moveTo>
                <a:lnTo>
                  <a:pt x="1034321" y="389744"/>
                </a:lnTo>
                <a:lnTo>
                  <a:pt x="299803" y="389744"/>
                </a:lnTo>
                <a:lnTo>
                  <a:pt x="299803" y="2071141"/>
                </a:lnTo>
                <a:lnTo>
                  <a:pt x="1034321" y="2071141"/>
                </a:lnTo>
                <a:lnTo>
                  <a:pt x="1034321" y="2460885"/>
                </a:lnTo>
                <a:lnTo>
                  <a:pt x="0" y="2460885"/>
                </a:lnTo>
                <a:lnTo>
                  <a:pt x="0" y="2098623"/>
                </a:lnTo>
                <a:lnTo>
                  <a:pt x="0" y="2071141"/>
                </a:lnTo>
                <a:lnTo>
                  <a:pt x="0" y="389744"/>
                </a:lnTo>
                <a:lnTo>
                  <a:pt x="0" y="384748"/>
                </a:lnTo>
                <a:lnTo>
                  <a:pt x="0" y="0"/>
                </a:lnTo>
                <a:close/>
              </a:path>
            </a:pathLst>
          </a:custGeom>
          <a:solidFill>
            <a:srgbClr val="DEEBF8"/>
          </a:solidFill>
          <a:ln w="38100">
            <a:solidFill>
              <a:srgbClr val="003D8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F9A17D-769D-8A2D-6676-12F19E9CA47C}"/>
              </a:ext>
            </a:extLst>
          </p:cNvPr>
          <p:cNvGrpSpPr/>
          <p:nvPr/>
        </p:nvGrpSpPr>
        <p:grpSpPr>
          <a:xfrm>
            <a:off x="5907739" y="297298"/>
            <a:ext cx="5903262" cy="2625195"/>
            <a:chOff x="5907739" y="297298"/>
            <a:chExt cx="5903262" cy="262519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AD2C090-B1B2-D350-B292-B6A3B5228E22}"/>
                </a:ext>
              </a:extLst>
            </p:cNvPr>
            <p:cNvCxnSpPr>
              <a:cxnSpLocks/>
            </p:cNvCxnSpPr>
            <p:nvPr/>
          </p:nvCxnSpPr>
          <p:spPr>
            <a:xfrm>
              <a:off x="7560192" y="1689750"/>
              <a:ext cx="2460885" cy="0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1845CF1F-FAC9-C0AD-921A-AAB9B0E78C8A}"/>
                </a:ext>
              </a:extLst>
            </p:cNvPr>
            <p:cNvSpPr/>
            <p:nvPr/>
          </p:nvSpPr>
          <p:spPr>
            <a:xfrm rot="11825274">
              <a:off x="8742109" y="297298"/>
              <a:ext cx="368300" cy="1854200"/>
            </a:xfrm>
            <a:custGeom>
              <a:avLst/>
              <a:gdLst>
                <a:gd name="connsiteX0" fmla="*/ 0 w 368300"/>
                <a:gd name="connsiteY0" fmla="*/ 1854200 h 1854200"/>
                <a:gd name="connsiteX1" fmla="*/ 184150 w 368300"/>
                <a:gd name="connsiteY1" fmla="*/ 0 h 1854200"/>
                <a:gd name="connsiteX2" fmla="*/ 368300 w 368300"/>
                <a:gd name="connsiteY2" fmla="*/ 1854200 h 1854200"/>
                <a:gd name="connsiteX3" fmla="*/ 0 w 368300"/>
                <a:gd name="connsiteY3" fmla="*/ 1854200 h 1854200"/>
                <a:gd name="connsiteX0" fmla="*/ 0 w 368300"/>
                <a:gd name="connsiteY0" fmla="*/ 1854200 h 1854200"/>
                <a:gd name="connsiteX1" fmla="*/ 184150 w 368300"/>
                <a:gd name="connsiteY1" fmla="*/ 0 h 1854200"/>
                <a:gd name="connsiteX2" fmla="*/ 182665 w 368300"/>
                <a:gd name="connsiteY2" fmla="*/ 50645 h 1854200"/>
                <a:gd name="connsiteX3" fmla="*/ 368300 w 368300"/>
                <a:gd name="connsiteY3" fmla="*/ 1854200 h 1854200"/>
                <a:gd name="connsiteX4" fmla="*/ 0 w 368300"/>
                <a:gd name="connsiteY4" fmla="*/ 1854200 h 1854200"/>
                <a:gd name="connsiteX0" fmla="*/ 0 w 368300"/>
                <a:gd name="connsiteY0" fmla="*/ 1854200 h 1854200"/>
                <a:gd name="connsiteX1" fmla="*/ 184150 w 368300"/>
                <a:gd name="connsiteY1" fmla="*/ 0 h 1854200"/>
                <a:gd name="connsiteX2" fmla="*/ 225318 w 368300"/>
                <a:gd name="connsiteY2" fmla="*/ 2102 h 1854200"/>
                <a:gd name="connsiteX3" fmla="*/ 368300 w 368300"/>
                <a:gd name="connsiteY3" fmla="*/ 1854200 h 1854200"/>
                <a:gd name="connsiteX4" fmla="*/ 0 w 368300"/>
                <a:gd name="connsiteY4" fmla="*/ 1854200 h 185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300" h="1854200">
                  <a:moveTo>
                    <a:pt x="0" y="1854200"/>
                  </a:moveTo>
                  <a:lnTo>
                    <a:pt x="184150" y="0"/>
                  </a:lnTo>
                  <a:lnTo>
                    <a:pt x="225318" y="2102"/>
                  </a:lnTo>
                  <a:lnTo>
                    <a:pt x="368300" y="1854200"/>
                  </a:lnTo>
                  <a:lnTo>
                    <a:pt x="0" y="1854200"/>
                  </a:lnTo>
                  <a:close/>
                </a:path>
              </a:pathLst>
            </a:custGeom>
            <a:solidFill>
              <a:srgbClr val="EFEFEF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MP_GothamRoundedBold" panose="02000000000000000000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68DEF2-4B1A-34A5-75AD-17502F666227}"/>
                </a:ext>
              </a:extLst>
            </p:cNvPr>
            <p:cNvSpPr txBox="1"/>
            <p:nvPr/>
          </p:nvSpPr>
          <p:spPr>
            <a:xfrm>
              <a:off x="9250187" y="620863"/>
              <a:ext cx="18485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AMP_GothamRoundedBold" panose="02000000000000000000" pitchFamily="2" charset="77"/>
                </a:rPr>
                <a:t>Pipette tip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0472E8-2F48-1399-4E25-531B997A1EF1}"/>
                </a:ext>
              </a:extLst>
            </p:cNvPr>
            <p:cNvSpPr txBox="1"/>
            <p:nvPr/>
          </p:nvSpPr>
          <p:spPr>
            <a:xfrm>
              <a:off x="10553001" y="1452052"/>
              <a:ext cx="125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AMP_GothamRoundedBold" panose="02000000000000000000" pitchFamily="2" charset="77"/>
                </a:rPr>
                <a:t>Top of well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648F09E-CD63-B920-F7ED-28035A975A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30118" y="1680621"/>
              <a:ext cx="412375" cy="0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Graphic 8" descr="Smiling face with no fill">
              <a:extLst>
                <a:ext uri="{FF2B5EF4-FFF2-40B4-BE49-F238E27FC236}">
                  <a16:creationId xmlns:a16="http://schemas.microsoft.com/office/drawing/2014/main" id="{1AC51421-52DD-2442-8005-A1DB3E98B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07739" y="1465728"/>
              <a:ext cx="1456765" cy="145676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572D28-7240-AD9F-EB32-ED865A2AFFCD}"/>
              </a:ext>
            </a:extLst>
          </p:cNvPr>
          <p:cNvGrpSpPr/>
          <p:nvPr/>
        </p:nvGrpSpPr>
        <p:grpSpPr>
          <a:xfrm>
            <a:off x="5875778" y="3442280"/>
            <a:ext cx="4119569" cy="2673639"/>
            <a:chOff x="5875778" y="3442280"/>
            <a:chExt cx="4119569" cy="267363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1FDA8D1-44D0-7D2D-B9AD-B02B526ACAB1}"/>
                </a:ext>
              </a:extLst>
            </p:cNvPr>
            <p:cNvSpPr/>
            <p:nvPr/>
          </p:nvSpPr>
          <p:spPr>
            <a:xfrm rot="16200000">
              <a:off x="8247744" y="3790342"/>
              <a:ext cx="1034321" cy="2460885"/>
            </a:xfrm>
            <a:custGeom>
              <a:avLst/>
              <a:gdLst>
                <a:gd name="connsiteX0" fmla="*/ 1034321 w 1034321"/>
                <a:gd name="connsiteY0" fmla="*/ 0 h 2460885"/>
                <a:gd name="connsiteX1" fmla="*/ 1034321 w 1034321"/>
                <a:gd name="connsiteY1" fmla="*/ 389744 h 2460885"/>
                <a:gd name="connsiteX2" fmla="*/ 299803 w 1034321"/>
                <a:gd name="connsiteY2" fmla="*/ 389744 h 2460885"/>
                <a:gd name="connsiteX3" fmla="*/ 299803 w 1034321"/>
                <a:gd name="connsiteY3" fmla="*/ 2071141 h 2460885"/>
                <a:gd name="connsiteX4" fmla="*/ 1034321 w 1034321"/>
                <a:gd name="connsiteY4" fmla="*/ 2071141 h 2460885"/>
                <a:gd name="connsiteX5" fmla="*/ 1034321 w 1034321"/>
                <a:gd name="connsiteY5" fmla="*/ 2460885 h 2460885"/>
                <a:gd name="connsiteX6" fmla="*/ 0 w 1034321"/>
                <a:gd name="connsiteY6" fmla="*/ 2460885 h 2460885"/>
                <a:gd name="connsiteX7" fmla="*/ 0 w 1034321"/>
                <a:gd name="connsiteY7" fmla="*/ 2098623 h 2460885"/>
                <a:gd name="connsiteX8" fmla="*/ 0 w 1034321"/>
                <a:gd name="connsiteY8" fmla="*/ 2071141 h 2460885"/>
                <a:gd name="connsiteX9" fmla="*/ 0 w 1034321"/>
                <a:gd name="connsiteY9" fmla="*/ 389744 h 2460885"/>
                <a:gd name="connsiteX10" fmla="*/ 0 w 1034321"/>
                <a:gd name="connsiteY10" fmla="*/ 384748 h 2460885"/>
                <a:gd name="connsiteX11" fmla="*/ 0 w 1034321"/>
                <a:gd name="connsiteY11" fmla="*/ 0 h 246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4321" h="2460885">
                  <a:moveTo>
                    <a:pt x="1034321" y="0"/>
                  </a:moveTo>
                  <a:lnTo>
                    <a:pt x="1034321" y="389744"/>
                  </a:lnTo>
                  <a:lnTo>
                    <a:pt x="299803" y="389744"/>
                  </a:lnTo>
                  <a:lnTo>
                    <a:pt x="299803" y="2071141"/>
                  </a:lnTo>
                  <a:lnTo>
                    <a:pt x="1034321" y="2071141"/>
                  </a:lnTo>
                  <a:lnTo>
                    <a:pt x="1034321" y="2460885"/>
                  </a:lnTo>
                  <a:lnTo>
                    <a:pt x="0" y="2460885"/>
                  </a:lnTo>
                  <a:lnTo>
                    <a:pt x="0" y="2098623"/>
                  </a:lnTo>
                  <a:lnTo>
                    <a:pt x="0" y="2071141"/>
                  </a:lnTo>
                  <a:lnTo>
                    <a:pt x="0" y="389744"/>
                  </a:lnTo>
                  <a:lnTo>
                    <a:pt x="0" y="384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EBF8"/>
            </a:solidFill>
            <a:ln w="38100">
              <a:solidFill>
                <a:srgbClr val="003D8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AMP_GothamRoundedBold" panose="02000000000000000000" pitchFamily="2" charset="77"/>
              </a:endParaRPr>
            </a:p>
          </p:txBody>
        </p:sp>
        <p:sp>
          <p:nvSpPr>
            <p:cNvPr id="11" name="Triangle 12">
              <a:extLst>
                <a:ext uri="{FF2B5EF4-FFF2-40B4-BE49-F238E27FC236}">
                  <a16:creationId xmlns:a16="http://schemas.microsoft.com/office/drawing/2014/main" id="{FBDC3264-8A1D-5024-49FF-0094E34AECAB}"/>
                </a:ext>
              </a:extLst>
            </p:cNvPr>
            <p:cNvSpPr/>
            <p:nvPr/>
          </p:nvSpPr>
          <p:spPr>
            <a:xfrm rot="11825274">
              <a:off x="8597626" y="3442280"/>
              <a:ext cx="368300" cy="1854200"/>
            </a:xfrm>
            <a:custGeom>
              <a:avLst/>
              <a:gdLst>
                <a:gd name="connsiteX0" fmla="*/ 0 w 368300"/>
                <a:gd name="connsiteY0" fmla="*/ 1854200 h 1854200"/>
                <a:gd name="connsiteX1" fmla="*/ 184150 w 368300"/>
                <a:gd name="connsiteY1" fmla="*/ 0 h 1854200"/>
                <a:gd name="connsiteX2" fmla="*/ 368300 w 368300"/>
                <a:gd name="connsiteY2" fmla="*/ 1854200 h 1854200"/>
                <a:gd name="connsiteX3" fmla="*/ 0 w 368300"/>
                <a:gd name="connsiteY3" fmla="*/ 1854200 h 1854200"/>
                <a:gd name="connsiteX0" fmla="*/ 0 w 368300"/>
                <a:gd name="connsiteY0" fmla="*/ 1854200 h 1854200"/>
                <a:gd name="connsiteX1" fmla="*/ 184150 w 368300"/>
                <a:gd name="connsiteY1" fmla="*/ 0 h 1854200"/>
                <a:gd name="connsiteX2" fmla="*/ 182665 w 368300"/>
                <a:gd name="connsiteY2" fmla="*/ 50645 h 1854200"/>
                <a:gd name="connsiteX3" fmla="*/ 368300 w 368300"/>
                <a:gd name="connsiteY3" fmla="*/ 1854200 h 1854200"/>
                <a:gd name="connsiteX4" fmla="*/ 0 w 368300"/>
                <a:gd name="connsiteY4" fmla="*/ 1854200 h 1854200"/>
                <a:gd name="connsiteX0" fmla="*/ 0 w 368300"/>
                <a:gd name="connsiteY0" fmla="*/ 1854200 h 1854200"/>
                <a:gd name="connsiteX1" fmla="*/ 184150 w 368300"/>
                <a:gd name="connsiteY1" fmla="*/ 0 h 1854200"/>
                <a:gd name="connsiteX2" fmla="*/ 225318 w 368300"/>
                <a:gd name="connsiteY2" fmla="*/ 2102 h 1854200"/>
                <a:gd name="connsiteX3" fmla="*/ 368300 w 368300"/>
                <a:gd name="connsiteY3" fmla="*/ 1854200 h 1854200"/>
                <a:gd name="connsiteX4" fmla="*/ 0 w 368300"/>
                <a:gd name="connsiteY4" fmla="*/ 1854200 h 185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300" h="1854200">
                  <a:moveTo>
                    <a:pt x="0" y="1854200"/>
                  </a:moveTo>
                  <a:lnTo>
                    <a:pt x="184150" y="0"/>
                  </a:lnTo>
                  <a:lnTo>
                    <a:pt x="225318" y="2102"/>
                  </a:lnTo>
                  <a:lnTo>
                    <a:pt x="368300" y="1854200"/>
                  </a:lnTo>
                  <a:lnTo>
                    <a:pt x="0" y="1854200"/>
                  </a:lnTo>
                  <a:close/>
                </a:path>
              </a:pathLst>
            </a:custGeom>
            <a:solidFill>
              <a:srgbClr val="EFEFEF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MP_GothamRoundedBold" panose="02000000000000000000" pitchFamily="2" charset="77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516EB9-AA9D-2CC1-6674-5346FF2D9B2D}"/>
                </a:ext>
              </a:extLst>
            </p:cNvPr>
            <p:cNvSpPr txBox="1"/>
            <p:nvPr/>
          </p:nvSpPr>
          <p:spPr>
            <a:xfrm>
              <a:off x="8042747" y="5654254"/>
              <a:ext cx="17780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D10F3A"/>
                  </a:solidFill>
                  <a:latin typeface="AMP_GothamRoundedBold" panose="02000000000000000000" pitchFamily="2" charset="77"/>
                </a:rPr>
                <a:t>Too deep!</a:t>
              </a:r>
            </a:p>
          </p:txBody>
        </p:sp>
        <p:pic>
          <p:nvPicPr>
            <p:cNvPr id="12" name="Graphic 11" descr="Sad face with no fill">
              <a:extLst>
                <a:ext uri="{FF2B5EF4-FFF2-40B4-BE49-F238E27FC236}">
                  <a16:creationId xmlns:a16="http://schemas.microsoft.com/office/drawing/2014/main" id="{F55328E3-B1FF-EBEF-6660-5EE7D2D4C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75778" y="4258235"/>
              <a:ext cx="1456765" cy="1456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7448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87AC0-E5D8-4EDC-8E8D-45D9E2919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59" y="1811949"/>
            <a:ext cx="7278883" cy="4063999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Lane 1: 10 </a:t>
            </a:r>
            <a:r>
              <a:rPr lang="el-GR" sz="3000" dirty="0"/>
              <a:t>μ</a:t>
            </a:r>
            <a:r>
              <a:rPr lang="en-US" sz="3000" dirty="0"/>
              <a:t>l Fast DNA Ladder 2</a:t>
            </a:r>
          </a:p>
          <a:p>
            <a:r>
              <a:rPr lang="en-US" sz="3000" dirty="0"/>
              <a:t>Lane 2: 15 </a:t>
            </a:r>
            <a:r>
              <a:rPr lang="el-GR" sz="3000" dirty="0"/>
              <a:t>μ</a:t>
            </a:r>
            <a:r>
              <a:rPr lang="en-US" sz="3000" dirty="0"/>
              <a:t>l Student 1’s restriction digest </a:t>
            </a:r>
          </a:p>
          <a:p>
            <a:r>
              <a:rPr lang="en-US" sz="3000" dirty="0"/>
              <a:t>Lane 3: 15 </a:t>
            </a:r>
            <a:r>
              <a:rPr lang="el-GR" sz="3000" dirty="0"/>
              <a:t>μ</a:t>
            </a:r>
            <a:r>
              <a:rPr lang="en-US" sz="3000" dirty="0"/>
              <a:t>l Student 2’s restriction digest </a:t>
            </a:r>
          </a:p>
          <a:p>
            <a:r>
              <a:rPr lang="en-US" sz="3000" dirty="0"/>
              <a:t>Lane 4: 15 </a:t>
            </a:r>
            <a:r>
              <a:rPr lang="el-GR" sz="3000" dirty="0"/>
              <a:t>μ</a:t>
            </a:r>
            <a:r>
              <a:rPr lang="en-US" sz="3000" dirty="0"/>
              <a:t>l Student 3’s restriction digest </a:t>
            </a:r>
          </a:p>
          <a:p>
            <a:r>
              <a:rPr lang="en-US" sz="3000" dirty="0"/>
              <a:t>Lane 5: 15 </a:t>
            </a:r>
            <a:r>
              <a:rPr lang="el-GR" sz="3000" dirty="0"/>
              <a:t>μ</a:t>
            </a:r>
            <a:r>
              <a:rPr lang="en-US" sz="3000" dirty="0"/>
              <a:t>l Student 4’s restriction digest </a:t>
            </a:r>
          </a:p>
          <a:p>
            <a:endParaRPr lang="en-US" dirty="0"/>
          </a:p>
          <a:p>
            <a:r>
              <a:rPr lang="en-US" b="1" dirty="0"/>
              <a:t>Be sure to write down whose sample you loaded in each well!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777563-2B94-4A43-B5D9-1E80500E0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your gel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698AA5-95D4-7A46-9B91-AD1BB0A57F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7319" y="2341900"/>
            <a:ext cx="3848827" cy="342954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66B34B3-6CE7-B391-8E67-E61C873B7BC4}"/>
              </a:ext>
            </a:extLst>
          </p:cNvPr>
          <p:cNvGrpSpPr/>
          <p:nvPr/>
        </p:nvGrpSpPr>
        <p:grpSpPr>
          <a:xfrm>
            <a:off x="5648960" y="103693"/>
            <a:ext cx="6152800" cy="1807143"/>
            <a:chOff x="5648960" y="103693"/>
            <a:chExt cx="6152800" cy="180714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C0F0BF-3E02-9757-4A83-1824B2A72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48960" y="116880"/>
              <a:ext cx="6152800" cy="1767697"/>
            </a:xfrm>
            <a:prstGeom prst="rect">
              <a:avLst/>
            </a:prstGeom>
          </p:spPr>
        </p:pic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9C7F051-C9EE-3B87-FCCB-F2D8D5F90176}"/>
                </a:ext>
              </a:extLst>
            </p:cNvPr>
            <p:cNvSpPr/>
            <p:nvPr/>
          </p:nvSpPr>
          <p:spPr>
            <a:xfrm>
              <a:off x="5674212" y="103693"/>
              <a:ext cx="4547222" cy="1807143"/>
            </a:xfrm>
            <a:custGeom>
              <a:avLst/>
              <a:gdLst>
                <a:gd name="connsiteX0" fmla="*/ 0 w 1612899"/>
                <a:gd name="connsiteY0" fmla="*/ 0 h 1781862"/>
                <a:gd name="connsiteX1" fmla="*/ 23629 w 1612899"/>
                <a:gd name="connsiteY1" fmla="*/ 0 h 1781862"/>
                <a:gd name="connsiteX2" fmla="*/ 1467759 w 1612899"/>
                <a:gd name="connsiteY2" fmla="*/ 0 h 1781862"/>
                <a:gd name="connsiteX3" fmla="*/ 1467759 w 1612899"/>
                <a:gd name="connsiteY3" fmla="*/ 40432 h 1781862"/>
                <a:gd name="connsiteX4" fmla="*/ 1493324 w 1612899"/>
                <a:gd name="connsiteY4" fmla="*/ 41148 h 1781862"/>
                <a:gd name="connsiteX5" fmla="*/ 1612899 w 1612899"/>
                <a:gd name="connsiteY5" fmla="*/ 343604 h 1781862"/>
                <a:gd name="connsiteX6" fmla="*/ 1484180 w 1612899"/>
                <a:gd name="connsiteY6" fmla="*/ 641487 h 1781862"/>
                <a:gd name="connsiteX7" fmla="*/ 1467759 w 1612899"/>
                <a:gd name="connsiteY7" fmla="*/ 641699 h 1781862"/>
                <a:gd name="connsiteX8" fmla="*/ 1467759 w 1612899"/>
                <a:gd name="connsiteY8" fmla="*/ 1781862 h 1781862"/>
                <a:gd name="connsiteX9" fmla="*/ 0 w 1612899"/>
                <a:gd name="connsiteY9" fmla="*/ 1781862 h 1781862"/>
                <a:gd name="connsiteX0" fmla="*/ 0 w 1612899"/>
                <a:gd name="connsiteY0" fmla="*/ 0 h 1781862"/>
                <a:gd name="connsiteX1" fmla="*/ 23629 w 1612899"/>
                <a:gd name="connsiteY1" fmla="*/ 0 h 1781862"/>
                <a:gd name="connsiteX2" fmla="*/ 1467759 w 1612899"/>
                <a:gd name="connsiteY2" fmla="*/ 0 h 1781862"/>
                <a:gd name="connsiteX3" fmla="*/ 1467759 w 1612899"/>
                <a:gd name="connsiteY3" fmla="*/ 40432 h 1781862"/>
                <a:gd name="connsiteX4" fmla="*/ 1493324 w 1612899"/>
                <a:gd name="connsiteY4" fmla="*/ 41148 h 1781862"/>
                <a:gd name="connsiteX5" fmla="*/ 1612899 w 1612899"/>
                <a:gd name="connsiteY5" fmla="*/ 343604 h 1781862"/>
                <a:gd name="connsiteX6" fmla="*/ 1484180 w 1612899"/>
                <a:gd name="connsiteY6" fmla="*/ 641487 h 1781862"/>
                <a:gd name="connsiteX7" fmla="*/ 1508831 w 1612899"/>
                <a:gd name="connsiteY7" fmla="*/ 746201 h 1781862"/>
                <a:gd name="connsiteX8" fmla="*/ 1467759 w 1612899"/>
                <a:gd name="connsiteY8" fmla="*/ 1781862 h 1781862"/>
                <a:gd name="connsiteX9" fmla="*/ 0 w 1612899"/>
                <a:gd name="connsiteY9" fmla="*/ 1781862 h 1781862"/>
                <a:gd name="connsiteX10" fmla="*/ 0 w 1612899"/>
                <a:gd name="connsiteY10" fmla="*/ 0 h 1781862"/>
                <a:gd name="connsiteX0" fmla="*/ 0 w 1612899"/>
                <a:gd name="connsiteY0" fmla="*/ 11104 h 1792966"/>
                <a:gd name="connsiteX1" fmla="*/ 23629 w 1612899"/>
                <a:gd name="connsiteY1" fmla="*/ 11104 h 1792966"/>
                <a:gd name="connsiteX2" fmla="*/ 1467759 w 1612899"/>
                <a:gd name="connsiteY2" fmla="*/ 11104 h 1792966"/>
                <a:gd name="connsiteX3" fmla="*/ 1467759 w 1612899"/>
                <a:gd name="connsiteY3" fmla="*/ 51536 h 1792966"/>
                <a:gd name="connsiteX4" fmla="*/ 1507015 w 1612899"/>
                <a:gd name="connsiteY4" fmla="*/ 0 h 1792966"/>
                <a:gd name="connsiteX5" fmla="*/ 1612899 w 1612899"/>
                <a:gd name="connsiteY5" fmla="*/ 354708 h 1792966"/>
                <a:gd name="connsiteX6" fmla="*/ 1484180 w 1612899"/>
                <a:gd name="connsiteY6" fmla="*/ 652591 h 1792966"/>
                <a:gd name="connsiteX7" fmla="*/ 1508831 w 1612899"/>
                <a:gd name="connsiteY7" fmla="*/ 757305 h 1792966"/>
                <a:gd name="connsiteX8" fmla="*/ 1467759 w 1612899"/>
                <a:gd name="connsiteY8" fmla="*/ 1792966 h 1792966"/>
                <a:gd name="connsiteX9" fmla="*/ 0 w 1612899"/>
                <a:gd name="connsiteY9" fmla="*/ 1792966 h 1792966"/>
                <a:gd name="connsiteX10" fmla="*/ 0 w 1612899"/>
                <a:gd name="connsiteY10" fmla="*/ 11104 h 1792966"/>
                <a:gd name="connsiteX0" fmla="*/ 0 w 1612899"/>
                <a:gd name="connsiteY0" fmla="*/ 11104 h 1792966"/>
                <a:gd name="connsiteX1" fmla="*/ 23629 w 1612899"/>
                <a:gd name="connsiteY1" fmla="*/ 11104 h 1792966"/>
                <a:gd name="connsiteX2" fmla="*/ 1467759 w 1612899"/>
                <a:gd name="connsiteY2" fmla="*/ 11104 h 1792966"/>
                <a:gd name="connsiteX3" fmla="*/ 1467759 w 1612899"/>
                <a:gd name="connsiteY3" fmla="*/ 51536 h 1792966"/>
                <a:gd name="connsiteX4" fmla="*/ 1507015 w 1612899"/>
                <a:gd name="connsiteY4" fmla="*/ 0 h 1792966"/>
                <a:gd name="connsiteX5" fmla="*/ 1612899 w 1612899"/>
                <a:gd name="connsiteY5" fmla="*/ 354708 h 1792966"/>
                <a:gd name="connsiteX6" fmla="*/ 1504716 w 1612899"/>
                <a:gd name="connsiteY6" fmla="*/ 770156 h 1792966"/>
                <a:gd name="connsiteX7" fmla="*/ 1508831 w 1612899"/>
                <a:gd name="connsiteY7" fmla="*/ 757305 h 1792966"/>
                <a:gd name="connsiteX8" fmla="*/ 1467759 w 1612899"/>
                <a:gd name="connsiteY8" fmla="*/ 1792966 h 1792966"/>
                <a:gd name="connsiteX9" fmla="*/ 0 w 1612899"/>
                <a:gd name="connsiteY9" fmla="*/ 1792966 h 1792966"/>
                <a:gd name="connsiteX10" fmla="*/ 0 w 1612899"/>
                <a:gd name="connsiteY10" fmla="*/ 11104 h 1792966"/>
                <a:gd name="connsiteX0" fmla="*/ 0 w 1612899"/>
                <a:gd name="connsiteY0" fmla="*/ 25281 h 1807143"/>
                <a:gd name="connsiteX1" fmla="*/ 23629 w 1612899"/>
                <a:gd name="connsiteY1" fmla="*/ 25281 h 1807143"/>
                <a:gd name="connsiteX2" fmla="*/ 1467759 w 1612899"/>
                <a:gd name="connsiteY2" fmla="*/ 25281 h 1807143"/>
                <a:gd name="connsiteX3" fmla="*/ 1467759 w 1612899"/>
                <a:gd name="connsiteY3" fmla="*/ 65713 h 1807143"/>
                <a:gd name="connsiteX4" fmla="*/ 1549757 w 1612899"/>
                <a:gd name="connsiteY4" fmla="*/ 0 h 1807143"/>
                <a:gd name="connsiteX5" fmla="*/ 1612899 w 1612899"/>
                <a:gd name="connsiteY5" fmla="*/ 368885 h 1807143"/>
                <a:gd name="connsiteX6" fmla="*/ 1504716 w 1612899"/>
                <a:gd name="connsiteY6" fmla="*/ 784333 h 1807143"/>
                <a:gd name="connsiteX7" fmla="*/ 1508831 w 1612899"/>
                <a:gd name="connsiteY7" fmla="*/ 771482 h 1807143"/>
                <a:gd name="connsiteX8" fmla="*/ 1467759 w 1612899"/>
                <a:gd name="connsiteY8" fmla="*/ 1807143 h 1807143"/>
                <a:gd name="connsiteX9" fmla="*/ 0 w 1612899"/>
                <a:gd name="connsiteY9" fmla="*/ 1807143 h 1807143"/>
                <a:gd name="connsiteX10" fmla="*/ 0 w 1612899"/>
                <a:gd name="connsiteY10" fmla="*/ 25281 h 1807143"/>
                <a:gd name="connsiteX0" fmla="*/ 0 w 1612899"/>
                <a:gd name="connsiteY0" fmla="*/ 25281 h 1807143"/>
                <a:gd name="connsiteX1" fmla="*/ 23629 w 1612899"/>
                <a:gd name="connsiteY1" fmla="*/ 25281 h 1807143"/>
                <a:gd name="connsiteX2" fmla="*/ 1467759 w 1612899"/>
                <a:gd name="connsiteY2" fmla="*/ 25281 h 1807143"/>
                <a:gd name="connsiteX3" fmla="*/ 1467759 w 1612899"/>
                <a:gd name="connsiteY3" fmla="*/ 65713 h 1807143"/>
                <a:gd name="connsiteX4" fmla="*/ 1549757 w 1612899"/>
                <a:gd name="connsiteY4" fmla="*/ 0 h 1807143"/>
                <a:gd name="connsiteX5" fmla="*/ 1612899 w 1612899"/>
                <a:gd name="connsiteY5" fmla="*/ 368885 h 1807143"/>
                <a:gd name="connsiteX6" fmla="*/ 1504716 w 1612899"/>
                <a:gd name="connsiteY6" fmla="*/ 784333 h 1807143"/>
                <a:gd name="connsiteX7" fmla="*/ 1559116 w 1612899"/>
                <a:gd name="connsiteY7" fmla="*/ 764394 h 1807143"/>
                <a:gd name="connsiteX8" fmla="*/ 1467759 w 1612899"/>
                <a:gd name="connsiteY8" fmla="*/ 1807143 h 1807143"/>
                <a:gd name="connsiteX9" fmla="*/ 0 w 1612899"/>
                <a:gd name="connsiteY9" fmla="*/ 1807143 h 1807143"/>
                <a:gd name="connsiteX10" fmla="*/ 0 w 1612899"/>
                <a:gd name="connsiteY10" fmla="*/ 25281 h 1807143"/>
                <a:gd name="connsiteX0" fmla="*/ 0 w 1612899"/>
                <a:gd name="connsiteY0" fmla="*/ 25281 h 1807143"/>
                <a:gd name="connsiteX1" fmla="*/ 23629 w 1612899"/>
                <a:gd name="connsiteY1" fmla="*/ 25281 h 1807143"/>
                <a:gd name="connsiteX2" fmla="*/ 1467759 w 1612899"/>
                <a:gd name="connsiteY2" fmla="*/ 25281 h 1807143"/>
                <a:gd name="connsiteX3" fmla="*/ 1467759 w 1612899"/>
                <a:gd name="connsiteY3" fmla="*/ 65713 h 1807143"/>
                <a:gd name="connsiteX4" fmla="*/ 1549757 w 1612899"/>
                <a:gd name="connsiteY4" fmla="*/ 0 h 1807143"/>
                <a:gd name="connsiteX5" fmla="*/ 1612899 w 1612899"/>
                <a:gd name="connsiteY5" fmla="*/ 368885 h 1807143"/>
                <a:gd name="connsiteX6" fmla="*/ 1539916 w 1612899"/>
                <a:gd name="connsiteY6" fmla="*/ 741803 h 1807143"/>
                <a:gd name="connsiteX7" fmla="*/ 1559116 w 1612899"/>
                <a:gd name="connsiteY7" fmla="*/ 764394 h 1807143"/>
                <a:gd name="connsiteX8" fmla="*/ 1467759 w 1612899"/>
                <a:gd name="connsiteY8" fmla="*/ 1807143 h 1807143"/>
                <a:gd name="connsiteX9" fmla="*/ 0 w 1612899"/>
                <a:gd name="connsiteY9" fmla="*/ 1807143 h 1807143"/>
                <a:gd name="connsiteX10" fmla="*/ 0 w 1612899"/>
                <a:gd name="connsiteY10" fmla="*/ 25281 h 180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2899" h="1807143">
                  <a:moveTo>
                    <a:pt x="0" y="25281"/>
                  </a:moveTo>
                  <a:lnTo>
                    <a:pt x="23629" y="25281"/>
                  </a:lnTo>
                  <a:lnTo>
                    <a:pt x="1467759" y="25281"/>
                  </a:lnTo>
                  <a:lnTo>
                    <a:pt x="1467759" y="65713"/>
                  </a:lnTo>
                  <a:lnTo>
                    <a:pt x="1549757" y="0"/>
                  </a:lnTo>
                  <a:lnTo>
                    <a:pt x="1612899" y="368885"/>
                  </a:lnTo>
                  <a:lnTo>
                    <a:pt x="1539916" y="741803"/>
                  </a:lnTo>
                  <a:lnTo>
                    <a:pt x="1559116" y="764394"/>
                  </a:lnTo>
                  <a:lnTo>
                    <a:pt x="1467759" y="1807143"/>
                  </a:lnTo>
                  <a:lnTo>
                    <a:pt x="0" y="1807143"/>
                  </a:lnTo>
                  <a:lnTo>
                    <a:pt x="0" y="25281"/>
                  </a:ln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3719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365228-37FE-4F4B-9E87-22D8747C5B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68F6B6-DC71-4379-AE8E-10BB1422E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37" y="472581"/>
            <a:ext cx="10515600" cy="823031"/>
          </a:xfrm>
        </p:spPr>
        <p:txBody>
          <a:bodyPr/>
          <a:lstStyle/>
          <a:p>
            <a:r>
              <a:rPr lang="en-US" dirty="0"/>
              <a:t>Expected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154B77-5308-594A-9116-5EEB4BB8E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731" y="-122513"/>
            <a:ext cx="7846828" cy="7358099"/>
          </a:xfrm>
          <a:prstGeom prst="rect">
            <a:avLst/>
          </a:prstGeom>
        </p:spPr>
      </p:pic>
      <p:graphicFrame>
        <p:nvGraphicFramePr>
          <p:cNvPr id="11" name="Table 37">
            <a:extLst>
              <a:ext uri="{FF2B5EF4-FFF2-40B4-BE49-F238E27FC236}">
                <a16:creationId xmlns:a16="http://schemas.microsoft.com/office/drawing/2014/main" id="{AAE1F7BB-3B46-EC4E-A667-BCE2337FAF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324579"/>
              </p:ext>
            </p:extLst>
          </p:nvPr>
        </p:nvGraphicFramePr>
        <p:xfrm>
          <a:off x="217477" y="1768193"/>
          <a:ext cx="3833827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702">
                  <a:extLst>
                    <a:ext uri="{9D8B030D-6E8A-4147-A177-3AD203B41FA5}">
                      <a16:colId xmlns:a16="http://schemas.microsoft.com/office/drawing/2014/main" val="1427488406"/>
                    </a:ext>
                  </a:extLst>
                </a:gridCol>
                <a:gridCol w="2099125">
                  <a:extLst>
                    <a:ext uri="{9D8B030D-6E8A-4147-A177-3AD203B41FA5}">
                      <a16:colId xmlns:a16="http://schemas.microsoft.com/office/drawing/2014/main" val="3966400937"/>
                    </a:ext>
                  </a:extLst>
                </a:gridCol>
              </a:tblGrid>
              <a:tr h="257992"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TAS2R38 </a:t>
                      </a: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genotype</a:t>
                      </a:r>
                      <a:endParaRPr lang="en-US" sz="2400" dirty="0">
                        <a:solidFill>
                          <a:schemeClr val="bg1"/>
                        </a:solidFill>
                        <a:latin typeface="AMP_GothamLigh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Band size(s)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4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150 bp + 100 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980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250 bp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150 bp + 100 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86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  <a:endParaRPr lang="en-US" sz="2400" dirty="0">
                        <a:solidFill>
                          <a:schemeClr val="tx2"/>
                        </a:solidFill>
                        <a:latin typeface="AMP_GothamLigh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250 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127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001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7C804-61B0-4411-A179-11C243B07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PTC </a:t>
            </a:r>
            <a:r>
              <a:rPr lang="en-US" b="0" dirty="0"/>
              <a:t>(Phenylthiocarbamide)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089AD-FEF7-4D0A-A522-1E8907497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60" y="1556718"/>
            <a:ext cx="9546661" cy="4063999"/>
          </a:xfrm>
        </p:spPr>
        <p:txBody>
          <a:bodyPr/>
          <a:lstStyle/>
          <a:p>
            <a:r>
              <a:rPr lang="en-US" sz="3600" dirty="0"/>
              <a:t>Chemical not normally found in foods</a:t>
            </a:r>
          </a:p>
          <a:p>
            <a:r>
              <a:rPr lang="en-US" sz="3600" dirty="0"/>
              <a:t>When tasted, elicits one of two responses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4A587D-5560-48D0-B34F-91143C591B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"/>
          <a:stretch/>
        </p:blipFill>
        <p:spPr>
          <a:xfrm>
            <a:off x="626374" y="3066808"/>
            <a:ext cx="2674187" cy="2856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F36FE6-BB33-4082-B029-40EEC4C3DB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2097" y="3066808"/>
            <a:ext cx="2674187" cy="2861444"/>
          </a:xfrm>
          <a:prstGeom prst="rect">
            <a:avLst/>
          </a:prstGeom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3625E9C9-B296-DC49-BEDA-258A63EF2D3D}"/>
              </a:ext>
            </a:extLst>
          </p:cNvPr>
          <p:cNvSpPr/>
          <p:nvPr/>
        </p:nvSpPr>
        <p:spPr>
          <a:xfrm>
            <a:off x="2696737" y="3295859"/>
            <a:ext cx="2057743" cy="513722"/>
          </a:xfrm>
          <a:prstGeom prst="wedgeRoundRectCallout">
            <a:avLst>
              <a:gd name="adj1" fmla="val -63947"/>
              <a:gd name="adj2" fmla="val 44018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E779A5-37B5-7B4F-B913-D6B3DD788952}"/>
              </a:ext>
            </a:extLst>
          </p:cNvPr>
          <p:cNvSpPr txBox="1"/>
          <p:nvPr/>
        </p:nvSpPr>
        <p:spPr>
          <a:xfrm>
            <a:off x="2696737" y="3368054"/>
            <a:ext cx="2069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</a:rPr>
              <a:t>Yuck, that is bitter!</a:t>
            </a: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112A8382-CE91-724F-A9EC-6D386014ACD9}"/>
              </a:ext>
            </a:extLst>
          </p:cNvPr>
          <p:cNvSpPr/>
          <p:nvPr/>
        </p:nvSpPr>
        <p:spPr>
          <a:xfrm>
            <a:off x="7578166" y="3223663"/>
            <a:ext cx="2057743" cy="646331"/>
          </a:xfrm>
          <a:prstGeom prst="wedgeRoundRectCallout">
            <a:avLst>
              <a:gd name="adj1" fmla="val -63947"/>
              <a:gd name="adj2" fmla="val 44018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EA26B-DD46-F648-A499-0C451292DA53}"/>
              </a:ext>
            </a:extLst>
          </p:cNvPr>
          <p:cNvSpPr txBox="1"/>
          <p:nvPr/>
        </p:nvSpPr>
        <p:spPr>
          <a:xfrm>
            <a:off x="7630147" y="3223663"/>
            <a:ext cx="1953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Doesn’t taste like anything to me</a:t>
            </a:r>
          </a:p>
        </p:txBody>
      </p:sp>
    </p:spTree>
    <p:extLst>
      <p:ext uri="{BB962C8B-B14F-4D97-AF65-F5344CB8AC3E}">
        <p14:creationId xmlns:p14="http://schemas.microsoft.com/office/powerpoint/2010/main" val="21959970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F6B6-DC71-4379-AE8E-10BB1422E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37" y="472581"/>
            <a:ext cx="10515600" cy="823031"/>
          </a:xfrm>
        </p:spPr>
        <p:txBody>
          <a:bodyPr/>
          <a:lstStyle/>
          <a:p>
            <a:r>
              <a:rPr lang="en-US" dirty="0"/>
              <a:t>Expected results</a:t>
            </a:r>
          </a:p>
        </p:txBody>
      </p:sp>
      <p:graphicFrame>
        <p:nvGraphicFramePr>
          <p:cNvPr id="12" name="Table 37">
            <a:extLst>
              <a:ext uri="{FF2B5EF4-FFF2-40B4-BE49-F238E27FC236}">
                <a16:creationId xmlns:a16="http://schemas.microsoft.com/office/drawing/2014/main" id="{33B7C32B-212B-4340-ACC1-1190A043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071226"/>
              </p:ext>
            </p:extLst>
          </p:nvPr>
        </p:nvGraphicFramePr>
        <p:xfrm>
          <a:off x="217477" y="1768193"/>
          <a:ext cx="3833827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702">
                  <a:extLst>
                    <a:ext uri="{9D8B030D-6E8A-4147-A177-3AD203B41FA5}">
                      <a16:colId xmlns:a16="http://schemas.microsoft.com/office/drawing/2014/main" val="1427488406"/>
                    </a:ext>
                  </a:extLst>
                </a:gridCol>
                <a:gridCol w="2099125">
                  <a:extLst>
                    <a:ext uri="{9D8B030D-6E8A-4147-A177-3AD203B41FA5}">
                      <a16:colId xmlns:a16="http://schemas.microsoft.com/office/drawing/2014/main" val="3966400937"/>
                    </a:ext>
                  </a:extLst>
                </a:gridCol>
              </a:tblGrid>
              <a:tr h="257992"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TAS2R38 </a:t>
                      </a: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genotype</a:t>
                      </a:r>
                      <a:endParaRPr lang="en-US" sz="2400" dirty="0">
                        <a:solidFill>
                          <a:schemeClr val="bg1"/>
                        </a:solidFill>
                        <a:latin typeface="AMP_GothamLigh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Band size(s)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4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150 bp + 100 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980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250 bp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150 bp + 100 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86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  <a:endParaRPr lang="en-US" sz="2400" dirty="0">
                        <a:solidFill>
                          <a:schemeClr val="tx2"/>
                        </a:solidFill>
                        <a:latin typeface="AMP_GothamLigh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250 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1273137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5486898A-1964-73EC-8C14-C076AE4285F1}"/>
              </a:ext>
            </a:extLst>
          </p:cNvPr>
          <p:cNvGrpSpPr/>
          <p:nvPr/>
        </p:nvGrpSpPr>
        <p:grpSpPr>
          <a:xfrm>
            <a:off x="4229520" y="1152676"/>
            <a:ext cx="7356052" cy="4123510"/>
            <a:chOff x="4439727" y="1121145"/>
            <a:chExt cx="7356052" cy="41235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1650A1-8A6A-EB46-AC84-DC820F0E2A6B}"/>
                </a:ext>
              </a:extLst>
            </p:cNvPr>
            <p:cNvSpPr txBox="1"/>
            <p:nvPr/>
          </p:nvSpPr>
          <p:spPr>
            <a:xfrm>
              <a:off x="7358686" y="1125216"/>
              <a:ext cx="7168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tx2"/>
                  </a:solidFill>
                  <a:latin typeface="AMP_GothamLight" pitchFamily="2" charset="77"/>
                </a:rPr>
                <a:t>TT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D48E0-B51B-1F4A-978F-74AC90DADB6E}"/>
                </a:ext>
              </a:extLst>
            </p:cNvPr>
            <p:cNvSpPr txBox="1"/>
            <p:nvPr/>
          </p:nvSpPr>
          <p:spPr>
            <a:xfrm>
              <a:off x="9036427" y="1121146"/>
              <a:ext cx="5937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tx2"/>
                  </a:solidFill>
                  <a:latin typeface="AMP_GothamLight" pitchFamily="2" charset="77"/>
                </a:rPr>
                <a:t>Tt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921283-A91F-9249-ADCE-EDA9ED2569FA}"/>
                </a:ext>
              </a:extLst>
            </p:cNvPr>
            <p:cNvSpPr txBox="1"/>
            <p:nvPr/>
          </p:nvSpPr>
          <p:spPr>
            <a:xfrm>
              <a:off x="10681816" y="1121145"/>
              <a:ext cx="5116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chemeClr val="tx2"/>
                  </a:solidFill>
                  <a:latin typeface="AMP_GothamLight" pitchFamily="2" charset="77"/>
                </a:rPr>
                <a:t>tt</a:t>
              </a:r>
              <a:endParaRPr lang="en-US" sz="3200" dirty="0">
                <a:solidFill>
                  <a:schemeClr val="tx2"/>
                </a:solidFill>
                <a:latin typeface="AMP_GothamLight" pitchFamily="2" charset="77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FCEA1CA-2953-C948-A733-973DD0DC1C38}"/>
                </a:ext>
              </a:extLst>
            </p:cNvPr>
            <p:cNvSpPr txBox="1"/>
            <p:nvPr/>
          </p:nvSpPr>
          <p:spPr>
            <a:xfrm>
              <a:off x="4439727" y="2192466"/>
              <a:ext cx="12323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/>
                  </a:solidFill>
                  <a:latin typeface="AMP_GothamLight" pitchFamily="2" charset="77"/>
                </a:rPr>
                <a:t>10,000 -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80AB4EB-595D-701A-7B3B-2FAAFA157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24507" y="1750080"/>
              <a:ext cx="6171272" cy="349457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42C929-3B11-6990-7BBF-C886D655994F}"/>
                </a:ext>
              </a:extLst>
            </p:cNvPr>
            <p:cNvSpPr txBox="1"/>
            <p:nvPr/>
          </p:nvSpPr>
          <p:spPr>
            <a:xfrm>
              <a:off x="4625970" y="2506870"/>
              <a:ext cx="10547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/>
                  </a:solidFill>
                  <a:latin typeface="AMP_GothamLight" pitchFamily="2" charset="77"/>
                </a:rPr>
                <a:t>1,000 -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08AA26-3238-D33F-3277-9AEC340F673E}"/>
                </a:ext>
              </a:extLst>
            </p:cNvPr>
            <p:cNvSpPr txBox="1"/>
            <p:nvPr/>
          </p:nvSpPr>
          <p:spPr>
            <a:xfrm>
              <a:off x="4718964" y="2982538"/>
              <a:ext cx="8867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/>
                  </a:solidFill>
                  <a:latin typeface="AMP_GothamLight" pitchFamily="2" charset="77"/>
                </a:rPr>
                <a:t>500 -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CBF5D4-2D23-CEC9-E91F-925D8D755768}"/>
                </a:ext>
              </a:extLst>
            </p:cNvPr>
            <p:cNvSpPr txBox="1"/>
            <p:nvPr/>
          </p:nvSpPr>
          <p:spPr>
            <a:xfrm>
              <a:off x="4809532" y="3382648"/>
              <a:ext cx="8883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/>
                  </a:solidFill>
                  <a:latin typeface="AMP_GothamLight" pitchFamily="2" charset="77"/>
                </a:rPr>
                <a:t>300 -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88FF07-9976-5BAB-B0DC-679CE8323913}"/>
                </a:ext>
              </a:extLst>
            </p:cNvPr>
            <p:cNvSpPr txBox="1"/>
            <p:nvPr/>
          </p:nvSpPr>
          <p:spPr>
            <a:xfrm>
              <a:off x="4815144" y="3917195"/>
              <a:ext cx="7906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/>
                  </a:solidFill>
                  <a:latin typeface="AMP_GothamLight" pitchFamily="2" charset="77"/>
                </a:rPr>
                <a:t>150 -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B61D25-CF35-F66F-6B4D-51A4F0429BB7}"/>
                </a:ext>
              </a:extLst>
            </p:cNvPr>
            <p:cNvSpPr txBox="1"/>
            <p:nvPr/>
          </p:nvSpPr>
          <p:spPr>
            <a:xfrm>
              <a:off x="4901706" y="4586180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2"/>
                  </a:solidFill>
                  <a:latin typeface="AMP_GothamLight" pitchFamily="2" charset="77"/>
                </a:rPr>
                <a:t>50 -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3F326DE-7A26-9DEC-6226-BC6683142176}"/>
              </a:ext>
            </a:extLst>
          </p:cNvPr>
          <p:cNvSpPr txBox="1"/>
          <p:nvPr/>
        </p:nvSpPr>
        <p:spPr>
          <a:xfrm>
            <a:off x="7148479" y="3612909"/>
            <a:ext cx="1026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AMP_GothamLight" pitchFamily="2" charset="77"/>
              </a:rPr>
              <a:t>150 bp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94F167-0023-10B0-F757-EE06953F6C72}"/>
              </a:ext>
            </a:extLst>
          </p:cNvPr>
          <p:cNvSpPr txBox="1"/>
          <p:nvPr/>
        </p:nvSpPr>
        <p:spPr>
          <a:xfrm>
            <a:off x="7148479" y="4444547"/>
            <a:ext cx="1053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AMP_GothamLight" pitchFamily="2" charset="77"/>
              </a:rPr>
              <a:t>100 bp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2E277-4C62-1173-5813-057C471B7F82}"/>
              </a:ext>
            </a:extLst>
          </p:cNvPr>
          <p:cNvSpPr txBox="1"/>
          <p:nvPr/>
        </p:nvSpPr>
        <p:spPr>
          <a:xfrm>
            <a:off x="8690580" y="3239173"/>
            <a:ext cx="1090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AMP_GothamLight" pitchFamily="2" charset="77"/>
              </a:rPr>
              <a:t>250 bp</a:t>
            </a:r>
          </a:p>
        </p:txBody>
      </p:sp>
    </p:spTree>
    <p:extLst>
      <p:ext uri="{BB962C8B-B14F-4D97-AF65-F5344CB8AC3E}">
        <p14:creationId xmlns:p14="http://schemas.microsoft.com/office/powerpoint/2010/main" val="9266930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0433829-A7E8-FD40-9036-CBA4AD27D80F}"/>
              </a:ext>
            </a:extLst>
          </p:cNvPr>
          <p:cNvSpPr/>
          <p:nvPr/>
        </p:nvSpPr>
        <p:spPr>
          <a:xfrm>
            <a:off x="310856" y="3358979"/>
            <a:ext cx="4848693" cy="793922"/>
          </a:xfrm>
          <a:prstGeom prst="roundRect">
            <a:avLst/>
          </a:prstGeom>
          <a:solidFill>
            <a:srgbClr val="D7F3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Presentation outline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310E565-0552-F546-991A-3CEF2A9E99D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1159" y="1560441"/>
            <a:ext cx="9133841" cy="409144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Background </a:t>
            </a:r>
          </a:p>
          <a:p>
            <a:pPr marL="0" indent="0">
              <a:buNone/>
            </a:pPr>
            <a:endParaRPr lang="en-US" sz="1200" dirty="0"/>
          </a:p>
          <a:p>
            <a:pPr marL="742950" indent="-742950">
              <a:buFont typeface="+mj-lt"/>
              <a:buAutoNum type="arabicPeriod" startAt="2"/>
            </a:pPr>
            <a:r>
              <a:rPr lang="en-US" sz="3600" dirty="0"/>
              <a:t>Lab protocol</a:t>
            </a:r>
          </a:p>
          <a:p>
            <a:pPr marL="0" indent="0">
              <a:buNone/>
            </a:pPr>
            <a:endParaRPr lang="en-US" sz="1200" dirty="0"/>
          </a:p>
          <a:p>
            <a:pPr marL="742950" indent="-742950">
              <a:buFont typeface="+mj-lt"/>
              <a:buAutoNum type="arabicPeriod" startAt="3"/>
            </a:pPr>
            <a:r>
              <a:rPr lang="en-US" sz="3600" dirty="0"/>
              <a:t>Extension activities</a:t>
            </a:r>
          </a:p>
          <a:p>
            <a:pPr marL="571500" indent="-571500"/>
            <a:r>
              <a:rPr lang="en-US" sz="3600" dirty="0"/>
              <a:t>Quantifying PTC taste intensity</a:t>
            </a:r>
          </a:p>
          <a:p>
            <a:pPr marL="571500" indent="-571500"/>
            <a:r>
              <a:rPr lang="en-US" sz="3600" dirty="0"/>
              <a:t>Using the Hardy-Weinberg equation</a:t>
            </a:r>
          </a:p>
          <a:p>
            <a:pPr marL="571500" indent="-571500"/>
            <a:r>
              <a:rPr lang="en-US" sz="3600" dirty="0"/>
              <a:t>G protein-coupled receptors </a:t>
            </a: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876189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B0407-A445-4B8A-AFF8-A1D1002A3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Extension: Quantifying PTC taste intensity</a:t>
            </a:r>
          </a:p>
        </p:txBody>
      </p:sp>
    </p:spTree>
    <p:extLst>
      <p:ext uri="{BB962C8B-B14F-4D97-AF65-F5344CB8AC3E}">
        <p14:creationId xmlns:p14="http://schemas.microsoft.com/office/powerpoint/2010/main" val="19659988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Extension: Quantifying PTC taste intensity</a:t>
            </a:r>
          </a:p>
        </p:txBody>
      </p:sp>
      <p:graphicFrame>
        <p:nvGraphicFramePr>
          <p:cNvPr id="7" name="Table 37">
            <a:extLst>
              <a:ext uri="{FF2B5EF4-FFF2-40B4-BE49-F238E27FC236}">
                <a16:creationId xmlns:a16="http://schemas.microsoft.com/office/drawing/2014/main" id="{B185F972-A9DB-634A-812F-77134D612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317929"/>
              </p:ext>
            </p:extLst>
          </p:nvPr>
        </p:nvGraphicFramePr>
        <p:xfrm>
          <a:off x="6867037" y="1684020"/>
          <a:ext cx="466143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890">
                  <a:extLst>
                    <a:ext uri="{9D8B030D-6E8A-4147-A177-3AD203B41FA5}">
                      <a16:colId xmlns:a16="http://schemas.microsoft.com/office/drawing/2014/main" val="1427488406"/>
                    </a:ext>
                  </a:extLst>
                </a:gridCol>
                <a:gridCol w="2530548">
                  <a:extLst>
                    <a:ext uri="{9D8B030D-6E8A-4147-A177-3AD203B41FA5}">
                      <a16:colId xmlns:a16="http://schemas.microsoft.com/office/drawing/2014/main" val="3966400937"/>
                    </a:ext>
                  </a:extLst>
                </a:gridCol>
              </a:tblGrid>
              <a:tr h="177533"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TAS2R38 </a:t>
                      </a: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genotype</a:t>
                      </a:r>
                      <a:endParaRPr lang="en-US" sz="2400" dirty="0">
                        <a:solidFill>
                          <a:schemeClr val="bg1"/>
                        </a:solidFill>
                        <a:latin typeface="AMP_GothamLigh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AMP_GothamLight" pitchFamily="2" charset="77"/>
                        </a:rPr>
                        <a:t>PTC tasting phenotype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4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Taster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980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Taster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586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2"/>
                          </a:solidFill>
                          <a:latin typeface="AMP_GothamLight" pitchFamily="2" charset="77"/>
                        </a:rPr>
                        <a:t>Non-taster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1273137"/>
                  </a:ext>
                </a:extLst>
              </a:tr>
            </a:tbl>
          </a:graphicData>
        </a:graphic>
      </p:graphicFrame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B78B57B-0C89-5B44-820D-F96D8782344A}"/>
              </a:ext>
            </a:extLst>
          </p:cNvPr>
          <p:cNvSpPr txBox="1">
            <a:spLocks/>
          </p:cNvSpPr>
          <p:nvPr/>
        </p:nvSpPr>
        <p:spPr>
          <a:xfrm>
            <a:off x="391159" y="1502907"/>
            <a:ext cx="6009641" cy="3016682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3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Some experimental evidence suggests that heterozygous individuals may have an intermediate sensitivity to PTC (</a:t>
            </a:r>
            <a:r>
              <a:rPr lang="en-US" dirty="0" err="1"/>
              <a:t>Bufe</a:t>
            </a:r>
            <a:r>
              <a:rPr lang="en-US" dirty="0"/>
              <a:t> et al., 2005)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Score your perception of PTC bitterness to further investigate the relationship between </a:t>
            </a:r>
            <a:r>
              <a:rPr lang="en-US" i="1" dirty="0"/>
              <a:t>TAS2R38 </a:t>
            </a:r>
            <a:r>
              <a:rPr lang="en-US" dirty="0"/>
              <a:t>genotype and PTC taste intensity!</a:t>
            </a:r>
          </a:p>
        </p:txBody>
      </p:sp>
    </p:spTree>
    <p:extLst>
      <p:ext uri="{BB962C8B-B14F-4D97-AF65-F5344CB8AC3E}">
        <p14:creationId xmlns:p14="http://schemas.microsoft.com/office/powerpoint/2010/main" val="654053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Quantifying PTC taste intensity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B78B57B-0C89-5B44-820D-F96D8782344A}"/>
              </a:ext>
            </a:extLst>
          </p:cNvPr>
          <p:cNvSpPr txBox="1">
            <a:spLocks/>
          </p:cNvSpPr>
          <p:nvPr/>
        </p:nvSpPr>
        <p:spPr>
          <a:xfrm>
            <a:off x="391159" y="1502907"/>
            <a:ext cx="8498841" cy="3016682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3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Scientists use a labeled magnitude scale to quantify the intensity of tastes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Subjects rate the intensity of a taste on a quasi-logarithmic scale of verbal descriptions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physical location of the subject’s rating is then matched with a numerical value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These data are subjective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4DE1B9F-26DE-4141-98D8-DDB939201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275" y="472581"/>
            <a:ext cx="1807776" cy="556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176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Quantifying PTC taste intensity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B78B57B-0C89-5B44-820D-F96D8782344A}"/>
              </a:ext>
            </a:extLst>
          </p:cNvPr>
          <p:cNvSpPr txBox="1">
            <a:spLocks/>
          </p:cNvSpPr>
          <p:nvPr/>
        </p:nvSpPr>
        <p:spPr>
          <a:xfrm>
            <a:off x="391159" y="1502906"/>
            <a:ext cx="7940041" cy="3818393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3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base">
              <a:buAutoNum type="arabicPeriod"/>
            </a:pPr>
            <a:r>
              <a:rPr lang="en-US" sz="2800" dirty="0"/>
              <a:t>Place the control paper strip on your tongue to get a baseline of what plain paper tastes like. </a:t>
            </a:r>
          </a:p>
          <a:p>
            <a:pPr marL="514350" indent="-514350" fontAlgn="base">
              <a:buAutoNum type="arabicPeriod"/>
            </a:pPr>
            <a:r>
              <a:rPr lang="en-US" sz="2800" dirty="0"/>
              <a:t>Place the PTC paper strip on your tongue and rate the intensity of the taste by physically marking an “X” on the labeled magnitude scale.</a:t>
            </a:r>
          </a:p>
          <a:p>
            <a:pPr marL="514350" indent="-514350" fontAlgn="base">
              <a:buAutoNum type="arabicPeriod"/>
            </a:pPr>
            <a:r>
              <a:rPr lang="en-US" sz="2800" dirty="0"/>
              <a:t>Assign yourself a numeric score. The scale where you marked your perceived taste intensity should be exactly 10 cm. Use a ruler to measure how many </a:t>
            </a:r>
            <a:r>
              <a:rPr lang="en-US" sz="2800" u="sng" dirty="0"/>
              <a:t>millimeters</a:t>
            </a:r>
            <a:r>
              <a:rPr lang="en-US" sz="2800" dirty="0"/>
              <a:t> the X you drew is from the bottom of the scale.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C04CD4-F35A-F843-9C24-2DC2D25DF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275" y="472581"/>
            <a:ext cx="1807776" cy="556238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1C3390F-3CB7-404F-B2A3-E3D7938978AE}"/>
              </a:ext>
            </a:extLst>
          </p:cNvPr>
          <p:cNvGrpSpPr/>
          <p:nvPr/>
        </p:nvGrpSpPr>
        <p:grpSpPr>
          <a:xfrm>
            <a:off x="8593551" y="293011"/>
            <a:ext cx="884097" cy="5840640"/>
            <a:chOff x="8593551" y="293011"/>
            <a:chExt cx="884097" cy="584064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F09A4C7-7212-48EC-877E-A50A849AC05A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482882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7F29915-6384-4787-AD16-460903D60A5C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1029986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E596653-28B2-4B87-8E2E-5B4D3461607F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1577090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01284E-B44D-49FD-906E-89F585D2D65D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2124194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7B52CD0-89B0-4EE5-AD10-6940F8D8F04B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2671298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250314A-C6A6-4C6F-B149-58E152419EC3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3218402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5FE24F-AA84-48F1-90AC-790BC8DDE9AD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3765506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599F696-F01F-417B-919C-8E991E5C6ACD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4312610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306610-A09B-40AE-8BAA-C9B7217A0B6C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4859714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E4D613A-54F2-4181-BD88-6CB9A87E83AF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5406818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2EC685E-5F3D-4914-8458-C784D61CEC94}"/>
                </a:ext>
              </a:extLst>
            </p:cNvPr>
            <p:cNvCxnSpPr>
              <a:cxnSpLocks/>
            </p:cNvCxnSpPr>
            <p:nvPr/>
          </p:nvCxnSpPr>
          <p:spPr>
            <a:xfrm>
              <a:off x="9192020" y="5953924"/>
              <a:ext cx="285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5C5130-2CB3-4A00-8B09-2C924C6A6607}"/>
                </a:ext>
              </a:extLst>
            </p:cNvPr>
            <p:cNvSpPr txBox="1"/>
            <p:nvPr/>
          </p:nvSpPr>
          <p:spPr>
            <a:xfrm>
              <a:off x="8681175" y="5217190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8B8B57-E30F-42CB-ACE2-9F52F0419193}"/>
                </a:ext>
              </a:extLst>
            </p:cNvPr>
            <p:cNvSpPr txBox="1"/>
            <p:nvPr/>
          </p:nvSpPr>
          <p:spPr>
            <a:xfrm>
              <a:off x="8681175" y="5764319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734421-5980-4FBA-8C69-B96EB9849112}"/>
                </a:ext>
              </a:extLst>
            </p:cNvPr>
            <p:cNvSpPr txBox="1"/>
            <p:nvPr/>
          </p:nvSpPr>
          <p:spPr>
            <a:xfrm>
              <a:off x="8681175" y="840142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90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8AC094-28C2-4B62-976C-A0AFF10AA2E1}"/>
                </a:ext>
              </a:extLst>
            </p:cNvPr>
            <p:cNvSpPr txBox="1"/>
            <p:nvPr/>
          </p:nvSpPr>
          <p:spPr>
            <a:xfrm>
              <a:off x="8681175" y="4670059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AAC9299-EA52-4E50-BC7F-A6A1EC17E151}"/>
                </a:ext>
              </a:extLst>
            </p:cNvPr>
            <p:cNvSpPr txBox="1"/>
            <p:nvPr/>
          </p:nvSpPr>
          <p:spPr>
            <a:xfrm>
              <a:off x="8681175" y="4122928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30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F1EF1F-1868-4B93-BBA3-FE111ADC2279}"/>
                </a:ext>
              </a:extLst>
            </p:cNvPr>
            <p:cNvSpPr txBox="1"/>
            <p:nvPr/>
          </p:nvSpPr>
          <p:spPr>
            <a:xfrm>
              <a:off x="8681175" y="3028666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50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11D5BC-F76F-4989-85BA-FF43F0B38ED8}"/>
                </a:ext>
              </a:extLst>
            </p:cNvPr>
            <p:cNvSpPr txBox="1"/>
            <p:nvPr/>
          </p:nvSpPr>
          <p:spPr>
            <a:xfrm>
              <a:off x="8681175" y="3575797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40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1136DFF-F06C-4B5F-9BA6-7E6D938F1998}"/>
                </a:ext>
              </a:extLst>
            </p:cNvPr>
            <p:cNvSpPr txBox="1"/>
            <p:nvPr/>
          </p:nvSpPr>
          <p:spPr>
            <a:xfrm>
              <a:off x="8681175" y="2481535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60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5F9126-240A-40B4-8C61-A290846318E7}"/>
                </a:ext>
              </a:extLst>
            </p:cNvPr>
            <p:cNvSpPr txBox="1"/>
            <p:nvPr/>
          </p:nvSpPr>
          <p:spPr>
            <a:xfrm>
              <a:off x="8681175" y="1934404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70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BE38D4-7CC1-491B-AB0D-AEDF71C6AD9A}"/>
                </a:ext>
              </a:extLst>
            </p:cNvPr>
            <p:cNvSpPr txBox="1"/>
            <p:nvPr/>
          </p:nvSpPr>
          <p:spPr>
            <a:xfrm>
              <a:off x="8681175" y="1387272"/>
              <a:ext cx="548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80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E779D2-3DE3-42EC-B03F-48F2FE469F00}"/>
                </a:ext>
              </a:extLst>
            </p:cNvPr>
            <p:cNvSpPr txBox="1"/>
            <p:nvPr/>
          </p:nvSpPr>
          <p:spPr>
            <a:xfrm>
              <a:off x="8593551" y="293011"/>
              <a:ext cx="7238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70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Quantifying PTC taste intensity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B78B57B-0C89-5B44-820D-F96D8782344A}"/>
              </a:ext>
            </a:extLst>
          </p:cNvPr>
          <p:cNvSpPr txBox="1">
            <a:spLocks/>
          </p:cNvSpPr>
          <p:nvPr/>
        </p:nvSpPr>
        <p:spPr>
          <a:xfrm>
            <a:off x="391159" y="1502907"/>
            <a:ext cx="10835641" cy="1011694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3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dirty="0"/>
              <a:t>Calculate the average</a:t>
            </a:r>
            <a:r>
              <a:rPr lang="en-US" b="1" dirty="0"/>
              <a:t> </a:t>
            </a:r>
            <a:r>
              <a:rPr lang="en-US" dirty="0"/>
              <a:t>labeled magnitude scale score and standard error of the mean for each </a:t>
            </a:r>
            <a:r>
              <a:rPr lang="en-US" i="1" dirty="0"/>
              <a:t>TAS2R38</a:t>
            </a:r>
            <a:r>
              <a:rPr lang="en-US" dirty="0"/>
              <a:t> genotype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2BCF0DF-6FD3-FD46-8F1B-2490EF05E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189557"/>
              </p:ext>
            </p:extLst>
          </p:nvPr>
        </p:nvGraphicFramePr>
        <p:xfrm>
          <a:off x="514192" y="2598739"/>
          <a:ext cx="7982108" cy="3434080"/>
        </p:xfrm>
        <a:graphic>
          <a:graphicData uri="http://schemas.openxmlformats.org/drawingml/2006/table">
            <a:tbl>
              <a:tblPr/>
              <a:tblGrid>
                <a:gridCol w="1842275">
                  <a:extLst>
                    <a:ext uri="{9D8B030D-6E8A-4147-A177-3AD203B41FA5}">
                      <a16:colId xmlns:a16="http://schemas.microsoft.com/office/drawing/2014/main" val="626096725"/>
                    </a:ext>
                  </a:extLst>
                </a:gridCol>
                <a:gridCol w="2958714">
                  <a:extLst>
                    <a:ext uri="{9D8B030D-6E8A-4147-A177-3AD203B41FA5}">
                      <a16:colId xmlns:a16="http://schemas.microsoft.com/office/drawing/2014/main" val="728321384"/>
                    </a:ext>
                  </a:extLst>
                </a:gridCol>
                <a:gridCol w="3181119">
                  <a:extLst>
                    <a:ext uri="{9D8B030D-6E8A-4147-A177-3AD203B41FA5}">
                      <a16:colId xmlns:a16="http://schemas.microsoft.com/office/drawing/2014/main" val="29576078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u="none" strike="noStrike" dirty="0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TAS2R38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 genotype </a:t>
                      </a:r>
                      <a:endParaRPr lang="en-US" sz="2400" dirty="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Average labeled magnitude score </a:t>
                      </a: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Standard error of the mean</a:t>
                      </a:r>
                      <a:endParaRPr lang="en-US" sz="2400" dirty="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803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TT</a:t>
                      </a: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>
                          <a:effectLst/>
                          <a:latin typeface="AMP_GothamLight" pitchFamily="2" charset="77"/>
                        </a:rPr>
                      </a:b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>
                          <a:effectLst/>
                          <a:latin typeface="AMP_GothamLight" pitchFamily="2" charset="77"/>
                        </a:rPr>
                      </a:b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41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Tt</a:t>
                      </a: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>
                          <a:effectLst/>
                          <a:latin typeface="AMP_GothamLight" pitchFamily="2" charset="77"/>
                        </a:rPr>
                      </a:b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>
                          <a:effectLst/>
                          <a:latin typeface="AMP_GothamLight" pitchFamily="2" charset="77"/>
                        </a:rPr>
                      </a:b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95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MP_GothamLight" pitchFamily="2" charset="77"/>
                        </a:rPr>
                        <a:t>tt</a:t>
                      </a: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>
                          <a:effectLst/>
                          <a:latin typeface="AMP_GothamLight" pitchFamily="2" charset="77"/>
                        </a:rPr>
                      </a:br>
                      <a:endParaRPr lang="en-US" sz="240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 dirty="0">
                          <a:effectLst/>
                          <a:latin typeface="AMP_GothamLight" pitchFamily="2" charset="77"/>
                        </a:rPr>
                      </a:br>
                      <a:endParaRPr lang="en-US" sz="2400" dirty="0">
                        <a:effectLst/>
                        <a:latin typeface="AMP_GothamLight" pitchFamily="2" charset="77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09400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E4471A4-FDFF-8B47-8FEF-48D3C6FD4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6622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794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dirty="0"/>
              <a:t>Quantifying PTC taste intensity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B78B57B-0C89-5B44-820D-F96D8782344A}"/>
              </a:ext>
            </a:extLst>
          </p:cNvPr>
          <p:cNvSpPr txBox="1">
            <a:spLocks/>
          </p:cNvSpPr>
          <p:nvPr/>
        </p:nvSpPr>
        <p:spPr>
          <a:xfrm>
            <a:off x="391159" y="1502907"/>
            <a:ext cx="5844541" cy="1011694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3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/>
              <a:t>Graph your class data. Include error bars that indicate ± 1 SEM.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/>
              <a:t>Does your class data support the hypothesis that people who are heterozygous for the </a:t>
            </a:r>
            <a:r>
              <a:rPr lang="en-US" i="1" dirty="0"/>
              <a:t>TAS2R38 </a:t>
            </a:r>
            <a:r>
              <a:rPr lang="en-US" dirty="0"/>
              <a:t>gene have an intermediate sensitivity to PTC? Explain your reasoning.</a:t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E4471A4-FDFF-8B47-8FEF-48D3C6FD4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6622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7F9C5D-34DA-4242-9B3F-04A9AF1B1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8900" y="1130300"/>
            <a:ext cx="4749801" cy="495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395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1FEA5A-676E-4610-9D3E-F1FB7DA63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207716" cy="823031"/>
          </a:xfrm>
        </p:spPr>
        <p:txBody>
          <a:bodyPr>
            <a:noAutofit/>
          </a:bodyPr>
          <a:lstStyle/>
          <a:p>
            <a:r>
              <a:rPr lang="en-US" dirty="0"/>
              <a:t>Extension: Using the Hardy-Weinberg equation </a:t>
            </a:r>
          </a:p>
        </p:txBody>
      </p:sp>
    </p:spTree>
    <p:extLst>
      <p:ext uri="{BB962C8B-B14F-4D97-AF65-F5344CB8AC3E}">
        <p14:creationId xmlns:p14="http://schemas.microsoft.com/office/powerpoint/2010/main" val="5931344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Extension: 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D2F6E-5F63-344F-A0F6-FB77CA455353}"/>
              </a:ext>
            </a:extLst>
          </p:cNvPr>
          <p:cNvSpPr txBox="1">
            <a:spLocks/>
          </p:cNvSpPr>
          <p:nvPr/>
        </p:nvSpPr>
        <p:spPr>
          <a:xfrm>
            <a:off x="391160" y="1440930"/>
            <a:ext cx="10454640" cy="4392311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In a population that is </a:t>
            </a:r>
            <a:r>
              <a:rPr lang="en-US" sz="2800" u="sng" dirty="0"/>
              <a:t>not</a:t>
            </a:r>
            <a:r>
              <a:rPr lang="en-US" sz="2800" dirty="0"/>
              <a:t> evolving, the prevalence of different alleles within a population are expected to remain the same over time. A population in this state is referred to as being in </a:t>
            </a:r>
            <a:r>
              <a:rPr lang="en-US" sz="2800" i="1" dirty="0"/>
              <a:t>Hardy-Weinberg equilibrium</a:t>
            </a:r>
            <a:r>
              <a:rPr lang="en-US" sz="2800" dirty="0"/>
              <a:t>. </a:t>
            </a:r>
          </a:p>
          <a:p>
            <a:r>
              <a:rPr lang="en-US" sz="2800" dirty="0"/>
              <a:t>The Hardy-Weinberg equation describes the genotype frequencies you would expect to see in a population that is in Hardy-Weinberg equilibrium. </a:t>
            </a:r>
          </a:p>
          <a:p>
            <a:pPr marL="0" indent="0">
              <a:buNone/>
            </a:pP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441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F0911-C9D3-463D-8FC1-21F0066BC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your phenotype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C04FB4-F8C0-418A-B0DF-8E406BD4E2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158" y="1576034"/>
            <a:ext cx="1958762" cy="32501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C76B7D-ED64-8D4C-B4D8-31634C37B46F}"/>
              </a:ext>
            </a:extLst>
          </p:cNvPr>
          <p:cNvSpPr txBox="1"/>
          <p:nvPr/>
        </p:nvSpPr>
        <p:spPr>
          <a:xfrm>
            <a:off x="391160" y="1393964"/>
            <a:ext cx="879303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Helvetica" pitchFamily="2" charset="0"/>
              </a:rPr>
              <a:t>Place the control paper strip on your tongue. This will give you a baseline of what plain paper tastes like.</a:t>
            </a:r>
          </a:p>
          <a:p>
            <a:pPr marL="514350" indent="-514350">
              <a:buFont typeface="+mj-lt"/>
              <a:buAutoNum type="arabicPeriod"/>
            </a:pPr>
            <a:endParaRPr lang="en-US" sz="11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5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Helvetica" pitchFamily="2" charset="0"/>
              </a:rPr>
              <a:t>Place the PTC paper strip on your tongue and rate your reaction using the guidelines </a:t>
            </a:r>
            <a:r>
              <a:rPr lang="en-US" sz="3200" dirty="0">
                <a:latin typeface="Helvetica" pitchFamily="2" charset="0"/>
              </a:rPr>
              <a:t>below:</a:t>
            </a:r>
            <a:endParaRPr lang="en-US" sz="12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600" dirty="0">
              <a:latin typeface="Helvetica" pitchFamily="2" charset="0"/>
            </a:endParaRPr>
          </a:p>
          <a:p>
            <a:endParaRPr lang="en-US" sz="32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Helvetica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B7FAA4-5DDD-984A-98CB-0C8FEC12D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23" y="4184822"/>
            <a:ext cx="7389569" cy="19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491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D2F6E-5F63-344F-A0F6-FB77CA455353}"/>
              </a:ext>
            </a:extLst>
          </p:cNvPr>
          <p:cNvSpPr txBox="1">
            <a:spLocks/>
          </p:cNvSpPr>
          <p:nvPr/>
        </p:nvSpPr>
        <p:spPr>
          <a:xfrm>
            <a:off x="391160" y="1440930"/>
            <a:ext cx="10988040" cy="4392311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In its simplest form, the Hardy-Weinberg equation describes a gene with two alleles. The convention is to use the symbols p and q to represent the frequencies of each allele in the population.  </a:t>
            </a:r>
          </a:p>
          <a:p>
            <a:pPr marL="0" indent="0">
              <a:buNone/>
            </a:pPr>
            <a:br>
              <a:rPr lang="en-US" sz="3200" dirty="0"/>
            </a:br>
            <a:endParaRPr lang="en-US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82254E-2C45-8844-92E4-83DC65C54555}"/>
              </a:ext>
            </a:extLst>
          </p:cNvPr>
          <p:cNvSpPr/>
          <p:nvPr/>
        </p:nvSpPr>
        <p:spPr>
          <a:xfrm>
            <a:off x="311150" y="3031802"/>
            <a:ext cx="11569700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dirty="0">
                <a:solidFill>
                  <a:srgbClr val="002D73"/>
                </a:solidFill>
                <a:latin typeface="Helvetica" pitchFamily="2" charset="0"/>
              </a:rPr>
              <a:t>p</a:t>
            </a:r>
            <a:r>
              <a:rPr lang="en-US" sz="2800" b="1" baseline="30000" dirty="0">
                <a:solidFill>
                  <a:srgbClr val="002D73"/>
                </a:solidFill>
                <a:latin typeface="Helvetica" pitchFamily="2" charset="0"/>
              </a:rPr>
              <a:t>2</a:t>
            </a:r>
            <a:r>
              <a:rPr lang="en-US" sz="2800" baseline="30000" dirty="0">
                <a:solidFill>
                  <a:srgbClr val="002D73"/>
                </a:solidFill>
                <a:latin typeface="Helvetica" pitchFamily="2" charset="0"/>
              </a:rPr>
              <a:t> </a:t>
            </a:r>
            <a:r>
              <a:rPr lang="en-US" sz="2800" dirty="0">
                <a:solidFill>
                  <a:srgbClr val="002D73"/>
                </a:solidFill>
                <a:latin typeface="Helvetica" pitchFamily="2" charset="0"/>
              </a:rPr>
              <a:t>= the genotype frequency for individuals homozygous for the p allele</a:t>
            </a:r>
          </a:p>
          <a:p>
            <a:pPr>
              <a:spcAft>
                <a:spcPts val="1000"/>
              </a:spcAft>
            </a:pPr>
            <a:r>
              <a:rPr lang="en-US" sz="2800" b="1" dirty="0">
                <a:solidFill>
                  <a:srgbClr val="002D73"/>
                </a:solidFill>
                <a:latin typeface="Helvetica" pitchFamily="2" charset="0"/>
              </a:rPr>
              <a:t>2pq</a:t>
            </a:r>
            <a:r>
              <a:rPr lang="en-US" sz="2800" dirty="0">
                <a:solidFill>
                  <a:srgbClr val="002D73"/>
                </a:solidFill>
                <a:latin typeface="Helvetica" pitchFamily="2" charset="0"/>
              </a:rPr>
              <a:t> = the genotype frequency for heterozygous individuals</a:t>
            </a:r>
          </a:p>
          <a:p>
            <a:r>
              <a:rPr lang="en-US" sz="2800" b="1" dirty="0">
                <a:solidFill>
                  <a:srgbClr val="002D73"/>
                </a:solidFill>
                <a:latin typeface="Helvetica" pitchFamily="2" charset="0"/>
              </a:rPr>
              <a:t>q</a:t>
            </a:r>
            <a:r>
              <a:rPr lang="en-US" sz="2800" b="1" baseline="30000" dirty="0">
                <a:solidFill>
                  <a:srgbClr val="002D73"/>
                </a:solidFill>
                <a:latin typeface="Helvetica" pitchFamily="2" charset="0"/>
              </a:rPr>
              <a:t>2</a:t>
            </a:r>
            <a:r>
              <a:rPr lang="en-US" sz="2800" baseline="30000" dirty="0">
                <a:solidFill>
                  <a:srgbClr val="002D73"/>
                </a:solidFill>
                <a:latin typeface="Helvetica" pitchFamily="2" charset="0"/>
              </a:rPr>
              <a:t> </a:t>
            </a:r>
            <a:r>
              <a:rPr lang="en-US" sz="2800" dirty="0">
                <a:solidFill>
                  <a:srgbClr val="002D73"/>
                </a:solidFill>
                <a:latin typeface="Helvetica" pitchFamily="2" charset="0"/>
              </a:rPr>
              <a:t>= the genotype frequency for individuals homozygous for the q allele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B74B87-65B4-0449-8442-30AE0BFA7EFF}"/>
              </a:ext>
            </a:extLst>
          </p:cNvPr>
          <p:cNvSpPr/>
          <p:nvPr/>
        </p:nvSpPr>
        <p:spPr>
          <a:xfrm>
            <a:off x="311150" y="5093904"/>
            <a:ext cx="11569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600" b="1" dirty="0">
                <a:solidFill>
                  <a:srgbClr val="D10F3A"/>
                </a:solidFill>
                <a:latin typeface="Helvetica" pitchFamily="2" charset="0"/>
              </a:rPr>
              <a:t>p</a:t>
            </a:r>
            <a:r>
              <a:rPr lang="en-US" sz="3600" b="1" baseline="30000" dirty="0">
                <a:solidFill>
                  <a:srgbClr val="D10F3A"/>
                </a:solidFill>
                <a:latin typeface="Helvetica" pitchFamily="2" charset="0"/>
              </a:rPr>
              <a:t>2 </a:t>
            </a:r>
            <a:r>
              <a:rPr lang="en-US" sz="3600" b="1" dirty="0">
                <a:solidFill>
                  <a:srgbClr val="D10F3A"/>
                </a:solidFill>
                <a:latin typeface="Helvetica" pitchFamily="2" charset="0"/>
              </a:rPr>
              <a:t>+</a:t>
            </a:r>
            <a:r>
              <a:rPr lang="en-US" sz="3600" b="1" baseline="30000" dirty="0">
                <a:solidFill>
                  <a:srgbClr val="D10F3A"/>
                </a:solidFill>
                <a:latin typeface="Helvetica" pitchFamily="2" charset="0"/>
              </a:rPr>
              <a:t> </a:t>
            </a:r>
            <a:r>
              <a:rPr lang="en-US" sz="3600" b="1" dirty="0">
                <a:solidFill>
                  <a:srgbClr val="D10F3A"/>
                </a:solidFill>
                <a:latin typeface="Helvetica" pitchFamily="2" charset="0"/>
              </a:rPr>
              <a:t>2pq + q</a:t>
            </a:r>
            <a:r>
              <a:rPr lang="en-US" sz="3600" b="1" baseline="30000" dirty="0">
                <a:solidFill>
                  <a:srgbClr val="D10F3A"/>
                </a:solidFill>
                <a:latin typeface="Helvetica" pitchFamily="2" charset="0"/>
              </a:rPr>
              <a:t>2 </a:t>
            </a:r>
            <a:r>
              <a:rPr lang="en-US" sz="3600" b="1" dirty="0">
                <a:solidFill>
                  <a:srgbClr val="D10F3A"/>
                </a:solidFill>
                <a:latin typeface="Helvetica" pitchFamily="2" charset="0"/>
              </a:rPr>
              <a:t>= 1</a:t>
            </a:r>
          </a:p>
        </p:txBody>
      </p:sp>
    </p:spTree>
    <p:extLst>
      <p:ext uri="{BB962C8B-B14F-4D97-AF65-F5344CB8AC3E}">
        <p14:creationId xmlns:p14="http://schemas.microsoft.com/office/powerpoint/2010/main" val="42799909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D2F6E-5F63-344F-A0F6-FB77CA455353}"/>
              </a:ext>
            </a:extLst>
          </p:cNvPr>
          <p:cNvSpPr txBox="1">
            <a:spLocks/>
          </p:cNvSpPr>
          <p:nvPr/>
        </p:nvSpPr>
        <p:spPr>
          <a:xfrm>
            <a:off x="391160" y="1440931"/>
            <a:ext cx="4333240" cy="2153170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800" dirty="0"/>
              <a:t>Based on your class genotype data, calculate the </a:t>
            </a:r>
            <a:r>
              <a:rPr lang="en-US" sz="2800" u="sng" dirty="0"/>
              <a:t>observed genotype</a:t>
            </a:r>
            <a:r>
              <a:rPr lang="en-US" sz="2800" dirty="0"/>
              <a:t> frequencies. </a:t>
            </a:r>
          </a:p>
          <a:p>
            <a:r>
              <a:rPr lang="en-US" sz="2800" dirty="0"/>
              <a:t>Count the number of TT, Tt, and </a:t>
            </a:r>
            <a:r>
              <a:rPr lang="en-US" sz="2800" dirty="0" err="1"/>
              <a:t>tt</a:t>
            </a:r>
            <a:r>
              <a:rPr lang="en-US" sz="2800" dirty="0"/>
              <a:t> individuals in your class, then divide by the total number of individuals to get the observed genotype frequencies.</a:t>
            </a:r>
          </a:p>
          <a:p>
            <a:pPr marL="0" indent="0">
              <a:buNone/>
            </a:pPr>
            <a:br>
              <a:rPr lang="en-US" sz="3200" dirty="0"/>
            </a:b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BEC16A-7823-CC40-AB49-AEEA5D32C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440931"/>
            <a:ext cx="7093768" cy="412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6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D2F6E-5F63-344F-A0F6-FB77CA455353}"/>
              </a:ext>
            </a:extLst>
          </p:cNvPr>
          <p:cNvSpPr txBox="1">
            <a:spLocks/>
          </p:cNvSpPr>
          <p:nvPr/>
        </p:nvSpPr>
        <p:spPr>
          <a:xfrm>
            <a:off x="391160" y="1440931"/>
            <a:ext cx="3924752" cy="2153170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Based on your class data, calculate the observed allele frequencies. </a:t>
            </a:r>
          </a:p>
          <a:p>
            <a:r>
              <a:rPr lang="en-US" sz="2800" dirty="0"/>
              <a:t>Count the total number of T and t alleles in your class, then divide by the total number of alleles to get p and q. </a:t>
            </a:r>
          </a:p>
          <a:p>
            <a:pPr marL="0" indent="0">
              <a:buNone/>
            </a:pPr>
            <a:br>
              <a:rPr lang="en-US" sz="2800" dirty="0"/>
            </a:b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79E50-9999-7346-9B97-FB3049450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308" y="1440931"/>
            <a:ext cx="7037542" cy="294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876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D2F6E-5F63-344F-A0F6-FB77CA455353}"/>
              </a:ext>
            </a:extLst>
          </p:cNvPr>
          <p:cNvSpPr txBox="1">
            <a:spLocks/>
          </p:cNvSpPr>
          <p:nvPr/>
        </p:nvSpPr>
        <p:spPr>
          <a:xfrm>
            <a:off x="391160" y="1440930"/>
            <a:ext cx="4307840" cy="3080269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First, use the allele frequencies for your class that you calculated in Table 2 to determine the expected genotypic frequencies for a population in Hardy-Weinberg equilibrium. </a:t>
            </a:r>
          </a:p>
          <a:p>
            <a:r>
              <a:rPr lang="en-US" dirty="0"/>
              <a:t>Second, use the expected genotype frequencies that you calculated in the previous step to determine the expected number of individuals for each genotype in your class. 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B9BFFE-9595-B24D-A6CF-78A8B905D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132" y="1440930"/>
            <a:ext cx="6380357" cy="317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924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D2F6E-5F63-344F-A0F6-FB77CA455353}"/>
              </a:ext>
            </a:extLst>
          </p:cNvPr>
          <p:cNvSpPr txBox="1">
            <a:spLocks/>
          </p:cNvSpPr>
          <p:nvPr/>
        </p:nvSpPr>
        <p:spPr>
          <a:xfrm>
            <a:off x="391160" y="1440930"/>
            <a:ext cx="4307840" cy="3080269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How similar are the observed and expected values? </a:t>
            </a:r>
          </a:p>
          <a:p>
            <a:r>
              <a:rPr lang="en-US" sz="2800" dirty="0"/>
              <a:t>With only this information, how confident do you feel in saying whether or not your class population is in Hardy-Weinberg equilibrium?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E96AD9-531A-3E4D-AEAE-EAE7F7055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562" y="1440930"/>
            <a:ext cx="6214587" cy="266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785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" y="472581"/>
            <a:ext cx="11800840" cy="823031"/>
          </a:xfrm>
        </p:spPr>
        <p:txBody>
          <a:bodyPr>
            <a:noAutofit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A677E8-A079-C04A-B49C-DF8E02303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40" y="2025650"/>
            <a:ext cx="11468100" cy="4076700"/>
          </a:xfrm>
          <a:prstGeom prst="rect">
            <a:avLst/>
          </a:prstGeom>
        </p:spPr>
      </p:pic>
      <p:pic>
        <p:nvPicPr>
          <p:cNvPr id="8194" name="Picture 2" descr="On How I Nailed Chi-Square Test with My Nerd | Nerdify Blog">
            <a:extLst>
              <a:ext uri="{FF2B5EF4-FFF2-40B4-BE49-F238E27FC236}">
                <a16:creationId xmlns:a16="http://schemas.microsoft.com/office/drawing/2014/main" id="{1E39EC71-A0BB-6647-9A8F-9E5C4771E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4400" y="485281"/>
            <a:ext cx="3577869" cy="125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693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4B5B-8124-8443-9014-5FE45E7F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the Hardy-Weinberg equation </a:t>
            </a:r>
            <a:br>
              <a:rPr lang="en-US" b="0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7236FD-E24A-9346-9E2D-86B757D7D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80" y="3086311"/>
            <a:ext cx="10515600" cy="3022389"/>
          </a:xfr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1C00017-FA19-F74D-9D01-DAE52C588884}"/>
              </a:ext>
            </a:extLst>
          </p:cNvPr>
          <p:cNvSpPr txBox="1">
            <a:spLocks/>
          </p:cNvSpPr>
          <p:nvPr/>
        </p:nvSpPr>
        <p:spPr>
          <a:xfrm>
            <a:off x="391160" y="1440930"/>
            <a:ext cx="10988040" cy="1518381"/>
          </a:xfrm>
          <a:prstGeom prst="rect">
            <a:avLst/>
          </a:prstGeom>
        </p:spPr>
        <p:txBody>
          <a:bodyPr/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Use the 𝛘</a:t>
            </a:r>
            <a:r>
              <a:rPr lang="en-US" sz="2800" baseline="30000" dirty="0"/>
              <a:t>2 </a:t>
            </a:r>
            <a:r>
              <a:rPr lang="en-US" sz="2800" dirty="0"/>
              <a:t> value you calculated in Table 5 to determine whether the variation in the observed results could be due to chance. </a:t>
            </a:r>
          </a:p>
          <a:p>
            <a:r>
              <a:rPr lang="en-US" sz="2800" dirty="0"/>
              <a:t>Based on your 𝛘</a:t>
            </a:r>
            <a:r>
              <a:rPr lang="en-US" sz="2800" b="1" baseline="30000" dirty="0"/>
              <a:t>2</a:t>
            </a:r>
            <a:r>
              <a:rPr lang="en-US" sz="2800" dirty="0"/>
              <a:t> value, do you reject or fail to reject the null hypothesis? Explain your reasoning.</a:t>
            </a:r>
          </a:p>
          <a:p>
            <a:pPr marL="0" indent="0">
              <a:buNone/>
            </a:pP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15839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95A78C-2FC3-4842-BEDF-31B06254E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Extension: G protein-coupled receptors</a:t>
            </a:r>
          </a:p>
        </p:txBody>
      </p:sp>
    </p:spTree>
    <p:extLst>
      <p:ext uri="{BB962C8B-B14F-4D97-AF65-F5344CB8AC3E}">
        <p14:creationId xmlns:p14="http://schemas.microsoft.com/office/powerpoint/2010/main" val="24823807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Extension: 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5" y="1459734"/>
            <a:ext cx="4122142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800" dirty="0"/>
              <a:t>Scientists do not fully understand how the sequence differences in the 2 alleles affect TAS2R38 protein function.</a:t>
            </a:r>
          </a:p>
          <a:p>
            <a:pPr marL="342900" indent="-342900"/>
            <a:r>
              <a:rPr lang="en-US" sz="2800" dirty="0"/>
              <a:t>Use what is known about GPCR signaling to make predictions about the TAS2R38 protein. </a:t>
            </a:r>
          </a:p>
          <a:p>
            <a:pPr marL="342900" indent="-342900"/>
            <a:endParaRPr lang="en-US" sz="2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2B05015-98CB-9E42-AAC3-F093BA7BE5AD}"/>
              </a:ext>
            </a:extLst>
          </p:cNvPr>
          <p:cNvGrpSpPr/>
          <p:nvPr/>
        </p:nvGrpSpPr>
        <p:grpSpPr>
          <a:xfrm>
            <a:off x="5045124" y="1809607"/>
            <a:ext cx="6035040" cy="3238785"/>
            <a:chOff x="0" y="1180408"/>
            <a:chExt cx="6035040" cy="323878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E6B142E-3EA6-564F-A5ED-51F799B2464F}"/>
                </a:ext>
              </a:extLst>
            </p:cNvPr>
            <p:cNvCxnSpPr>
              <a:cxnSpLocks/>
            </p:cNvCxnSpPr>
            <p:nvPr/>
          </p:nvCxnSpPr>
          <p:spPr>
            <a:xfrm>
              <a:off x="30777" y="1642073"/>
              <a:ext cx="598763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FB0AC4A-3E89-FF48-A806-28BBDEAC833C}"/>
                </a:ext>
              </a:extLst>
            </p:cNvPr>
            <p:cNvCxnSpPr>
              <a:cxnSpLocks/>
            </p:cNvCxnSpPr>
            <p:nvPr/>
          </p:nvCxnSpPr>
          <p:spPr>
            <a:xfrm>
              <a:off x="30777" y="3953683"/>
              <a:ext cx="600426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2FA555-E6B5-734B-9A98-685862659FCD}"/>
                </a:ext>
              </a:extLst>
            </p:cNvPr>
            <p:cNvSpPr txBox="1"/>
            <p:nvPr/>
          </p:nvSpPr>
          <p:spPr>
            <a:xfrm rot="16200000">
              <a:off x="-925574" y="2536269"/>
              <a:ext cx="23743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AMP_GothamLight" pitchFamily="2" charset="77"/>
                </a:rPr>
                <a:t>MEMBRANE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111F3C-9256-B64E-B382-58B207234265}"/>
                </a:ext>
              </a:extLst>
            </p:cNvPr>
            <p:cNvSpPr txBox="1"/>
            <p:nvPr/>
          </p:nvSpPr>
          <p:spPr>
            <a:xfrm>
              <a:off x="3923529" y="3957528"/>
              <a:ext cx="1937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latin typeface="AMP_GothamLight" pitchFamily="2" charset="77"/>
                </a:rPr>
                <a:t>intracellular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DB40B1-E2BB-5B45-B46F-6970213E3608}"/>
                </a:ext>
              </a:extLst>
            </p:cNvPr>
            <p:cNvSpPr txBox="1"/>
            <p:nvPr/>
          </p:nvSpPr>
          <p:spPr>
            <a:xfrm>
              <a:off x="3884063" y="1180408"/>
              <a:ext cx="20161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latin typeface="AMP_GothamLight" pitchFamily="2" charset="77"/>
                </a:rPr>
                <a:t>extracellular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0D1C50-2D3A-3F47-99BB-86D3B9842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5187" y="1180408"/>
              <a:ext cx="2709372" cy="320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56161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5" y="1459734"/>
            <a:ext cx="4122142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600" dirty="0"/>
              <a:t>If the different versions of the TAS2R38</a:t>
            </a:r>
            <a:r>
              <a:rPr lang="en-US" sz="2600" b="1" i="1" dirty="0"/>
              <a:t> </a:t>
            </a:r>
            <a:r>
              <a:rPr lang="en-US" sz="2600" dirty="0"/>
              <a:t>protein bind to ligands differently, roughly where would you expect the proteins to differ? </a:t>
            </a:r>
          </a:p>
          <a:p>
            <a:pPr marL="342900" indent="-342900"/>
            <a:r>
              <a:rPr lang="en-US" sz="2600" dirty="0"/>
              <a:t>If the different TAS2R38</a:t>
            </a:r>
            <a:r>
              <a:rPr lang="en-US" sz="2600" b="1" i="1" dirty="0"/>
              <a:t> </a:t>
            </a:r>
            <a:r>
              <a:rPr lang="en-US" sz="2600" dirty="0"/>
              <a:t>proteins interact with the G protein differently, roughly where on the protein would you expect the proteins to differ? </a:t>
            </a:r>
          </a:p>
          <a:p>
            <a:pPr marL="0" indent="0">
              <a:buNone/>
            </a:pPr>
            <a:endParaRPr lang="en-US" sz="2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2B05015-98CB-9E42-AAC3-F093BA7BE5AD}"/>
              </a:ext>
            </a:extLst>
          </p:cNvPr>
          <p:cNvGrpSpPr/>
          <p:nvPr/>
        </p:nvGrpSpPr>
        <p:grpSpPr>
          <a:xfrm>
            <a:off x="5045124" y="1809607"/>
            <a:ext cx="6035040" cy="3238785"/>
            <a:chOff x="0" y="1180408"/>
            <a:chExt cx="6035040" cy="323878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E6B142E-3EA6-564F-A5ED-51F799B2464F}"/>
                </a:ext>
              </a:extLst>
            </p:cNvPr>
            <p:cNvCxnSpPr>
              <a:cxnSpLocks/>
            </p:cNvCxnSpPr>
            <p:nvPr/>
          </p:nvCxnSpPr>
          <p:spPr>
            <a:xfrm>
              <a:off x="30777" y="1642073"/>
              <a:ext cx="598763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FB0AC4A-3E89-FF48-A806-28BBDEAC833C}"/>
                </a:ext>
              </a:extLst>
            </p:cNvPr>
            <p:cNvCxnSpPr>
              <a:cxnSpLocks/>
            </p:cNvCxnSpPr>
            <p:nvPr/>
          </p:nvCxnSpPr>
          <p:spPr>
            <a:xfrm>
              <a:off x="30777" y="3953683"/>
              <a:ext cx="600426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2FA555-E6B5-734B-9A98-685862659FCD}"/>
                </a:ext>
              </a:extLst>
            </p:cNvPr>
            <p:cNvSpPr txBox="1"/>
            <p:nvPr/>
          </p:nvSpPr>
          <p:spPr>
            <a:xfrm rot="16200000">
              <a:off x="-925574" y="2536269"/>
              <a:ext cx="23743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AMP_GothamLight" pitchFamily="2" charset="77"/>
                </a:rPr>
                <a:t>MEMBRANE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111F3C-9256-B64E-B382-58B207234265}"/>
                </a:ext>
              </a:extLst>
            </p:cNvPr>
            <p:cNvSpPr txBox="1"/>
            <p:nvPr/>
          </p:nvSpPr>
          <p:spPr>
            <a:xfrm>
              <a:off x="3923529" y="3957528"/>
              <a:ext cx="1937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latin typeface="AMP_GothamLight" pitchFamily="2" charset="77"/>
                </a:rPr>
                <a:t>intracellular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DB40B1-E2BB-5B45-B46F-6970213E3608}"/>
                </a:ext>
              </a:extLst>
            </p:cNvPr>
            <p:cNvSpPr txBox="1"/>
            <p:nvPr/>
          </p:nvSpPr>
          <p:spPr>
            <a:xfrm>
              <a:off x="3884063" y="1180408"/>
              <a:ext cx="20161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latin typeface="AMP_GothamLight" pitchFamily="2" charset="77"/>
                </a:rPr>
                <a:t>extracellular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0D1C50-2D3A-3F47-99BB-86D3B9842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5187" y="1180408"/>
              <a:ext cx="2709372" cy="320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1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3DA95-ED22-4579-A1ED-5F6493BE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275817-DBC9-FF48-BA11-2CB823DE8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60" y="1446187"/>
            <a:ext cx="11409680" cy="4063999"/>
          </a:xfrm>
        </p:spPr>
        <p:txBody>
          <a:bodyPr/>
          <a:lstStyle/>
          <a:p>
            <a:r>
              <a:rPr lang="en-US" sz="3200" dirty="0"/>
              <a:t>The tongue is covered in bumps called papillae, many of which contain taste buds</a:t>
            </a:r>
          </a:p>
          <a:p>
            <a:r>
              <a:rPr lang="en-US" sz="3200" dirty="0"/>
              <a:t>A taste bud is a cluster of specialized taste cells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A8E96-7CB8-3640-8DC8-3415D2163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576829"/>
            <a:ext cx="5225732" cy="25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259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5" y="1459734"/>
            <a:ext cx="4122142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800" dirty="0"/>
              <a:t>Scientists do not fully understand how the sequence differences in the 2 alleles affect TAS2R38 protein function.</a:t>
            </a:r>
          </a:p>
          <a:p>
            <a:pPr marL="342900" indent="-342900"/>
            <a:r>
              <a:rPr lang="en-US" sz="2800" dirty="0"/>
              <a:t>But they do know where the three amino acids that differ between the alleles are located in the protein.</a:t>
            </a:r>
          </a:p>
          <a:p>
            <a:pPr marL="342900" indent="-342900"/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6B0C0-42F5-A874-6071-1577303CB6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9265" y="1023071"/>
            <a:ext cx="7512735" cy="500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683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5" y="1459734"/>
            <a:ext cx="4122142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800" dirty="0"/>
              <a:t>Just by looking at this diagram, would you predict that ligand binding or signal transduction is more likely to underline the ability to taste PTC? </a:t>
            </a:r>
          </a:p>
          <a:p>
            <a:pPr marL="342900" indent="-342900"/>
            <a:r>
              <a:rPr lang="en-US" sz="2800" dirty="0"/>
              <a:t>How confident are you in your prediction?</a:t>
            </a:r>
          </a:p>
          <a:p>
            <a:pPr marL="342900" indent="-342900"/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D7E47B-4AA6-AB92-6EF2-7042074878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9265" y="1023071"/>
            <a:ext cx="7512735" cy="500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379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5" y="1459734"/>
            <a:ext cx="4122142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 amino acid 49 was the only difference between the taster and non-taster forms of the TAS2R38. </a:t>
            </a:r>
          </a:p>
          <a:p>
            <a:r>
              <a:rPr lang="en-US" dirty="0"/>
              <a:t>In this case, would you predict that changes to ligand binding or signal transduction is more likely to underlie the ability to taste PTC? </a:t>
            </a:r>
          </a:p>
          <a:p>
            <a:r>
              <a:rPr lang="en-US" dirty="0"/>
              <a:t>How confident are you in your prediction?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1C0E41-05A1-8A8C-5417-6E1AD219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9265" y="1023071"/>
            <a:ext cx="7512735" cy="500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324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4" y="1459734"/>
            <a:ext cx="4295191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 amino acid 262 was the only difference between the taster and non-taster forms of the TAS2R38. </a:t>
            </a:r>
          </a:p>
          <a:p>
            <a:r>
              <a:rPr lang="en-US" dirty="0"/>
              <a:t>In this case, would you predict that changes to ligand binding or signal transduction is more likely to underlie the ability to taste PTC? </a:t>
            </a:r>
          </a:p>
          <a:p>
            <a:r>
              <a:rPr lang="en-US" dirty="0"/>
              <a:t>How confident are you in your prediction?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0A1F7D-8B69-3700-7BCD-BD4D4638E9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9265" y="1023071"/>
            <a:ext cx="7512735" cy="500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411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CBA5D-FCF7-2A44-81BF-60646A63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 protein-coupled receptors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22215-491D-3E48-A9E9-98251E910F92}"/>
              </a:ext>
            </a:extLst>
          </p:cNvPr>
          <p:cNvSpPr txBox="1">
            <a:spLocks/>
          </p:cNvSpPr>
          <p:nvPr/>
        </p:nvSpPr>
        <p:spPr>
          <a:xfrm>
            <a:off x="650824" y="1459734"/>
            <a:ext cx="4295191" cy="4063999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286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1pPr>
            <a:lvl2pPr marL="6858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2pPr>
            <a:lvl3pPr marL="11430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3pPr>
            <a:lvl4pPr marL="16002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4pPr>
            <a:lvl5pPr marL="2057400" indent="-23040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73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 amino acid 296 was the only difference between the taster and non-taster forms of the TAS2R38. </a:t>
            </a:r>
          </a:p>
          <a:p>
            <a:r>
              <a:rPr lang="en-US" dirty="0"/>
              <a:t>In this case, would you predict that changes to ligand binding or signal transduction is more likely to underlie the ability to taste PTC? </a:t>
            </a:r>
          </a:p>
          <a:p>
            <a:r>
              <a:rPr lang="en-US" dirty="0"/>
              <a:t>How confident are you in your prediction?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88DA5-DA2B-6797-CEAE-0A67B96DBC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9265" y="1023071"/>
            <a:ext cx="7512735" cy="500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819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54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3DA95-ED22-4579-A1ED-5F6493BE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275817-DBC9-FF48-BA11-2CB823DE8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60" y="1446187"/>
            <a:ext cx="11409680" cy="4063999"/>
          </a:xfrm>
        </p:spPr>
        <p:txBody>
          <a:bodyPr/>
          <a:lstStyle/>
          <a:p>
            <a:r>
              <a:rPr lang="en-US" sz="3200" dirty="0"/>
              <a:t>The tips taste cells contain receptors that detect various chemicals that enter the mouth</a:t>
            </a:r>
          </a:p>
          <a:p>
            <a:r>
              <a:rPr lang="en-US" sz="3200" dirty="0"/>
              <a:t>Information collected by taste receptors leads to a signal being sent to the brain where the perception of taste occurs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0F717-CEC9-FD42-8479-63A6187A3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571056"/>
            <a:ext cx="11409680" cy="258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4384695" y="662567"/>
            <a:ext cx="1323728" cy="7823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stealth" w="med" len="med"/>
          </a:ln>
          <a:effectLst/>
        </p:spPr>
        <p:txBody>
          <a:bodyPr vert="horz" wrap="squar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dirty="0">
              <a:solidFill>
                <a:srgbClr val="FFFFFF"/>
              </a:solidFill>
              <a:latin typeface="Arial" charset="0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BA952E-9E66-4801-8F9D-FFDB36EA0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TAS2R38 taste receptor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28F37-B6CC-4580-9BA8-1D8CB9B79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0826" y="1459734"/>
            <a:ext cx="5123251" cy="406399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Binds the chemical PTC as well as other other bitter tasting compounds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Whether or not a person can taste PTC depends on their genotype for the </a:t>
            </a:r>
            <a:r>
              <a:rPr lang="en-US" sz="3600" i="1" dirty="0"/>
              <a:t>TAS2R38</a:t>
            </a:r>
            <a:r>
              <a:rPr lang="en-US" sz="3600" dirty="0"/>
              <a:t> gene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6A174B-A54F-40A3-B708-865263D246A8}"/>
              </a:ext>
            </a:extLst>
          </p:cNvPr>
          <p:cNvSpPr/>
          <p:nvPr/>
        </p:nvSpPr>
        <p:spPr>
          <a:xfrm>
            <a:off x="5914490" y="557720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Model made using Swiss-Model</a:t>
            </a:r>
          </a:p>
          <a:p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Waterhouse, A.,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Bertoni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M.,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Bienert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S., Studer, G.,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Tauriello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G.,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Gumienny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R.,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Heer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F.T., de Beer, T.A.P.,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Rempfer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C.,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Bordoli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L., Lepore, R., </a:t>
            </a:r>
            <a:r>
              <a:rPr lang="en-US" sz="800" dirty="0" err="1">
                <a:latin typeface="Helvetica" panose="020B0604020202020204" pitchFamily="34" charset="0"/>
                <a:cs typeface="Helvetica" panose="020B0604020202020204" pitchFamily="34" charset="0"/>
              </a:rPr>
              <a:t>Schwede</a:t>
            </a:r>
            <a:r>
              <a:rPr lang="en-US" sz="800" dirty="0">
                <a:latin typeface="Helvetica" panose="020B0604020202020204" pitchFamily="34" charset="0"/>
                <a:cs typeface="Helvetica" panose="020B0604020202020204" pitchFamily="34" charset="0"/>
              </a:rPr>
              <a:t>, T. SWISS-MODEL: homology modelling of protein structures and complexes. Nucleic Acids Res. 46, W296-W303 (2018).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7D7B35-5498-FF48-9DBB-7D7DA58FF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087" y="309914"/>
            <a:ext cx="6091409" cy="566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2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16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73737" y="3684241"/>
            <a:ext cx="2066046" cy="1696508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1160" y="1954824"/>
            <a:ext cx="2590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2000" dirty="0">
                <a:solidFill>
                  <a:srgbClr val="31859C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TRANSCRIPTION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15233" y="1278942"/>
            <a:ext cx="2057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2000" dirty="0">
                <a:solidFill>
                  <a:srgbClr val="31859C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TRANSLATION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491396" y="2209280"/>
            <a:ext cx="44785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31859C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SIGNAL</a:t>
            </a:r>
            <a:br>
              <a:rPr lang="en-US" altLang="en-US" sz="1800" dirty="0">
                <a:solidFill>
                  <a:srgbClr val="31859C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altLang="en-US" sz="1800" dirty="0">
                <a:solidFill>
                  <a:srgbClr val="31859C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TRANSDUCTION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6852147" y="2724266"/>
            <a:ext cx="2323072" cy="738664"/>
          </a:xfrm>
          <a:prstGeom prst="rect">
            <a:avLst/>
          </a:prstGeom>
          <a:noFill/>
        </p:spPr>
        <p:txBody>
          <a:bodyPr wrap="none" tIns="91440" bIns="91440" rtlCol="0">
            <a:sp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‘taster’ protein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‘non-taster’ protein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3364503" y="2354934"/>
            <a:ext cx="2297424" cy="738664"/>
          </a:xfrm>
          <a:prstGeom prst="rect">
            <a:avLst/>
          </a:prstGeom>
          <a:noFill/>
        </p:spPr>
        <p:txBody>
          <a:bodyPr wrap="none" tIns="91440" bIns="91440" rtlCol="0">
            <a:sp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‘taster’ mRNA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‘non-taster’ mRNA</a:t>
            </a:r>
          </a:p>
        </p:txBody>
      </p:sp>
      <p:sp>
        <p:nvSpPr>
          <p:cNvPr id="167" name="TextBox 166"/>
          <p:cNvSpPr txBox="1">
            <a:spLocks noChangeArrowheads="1"/>
          </p:cNvSpPr>
          <p:nvPr/>
        </p:nvSpPr>
        <p:spPr bwMode="auto">
          <a:xfrm>
            <a:off x="627705" y="5196618"/>
            <a:ext cx="20410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tx2"/>
                </a:solidFill>
                <a:latin typeface="Helvetica" pitchFamily="34" charset="0"/>
                <a:cs typeface="Arial" panose="020B0604020202020204" pitchFamily="34" charset="0"/>
              </a:rPr>
              <a:t>genotype  </a:t>
            </a:r>
          </a:p>
        </p:txBody>
      </p:sp>
      <p:sp>
        <p:nvSpPr>
          <p:cNvPr id="168" name="TextBox 167"/>
          <p:cNvSpPr txBox="1">
            <a:spLocks noChangeArrowheads="1"/>
          </p:cNvSpPr>
          <p:nvPr/>
        </p:nvSpPr>
        <p:spPr bwMode="auto">
          <a:xfrm>
            <a:off x="9980384" y="5380749"/>
            <a:ext cx="50850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tx2"/>
                </a:solidFill>
                <a:latin typeface="Helvetica" pitchFamily="34" charset="0"/>
                <a:cs typeface="Arial" panose="020B0604020202020204" pitchFamily="34" charset="0"/>
              </a:rPr>
              <a:t>phenotype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C5C2C3-2B66-4213-9B7A-C4D93691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 understand this phenotype down to the gene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C501A3C-F922-46C1-9947-771D2D6F5615}"/>
              </a:ext>
            </a:extLst>
          </p:cNvPr>
          <p:cNvGrpSpPr/>
          <p:nvPr/>
        </p:nvGrpSpPr>
        <p:grpSpPr>
          <a:xfrm rot="21227343">
            <a:off x="2885076" y="1778230"/>
            <a:ext cx="2718974" cy="430887"/>
            <a:chOff x="3457575" y="2714326"/>
            <a:chExt cx="2718974" cy="430887"/>
          </a:xfrm>
        </p:grpSpPr>
        <p:sp>
          <p:nvSpPr>
            <p:cNvPr id="13" name="TextBox 12"/>
            <p:cNvSpPr txBox="1"/>
            <p:nvPr/>
          </p:nvSpPr>
          <p:spPr>
            <a:xfrm>
              <a:off x="5174352" y="2714326"/>
              <a:ext cx="1002197" cy="430887"/>
            </a:xfrm>
            <a:prstGeom prst="rect">
              <a:avLst/>
            </a:prstGeom>
            <a:noFill/>
          </p:spPr>
          <p:txBody>
            <a:bodyPr wrap="none" tIns="91440" bIns="91440" rtlCol="0">
              <a:spAutoFit/>
            </a:bodyPr>
            <a:lstStyle/>
            <a:p>
              <a:r>
                <a:rPr lang="en-US" sz="1600" dirty="0">
                  <a:latin typeface="Helvetica" panose="020B0604020202020204" pitchFamily="34" charset="0"/>
                  <a:cs typeface="Helvetica" panose="020B0604020202020204" pitchFamily="34" charset="0"/>
                </a:rPr>
                <a:t>AAAAAA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342AD9D-912F-4CFD-8F1B-017AB76EBB46}"/>
                </a:ext>
              </a:extLst>
            </p:cNvPr>
            <p:cNvSpPr/>
            <p:nvPr/>
          </p:nvSpPr>
          <p:spPr>
            <a:xfrm>
              <a:off x="3457575" y="2784529"/>
              <a:ext cx="1809750" cy="155548"/>
            </a:xfrm>
            <a:custGeom>
              <a:avLst/>
              <a:gdLst>
                <a:gd name="connsiteX0" fmla="*/ 1809750 w 1809750"/>
                <a:gd name="connsiteY0" fmla="*/ 155548 h 155548"/>
                <a:gd name="connsiteX1" fmla="*/ 1504950 w 1809750"/>
                <a:gd name="connsiteY1" fmla="*/ 41248 h 155548"/>
                <a:gd name="connsiteX2" fmla="*/ 895350 w 1809750"/>
                <a:gd name="connsiteY2" fmla="*/ 136498 h 155548"/>
                <a:gd name="connsiteX3" fmla="*/ 371475 w 1809750"/>
                <a:gd name="connsiteY3" fmla="*/ 12673 h 155548"/>
                <a:gd name="connsiteX4" fmla="*/ 209550 w 1809750"/>
                <a:gd name="connsiteY4" fmla="*/ 12673 h 155548"/>
                <a:gd name="connsiteX5" fmla="*/ 133350 w 1809750"/>
                <a:gd name="connsiteY5" fmla="*/ 88873 h 155548"/>
                <a:gd name="connsiteX6" fmla="*/ 0 w 1809750"/>
                <a:gd name="connsiteY6" fmla="*/ 88873 h 155548"/>
                <a:gd name="connsiteX0" fmla="*/ 1809750 w 1809750"/>
                <a:gd name="connsiteY0" fmla="*/ 155548 h 155548"/>
                <a:gd name="connsiteX1" fmla="*/ 1504950 w 1809750"/>
                <a:gd name="connsiteY1" fmla="*/ 41248 h 155548"/>
                <a:gd name="connsiteX2" fmla="*/ 895350 w 1809750"/>
                <a:gd name="connsiteY2" fmla="*/ 136498 h 155548"/>
                <a:gd name="connsiteX3" fmla="*/ 495300 w 1809750"/>
                <a:gd name="connsiteY3" fmla="*/ 12673 h 155548"/>
                <a:gd name="connsiteX4" fmla="*/ 209550 w 1809750"/>
                <a:gd name="connsiteY4" fmla="*/ 12673 h 155548"/>
                <a:gd name="connsiteX5" fmla="*/ 133350 w 1809750"/>
                <a:gd name="connsiteY5" fmla="*/ 88873 h 155548"/>
                <a:gd name="connsiteX6" fmla="*/ 0 w 1809750"/>
                <a:gd name="connsiteY6" fmla="*/ 88873 h 155548"/>
                <a:gd name="connsiteX0" fmla="*/ 1809750 w 1809750"/>
                <a:gd name="connsiteY0" fmla="*/ 155548 h 155548"/>
                <a:gd name="connsiteX1" fmla="*/ 1504950 w 1809750"/>
                <a:gd name="connsiteY1" fmla="*/ 41248 h 155548"/>
                <a:gd name="connsiteX2" fmla="*/ 895350 w 1809750"/>
                <a:gd name="connsiteY2" fmla="*/ 136498 h 155548"/>
                <a:gd name="connsiteX3" fmla="*/ 495300 w 1809750"/>
                <a:gd name="connsiteY3" fmla="*/ 12673 h 155548"/>
                <a:gd name="connsiteX4" fmla="*/ 276225 w 1809750"/>
                <a:gd name="connsiteY4" fmla="*/ 12673 h 155548"/>
                <a:gd name="connsiteX5" fmla="*/ 133350 w 1809750"/>
                <a:gd name="connsiteY5" fmla="*/ 88873 h 155548"/>
                <a:gd name="connsiteX6" fmla="*/ 0 w 1809750"/>
                <a:gd name="connsiteY6" fmla="*/ 88873 h 15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0" h="155548">
                  <a:moveTo>
                    <a:pt x="1809750" y="155548"/>
                  </a:moveTo>
                  <a:cubicBezTo>
                    <a:pt x="1733550" y="99985"/>
                    <a:pt x="1657350" y="44423"/>
                    <a:pt x="1504950" y="41248"/>
                  </a:cubicBezTo>
                  <a:cubicBezTo>
                    <a:pt x="1352550" y="38073"/>
                    <a:pt x="1063625" y="141261"/>
                    <a:pt x="895350" y="136498"/>
                  </a:cubicBezTo>
                  <a:cubicBezTo>
                    <a:pt x="727075" y="131736"/>
                    <a:pt x="598487" y="33310"/>
                    <a:pt x="495300" y="12673"/>
                  </a:cubicBezTo>
                  <a:cubicBezTo>
                    <a:pt x="392113" y="-7964"/>
                    <a:pt x="336550" y="-27"/>
                    <a:pt x="276225" y="12673"/>
                  </a:cubicBezTo>
                  <a:cubicBezTo>
                    <a:pt x="215900" y="25373"/>
                    <a:pt x="179387" y="76173"/>
                    <a:pt x="133350" y="88873"/>
                  </a:cubicBezTo>
                  <a:cubicBezTo>
                    <a:pt x="87313" y="101573"/>
                    <a:pt x="49212" y="95223"/>
                    <a:pt x="0" y="88873"/>
                  </a:cubicBezTo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18" name="Arrow: Down 17">
            <a:extLst>
              <a:ext uri="{FF2B5EF4-FFF2-40B4-BE49-F238E27FC236}">
                <a16:creationId xmlns:a16="http://schemas.microsoft.com/office/drawing/2014/main" id="{3C4B11BF-BAA7-412F-819A-BB910AE06A8E}"/>
              </a:ext>
            </a:extLst>
          </p:cNvPr>
          <p:cNvSpPr/>
          <p:nvPr/>
        </p:nvSpPr>
        <p:spPr>
          <a:xfrm rot="14121099">
            <a:off x="2277545" y="2208822"/>
            <a:ext cx="485775" cy="11944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984BE72C-F209-4B45-A059-7F94D2D590B5}"/>
              </a:ext>
            </a:extLst>
          </p:cNvPr>
          <p:cNvSpPr/>
          <p:nvPr/>
        </p:nvSpPr>
        <p:spPr>
          <a:xfrm rot="16200000">
            <a:off x="6373727" y="1245211"/>
            <a:ext cx="485775" cy="141922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E71049B3-8828-4C61-994A-21B8AE37CAFA}"/>
              </a:ext>
            </a:extLst>
          </p:cNvPr>
          <p:cNvSpPr/>
          <p:nvPr/>
        </p:nvSpPr>
        <p:spPr>
          <a:xfrm rot="19032221">
            <a:off x="9592663" y="2331033"/>
            <a:ext cx="485775" cy="141922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55F38F-6705-4423-8828-1F5BBED1B2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160" y="3246711"/>
            <a:ext cx="2555288" cy="20485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4133A1F-08F0-0840-95FA-72F66DCFF39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A1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7818" y="765901"/>
            <a:ext cx="2269808" cy="22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2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57" grpId="0"/>
      <p:bldP spid="165" grpId="0"/>
      <p:bldP spid="18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miniPCR bio 1">
      <a:dk1>
        <a:srgbClr val="002D73"/>
      </a:dk1>
      <a:lt1>
        <a:sysClr val="window" lastClr="FFFFFF"/>
      </a:lt1>
      <a:dk2>
        <a:srgbClr val="000000"/>
      </a:dk2>
      <a:lt2>
        <a:srgbClr val="E7E6E6"/>
      </a:lt2>
      <a:accent1>
        <a:srgbClr val="00B9E4"/>
      </a:accent1>
      <a:accent2>
        <a:srgbClr val="002D73"/>
      </a:accent2>
      <a:accent3>
        <a:srgbClr val="D0103A"/>
      </a:accent3>
      <a:accent4>
        <a:srgbClr val="A1DEE9"/>
      </a:accent4>
      <a:accent5>
        <a:srgbClr val="70AD47"/>
      </a:accent5>
      <a:accent6>
        <a:srgbClr val="FFC000"/>
      </a:accent6>
      <a:hlink>
        <a:srgbClr val="00B9E4"/>
      </a:hlink>
      <a:folHlink>
        <a:srgbClr val="D0103A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PCR bio Template PPT v240919" id="{4CFBB1C5-F7DC-0641-9686-09C461F8CC38}" vid="{8509009B-F74C-D94F-B393-031A492FCFEE}"/>
    </a:ext>
  </a:extLst>
</a:theme>
</file>

<file path=ppt/theme/theme2.xml><?xml version="1.0" encoding="utf-8"?>
<a:theme xmlns:a="http://schemas.openxmlformats.org/drawingml/2006/main" name="Cover 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iniPCR bio Template PPT v240919" id="{4CFBB1C5-F7DC-0641-9686-09C461F8CC38}" vid="{8BCF0521-D0A0-6A47-AAD7-F7E40D04BCEF}"/>
    </a:ext>
  </a:extLst>
</a:theme>
</file>

<file path=ppt/theme/theme3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14005</TotalTime>
  <Words>2728</Words>
  <Application>Microsoft Macintosh PowerPoint</Application>
  <PresentationFormat>Widescreen</PresentationFormat>
  <Paragraphs>536</Paragraphs>
  <Slides>65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65</vt:i4>
      </vt:variant>
    </vt:vector>
  </HeadingPairs>
  <TitlesOfParts>
    <vt:vector size="76" baseType="lpstr">
      <vt:lpstr>AMP_GothamBold</vt:lpstr>
      <vt:lpstr>AMP_GothamLight</vt:lpstr>
      <vt:lpstr>AMP_GothamRoundedBold</vt:lpstr>
      <vt:lpstr>Arial</vt:lpstr>
      <vt:lpstr>Calibri</vt:lpstr>
      <vt:lpstr>Courier</vt:lpstr>
      <vt:lpstr>Courier New</vt:lpstr>
      <vt:lpstr>Helvetica</vt:lpstr>
      <vt:lpstr>Office Theme</vt:lpstr>
      <vt:lpstr>Cover 01</vt:lpstr>
      <vt:lpstr>Blank</vt:lpstr>
      <vt:lpstr>PTC Taster Lab Genotype to Phenotype</vt:lpstr>
      <vt:lpstr>Today’s lab</vt:lpstr>
      <vt:lpstr>Presentation outline</vt:lpstr>
      <vt:lpstr>PTC (Phenylthiocarbamide)</vt:lpstr>
      <vt:lpstr>Determining your phenotype</vt:lpstr>
      <vt:lpstr>Taste</vt:lpstr>
      <vt:lpstr>Taste</vt:lpstr>
      <vt:lpstr>TAS2R38 taste receptor</vt:lpstr>
      <vt:lpstr>We understand this phenotype down to the gene</vt:lpstr>
      <vt:lpstr>TAS2R38 genetic variability: 2 alleles, 3 SNPs</vt:lpstr>
      <vt:lpstr>The SNPs are in the coding region</vt:lpstr>
      <vt:lpstr>The SNPs are in the coding region</vt:lpstr>
      <vt:lpstr>TAS2R38 genetic variability: 2 alleles, 3 SNPs</vt:lpstr>
      <vt:lpstr>The taster allele is dominant </vt:lpstr>
      <vt:lpstr>Presentation outline</vt:lpstr>
      <vt:lpstr>Lab overview</vt:lpstr>
      <vt:lpstr>Lab overview</vt:lpstr>
      <vt:lpstr>DNA extraction</vt:lpstr>
      <vt:lpstr>DNA extraction</vt:lpstr>
      <vt:lpstr>DNA extraction</vt:lpstr>
      <vt:lpstr>The Polymerase Chain Reaction</vt:lpstr>
      <vt:lpstr>PCR background: 3 steps to copy DNA</vt:lpstr>
      <vt:lpstr>Primers used today</vt:lpstr>
      <vt:lpstr>Prepare PCR samples</vt:lpstr>
      <vt:lpstr>PCR protocol</vt:lpstr>
      <vt:lpstr>Restriction digestion</vt:lpstr>
      <vt:lpstr>Restriction enzymes</vt:lpstr>
      <vt:lpstr>RFLP  </vt:lpstr>
      <vt:lpstr>PowerPoint Presentation</vt:lpstr>
      <vt:lpstr>Restriction digestion</vt:lpstr>
      <vt:lpstr>Gel electrophoresis</vt:lpstr>
      <vt:lpstr>Gel electrophoresis separates DNA by size</vt:lpstr>
      <vt:lpstr>Gel electrophoresis separates DNA by size</vt:lpstr>
      <vt:lpstr>Gel electrophoresis</vt:lpstr>
      <vt:lpstr>Gel electrophoresis</vt:lpstr>
      <vt:lpstr>Gel loading tips</vt:lpstr>
      <vt:lpstr>Gel loading tips</vt:lpstr>
      <vt:lpstr>Load your gel</vt:lpstr>
      <vt:lpstr>Expected results</vt:lpstr>
      <vt:lpstr>Expected results</vt:lpstr>
      <vt:lpstr>Presentation outline</vt:lpstr>
      <vt:lpstr>Extension: Quantifying PTC taste intensity</vt:lpstr>
      <vt:lpstr>Extension: Quantifying PTC taste intensity</vt:lpstr>
      <vt:lpstr>Quantifying PTC taste intensity</vt:lpstr>
      <vt:lpstr>Quantifying PTC taste intensity</vt:lpstr>
      <vt:lpstr>Quantifying PTC taste intensity</vt:lpstr>
      <vt:lpstr>Quantifying PTC taste intensity</vt:lpstr>
      <vt:lpstr>Extension: Using the Hardy-Weinberg equation </vt:lpstr>
      <vt:lpstr>Extension: Using the Hardy-Weinberg equation   </vt:lpstr>
      <vt:lpstr>Using the Hardy-Weinberg equation   </vt:lpstr>
      <vt:lpstr>Using the Hardy-Weinberg equation   </vt:lpstr>
      <vt:lpstr>Using the Hardy-Weinberg equation   </vt:lpstr>
      <vt:lpstr>Using the Hardy-Weinberg equation   </vt:lpstr>
      <vt:lpstr>Using the Hardy-Weinberg equation   </vt:lpstr>
      <vt:lpstr>Using the Hardy-Weinberg equation   </vt:lpstr>
      <vt:lpstr>Using the Hardy-Weinberg equation   </vt:lpstr>
      <vt:lpstr>Extension: G protein-coupled receptors</vt:lpstr>
      <vt:lpstr>Extension: G protein-coupled receptors</vt:lpstr>
      <vt:lpstr>G protein-coupled receptors</vt:lpstr>
      <vt:lpstr>G protein-coupled receptors</vt:lpstr>
      <vt:lpstr>G protein-coupled receptors</vt:lpstr>
      <vt:lpstr>G protein-coupled receptors</vt:lpstr>
      <vt:lpstr>G protein-coupled receptors</vt:lpstr>
      <vt:lpstr>G protein-coupled receptors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Allison Nishitani</dc:creator>
  <cp:lastModifiedBy>Allison Nishitani</cp:lastModifiedBy>
  <cp:revision>2123</cp:revision>
  <cp:lastPrinted>2020-06-08T22:33:32Z</cp:lastPrinted>
  <dcterms:created xsi:type="dcterms:W3CDTF">2020-05-18T19:05:12Z</dcterms:created>
  <dcterms:modified xsi:type="dcterms:W3CDTF">2025-04-08T17:31:39Z</dcterms:modified>
</cp:coreProperties>
</file>