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slideLayouts/slideLayout2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ink/ink1.xml" ContentType="application/inkml+xml"/>
  <Override PartName="/ppt/ink/ink2.xml" ContentType="application/inkml+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82" r:id="rId2"/>
    <p:sldMasterId id="2147483669" r:id="rId3"/>
    <p:sldMasterId id="2147483672" r:id="rId4"/>
  </p:sldMasterIdLst>
  <p:notesMasterIdLst>
    <p:notesMasterId r:id="rId41"/>
  </p:notesMasterIdLst>
  <p:sldIdLst>
    <p:sldId id="299" r:id="rId5"/>
    <p:sldId id="1370" r:id="rId6"/>
    <p:sldId id="259" r:id="rId7"/>
    <p:sldId id="1369" r:id="rId8"/>
    <p:sldId id="1440" r:id="rId9"/>
    <p:sldId id="1371" r:id="rId10"/>
    <p:sldId id="1375" r:id="rId11"/>
    <p:sldId id="1421" r:id="rId12"/>
    <p:sldId id="1420" r:id="rId13"/>
    <p:sldId id="1419" r:id="rId14"/>
    <p:sldId id="1429" r:id="rId15"/>
    <p:sldId id="1400" r:id="rId16"/>
    <p:sldId id="1430" r:id="rId17"/>
    <p:sldId id="1433" r:id="rId18"/>
    <p:sldId id="1446" r:id="rId19"/>
    <p:sldId id="1422" r:id="rId20"/>
    <p:sldId id="1438" r:id="rId21"/>
    <p:sldId id="1423" r:id="rId22"/>
    <p:sldId id="1427" r:id="rId23"/>
    <p:sldId id="1424" r:id="rId24"/>
    <p:sldId id="1432" r:id="rId25"/>
    <p:sldId id="1436" r:id="rId26"/>
    <p:sldId id="1417" r:id="rId27"/>
    <p:sldId id="265" r:id="rId28"/>
    <p:sldId id="1439" r:id="rId29"/>
    <p:sldId id="1442" r:id="rId30"/>
    <p:sldId id="1447" r:id="rId31"/>
    <p:sldId id="1441" r:id="rId32"/>
    <p:sldId id="1443" r:id="rId33"/>
    <p:sldId id="1376" r:id="rId34"/>
    <p:sldId id="1445" r:id="rId35"/>
    <p:sldId id="1444" r:id="rId36"/>
    <p:sldId id="261" r:id="rId37"/>
    <p:sldId id="1183" r:id="rId38"/>
    <p:sldId id="1403" r:id="rId39"/>
    <p:sldId id="322"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D73"/>
    <a:srgbClr val="C9D0D9"/>
    <a:srgbClr val="D0103A"/>
    <a:srgbClr val="001E57"/>
    <a:srgbClr val="1F497F"/>
    <a:srgbClr val="837E89"/>
    <a:srgbClr val="002D0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860"/>
    <p:restoredTop sz="69193"/>
  </p:normalViewPr>
  <p:slideViewPr>
    <p:cSldViewPr snapToGrid="0" snapToObjects="1">
      <p:cViewPr varScale="1">
        <p:scale>
          <a:sx n="67" d="100"/>
          <a:sy n="67" d="100"/>
        </p:scale>
        <p:origin x="1364" y="49"/>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1-08T23:54:46.075"/>
    </inkml:context>
    <inkml:brush xml:id="br0">
      <inkml:brushProperty name="width" value="0.1" units="cm"/>
      <inkml:brushProperty name="height" value="0.1" units="cm"/>
      <inkml:brushProperty name="color" value="#004F8B"/>
    </inkml:brush>
  </inkml:definitions>
  <inkml:trace contextRef="#ctx0" brushRef="#br0">0 0 24575,'0'0'0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1-08T23:55:03.736"/>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0 1,'0'0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2"/>
            <a:ext cx="2971800" cy="458788"/>
          </a:xfrm>
          <a:prstGeom prst="rect">
            <a:avLst/>
          </a:prstGeom>
        </p:spPr>
        <p:txBody>
          <a:bodyPr vert="horz" lIns="91440" tIns="45720" rIns="91440" bIns="45720" rtlCol="0"/>
          <a:lstStyle>
            <a:lvl1pPr algn="r">
              <a:defRPr sz="1200"/>
            </a:lvl1pPr>
          </a:lstStyle>
          <a:p>
            <a:fld id="{8499F160-4CEA-5846-99C6-DDCCC9065EE3}" type="datetimeFigureOut">
              <a:rPr lang="en-US" smtClean="0"/>
              <a:t>1/11/2021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7E51E2-D7C8-A444-BC2D-C771F2975D38}" type="slidenum">
              <a:rPr lang="en-US" smtClean="0"/>
              <a:t>‹#›</a:t>
            </a:fld>
            <a:endParaRPr lang="en-US"/>
          </a:p>
        </p:txBody>
      </p:sp>
    </p:spTree>
    <p:extLst>
      <p:ext uri="{BB962C8B-B14F-4D97-AF65-F5344CB8AC3E}">
        <p14:creationId xmlns:p14="http://schemas.microsoft.com/office/powerpoint/2010/main" val="39689719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mdpi.com/2076-0817/9/3/231/htm"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bbc.com/news/world-48186856"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8" Type="http://schemas.openxmlformats.org/officeDocument/2006/relationships/hyperlink" Target="https://www.modernatx.com/sites/default/files/RNA_Vaccines_White_Paper_Moderna_050317_v8_4.pdf" TargetMode="External"/><Relationship Id="rId3" Type="http://schemas.openxmlformats.org/officeDocument/2006/relationships/hyperlink" Target="https://www.youtube.com/watch?v=3JV0yK6V7_Y&amp;list=PLzdzfHVYq2XqhA-Zg2y_PguWUPb30gKCR" TargetMode="External"/><Relationship Id="rId7" Type="http://schemas.openxmlformats.org/officeDocument/2006/relationships/hyperlink" Target="https://www.statnews.com/2020/01/07/inside-story-scientists-produced-world-first-ebola-vaccine/" TargetMode="External"/><Relationship Id="rId2" Type="http://schemas.openxmlformats.org/officeDocument/2006/relationships/slide" Target="../slides/slide12.xml"/><Relationship Id="rId1" Type="http://schemas.openxmlformats.org/officeDocument/2006/relationships/notesMaster" Target="../notesMasters/notesMaster1.xml"/><Relationship Id="rId6" Type="http://schemas.openxmlformats.org/officeDocument/2006/relationships/hyperlink" Target="https://www.ncbi.nlm.nih.gov/pmc/articles/PMC5853918/" TargetMode="External"/><Relationship Id="rId5" Type="http://schemas.openxmlformats.org/officeDocument/2006/relationships/hyperlink" Target="https://www.nejm.org/doi/full/10.1056/NEJMcibr2009737" TargetMode="External"/><Relationship Id="rId4" Type="http://schemas.openxmlformats.org/officeDocument/2006/relationships/hyperlink" Target="https://www.youtube.com/watch?v=hGrp5zsqi60"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doi.org/10.1016/j.nantod.2019.100766"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twitter.com/NIH/status/1309163826085011458"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EE7E51E2-D7C8-A444-BC2D-C771F2975D38}" type="slidenum">
              <a:rPr lang="en-US" smtClean="0"/>
              <a:t>1</a:t>
            </a:fld>
            <a:endParaRPr lang="en-US"/>
          </a:p>
        </p:txBody>
      </p:sp>
    </p:spTree>
    <p:extLst>
      <p:ext uri="{BB962C8B-B14F-4D97-AF65-F5344CB8AC3E}">
        <p14:creationId xmlns:p14="http://schemas.microsoft.com/office/powerpoint/2010/main" val="29249015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EE7E51E2-D7C8-A444-BC2D-C771F2975D38}" type="slidenum">
              <a:rPr lang="en-US" smtClean="0"/>
              <a:t>2</a:t>
            </a:fld>
            <a:endParaRPr lang="en-US"/>
          </a:p>
        </p:txBody>
      </p:sp>
    </p:spTree>
    <p:extLst>
      <p:ext uri="{BB962C8B-B14F-4D97-AF65-F5344CB8AC3E}">
        <p14:creationId xmlns:p14="http://schemas.microsoft.com/office/powerpoint/2010/main" val="11074947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first up: what is a virus? Well a virus has two main parts. First, it has a nucleic acid genome. This can be DNA, like our own genomes, or it can be RNA. </a:t>
            </a:r>
          </a:p>
          <a:p>
            <a:r>
              <a:rPr lang="en-US" dirty="0"/>
              <a:t>Remember that in our own cells, information is stored as DNA. It is then copied into RNA molecules, which go out into the cell and give the cell instructions for how to make a protein. But in many viruses, the first step of DNA isn’t needed, and all of their instructions are stored as RNA.</a:t>
            </a:r>
          </a:p>
          <a:p>
            <a:endParaRPr lang="en-US" dirty="0"/>
          </a:p>
          <a:p>
            <a:r>
              <a:rPr lang="en-US" dirty="0"/>
              <a:t>The second part of a virus is some kind of shell that holds this nucleic acid genome. In many viruses, this is a protein shell called a capsid. In some viruses, like the novel coronavirus, there can be an additional shell made of lipids called an envelope.</a:t>
            </a:r>
          </a:p>
          <a:p>
            <a:endParaRPr lang="en-US" dirty="0"/>
          </a:p>
          <a:p>
            <a:r>
              <a:rPr lang="en-US" dirty="0"/>
              <a:t>And that’s really all there is to a virus: a genome, and some kind of shell that contains it. But you need both parts for it to be an infectious particle: the RNA on its own is just information, and can’t do much of anything. </a:t>
            </a:r>
          </a:p>
          <a:p>
            <a:endParaRPr lang="en-US" dirty="0"/>
          </a:p>
          <a:p>
            <a:r>
              <a:rPr lang="en-US" dirty="0"/>
              <a:t>Viruses have evolved to infect a whole range of hosts, including bacteria, animals, plants, and humans.</a:t>
            </a:r>
          </a:p>
          <a:p>
            <a:endParaRPr lang="en-US" dirty="0"/>
          </a:p>
          <a:p>
            <a:r>
              <a:rPr lang="en-US" dirty="0"/>
              <a:t>And viruses are not considered living things. This is because, despite having a genome like us, they cannot replicate on their own. One virus will just stay as one virus, unless it can infect a host cell and use the host cell’s own machinery to make more virus.</a:t>
            </a:r>
          </a:p>
        </p:txBody>
      </p:sp>
      <p:sp>
        <p:nvSpPr>
          <p:cNvPr id="4" name="Slide Number Placeholder 3"/>
          <p:cNvSpPr>
            <a:spLocks noGrp="1"/>
          </p:cNvSpPr>
          <p:nvPr>
            <p:ph type="sldNum" sz="quarter" idx="5"/>
          </p:nvPr>
        </p:nvSpPr>
        <p:spPr/>
        <p:txBody>
          <a:bodyPr/>
          <a:lstStyle/>
          <a:p>
            <a:fld id="{D900FD58-5D31-F546-8A3E-016B34BD85E6}" type="slidenum">
              <a:rPr lang="en-US" smtClean="0"/>
              <a:t>3</a:t>
            </a:fld>
            <a:endParaRPr lang="en-US"/>
          </a:p>
        </p:txBody>
      </p:sp>
    </p:spTree>
    <p:extLst>
      <p:ext uri="{BB962C8B-B14F-4D97-AF65-F5344CB8AC3E}">
        <p14:creationId xmlns:p14="http://schemas.microsoft.com/office/powerpoint/2010/main" val="11610215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hlinkClick r:id="rId3"/>
            </a:endParaRPr>
          </a:p>
          <a:p>
            <a:endParaRPr lang="en-US" dirty="0">
              <a:hlinkClick r:id="rId3"/>
            </a:endParaRPr>
          </a:p>
          <a:p>
            <a:r>
              <a:rPr lang="en-US" dirty="0">
                <a:hlinkClick r:id="rId3"/>
              </a:rPr>
              <a:t>https://www.mdpi.com/2076-0817/9/3/231/htm</a:t>
            </a:r>
            <a:endParaRPr lang="en-US" dirty="0"/>
          </a:p>
          <a:p>
            <a:endParaRPr lang="en-US" dirty="0"/>
          </a:p>
          <a:p>
            <a:r>
              <a:rPr lang="en-US" dirty="0"/>
              <a:t>So as we talked about before, SARS-CoV-2 is a virus, so it has all of the important parts of a virus. It has its genetic material, which is stores as RNA. Its RNA is wrapped in nucleocapsid proteins. It is then surrounded by a lipid envelope. And embedded in that lipid envelope are spike proteins. You probably have seen them as big red spikes in a lot of images online. And those spikes are why SARS-CoV-2 is classified as a coronavirus. These types of viruses, covered in spikes, look a bit like a crown, or a corona, when you look at them under a microscope.</a:t>
            </a:r>
          </a:p>
          <a:p>
            <a:endParaRPr lang="en-US" dirty="0"/>
          </a:p>
          <a:p>
            <a:r>
              <a:rPr lang="en-US" dirty="0"/>
              <a:t>And the lipid envelope is very important for us trying to keep ourselves and those around us healthy, because good old soap can disrupt it. So washing your hands truly is one of the best things that you can do, because the virus needs both parts, the RNA and its external package, to be infectious. So disrupting that lipid membrane with soap can help inactivate it as well as just washing it off your hands. </a:t>
            </a:r>
          </a:p>
          <a:p>
            <a:endParaRPr lang="en-US" dirty="0"/>
          </a:p>
          <a:p>
            <a:r>
              <a:rPr lang="en-US" dirty="0"/>
              <a:t>Those spike proteins are also how the virus enters our cells. They bind to something called the ACE-2 receptor on the surface of our lung cells, and then enter inside.</a:t>
            </a:r>
          </a:p>
        </p:txBody>
      </p:sp>
      <p:sp>
        <p:nvSpPr>
          <p:cNvPr id="4" name="Slide Number Placeholder 3"/>
          <p:cNvSpPr>
            <a:spLocks noGrp="1"/>
          </p:cNvSpPr>
          <p:nvPr>
            <p:ph type="sldNum" sz="quarter" idx="5"/>
          </p:nvPr>
        </p:nvSpPr>
        <p:spPr/>
        <p:txBody>
          <a:bodyPr/>
          <a:lstStyle/>
          <a:p>
            <a:fld id="{D900FD58-5D31-F546-8A3E-016B34BD85E6}" type="slidenum">
              <a:rPr lang="en-US" smtClean="0"/>
              <a:t>4</a:t>
            </a:fld>
            <a:endParaRPr lang="en-US"/>
          </a:p>
        </p:txBody>
      </p:sp>
    </p:spTree>
    <p:extLst>
      <p:ext uri="{BB962C8B-B14F-4D97-AF65-F5344CB8AC3E}">
        <p14:creationId xmlns:p14="http://schemas.microsoft.com/office/powerpoint/2010/main" val="23116299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7E51E2-D7C8-A444-BC2D-C771F2975D38}" type="slidenum">
              <a:rPr lang="en-US" smtClean="0"/>
              <a:t>5</a:t>
            </a:fld>
            <a:endParaRPr lang="en-US"/>
          </a:p>
        </p:txBody>
      </p:sp>
    </p:spTree>
    <p:extLst>
      <p:ext uri="{BB962C8B-B14F-4D97-AF65-F5344CB8AC3E}">
        <p14:creationId xmlns:p14="http://schemas.microsoft.com/office/powerpoint/2010/main" val="35421401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https://www.bbc.com/news/world-48186856</a:t>
            </a:r>
            <a:endParaRPr lang="en-US" dirty="0"/>
          </a:p>
          <a:p>
            <a:endParaRPr lang="en-US" dirty="0"/>
          </a:p>
        </p:txBody>
      </p:sp>
      <p:sp>
        <p:nvSpPr>
          <p:cNvPr id="4" name="Slide Number Placeholder 3"/>
          <p:cNvSpPr>
            <a:spLocks noGrp="1"/>
          </p:cNvSpPr>
          <p:nvPr>
            <p:ph type="sldNum" sz="quarter" idx="5"/>
          </p:nvPr>
        </p:nvSpPr>
        <p:spPr/>
        <p:txBody>
          <a:bodyPr/>
          <a:lstStyle/>
          <a:p>
            <a:fld id="{EE7E51E2-D7C8-A444-BC2D-C771F2975D38}" type="slidenum">
              <a:rPr lang="en-US" smtClean="0"/>
              <a:t>6</a:t>
            </a:fld>
            <a:endParaRPr lang="en-US"/>
          </a:p>
        </p:txBody>
      </p:sp>
    </p:spTree>
    <p:extLst>
      <p:ext uri="{BB962C8B-B14F-4D97-AF65-F5344CB8AC3E}">
        <p14:creationId xmlns:p14="http://schemas.microsoft.com/office/powerpoint/2010/main" val="35916410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COVID-19 is a virus</a:t>
            </a:r>
          </a:p>
          <a:p>
            <a:r>
              <a:rPr lang="en-US" dirty="0"/>
              <a:t>A vaccine can help us slow its spread</a:t>
            </a:r>
          </a:p>
          <a:p>
            <a:r>
              <a:rPr lang="en-US" dirty="0"/>
              <a:t>Different groups are trying all kinds of vaccine strategies against it, but we need something effective and safe that we can make lots of rapidly</a:t>
            </a:r>
          </a:p>
          <a:p>
            <a:endParaRPr lang="en-US" dirty="0"/>
          </a:p>
        </p:txBody>
      </p:sp>
      <p:sp>
        <p:nvSpPr>
          <p:cNvPr id="4" name="Slide Number Placeholder 3"/>
          <p:cNvSpPr>
            <a:spLocks noGrp="1"/>
          </p:cNvSpPr>
          <p:nvPr>
            <p:ph type="sldNum" sz="quarter" idx="5"/>
          </p:nvPr>
        </p:nvSpPr>
        <p:spPr/>
        <p:txBody>
          <a:bodyPr/>
          <a:lstStyle/>
          <a:p>
            <a:fld id="{EE7E51E2-D7C8-A444-BC2D-C771F2975D38}" type="slidenum">
              <a:rPr lang="en-US" smtClean="0"/>
              <a:t>7</a:t>
            </a:fld>
            <a:endParaRPr lang="en-US"/>
          </a:p>
        </p:txBody>
      </p:sp>
    </p:spTree>
    <p:extLst>
      <p:ext uri="{BB962C8B-B14F-4D97-AF65-F5344CB8AC3E}">
        <p14:creationId xmlns:p14="http://schemas.microsoft.com/office/powerpoint/2010/main" val="26024703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7E51E2-D7C8-A444-BC2D-C771F2975D38}" type="slidenum">
              <a:rPr lang="en-US" smtClean="0"/>
              <a:t>8</a:t>
            </a:fld>
            <a:endParaRPr lang="en-US"/>
          </a:p>
        </p:txBody>
      </p:sp>
    </p:spTree>
    <p:extLst>
      <p:ext uri="{BB962C8B-B14F-4D97-AF65-F5344CB8AC3E}">
        <p14:creationId xmlns:p14="http://schemas.microsoft.com/office/powerpoint/2010/main" val="15674974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7E51E2-D7C8-A444-BC2D-C771F2975D38}" type="slidenum">
              <a:rPr lang="en-US" smtClean="0"/>
              <a:t>9</a:t>
            </a:fld>
            <a:endParaRPr lang="en-US"/>
          </a:p>
        </p:txBody>
      </p:sp>
    </p:spTree>
    <p:extLst>
      <p:ext uri="{BB962C8B-B14F-4D97-AF65-F5344CB8AC3E}">
        <p14:creationId xmlns:p14="http://schemas.microsoft.com/office/powerpoint/2010/main" val="11813659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www.mdpi.com</a:t>
            </a:r>
            <a:r>
              <a:rPr lang="en-US" dirty="0"/>
              <a:t>/2076-0817/9/5/331/htm</a:t>
            </a:r>
          </a:p>
          <a:p>
            <a:r>
              <a:rPr lang="en-US" dirty="0"/>
              <a:t>https://</a:t>
            </a:r>
            <a:r>
              <a:rPr lang="en-US" dirty="0" err="1"/>
              <a:t>www.nature.com</a:t>
            </a:r>
            <a:r>
              <a:rPr lang="en-US" dirty="0"/>
              <a:t>/articles/s41577-020-00480-0</a:t>
            </a:r>
          </a:p>
          <a:p>
            <a:endParaRPr lang="en-US" dirty="0"/>
          </a:p>
          <a:p>
            <a:endParaRPr lang="en-US" dirty="0"/>
          </a:p>
        </p:txBody>
      </p:sp>
      <p:sp>
        <p:nvSpPr>
          <p:cNvPr id="4" name="Slide Number Placeholder 3"/>
          <p:cNvSpPr>
            <a:spLocks noGrp="1"/>
          </p:cNvSpPr>
          <p:nvPr>
            <p:ph type="sldNum" sz="quarter" idx="5"/>
          </p:nvPr>
        </p:nvSpPr>
        <p:spPr/>
        <p:txBody>
          <a:bodyPr/>
          <a:lstStyle/>
          <a:p>
            <a:fld id="{EE7E51E2-D7C8-A444-BC2D-C771F2975D38}" type="slidenum">
              <a:rPr lang="en-US" smtClean="0"/>
              <a:t>10</a:t>
            </a:fld>
            <a:endParaRPr lang="en-US"/>
          </a:p>
        </p:txBody>
      </p:sp>
    </p:spTree>
    <p:extLst>
      <p:ext uri="{BB962C8B-B14F-4D97-AF65-F5344CB8AC3E}">
        <p14:creationId xmlns:p14="http://schemas.microsoft.com/office/powerpoint/2010/main" val="35695178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https://</a:t>
            </a:r>
            <a:r>
              <a:rPr lang="en-US" dirty="0" err="1"/>
              <a:t>www.nature.com</a:t>
            </a:r>
            <a:r>
              <a:rPr lang="en-US" dirty="0"/>
              <a:t>/articles/nrd.2017.243</a:t>
            </a:r>
          </a:p>
          <a:p>
            <a:endParaRPr lang="en-US" dirty="0"/>
          </a:p>
          <a:p>
            <a:endParaRPr lang="en-US" dirty="0"/>
          </a:p>
        </p:txBody>
      </p:sp>
      <p:sp>
        <p:nvSpPr>
          <p:cNvPr id="4" name="Slide Number Placeholder 3"/>
          <p:cNvSpPr>
            <a:spLocks noGrp="1"/>
          </p:cNvSpPr>
          <p:nvPr>
            <p:ph type="sldNum" sz="quarter" idx="5"/>
          </p:nvPr>
        </p:nvSpPr>
        <p:spPr/>
        <p:txBody>
          <a:bodyPr/>
          <a:lstStyle/>
          <a:p>
            <a:fld id="{EE7E51E2-D7C8-A444-BC2D-C771F2975D38}" type="slidenum">
              <a:rPr lang="en-US" smtClean="0"/>
              <a:t>11</a:t>
            </a:fld>
            <a:endParaRPr lang="en-US"/>
          </a:p>
        </p:txBody>
      </p:sp>
    </p:spTree>
    <p:extLst>
      <p:ext uri="{BB962C8B-B14F-4D97-AF65-F5344CB8AC3E}">
        <p14:creationId xmlns:p14="http://schemas.microsoft.com/office/powerpoint/2010/main" val="8781801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https://www.youtube.com/watch?v=3JV0yK6V7_Y&amp;list=PLzdzfHVYq2XqhA-Zg2y_PguWUPb30gKCR</a:t>
            </a:r>
            <a:endParaRPr lang="en-US" dirty="0"/>
          </a:p>
          <a:p>
            <a:endParaRPr lang="en-US" dirty="0"/>
          </a:p>
          <a:p>
            <a:r>
              <a:rPr lang="en-US" dirty="0" err="1"/>
              <a:t>Moderna</a:t>
            </a:r>
            <a:r>
              <a:rPr lang="en-US" dirty="0"/>
              <a:t>/Pfizer</a:t>
            </a:r>
          </a:p>
          <a:p>
            <a:r>
              <a:rPr lang="en-US" dirty="0"/>
              <a:t>Great deep dive on three </a:t>
            </a:r>
            <a:r>
              <a:rPr lang="en-US" dirty="0" err="1"/>
              <a:t>covid</a:t>
            </a:r>
            <a:r>
              <a:rPr lang="en-US" dirty="0"/>
              <a:t> vaccines: </a:t>
            </a:r>
            <a:r>
              <a:rPr lang="en-US" dirty="0">
                <a:hlinkClick r:id="rId4"/>
              </a:rPr>
              <a:t>https://www.youtube.com/watch?v=hGrp5zsqi60</a:t>
            </a:r>
            <a:endParaRPr lang="en-US" dirty="0"/>
          </a:p>
          <a:p>
            <a:endParaRPr lang="en-US" dirty="0"/>
          </a:p>
          <a:p>
            <a:r>
              <a:rPr lang="en-US" dirty="0"/>
              <a:t>mRNA codes for protein, which it expresses in the context of the cell it has entered, the myocyte—it is not integrating, so don’t have to worry about it modifying your DNA</a:t>
            </a:r>
          </a:p>
          <a:p>
            <a:endParaRPr lang="en-US" dirty="0"/>
          </a:p>
          <a:p>
            <a:r>
              <a:rPr lang="en-US" dirty="0">
                <a:hlinkClick r:id="rId5"/>
              </a:rPr>
              <a:t>https://www.nejm.org/doi/full/10.1056/NEJMcibr2009737</a:t>
            </a:r>
            <a:endParaRPr lang="en-US" dirty="0"/>
          </a:p>
          <a:p>
            <a:endParaRPr lang="en-US" dirty="0"/>
          </a:p>
          <a:p>
            <a:r>
              <a:rPr lang="en-US" dirty="0"/>
              <a:t>Ebola trials: </a:t>
            </a:r>
            <a:r>
              <a:rPr lang="en-US" dirty="0">
                <a:hlinkClick r:id="rId6"/>
              </a:rPr>
              <a:t>https://www.ncbi.nlm.nih.gov/pmc/articles/PMC5853918/</a:t>
            </a:r>
            <a:endParaRPr lang="en-US" dirty="0"/>
          </a:p>
          <a:p>
            <a:r>
              <a:rPr lang="en-US" dirty="0">
                <a:hlinkClick r:id="rId7"/>
              </a:rPr>
              <a:t>https://www.statnews.com/2020/01/07/inside-story-scientists-produced-world-first-ebola-vaccine/</a:t>
            </a:r>
            <a:endParaRPr lang="en-US" dirty="0"/>
          </a:p>
          <a:p>
            <a:endParaRPr lang="en-US" dirty="0"/>
          </a:p>
          <a:p>
            <a:r>
              <a:rPr lang="en-US" dirty="0"/>
              <a:t>The vaccine mimics natural viral infections in a way that the immune system recognizes. It’s delivered to the muscle and immune cells, which process the nucleotide sequence just as they would do during an infection using viral DNA/mRNA inside the body’s own cells (but safely). - </a:t>
            </a:r>
            <a:r>
              <a:rPr lang="en-US" dirty="0">
                <a:hlinkClick r:id="rId8"/>
              </a:rPr>
              <a:t>https://www.modernatx.com/sites/default/files/RNA_Vaccines_White_Paper_Moderna_050317_v8_4.pdf</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EE7E51E2-D7C8-A444-BC2D-C771F2975D38}" type="slidenum">
              <a:rPr lang="en-US" smtClean="0"/>
              <a:t>12</a:t>
            </a:fld>
            <a:endParaRPr lang="en-US"/>
          </a:p>
        </p:txBody>
      </p:sp>
    </p:spTree>
    <p:extLst>
      <p:ext uri="{BB962C8B-B14F-4D97-AF65-F5344CB8AC3E}">
        <p14:creationId xmlns:p14="http://schemas.microsoft.com/office/powerpoint/2010/main" val="12053553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www.nature.com</a:t>
            </a:r>
            <a:r>
              <a:rPr lang="en-US" dirty="0"/>
              <a:t>/articles/nrd.2017.243</a:t>
            </a:r>
          </a:p>
          <a:p>
            <a:endParaRPr lang="en-US" dirty="0"/>
          </a:p>
        </p:txBody>
      </p:sp>
      <p:sp>
        <p:nvSpPr>
          <p:cNvPr id="4" name="Slide Number Placeholder 3"/>
          <p:cNvSpPr>
            <a:spLocks noGrp="1"/>
          </p:cNvSpPr>
          <p:nvPr>
            <p:ph type="sldNum" sz="quarter" idx="5"/>
          </p:nvPr>
        </p:nvSpPr>
        <p:spPr/>
        <p:txBody>
          <a:bodyPr/>
          <a:lstStyle/>
          <a:p>
            <a:fld id="{EE7E51E2-D7C8-A444-BC2D-C771F2975D38}" type="slidenum">
              <a:rPr lang="en-US" smtClean="0"/>
              <a:t>13</a:t>
            </a:fld>
            <a:endParaRPr lang="en-US"/>
          </a:p>
        </p:txBody>
      </p:sp>
    </p:spTree>
    <p:extLst>
      <p:ext uri="{BB962C8B-B14F-4D97-AF65-F5344CB8AC3E}">
        <p14:creationId xmlns:p14="http://schemas.microsoft.com/office/powerpoint/2010/main" val="36382780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hlinkClick r:id="rId3" tooltip="Persistent link using digital object identifier"/>
              </a:rPr>
              <a:t>https://doi.org/10.1016/j.nantod.2019.100766</a:t>
            </a:r>
            <a:br>
              <a:rPr lang="en-US" dirty="0"/>
            </a:br>
            <a:endParaRPr lang="en-US" dirty="0"/>
          </a:p>
          <a:p>
            <a:r>
              <a:rPr lang="en-US" dirty="0"/>
              <a:t>https://</a:t>
            </a:r>
            <a:r>
              <a:rPr lang="en-US" dirty="0" err="1"/>
              <a:t>www.nature.com</a:t>
            </a:r>
            <a:r>
              <a:rPr lang="en-US" dirty="0"/>
              <a:t>/articles/d41586-019-03068-4</a:t>
            </a:r>
          </a:p>
          <a:p>
            <a:pPr marL="171450" indent="-171450">
              <a:buFontTx/>
              <a:buChar char="-"/>
            </a:pPr>
            <a:endParaRPr lang="en-US" dirty="0"/>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EE7E51E2-D7C8-A444-BC2D-C771F2975D38}" type="slidenum">
              <a:rPr lang="en-US" smtClean="0"/>
              <a:t>14</a:t>
            </a:fld>
            <a:endParaRPr lang="en-US"/>
          </a:p>
        </p:txBody>
      </p:sp>
    </p:spTree>
    <p:extLst>
      <p:ext uri="{BB962C8B-B14F-4D97-AF65-F5344CB8AC3E}">
        <p14:creationId xmlns:p14="http://schemas.microsoft.com/office/powerpoint/2010/main" val="17876677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7E51E2-D7C8-A444-BC2D-C771F2975D38}" type="slidenum">
              <a:rPr lang="en-US" smtClean="0"/>
              <a:t>15</a:t>
            </a:fld>
            <a:endParaRPr lang="en-US"/>
          </a:p>
        </p:txBody>
      </p:sp>
    </p:spTree>
    <p:extLst>
      <p:ext uri="{BB962C8B-B14F-4D97-AF65-F5344CB8AC3E}">
        <p14:creationId xmlns:p14="http://schemas.microsoft.com/office/powerpoint/2010/main" val="13615523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E</a:t>
            </a:r>
          </a:p>
        </p:txBody>
      </p:sp>
      <p:sp>
        <p:nvSpPr>
          <p:cNvPr id="4" name="Slide Number Placeholder 3"/>
          <p:cNvSpPr>
            <a:spLocks noGrp="1"/>
          </p:cNvSpPr>
          <p:nvPr>
            <p:ph type="sldNum" sz="quarter" idx="5"/>
          </p:nvPr>
        </p:nvSpPr>
        <p:spPr/>
        <p:txBody>
          <a:bodyPr/>
          <a:lstStyle/>
          <a:p>
            <a:fld id="{EE7E51E2-D7C8-A444-BC2D-C771F2975D38}" type="slidenum">
              <a:rPr lang="en-US" smtClean="0"/>
              <a:t>17</a:t>
            </a:fld>
            <a:endParaRPr lang="en-US"/>
          </a:p>
        </p:txBody>
      </p:sp>
    </p:spTree>
    <p:extLst>
      <p:ext uri="{BB962C8B-B14F-4D97-AF65-F5344CB8AC3E}">
        <p14:creationId xmlns:p14="http://schemas.microsoft.com/office/powerpoint/2010/main" val="13447151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 Pfizer </a:t>
            </a:r>
          </a:p>
          <a:p>
            <a:r>
              <a:rPr lang="en-US" dirty="0"/>
              <a:t>Source: WHO</a:t>
            </a:r>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fld id="{EE7E51E2-D7C8-A444-BC2D-C771F2975D38}" type="slidenum">
              <a:rPr lang="en-US" smtClean="0"/>
              <a:t>18</a:t>
            </a:fld>
            <a:endParaRPr lang="en-US"/>
          </a:p>
        </p:txBody>
      </p:sp>
    </p:spTree>
    <p:extLst>
      <p:ext uri="{BB962C8B-B14F-4D97-AF65-F5344CB8AC3E}">
        <p14:creationId xmlns:p14="http://schemas.microsoft.com/office/powerpoint/2010/main" val="14236303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WHO</a:t>
            </a: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EE7E51E2-D7C8-A444-BC2D-C771F2975D38}" type="slidenum">
              <a:rPr lang="en-US" smtClean="0"/>
              <a:t>19</a:t>
            </a:fld>
            <a:endParaRPr lang="en-US"/>
          </a:p>
        </p:txBody>
      </p:sp>
    </p:spTree>
    <p:extLst>
      <p:ext uri="{BB962C8B-B14F-4D97-AF65-F5344CB8AC3E}">
        <p14:creationId xmlns:p14="http://schemas.microsoft.com/office/powerpoint/2010/main" val="3925967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academic.oup.com</a:t>
            </a:r>
            <a:r>
              <a:rPr lang="en-US" dirty="0"/>
              <a:t>/</a:t>
            </a:r>
            <a:r>
              <a:rPr lang="en-US" dirty="0" err="1"/>
              <a:t>nar</a:t>
            </a:r>
            <a:r>
              <a:rPr lang="en-US" dirty="0"/>
              <a:t>/article/38/7/2387/3100516</a:t>
            </a:r>
          </a:p>
          <a:p>
            <a:endParaRPr lang="en-US" dirty="0"/>
          </a:p>
          <a:p>
            <a:endParaRPr lang="en-US" dirty="0"/>
          </a:p>
        </p:txBody>
      </p:sp>
      <p:sp>
        <p:nvSpPr>
          <p:cNvPr id="4" name="Slide Number Placeholder 3"/>
          <p:cNvSpPr>
            <a:spLocks noGrp="1"/>
          </p:cNvSpPr>
          <p:nvPr>
            <p:ph type="sldNum" sz="quarter" idx="5"/>
          </p:nvPr>
        </p:nvSpPr>
        <p:spPr/>
        <p:txBody>
          <a:bodyPr/>
          <a:lstStyle/>
          <a:p>
            <a:fld id="{EE7E51E2-D7C8-A444-BC2D-C771F2975D38}" type="slidenum">
              <a:rPr lang="en-US" smtClean="0"/>
              <a:t>20</a:t>
            </a:fld>
            <a:endParaRPr lang="en-US"/>
          </a:p>
        </p:txBody>
      </p:sp>
    </p:spTree>
    <p:extLst>
      <p:ext uri="{BB962C8B-B14F-4D97-AF65-F5344CB8AC3E}">
        <p14:creationId xmlns:p14="http://schemas.microsoft.com/office/powerpoint/2010/main" val="25790140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Pfizer</a:t>
            </a:r>
          </a:p>
        </p:txBody>
      </p:sp>
      <p:sp>
        <p:nvSpPr>
          <p:cNvPr id="4" name="Slide Number Placeholder 3"/>
          <p:cNvSpPr>
            <a:spLocks noGrp="1"/>
          </p:cNvSpPr>
          <p:nvPr>
            <p:ph type="sldNum" sz="quarter" idx="5"/>
          </p:nvPr>
        </p:nvSpPr>
        <p:spPr/>
        <p:txBody>
          <a:bodyPr/>
          <a:lstStyle/>
          <a:p>
            <a:fld id="{EE7E51E2-D7C8-A444-BC2D-C771F2975D38}" type="slidenum">
              <a:rPr lang="en-US" smtClean="0"/>
              <a:t>21</a:t>
            </a:fld>
            <a:endParaRPr lang="en-US"/>
          </a:p>
        </p:txBody>
      </p:sp>
    </p:spTree>
    <p:extLst>
      <p:ext uri="{BB962C8B-B14F-4D97-AF65-F5344CB8AC3E}">
        <p14:creationId xmlns:p14="http://schemas.microsoft.com/office/powerpoint/2010/main" val="3710911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Moderna</a:t>
            </a:r>
            <a:endParaRPr lang="en-US" dirty="0"/>
          </a:p>
          <a:p>
            <a:endParaRPr lang="en-US" dirty="0"/>
          </a:p>
          <a:p>
            <a:r>
              <a:rPr lang="en-US" dirty="0"/>
              <a:t>https://</a:t>
            </a:r>
            <a:r>
              <a:rPr lang="en-US" dirty="0" err="1"/>
              <a:t>www.nejm.org</a:t>
            </a:r>
            <a:r>
              <a:rPr lang="en-US" dirty="0"/>
              <a:t>/</a:t>
            </a:r>
            <a:r>
              <a:rPr lang="en-US" dirty="0" err="1"/>
              <a:t>doi</a:t>
            </a:r>
            <a:r>
              <a:rPr lang="en-US" dirty="0"/>
              <a:t>/full/10.1056/NEJMoa2035389</a:t>
            </a:r>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EE7E51E2-D7C8-A444-BC2D-C771F2975D38}" type="slidenum">
              <a:rPr lang="en-US" smtClean="0"/>
              <a:t>22</a:t>
            </a:fld>
            <a:endParaRPr lang="en-US"/>
          </a:p>
        </p:txBody>
      </p:sp>
    </p:spTree>
    <p:extLst>
      <p:ext uri="{BB962C8B-B14F-4D97-AF65-F5344CB8AC3E}">
        <p14:creationId xmlns:p14="http://schemas.microsoft.com/office/powerpoint/2010/main" val="8847484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Really good description: https://</a:t>
            </a:r>
            <a:r>
              <a:rPr lang="en-US" dirty="0" err="1"/>
              <a:t>www.ncbi.nlm.nih.gov</a:t>
            </a:r>
            <a:r>
              <a:rPr lang="en-US" dirty="0"/>
              <a:t>/</a:t>
            </a:r>
            <a:r>
              <a:rPr lang="en-US" dirty="0" err="1"/>
              <a:t>pmc</a:t>
            </a:r>
            <a:r>
              <a:rPr lang="en-US" dirty="0"/>
              <a:t>/articles/PMC5906799/ </a:t>
            </a:r>
          </a:p>
          <a:p>
            <a:r>
              <a:rPr lang="en-US" dirty="0"/>
              <a:t>Okay 2012 overview: https://</a:t>
            </a:r>
            <a:r>
              <a:rPr lang="en-US" dirty="0" err="1"/>
              <a:t>www.ncbi.nlm.nih.gov</a:t>
            </a:r>
            <a:r>
              <a:rPr lang="en-US" dirty="0"/>
              <a:t>/</a:t>
            </a:r>
            <a:r>
              <a:rPr lang="en-US" dirty="0" err="1"/>
              <a:t>pmc</a:t>
            </a:r>
            <a:r>
              <a:rPr lang="en-US" dirty="0"/>
              <a:t>/articles/PMC3597572/</a:t>
            </a:r>
          </a:p>
        </p:txBody>
      </p:sp>
      <p:sp>
        <p:nvSpPr>
          <p:cNvPr id="4" name="Slide Number Placeholder 3"/>
          <p:cNvSpPr>
            <a:spLocks noGrp="1"/>
          </p:cNvSpPr>
          <p:nvPr>
            <p:ph type="sldNum" sz="quarter" idx="5"/>
          </p:nvPr>
        </p:nvSpPr>
        <p:spPr/>
        <p:txBody>
          <a:bodyPr/>
          <a:lstStyle/>
          <a:p>
            <a:fld id="{EE7E51E2-D7C8-A444-BC2D-C771F2975D38}" type="slidenum">
              <a:rPr lang="en-US" smtClean="0"/>
              <a:t>23</a:t>
            </a:fld>
            <a:endParaRPr lang="en-US"/>
          </a:p>
        </p:txBody>
      </p:sp>
    </p:spTree>
    <p:extLst>
      <p:ext uri="{BB962C8B-B14F-4D97-AF65-F5344CB8AC3E}">
        <p14:creationId xmlns:p14="http://schemas.microsoft.com/office/powerpoint/2010/main" val="10063657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7" name="Google Shape;237;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lang="en-US" dirty="0"/>
          </a:p>
        </p:txBody>
      </p:sp>
      <p:sp>
        <p:nvSpPr>
          <p:cNvPr id="238" name="Google Shape;238;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24</a:t>
            </a:fld>
            <a:endParaRPr/>
          </a:p>
        </p:txBody>
      </p:sp>
    </p:spTree>
    <p:extLst>
      <p:ext uri="{BB962C8B-B14F-4D97-AF65-F5344CB8AC3E}">
        <p14:creationId xmlns:p14="http://schemas.microsoft.com/office/powerpoint/2010/main" val="24825933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https://</a:t>
            </a:r>
            <a:r>
              <a:rPr lang="en-US" dirty="0" err="1"/>
              <a:t>www.cdc.gov</a:t>
            </a:r>
            <a:r>
              <a:rPr lang="en-US" dirty="0"/>
              <a:t>/coronavirus/2019-ncov/vaccines/different-vaccines/</a:t>
            </a:r>
            <a:r>
              <a:rPr lang="en-US" dirty="0" err="1"/>
              <a:t>mrna.html</a:t>
            </a:r>
            <a:endParaRPr lang="en-US" dirty="0"/>
          </a:p>
          <a:p>
            <a:endParaRPr lang="en-US" dirty="0"/>
          </a:p>
          <a:p>
            <a:r>
              <a:rPr lang="en-US" dirty="0"/>
              <a:t>https://</a:t>
            </a:r>
            <a:r>
              <a:rPr lang="en-US" dirty="0" err="1"/>
              <a:t>news.mit.edu</a:t>
            </a:r>
            <a:r>
              <a:rPr lang="en-US" dirty="0"/>
              <a:t>/2020/rna-vaccines-explained-covid-19-1211</a:t>
            </a:r>
          </a:p>
          <a:p>
            <a:endParaRPr lang="en-US" dirty="0"/>
          </a:p>
          <a:p>
            <a:endParaRPr lang="en-US" dirty="0"/>
          </a:p>
        </p:txBody>
      </p:sp>
      <p:sp>
        <p:nvSpPr>
          <p:cNvPr id="4" name="Slide Number Placeholder 3"/>
          <p:cNvSpPr>
            <a:spLocks noGrp="1"/>
          </p:cNvSpPr>
          <p:nvPr>
            <p:ph type="sldNum" sz="quarter" idx="5"/>
          </p:nvPr>
        </p:nvSpPr>
        <p:spPr/>
        <p:txBody>
          <a:bodyPr/>
          <a:lstStyle/>
          <a:p>
            <a:fld id="{EE7E51E2-D7C8-A444-BC2D-C771F2975D38}" type="slidenum">
              <a:rPr lang="en-US" smtClean="0"/>
              <a:t>26</a:t>
            </a:fld>
            <a:endParaRPr lang="en-US"/>
          </a:p>
        </p:txBody>
      </p:sp>
    </p:spTree>
    <p:extLst>
      <p:ext uri="{BB962C8B-B14F-4D97-AF65-F5344CB8AC3E}">
        <p14:creationId xmlns:p14="http://schemas.microsoft.com/office/powerpoint/2010/main" val="27080466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7E51E2-D7C8-A444-BC2D-C771F2975D38}" type="slidenum">
              <a:rPr lang="en-US" smtClean="0"/>
              <a:t>27</a:t>
            </a:fld>
            <a:endParaRPr lang="en-US"/>
          </a:p>
        </p:txBody>
      </p:sp>
    </p:spTree>
    <p:extLst>
      <p:ext uri="{BB962C8B-B14F-4D97-AF65-F5344CB8AC3E}">
        <p14:creationId xmlns:p14="http://schemas.microsoft.com/office/powerpoint/2010/main" val="24750162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www.cdc.gov</a:t>
            </a:r>
            <a:r>
              <a:rPr lang="en-US" dirty="0"/>
              <a:t>/coronavirus/2019-ncov/vaccines/different-vaccines/</a:t>
            </a:r>
            <a:r>
              <a:rPr lang="en-US" dirty="0" err="1"/>
              <a:t>mrna.html</a:t>
            </a:r>
            <a:endParaRPr lang="en-US" dirty="0"/>
          </a:p>
          <a:p>
            <a:endParaRPr lang="en-US" dirty="0"/>
          </a:p>
          <a:p>
            <a:r>
              <a:rPr lang="en-US" dirty="0"/>
              <a:t>https://</a:t>
            </a:r>
            <a:r>
              <a:rPr lang="en-US" dirty="0" err="1"/>
              <a:t>news.mit.edu</a:t>
            </a:r>
            <a:r>
              <a:rPr lang="en-US" dirty="0"/>
              <a:t>/2020/rna-vaccines-explained-covid-19-1211</a:t>
            </a:r>
          </a:p>
          <a:p>
            <a:endParaRPr lang="en-US" dirty="0"/>
          </a:p>
        </p:txBody>
      </p:sp>
      <p:sp>
        <p:nvSpPr>
          <p:cNvPr id="4" name="Slide Number Placeholder 3"/>
          <p:cNvSpPr>
            <a:spLocks noGrp="1"/>
          </p:cNvSpPr>
          <p:nvPr>
            <p:ph type="sldNum" sz="quarter" idx="5"/>
          </p:nvPr>
        </p:nvSpPr>
        <p:spPr/>
        <p:txBody>
          <a:bodyPr/>
          <a:lstStyle/>
          <a:p>
            <a:fld id="{EE7E51E2-D7C8-A444-BC2D-C771F2975D38}" type="slidenum">
              <a:rPr lang="en-US" smtClean="0"/>
              <a:t>28</a:t>
            </a:fld>
            <a:endParaRPr lang="en-US"/>
          </a:p>
        </p:txBody>
      </p:sp>
    </p:spTree>
    <p:extLst>
      <p:ext uri="{BB962C8B-B14F-4D97-AF65-F5344CB8AC3E}">
        <p14:creationId xmlns:p14="http://schemas.microsoft.com/office/powerpoint/2010/main" val="35989700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www.cdc.gov</a:t>
            </a:r>
            <a:r>
              <a:rPr lang="en-US" dirty="0"/>
              <a:t>/coronavirus/2019-ncov/vaccines/different-vaccines/</a:t>
            </a:r>
            <a:r>
              <a:rPr lang="en-US" dirty="0" err="1"/>
              <a:t>mrna.html</a:t>
            </a:r>
            <a:endParaRPr lang="en-US" dirty="0"/>
          </a:p>
          <a:p>
            <a:endParaRPr lang="en-US" dirty="0"/>
          </a:p>
          <a:p>
            <a:r>
              <a:rPr lang="en-US" dirty="0"/>
              <a:t>https://</a:t>
            </a:r>
            <a:r>
              <a:rPr lang="en-US" dirty="0" err="1"/>
              <a:t>news.mit.edu</a:t>
            </a:r>
            <a:r>
              <a:rPr lang="en-US" dirty="0"/>
              <a:t>/2020/rna-vaccines-explained-covid-19-1211</a:t>
            </a:r>
          </a:p>
          <a:p>
            <a:endParaRPr lang="en-US" dirty="0"/>
          </a:p>
          <a:p>
            <a:endParaRPr lang="en-US" dirty="0"/>
          </a:p>
        </p:txBody>
      </p:sp>
      <p:sp>
        <p:nvSpPr>
          <p:cNvPr id="4" name="Slide Number Placeholder 3"/>
          <p:cNvSpPr>
            <a:spLocks noGrp="1"/>
          </p:cNvSpPr>
          <p:nvPr>
            <p:ph type="sldNum" sz="quarter" idx="5"/>
          </p:nvPr>
        </p:nvSpPr>
        <p:spPr/>
        <p:txBody>
          <a:bodyPr/>
          <a:lstStyle/>
          <a:p>
            <a:fld id="{EE7E51E2-D7C8-A444-BC2D-C771F2975D38}" type="slidenum">
              <a:rPr lang="en-US" smtClean="0"/>
              <a:t>29</a:t>
            </a:fld>
            <a:endParaRPr lang="en-US"/>
          </a:p>
        </p:txBody>
      </p:sp>
    </p:spTree>
    <p:extLst>
      <p:ext uri="{BB962C8B-B14F-4D97-AF65-F5344CB8AC3E}">
        <p14:creationId xmlns:p14="http://schemas.microsoft.com/office/powerpoint/2010/main" val="10183911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7E51E2-D7C8-A444-BC2D-C771F2975D38}" type="slidenum">
              <a:rPr lang="en-US" smtClean="0"/>
              <a:t>30</a:t>
            </a:fld>
            <a:endParaRPr lang="en-US"/>
          </a:p>
        </p:txBody>
      </p:sp>
    </p:spTree>
    <p:extLst>
      <p:ext uri="{BB962C8B-B14F-4D97-AF65-F5344CB8AC3E}">
        <p14:creationId xmlns:p14="http://schemas.microsoft.com/office/powerpoint/2010/main" val="12887993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www.cdc.gov</a:t>
            </a:r>
            <a:r>
              <a:rPr lang="en-US" dirty="0"/>
              <a:t>/coronavirus/2019-ncov/vaccines/different-vaccines/</a:t>
            </a:r>
            <a:r>
              <a:rPr lang="en-US" dirty="0" err="1"/>
              <a:t>mrna.html</a:t>
            </a:r>
            <a:endParaRPr lang="en-US" dirty="0"/>
          </a:p>
          <a:p>
            <a:endParaRPr lang="en-US" dirty="0"/>
          </a:p>
          <a:p>
            <a:r>
              <a:rPr lang="en-US" dirty="0"/>
              <a:t>https://</a:t>
            </a:r>
            <a:r>
              <a:rPr lang="en-US" dirty="0" err="1"/>
              <a:t>news.mit.edu</a:t>
            </a:r>
            <a:r>
              <a:rPr lang="en-US" dirty="0"/>
              <a:t>/2020/rna-vaccines-explained-covid-19-1211</a:t>
            </a:r>
          </a:p>
          <a:p>
            <a:endParaRPr lang="en-US" dirty="0"/>
          </a:p>
          <a:p>
            <a:r>
              <a:rPr lang="en-US" dirty="0"/>
              <a:t>https://</a:t>
            </a:r>
            <a:r>
              <a:rPr lang="en-US" dirty="0" err="1"/>
              <a:t>blogs.bmj.com</a:t>
            </a:r>
            <a:r>
              <a:rPr lang="en-US" dirty="0"/>
              <a:t>/</a:t>
            </a:r>
            <a:r>
              <a:rPr lang="en-US" dirty="0" err="1"/>
              <a:t>bmj</a:t>
            </a:r>
            <a:r>
              <a:rPr lang="en-US" dirty="0"/>
              <a:t>/2021/01/06/john-p-</a:t>
            </a:r>
            <a:r>
              <a:rPr lang="en-US" dirty="0" err="1"/>
              <a:t>moore</a:t>
            </a:r>
            <a:r>
              <a:rPr lang="en-US" dirty="0"/>
              <a:t>-how-do-you-take-your-vaccine-one-lump-or-two/</a:t>
            </a:r>
          </a:p>
        </p:txBody>
      </p:sp>
      <p:sp>
        <p:nvSpPr>
          <p:cNvPr id="4" name="Slide Number Placeholder 3"/>
          <p:cNvSpPr>
            <a:spLocks noGrp="1"/>
          </p:cNvSpPr>
          <p:nvPr>
            <p:ph type="sldNum" sz="quarter" idx="5"/>
          </p:nvPr>
        </p:nvSpPr>
        <p:spPr/>
        <p:txBody>
          <a:bodyPr/>
          <a:lstStyle/>
          <a:p>
            <a:fld id="{EE7E51E2-D7C8-A444-BC2D-C771F2975D38}" type="slidenum">
              <a:rPr lang="en-US" smtClean="0"/>
              <a:t>31</a:t>
            </a:fld>
            <a:endParaRPr lang="en-US"/>
          </a:p>
        </p:txBody>
      </p:sp>
    </p:spTree>
    <p:extLst>
      <p:ext uri="{BB962C8B-B14F-4D97-AF65-F5344CB8AC3E}">
        <p14:creationId xmlns:p14="http://schemas.microsoft.com/office/powerpoint/2010/main" val="28226506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www.cdc.gov</a:t>
            </a:r>
            <a:r>
              <a:rPr lang="en-US" dirty="0"/>
              <a:t>/coronavirus/2019-ncov/vaccines/different-vaccines/</a:t>
            </a:r>
            <a:r>
              <a:rPr lang="en-US" dirty="0" err="1"/>
              <a:t>mrna.html</a:t>
            </a:r>
            <a:endParaRPr lang="en-US" dirty="0"/>
          </a:p>
          <a:p>
            <a:endParaRPr lang="en-US" dirty="0"/>
          </a:p>
          <a:p>
            <a:r>
              <a:rPr lang="en-US" dirty="0"/>
              <a:t>https://</a:t>
            </a:r>
            <a:r>
              <a:rPr lang="en-US" dirty="0" err="1"/>
              <a:t>news.mit.edu</a:t>
            </a:r>
            <a:r>
              <a:rPr lang="en-US" dirty="0"/>
              <a:t>/2020/rna-vaccines-explained-covid-19-1211</a:t>
            </a:r>
          </a:p>
          <a:p>
            <a:endParaRPr lang="en-US" dirty="0"/>
          </a:p>
          <a:p>
            <a:endParaRPr lang="en-US" dirty="0"/>
          </a:p>
        </p:txBody>
      </p:sp>
      <p:sp>
        <p:nvSpPr>
          <p:cNvPr id="4" name="Slide Number Placeholder 3"/>
          <p:cNvSpPr>
            <a:spLocks noGrp="1"/>
          </p:cNvSpPr>
          <p:nvPr>
            <p:ph type="sldNum" sz="quarter" idx="5"/>
          </p:nvPr>
        </p:nvSpPr>
        <p:spPr/>
        <p:txBody>
          <a:bodyPr/>
          <a:lstStyle/>
          <a:p>
            <a:fld id="{EE7E51E2-D7C8-A444-BC2D-C771F2975D38}" type="slidenum">
              <a:rPr lang="en-US" smtClean="0"/>
              <a:t>32</a:t>
            </a:fld>
            <a:endParaRPr lang="en-US"/>
          </a:p>
        </p:txBody>
      </p:sp>
    </p:spTree>
    <p:extLst>
      <p:ext uri="{BB962C8B-B14F-4D97-AF65-F5344CB8AC3E}">
        <p14:creationId xmlns:p14="http://schemas.microsoft.com/office/powerpoint/2010/main" val="14705208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Other resources, upcoming webinars, </a:t>
            </a:r>
          </a:p>
          <a:p>
            <a:pPr marL="171450" indent="-171450">
              <a:buFontTx/>
              <a:buChar char="-"/>
            </a:pPr>
            <a:r>
              <a:rPr lang="en-US" dirty="0"/>
              <a:t>Really great NIH/</a:t>
            </a:r>
            <a:r>
              <a:rPr lang="en-US" dirty="0" err="1"/>
              <a:t>Fauci</a:t>
            </a:r>
            <a:r>
              <a:rPr lang="en-US" dirty="0"/>
              <a:t>/Collins: </a:t>
            </a:r>
            <a:r>
              <a:rPr lang="en-US" dirty="0">
                <a:hlinkClick r:id="rId3"/>
              </a:rPr>
              <a:t>https://twitter.com/NIH/status/1309163826085011458</a:t>
            </a:r>
            <a:endParaRPr lang="en-US" dirty="0"/>
          </a:p>
        </p:txBody>
      </p:sp>
      <p:sp>
        <p:nvSpPr>
          <p:cNvPr id="4" name="Slide Number Placeholder 3"/>
          <p:cNvSpPr>
            <a:spLocks noGrp="1"/>
          </p:cNvSpPr>
          <p:nvPr>
            <p:ph type="sldNum" sz="quarter" idx="5"/>
          </p:nvPr>
        </p:nvSpPr>
        <p:spPr/>
        <p:txBody>
          <a:bodyPr/>
          <a:lstStyle/>
          <a:p>
            <a:fld id="{D900FD58-5D31-F546-8A3E-016B34BD85E6}" type="slidenum">
              <a:rPr lang="en-US" smtClean="0"/>
              <a:t>33</a:t>
            </a:fld>
            <a:endParaRPr lang="en-US"/>
          </a:p>
        </p:txBody>
      </p:sp>
    </p:spTree>
    <p:extLst>
      <p:ext uri="{BB962C8B-B14F-4D97-AF65-F5344CB8AC3E}">
        <p14:creationId xmlns:p14="http://schemas.microsoft.com/office/powerpoint/2010/main" val="8568506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7E51E2-D7C8-A444-BC2D-C771F2975D38}" type="slidenum">
              <a:rPr lang="en-US" smtClean="0"/>
              <a:t>35</a:t>
            </a:fld>
            <a:endParaRPr lang="en-US"/>
          </a:p>
        </p:txBody>
      </p:sp>
    </p:spTree>
    <p:extLst>
      <p:ext uri="{BB962C8B-B14F-4D97-AF65-F5344CB8AC3E}">
        <p14:creationId xmlns:p14="http://schemas.microsoft.com/office/powerpoint/2010/main" val="209585573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E7E51E2-D7C8-A444-BC2D-C771F2975D38}" type="slidenum">
              <a:rPr lang="en-US" smtClean="0"/>
              <a:t>36</a:t>
            </a:fld>
            <a:endParaRPr lang="en-US"/>
          </a:p>
        </p:txBody>
      </p:sp>
    </p:spTree>
    <p:extLst>
      <p:ext uri="{BB962C8B-B14F-4D97-AF65-F5344CB8AC3E}">
        <p14:creationId xmlns:p14="http://schemas.microsoft.com/office/powerpoint/2010/main" val="18841096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2.xml"/><Relationship Id="rId4" Type="http://schemas.openxmlformats.org/officeDocument/2006/relationships/image" Target="../media/image6.emf"/></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Tex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46EE1AB7-396A-A442-AE47-55C845840832}"/>
              </a:ext>
            </a:extLst>
          </p:cNvPr>
          <p:cNvSpPr>
            <a:spLocks noGrp="1"/>
          </p:cNvSpPr>
          <p:nvPr>
            <p:ph type="body" idx="1"/>
          </p:nvPr>
        </p:nvSpPr>
        <p:spPr>
          <a:xfrm>
            <a:off x="391160" y="1707445"/>
            <a:ext cx="10515600" cy="4063999"/>
          </a:xfrm>
        </p:spPr>
        <p:txBody>
          <a:bodyPr/>
          <a:lstStyle>
            <a:lvl1pPr marL="0" indent="0">
              <a:buNone/>
              <a:defRPr sz="2400">
                <a:solidFill>
                  <a:srgbClr val="002D7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Title Placeholder 1">
            <a:extLst>
              <a:ext uri="{FF2B5EF4-FFF2-40B4-BE49-F238E27FC236}">
                <a16:creationId xmlns:a16="http://schemas.microsoft.com/office/drawing/2014/main" id="{DADC024F-B7A1-B041-B08B-FBBCB0A98DF3}"/>
              </a:ext>
            </a:extLst>
          </p:cNvPr>
          <p:cNvSpPr>
            <a:spLocks noGrp="1"/>
          </p:cNvSpPr>
          <p:nvPr>
            <p:ph type="title"/>
          </p:nvPr>
        </p:nvSpPr>
        <p:spPr>
          <a:xfrm>
            <a:off x="391160" y="472581"/>
            <a:ext cx="10515600" cy="823031"/>
          </a:xfrm>
          <a:prstGeom prst="rect">
            <a:avLst/>
          </a:prstGeom>
        </p:spPr>
        <p:txBody>
          <a:bodyPr vert="horz" lIns="91440" tIns="0" rIns="91440" bIns="0" rtlCol="0" anchor="t" anchorCtr="0">
            <a:normAutofit/>
          </a:bodyPr>
          <a:lstStyle/>
          <a:p>
            <a:r>
              <a:rPr lang="en-US"/>
              <a:t>Click to edit Master title style</a:t>
            </a:r>
            <a:endParaRPr lang="en-US" dirty="0"/>
          </a:p>
        </p:txBody>
      </p:sp>
    </p:spTree>
    <p:extLst>
      <p:ext uri="{BB962C8B-B14F-4D97-AF65-F5344CB8AC3E}">
        <p14:creationId xmlns:p14="http://schemas.microsoft.com/office/powerpoint/2010/main" val="11321640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Text or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B89CF-F217-754D-935A-64AF79D4B5C0}"/>
              </a:ext>
            </a:extLst>
          </p:cNvPr>
          <p:cNvSpPr>
            <a:spLocks noGrp="1"/>
          </p:cNvSpPr>
          <p:nvPr>
            <p:ph type="title"/>
          </p:nvPr>
        </p:nvSpPr>
        <p:spPr/>
        <p:txBody>
          <a:bodyPr/>
          <a:lstStyle/>
          <a:p>
            <a:r>
              <a:rPr lang="en-US"/>
              <a:t>Click to edit Master title style</a:t>
            </a:r>
            <a:endParaRPr lang="en-US" dirty="0"/>
          </a:p>
        </p:txBody>
      </p:sp>
      <p:sp>
        <p:nvSpPr>
          <p:cNvPr id="5" name="Content Placeholder 2">
            <a:extLst>
              <a:ext uri="{FF2B5EF4-FFF2-40B4-BE49-F238E27FC236}">
                <a16:creationId xmlns:a16="http://schemas.microsoft.com/office/drawing/2014/main" id="{63FD7270-D967-DF4B-9A4A-0A89D4A8D0FA}"/>
              </a:ext>
            </a:extLst>
          </p:cNvPr>
          <p:cNvSpPr>
            <a:spLocks noGrp="1"/>
          </p:cNvSpPr>
          <p:nvPr>
            <p:ph idx="1"/>
          </p:nvPr>
        </p:nvSpPr>
        <p:spPr>
          <a:xfrm>
            <a:off x="391160" y="1707444"/>
            <a:ext cx="10515600" cy="40639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639134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Two Column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67CF2-463E-4048-A865-C7CB4E84B60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DFEAB6D-FBA5-E346-9A30-E8816A7D1EFE}"/>
              </a:ext>
            </a:extLst>
          </p:cNvPr>
          <p:cNvSpPr>
            <a:spLocks noGrp="1"/>
          </p:cNvSpPr>
          <p:nvPr>
            <p:ph sz="half" idx="1"/>
          </p:nvPr>
        </p:nvSpPr>
        <p:spPr>
          <a:xfrm>
            <a:off x="391160" y="1722331"/>
            <a:ext cx="5181600" cy="41478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E6A1C9D2-DAC0-DC49-89A9-393E1D9EAB5D}"/>
              </a:ext>
            </a:extLst>
          </p:cNvPr>
          <p:cNvSpPr>
            <a:spLocks noGrp="1"/>
          </p:cNvSpPr>
          <p:nvPr>
            <p:ph sz="half" idx="2"/>
          </p:nvPr>
        </p:nvSpPr>
        <p:spPr>
          <a:xfrm>
            <a:off x="5725160" y="1723107"/>
            <a:ext cx="5181600" cy="4147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013662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Bullets +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8F045-1D5A-6E49-8E09-36E0808E1FA4}"/>
              </a:ext>
            </a:extLst>
          </p:cNvPr>
          <p:cNvSpPr>
            <a:spLocks noGrp="1"/>
          </p:cNvSpPr>
          <p:nvPr>
            <p:ph type="title"/>
          </p:nvPr>
        </p:nvSpPr>
        <p:spPr/>
        <p:txBody>
          <a:bodyPr/>
          <a:lstStyle/>
          <a:p>
            <a:r>
              <a:rPr lang="en-US"/>
              <a:t>Click to edit Master title style</a:t>
            </a:r>
          </a:p>
        </p:txBody>
      </p:sp>
      <p:sp>
        <p:nvSpPr>
          <p:cNvPr id="6" name="Picture Placeholder 2">
            <a:extLst>
              <a:ext uri="{FF2B5EF4-FFF2-40B4-BE49-F238E27FC236}">
                <a16:creationId xmlns:a16="http://schemas.microsoft.com/office/drawing/2014/main" id="{C76F623E-AB8F-2A4B-B01A-C61561D8D49A}"/>
              </a:ext>
            </a:extLst>
          </p:cNvPr>
          <p:cNvSpPr>
            <a:spLocks noGrp="1"/>
          </p:cNvSpPr>
          <p:nvPr>
            <p:ph type="pic" idx="1"/>
          </p:nvPr>
        </p:nvSpPr>
        <p:spPr>
          <a:xfrm>
            <a:off x="5183188" y="1723107"/>
            <a:ext cx="5723572" cy="409067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8" name="Content Placeholder 2">
            <a:extLst>
              <a:ext uri="{FF2B5EF4-FFF2-40B4-BE49-F238E27FC236}">
                <a16:creationId xmlns:a16="http://schemas.microsoft.com/office/drawing/2014/main" id="{3DFEAB6D-FBA5-E346-9A30-E8816A7D1EFE}"/>
              </a:ext>
            </a:extLst>
          </p:cNvPr>
          <p:cNvSpPr>
            <a:spLocks noGrp="1"/>
          </p:cNvSpPr>
          <p:nvPr>
            <p:ph sz="half" idx="10"/>
          </p:nvPr>
        </p:nvSpPr>
        <p:spPr>
          <a:xfrm>
            <a:off x="391160" y="1722331"/>
            <a:ext cx="4607560" cy="40914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270699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Image +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Picture Placeholder 2">
            <a:extLst>
              <a:ext uri="{FF2B5EF4-FFF2-40B4-BE49-F238E27FC236}">
                <a16:creationId xmlns:a16="http://schemas.microsoft.com/office/drawing/2014/main" id="{C76F623E-AB8F-2A4B-B01A-C61561D8D49A}"/>
              </a:ext>
            </a:extLst>
          </p:cNvPr>
          <p:cNvSpPr>
            <a:spLocks noGrp="1"/>
          </p:cNvSpPr>
          <p:nvPr>
            <p:ph type="pic" idx="1"/>
          </p:nvPr>
        </p:nvSpPr>
        <p:spPr>
          <a:xfrm>
            <a:off x="391160" y="1723107"/>
            <a:ext cx="5723572" cy="409067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Content Placeholder 2">
            <a:extLst>
              <a:ext uri="{FF2B5EF4-FFF2-40B4-BE49-F238E27FC236}">
                <a16:creationId xmlns:a16="http://schemas.microsoft.com/office/drawing/2014/main" id="{3DFEAB6D-FBA5-E346-9A30-E8816A7D1EFE}"/>
              </a:ext>
            </a:extLst>
          </p:cNvPr>
          <p:cNvSpPr>
            <a:spLocks noGrp="1"/>
          </p:cNvSpPr>
          <p:nvPr>
            <p:ph sz="half" idx="10"/>
          </p:nvPr>
        </p:nvSpPr>
        <p:spPr>
          <a:xfrm>
            <a:off x="6299200" y="1723107"/>
            <a:ext cx="4607560" cy="40906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500241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 Subtitle +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4"/>
          <p:cNvSpPr>
            <a:spLocks noGrp="1"/>
          </p:cNvSpPr>
          <p:nvPr>
            <p:ph type="body" sz="quarter" idx="10" hasCustomPrompt="1"/>
          </p:nvPr>
        </p:nvSpPr>
        <p:spPr>
          <a:xfrm>
            <a:off x="390525" y="1643697"/>
            <a:ext cx="10515600" cy="598488"/>
          </a:xfrm>
        </p:spPr>
        <p:txBody>
          <a:bodyPr/>
          <a:lstStyle>
            <a:lvl1pPr marL="0" indent="0">
              <a:buNone/>
              <a:defRPr>
                <a:solidFill>
                  <a:srgbClr val="D0103A"/>
                </a:solidFill>
              </a:defRPr>
            </a:lvl1pPr>
          </a:lstStyle>
          <a:p>
            <a:pPr lvl="0"/>
            <a:r>
              <a:rPr lang="en-US" dirty="0"/>
              <a:t>Add Subtitle</a:t>
            </a:r>
          </a:p>
        </p:txBody>
      </p:sp>
      <p:sp>
        <p:nvSpPr>
          <p:cNvPr id="9" name="Text Placeholder 7"/>
          <p:cNvSpPr>
            <a:spLocks noGrp="1"/>
          </p:cNvSpPr>
          <p:nvPr>
            <p:ph type="body" sz="quarter" idx="11"/>
          </p:nvPr>
        </p:nvSpPr>
        <p:spPr>
          <a:xfrm>
            <a:off x="390525" y="2608580"/>
            <a:ext cx="10515600" cy="1035050"/>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795411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 2 Subtitle + 2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Text Placeholder 4"/>
          <p:cNvSpPr>
            <a:spLocks noGrp="1"/>
          </p:cNvSpPr>
          <p:nvPr>
            <p:ph type="body" sz="quarter" idx="11" hasCustomPrompt="1"/>
          </p:nvPr>
        </p:nvSpPr>
        <p:spPr>
          <a:xfrm>
            <a:off x="390525" y="1722331"/>
            <a:ext cx="5014595" cy="588645"/>
          </a:xfrm>
        </p:spPr>
        <p:txBody>
          <a:bodyPr/>
          <a:lstStyle>
            <a:lvl1pPr marL="0" indent="0">
              <a:buNone/>
              <a:defRPr>
                <a:solidFill>
                  <a:srgbClr val="D0103A"/>
                </a:solidFill>
              </a:defRPr>
            </a:lvl1pPr>
          </a:lstStyle>
          <a:p>
            <a:pPr lvl="0"/>
            <a:r>
              <a:rPr lang="en-US" dirty="0"/>
              <a:t>Add Subtitle</a:t>
            </a:r>
          </a:p>
        </p:txBody>
      </p:sp>
      <p:sp>
        <p:nvSpPr>
          <p:cNvPr id="6" name="Text Placeholder 4"/>
          <p:cNvSpPr>
            <a:spLocks noGrp="1"/>
          </p:cNvSpPr>
          <p:nvPr>
            <p:ph type="body" sz="quarter" idx="12" hasCustomPrompt="1"/>
          </p:nvPr>
        </p:nvSpPr>
        <p:spPr>
          <a:xfrm>
            <a:off x="5892165" y="1722331"/>
            <a:ext cx="5014595" cy="588645"/>
          </a:xfrm>
        </p:spPr>
        <p:txBody>
          <a:bodyPr/>
          <a:lstStyle>
            <a:lvl1pPr marL="0" indent="0">
              <a:buNone/>
              <a:defRPr>
                <a:solidFill>
                  <a:srgbClr val="D0103A"/>
                </a:solidFill>
              </a:defRPr>
            </a:lvl1pPr>
          </a:lstStyle>
          <a:p>
            <a:pPr lvl="0"/>
            <a:r>
              <a:rPr lang="en-US" dirty="0"/>
              <a:t>Add Subtitle</a:t>
            </a:r>
          </a:p>
        </p:txBody>
      </p:sp>
      <p:sp>
        <p:nvSpPr>
          <p:cNvPr id="10" name="Text Placeholder 8"/>
          <p:cNvSpPr>
            <a:spLocks noGrp="1"/>
          </p:cNvSpPr>
          <p:nvPr>
            <p:ph type="body" sz="quarter" idx="14"/>
          </p:nvPr>
        </p:nvSpPr>
        <p:spPr>
          <a:xfrm>
            <a:off x="390525" y="2585930"/>
            <a:ext cx="5014913" cy="32278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8"/>
          <p:cNvSpPr>
            <a:spLocks noGrp="1"/>
          </p:cNvSpPr>
          <p:nvPr>
            <p:ph type="body" sz="quarter" idx="15"/>
          </p:nvPr>
        </p:nvSpPr>
        <p:spPr>
          <a:xfrm>
            <a:off x="5891847" y="2585931"/>
            <a:ext cx="5014913" cy="32278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954296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Picture Placeholder 3"/>
          <p:cNvSpPr>
            <a:spLocks noGrp="1"/>
          </p:cNvSpPr>
          <p:nvPr>
            <p:ph type="pic" sz="quarter" idx="10" hasCustomPrompt="1"/>
          </p:nvPr>
        </p:nvSpPr>
        <p:spPr>
          <a:xfrm>
            <a:off x="390525" y="1722332"/>
            <a:ext cx="10515600" cy="4044422"/>
          </a:xfrm>
        </p:spPr>
        <p:txBody>
          <a:bodyPr/>
          <a:lstStyle>
            <a:lvl1pPr marL="0" indent="0">
              <a:buNone/>
              <a:defRPr/>
            </a:lvl1pPr>
          </a:lstStyle>
          <a:p>
            <a:r>
              <a:rPr lang="en-US" dirty="0"/>
              <a:t>Add Image</a:t>
            </a:r>
          </a:p>
        </p:txBody>
      </p:sp>
    </p:spTree>
    <p:extLst>
      <p:ext uri="{BB962C8B-B14F-4D97-AF65-F5344CB8AC3E}">
        <p14:creationId xmlns:p14="http://schemas.microsoft.com/office/powerpoint/2010/main" val="31396435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 Full Image + Ful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Picture Placeholder 3"/>
          <p:cNvSpPr>
            <a:spLocks noGrp="1"/>
          </p:cNvSpPr>
          <p:nvPr>
            <p:ph type="pic" sz="quarter" idx="10" hasCustomPrompt="1"/>
          </p:nvPr>
        </p:nvSpPr>
        <p:spPr>
          <a:xfrm>
            <a:off x="390525" y="1722331"/>
            <a:ext cx="10515600" cy="2172335"/>
          </a:xfrm>
        </p:spPr>
        <p:txBody>
          <a:bodyPr/>
          <a:lstStyle>
            <a:lvl1pPr marL="0" indent="0">
              <a:buNone/>
              <a:defRPr/>
            </a:lvl1pPr>
          </a:lstStyle>
          <a:p>
            <a:r>
              <a:rPr lang="en-US" dirty="0"/>
              <a:t>Add Image</a:t>
            </a:r>
          </a:p>
        </p:txBody>
      </p:sp>
      <p:sp>
        <p:nvSpPr>
          <p:cNvPr id="4" name="Text Placeholder 2">
            <a:extLst>
              <a:ext uri="{FF2B5EF4-FFF2-40B4-BE49-F238E27FC236}">
                <a16:creationId xmlns:a16="http://schemas.microsoft.com/office/drawing/2014/main" id="{46EE1AB7-396A-A442-AE47-55C845840832}"/>
              </a:ext>
            </a:extLst>
          </p:cNvPr>
          <p:cNvSpPr>
            <a:spLocks noGrp="1"/>
          </p:cNvSpPr>
          <p:nvPr>
            <p:ph type="body" idx="1"/>
          </p:nvPr>
        </p:nvSpPr>
        <p:spPr>
          <a:xfrm>
            <a:off x="391160" y="4080827"/>
            <a:ext cx="10515600" cy="1872933"/>
          </a:xfrm>
        </p:spPr>
        <p:txBody>
          <a:bodyPr/>
          <a:lstStyle>
            <a:lvl1pPr marL="0" indent="0">
              <a:buNone/>
              <a:defRPr sz="2400">
                <a:solidFill>
                  <a:srgbClr val="002D7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0032583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 Full Text + Full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Picture Placeholder 3"/>
          <p:cNvSpPr>
            <a:spLocks noGrp="1"/>
          </p:cNvSpPr>
          <p:nvPr>
            <p:ph type="pic" sz="quarter" idx="10" hasCustomPrompt="1"/>
          </p:nvPr>
        </p:nvSpPr>
        <p:spPr>
          <a:xfrm>
            <a:off x="390525" y="3786504"/>
            <a:ext cx="10515600" cy="1980249"/>
          </a:xfrm>
        </p:spPr>
        <p:txBody>
          <a:bodyPr/>
          <a:lstStyle>
            <a:lvl1pPr marL="0" indent="0">
              <a:buNone/>
              <a:defRPr/>
            </a:lvl1pPr>
          </a:lstStyle>
          <a:p>
            <a:r>
              <a:rPr lang="en-US" dirty="0"/>
              <a:t>Add Image</a:t>
            </a:r>
          </a:p>
        </p:txBody>
      </p:sp>
      <p:sp>
        <p:nvSpPr>
          <p:cNvPr id="5" name="Text Placeholder 2">
            <a:extLst>
              <a:ext uri="{FF2B5EF4-FFF2-40B4-BE49-F238E27FC236}">
                <a16:creationId xmlns:a16="http://schemas.microsoft.com/office/drawing/2014/main" id="{46EE1AB7-396A-A442-AE47-55C845840832}"/>
              </a:ext>
            </a:extLst>
          </p:cNvPr>
          <p:cNvSpPr>
            <a:spLocks noGrp="1"/>
          </p:cNvSpPr>
          <p:nvPr>
            <p:ph type="body" idx="1"/>
          </p:nvPr>
        </p:nvSpPr>
        <p:spPr>
          <a:xfrm>
            <a:off x="391160" y="1706739"/>
            <a:ext cx="10515600" cy="1872933"/>
          </a:xfrm>
        </p:spPr>
        <p:txBody>
          <a:bodyPr/>
          <a:lstStyle>
            <a:lvl1pPr marL="0" indent="0">
              <a:buNone/>
              <a:defRPr sz="2400">
                <a:solidFill>
                  <a:srgbClr val="002D7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7920178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 Full Text + Full Image + Ful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Picture Placeholder 3"/>
          <p:cNvSpPr>
            <a:spLocks noGrp="1"/>
          </p:cNvSpPr>
          <p:nvPr>
            <p:ph type="pic" sz="quarter" idx="10" hasCustomPrompt="1"/>
          </p:nvPr>
        </p:nvSpPr>
        <p:spPr>
          <a:xfrm>
            <a:off x="390525" y="2922906"/>
            <a:ext cx="10515600" cy="1432560"/>
          </a:xfrm>
        </p:spPr>
        <p:txBody>
          <a:bodyPr/>
          <a:lstStyle>
            <a:lvl1pPr marL="0" indent="0">
              <a:buNone/>
              <a:defRPr/>
            </a:lvl1pPr>
          </a:lstStyle>
          <a:p>
            <a:r>
              <a:rPr lang="en-US" dirty="0"/>
              <a:t>Add Image</a:t>
            </a:r>
          </a:p>
        </p:txBody>
      </p:sp>
      <p:sp>
        <p:nvSpPr>
          <p:cNvPr id="4" name="Text Placeholder 2">
            <a:extLst>
              <a:ext uri="{FF2B5EF4-FFF2-40B4-BE49-F238E27FC236}">
                <a16:creationId xmlns:a16="http://schemas.microsoft.com/office/drawing/2014/main" id="{46EE1AB7-396A-A442-AE47-55C845840832}"/>
              </a:ext>
            </a:extLst>
          </p:cNvPr>
          <p:cNvSpPr>
            <a:spLocks noGrp="1"/>
          </p:cNvSpPr>
          <p:nvPr>
            <p:ph type="body" idx="1"/>
          </p:nvPr>
        </p:nvSpPr>
        <p:spPr>
          <a:xfrm>
            <a:off x="391160" y="1731010"/>
            <a:ext cx="10515600" cy="1019175"/>
          </a:xfrm>
        </p:spPr>
        <p:txBody>
          <a:bodyPr/>
          <a:lstStyle>
            <a:lvl1pPr marL="0" indent="0">
              <a:buNone/>
              <a:defRPr sz="2400">
                <a:solidFill>
                  <a:srgbClr val="002D7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Text Placeholder 2">
            <a:extLst>
              <a:ext uri="{FF2B5EF4-FFF2-40B4-BE49-F238E27FC236}">
                <a16:creationId xmlns:a16="http://schemas.microsoft.com/office/drawing/2014/main" id="{46EE1AB7-396A-A442-AE47-55C845840832}"/>
              </a:ext>
            </a:extLst>
          </p:cNvPr>
          <p:cNvSpPr>
            <a:spLocks noGrp="1"/>
          </p:cNvSpPr>
          <p:nvPr>
            <p:ph type="body" idx="11"/>
          </p:nvPr>
        </p:nvSpPr>
        <p:spPr>
          <a:xfrm>
            <a:off x="391160" y="4535170"/>
            <a:ext cx="10515600" cy="1335052"/>
          </a:xfrm>
        </p:spPr>
        <p:txBody>
          <a:bodyPr/>
          <a:lstStyle>
            <a:lvl1pPr marL="0" indent="0">
              <a:buNone/>
              <a:defRPr sz="2400">
                <a:solidFill>
                  <a:srgbClr val="002D7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014161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graphicFrame>
        <p:nvGraphicFramePr>
          <p:cNvPr id="6" name="Table 5"/>
          <p:cNvGraphicFramePr>
            <a:graphicFrameLocks noGrp="1"/>
          </p:cNvGraphicFramePr>
          <p:nvPr userDrawn="1">
            <p:extLst>
              <p:ext uri="{D42A27DB-BD31-4B8C-83A1-F6EECF244321}">
                <p14:modId xmlns:p14="http://schemas.microsoft.com/office/powerpoint/2010/main" val="916190561"/>
              </p:ext>
            </p:extLst>
          </p:nvPr>
        </p:nvGraphicFramePr>
        <p:xfrm>
          <a:off x="391160" y="2089150"/>
          <a:ext cx="10515600" cy="3657600"/>
        </p:xfrm>
        <a:graphic>
          <a:graphicData uri="http://schemas.openxmlformats.org/drawingml/2006/table">
            <a:tbl>
              <a:tblPr firstRow="1" bandRow="1">
                <a:tableStyleId>{2D5ABB26-0587-4C30-8999-92F81FD0307C}</a:tableStyleId>
              </a:tblPr>
              <a:tblGrid>
                <a:gridCol w="3505200">
                  <a:extLst>
                    <a:ext uri="{9D8B030D-6E8A-4147-A177-3AD203B41FA5}">
                      <a16:colId xmlns:a16="http://schemas.microsoft.com/office/drawing/2014/main" val="20000"/>
                    </a:ext>
                  </a:extLst>
                </a:gridCol>
                <a:gridCol w="3505200">
                  <a:extLst>
                    <a:ext uri="{9D8B030D-6E8A-4147-A177-3AD203B41FA5}">
                      <a16:colId xmlns:a16="http://schemas.microsoft.com/office/drawing/2014/main" val="20001"/>
                    </a:ext>
                  </a:extLst>
                </a:gridCol>
                <a:gridCol w="3505200">
                  <a:extLst>
                    <a:ext uri="{9D8B030D-6E8A-4147-A177-3AD203B41FA5}">
                      <a16:colId xmlns:a16="http://schemas.microsoft.com/office/drawing/2014/main" val="20002"/>
                    </a:ext>
                  </a:extLst>
                </a:gridCol>
              </a:tblGrid>
              <a:tr h="362585">
                <a:tc>
                  <a:txBody>
                    <a:bodyPr/>
                    <a:lstStyle/>
                    <a:p>
                      <a:pPr marL="0" indent="0">
                        <a:buFont typeface="Arial"/>
                        <a:buNone/>
                      </a:pPr>
                      <a:endParaRPr lang="en-US" b="1" i="0" dirty="0">
                        <a:solidFill>
                          <a:srgbClr val="FFFFFF"/>
                        </a:solidFill>
                        <a:latin typeface="Helvetica"/>
                        <a:cs typeface="Helvetica"/>
                      </a:endParaRPr>
                    </a:p>
                  </a:txBody>
                  <a:tcPr>
                    <a:solidFill>
                      <a:srgbClr val="002D73"/>
                    </a:solidFill>
                  </a:tcPr>
                </a:tc>
                <a:tc>
                  <a:txBody>
                    <a:bodyPr/>
                    <a:lstStyle/>
                    <a:p>
                      <a:endParaRPr lang="en-US" b="1" i="0" dirty="0">
                        <a:solidFill>
                          <a:srgbClr val="FFFFFF"/>
                        </a:solidFill>
                        <a:latin typeface="Helvetica"/>
                        <a:cs typeface="Helvetica"/>
                      </a:endParaRPr>
                    </a:p>
                  </a:txBody>
                  <a:tcPr>
                    <a:solidFill>
                      <a:srgbClr val="002D73"/>
                    </a:solidFill>
                  </a:tcPr>
                </a:tc>
                <a:tc>
                  <a:txBody>
                    <a:bodyPr/>
                    <a:lstStyle/>
                    <a:p>
                      <a:endParaRPr lang="en-US" b="1" i="0" dirty="0">
                        <a:solidFill>
                          <a:srgbClr val="FFFFFF"/>
                        </a:solidFill>
                        <a:latin typeface="Helvetica"/>
                        <a:cs typeface="Helvetica"/>
                      </a:endParaRPr>
                    </a:p>
                  </a:txBody>
                  <a:tcPr>
                    <a:solidFill>
                      <a:srgbClr val="002D73"/>
                    </a:solidFill>
                  </a:tcPr>
                </a:tc>
                <a:extLst>
                  <a:ext uri="{0D108BD9-81ED-4DB2-BD59-A6C34878D82A}">
                    <a16:rowId xmlns:a16="http://schemas.microsoft.com/office/drawing/2014/main" val="10000"/>
                  </a:ext>
                </a:extLst>
              </a:tr>
              <a:tr h="362585">
                <a:tc>
                  <a:txBody>
                    <a:bodyPr/>
                    <a:lstStyle/>
                    <a:p>
                      <a:endParaRPr lang="en-US" dirty="0"/>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10001"/>
                  </a:ext>
                </a:extLst>
              </a:tr>
              <a:tr h="362585">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2"/>
                  </a:ext>
                </a:extLst>
              </a:tr>
              <a:tr h="362585">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3"/>
                  </a:ext>
                </a:extLst>
              </a:tr>
              <a:tr h="362585">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4"/>
                  </a:ext>
                </a:extLst>
              </a:tr>
              <a:tr h="362585">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5"/>
                  </a:ext>
                </a:extLst>
              </a:tr>
              <a:tr h="362585">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6"/>
                  </a:ext>
                </a:extLst>
              </a:tr>
              <a:tr h="362585">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7"/>
                  </a:ext>
                </a:extLst>
              </a:tr>
              <a:tr h="362585">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8"/>
                  </a:ext>
                </a:extLst>
              </a:tr>
              <a:tr h="362585">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10009"/>
                  </a:ext>
                </a:extLst>
              </a:tr>
            </a:tbl>
          </a:graphicData>
        </a:graphic>
      </p:graphicFrame>
      <p:sp>
        <p:nvSpPr>
          <p:cNvPr id="7" name="Title 1"/>
          <p:cNvSpPr>
            <a:spLocks noGrp="1"/>
          </p:cNvSpPr>
          <p:nvPr>
            <p:ph type="title"/>
          </p:nvPr>
        </p:nvSpPr>
        <p:spPr>
          <a:xfrm>
            <a:off x="391160" y="263525"/>
            <a:ext cx="10515600" cy="1325563"/>
          </a:xfrm>
        </p:spPr>
        <p:txBody>
          <a:bodyPr/>
          <a:lstStyle/>
          <a:p>
            <a:r>
              <a:rPr lang="en-US"/>
              <a:t>Click to edit Master title style</a:t>
            </a:r>
          </a:p>
        </p:txBody>
      </p:sp>
    </p:spTree>
    <p:extLst>
      <p:ext uri="{BB962C8B-B14F-4D97-AF65-F5344CB8AC3E}">
        <p14:creationId xmlns:p14="http://schemas.microsoft.com/office/powerpoint/2010/main" val="40839911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A3C8F-296F-3449-8409-25CCB723B25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5335D47-A60E-9346-AB81-6BD4C6825F1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176086-96B1-CE48-8231-6A398B597ACC}"/>
              </a:ext>
            </a:extLst>
          </p:cNvPr>
          <p:cNvSpPr>
            <a:spLocks noGrp="1"/>
          </p:cNvSpPr>
          <p:nvPr>
            <p:ph type="dt" sz="half" idx="10"/>
          </p:nvPr>
        </p:nvSpPr>
        <p:spPr/>
        <p:txBody>
          <a:bodyPr/>
          <a:lstStyle/>
          <a:p>
            <a:fld id="{DA1DD205-47C1-7D42-B0AB-7BFEF362448F}" type="datetimeFigureOut">
              <a:rPr lang="en-US" smtClean="0"/>
              <a:t>1/11/2021</a:t>
            </a:fld>
            <a:endParaRPr lang="en-US"/>
          </a:p>
        </p:txBody>
      </p:sp>
      <p:sp>
        <p:nvSpPr>
          <p:cNvPr id="5" name="Footer Placeholder 4">
            <a:extLst>
              <a:ext uri="{FF2B5EF4-FFF2-40B4-BE49-F238E27FC236}">
                <a16:creationId xmlns:a16="http://schemas.microsoft.com/office/drawing/2014/main" id="{4A6E5428-994C-4F48-B436-D19DBCA62E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269E45-6D4F-B546-85C6-CF1C862399CB}"/>
              </a:ext>
            </a:extLst>
          </p:cNvPr>
          <p:cNvSpPr>
            <a:spLocks noGrp="1"/>
          </p:cNvSpPr>
          <p:nvPr>
            <p:ph type="sldNum" sz="quarter" idx="12"/>
          </p:nvPr>
        </p:nvSpPr>
        <p:spPr/>
        <p:txBody>
          <a:bodyPr/>
          <a:lstStyle/>
          <a:p>
            <a:fld id="{7BCEBE76-E527-BC43-B6C5-60955F93B81B}" type="slidenum">
              <a:rPr lang="en-US" smtClean="0"/>
              <a:t>‹#›</a:t>
            </a:fld>
            <a:endParaRPr lang="en-US"/>
          </a:p>
        </p:txBody>
      </p:sp>
    </p:spTree>
    <p:extLst>
      <p:ext uri="{BB962C8B-B14F-4D97-AF65-F5344CB8AC3E}">
        <p14:creationId xmlns:p14="http://schemas.microsoft.com/office/powerpoint/2010/main" val="34526045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690D3-2949-FC4B-A538-4FA2F19E3B2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640D971-ECA9-A04B-B21A-43AA014867D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D69DA4-CA10-4E47-89EB-9BEC56355FB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F5CC7EF-A80D-A546-859C-B54970EF862A}"/>
              </a:ext>
            </a:extLst>
          </p:cNvPr>
          <p:cNvSpPr>
            <a:spLocks noGrp="1"/>
          </p:cNvSpPr>
          <p:nvPr>
            <p:ph type="dt" sz="half" idx="10"/>
          </p:nvPr>
        </p:nvSpPr>
        <p:spPr/>
        <p:txBody>
          <a:bodyPr/>
          <a:lstStyle/>
          <a:p>
            <a:fld id="{DA1DD205-47C1-7D42-B0AB-7BFEF362448F}" type="datetimeFigureOut">
              <a:rPr lang="en-US" smtClean="0"/>
              <a:t>1/11/2021</a:t>
            </a:fld>
            <a:endParaRPr lang="en-US"/>
          </a:p>
        </p:txBody>
      </p:sp>
      <p:sp>
        <p:nvSpPr>
          <p:cNvPr id="6" name="Footer Placeholder 5">
            <a:extLst>
              <a:ext uri="{FF2B5EF4-FFF2-40B4-BE49-F238E27FC236}">
                <a16:creationId xmlns:a16="http://schemas.microsoft.com/office/drawing/2014/main" id="{DE0D530D-1260-7642-9545-6F2BC55277B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5D54447-3B4D-1147-BBF6-136558F1E912}"/>
              </a:ext>
            </a:extLst>
          </p:cNvPr>
          <p:cNvSpPr>
            <a:spLocks noGrp="1"/>
          </p:cNvSpPr>
          <p:nvPr>
            <p:ph type="sldNum" sz="quarter" idx="12"/>
          </p:nvPr>
        </p:nvSpPr>
        <p:spPr/>
        <p:txBody>
          <a:bodyPr/>
          <a:lstStyle/>
          <a:p>
            <a:fld id="{7BCEBE76-E527-BC43-B6C5-60955F93B81B}" type="slidenum">
              <a:rPr lang="en-US" smtClean="0"/>
              <a:t>‹#›</a:t>
            </a:fld>
            <a:endParaRPr lang="en-US"/>
          </a:p>
        </p:txBody>
      </p:sp>
    </p:spTree>
    <p:extLst>
      <p:ext uri="{BB962C8B-B14F-4D97-AF65-F5344CB8AC3E}">
        <p14:creationId xmlns:p14="http://schemas.microsoft.com/office/powerpoint/2010/main" val="3449566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 Bullets + Image">
  <p:cSld name="1_Title + Bullets + Image">
    <p:spTree>
      <p:nvGrpSpPr>
        <p:cNvPr id="1" name="Shape 27"/>
        <p:cNvGrpSpPr/>
        <p:nvPr/>
      </p:nvGrpSpPr>
      <p:grpSpPr>
        <a:xfrm>
          <a:off x="0" y="0"/>
          <a:ext cx="0" cy="0"/>
          <a:chOff x="0" y="0"/>
          <a:chExt cx="0" cy="0"/>
        </a:xfrm>
      </p:grpSpPr>
      <p:sp>
        <p:nvSpPr>
          <p:cNvPr id="28" name="Google Shape;28;p35"/>
          <p:cNvSpPr txBox="1">
            <a:spLocks noGrp="1"/>
          </p:cNvSpPr>
          <p:nvPr>
            <p:ph type="title"/>
          </p:nvPr>
        </p:nvSpPr>
        <p:spPr>
          <a:xfrm>
            <a:off x="391160" y="472581"/>
            <a:ext cx="10515600" cy="823031"/>
          </a:xfrm>
          <a:prstGeom prst="rect">
            <a:avLst/>
          </a:prstGeom>
          <a:noFill/>
          <a:ln>
            <a:noFill/>
          </a:ln>
        </p:spPr>
        <p:txBody>
          <a:bodyPr spcFirstLastPara="1" wrap="square" lIns="91425" tIns="0" rIns="91425" bIns="0" anchor="t" anchorCtr="0">
            <a:normAutofit/>
          </a:bodyPr>
          <a:lstStyle>
            <a:lvl1pPr lvl="0" algn="l">
              <a:lnSpc>
                <a:spcPct val="90000"/>
              </a:lnSpc>
              <a:spcBef>
                <a:spcPts val="0"/>
              </a:spcBef>
              <a:spcAft>
                <a:spcPts val="0"/>
              </a:spcAft>
              <a:buClr>
                <a:srgbClr val="D0103A"/>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35"/>
          <p:cNvSpPr>
            <a:spLocks noGrp="1"/>
          </p:cNvSpPr>
          <p:nvPr>
            <p:ph type="pic" idx="2"/>
          </p:nvPr>
        </p:nvSpPr>
        <p:spPr>
          <a:xfrm>
            <a:off x="5183188" y="1723107"/>
            <a:ext cx="5723572" cy="4090671"/>
          </a:xfrm>
          <a:prstGeom prst="rect">
            <a:avLst/>
          </a:prstGeom>
          <a:noFill/>
          <a:ln>
            <a:noFill/>
          </a:ln>
        </p:spPr>
        <p:txBody>
          <a:bodyPr spcFirstLastPara="1" wrap="square" lIns="0" tIns="45700" rIns="91425" bIns="45700" anchor="t" anchorCtr="0">
            <a:noAutofit/>
          </a:bodyPr>
          <a:lstStyle>
            <a:lvl1pPr marR="0" lvl="0" algn="l" rtl="0">
              <a:lnSpc>
                <a:spcPct val="90000"/>
              </a:lnSpc>
              <a:spcBef>
                <a:spcPts val="1300"/>
              </a:spcBef>
              <a:spcAft>
                <a:spcPts val="0"/>
              </a:spcAft>
              <a:buClr>
                <a:srgbClr val="002D73"/>
              </a:buClr>
              <a:buSzPts val="3200"/>
              <a:buFont typeface="Arial"/>
              <a:buNone/>
              <a:defRPr sz="3200" b="0" i="0" u="none" strike="noStrike" cap="none">
                <a:solidFill>
                  <a:srgbClr val="002D73"/>
                </a:solidFill>
                <a:latin typeface="Helvetica Neue"/>
                <a:ea typeface="Helvetica Neue"/>
                <a:cs typeface="Helvetica Neue"/>
                <a:sym typeface="Helvetica Neue"/>
              </a:defRPr>
            </a:lvl1pPr>
            <a:lvl2pPr marR="0" lvl="1" algn="l" rtl="0">
              <a:lnSpc>
                <a:spcPct val="90000"/>
              </a:lnSpc>
              <a:spcBef>
                <a:spcPts val="1300"/>
              </a:spcBef>
              <a:spcAft>
                <a:spcPts val="0"/>
              </a:spcAft>
              <a:buClr>
                <a:srgbClr val="002D73"/>
              </a:buClr>
              <a:buSzPts val="2800"/>
              <a:buFont typeface="Arial"/>
              <a:buNone/>
              <a:defRPr sz="2800" b="0" i="0" u="none" strike="noStrike" cap="none">
                <a:solidFill>
                  <a:srgbClr val="002D73"/>
                </a:solidFill>
                <a:latin typeface="Helvetica Neue"/>
                <a:ea typeface="Helvetica Neue"/>
                <a:cs typeface="Helvetica Neue"/>
                <a:sym typeface="Helvetica Neue"/>
              </a:defRPr>
            </a:lvl2pPr>
            <a:lvl3pPr marR="0" lvl="2" algn="l" rtl="0">
              <a:lnSpc>
                <a:spcPct val="90000"/>
              </a:lnSpc>
              <a:spcBef>
                <a:spcPts val="1300"/>
              </a:spcBef>
              <a:spcAft>
                <a:spcPts val="0"/>
              </a:spcAft>
              <a:buClr>
                <a:srgbClr val="002D73"/>
              </a:buClr>
              <a:buSzPts val="2400"/>
              <a:buFont typeface="Arial"/>
              <a:buNone/>
              <a:defRPr sz="2400" b="0" i="0" u="none" strike="noStrike" cap="none">
                <a:solidFill>
                  <a:srgbClr val="002D73"/>
                </a:solidFill>
                <a:latin typeface="Helvetica Neue"/>
                <a:ea typeface="Helvetica Neue"/>
                <a:cs typeface="Helvetica Neue"/>
                <a:sym typeface="Helvetica Neue"/>
              </a:defRPr>
            </a:lvl3pPr>
            <a:lvl4pPr marR="0" lvl="3" algn="l" rtl="0">
              <a:lnSpc>
                <a:spcPct val="90000"/>
              </a:lnSpc>
              <a:spcBef>
                <a:spcPts val="1300"/>
              </a:spcBef>
              <a:spcAft>
                <a:spcPts val="0"/>
              </a:spcAft>
              <a:buClr>
                <a:srgbClr val="002D73"/>
              </a:buClr>
              <a:buSzPts val="2000"/>
              <a:buFont typeface="Arial"/>
              <a:buNone/>
              <a:defRPr sz="2000" b="0" i="0" u="none" strike="noStrike" cap="none">
                <a:solidFill>
                  <a:srgbClr val="002D73"/>
                </a:solidFill>
                <a:latin typeface="Helvetica Neue"/>
                <a:ea typeface="Helvetica Neue"/>
                <a:cs typeface="Helvetica Neue"/>
                <a:sym typeface="Helvetica Neue"/>
              </a:defRPr>
            </a:lvl4pPr>
            <a:lvl5pPr marR="0" lvl="4" algn="l" rtl="0">
              <a:lnSpc>
                <a:spcPct val="90000"/>
              </a:lnSpc>
              <a:spcBef>
                <a:spcPts val="1300"/>
              </a:spcBef>
              <a:spcAft>
                <a:spcPts val="0"/>
              </a:spcAft>
              <a:buClr>
                <a:srgbClr val="002D73"/>
              </a:buClr>
              <a:buSzPts val="2000"/>
              <a:buFont typeface="Arial"/>
              <a:buNone/>
              <a:defRPr sz="2000" b="0" i="0" u="none" strike="noStrike" cap="none">
                <a:solidFill>
                  <a:srgbClr val="002D73"/>
                </a:solidFill>
                <a:latin typeface="Helvetica Neue"/>
                <a:ea typeface="Helvetica Neue"/>
                <a:cs typeface="Helvetica Neue"/>
                <a:sym typeface="Helvetica Neue"/>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0" name="Google Shape;30;p35"/>
          <p:cNvSpPr txBox="1">
            <a:spLocks noGrp="1"/>
          </p:cNvSpPr>
          <p:nvPr>
            <p:ph type="body" idx="1"/>
          </p:nvPr>
        </p:nvSpPr>
        <p:spPr>
          <a:xfrm>
            <a:off x="391160" y="1722331"/>
            <a:ext cx="4607560" cy="4091447"/>
          </a:xfrm>
          <a:prstGeom prst="rect">
            <a:avLst/>
          </a:prstGeom>
          <a:noFill/>
          <a:ln>
            <a:noFill/>
          </a:ln>
        </p:spPr>
        <p:txBody>
          <a:bodyPr spcFirstLastPara="1" wrap="square" lIns="0" tIns="45700" rIns="91425" bIns="45700" anchor="t" anchorCtr="0">
            <a:noAutofit/>
          </a:bodyPr>
          <a:lstStyle>
            <a:lvl1pPr marL="457200" lvl="0" indent="-342900" algn="l">
              <a:lnSpc>
                <a:spcPct val="90000"/>
              </a:lnSpc>
              <a:spcBef>
                <a:spcPts val="1300"/>
              </a:spcBef>
              <a:spcAft>
                <a:spcPts val="0"/>
              </a:spcAft>
              <a:buClr>
                <a:srgbClr val="002D73"/>
              </a:buClr>
              <a:buSzPts val="1800"/>
              <a:buChar char="•"/>
              <a:defRPr/>
            </a:lvl1pPr>
            <a:lvl2pPr marL="914400" lvl="1" indent="-342900" algn="l">
              <a:lnSpc>
                <a:spcPct val="90000"/>
              </a:lnSpc>
              <a:spcBef>
                <a:spcPts val="1300"/>
              </a:spcBef>
              <a:spcAft>
                <a:spcPts val="0"/>
              </a:spcAft>
              <a:buClr>
                <a:srgbClr val="002D73"/>
              </a:buClr>
              <a:buSzPts val="1800"/>
              <a:buChar char="•"/>
              <a:defRPr/>
            </a:lvl2pPr>
            <a:lvl3pPr marL="1371600" lvl="2" indent="-342900" algn="l">
              <a:lnSpc>
                <a:spcPct val="90000"/>
              </a:lnSpc>
              <a:spcBef>
                <a:spcPts val="1300"/>
              </a:spcBef>
              <a:spcAft>
                <a:spcPts val="0"/>
              </a:spcAft>
              <a:buClr>
                <a:srgbClr val="002D73"/>
              </a:buClr>
              <a:buSzPts val="1800"/>
              <a:buChar char="•"/>
              <a:defRPr/>
            </a:lvl3pPr>
            <a:lvl4pPr marL="1828800" lvl="3" indent="-342900" algn="l">
              <a:lnSpc>
                <a:spcPct val="90000"/>
              </a:lnSpc>
              <a:spcBef>
                <a:spcPts val="1300"/>
              </a:spcBef>
              <a:spcAft>
                <a:spcPts val="0"/>
              </a:spcAft>
              <a:buClr>
                <a:srgbClr val="002D73"/>
              </a:buClr>
              <a:buSzPts val="1800"/>
              <a:buChar char="•"/>
              <a:defRPr/>
            </a:lvl4pPr>
            <a:lvl5pPr marL="2286000" lvl="4" indent="-342900" algn="l">
              <a:lnSpc>
                <a:spcPct val="90000"/>
              </a:lnSpc>
              <a:spcBef>
                <a:spcPts val="1300"/>
              </a:spcBef>
              <a:spcAft>
                <a:spcPts val="0"/>
              </a:spcAft>
              <a:buClr>
                <a:srgbClr val="002D73"/>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4225760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34C27F8-2D93-BE4D-ADCE-72DFE6BC9B41}"/>
              </a:ext>
            </a:extLst>
          </p:cNvPr>
          <p:cNvSpPr>
            <a:spLocks noGrp="1"/>
          </p:cNvSpPr>
          <p:nvPr>
            <p:ph type="dt" sz="half" idx="10"/>
          </p:nvPr>
        </p:nvSpPr>
        <p:spPr/>
        <p:txBody>
          <a:bodyPr/>
          <a:lstStyle/>
          <a:p>
            <a:fld id="{DA1DD205-47C1-7D42-B0AB-7BFEF362448F}" type="datetimeFigureOut">
              <a:rPr lang="en-US" smtClean="0"/>
              <a:t>1/11/2021</a:t>
            </a:fld>
            <a:endParaRPr lang="en-US"/>
          </a:p>
        </p:txBody>
      </p:sp>
      <p:sp>
        <p:nvSpPr>
          <p:cNvPr id="3" name="Footer Placeholder 2">
            <a:extLst>
              <a:ext uri="{FF2B5EF4-FFF2-40B4-BE49-F238E27FC236}">
                <a16:creationId xmlns:a16="http://schemas.microsoft.com/office/drawing/2014/main" id="{0074DCDC-903D-0B48-8BF4-00F911FA34E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71E7195-C360-8747-89BC-E89D2896CB60}"/>
              </a:ext>
            </a:extLst>
          </p:cNvPr>
          <p:cNvSpPr>
            <a:spLocks noGrp="1"/>
          </p:cNvSpPr>
          <p:nvPr>
            <p:ph type="sldNum" sz="quarter" idx="12"/>
          </p:nvPr>
        </p:nvSpPr>
        <p:spPr/>
        <p:txBody>
          <a:bodyPr/>
          <a:lstStyle/>
          <a:p>
            <a:fld id="{7BCEBE76-E527-BC43-B6C5-60955F93B81B}" type="slidenum">
              <a:rPr lang="en-US" smtClean="0"/>
              <a:t>‹#›</a:t>
            </a:fld>
            <a:endParaRPr lang="en-US"/>
          </a:p>
        </p:txBody>
      </p:sp>
    </p:spTree>
    <p:extLst>
      <p:ext uri="{BB962C8B-B14F-4D97-AF65-F5344CB8AC3E}">
        <p14:creationId xmlns:p14="http://schemas.microsoft.com/office/powerpoint/2010/main" val="30062215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101465"/>
            <a:ext cx="2458720" cy="653415"/>
          </a:xfrm>
        </p:spPr>
        <p:txBody>
          <a:bodyPr/>
          <a:lstStyle/>
          <a:p>
            <a:r>
              <a:rPr lang="en-US" dirty="0"/>
              <a:t>Add Booth</a:t>
            </a:r>
          </a:p>
        </p:txBody>
      </p:sp>
      <p:pic>
        <p:nvPicPr>
          <p:cNvPr id="7" name="Picture 6"/>
          <p:cNvPicPr>
            <a:picLocks noChangeAspect="1"/>
          </p:cNvPicPr>
          <p:nvPr userDrawn="1"/>
        </p:nvPicPr>
        <p:blipFill>
          <a:blip r:embed="rId2"/>
          <a:stretch>
            <a:fillRect/>
          </a:stretch>
        </p:blipFill>
        <p:spPr>
          <a:xfrm>
            <a:off x="914400" y="5892800"/>
            <a:ext cx="431800" cy="431800"/>
          </a:xfrm>
          <a:prstGeom prst="rect">
            <a:avLst/>
          </a:prstGeom>
        </p:spPr>
      </p:pic>
      <p:pic>
        <p:nvPicPr>
          <p:cNvPr id="8" name="Picture 7"/>
          <p:cNvPicPr>
            <a:picLocks noChangeAspect="1"/>
          </p:cNvPicPr>
          <p:nvPr userDrawn="1"/>
        </p:nvPicPr>
        <p:blipFill>
          <a:blip r:embed="rId3"/>
          <a:stretch>
            <a:fillRect/>
          </a:stretch>
        </p:blipFill>
        <p:spPr>
          <a:xfrm>
            <a:off x="4702952" y="5892800"/>
            <a:ext cx="431800" cy="431800"/>
          </a:xfrm>
          <a:prstGeom prst="rect">
            <a:avLst/>
          </a:prstGeom>
        </p:spPr>
      </p:pic>
      <p:sp>
        <p:nvSpPr>
          <p:cNvPr id="10" name="Text Placeholder 9"/>
          <p:cNvSpPr>
            <a:spLocks noGrp="1"/>
          </p:cNvSpPr>
          <p:nvPr>
            <p:ph type="body" sz="quarter" idx="10" hasCustomPrompt="1"/>
          </p:nvPr>
        </p:nvSpPr>
        <p:spPr>
          <a:xfrm>
            <a:off x="1585208" y="5892800"/>
            <a:ext cx="2459037" cy="431800"/>
          </a:xfrm>
          <a:prstGeom prst="rect">
            <a:avLst/>
          </a:prstGeom>
        </p:spPr>
        <p:txBody>
          <a:bodyPr vert="horz"/>
          <a:lstStyle>
            <a:lvl1pPr marL="0" indent="0">
              <a:buNone/>
              <a:defRPr sz="1600">
                <a:solidFill>
                  <a:srgbClr val="002D73"/>
                </a:solidFill>
                <a:latin typeface="Helvetica"/>
                <a:cs typeface="Helvetica"/>
              </a:defRPr>
            </a:lvl1pPr>
          </a:lstStyle>
          <a:p>
            <a:pPr lvl="0"/>
            <a:r>
              <a:rPr lang="en-US" dirty="0"/>
              <a:t>Add TW Account</a:t>
            </a:r>
          </a:p>
        </p:txBody>
      </p:sp>
      <p:sp>
        <p:nvSpPr>
          <p:cNvPr id="11" name="Text Placeholder 9"/>
          <p:cNvSpPr>
            <a:spLocks noGrp="1"/>
          </p:cNvSpPr>
          <p:nvPr>
            <p:ph type="body" sz="quarter" idx="11" hasCustomPrompt="1"/>
          </p:nvPr>
        </p:nvSpPr>
        <p:spPr>
          <a:xfrm>
            <a:off x="5408756" y="5892800"/>
            <a:ext cx="2459037" cy="431800"/>
          </a:xfrm>
          <a:prstGeom prst="rect">
            <a:avLst/>
          </a:prstGeom>
        </p:spPr>
        <p:txBody>
          <a:bodyPr vert="horz"/>
          <a:lstStyle>
            <a:lvl1pPr marL="0" indent="0">
              <a:buNone/>
              <a:defRPr sz="1600">
                <a:solidFill>
                  <a:srgbClr val="002D73"/>
                </a:solidFill>
                <a:latin typeface="Helvetica"/>
                <a:cs typeface="Helvetica"/>
              </a:defRPr>
            </a:lvl1pPr>
          </a:lstStyle>
          <a:p>
            <a:pPr lvl="0"/>
            <a:r>
              <a:rPr lang="en-US" dirty="0"/>
              <a:t>Add FB Account</a:t>
            </a:r>
          </a:p>
        </p:txBody>
      </p:sp>
      <p:pic>
        <p:nvPicPr>
          <p:cNvPr id="3" name="Picture 2"/>
          <p:cNvPicPr>
            <a:picLocks noChangeAspect="1"/>
          </p:cNvPicPr>
          <p:nvPr userDrawn="1"/>
        </p:nvPicPr>
        <p:blipFill>
          <a:blip r:embed="rId4"/>
          <a:stretch>
            <a:fillRect/>
          </a:stretch>
        </p:blipFill>
        <p:spPr>
          <a:xfrm>
            <a:off x="8414174" y="5892800"/>
            <a:ext cx="431800" cy="431800"/>
          </a:xfrm>
          <a:prstGeom prst="rect">
            <a:avLst/>
          </a:prstGeom>
        </p:spPr>
      </p:pic>
      <p:sp>
        <p:nvSpPr>
          <p:cNvPr id="5" name="Text Placeholder 4"/>
          <p:cNvSpPr>
            <a:spLocks noGrp="1"/>
          </p:cNvSpPr>
          <p:nvPr>
            <p:ph type="body" sz="quarter" idx="12" hasCustomPrompt="1"/>
          </p:nvPr>
        </p:nvSpPr>
        <p:spPr>
          <a:xfrm>
            <a:off x="9072563" y="5892800"/>
            <a:ext cx="3119437" cy="431800"/>
          </a:xfrm>
          <a:prstGeom prst="rect">
            <a:avLst/>
          </a:prstGeom>
        </p:spPr>
        <p:txBody>
          <a:bodyPr vert="horz"/>
          <a:lstStyle>
            <a:lvl1pPr marL="0" indent="0">
              <a:buNone/>
              <a:defRPr sz="1600" b="0" i="0">
                <a:solidFill>
                  <a:srgbClr val="002D73"/>
                </a:solidFill>
                <a:latin typeface="Helvetica"/>
                <a:cs typeface="Helvetica"/>
              </a:defRPr>
            </a:lvl1pPr>
            <a:lvl2pPr>
              <a:defRPr sz="1600" b="0" i="0">
                <a:solidFill>
                  <a:srgbClr val="002D73"/>
                </a:solidFill>
                <a:latin typeface="Helvetica"/>
                <a:cs typeface="Helvetica"/>
              </a:defRPr>
            </a:lvl2pPr>
            <a:lvl3pPr>
              <a:defRPr sz="1600" b="0" i="0">
                <a:solidFill>
                  <a:srgbClr val="002D73"/>
                </a:solidFill>
                <a:latin typeface="Helvetica"/>
                <a:cs typeface="Helvetica"/>
              </a:defRPr>
            </a:lvl3pPr>
            <a:lvl4pPr>
              <a:defRPr sz="1600" b="0" i="0">
                <a:solidFill>
                  <a:srgbClr val="002D73"/>
                </a:solidFill>
                <a:latin typeface="Helvetica"/>
                <a:cs typeface="Helvetica"/>
              </a:defRPr>
            </a:lvl4pPr>
            <a:lvl5pPr>
              <a:defRPr sz="1600" b="0" i="0">
                <a:solidFill>
                  <a:srgbClr val="002D73"/>
                </a:solidFill>
                <a:latin typeface="Helvetica"/>
                <a:cs typeface="Helvetica"/>
              </a:defRPr>
            </a:lvl5pPr>
          </a:lstStyle>
          <a:p>
            <a:pPr lvl="0"/>
            <a:r>
              <a:rPr lang="en-US" dirty="0"/>
              <a:t>Add IG Account</a:t>
            </a:r>
          </a:p>
        </p:txBody>
      </p:sp>
    </p:spTree>
    <p:extLst>
      <p:ext uri="{BB962C8B-B14F-4D97-AF65-F5344CB8AC3E}">
        <p14:creationId xmlns:p14="http://schemas.microsoft.com/office/powerpoint/2010/main" val="19304731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 name="Title 1"/>
          <p:cNvSpPr>
            <a:spLocks noGrp="1"/>
          </p:cNvSpPr>
          <p:nvPr>
            <p:ph type="title"/>
          </p:nvPr>
        </p:nvSpPr>
        <p:spPr>
          <a:xfrm>
            <a:off x="1554480" y="3587116"/>
            <a:ext cx="10027920" cy="1143000"/>
          </a:xfrm>
        </p:spPr>
        <p:txBody>
          <a:bodyPr/>
          <a:lstStyle/>
          <a:p>
            <a:r>
              <a:rPr lang="en-US" dirty="0"/>
              <a:t>Click to edit Master title style</a:t>
            </a:r>
          </a:p>
        </p:txBody>
      </p:sp>
      <p:sp>
        <p:nvSpPr>
          <p:cNvPr id="3" name="Content Placeholder 2"/>
          <p:cNvSpPr>
            <a:spLocks noGrp="1"/>
          </p:cNvSpPr>
          <p:nvPr>
            <p:ph idx="1"/>
          </p:nvPr>
        </p:nvSpPr>
        <p:spPr>
          <a:xfrm>
            <a:off x="1554480" y="4730116"/>
            <a:ext cx="10027920" cy="716280"/>
          </a:xfrm>
        </p:spPr>
        <p:txBody>
          <a:bodyPr/>
          <a:lstStyle>
            <a:lvl1pPr>
              <a:defRPr>
                <a:latin typeface="Helvetica"/>
                <a:cs typeface="Helvetica"/>
              </a:defRPr>
            </a:lvl1pPr>
            <a:lvl2pPr>
              <a:defRPr>
                <a:latin typeface="Helvetica"/>
                <a:cs typeface="Helvetica"/>
              </a:defRPr>
            </a:lvl2pPr>
            <a:lvl3pPr>
              <a:defRPr>
                <a:latin typeface="Helvetica"/>
                <a:cs typeface="Helvetica"/>
              </a:defRPr>
            </a:lvl3pPr>
            <a:lvl4pPr>
              <a:defRPr>
                <a:latin typeface="Helvetica"/>
                <a:cs typeface="Helvetica"/>
              </a:defRPr>
            </a:lvl4pPr>
            <a:lvl5pPr>
              <a:defRPr>
                <a:latin typeface="Helvetica"/>
                <a:cs typeface="Helvetica"/>
              </a:defRPr>
            </a:lvl5pPr>
          </a:lstStyle>
          <a:p>
            <a:pPr lvl="0"/>
            <a:r>
              <a:rPr lang="en-US" dirty="0"/>
              <a:t>Click to edit Master text styles</a:t>
            </a:r>
          </a:p>
        </p:txBody>
      </p:sp>
      <p:sp>
        <p:nvSpPr>
          <p:cNvPr id="11" name="Text Placeholder 10"/>
          <p:cNvSpPr>
            <a:spLocks noGrp="1"/>
          </p:cNvSpPr>
          <p:nvPr>
            <p:ph type="body" sz="quarter" idx="10" hasCustomPrompt="1"/>
          </p:nvPr>
        </p:nvSpPr>
        <p:spPr>
          <a:xfrm>
            <a:off x="2244725" y="6126798"/>
            <a:ext cx="2895600" cy="466725"/>
          </a:xfrm>
        </p:spPr>
        <p:txBody>
          <a:bodyPr>
            <a:normAutofit/>
          </a:bodyPr>
          <a:lstStyle>
            <a:lvl1pPr>
              <a:defRPr sz="1600">
                <a:latin typeface="Helvetica"/>
                <a:cs typeface="Helvetica"/>
              </a:defRPr>
            </a:lvl1pPr>
          </a:lstStyle>
          <a:p>
            <a:pPr lvl="0"/>
            <a:r>
              <a:rPr lang="en-US" dirty="0"/>
              <a:t>Add TW Account</a:t>
            </a:r>
          </a:p>
        </p:txBody>
      </p:sp>
      <p:sp>
        <p:nvSpPr>
          <p:cNvPr id="13" name="Text Placeholder 12"/>
          <p:cNvSpPr>
            <a:spLocks noGrp="1"/>
          </p:cNvSpPr>
          <p:nvPr>
            <p:ph type="body" sz="quarter" idx="11" hasCustomPrompt="1"/>
          </p:nvPr>
        </p:nvSpPr>
        <p:spPr>
          <a:xfrm>
            <a:off x="5935945" y="6126163"/>
            <a:ext cx="2438400" cy="466725"/>
          </a:xfrm>
        </p:spPr>
        <p:txBody>
          <a:bodyPr>
            <a:noAutofit/>
          </a:bodyPr>
          <a:lstStyle>
            <a:lvl1pPr>
              <a:defRPr sz="1600">
                <a:latin typeface="Helvetica"/>
                <a:cs typeface="Helvetica"/>
              </a:defRPr>
            </a:lvl1pPr>
            <a:lvl2pPr>
              <a:defRPr sz="1600">
                <a:latin typeface="Helvetica"/>
                <a:cs typeface="Helvetica"/>
              </a:defRPr>
            </a:lvl2pPr>
            <a:lvl3pPr>
              <a:defRPr sz="1600">
                <a:latin typeface="Helvetica"/>
                <a:cs typeface="Helvetica"/>
              </a:defRPr>
            </a:lvl3pPr>
            <a:lvl4pPr>
              <a:defRPr sz="1600">
                <a:latin typeface="Helvetica"/>
                <a:cs typeface="Helvetica"/>
              </a:defRPr>
            </a:lvl4pPr>
            <a:lvl5pPr>
              <a:defRPr sz="1600">
                <a:latin typeface="Helvetica"/>
                <a:cs typeface="Helvetica"/>
              </a:defRPr>
            </a:lvl5pPr>
          </a:lstStyle>
          <a:p>
            <a:pPr lvl="0"/>
            <a:r>
              <a:rPr lang="en-US" dirty="0"/>
              <a:t>Add FB Account</a:t>
            </a:r>
          </a:p>
        </p:txBody>
      </p:sp>
      <p:sp>
        <p:nvSpPr>
          <p:cNvPr id="5" name="Text Placeholder 4"/>
          <p:cNvSpPr>
            <a:spLocks noGrp="1"/>
          </p:cNvSpPr>
          <p:nvPr>
            <p:ph type="body" sz="quarter" idx="12" hasCustomPrompt="1"/>
          </p:nvPr>
        </p:nvSpPr>
        <p:spPr>
          <a:xfrm>
            <a:off x="9426575" y="6126163"/>
            <a:ext cx="2155825" cy="466725"/>
          </a:xfrm>
        </p:spPr>
        <p:txBody>
          <a:bodyPr>
            <a:normAutofit/>
          </a:bodyPr>
          <a:lstStyle>
            <a:lvl1pPr>
              <a:defRPr sz="1600"/>
            </a:lvl1pPr>
          </a:lstStyle>
          <a:p>
            <a:pPr lvl="0"/>
            <a:r>
              <a:rPr lang="en-US" dirty="0"/>
              <a:t>Add IG Account</a:t>
            </a:r>
          </a:p>
        </p:txBody>
      </p:sp>
    </p:spTree>
    <p:extLst>
      <p:ext uri="{BB962C8B-B14F-4D97-AF65-F5344CB8AC3E}">
        <p14:creationId xmlns:p14="http://schemas.microsoft.com/office/powerpoint/2010/main" val="1395767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554480" y="3375978"/>
            <a:ext cx="5811520" cy="1143000"/>
          </a:xfrm>
        </p:spPr>
        <p:txBody>
          <a:bodyPr/>
          <a:lstStyle/>
          <a:p>
            <a:r>
              <a:rPr lang="en-US" dirty="0"/>
              <a:t>Add Title</a:t>
            </a:r>
          </a:p>
        </p:txBody>
      </p:sp>
      <p:sp>
        <p:nvSpPr>
          <p:cNvPr id="3" name="Text Placeholder 10"/>
          <p:cNvSpPr>
            <a:spLocks noGrp="1"/>
          </p:cNvSpPr>
          <p:nvPr>
            <p:ph type="body" sz="quarter" idx="10" hasCustomPrompt="1"/>
          </p:nvPr>
        </p:nvSpPr>
        <p:spPr>
          <a:xfrm>
            <a:off x="2244725" y="6126798"/>
            <a:ext cx="2895600" cy="466725"/>
          </a:xfrm>
        </p:spPr>
        <p:txBody>
          <a:bodyPr>
            <a:normAutofit/>
          </a:bodyPr>
          <a:lstStyle>
            <a:lvl1pPr>
              <a:defRPr sz="1600">
                <a:latin typeface="Helvetica"/>
                <a:cs typeface="Helvetica"/>
              </a:defRPr>
            </a:lvl1pPr>
          </a:lstStyle>
          <a:p>
            <a:pPr lvl="0"/>
            <a:r>
              <a:rPr lang="en-US" dirty="0"/>
              <a:t>Add TW Account</a:t>
            </a:r>
          </a:p>
        </p:txBody>
      </p:sp>
      <p:sp>
        <p:nvSpPr>
          <p:cNvPr id="4" name="Text Placeholder 12"/>
          <p:cNvSpPr>
            <a:spLocks noGrp="1"/>
          </p:cNvSpPr>
          <p:nvPr>
            <p:ph type="body" sz="quarter" idx="11" hasCustomPrompt="1"/>
          </p:nvPr>
        </p:nvSpPr>
        <p:spPr>
          <a:xfrm>
            <a:off x="5865390" y="6126163"/>
            <a:ext cx="2438400" cy="466725"/>
          </a:xfrm>
        </p:spPr>
        <p:txBody>
          <a:bodyPr>
            <a:noAutofit/>
          </a:bodyPr>
          <a:lstStyle>
            <a:lvl1pPr>
              <a:defRPr sz="1600">
                <a:latin typeface="Helvetica"/>
                <a:cs typeface="Helvetica"/>
              </a:defRPr>
            </a:lvl1pPr>
            <a:lvl2pPr>
              <a:defRPr sz="1600">
                <a:latin typeface="Helvetica"/>
                <a:cs typeface="Helvetica"/>
              </a:defRPr>
            </a:lvl2pPr>
            <a:lvl3pPr>
              <a:defRPr sz="1600">
                <a:latin typeface="Helvetica"/>
                <a:cs typeface="Helvetica"/>
              </a:defRPr>
            </a:lvl3pPr>
            <a:lvl4pPr>
              <a:defRPr sz="1600">
                <a:latin typeface="Helvetica"/>
                <a:cs typeface="Helvetica"/>
              </a:defRPr>
            </a:lvl4pPr>
            <a:lvl5pPr>
              <a:defRPr sz="1600">
                <a:latin typeface="Helvetica"/>
                <a:cs typeface="Helvetica"/>
              </a:defRPr>
            </a:lvl5pPr>
          </a:lstStyle>
          <a:p>
            <a:pPr lvl="0"/>
            <a:r>
              <a:rPr lang="en-US" dirty="0"/>
              <a:t>Add FB Account</a:t>
            </a:r>
          </a:p>
        </p:txBody>
      </p:sp>
      <p:sp>
        <p:nvSpPr>
          <p:cNvPr id="6" name="Picture Placeholder 5"/>
          <p:cNvSpPr>
            <a:spLocks noGrp="1"/>
          </p:cNvSpPr>
          <p:nvPr>
            <p:ph type="pic" sz="quarter" idx="12"/>
          </p:nvPr>
        </p:nvSpPr>
        <p:spPr>
          <a:xfrm>
            <a:off x="7802880" y="1148080"/>
            <a:ext cx="3514725" cy="4064000"/>
          </a:xfrm>
        </p:spPr>
        <p:txBody>
          <a:bodyPr/>
          <a:lstStyle/>
          <a:p>
            <a:endParaRPr lang="en-US"/>
          </a:p>
        </p:txBody>
      </p:sp>
      <p:sp>
        <p:nvSpPr>
          <p:cNvPr id="8" name="Text Placeholder 7"/>
          <p:cNvSpPr>
            <a:spLocks noGrp="1"/>
          </p:cNvSpPr>
          <p:nvPr>
            <p:ph type="body" sz="quarter" idx="13" hasCustomPrompt="1"/>
          </p:nvPr>
        </p:nvSpPr>
        <p:spPr>
          <a:xfrm>
            <a:off x="1554163" y="4518978"/>
            <a:ext cx="5811837" cy="711200"/>
          </a:xfrm>
        </p:spPr>
        <p:txBody>
          <a:bodyPr/>
          <a:lstStyle/>
          <a:p>
            <a:pPr lvl="0"/>
            <a:r>
              <a:rPr lang="en-US" dirty="0"/>
              <a:t>Add Subtitle</a:t>
            </a:r>
          </a:p>
        </p:txBody>
      </p:sp>
      <p:sp>
        <p:nvSpPr>
          <p:cNvPr id="9" name="Text Placeholder 8"/>
          <p:cNvSpPr>
            <a:spLocks noGrp="1"/>
          </p:cNvSpPr>
          <p:nvPr>
            <p:ph type="body" sz="quarter" idx="14" hasCustomPrompt="1"/>
          </p:nvPr>
        </p:nvSpPr>
        <p:spPr>
          <a:xfrm>
            <a:off x="9398000" y="6126163"/>
            <a:ext cx="2243138" cy="466725"/>
          </a:xfrm>
        </p:spPr>
        <p:txBody>
          <a:bodyPr>
            <a:noAutofit/>
          </a:bodyPr>
          <a:lstStyle>
            <a:lvl1pPr>
              <a:defRPr sz="1600"/>
            </a:lvl1pPr>
            <a:lvl2pPr>
              <a:defRPr sz="1600"/>
            </a:lvl2pPr>
            <a:lvl3pPr>
              <a:defRPr sz="1600"/>
            </a:lvl3pPr>
            <a:lvl4pPr>
              <a:defRPr sz="1600"/>
            </a:lvl4pPr>
            <a:lvl5pPr>
              <a:defRPr sz="1600"/>
            </a:lvl5pPr>
          </a:lstStyle>
          <a:p>
            <a:pPr lvl="0"/>
            <a:r>
              <a:rPr lang="en-US" dirty="0"/>
              <a:t>Add IG Account</a:t>
            </a:r>
          </a:p>
        </p:txBody>
      </p:sp>
    </p:spTree>
    <p:extLst>
      <p:ext uri="{BB962C8B-B14F-4D97-AF65-F5344CB8AC3E}">
        <p14:creationId xmlns:p14="http://schemas.microsoft.com/office/powerpoint/2010/main" val="19551134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3484563" y="3850323"/>
            <a:ext cx="6310312" cy="935037"/>
          </a:xfrm>
          <a:prstGeom prst="rect">
            <a:avLst/>
          </a:prstGeom>
        </p:spPr>
        <p:txBody>
          <a:bodyPr vert="horz"/>
          <a:lstStyle>
            <a:lvl1pPr marL="0" indent="0">
              <a:buNone/>
              <a:defRPr sz="4000" b="1" i="0">
                <a:solidFill>
                  <a:srgbClr val="002D73"/>
                </a:solidFill>
                <a:latin typeface="Helvetica"/>
                <a:cs typeface="Helvetica"/>
              </a:defRPr>
            </a:lvl1pPr>
            <a:lvl2pPr marL="457200" indent="0">
              <a:buNone/>
              <a:defRPr sz="4000" b="1" i="0">
                <a:solidFill>
                  <a:srgbClr val="002D73"/>
                </a:solidFill>
                <a:latin typeface="Helvetica"/>
                <a:cs typeface="Helvetica"/>
              </a:defRPr>
            </a:lvl2pPr>
            <a:lvl3pPr marL="914400" indent="0">
              <a:buNone/>
              <a:defRPr sz="4000" b="1" i="0">
                <a:solidFill>
                  <a:srgbClr val="002D73"/>
                </a:solidFill>
                <a:latin typeface="Helvetica"/>
                <a:cs typeface="Helvetica"/>
              </a:defRPr>
            </a:lvl3pPr>
            <a:lvl4pPr marL="1371600" indent="0">
              <a:buNone/>
              <a:defRPr sz="4000" b="1" i="0">
                <a:solidFill>
                  <a:srgbClr val="002D73"/>
                </a:solidFill>
                <a:latin typeface="Helvetica"/>
                <a:cs typeface="Helvetica"/>
              </a:defRPr>
            </a:lvl4pPr>
            <a:lvl5pPr marL="1828800" indent="0">
              <a:buNone/>
              <a:defRPr sz="4000" b="1" i="0">
                <a:solidFill>
                  <a:srgbClr val="002D73"/>
                </a:solidFill>
                <a:latin typeface="Helvetica"/>
                <a:cs typeface="Helvetica"/>
              </a:defRPr>
            </a:lvl5pPr>
          </a:lstStyle>
          <a:p>
            <a:pPr lvl="0"/>
            <a:r>
              <a:rPr lang="en-US" dirty="0"/>
              <a:t>Add title</a:t>
            </a:r>
          </a:p>
        </p:txBody>
      </p:sp>
      <p:sp>
        <p:nvSpPr>
          <p:cNvPr id="10" name="Text Placeholder 9"/>
          <p:cNvSpPr>
            <a:spLocks noGrp="1"/>
          </p:cNvSpPr>
          <p:nvPr>
            <p:ph type="body" sz="quarter" idx="11"/>
          </p:nvPr>
        </p:nvSpPr>
        <p:spPr>
          <a:xfrm>
            <a:off x="3484563" y="4785360"/>
            <a:ext cx="6786562" cy="649288"/>
          </a:xfrm>
          <a:prstGeom prst="rect">
            <a:avLst/>
          </a:prstGeom>
        </p:spPr>
        <p:txBody>
          <a:bodyPr vert="horz"/>
          <a:lstStyle>
            <a:lvl1pPr marL="0" indent="0">
              <a:buNone/>
              <a:defRPr sz="2400">
                <a:solidFill>
                  <a:srgbClr val="002D73"/>
                </a:solidFill>
                <a:latin typeface="Helvetica"/>
                <a:cs typeface="Helvetica"/>
              </a:defRPr>
            </a:lvl1pPr>
            <a:lvl2pPr marL="457200" indent="0">
              <a:buNone/>
              <a:defRPr sz="2400">
                <a:solidFill>
                  <a:srgbClr val="002D73"/>
                </a:solidFill>
                <a:latin typeface="Helvetica"/>
                <a:cs typeface="Helvetica"/>
              </a:defRPr>
            </a:lvl2pPr>
            <a:lvl3pPr marL="914400" indent="0">
              <a:buNone/>
              <a:defRPr sz="2400">
                <a:solidFill>
                  <a:srgbClr val="002D73"/>
                </a:solidFill>
                <a:latin typeface="Helvetica"/>
                <a:cs typeface="Helvetica"/>
              </a:defRPr>
            </a:lvl3pPr>
            <a:lvl4pPr marL="1371600" indent="0">
              <a:buNone/>
              <a:defRPr sz="2400">
                <a:solidFill>
                  <a:srgbClr val="002D73"/>
                </a:solidFill>
                <a:latin typeface="Helvetica"/>
                <a:cs typeface="Helvetica"/>
              </a:defRPr>
            </a:lvl4pPr>
            <a:lvl5pPr marL="1828800" indent="0">
              <a:buNone/>
              <a:defRPr sz="2400">
                <a:solidFill>
                  <a:srgbClr val="002D73"/>
                </a:solidFill>
                <a:latin typeface="Helvetica"/>
                <a:cs typeface="Helvetica"/>
              </a:defRPr>
            </a:lvl5pPr>
          </a:lstStyle>
          <a:p>
            <a:pPr lvl="0"/>
            <a:r>
              <a:rPr lang="en-US" dirty="0"/>
              <a:t>Click to edit Master text styles</a:t>
            </a:r>
          </a:p>
        </p:txBody>
      </p:sp>
      <p:sp>
        <p:nvSpPr>
          <p:cNvPr id="12" name="Text Placeholder 11"/>
          <p:cNvSpPr>
            <a:spLocks noGrp="1"/>
          </p:cNvSpPr>
          <p:nvPr>
            <p:ph type="body" sz="quarter" idx="12" hasCustomPrompt="1"/>
          </p:nvPr>
        </p:nvSpPr>
        <p:spPr>
          <a:xfrm>
            <a:off x="4064883" y="6147118"/>
            <a:ext cx="1833562" cy="415925"/>
          </a:xfrm>
          <a:prstGeom prst="rect">
            <a:avLst/>
          </a:prstGeom>
        </p:spPr>
        <p:txBody>
          <a:bodyPr vert="horz"/>
          <a:lstStyle>
            <a:lvl1pPr marL="0" indent="0">
              <a:buNone/>
              <a:defRPr sz="1600">
                <a:solidFill>
                  <a:srgbClr val="002D73"/>
                </a:solidFill>
                <a:latin typeface="Helvetica"/>
                <a:cs typeface="Helvetica"/>
              </a:defRPr>
            </a:lvl1pPr>
            <a:lvl2pPr marL="457200" indent="0">
              <a:buNone/>
              <a:defRPr sz="1600">
                <a:solidFill>
                  <a:srgbClr val="002D73"/>
                </a:solidFill>
                <a:latin typeface="Helvetica"/>
                <a:cs typeface="Helvetica"/>
              </a:defRPr>
            </a:lvl2pPr>
            <a:lvl3pPr marL="914400" indent="0">
              <a:buNone/>
              <a:defRPr sz="1600">
                <a:solidFill>
                  <a:srgbClr val="002D73"/>
                </a:solidFill>
                <a:latin typeface="Helvetica"/>
                <a:cs typeface="Helvetica"/>
              </a:defRPr>
            </a:lvl3pPr>
            <a:lvl4pPr marL="1371600" indent="0">
              <a:buNone/>
              <a:defRPr sz="1600">
                <a:solidFill>
                  <a:srgbClr val="002D73"/>
                </a:solidFill>
                <a:latin typeface="Helvetica"/>
                <a:cs typeface="Helvetica"/>
              </a:defRPr>
            </a:lvl4pPr>
            <a:lvl5pPr marL="1828800" indent="0">
              <a:buNone/>
              <a:defRPr sz="1600">
                <a:solidFill>
                  <a:srgbClr val="002D73"/>
                </a:solidFill>
                <a:latin typeface="Helvetica"/>
                <a:cs typeface="Helvetica"/>
              </a:defRPr>
            </a:lvl5pPr>
          </a:lstStyle>
          <a:p>
            <a:pPr lvl="0"/>
            <a:r>
              <a:rPr lang="en-US" dirty="0"/>
              <a:t>Add TW Account</a:t>
            </a:r>
          </a:p>
        </p:txBody>
      </p:sp>
      <p:sp>
        <p:nvSpPr>
          <p:cNvPr id="14" name="Text Placeholder 13"/>
          <p:cNvSpPr>
            <a:spLocks noGrp="1"/>
          </p:cNvSpPr>
          <p:nvPr>
            <p:ph type="body" sz="quarter" idx="13" hasCustomPrompt="1"/>
          </p:nvPr>
        </p:nvSpPr>
        <p:spPr>
          <a:xfrm>
            <a:off x="6840008" y="6146800"/>
            <a:ext cx="2064104" cy="415925"/>
          </a:xfrm>
          <a:prstGeom prst="rect">
            <a:avLst/>
          </a:prstGeom>
        </p:spPr>
        <p:txBody>
          <a:bodyPr vert="horz"/>
          <a:lstStyle>
            <a:lvl1pPr marL="0" indent="0">
              <a:buNone/>
              <a:defRPr sz="1600">
                <a:solidFill>
                  <a:srgbClr val="002D73"/>
                </a:solidFill>
                <a:latin typeface="Helvetica"/>
                <a:cs typeface="Helvetica"/>
              </a:defRPr>
            </a:lvl1pPr>
            <a:lvl2pPr marL="457200" indent="0">
              <a:buNone/>
              <a:defRPr sz="1800">
                <a:solidFill>
                  <a:srgbClr val="002D73"/>
                </a:solidFill>
                <a:latin typeface="Helvetica"/>
                <a:cs typeface="Helvetica"/>
              </a:defRPr>
            </a:lvl2pPr>
            <a:lvl3pPr marL="914400" indent="0">
              <a:buNone/>
              <a:defRPr sz="1800">
                <a:solidFill>
                  <a:srgbClr val="002D73"/>
                </a:solidFill>
                <a:latin typeface="Helvetica"/>
                <a:cs typeface="Helvetica"/>
              </a:defRPr>
            </a:lvl3pPr>
            <a:lvl4pPr marL="1371600" indent="0">
              <a:buNone/>
              <a:defRPr sz="1800">
                <a:solidFill>
                  <a:srgbClr val="002D73"/>
                </a:solidFill>
                <a:latin typeface="Helvetica"/>
                <a:cs typeface="Helvetica"/>
              </a:defRPr>
            </a:lvl4pPr>
            <a:lvl5pPr marL="1828800" indent="0">
              <a:buNone/>
              <a:defRPr sz="1800">
                <a:solidFill>
                  <a:srgbClr val="002D73"/>
                </a:solidFill>
                <a:latin typeface="Helvetica"/>
                <a:cs typeface="Helvetica"/>
              </a:defRPr>
            </a:lvl5pPr>
          </a:lstStyle>
          <a:p>
            <a:pPr lvl="0"/>
            <a:r>
              <a:rPr lang="en-US" dirty="0"/>
              <a:t>Add FB Account</a:t>
            </a:r>
          </a:p>
        </p:txBody>
      </p:sp>
      <p:sp>
        <p:nvSpPr>
          <p:cNvPr id="3" name="Text Placeholder 2"/>
          <p:cNvSpPr>
            <a:spLocks noGrp="1"/>
          </p:cNvSpPr>
          <p:nvPr>
            <p:ph type="body" sz="quarter" idx="14" hasCustomPrompt="1"/>
          </p:nvPr>
        </p:nvSpPr>
        <p:spPr>
          <a:xfrm>
            <a:off x="9482138" y="6146800"/>
            <a:ext cx="2117725" cy="415925"/>
          </a:xfrm>
          <a:prstGeom prst="rect">
            <a:avLst/>
          </a:prstGeom>
        </p:spPr>
        <p:txBody>
          <a:bodyPr vert="horz"/>
          <a:lstStyle>
            <a:lvl1pPr marL="0" indent="0">
              <a:buNone/>
              <a:defRPr sz="1600">
                <a:solidFill>
                  <a:srgbClr val="002D73"/>
                </a:solidFill>
                <a:latin typeface="Helvetica"/>
                <a:cs typeface="Helvetica"/>
              </a:defRPr>
            </a:lvl1pPr>
            <a:lvl2pPr>
              <a:defRPr sz="1600">
                <a:solidFill>
                  <a:srgbClr val="002D73"/>
                </a:solidFill>
                <a:latin typeface="Helvetica"/>
                <a:cs typeface="Helvetica"/>
              </a:defRPr>
            </a:lvl2pPr>
            <a:lvl3pPr>
              <a:defRPr sz="1600">
                <a:solidFill>
                  <a:srgbClr val="002D73"/>
                </a:solidFill>
                <a:latin typeface="Helvetica"/>
                <a:cs typeface="Helvetica"/>
              </a:defRPr>
            </a:lvl3pPr>
            <a:lvl4pPr>
              <a:defRPr sz="1600">
                <a:solidFill>
                  <a:srgbClr val="002D73"/>
                </a:solidFill>
                <a:latin typeface="Helvetica"/>
                <a:cs typeface="Helvetica"/>
              </a:defRPr>
            </a:lvl4pPr>
            <a:lvl5pPr>
              <a:defRPr sz="1600">
                <a:solidFill>
                  <a:srgbClr val="002D73"/>
                </a:solidFill>
                <a:latin typeface="Helvetica"/>
                <a:cs typeface="Helvetica"/>
              </a:defRPr>
            </a:lvl5pPr>
          </a:lstStyle>
          <a:p>
            <a:pPr lvl="0"/>
            <a:r>
              <a:rPr lang="en-US" dirty="0"/>
              <a:t>Add IG Account</a:t>
            </a:r>
          </a:p>
        </p:txBody>
      </p:sp>
    </p:spTree>
    <p:extLst>
      <p:ext uri="{BB962C8B-B14F-4D97-AF65-F5344CB8AC3E}">
        <p14:creationId xmlns:p14="http://schemas.microsoft.com/office/powerpoint/2010/main" val="26520187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theme" Target="../theme/theme2.xml"/><Relationship Id="rId1"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7" Type="http://schemas.openxmlformats.org/officeDocument/2006/relationships/image" Target="../media/image6.emf"/><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7.jp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theme" Target="../theme/theme4.xml"/><Relationship Id="rId1" Type="http://schemas.openxmlformats.org/officeDocument/2006/relationships/slideLayout" Target="../slideLayouts/slideLayout20.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 name="Picture 4" descr="miniPCR bio Template PPT_04.jpg"/>
          <p:cNvPicPr>
            <a:picLocks noChangeAspect="1"/>
          </p:cNvPicPr>
          <p:nvPr userDrawn="1"/>
        </p:nvPicPr>
        <p:blipFill>
          <a:blip r:embed="rId18">
            <a:extLst>
              <a:ext uri="{28A0092B-C50C-407E-A947-70E740481C1C}">
                <a14:useLocalDpi xmlns:a14="http://schemas.microsoft.com/office/drawing/2010/main"/>
              </a:ext>
            </a:extLst>
          </a:blip>
          <a:stretch>
            <a:fillRect/>
          </a:stretch>
        </p:blipFill>
        <p:spPr>
          <a:xfrm>
            <a:off x="0" y="761"/>
            <a:ext cx="12192000" cy="6857239"/>
          </a:xfrm>
          <a:prstGeom prst="rect">
            <a:avLst/>
          </a:prstGeom>
        </p:spPr>
      </p:pic>
      <p:sp>
        <p:nvSpPr>
          <p:cNvPr id="2" name="Title Placeholder 1">
            <a:extLst>
              <a:ext uri="{FF2B5EF4-FFF2-40B4-BE49-F238E27FC236}">
                <a16:creationId xmlns:a16="http://schemas.microsoft.com/office/drawing/2014/main" id="{DADC024F-B7A1-B041-B08B-FBBCB0A98DF3}"/>
              </a:ext>
            </a:extLst>
          </p:cNvPr>
          <p:cNvSpPr>
            <a:spLocks noGrp="1"/>
          </p:cNvSpPr>
          <p:nvPr>
            <p:ph type="title"/>
          </p:nvPr>
        </p:nvSpPr>
        <p:spPr>
          <a:xfrm>
            <a:off x="391160" y="472581"/>
            <a:ext cx="10515600" cy="823031"/>
          </a:xfrm>
          <a:prstGeom prst="rect">
            <a:avLst/>
          </a:prstGeom>
        </p:spPr>
        <p:txBody>
          <a:bodyPr vert="horz" wrap="square" lIns="91440" tIns="0" rIns="91440" bIns="0" rtlCol="0" anchor="t" anchorCtr="0">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644B5B5-7AE1-4E46-97BB-88D3E1A3B0F8}"/>
              </a:ext>
            </a:extLst>
          </p:cNvPr>
          <p:cNvSpPr>
            <a:spLocks noGrp="1"/>
          </p:cNvSpPr>
          <p:nvPr>
            <p:ph type="body" idx="1"/>
          </p:nvPr>
        </p:nvSpPr>
        <p:spPr>
          <a:xfrm>
            <a:off x="391160" y="1707445"/>
            <a:ext cx="10515600" cy="4367918"/>
          </a:xfrm>
          <a:prstGeom prst="rect">
            <a:avLst/>
          </a:prstGeom>
        </p:spPr>
        <p:txBody>
          <a:bodyPr vert="horz" wrap="square" lIns="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4" name="Picture 3"/>
          <p:cNvPicPr>
            <a:picLocks noChangeAspect="1"/>
          </p:cNvPicPr>
          <p:nvPr userDrawn="1"/>
        </p:nvPicPr>
        <p:blipFill>
          <a:blip r:embed="rId19"/>
          <a:stretch>
            <a:fillRect/>
          </a:stretch>
        </p:blipFill>
        <p:spPr>
          <a:xfrm>
            <a:off x="391160" y="1215532"/>
            <a:ext cx="355600" cy="63500"/>
          </a:xfrm>
          <a:prstGeom prst="rect">
            <a:avLst/>
          </a:prstGeom>
        </p:spPr>
      </p:pic>
      <p:sp>
        <p:nvSpPr>
          <p:cNvPr id="6" name="TextBox 5"/>
          <p:cNvSpPr txBox="1"/>
          <p:nvPr userDrawn="1"/>
        </p:nvSpPr>
        <p:spPr>
          <a:xfrm>
            <a:off x="7147278" y="6403833"/>
            <a:ext cx="4586111" cy="276999"/>
          </a:xfrm>
          <a:prstGeom prst="rect">
            <a:avLst/>
          </a:prstGeom>
          <a:noFill/>
        </p:spPr>
        <p:txBody>
          <a:bodyPr wrap="square" rtlCol="0">
            <a:spAutoFit/>
          </a:bodyPr>
          <a:lstStyle/>
          <a:p>
            <a:pPr algn="r"/>
            <a:r>
              <a:rPr lang="sk-SK" sz="1200" b="0" i="0" dirty="0">
                <a:solidFill>
                  <a:srgbClr val="002D73"/>
                </a:solidFill>
                <a:latin typeface="Helvetica"/>
                <a:cs typeface="Helvetica"/>
              </a:rPr>
              <a:t>© 2021 by Amplyus LLC</a:t>
            </a:r>
            <a:endParaRPr lang="en-US" sz="1200" b="0" i="0" dirty="0">
              <a:solidFill>
                <a:srgbClr val="002D73"/>
              </a:solidFill>
              <a:latin typeface="Helvetica"/>
              <a:cs typeface="Helvetica"/>
            </a:endParaRPr>
          </a:p>
        </p:txBody>
      </p:sp>
    </p:spTree>
    <p:extLst>
      <p:ext uri="{BB962C8B-B14F-4D97-AF65-F5344CB8AC3E}">
        <p14:creationId xmlns:p14="http://schemas.microsoft.com/office/powerpoint/2010/main" val="980952657"/>
      </p:ext>
    </p:extLst>
  </p:cSld>
  <p:clrMap bg1="lt1" tx1="dk1" bg2="lt2" tx2="dk2" accent1="accent1" accent2="accent2" accent3="accent3" accent4="accent4" accent5="accent5" accent6="accent6" hlink="hlink" folHlink="folHlink"/>
  <p:sldLayoutIdLst>
    <p:sldLayoutId id="2147483651" r:id="rId1"/>
    <p:sldLayoutId id="2147483650" r:id="rId2"/>
    <p:sldLayoutId id="2147483652" r:id="rId3"/>
    <p:sldLayoutId id="2147483654" r:id="rId4"/>
    <p:sldLayoutId id="2147483677" r:id="rId5"/>
    <p:sldLayoutId id="2147483674" r:id="rId6"/>
    <p:sldLayoutId id="2147483675" r:id="rId7"/>
    <p:sldLayoutId id="2147483678" r:id="rId8"/>
    <p:sldLayoutId id="2147483679" r:id="rId9"/>
    <p:sldLayoutId id="2147483680" r:id="rId10"/>
    <p:sldLayoutId id="2147483681" r:id="rId11"/>
    <p:sldLayoutId id="2147483684" r:id="rId12"/>
    <p:sldLayoutId id="2147483685" r:id="rId13"/>
    <p:sldLayoutId id="2147483690" r:id="rId14"/>
    <p:sldLayoutId id="2147483691" r:id="rId15"/>
    <p:sldLayoutId id="2147483692" r:id="rId16"/>
  </p:sldLayoutIdLst>
  <p:txStyles>
    <p:titleStyle>
      <a:lvl1pPr algn="l" defTabSz="914400" rtl="0" eaLnBrk="1" latinLnBrk="0" hangingPunct="1">
        <a:lnSpc>
          <a:spcPct val="90000"/>
        </a:lnSpc>
        <a:spcBef>
          <a:spcPct val="0"/>
        </a:spcBef>
        <a:buNone/>
        <a:defRPr sz="3600" b="1" i="0" kern="1200">
          <a:solidFill>
            <a:srgbClr val="D0103A"/>
          </a:solidFill>
          <a:latin typeface="Helvetica"/>
          <a:ea typeface="+mj-ea"/>
          <a:cs typeface="Helvetica"/>
        </a:defRPr>
      </a:lvl1pPr>
    </p:titleStyle>
    <p:bodyStyle>
      <a:lvl1pPr marL="228600" indent="-230400" algn="l" defTabSz="914400" rtl="0" eaLnBrk="1" latinLnBrk="0" hangingPunct="1">
        <a:lnSpc>
          <a:spcPct val="90000"/>
        </a:lnSpc>
        <a:spcBef>
          <a:spcPts val="1300"/>
        </a:spcBef>
        <a:buFont typeface="Arial" panose="020B0604020202020204" pitchFamily="34" charset="0"/>
        <a:buChar char="•"/>
        <a:defRPr sz="2400" kern="1200">
          <a:solidFill>
            <a:srgbClr val="002D73"/>
          </a:solidFill>
          <a:latin typeface="Helvetica"/>
          <a:ea typeface="+mn-ea"/>
          <a:cs typeface="Helvetica"/>
        </a:defRPr>
      </a:lvl1pPr>
      <a:lvl2pPr marL="685800" indent="-230400" algn="l" defTabSz="914400" rtl="0" eaLnBrk="1" latinLnBrk="0" hangingPunct="1">
        <a:lnSpc>
          <a:spcPct val="90000"/>
        </a:lnSpc>
        <a:spcBef>
          <a:spcPts val="1300"/>
        </a:spcBef>
        <a:buFont typeface="Arial" panose="020B0604020202020204" pitchFamily="34" charset="0"/>
        <a:buChar char="•"/>
        <a:defRPr sz="2200" kern="1200">
          <a:solidFill>
            <a:srgbClr val="002D73"/>
          </a:solidFill>
          <a:latin typeface="Helvetica"/>
          <a:ea typeface="+mn-ea"/>
          <a:cs typeface="Helvetica"/>
        </a:defRPr>
      </a:lvl2pPr>
      <a:lvl3pPr marL="1143000" indent="-230400" algn="l" defTabSz="914400" rtl="0" eaLnBrk="1" latinLnBrk="0" hangingPunct="1">
        <a:lnSpc>
          <a:spcPct val="90000"/>
        </a:lnSpc>
        <a:spcBef>
          <a:spcPts val="1300"/>
        </a:spcBef>
        <a:buFont typeface="Arial" panose="020B0604020202020204" pitchFamily="34" charset="0"/>
        <a:buChar char="•"/>
        <a:defRPr sz="2000" kern="1200">
          <a:solidFill>
            <a:srgbClr val="002D73"/>
          </a:solidFill>
          <a:latin typeface="Helvetica"/>
          <a:ea typeface="+mn-ea"/>
          <a:cs typeface="Helvetica"/>
        </a:defRPr>
      </a:lvl3pPr>
      <a:lvl4pPr marL="1600200" indent="-230400" algn="l" defTabSz="914400" rtl="0" eaLnBrk="1" latinLnBrk="0" hangingPunct="1">
        <a:lnSpc>
          <a:spcPct val="90000"/>
        </a:lnSpc>
        <a:spcBef>
          <a:spcPts val="1300"/>
        </a:spcBef>
        <a:buFont typeface="Arial" panose="020B0604020202020204" pitchFamily="34" charset="0"/>
        <a:buChar char="•"/>
        <a:defRPr sz="1800" kern="1200">
          <a:solidFill>
            <a:srgbClr val="002D73"/>
          </a:solidFill>
          <a:latin typeface="Helvetica"/>
          <a:ea typeface="+mn-ea"/>
          <a:cs typeface="Helvetica"/>
        </a:defRPr>
      </a:lvl4pPr>
      <a:lvl5pPr marL="2057400" indent="-230400" algn="l" defTabSz="914400" rtl="0" eaLnBrk="1" latinLnBrk="0" hangingPunct="1">
        <a:lnSpc>
          <a:spcPct val="90000"/>
        </a:lnSpc>
        <a:spcBef>
          <a:spcPts val="1300"/>
        </a:spcBef>
        <a:buFont typeface="Arial" panose="020B0604020202020204" pitchFamily="34" charset="0"/>
        <a:buChar char="•"/>
        <a:defRPr sz="1800" kern="1200">
          <a:solidFill>
            <a:srgbClr val="002D73"/>
          </a:solidFill>
          <a:latin typeface="Helvetica"/>
          <a:ea typeface="+mn-ea"/>
          <a:cs typeface="Helvetica"/>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miniPCR bio Template PPT 240619_Apertura copia copy 11.jpg"/>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4737" y="0"/>
            <a:ext cx="12187263" cy="6858000"/>
          </a:xfrm>
          <a:prstGeom prst="rect">
            <a:avLst/>
          </a:prstGeom>
        </p:spPr>
      </p:pic>
      <p:sp>
        <p:nvSpPr>
          <p:cNvPr id="2" name="Title Placeholder 1"/>
          <p:cNvSpPr>
            <a:spLocks noGrp="1"/>
          </p:cNvSpPr>
          <p:nvPr>
            <p:ph type="title"/>
          </p:nvPr>
        </p:nvSpPr>
        <p:spPr>
          <a:xfrm>
            <a:off x="853440" y="4043998"/>
            <a:ext cx="2733040" cy="619442"/>
          </a:xfrm>
          <a:prstGeom prst="rect">
            <a:avLst/>
          </a:prstGeom>
        </p:spPr>
        <p:txBody>
          <a:bodyPr vert="horz" lIns="91440" tIns="45720" rIns="91440" bIns="45720" rtlCol="0" anchor="ctr">
            <a:normAutofit/>
          </a:bodyPr>
          <a:lstStyle/>
          <a:p>
            <a:r>
              <a:rPr lang="en-US" dirty="0"/>
              <a:t>Add Booth</a:t>
            </a:r>
          </a:p>
        </p:txBody>
      </p:sp>
    </p:spTree>
    <p:extLst>
      <p:ext uri="{BB962C8B-B14F-4D97-AF65-F5344CB8AC3E}">
        <p14:creationId xmlns:p14="http://schemas.microsoft.com/office/powerpoint/2010/main" val="182915917"/>
      </p:ext>
    </p:extLst>
  </p:cSld>
  <p:clrMap bg1="lt1" tx1="dk1" bg2="lt2" tx2="dk2" accent1="accent1" accent2="accent2" accent3="accent3" accent4="accent4" accent5="accent5" accent6="accent6" hlink="hlink" folHlink="folHlink"/>
  <p:sldLayoutIdLst>
    <p:sldLayoutId id="2147483683" r:id="rId1"/>
  </p:sldLayoutIdLst>
  <p:txStyles>
    <p:titleStyle>
      <a:lvl1pPr algn="l" defTabSz="457200" rtl="0" eaLnBrk="1" latinLnBrk="0" hangingPunct="1">
        <a:spcBef>
          <a:spcPct val="0"/>
        </a:spcBef>
        <a:buNone/>
        <a:defRPr sz="2400" kern="1200">
          <a:solidFill>
            <a:srgbClr val="002D73"/>
          </a:solidFill>
          <a:latin typeface="Helvetica"/>
          <a:ea typeface="+mj-ea"/>
          <a:cs typeface="Helvetica"/>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descr="miniPCR bio Template PPT_03.jpg"/>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0" y="761"/>
            <a:ext cx="12192000" cy="6857239"/>
          </a:xfrm>
          <a:prstGeom prst="rect">
            <a:avLst/>
          </a:prstGeom>
        </p:spPr>
      </p:pic>
      <p:sp>
        <p:nvSpPr>
          <p:cNvPr id="2" name="Title Placeholder 1"/>
          <p:cNvSpPr>
            <a:spLocks noGrp="1"/>
          </p:cNvSpPr>
          <p:nvPr>
            <p:ph type="title"/>
          </p:nvPr>
        </p:nvSpPr>
        <p:spPr>
          <a:xfrm>
            <a:off x="1554480" y="3555471"/>
            <a:ext cx="1002792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554480" y="4698471"/>
            <a:ext cx="10027920" cy="716280"/>
          </a:xfrm>
          <a:prstGeom prst="rect">
            <a:avLst/>
          </a:prstGeom>
        </p:spPr>
        <p:txBody>
          <a:bodyPr vert="horz" lIns="91440" tIns="45720" rIns="91440" bIns="45720" rtlCol="0">
            <a:normAutofit/>
          </a:bodyPr>
          <a:lstStyle/>
          <a:p>
            <a:pPr lvl="0"/>
            <a:r>
              <a:rPr lang="en-US" dirty="0"/>
              <a:t>Click to edit Master text styles</a:t>
            </a:r>
          </a:p>
        </p:txBody>
      </p:sp>
      <p:pic>
        <p:nvPicPr>
          <p:cNvPr id="8" name="Picture 7"/>
          <p:cNvPicPr>
            <a:picLocks noChangeAspect="1"/>
          </p:cNvPicPr>
          <p:nvPr userDrawn="1"/>
        </p:nvPicPr>
        <p:blipFill>
          <a:blip r:embed="rId5"/>
          <a:stretch>
            <a:fillRect/>
          </a:stretch>
        </p:blipFill>
        <p:spPr>
          <a:xfrm>
            <a:off x="1574800" y="6108700"/>
            <a:ext cx="431800" cy="431800"/>
          </a:xfrm>
          <a:prstGeom prst="rect">
            <a:avLst/>
          </a:prstGeom>
        </p:spPr>
      </p:pic>
      <p:pic>
        <p:nvPicPr>
          <p:cNvPr id="9" name="Picture 8"/>
          <p:cNvPicPr>
            <a:picLocks noChangeAspect="1"/>
          </p:cNvPicPr>
          <p:nvPr userDrawn="1"/>
        </p:nvPicPr>
        <p:blipFill>
          <a:blip r:embed="rId6"/>
          <a:stretch>
            <a:fillRect/>
          </a:stretch>
        </p:blipFill>
        <p:spPr>
          <a:xfrm>
            <a:off x="5239738" y="6108700"/>
            <a:ext cx="431800" cy="431800"/>
          </a:xfrm>
          <a:prstGeom prst="rect">
            <a:avLst/>
          </a:prstGeom>
        </p:spPr>
      </p:pic>
      <p:pic>
        <p:nvPicPr>
          <p:cNvPr id="7" name="Picture 6"/>
          <p:cNvPicPr>
            <a:picLocks noChangeAspect="1"/>
          </p:cNvPicPr>
          <p:nvPr userDrawn="1"/>
        </p:nvPicPr>
        <p:blipFill>
          <a:blip r:embed="rId7"/>
          <a:stretch>
            <a:fillRect/>
          </a:stretch>
        </p:blipFill>
        <p:spPr>
          <a:xfrm>
            <a:off x="8739294" y="6108700"/>
            <a:ext cx="431800" cy="431800"/>
          </a:xfrm>
          <a:prstGeom prst="rect">
            <a:avLst/>
          </a:prstGeom>
        </p:spPr>
      </p:pic>
    </p:spTree>
    <p:extLst>
      <p:ext uri="{BB962C8B-B14F-4D97-AF65-F5344CB8AC3E}">
        <p14:creationId xmlns:p14="http://schemas.microsoft.com/office/powerpoint/2010/main" val="1253763690"/>
      </p:ext>
    </p:extLst>
  </p:cSld>
  <p:clrMap bg1="lt1" tx1="dk1" bg2="lt2" tx2="dk2" accent1="accent1" accent2="accent2" accent3="accent3" accent4="accent4" accent5="accent5" accent6="accent6" hlink="hlink" folHlink="folHlink"/>
  <p:sldLayoutIdLst>
    <p:sldLayoutId id="2147483671" r:id="rId1"/>
    <p:sldLayoutId id="2147483676" r:id="rId2"/>
  </p:sldLayoutIdLst>
  <p:txStyles>
    <p:titleStyle>
      <a:lvl1pPr algn="l" defTabSz="457200" rtl="0" eaLnBrk="1" latinLnBrk="0" hangingPunct="1">
        <a:spcBef>
          <a:spcPct val="0"/>
        </a:spcBef>
        <a:buNone/>
        <a:defRPr sz="3600" b="1" i="0" kern="1200">
          <a:solidFill>
            <a:srgbClr val="002D73"/>
          </a:solidFill>
          <a:latin typeface="Helvetica"/>
          <a:ea typeface="+mj-ea"/>
          <a:cs typeface="Helvetica"/>
        </a:defRPr>
      </a:lvl1pPr>
    </p:titleStyle>
    <p:bodyStyle>
      <a:lvl1pPr marL="0" indent="0" algn="l" defTabSz="457200" rtl="0" eaLnBrk="1" latinLnBrk="0" hangingPunct="1">
        <a:spcBef>
          <a:spcPct val="20000"/>
        </a:spcBef>
        <a:buFont typeface="Arial"/>
        <a:buNone/>
        <a:defRPr sz="2400" kern="1200">
          <a:solidFill>
            <a:srgbClr val="002D73"/>
          </a:solidFill>
          <a:latin typeface="Helvetica"/>
          <a:ea typeface="+mn-ea"/>
          <a:cs typeface="Helvetica"/>
        </a:defRPr>
      </a:lvl1pPr>
      <a:lvl2pPr marL="457200" indent="0" algn="l" defTabSz="457200" rtl="0" eaLnBrk="1" latinLnBrk="0" hangingPunct="1">
        <a:spcBef>
          <a:spcPct val="20000"/>
        </a:spcBef>
        <a:buFont typeface="Arial"/>
        <a:buNone/>
        <a:defRPr sz="2400" kern="1200">
          <a:solidFill>
            <a:srgbClr val="002D73"/>
          </a:solidFill>
          <a:latin typeface="+mn-lt"/>
          <a:ea typeface="+mn-ea"/>
          <a:cs typeface="+mn-cs"/>
        </a:defRPr>
      </a:lvl2pPr>
      <a:lvl3pPr marL="914400" indent="0" algn="l" defTabSz="457200" rtl="0" eaLnBrk="1" latinLnBrk="0" hangingPunct="1">
        <a:spcBef>
          <a:spcPct val="20000"/>
        </a:spcBef>
        <a:buFont typeface="Arial"/>
        <a:buNone/>
        <a:defRPr sz="2400" kern="1200">
          <a:solidFill>
            <a:srgbClr val="002D73"/>
          </a:solidFill>
          <a:latin typeface="+mn-lt"/>
          <a:ea typeface="+mn-ea"/>
          <a:cs typeface="+mn-cs"/>
        </a:defRPr>
      </a:lvl3pPr>
      <a:lvl4pPr marL="1371600" indent="0" algn="l" defTabSz="457200" rtl="0" eaLnBrk="1" latinLnBrk="0" hangingPunct="1">
        <a:spcBef>
          <a:spcPct val="20000"/>
        </a:spcBef>
        <a:buFont typeface="Arial"/>
        <a:buNone/>
        <a:defRPr sz="2400" kern="1200">
          <a:solidFill>
            <a:srgbClr val="002D73"/>
          </a:solidFill>
          <a:latin typeface="+mn-lt"/>
          <a:ea typeface="+mn-ea"/>
          <a:cs typeface="+mn-cs"/>
        </a:defRPr>
      </a:lvl4pPr>
      <a:lvl5pPr marL="1828800" indent="0" algn="l" defTabSz="457200" rtl="0" eaLnBrk="1" latinLnBrk="0" hangingPunct="1">
        <a:spcBef>
          <a:spcPct val="20000"/>
        </a:spcBef>
        <a:buFont typeface="Arial"/>
        <a:buNone/>
        <a:defRPr sz="2400" kern="1200">
          <a:solidFill>
            <a:srgbClr val="002D73"/>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descr="miniPCR bio Template PPT 080719_Apertura copia copy 3.jpg"/>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4737" y="0"/>
            <a:ext cx="12187263" cy="6858000"/>
          </a:xfrm>
          <a:prstGeom prst="rect">
            <a:avLst/>
          </a:prstGeom>
        </p:spPr>
      </p:pic>
      <p:pic>
        <p:nvPicPr>
          <p:cNvPr id="8" name="Picture 7"/>
          <p:cNvPicPr>
            <a:picLocks noChangeAspect="1"/>
          </p:cNvPicPr>
          <p:nvPr userDrawn="1"/>
        </p:nvPicPr>
        <p:blipFill>
          <a:blip r:embed="rId4"/>
          <a:stretch>
            <a:fillRect/>
          </a:stretch>
        </p:blipFill>
        <p:spPr>
          <a:xfrm>
            <a:off x="3487420" y="6108700"/>
            <a:ext cx="431800" cy="431800"/>
          </a:xfrm>
          <a:prstGeom prst="rect">
            <a:avLst/>
          </a:prstGeom>
        </p:spPr>
      </p:pic>
      <p:pic>
        <p:nvPicPr>
          <p:cNvPr id="9" name="Picture 8"/>
          <p:cNvPicPr>
            <a:picLocks noChangeAspect="1"/>
          </p:cNvPicPr>
          <p:nvPr userDrawn="1"/>
        </p:nvPicPr>
        <p:blipFill>
          <a:blip r:embed="rId5"/>
          <a:stretch>
            <a:fillRect/>
          </a:stretch>
        </p:blipFill>
        <p:spPr>
          <a:xfrm>
            <a:off x="6195060" y="6108700"/>
            <a:ext cx="431800" cy="431800"/>
          </a:xfrm>
          <a:prstGeom prst="rect">
            <a:avLst/>
          </a:prstGeom>
        </p:spPr>
      </p:pic>
      <p:sp>
        <p:nvSpPr>
          <p:cNvPr id="14" name="Title Placeholder 13"/>
          <p:cNvSpPr>
            <a:spLocks noGrp="1"/>
          </p:cNvSpPr>
          <p:nvPr>
            <p:ph type="title"/>
          </p:nvPr>
        </p:nvSpPr>
        <p:spPr>
          <a:xfrm>
            <a:off x="3423920" y="3505518"/>
            <a:ext cx="7538720" cy="1143000"/>
          </a:xfrm>
          <a:prstGeom prst="rect">
            <a:avLst/>
          </a:prstGeom>
        </p:spPr>
        <p:txBody>
          <a:bodyPr vert="horz" lIns="91440" tIns="45720" rIns="91440" bIns="45720" rtlCol="0" anchor="ctr">
            <a:normAutofit/>
          </a:bodyPr>
          <a:lstStyle/>
          <a:p>
            <a:r>
              <a:rPr lang="en-US" dirty="0"/>
              <a:t>Click to edit Master title style</a:t>
            </a:r>
          </a:p>
        </p:txBody>
      </p:sp>
      <p:pic>
        <p:nvPicPr>
          <p:cNvPr id="6" name="Picture 5"/>
          <p:cNvPicPr>
            <a:picLocks noChangeAspect="1"/>
          </p:cNvPicPr>
          <p:nvPr userDrawn="1"/>
        </p:nvPicPr>
        <p:blipFill>
          <a:blip r:embed="rId6"/>
          <a:stretch>
            <a:fillRect/>
          </a:stretch>
        </p:blipFill>
        <p:spPr>
          <a:xfrm>
            <a:off x="8824808" y="6108700"/>
            <a:ext cx="431800" cy="431800"/>
          </a:xfrm>
          <a:prstGeom prst="rect">
            <a:avLst/>
          </a:prstGeom>
        </p:spPr>
      </p:pic>
    </p:spTree>
    <p:extLst>
      <p:ext uri="{BB962C8B-B14F-4D97-AF65-F5344CB8AC3E}">
        <p14:creationId xmlns:p14="http://schemas.microsoft.com/office/powerpoint/2010/main" val="2648636361"/>
      </p:ext>
    </p:extLst>
  </p:cSld>
  <p:clrMap bg1="lt1" tx1="dk1" bg2="lt2" tx2="dk2" accent1="accent1" accent2="accent2" accent3="accent3" accent4="accent4" accent5="accent5" accent6="accent6" hlink="hlink" folHlink="folHlink"/>
  <p:sldLayoutIdLst>
    <p:sldLayoutId id="2147483673" r:id="rId1"/>
  </p:sldLayoutIdLst>
  <p:txStyles>
    <p:titleStyle>
      <a:lvl1pPr algn="l" defTabSz="457200" rtl="0" eaLnBrk="1" latinLnBrk="0" hangingPunct="1">
        <a:spcBef>
          <a:spcPct val="0"/>
        </a:spcBef>
        <a:buNone/>
        <a:defRPr sz="4000" b="1" i="0" kern="1200">
          <a:solidFill>
            <a:srgbClr val="002D73"/>
          </a:solidFill>
          <a:latin typeface="Helvetica"/>
          <a:ea typeface="+mj-ea"/>
          <a:cs typeface="Helvetica"/>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8" Type="http://schemas.openxmlformats.org/officeDocument/2006/relationships/customXml" Target="../ink/ink2.xml"/><Relationship Id="rId3" Type="http://schemas.openxmlformats.org/officeDocument/2006/relationships/image" Target="../media/image12.png"/><Relationship Id="rId7"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customXml" Target="../ink/ink1.xml"/><Relationship Id="rId11" Type="http://schemas.openxmlformats.org/officeDocument/2006/relationships/image" Target="../media/image18.png"/><Relationship Id="rId5" Type="http://schemas.openxmlformats.org/officeDocument/2006/relationships/image" Target="../media/image14.png"/><Relationship Id="rId10" Type="http://schemas.openxmlformats.org/officeDocument/2006/relationships/image" Target="../media/image17.png"/><Relationship Id="rId4" Type="http://schemas.openxmlformats.org/officeDocument/2006/relationships/image" Target="../media/image13.png"/><Relationship Id="rId9"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24.png"/><Relationship Id="rId5" Type="http://schemas.openxmlformats.org/officeDocument/2006/relationships/image" Target="../media/image18.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13.xml"/><Relationship Id="rId5" Type="http://schemas.openxmlformats.org/officeDocument/2006/relationships/image" Target="../media/image26.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4.xml.rels><?xml version="1.0" encoding="UTF-8" standalone="yes"?>
<Relationships xmlns="http://schemas.openxmlformats.org/package/2006/relationships"><Relationship Id="rId3" Type="http://schemas.openxmlformats.org/officeDocument/2006/relationships/image" Target="../media/image39.jpeg"/><Relationship Id="rId7" Type="http://schemas.openxmlformats.org/officeDocument/2006/relationships/image" Target="../media/image43.jpeg"/><Relationship Id="rId2" Type="http://schemas.openxmlformats.org/officeDocument/2006/relationships/notesSlide" Target="../notesSlides/notesSlide23.xml"/><Relationship Id="rId1" Type="http://schemas.openxmlformats.org/officeDocument/2006/relationships/slideLayout" Target="../slideLayouts/slideLayout15.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13.xml"/><Relationship Id="rId6" Type="http://schemas.openxmlformats.org/officeDocument/2006/relationships/image" Target="../media/image24.png"/><Relationship Id="rId5" Type="http://schemas.openxmlformats.org/officeDocument/2006/relationships/image" Target="../media/image18.png"/><Relationship Id="rId4" Type="http://schemas.openxmlformats.org/officeDocument/2006/relationships/image" Target="../media/image23.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hyperlink" Target="https://berthub.eu/articles/posts/reverse-engineering-source-code-of-the-biontech-pfizer-vaccine/" TargetMode="External"/><Relationship Id="rId7" Type="http://schemas.openxmlformats.org/officeDocument/2006/relationships/image" Target="../media/image45.png"/><Relationship Id="rId2" Type="http://schemas.openxmlformats.org/officeDocument/2006/relationships/notesSlide" Target="../notesSlides/notesSlide31.xml"/><Relationship Id="rId1" Type="http://schemas.openxmlformats.org/officeDocument/2006/relationships/slideLayout" Target="../slideLayouts/slideLayout13.xml"/><Relationship Id="rId6" Type="http://schemas.openxmlformats.org/officeDocument/2006/relationships/hyperlink" Target="https://www.minipcr.com/educational-resources/" TargetMode="External"/><Relationship Id="rId5" Type="http://schemas.openxmlformats.org/officeDocument/2006/relationships/hyperlink" Target="https://docs.google.com/document/d/1CISoZmlLRtrQMMvapQMmBISiJFAhDNbusTxwd5L8xeM/edit?usp=sharing" TargetMode="External"/><Relationship Id="rId4" Type="http://schemas.openxmlformats.org/officeDocument/2006/relationships/hyperlink" Target="https://www.nytimes.com/interactive/2020/health/moderna-covid-19-vaccine.html"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hyperlink" Target="https://dnadots.minipcr.com/dnadots/mrna-vaccines" TargetMode="External"/><Relationship Id="rId1" Type="http://schemas.openxmlformats.org/officeDocument/2006/relationships/slideLayout" Target="../slideLayouts/slideLayout16.xml"/><Relationship Id="rId4" Type="http://schemas.openxmlformats.org/officeDocument/2006/relationships/image" Target="../media/image47.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a:t>COVID-19 RNA Vaccines</a:t>
            </a:r>
          </a:p>
        </p:txBody>
      </p:sp>
      <p:sp>
        <p:nvSpPr>
          <p:cNvPr id="3" name="Text Placeholder 2"/>
          <p:cNvSpPr>
            <a:spLocks noGrp="1"/>
          </p:cNvSpPr>
          <p:nvPr>
            <p:ph type="body" sz="quarter" idx="11"/>
          </p:nvPr>
        </p:nvSpPr>
        <p:spPr/>
        <p:txBody>
          <a:bodyPr/>
          <a:lstStyle/>
          <a:p>
            <a:r>
              <a:rPr lang="en-US" dirty="0"/>
              <a:t>What are RNA vaccines and how do they work?</a:t>
            </a:r>
          </a:p>
        </p:txBody>
      </p:sp>
      <p:sp>
        <p:nvSpPr>
          <p:cNvPr id="4" name="Text Placeholder 3"/>
          <p:cNvSpPr>
            <a:spLocks noGrp="1"/>
          </p:cNvSpPr>
          <p:nvPr>
            <p:ph type="body" sz="quarter" idx="12"/>
          </p:nvPr>
        </p:nvSpPr>
        <p:spPr>
          <a:xfrm>
            <a:off x="3898630" y="6192400"/>
            <a:ext cx="1833562" cy="415925"/>
          </a:xfrm>
        </p:spPr>
        <p:txBody>
          <a:bodyPr/>
          <a:lstStyle/>
          <a:p>
            <a:r>
              <a:rPr lang="en-US" dirty="0"/>
              <a:t>@</a:t>
            </a:r>
            <a:r>
              <a:rPr lang="en-US" dirty="0" err="1"/>
              <a:t>miniPCR</a:t>
            </a:r>
            <a:endParaRPr lang="en-US" dirty="0"/>
          </a:p>
        </p:txBody>
      </p:sp>
      <p:sp>
        <p:nvSpPr>
          <p:cNvPr id="5" name="Text Placeholder 4"/>
          <p:cNvSpPr>
            <a:spLocks noGrp="1"/>
          </p:cNvSpPr>
          <p:nvPr>
            <p:ph type="body" sz="quarter" idx="13"/>
          </p:nvPr>
        </p:nvSpPr>
        <p:spPr>
          <a:xfrm>
            <a:off x="6640506" y="6196675"/>
            <a:ext cx="2064104" cy="415925"/>
          </a:xfrm>
        </p:spPr>
        <p:txBody>
          <a:bodyPr/>
          <a:lstStyle/>
          <a:p>
            <a:r>
              <a:rPr lang="en-US" sz="1300" dirty="0" err="1"/>
              <a:t>Facebook.com</a:t>
            </a:r>
            <a:r>
              <a:rPr lang="en-US" sz="1300" dirty="0"/>
              <a:t>/</a:t>
            </a:r>
            <a:r>
              <a:rPr lang="en-US" sz="1300" dirty="0" err="1"/>
              <a:t>miniPCR</a:t>
            </a:r>
            <a:endParaRPr lang="en-US" sz="1300" dirty="0"/>
          </a:p>
        </p:txBody>
      </p:sp>
      <p:sp>
        <p:nvSpPr>
          <p:cNvPr id="6" name="TextBox 5">
            <a:extLst>
              <a:ext uri="{FF2B5EF4-FFF2-40B4-BE49-F238E27FC236}">
                <a16:creationId xmlns:a16="http://schemas.microsoft.com/office/drawing/2014/main" id="{03AD65D5-5A46-CF42-93DE-D4834C6C2350}"/>
              </a:ext>
            </a:extLst>
          </p:cNvPr>
          <p:cNvSpPr txBox="1"/>
          <p:nvPr/>
        </p:nvSpPr>
        <p:spPr>
          <a:xfrm>
            <a:off x="7147278" y="6486958"/>
            <a:ext cx="4586111" cy="276999"/>
          </a:xfrm>
          <a:prstGeom prst="rect">
            <a:avLst/>
          </a:prstGeom>
          <a:noFill/>
        </p:spPr>
        <p:txBody>
          <a:bodyPr wrap="square" rtlCol="0">
            <a:spAutoFit/>
          </a:bodyPr>
          <a:lstStyle/>
          <a:p>
            <a:pPr algn="r"/>
            <a:r>
              <a:rPr lang="sk-SK" sz="1200" b="0" i="0" dirty="0">
                <a:solidFill>
                  <a:srgbClr val="002D73"/>
                </a:solidFill>
                <a:latin typeface="Helvetica"/>
                <a:cs typeface="Helvetica"/>
              </a:rPr>
              <a:t>© 2021 by Amplyus LLC</a:t>
            </a:r>
            <a:endParaRPr lang="en-US" sz="1200" b="0" i="0" dirty="0">
              <a:solidFill>
                <a:srgbClr val="002D73"/>
              </a:solidFill>
              <a:latin typeface="Helvetica"/>
              <a:cs typeface="Helvetica"/>
            </a:endParaRPr>
          </a:p>
        </p:txBody>
      </p:sp>
      <p:sp>
        <p:nvSpPr>
          <p:cNvPr id="7" name="Text Placeholder 3">
            <a:extLst>
              <a:ext uri="{FF2B5EF4-FFF2-40B4-BE49-F238E27FC236}">
                <a16:creationId xmlns:a16="http://schemas.microsoft.com/office/drawing/2014/main" id="{068EF2A1-755F-DF4D-9FB3-CB1DB90611F0}"/>
              </a:ext>
            </a:extLst>
          </p:cNvPr>
          <p:cNvSpPr txBox="1">
            <a:spLocks/>
          </p:cNvSpPr>
          <p:nvPr/>
        </p:nvSpPr>
        <p:spPr>
          <a:xfrm>
            <a:off x="9202914" y="6192907"/>
            <a:ext cx="1833562" cy="415925"/>
          </a:xfrm>
          <a:prstGeom prst="rect">
            <a:avLst/>
          </a:prstGeom>
        </p:spPr>
        <p:txBody>
          <a:bodyPr vert="horz"/>
          <a:lstStyle>
            <a:lvl1pPr marL="0" indent="0" algn="l" defTabSz="457200" rtl="0" eaLnBrk="1" latinLnBrk="0" hangingPunct="1">
              <a:spcBef>
                <a:spcPct val="20000"/>
              </a:spcBef>
              <a:buFont typeface="Arial"/>
              <a:buNone/>
              <a:defRPr sz="1600" kern="1200">
                <a:solidFill>
                  <a:srgbClr val="002D73"/>
                </a:solidFill>
                <a:latin typeface="Helvetica"/>
                <a:ea typeface="+mn-ea"/>
                <a:cs typeface="Helvetica"/>
              </a:defRPr>
            </a:lvl1pPr>
            <a:lvl2pPr marL="457200" indent="0" algn="l" defTabSz="457200" rtl="0" eaLnBrk="1" latinLnBrk="0" hangingPunct="1">
              <a:spcBef>
                <a:spcPct val="20000"/>
              </a:spcBef>
              <a:buFont typeface="Arial"/>
              <a:buNone/>
              <a:defRPr sz="1600" kern="1200">
                <a:solidFill>
                  <a:srgbClr val="002D73"/>
                </a:solidFill>
                <a:latin typeface="Helvetica"/>
                <a:ea typeface="+mn-ea"/>
                <a:cs typeface="Helvetica"/>
              </a:defRPr>
            </a:lvl2pPr>
            <a:lvl3pPr marL="914400" indent="0" algn="l" defTabSz="457200" rtl="0" eaLnBrk="1" latinLnBrk="0" hangingPunct="1">
              <a:spcBef>
                <a:spcPct val="20000"/>
              </a:spcBef>
              <a:buFont typeface="Arial"/>
              <a:buNone/>
              <a:defRPr sz="1600" kern="1200">
                <a:solidFill>
                  <a:srgbClr val="002D73"/>
                </a:solidFill>
                <a:latin typeface="Helvetica"/>
                <a:ea typeface="+mn-ea"/>
                <a:cs typeface="Helvetica"/>
              </a:defRPr>
            </a:lvl3pPr>
            <a:lvl4pPr marL="1371600" indent="0" algn="l" defTabSz="457200" rtl="0" eaLnBrk="1" latinLnBrk="0" hangingPunct="1">
              <a:spcBef>
                <a:spcPct val="20000"/>
              </a:spcBef>
              <a:buFont typeface="Arial"/>
              <a:buNone/>
              <a:defRPr sz="1600" kern="1200">
                <a:solidFill>
                  <a:srgbClr val="002D73"/>
                </a:solidFill>
                <a:latin typeface="Helvetica"/>
                <a:ea typeface="+mn-ea"/>
                <a:cs typeface="Helvetica"/>
              </a:defRPr>
            </a:lvl4pPr>
            <a:lvl5pPr marL="1828800" indent="0" algn="l" defTabSz="457200" rtl="0" eaLnBrk="1" latinLnBrk="0" hangingPunct="1">
              <a:spcBef>
                <a:spcPct val="20000"/>
              </a:spcBef>
              <a:buFont typeface="Arial"/>
              <a:buNone/>
              <a:defRPr sz="1600" kern="1200">
                <a:solidFill>
                  <a:srgbClr val="002D73"/>
                </a:solidFill>
                <a:latin typeface="Helvetica"/>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a:t>
            </a:r>
            <a:r>
              <a:rPr lang="en-US" dirty="0" err="1"/>
              <a:t>miniPCR</a:t>
            </a:r>
            <a:endParaRPr lang="en-US" dirty="0"/>
          </a:p>
        </p:txBody>
      </p:sp>
    </p:spTree>
    <p:extLst>
      <p:ext uri="{BB962C8B-B14F-4D97-AF65-F5344CB8AC3E}">
        <p14:creationId xmlns:p14="http://schemas.microsoft.com/office/powerpoint/2010/main" val="12107408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3A0AA940-ECEB-6B4B-9F7C-AD3ED4850FC2}"/>
              </a:ext>
            </a:extLst>
          </p:cNvPr>
          <p:cNvSpPr>
            <a:spLocks noGrp="1"/>
          </p:cNvSpPr>
          <p:nvPr>
            <p:ph type="body" idx="1"/>
          </p:nvPr>
        </p:nvSpPr>
        <p:spPr>
          <a:xfrm>
            <a:off x="391160" y="1707445"/>
            <a:ext cx="5704840" cy="4063999"/>
          </a:xfrm>
        </p:spPr>
        <p:txBody>
          <a:bodyPr/>
          <a:lstStyle/>
          <a:p>
            <a:pPr marL="342900" indent="-342900">
              <a:buFont typeface="Arial" panose="020B0604020202020204" pitchFamily="34" charset="0"/>
              <a:buChar char="•"/>
            </a:pPr>
            <a:r>
              <a:rPr lang="en-US"/>
              <a:t>What is SARS-CoV-2?</a:t>
            </a:r>
          </a:p>
          <a:p>
            <a:pPr marL="342900" indent="-342900">
              <a:buFont typeface="Arial" panose="020B0604020202020204" pitchFamily="34" charset="0"/>
              <a:buChar char="•"/>
            </a:pPr>
            <a:r>
              <a:rPr lang="en-US"/>
              <a:t>What is an RNA vaccine?</a:t>
            </a:r>
          </a:p>
          <a:p>
            <a:pPr marL="342900" indent="-342900">
              <a:buFont typeface="Arial" panose="020B0604020202020204" pitchFamily="34" charset="0"/>
              <a:buChar char="•"/>
            </a:pPr>
            <a:r>
              <a:rPr lang="en-US"/>
              <a:t>How does our immune system respond?</a:t>
            </a:r>
          </a:p>
          <a:p>
            <a:pPr marL="342900" indent="-342900">
              <a:buFont typeface="Arial" panose="020B0604020202020204" pitchFamily="34" charset="0"/>
              <a:buChar char="•"/>
            </a:pPr>
            <a:r>
              <a:rPr lang="en-US"/>
              <a:t>How are they made?</a:t>
            </a:r>
          </a:p>
          <a:p>
            <a:pPr marL="342900" indent="-342900">
              <a:buFont typeface="Arial" panose="020B0604020202020204" pitchFamily="34" charset="0"/>
              <a:buChar char="•"/>
            </a:pPr>
            <a:endParaRPr lang="en-US"/>
          </a:p>
          <a:p>
            <a:pPr marL="342900" indent="-342900">
              <a:buFont typeface="Arial" panose="020B0604020202020204" pitchFamily="34" charset="0"/>
              <a:buChar char="•"/>
            </a:pPr>
            <a:r>
              <a:rPr lang="en-US"/>
              <a:t>Q&amp;A</a:t>
            </a:r>
          </a:p>
          <a:p>
            <a:pPr marL="342900" indent="-342900">
              <a:buFont typeface="Arial" panose="020B0604020202020204" pitchFamily="34" charset="0"/>
              <a:buChar char="•"/>
            </a:pPr>
            <a:endParaRPr lang="en-US" dirty="0"/>
          </a:p>
        </p:txBody>
      </p:sp>
      <p:sp>
        <p:nvSpPr>
          <p:cNvPr id="7" name="Title 6">
            <a:extLst>
              <a:ext uri="{FF2B5EF4-FFF2-40B4-BE49-F238E27FC236}">
                <a16:creationId xmlns:a16="http://schemas.microsoft.com/office/drawing/2014/main" id="{83C425C3-2093-E647-9C3D-DCB5C0C20EDA}"/>
              </a:ext>
            </a:extLst>
          </p:cNvPr>
          <p:cNvSpPr>
            <a:spLocks noGrp="1"/>
          </p:cNvSpPr>
          <p:nvPr>
            <p:ph type="title"/>
          </p:nvPr>
        </p:nvSpPr>
        <p:spPr/>
        <p:txBody>
          <a:bodyPr/>
          <a:lstStyle/>
          <a:p>
            <a:r>
              <a:rPr lang="en-US"/>
              <a:t>Overview</a:t>
            </a:r>
            <a:endParaRPr lang="en-US" dirty="0"/>
          </a:p>
        </p:txBody>
      </p:sp>
      <p:pic>
        <p:nvPicPr>
          <p:cNvPr id="11266" name="Picture 2" descr="Coronavirus Disease 2019 (COVID-19) | Disease or Condition of the Week | CDC">
            <a:extLst>
              <a:ext uri="{FF2B5EF4-FFF2-40B4-BE49-F238E27FC236}">
                <a16:creationId xmlns:a16="http://schemas.microsoft.com/office/drawing/2014/main" id="{83887F26-977D-BA4B-9A50-88CC0674AB33}"/>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857033" y="1295612"/>
            <a:ext cx="5405120"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88129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5A5D8-645D-E443-A053-8E23F636F3E1}"/>
              </a:ext>
            </a:extLst>
          </p:cNvPr>
          <p:cNvSpPr>
            <a:spLocks noGrp="1"/>
          </p:cNvSpPr>
          <p:nvPr>
            <p:ph type="title"/>
          </p:nvPr>
        </p:nvSpPr>
        <p:spPr/>
        <p:txBody>
          <a:bodyPr/>
          <a:lstStyle/>
          <a:p>
            <a:r>
              <a:rPr lang="en-US" dirty="0"/>
              <a:t>What is a virus?</a:t>
            </a:r>
          </a:p>
        </p:txBody>
      </p:sp>
      <p:sp>
        <p:nvSpPr>
          <p:cNvPr id="4" name="Content Placeholder 3">
            <a:extLst>
              <a:ext uri="{FF2B5EF4-FFF2-40B4-BE49-F238E27FC236}">
                <a16:creationId xmlns:a16="http://schemas.microsoft.com/office/drawing/2014/main" id="{E1F15DE8-D41A-D04B-ACD7-B242024EB4C4}"/>
              </a:ext>
            </a:extLst>
          </p:cNvPr>
          <p:cNvSpPr>
            <a:spLocks noGrp="1"/>
          </p:cNvSpPr>
          <p:nvPr>
            <p:ph sz="half" idx="1"/>
          </p:nvPr>
        </p:nvSpPr>
        <p:spPr/>
        <p:txBody>
          <a:bodyPr/>
          <a:lstStyle/>
          <a:p>
            <a:r>
              <a:rPr lang="en-US" dirty="0"/>
              <a:t>DNA or RNA genome</a:t>
            </a:r>
          </a:p>
          <a:p>
            <a:r>
              <a:rPr lang="en-US" dirty="0"/>
              <a:t>Enclosed in some sort of shell</a:t>
            </a:r>
          </a:p>
          <a:p>
            <a:r>
              <a:rPr lang="en-US" dirty="0"/>
              <a:t>Different viruses can infect different hosts – bacteria, animals, plants, humans</a:t>
            </a:r>
          </a:p>
          <a:p>
            <a:pPr marL="457200" lvl="1" indent="0">
              <a:buNone/>
            </a:pPr>
            <a:endParaRPr lang="en-US" dirty="0"/>
          </a:p>
          <a:p>
            <a:pPr marL="0" indent="0">
              <a:buNone/>
            </a:pPr>
            <a:endParaRPr lang="en-US" dirty="0"/>
          </a:p>
        </p:txBody>
      </p:sp>
      <p:sp>
        <p:nvSpPr>
          <p:cNvPr id="8" name="TextBox 7">
            <a:extLst>
              <a:ext uri="{FF2B5EF4-FFF2-40B4-BE49-F238E27FC236}">
                <a16:creationId xmlns:a16="http://schemas.microsoft.com/office/drawing/2014/main" id="{34A67DE0-8238-A548-8D42-6133CCCE88B9}"/>
              </a:ext>
            </a:extLst>
          </p:cNvPr>
          <p:cNvSpPr txBox="1"/>
          <p:nvPr/>
        </p:nvSpPr>
        <p:spPr>
          <a:xfrm>
            <a:off x="9605944" y="5874080"/>
            <a:ext cx="1544012" cy="369332"/>
          </a:xfrm>
          <a:prstGeom prst="rect">
            <a:avLst/>
          </a:prstGeom>
          <a:noFill/>
        </p:spPr>
        <p:txBody>
          <a:bodyPr wrap="none" rtlCol="0">
            <a:spAutoFit/>
          </a:bodyPr>
          <a:lstStyle/>
          <a:p>
            <a:r>
              <a:rPr lang="en-US" dirty="0">
                <a:latin typeface="Gotham-Book" panose="02000504050000020004" pitchFamily="2" charset="0"/>
              </a:rPr>
              <a:t>Image: CDC</a:t>
            </a:r>
          </a:p>
        </p:txBody>
      </p:sp>
      <p:pic>
        <p:nvPicPr>
          <p:cNvPr id="10" name="Picture 9">
            <a:extLst>
              <a:ext uri="{FF2B5EF4-FFF2-40B4-BE49-F238E27FC236}">
                <a16:creationId xmlns:a16="http://schemas.microsoft.com/office/drawing/2014/main" id="{F2F57EB1-88BA-4141-A68F-113E56B024F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60003" y="885537"/>
            <a:ext cx="4793797" cy="4793797"/>
          </a:xfrm>
          <a:prstGeom prst="rect">
            <a:avLst/>
          </a:prstGeom>
        </p:spPr>
      </p:pic>
    </p:spTree>
    <p:extLst>
      <p:ext uri="{BB962C8B-B14F-4D97-AF65-F5344CB8AC3E}">
        <p14:creationId xmlns:p14="http://schemas.microsoft.com/office/powerpoint/2010/main" val="28808783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F7F03-523A-6F49-8EC4-4A35A151B234}"/>
              </a:ext>
            </a:extLst>
          </p:cNvPr>
          <p:cNvSpPr>
            <a:spLocks noGrp="1"/>
          </p:cNvSpPr>
          <p:nvPr>
            <p:ph type="title"/>
          </p:nvPr>
        </p:nvSpPr>
        <p:spPr/>
        <p:txBody>
          <a:bodyPr/>
          <a:lstStyle/>
          <a:p>
            <a:r>
              <a:rPr lang="en-US" dirty="0"/>
              <a:t>SARS-CoV-2 and COVID-19</a:t>
            </a:r>
          </a:p>
        </p:txBody>
      </p:sp>
      <p:pic>
        <p:nvPicPr>
          <p:cNvPr id="4" name="Picture 3">
            <a:extLst>
              <a:ext uri="{FF2B5EF4-FFF2-40B4-BE49-F238E27FC236}">
                <a16:creationId xmlns:a16="http://schemas.microsoft.com/office/drawing/2014/main" id="{56E80B4F-999F-3045-AA03-D09A85D9B2C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814637" y="1195219"/>
            <a:ext cx="6086476" cy="4830159"/>
          </a:xfrm>
          <a:prstGeom prst="rect">
            <a:avLst/>
          </a:prstGeom>
        </p:spPr>
      </p:pic>
      <p:sp>
        <p:nvSpPr>
          <p:cNvPr id="5" name="TextBox 4">
            <a:extLst>
              <a:ext uri="{FF2B5EF4-FFF2-40B4-BE49-F238E27FC236}">
                <a16:creationId xmlns:a16="http://schemas.microsoft.com/office/drawing/2014/main" id="{A3443422-90B8-A446-8CD2-1506785E26B9}"/>
              </a:ext>
            </a:extLst>
          </p:cNvPr>
          <p:cNvSpPr txBox="1"/>
          <p:nvPr/>
        </p:nvSpPr>
        <p:spPr>
          <a:xfrm>
            <a:off x="9320213" y="5656046"/>
            <a:ext cx="1919564" cy="369332"/>
          </a:xfrm>
          <a:prstGeom prst="rect">
            <a:avLst/>
          </a:prstGeom>
          <a:noFill/>
        </p:spPr>
        <p:txBody>
          <a:bodyPr wrap="none" rtlCol="0">
            <a:spAutoFit/>
          </a:bodyPr>
          <a:lstStyle/>
          <a:p>
            <a:r>
              <a:rPr lang="en-US" dirty="0">
                <a:latin typeface="Gotham-Book" panose="02000504050000020004" pitchFamily="2" charset="0"/>
              </a:rPr>
              <a:t>Rabi et al. 2019</a:t>
            </a:r>
          </a:p>
        </p:txBody>
      </p:sp>
    </p:spTree>
    <p:extLst>
      <p:ext uri="{BB962C8B-B14F-4D97-AF65-F5344CB8AC3E}">
        <p14:creationId xmlns:p14="http://schemas.microsoft.com/office/powerpoint/2010/main" val="2908523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65296845-9F20-4EB3-9E03-E1E81F892B72}"/>
              </a:ext>
            </a:extLst>
          </p:cNvPr>
          <p:cNvSpPr/>
          <p:nvPr/>
        </p:nvSpPr>
        <p:spPr>
          <a:xfrm>
            <a:off x="-157018" y="2068417"/>
            <a:ext cx="8765310" cy="4184601"/>
          </a:xfrm>
          <a:custGeom>
            <a:avLst/>
            <a:gdLst>
              <a:gd name="connsiteX0" fmla="*/ 110836 w 8765310"/>
              <a:gd name="connsiteY0" fmla="*/ 194492 h 4184601"/>
              <a:gd name="connsiteX1" fmla="*/ 110836 w 8765310"/>
              <a:gd name="connsiteY1" fmla="*/ 194492 h 4184601"/>
              <a:gd name="connsiteX2" fmla="*/ 295563 w 8765310"/>
              <a:gd name="connsiteY2" fmla="*/ 148310 h 4184601"/>
              <a:gd name="connsiteX3" fmla="*/ 350982 w 8765310"/>
              <a:gd name="connsiteY3" fmla="*/ 139074 h 4184601"/>
              <a:gd name="connsiteX4" fmla="*/ 387927 w 8765310"/>
              <a:gd name="connsiteY4" fmla="*/ 129838 h 4184601"/>
              <a:gd name="connsiteX5" fmla="*/ 452582 w 8765310"/>
              <a:gd name="connsiteY5" fmla="*/ 120601 h 4184601"/>
              <a:gd name="connsiteX6" fmla="*/ 535709 w 8765310"/>
              <a:gd name="connsiteY6" fmla="*/ 92892 h 4184601"/>
              <a:gd name="connsiteX7" fmla="*/ 665018 w 8765310"/>
              <a:gd name="connsiteY7" fmla="*/ 74419 h 4184601"/>
              <a:gd name="connsiteX8" fmla="*/ 803563 w 8765310"/>
              <a:gd name="connsiteY8" fmla="*/ 46710 h 4184601"/>
              <a:gd name="connsiteX9" fmla="*/ 969818 w 8765310"/>
              <a:gd name="connsiteY9" fmla="*/ 37474 h 4184601"/>
              <a:gd name="connsiteX10" fmla="*/ 1080654 w 8765310"/>
              <a:gd name="connsiteY10" fmla="*/ 28238 h 4184601"/>
              <a:gd name="connsiteX11" fmla="*/ 1634836 w 8765310"/>
              <a:gd name="connsiteY11" fmla="*/ 19001 h 4184601"/>
              <a:gd name="connsiteX12" fmla="*/ 2179782 w 8765310"/>
              <a:gd name="connsiteY12" fmla="*/ 528 h 4184601"/>
              <a:gd name="connsiteX13" fmla="*/ 2641600 w 8765310"/>
              <a:gd name="connsiteY13" fmla="*/ 19001 h 4184601"/>
              <a:gd name="connsiteX14" fmla="*/ 2863273 w 8765310"/>
              <a:gd name="connsiteY14" fmla="*/ 74419 h 4184601"/>
              <a:gd name="connsiteX15" fmla="*/ 3205018 w 8765310"/>
              <a:gd name="connsiteY15" fmla="*/ 194492 h 4184601"/>
              <a:gd name="connsiteX16" fmla="*/ 3472873 w 8765310"/>
              <a:gd name="connsiteY16" fmla="*/ 222201 h 4184601"/>
              <a:gd name="connsiteX17" fmla="*/ 3648363 w 8765310"/>
              <a:gd name="connsiteY17" fmla="*/ 203728 h 4184601"/>
              <a:gd name="connsiteX18" fmla="*/ 3759200 w 8765310"/>
              <a:gd name="connsiteY18" fmla="*/ 231438 h 4184601"/>
              <a:gd name="connsiteX19" fmla="*/ 3833091 w 8765310"/>
              <a:gd name="connsiteY19" fmla="*/ 249910 h 4184601"/>
              <a:gd name="connsiteX20" fmla="*/ 3906982 w 8765310"/>
              <a:gd name="connsiteY20" fmla="*/ 259147 h 4184601"/>
              <a:gd name="connsiteX21" fmla="*/ 3990109 w 8765310"/>
              <a:gd name="connsiteY21" fmla="*/ 277619 h 4184601"/>
              <a:gd name="connsiteX22" fmla="*/ 4100945 w 8765310"/>
              <a:gd name="connsiteY22" fmla="*/ 305328 h 4184601"/>
              <a:gd name="connsiteX23" fmla="*/ 4174836 w 8765310"/>
              <a:gd name="connsiteY23" fmla="*/ 333038 h 4184601"/>
              <a:gd name="connsiteX24" fmla="*/ 4202545 w 8765310"/>
              <a:gd name="connsiteY24" fmla="*/ 342274 h 4184601"/>
              <a:gd name="connsiteX25" fmla="*/ 4248727 w 8765310"/>
              <a:gd name="connsiteY25" fmla="*/ 351510 h 4184601"/>
              <a:gd name="connsiteX26" fmla="*/ 4294909 w 8765310"/>
              <a:gd name="connsiteY26" fmla="*/ 369983 h 4184601"/>
              <a:gd name="connsiteX27" fmla="*/ 4322618 w 8765310"/>
              <a:gd name="connsiteY27" fmla="*/ 379219 h 4184601"/>
              <a:gd name="connsiteX28" fmla="*/ 4359563 w 8765310"/>
              <a:gd name="connsiteY28" fmla="*/ 397692 h 4184601"/>
              <a:gd name="connsiteX29" fmla="*/ 4516582 w 8765310"/>
              <a:gd name="connsiteY29" fmla="*/ 425401 h 4184601"/>
              <a:gd name="connsiteX30" fmla="*/ 4608945 w 8765310"/>
              <a:gd name="connsiteY30" fmla="*/ 443874 h 4184601"/>
              <a:gd name="connsiteX31" fmla="*/ 4655127 w 8765310"/>
              <a:gd name="connsiteY31" fmla="*/ 462347 h 4184601"/>
              <a:gd name="connsiteX32" fmla="*/ 4821382 w 8765310"/>
              <a:gd name="connsiteY32" fmla="*/ 499292 h 4184601"/>
              <a:gd name="connsiteX33" fmla="*/ 4886036 w 8765310"/>
              <a:gd name="connsiteY33" fmla="*/ 527001 h 4184601"/>
              <a:gd name="connsiteX34" fmla="*/ 4932218 w 8765310"/>
              <a:gd name="connsiteY34" fmla="*/ 536238 h 4184601"/>
              <a:gd name="connsiteX35" fmla="*/ 4969163 w 8765310"/>
              <a:gd name="connsiteY35" fmla="*/ 545474 h 4184601"/>
              <a:gd name="connsiteX36" fmla="*/ 5052291 w 8765310"/>
              <a:gd name="connsiteY36" fmla="*/ 573183 h 4184601"/>
              <a:gd name="connsiteX37" fmla="*/ 5153891 w 8765310"/>
              <a:gd name="connsiteY37" fmla="*/ 600892 h 4184601"/>
              <a:gd name="connsiteX38" fmla="*/ 5384800 w 8765310"/>
              <a:gd name="connsiteY38" fmla="*/ 665547 h 4184601"/>
              <a:gd name="connsiteX39" fmla="*/ 5495636 w 8765310"/>
              <a:gd name="connsiteY39" fmla="*/ 693256 h 4184601"/>
              <a:gd name="connsiteX40" fmla="*/ 5652654 w 8765310"/>
              <a:gd name="connsiteY40" fmla="*/ 757910 h 4184601"/>
              <a:gd name="connsiteX41" fmla="*/ 5717309 w 8765310"/>
              <a:gd name="connsiteY41" fmla="*/ 785619 h 4184601"/>
              <a:gd name="connsiteX42" fmla="*/ 5975927 w 8765310"/>
              <a:gd name="connsiteY42" fmla="*/ 896456 h 4184601"/>
              <a:gd name="connsiteX43" fmla="*/ 6188363 w 8765310"/>
              <a:gd name="connsiteY43" fmla="*/ 988819 h 4184601"/>
              <a:gd name="connsiteX44" fmla="*/ 6317673 w 8765310"/>
              <a:gd name="connsiteY44" fmla="*/ 1071947 h 4184601"/>
              <a:gd name="connsiteX45" fmla="*/ 6391563 w 8765310"/>
              <a:gd name="connsiteY45" fmla="*/ 1127365 h 4184601"/>
              <a:gd name="connsiteX46" fmla="*/ 6465454 w 8765310"/>
              <a:gd name="connsiteY46" fmla="*/ 1182783 h 4184601"/>
              <a:gd name="connsiteX47" fmla="*/ 6613236 w 8765310"/>
              <a:gd name="connsiteY47" fmla="*/ 1284383 h 4184601"/>
              <a:gd name="connsiteX48" fmla="*/ 6668654 w 8765310"/>
              <a:gd name="connsiteY48" fmla="*/ 1321328 h 4184601"/>
              <a:gd name="connsiteX49" fmla="*/ 6714836 w 8765310"/>
              <a:gd name="connsiteY49" fmla="*/ 1367510 h 4184601"/>
              <a:gd name="connsiteX50" fmla="*/ 6770254 w 8765310"/>
              <a:gd name="connsiteY50" fmla="*/ 1395219 h 4184601"/>
              <a:gd name="connsiteX51" fmla="*/ 6853382 w 8765310"/>
              <a:gd name="connsiteY51" fmla="*/ 1487583 h 4184601"/>
              <a:gd name="connsiteX52" fmla="*/ 6927273 w 8765310"/>
              <a:gd name="connsiteY52" fmla="*/ 1561474 h 4184601"/>
              <a:gd name="connsiteX53" fmla="*/ 6954982 w 8765310"/>
              <a:gd name="connsiteY53" fmla="*/ 1589183 h 4184601"/>
              <a:gd name="connsiteX54" fmla="*/ 6991927 w 8765310"/>
              <a:gd name="connsiteY54" fmla="*/ 1626128 h 4184601"/>
              <a:gd name="connsiteX55" fmla="*/ 7010400 w 8765310"/>
              <a:gd name="connsiteY55" fmla="*/ 1653838 h 4184601"/>
              <a:gd name="connsiteX56" fmla="*/ 7047345 w 8765310"/>
              <a:gd name="connsiteY56" fmla="*/ 1681547 h 4184601"/>
              <a:gd name="connsiteX57" fmla="*/ 7232073 w 8765310"/>
              <a:gd name="connsiteY57" fmla="*/ 1866274 h 4184601"/>
              <a:gd name="connsiteX58" fmla="*/ 7370618 w 8765310"/>
              <a:gd name="connsiteY58" fmla="*/ 1967874 h 4184601"/>
              <a:gd name="connsiteX59" fmla="*/ 7453745 w 8765310"/>
              <a:gd name="connsiteY59" fmla="*/ 2060238 h 4184601"/>
              <a:gd name="connsiteX60" fmla="*/ 7518400 w 8765310"/>
              <a:gd name="connsiteY60" fmla="*/ 2106419 h 4184601"/>
              <a:gd name="connsiteX61" fmla="*/ 7564582 w 8765310"/>
              <a:gd name="connsiteY61" fmla="*/ 2152601 h 4184601"/>
              <a:gd name="connsiteX62" fmla="*/ 7656945 w 8765310"/>
              <a:gd name="connsiteY62" fmla="*/ 2244965 h 4184601"/>
              <a:gd name="connsiteX63" fmla="*/ 7693891 w 8765310"/>
              <a:gd name="connsiteY63" fmla="*/ 2281910 h 4184601"/>
              <a:gd name="connsiteX64" fmla="*/ 7740073 w 8765310"/>
              <a:gd name="connsiteY64" fmla="*/ 2328092 h 4184601"/>
              <a:gd name="connsiteX65" fmla="*/ 7777018 w 8765310"/>
              <a:gd name="connsiteY65" fmla="*/ 2365038 h 4184601"/>
              <a:gd name="connsiteX66" fmla="*/ 7795491 w 8765310"/>
              <a:gd name="connsiteY66" fmla="*/ 2392747 h 4184601"/>
              <a:gd name="connsiteX67" fmla="*/ 7869382 w 8765310"/>
              <a:gd name="connsiteY67" fmla="*/ 2466638 h 4184601"/>
              <a:gd name="connsiteX68" fmla="*/ 7897091 w 8765310"/>
              <a:gd name="connsiteY68" fmla="*/ 2494347 h 4184601"/>
              <a:gd name="connsiteX69" fmla="*/ 7943273 w 8765310"/>
              <a:gd name="connsiteY69" fmla="*/ 2540528 h 4184601"/>
              <a:gd name="connsiteX70" fmla="*/ 7961745 w 8765310"/>
              <a:gd name="connsiteY70" fmla="*/ 2568238 h 4184601"/>
              <a:gd name="connsiteX71" fmla="*/ 8017163 w 8765310"/>
              <a:gd name="connsiteY71" fmla="*/ 2614419 h 4184601"/>
              <a:gd name="connsiteX72" fmla="*/ 8044873 w 8765310"/>
              <a:gd name="connsiteY72" fmla="*/ 2651365 h 4184601"/>
              <a:gd name="connsiteX73" fmla="*/ 8109527 w 8765310"/>
              <a:gd name="connsiteY73" fmla="*/ 2725256 h 4184601"/>
              <a:gd name="connsiteX74" fmla="*/ 8137236 w 8765310"/>
              <a:gd name="connsiteY74" fmla="*/ 2771438 h 4184601"/>
              <a:gd name="connsiteX75" fmla="*/ 8183418 w 8765310"/>
              <a:gd name="connsiteY75" fmla="*/ 2826856 h 4184601"/>
              <a:gd name="connsiteX76" fmla="*/ 8211127 w 8765310"/>
              <a:gd name="connsiteY76" fmla="*/ 2863801 h 4184601"/>
              <a:gd name="connsiteX77" fmla="*/ 8275782 w 8765310"/>
              <a:gd name="connsiteY77" fmla="*/ 2956165 h 4184601"/>
              <a:gd name="connsiteX78" fmla="*/ 8312727 w 8765310"/>
              <a:gd name="connsiteY78" fmla="*/ 2993110 h 4184601"/>
              <a:gd name="connsiteX79" fmla="*/ 8349673 w 8765310"/>
              <a:gd name="connsiteY79" fmla="*/ 3048528 h 4184601"/>
              <a:gd name="connsiteX80" fmla="*/ 8377382 w 8765310"/>
              <a:gd name="connsiteY80" fmla="*/ 3085474 h 4184601"/>
              <a:gd name="connsiteX81" fmla="*/ 8395854 w 8765310"/>
              <a:gd name="connsiteY81" fmla="*/ 3140892 h 4184601"/>
              <a:gd name="connsiteX82" fmla="*/ 8405091 w 8765310"/>
              <a:gd name="connsiteY82" fmla="*/ 3187074 h 4184601"/>
              <a:gd name="connsiteX83" fmla="*/ 8432800 w 8765310"/>
              <a:gd name="connsiteY83" fmla="*/ 3224019 h 4184601"/>
              <a:gd name="connsiteX84" fmla="*/ 8469745 w 8765310"/>
              <a:gd name="connsiteY84" fmla="*/ 3344092 h 4184601"/>
              <a:gd name="connsiteX85" fmla="*/ 8478982 w 8765310"/>
              <a:gd name="connsiteY85" fmla="*/ 3371801 h 4184601"/>
              <a:gd name="connsiteX86" fmla="*/ 8506691 w 8765310"/>
              <a:gd name="connsiteY86" fmla="*/ 3408747 h 4184601"/>
              <a:gd name="connsiteX87" fmla="*/ 8515927 w 8765310"/>
              <a:gd name="connsiteY87" fmla="*/ 3445692 h 4184601"/>
              <a:gd name="connsiteX88" fmla="*/ 8552873 w 8765310"/>
              <a:gd name="connsiteY88" fmla="*/ 3538056 h 4184601"/>
              <a:gd name="connsiteX89" fmla="*/ 8562109 w 8765310"/>
              <a:gd name="connsiteY89" fmla="*/ 3575001 h 4184601"/>
              <a:gd name="connsiteX90" fmla="*/ 8599054 w 8765310"/>
              <a:gd name="connsiteY90" fmla="*/ 3630419 h 4184601"/>
              <a:gd name="connsiteX91" fmla="*/ 8617527 w 8765310"/>
              <a:gd name="connsiteY91" fmla="*/ 3685838 h 4184601"/>
              <a:gd name="connsiteX92" fmla="*/ 8654473 w 8765310"/>
              <a:gd name="connsiteY92" fmla="*/ 3750492 h 4184601"/>
              <a:gd name="connsiteX93" fmla="*/ 8682182 w 8765310"/>
              <a:gd name="connsiteY93" fmla="*/ 3815147 h 4184601"/>
              <a:gd name="connsiteX94" fmla="*/ 8700654 w 8765310"/>
              <a:gd name="connsiteY94" fmla="*/ 3879801 h 4184601"/>
              <a:gd name="connsiteX95" fmla="*/ 8719127 w 8765310"/>
              <a:gd name="connsiteY95" fmla="*/ 3935219 h 4184601"/>
              <a:gd name="connsiteX96" fmla="*/ 8728363 w 8765310"/>
              <a:gd name="connsiteY96" fmla="*/ 3962928 h 4184601"/>
              <a:gd name="connsiteX97" fmla="*/ 8737600 w 8765310"/>
              <a:gd name="connsiteY97" fmla="*/ 3999874 h 4184601"/>
              <a:gd name="connsiteX98" fmla="*/ 8746836 w 8765310"/>
              <a:gd name="connsiteY98" fmla="*/ 4046056 h 4184601"/>
              <a:gd name="connsiteX99" fmla="*/ 8756073 w 8765310"/>
              <a:gd name="connsiteY99" fmla="*/ 4073765 h 4184601"/>
              <a:gd name="connsiteX100" fmla="*/ 8765309 w 8765310"/>
              <a:gd name="connsiteY100" fmla="*/ 4175365 h 4184601"/>
              <a:gd name="connsiteX101" fmla="*/ 0 w 8765310"/>
              <a:gd name="connsiteY101" fmla="*/ 4184601 h 4184601"/>
              <a:gd name="connsiteX102" fmla="*/ 110836 w 8765310"/>
              <a:gd name="connsiteY102" fmla="*/ 194492 h 418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8765310" h="4184601">
                <a:moveTo>
                  <a:pt x="110836" y="194492"/>
                </a:moveTo>
                <a:lnTo>
                  <a:pt x="110836" y="194492"/>
                </a:lnTo>
                <a:cubicBezTo>
                  <a:pt x="172412" y="179098"/>
                  <a:pt x="232956" y="158744"/>
                  <a:pt x="295563" y="148310"/>
                </a:cubicBezTo>
                <a:cubicBezTo>
                  <a:pt x="314036" y="145231"/>
                  <a:pt x="332618" y="142747"/>
                  <a:pt x="350982" y="139074"/>
                </a:cubicBezTo>
                <a:cubicBezTo>
                  <a:pt x="363430" y="136585"/>
                  <a:pt x="375438" y="132109"/>
                  <a:pt x="387927" y="129838"/>
                </a:cubicBezTo>
                <a:cubicBezTo>
                  <a:pt x="409346" y="125944"/>
                  <a:pt x="431030" y="123680"/>
                  <a:pt x="452582" y="120601"/>
                </a:cubicBezTo>
                <a:cubicBezTo>
                  <a:pt x="480291" y="111365"/>
                  <a:pt x="507487" y="100418"/>
                  <a:pt x="535709" y="92892"/>
                </a:cubicBezTo>
                <a:cubicBezTo>
                  <a:pt x="566826" y="84594"/>
                  <a:pt x="637205" y="79327"/>
                  <a:pt x="665018" y="74419"/>
                </a:cubicBezTo>
                <a:cubicBezTo>
                  <a:pt x="703093" y="67700"/>
                  <a:pt x="761932" y="50179"/>
                  <a:pt x="803563" y="46710"/>
                </a:cubicBezTo>
                <a:cubicBezTo>
                  <a:pt x="858875" y="42101"/>
                  <a:pt x="914437" y="41166"/>
                  <a:pt x="969818" y="37474"/>
                </a:cubicBezTo>
                <a:cubicBezTo>
                  <a:pt x="1006809" y="35008"/>
                  <a:pt x="1043595" y="29267"/>
                  <a:pt x="1080654" y="28238"/>
                </a:cubicBezTo>
                <a:cubicBezTo>
                  <a:pt x="1265336" y="23108"/>
                  <a:pt x="1450109" y="22080"/>
                  <a:pt x="1634836" y="19001"/>
                </a:cubicBezTo>
                <a:cubicBezTo>
                  <a:pt x="1816485" y="12843"/>
                  <a:pt x="1998039" y="2402"/>
                  <a:pt x="2179782" y="528"/>
                </a:cubicBezTo>
                <a:cubicBezTo>
                  <a:pt x="2416042" y="-1908"/>
                  <a:pt x="2462214" y="4053"/>
                  <a:pt x="2641600" y="19001"/>
                </a:cubicBezTo>
                <a:cubicBezTo>
                  <a:pt x="2717064" y="34094"/>
                  <a:pt x="2790958" y="47301"/>
                  <a:pt x="2863273" y="74419"/>
                </a:cubicBezTo>
                <a:cubicBezTo>
                  <a:pt x="2988140" y="121244"/>
                  <a:pt x="3053271" y="160770"/>
                  <a:pt x="3205018" y="194492"/>
                </a:cubicBezTo>
                <a:cubicBezTo>
                  <a:pt x="3348330" y="226340"/>
                  <a:pt x="3259795" y="211548"/>
                  <a:pt x="3472873" y="222201"/>
                </a:cubicBezTo>
                <a:cubicBezTo>
                  <a:pt x="3531370" y="216043"/>
                  <a:pt x="3589587" y="205989"/>
                  <a:pt x="3648363" y="203728"/>
                </a:cubicBezTo>
                <a:cubicBezTo>
                  <a:pt x="3710216" y="201349"/>
                  <a:pt x="3707439" y="215512"/>
                  <a:pt x="3759200" y="231438"/>
                </a:cubicBezTo>
                <a:cubicBezTo>
                  <a:pt x="3783466" y="238904"/>
                  <a:pt x="3807899" y="246761"/>
                  <a:pt x="3833091" y="249910"/>
                </a:cubicBezTo>
                <a:cubicBezTo>
                  <a:pt x="3857721" y="252989"/>
                  <a:pt x="3882449" y="255373"/>
                  <a:pt x="3906982" y="259147"/>
                </a:cubicBezTo>
                <a:cubicBezTo>
                  <a:pt x="3952241" y="266110"/>
                  <a:pt x="3948744" y="268427"/>
                  <a:pt x="3990109" y="277619"/>
                </a:cubicBezTo>
                <a:cubicBezTo>
                  <a:pt x="4067467" y="294810"/>
                  <a:pt x="4008065" y="277464"/>
                  <a:pt x="4100945" y="305328"/>
                </a:cubicBezTo>
                <a:cubicBezTo>
                  <a:pt x="4135875" y="315807"/>
                  <a:pt x="4134102" y="317763"/>
                  <a:pt x="4174836" y="333038"/>
                </a:cubicBezTo>
                <a:cubicBezTo>
                  <a:pt x="4183952" y="336456"/>
                  <a:pt x="4193100" y="339913"/>
                  <a:pt x="4202545" y="342274"/>
                </a:cubicBezTo>
                <a:cubicBezTo>
                  <a:pt x="4217775" y="346081"/>
                  <a:pt x="4233333" y="348431"/>
                  <a:pt x="4248727" y="351510"/>
                </a:cubicBezTo>
                <a:cubicBezTo>
                  <a:pt x="4264121" y="357668"/>
                  <a:pt x="4279385" y="364161"/>
                  <a:pt x="4294909" y="369983"/>
                </a:cubicBezTo>
                <a:cubicBezTo>
                  <a:pt x="4304025" y="373401"/>
                  <a:pt x="4313669" y="375384"/>
                  <a:pt x="4322618" y="379219"/>
                </a:cubicBezTo>
                <a:cubicBezTo>
                  <a:pt x="4335273" y="384643"/>
                  <a:pt x="4346169" y="394503"/>
                  <a:pt x="4359563" y="397692"/>
                </a:cubicBezTo>
                <a:cubicBezTo>
                  <a:pt x="4411266" y="410002"/>
                  <a:pt x="4465021" y="412510"/>
                  <a:pt x="4516582" y="425401"/>
                </a:cubicBezTo>
                <a:cubicBezTo>
                  <a:pt x="4571695" y="439180"/>
                  <a:pt x="4541006" y="432551"/>
                  <a:pt x="4608945" y="443874"/>
                </a:cubicBezTo>
                <a:cubicBezTo>
                  <a:pt x="4624339" y="450032"/>
                  <a:pt x="4639093" y="458128"/>
                  <a:pt x="4655127" y="462347"/>
                </a:cubicBezTo>
                <a:cubicBezTo>
                  <a:pt x="4665567" y="465094"/>
                  <a:pt x="4779476" y="487319"/>
                  <a:pt x="4821382" y="499292"/>
                </a:cubicBezTo>
                <a:cubicBezTo>
                  <a:pt x="4934329" y="531561"/>
                  <a:pt x="4738311" y="477757"/>
                  <a:pt x="4886036" y="527001"/>
                </a:cubicBezTo>
                <a:cubicBezTo>
                  <a:pt x="4900929" y="531966"/>
                  <a:pt x="4916893" y="532832"/>
                  <a:pt x="4932218" y="536238"/>
                </a:cubicBezTo>
                <a:cubicBezTo>
                  <a:pt x="4944610" y="538992"/>
                  <a:pt x="4957030" y="541741"/>
                  <a:pt x="4969163" y="545474"/>
                </a:cubicBezTo>
                <a:cubicBezTo>
                  <a:pt x="4997080" y="554064"/>
                  <a:pt x="5023650" y="567455"/>
                  <a:pt x="5052291" y="573183"/>
                </a:cubicBezTo>
                <a:cubicBezTo>
                  <a:pt x="5144559" y="591636"/>
                  <a:pt x="5050100" y="570759"/>
                  <a:pt x="5153891" y="600892"/>
                </a:cubicBezTo>
                <a:cubicBezTo>
                  <a:pt x="5230651" y="623177"/>
                  <a:pt x="5307257" y="646161"/>
                  <a:pt x="5384800" y="665547"/>
                </a:cubicBezTo>
                <a:cubicBezTo>
                  <a:pt x="5421745" y="674783"/>
                  <a:pt x="5461574" y="676225"/>
                  <a:pt x="5495636" y="693256"/>
                </a:cubicBezTo>
                <a:cubicBezTo>
                  <a:pt x="5595651" y="743263"/>
                  <a:pt x="5543403" y="721493"/>
                  <a:pt x="5652654" y="757910"/>
                </a:cubicBezTo>
                <a:cubicBezTo>
                  <a:pt x="5715962" y="800116"/>
                  <a:pt x="5640963" y="754603"/>
                  <a:pt x="5717309" y="785619"/>
                </a:cubicBezTo>
                <a:cubicBezTo>
                  <a:pt x="5804202" y="820919"/>
                  <a:pt x="5889610" y="859771"/>
                  <a:pt x="5975927" y="896456"/>
                </a:cubicBezTo>
                <a:cubicBezTo>
                  <a:pt x="5989808" y="902356"/>
                  <a:pt x="6172359" y="976816"/>
                  <a:pt x="6188363" y="988819"/>
                </a:cubicBezTo>
                <a:cubicBezTo>
                  <a:pt x="6278777" y="1056630"/>
                  <a:pt x="6234716" y="1030469"/>
                  <a:pt x="6317673" y="1071947"/>
                </a:cubicBezTo>
                <a:cubicBezTo>
                  <a:pt x="6397570" y="1151844"/>
                  <a:pt x="6312781" y="1074843"/>
                  <a:pt x="6391563" y="1127365"/>
                </a:cubicBezTo>
                <a:cubicBezTo>
                  <a:pt x="6417180" y="1144443"/>
                  <a:pt x="6440330" y="1164987"/>
                  <a:pt x="6465454" y="1182783"/>
                </a:cubicBezTo>
                <a:cubicBezTo>
                  <a:pt x="6514235" y="1217336"/>
                  <a:pt x="6563845" y="1250707"/>
                  <a:pt x="6613236" y="1284383"/>
                </a:cubicBezTo>
                <a:cubicBezTo>
                  <a:pt x="6631579" y="1296890"/>
                  <a:pt x="6652955" y="1305629"/>
                  <a:pt x="6668654" y="1321328"/>
                </a:cubicBezTo>
                <a:cubicBezTo>
                  <a:pt x="6684048" y="1336722"/>
                  <a:pt x="6697229" y="1354705"/>
                  <a:pt x="6714836" y="1367510"/>
                </a:cubicBezTo>
                <a:cubicBezTo>
                  <a:pt x="6731539" y="1379658"/>
                  <a:pt x="6753884" y="1382627"/>
                  <a:pt x="6770254" y="1395219"/>
                </a:cubicBezTo>
                <a:cubicBezTo>
                  <a:pt x="6909640" y="1502439"/>
                  <a:pt x="6793643" y="1421870"/>
                  <a:pt x="6853382" y="1487583"/>
                </a:cubicBezTo>
                <a:cubicBezTo>
                  <a:pt x="6876813" y="1513357"/>
                  <a:pt x="6902643" y="1536844"/>
                  <a:pt x="6927273" y="1561474"/>
                </a:cubicBezTo>
                <a:lnTo>
                  <a:pt x="6954982" y="1589183"/>
                </a:lnTo>
                <a:cubicBezTo>
                  <a:pt x="6967297" y="1601498"/>
                  <a:pt x="6982266" y="1611637"/>
                  <a:pt x="6991927" y="1626128"/>
                </a:cubicBezTo>
                <a:cubicBezTo>
                  <a:pt x="6998085" y="1635365"/>
                  <a:pt x="7002550" y="1645988"/>
                  <a:pt x="7010400" y="1653838"/>
                </a:cubicBezTo>
                <a:cubicBezTo>
                  <a:pt x="7021285" y="1664723"/>
                  <a:pt x="7036460" y="1670662"/>
                  <a:pt x="7047345" y="1681547"/>
                </a:cubicBezTo>
                <a:cubicBezTo>
                  <a:pt x="7146184" y="1780385"/>
                  <a:pt x="7148694" y="1805635"/>
                  <a:pt x="7232073" y="1866274"/>
                </a:cubicBezTo>
                <a:cubicBezTo>
                  <a:pt x="7270695" y="1894363"/>
                  <a:pt x="7342706" y="1934380"/>
                  <a:pt x="7370618" y="1967874"/>
                </a:cubicBezTo>
                <a:cubicBezTo>
                  <a:pt x="7392475" y="1994102"/>
                  <a:pt x="7425491" y="2037121"/>
                  <a:pt x="7453745" y="2060238"/>
                </a:cubicBezTo>
                <a:cubicBezTo>
                  <a:pt x="7474243" y="2077009"/>
                  <a:pt x="7496848" y="2091025"/>
                  <a:pt x="7518400" y="2106419"/>
                </a:cubicBezTo>
                <a:cubicBezTo>
                  <a:pt x="7559452" y="2167996"/>
                  <a:pt x="7511216" y="2103339"/>
                  <a:pt x="7564582" y="2152601"/>
                </a:cubicBezTo>
                <a:cubicBezTo>
                  <a:pt x="7596576" y="2182134"/>
                  <a:pt x="7626157" y="2214177"/>
                  <a:pt x="7656945" y="2244965"/>
                </a:cubicBezTo>
                <a:lnTo>
                  <a:pt x="7693891" y="2281910"/>
                </a:lnTo>
                <a:lnTo>
                  <a:pt x="7740073" y="2328092"/>
                </a:lnTo>
                <a:cubicBezTo>
                  <a:pt x="7752388" y="2340407"/>
                  <a:pt x="7767357" y="2350547"/>
                  <a:pt x="7777018" y="2365038"/>
                </a:cubicBezTo>
                <a:cubicBezTo>
                  <a:pt x="7783176" y="2374274"/>
                  <a:pt x="7788024" y="2384533"/>
                  <a:pt x="7795491" y="2392747"/>
                </a:cubicBezTo>
                <a:cubicBezTo>
                  <a:pt x="7818922" y="2418521"/>
                  <a:pt x="7844752" y="2442008"/>
                  <a:pt x="7869382" y="2466638"/>
                </a:cubicBezTo>
                <a:lnTo>
                  <a:pt x="7897091" y="2494347"/>
                </a:lnTo>
                <a:cubicBezTo>
                  <a:pt x="7912485" y="2509741"/>
                  <a:pt x="7931198" y="2522414"/>
                  <a:pt x="7943273" y="2540528"/>
                </a:cubicBezTo>
                <a:cubicBezTo>
                  <a:pt x="7949430" y="2549765"/>
                  <a:pt x="7954639" y="2559710"/>
                  <a:pt x="7961745" y="2568238"/>
                </a:cubicBezTo>
                <a:cubicBezTo>
                  <a:pt x="7983968" y="2594906"/>
                  <a:pt x="7989918" y="2596257"/>
                  <a:pt x="8017163" y="2614419"/>
                </a:cubicBezTo>
                <a:cubicBezTo>
                  <a:pt x="8026400" y="2626734"/>
                  <a:pt x="8035018" y="2639539"/>
                  <a:pt x="8044873" y="2651365"/>
                </a:cubicBezTo>
                <a:cubicBezTo>
                  <a:pt x="8065825" y="2676507"/>
                  <a:pt x="8089573" y="2699315"/>
                  <a:pt x="8109527" y="2725256"/>
                </a:cubicBezTo>
                <a:cubicBezTo>
                  <a:pt x="8120473" y="2739485"/>
                  <a:pt x="8126677" y="2756919"/>
                  <a:pt x="8137236" y="2771438"/>
                </a:cubicBezTo>
                <a:cubicBezTo>
                  <a:pt x="8151379" y="2790885"/>
                  <a:pt x="8168396" y="2808079"/>
                  <a:pt x="8183418" y="2826856"/>
                </a:cubicBezTo>
                <a:cubicBezTo>
                  <a:pt x="8193034" y="2838877"/>
                  <a:pt x="8202180" y="2851275"/>
                  <a:pt x="8211127" y="2863801"/>
                </a:cubicBezTo>
                <a:cubicBezTo>
                  <a:pt x="8232971" y="2894382"/>
                  <a:pt x="8249208" y="2929591"/>
                  <a:pt x="8275782" y="2956165"/>
                </a:cubicBezTo>
                <a:cubicBezTo>
                  <a:pt x="8288097" y="2968480"/>
                  <a:pt x="8301847" y="2979510"/>
                  <a:pt x="8312727" y="2993110"/>
                </a:cubicBezTo>
                <a:cubicBezTo>
                  <a:pt x="8326596" y="3010446"/>
                  <a:pt x="8336352" y="3030767"/>
                  <a:pt x="8349673" y="3048528"/>
                </a:cubicBezTo>
                <a:lnTo>
                  <a:pt x="8377382" y="3085474"/>
                </a:lnTo>
                <a:cubicBezTo>
                  <a:pt x="8383539" y="3103947"/>
                  <a:pt x="8392035" y="3121798"/>
                  <a:pt x="8395854" y="3140892"/>
                </a:cubicBezTo>
                <a:cubicBezTo>
                  <a:pt x="8398933" y="3156286"/>
                  <a:pt x="8398715" y="3172728"/>
                  <a:pt x="8405091" y="3187074"/>
                </a:cubicBezTo>
                <a:cubicBezTo>
                  <a:pt x="8411343" y="3201141"/>
                  <a:pt x="8423564" y="3211704"/>
                  <a:pt x="8432800" y="3224019"/>
                </a:cubicBezTo>
                <a:cubicBezTo>
                  <a:pt x="8449119" y="3289298"/>
                  <a:pt x="8438023" y="3248929"/>
                  <a:pt x="8469745" y="3344092"/>
                </a:cubicBezTo>
                <a:cubicBezTo>
                  <a:pt x="8472824" y="3353328"/>
                  <a:pt x="8473140" y="3364012"/>
                  <a:pt x="8478982" y="3371801"/>
                </a:cubicBezTo>
                <a:lnTo>
                  <a:pt x="8506691" y="3408747"/>
                </a:lnTo>
                <a:cubicBezTo>
                  <a:pt x="8509770" y="3421062"/>
                  <a:pt x="8511658" y="3433738"/>
                  <a:pt x="8515927" y="3445692"/>
                </a:cubicBezTo>
                <a:cubicBezTo>
                  <a:pt x="8527080" y="3476920"/>
                  <a:pt x="8544831" y="3505886"/>
                  <a:pt x="8552873" y="3538056"/>
                </a:cubicBezTo>
                <a:cubicBezTo>
                  <a:pt x="8555952" y="3550371"/>
                  <a:pt x="8556432" y="3563647"/>
                  <a:pt x="8562109" y="3575001"/>
                </a:cubicBezTo>
                <a:cubicBezTo>
                  <a:pt x="8572038" y="3594859"/>
                  <a:pt x="8592033" y="3609357"/>
                  <a:pt x="8599054" y="3630419"/>
                </a:cubicBezTo>
                <a:cubicBezTo>
                  <a:pt x="8605212" y="3648892"/>
                  <a:pt x="8608819" y="3668422"/>
                  <a:pt x="8617527" y="3685838"/>
                </a:cubicBezTo>
                <a:cubicBezTo>
                  <a:pt x="8640965" y="3732712"/>
                  <a:pt x="8628362" y="3711327"/>
                  <a:pt x="8654473" y="3750492"/>
                </a:cubicBezTo>
                <a:cubicBezTo>
                  <a:pt x="8676133" y="3815474"/>
                  <a:pt x="8647942" y="3735253"/>
                  <a:pt x="8682182" y="3815147"/>
                </a:cubicBezTo>
                <a:cubicBezTo>
                  <a:pt x="8692528" y="3839289"/>
                  <a:pt x="8692843" y="3853763"/>
                  <a:pt x="8700654" y="3879801"/>
                </a:cubicBezTo>
                <a:cubicBezTo>
                  <a:pt x="8706249" y="3898452"/>
                  <a:pt x="8712969" y="3916746"/>
                  <a:pt x="8719127" y="3935219"/>
                </a:cubicBezTo>
                <a:cubicBezTo>
                  <a:pt x="8722206" y="3944455"/>
                  <a:pt x="8726002" y="3953483"/>
                  <a:pt x="8728363" y="3962928"/>
                </a:cubicBezTo>
                <a:cubicBezTo>
                  <a:pt x="8731442" y="3975243"/>
                  <a:pt x="8734846" y="3987482"/>
                  <a:pt x="8737600" y="3999874"/>
                </a:cubicBezTo>
                <a:cubicBezTo>
                  <a:pt x="8741006" y="4015199"/>
                  <a:pt x="8743028" y="4030826"/>
                  <a:pt x="8746836" y="4046056"/>
                </a:cubicBezTo>
                <a:cubicBezTo>
                  <a:pt x="8749197" y="4055501"/>
                  <a:pt x="8752994" y="4064529"/>
                  <a:pt x="8756073" y="4073765"/>
                </a:cubicBezTo>
                <a:cubicBezTo>
                  <a:pt x="8765615" y="4169192"/>
                  <a:pt x="8765309" y="4135187"/>
                  <a:pt x="8765309" y="4175365"/>
                </a:cubicBezTo>
                <a:lnTo>
                  <a:pt x="0" y="4184601"/>
                </a:lnTo>
                <a:lnTo>
                  <a:pt x="110836" y="194492"/>
                </a:lnTo>
                <a:close/>
              </a:path>
            </a:pathLst>
          </a:custGeom>
          <a:solidFill>
            <a:schemeClr val="accent5">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4A5F80AD-95AC-4021-8787-E5B4BE73CAA4}"/>
              </a:ext>
            </a:extLst>
          </p:cNvPr>
          <p:cNvGrpSpPr/>
          <p:nvPr/>
        </p:nvGrpSpPr>
        <p:grpSpPr>
          <a:xfrm rot="1115066">
            <a:off x="3867625" y="1751573"/>
            <a:ext cx="175493" cy="623454"/>
            <a:chOff x="8543634" y="3052619"/>
            <a:chExt cx="175493" cy="623454"/>
          </a:xfrm>
        </p:grpSpPr>
        <p:sp>
          <p:nvSpPr>
            <p:cNvPr id="24" name="Rectangle 23">
              <a:extLst>
                <a:ext uri="{FF2B5EF4-FFF2-40B4-BE49-F238E27FC236}">
                  <a16:creationId xmlns:a16="http://schemas.microsoft.com/office/drawing/2014/main" id="{9B4B0CE7-69F8-4048-A5B2-95FD1C06C973}"/>
                </a:ext>
              </a:extLst>
            </p:cNvPr>
            <p:cNvSpPr/>
            <p:nvPr/>
          </p:nvSpPr>
          <p:spPr>
            <a:xfrm>
              <a:off x="8543636" y="3158836"/>
              <a:ext cx="175491" cy="51723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E95430AF-1102-44D3-9CC6-64408838BA2B}"/>
                </a:ext>
              </a:extLst>
            </p:cNvPr>
            <p:cNvSpPr/>
            <p:nvPr/>
          </p:nvSpPr>
          <p:spPr>
            <a:xfrm rot="5400000">
              <a:off x="8543633" y="3052620"/>
              <a:ext cx="175493" cy="17549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a:extLst>
              <a:ext uri="{FF2B5EF4-FFF2-40B4-BE49-F238E27FC236}">
                <a16:creationId xmlns:a16="http://schemas.microsoft.com/office/drawing/2014/main" id="{75E464F6-8C26-471D-9F9A-09576B9D5A77}"/>
              </a:ext>
            </a:extLst>
          </p:cNvPr>
          <p:cNvGrpSpPr/>
          <p:nvPr/>
        </p:nvGrpSpPr>
        <p:grpSpPr>
          <a:xfrm rot="4372710">
            <a:off x="8511606" y="4961027"/>
            <a:ext cx="175493" cy="623454"/>
            <a:chOff x="8543634" y="3052619"/>
            <a:chExt cx="175493" cy="623454"/>
          </a:xfrm>
        </p:grpSpPr>
        <p:sp>
          <p:nvSpPr>
            <p:cNvPr id="21" name="Rectangle 20">
              <a:extLst>
                <a:ext uri="{FF2B5EF4-FFF2-40B4-BE49-F238E27FC236}">
                  <a16:creationId xmlns:a16="http://schemas.microsoft.com/office/drawing/2014/main" id="{3BD95A9C-DE25-4AFD-A02C-491C1004912C}"/>
                </a:ext>
              </a:extLst>
            </p:cNvPr>
            <p:cNvSpPr/>
            <p:nvPr/>
          </p:nvSpPr>
          <p:spPr>
            <a:xfrm>
              <a:off x="8543636" y="3158836"/>
              <a:ext cx="175491" cy="51723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3AF29174-BD42-48D1-B96E-7A58D027AFB5}"/>
                </a:ext>
              </a:extLst>
            </p:cNvPr>
            <p:cNvSpPr/>
            <p:nvPr/>
          </p:nvSpPr>
          <p:spPr>
            <a:xfrm rot="5400000">
              <a:off x="8543633" y="3052620"/>
              <a:ext cx="175493" cy="17549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16">
            <a:extLst>
              <a:ext uri="{FF2B5EF4-FFF2-40B4-BE49-F238E27FC236}">
                <a16:creationId xmlns:a16="http://schemas.microsoft.com/office/drawing/2014/main" id="{95C15DEF-D40A-4F1E-8A0D-68747BD1F482}"/>
              </a:ext>
            </a:extLst>
          </p:cNvPr>
          <p:cNvGrpSpPr/>
          <p:nvPr/>
        </p:nvGrpSpPr>
        <p:grpSpPr>
          <a:xfrm rot="2536583">
            <a:off x="7589825" y="3732971"/>
            <a:ext cx="175493" cy="623454"/>
            <a:chOff x="8543634" y="3052619"/>
            <a:chExt cx="175493" cy="623454"/>
          </a:xfrm>
        </p:grpSpPr>
        <p:sp>
          <p:nvSpPr>
            <p:cNvPr id="18" name="Rectangle 17">
              <a:extLst>
                <a:ext uri="{FF2B5EF4-FFF2-40B4-BE49-F238E27FC236}">
                  <a16:creationId xmlns:a16="http://schemas.microsoft.com/office/drawing/2014/main" id="{AAE74791-97C0-4BD4-A325-364748D22ECF}"/>
                </a:ext>
              </a:extLst>
            </p:cNvPr>
            <p:cNvSpPr/>
            <p:nvPr/>
          </p:nvSpPr>
          <p:spPr>
            <a:xfrm>
              <a:off x="8543636" y="3158836"/>
              <a:ext cx="175491" cy="51723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599E783F-86EC-4001-A989-DD191899C8D2}"/>
                </a:ext>
              </a:extLst>
            </p:cNvPr>
            <p:cNvSpPr/>
            <p:nvPr/>
          </p:nvSpPr>
          <p:spPr>
            <a:xfrm rot="5400000">
              <a:off x="8543633" y="3052620"/>
              <a:ext cx="175493" cy="17549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a:extLst>
              <a:ext uri="{FF2B5EF4-FFF2-40B4-BE49-F238E27FC236}">
                <a16:creationId xmlns:a16="http://schemas.microsoft.com/office/drawing/2014/main" id="{17BA9E7E-27AB-4737-9406-06CC6E02B86E}"/>
              </a:ext>
            </a:extLst>
          </p:cNvPr>
          <p:cNvGrpSpPr/>
          <p:nvPr/>
        </p:nvGrpSpPr>
        <p:grpSpPr>
          <a:xfrm rot="2536583">
            <a:off x="6319825" y="2627746"/>
            <a:ext cx="175493" cy="623454"/>
            <a:chOff x="8543634" y="3052619"/>
            <a:chExt cx="175493" cy="623454"/>
          </a:xfrm>
        </p:grpSpPr>
        <p:sp>
          <p:nvSpPr>
            <p:cNvPr id="14" name="Rectangle 13">
              <a:extLst>
                <a:ext uri="{FF2B5EF4-FFF2-40B4-BE49-F238E27FC236}">
                  <a16:creationId xmlns:a16="http://schemas.microsoft.com/office/drawing/2014/main" id="{E74784E4-5A3D-4715-AF27-2930B98987A3}"/>
                </a:ext>
              </a:extLst>
            </p:cNvPr>
            <p:cNvSpPr/>
            <p:nvPr/>
          </p:nvSpPr>
          <p:spPr>
            <a:xfrm>
              <a:off x="8543636" y="3158836"/>
              <a:ext cx="175491" cy="51723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A7239F95-456E-4C80-89AF-1DE8F0082ADD}"/>
                </a:ext>
              </a:extLst>
            </p:cNvPr>
            <p:cNvSpPr/>
            <p:nvPr/>
          </p:nvSpPr>
          <p:spPr>
            <a:xfrm rot="5400000">
              <a:off x="8543633" y="3052620"/>
              <a:ext cx="175493" cy="17549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wrap="square"/>
          <a:lstStyle/>
          <a:p>
            <a:r>
              <a:rPr lang="en-US" dirty="0"/>
              <a:t>Viral replication cycle</a:t>
            </a:r>
          </a:p>
        </p:txBody>
      </p:sp>
      <p:pic>
        <p:nvPicPr>
          <p:cNvPr id="13" name="Picture 12">
            <a:extLst>
              <a:ext uri="{FF2B5EF4-FFF2-40B4-BE49-F238E27FC236}">
                <a16:creationId xmlns:a16="http://schemas.microsoft.com/office/drawing/2014/main" id="{17EBF97F-8195-4057-A2B1-C2115D4C910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645827">
            <a:off x="7612980" y="961719"/>
            <a:ext cx="1653308" cy="1741960"/>
          </a:xfrm>
          <a:prstGeom prst="rect">
            <a:avLst/>
          </a:prstGeom>
          <a:effectLst>
            <a:outerShdw blurRad="50800" dist="50800" dir="5400000" sx="1000" sy="1000" algn="ctr" rotWithShape="0">
              <a:srgbClr val="000000"/>
            </a:outerShdw>
          </a:effectLst>
        </p:spPr>
      </p:pic>
      <p:sp>
        <p:nvSpPr>
          <p:cNvPr id="26" name="TextBox 25">
            <a:extLst>
              <a:ext uri="{FF2B5EF4-FFF2-40B4-BE49-F238E27FC236}">
                <a16:creationId xmlns:a16="http://schemas.microsoft.com/office/drawing/2014/main" id="{965A44E3-1A60-4C5E-90F5-5DAA70D358E8}"/>
              </a:ext>
            </a:extLst>
          </p:cNvPr>
          <p:cNvSpPr txBox="1"/>
          <p:nvPr/>
        </p:nvSpPr>
        <p:spPr>
          <a:xfrm>
            <a:off x="129309" y="2386737"/>
            <a:ext cx="2743200" cy="430887"/>
          </a:xfrm>
          <a:prstGeom prst="rect">
            <a:avLst/>
          </a:prstGeom>
          <a:noFill/>
        </p:spPr>
        <p:txBody>
          <a:bodyPr wrap="square" rtlCol="0">
            <a:spAutoFit/>
          </a:bodyPr>
          <a:lstStyle/>
          <a:p>
            <a:r>
              <a:rPr lang="en-US" sz="2200" dirty="0">
                <a:solidFill>
                  <a:srgbClr val="2F528F"/>
                </a:solidFill>
                <a:latin typeface="Helvetica" panose="020B0604020202020204" pitchFamily="34" charset="0"/>
                <a:cs typeface="Helvetica" panose="020B0604020202020204" pitchFamily="34" charset="0"/>
              </a:rPr>
              <a:t>Host cell</a:t>
            </a:r>
          </a:p>
        </p:txBody>
      </p:sp>
      <p:sp>
        <p:nvSpPr>
          <p:cNvPr id="27" name="TextBox 26">
            <a:extLst>
              <a:ext uri="{FF2B5EF4-FFF2-40B4-BE49-F238E27FC236}">
                <a16:creationId xmlns:a16="http://schemas.microsoft.com/office/drawing/2014/main" id="{DE053A69-E18A-4CEE-ACD1-424383C3377F}"/>
              </a:ext>
            </a:extLst>
          </p:cNvPr>
          <p:cNvSpPr txBox="1"/>
          <p:nvPr/>
        </p:nvSpPr>
        <p:spPr>
          <a:xfrm>
            <a:off x="8676775" y="4145264"/>
            <a:ext cx="2743200" cy="430887"/>
          </a:xfrm>
          <a:prstGeom prst="rect">
            <a:avLst/>
          </a:prstGeom>
          <a:noFill/>
        </p:spPr>
        <p:txBody>
          <a:bodyPr wrap="square" rtlCol="0">
            <a:spAutoFit/>
          </a:bodyPr>
          <a:lstStyle/>
          <a:p>
            <a:r>
              <a:rPr lang="en-US" sz="2200" dirty="0">
                <a:solidFill>
                  <a:srgbClr val="2F528F"/>
                </a:solidFill>
                <a:latin typeface="Helvetica" panose="020B0604020202020204" pitchFamily="34" charset="0"/>
                <a:cs typeface="Helvetica" panose="020B0604020202020204" pitchFamily="34" charset="0"/>
              </a:rPr>
              <a:t>Receptors</a:t>
            </a:r>
          </a:p>
        </p:txBody>
      </p:sp>
      <p:cxnSp>
        <p:nvCxnSpPr>
          <p:cNvPr id="29" name="Straight Connector 28">
            <a:extLst>
              <a:ext uri="{FF2B5EF4-FFF2-40B4-BE49-F238E27FC236}">
                <a16:creationId xmlns:a16="http://schemas.microsoft.com/office/drawing/2014/main" id="{0222BC19-5308-4556-A3BF-0F1DD7FC38A3}"/>
              </a:ext>
            </a:extLst>
          </p:cNvPr>
          <p:cNvCxnSpPr>
            <a:endCxn id="27" idx="1"/>
          </p:cNvCxnSpPr>
          <p:nvPr/>
        </p:nvCxnSpPr>
        <p:spPr>
          <a:xfrm>
            <a:off x="7828243" y="4083994"/>
            <a:ext cx="848532" cy="27671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9CF7A12-D8EE-4F79-A44F-6874411440DD}"/>
              </a:ext>
            </a:extLst>
          </p:cNvPr>
          <p:cNvCxnSpPr>
            <a:cxnSpLocks/>
            <a:endCxn id="27" idx="1"/>
          </p:cNvCxnSpPr>
          <p:nvPr/>
        </p:nvCxnSpPr>
        <p:spPr>
          <a:xfrm flipV="1">
            <a:off x="8608292" y="4360708"/>
            <a:ext cx="68483" cy="78932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6" name="Group 35">
            <a:extLst>
              <a:ext uri="{FF2B5EF4-FFF2-40B4-BE49-F238E27FC236}">
                <a16:creationId xmlns:a16="http://schemas.microsoft.com/office/drawing/2014/main" id="{7AB3A39F-8A66-42A6-9EDC-78891B8FC86A}"/>
              </a:ext>
            </a:extLst>
          </p:cNvPr>
          <p:cNvGrpSpPr/>
          <p:nvPr/>
        </p:nvGrpSpPr>
        <p:grpSpPr>
          <a:xfrm rot="20049096">
            <a:off x="581718" y="4170285"/>
            <a:ext cx="1558242" cy="967078"/>
            <a:chOff x="1745673" y="3334327"/>
            <a:chExt cx="1558242" cy="967078"/>
          </a:xfrm>
        </p:grpSpPr>
        <p:sp>
          <p:nvSpPr>
            <p:cNvPr id="34" name="Oval 33">
              <a:extLst>
                <a:ext uri="{FF2B5EF4-FFF2-40B4-BE49-F238E27FC236}">
                  <a16:creationId xmlns:a16="http://schemas.microsoft.com/office/drawing/2014/main" id="{B790D616-4B1E-44CC-B565-530EE2EA0F3C}"/>
                </a:ext>
              </a:extLst>
            </p:cNvPr>
            <p:cNvSpPr/>
            <p:nvPr/>
          </p:nvSpPr>
          <p:spPr>
            <a:xfrm>
              <a:off x="1745673" y="3334327"/>
              <a:ext cx="1524000" cy="749667"/>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79384AC0-941C-453F-A6C6-293F51725C10}"/>
                </a:ext>
              </a:extLst>
            </p:cNvPr>
            <p:cNvSpPr/>
            <p:nvPr/>
          </p:nvSpPr>
          <p:spPr>
            <a:xfrm>
              <a:off x="1779915" y="3898624"/>
              <a:ext cx="1524000" cy="402781"/>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7" name="TextBox 36">
            <a:extLst>
              <a:ext uri="{FF2B5EF4-FFF2-40B4-BE49-F238E27FC236}">
                <a16:creationId xmlns:a16="http://schemas.microsoft.com/office/drawing/2014/main" id="{51511F68-43E3-4DED-9A04-182EBD5334B0}"/>
              </a:ext>
            </a:extLst>
          </p:cNvPr>
          <p:cNvSpPr txBox="1"/>
          <p:nvPr/>
        </p:nvSpPr>
        <p:spPr>
          <a:xfrm>
            <a:off x="1127022" y="3506140"/>
            <a:ext cx="2743200" cy="430887"/>
          </a:xfrm>
          <a:prstGeom prst="rect">
            <a:avLst/>
          </a:prstGeom>
          <a:noFill/>
        </p:spPr>
        <p:txBody>
          <a:bodyPr wrap="square" rtlCol="0">
            <a:spAutoFit/>
          </a:bodyPr>
          <a:lstStyle/>
          <a:p>
            <a:r>
              <a:rPr lang="en-US" sz="2200" dirty="0">
                <a:solidFill>
                  <a:srgbClr val="2F528F"/>
                </a:solidFill>
                <a:latin typeface="Helvetica" panose="020B0604020202020204" pitchFamily="34" charset="0"/>
                <a:cs typeface="Helvetica" panose="020B0604020202020204" pitchFamily="34" charset="0"/>
              </a:rPr>
              <a:t>Ribosome</a:t>
            </a:r>
          </a:p>
        </p:txBody>
      </p:sp>
      <p:cxnSp>
        <p:nvCxnSpPr>
          <p:cNvPr id="38" name="Straight Connector 37">
            <a:extLst>
              <a:ext uri="{FF2B5EF4-FFF2-40B4-BE49-F238E27FC236}">
                <a16:creationId xmlns:a16="http://schemas.microsoft.com/office/drawing/2014/main" id="{CE5722D2-F306-4ACF-97A0-A9E63753AF5E}"/>
              </a:ext>
            </a:extLst>
          </p:cNvPr>
          <p:cNvCxnSpPr>
            <a:cxnSpLocks/>
          </p:cNvCxnSpPr>
          <p:nvPr/>
        </p:nvCxnSpPr>
        <p:spPr>
          <a:xfrm flipH="1">
            <a:off x="1422400" y="3885205"/>
            <a:ext cx="184057" cy="39732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Partial Circle 39">
            <a:extLst>
              <a:ext uri="{FF2B5EF4-FFF2-40B4-BE49-F238E27FC236}">
                <a16:creationId xmlns:a16="http://schemas.microsoft.com/office/drawing/2014/main" id="{D2D4EF56-C5FC-44CE-AA66-3F1655FF40D0}"/>
              </a:ext>
            </a:extLst>
          </p:cNvPr>
          <p:cNvSpPr/>
          <p:nvPr/>
        </p:nvSpPr>
        <p:spPr>
          <a:xfrm>
            <a:off x="2872509" y="5374750"/>
            <a:ext cx="212436" cy="212436"/>
          </a:xfrm>
          <a:prstGeom prst="pi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1" name="Partial Circle 40">
            <a:extLst>
              <a:ext uri="{FF2B5EF4-FFF2-40B4-BE49-F238E27FC236}">
                <a16:creationId xmlns:a16="http://schemas.microsoft.com/office/drawing/2014/main" id="{C01ED607-E568-4FC2-8AE4-50FD7BEC420E}"/>
              </a:ext>
            </a:extLst>
          </p:cNvPr>
          <p:cNvSpPr/>
          <p:nvPr/>
        </p:nvSpPr>
        <p:spPr>
          <a:xfrm>
            <a:off x="3339828" y="4794061"/>
            <a:ext cx="212436" cy="212436"/>
          </a:xfrm>
          <a:prstGeom prst="pi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2" name="Star: 4 Points 41">
            <a:extLst>
              <a:ext uri="{FF2B5EF4-FFF2-40B4-BE49-F238E27FC236}">
                <a16:creationId xmlns:a16="http://schemas.microsoft.com/office/drawing/2014/main" id="{0AA486E3-D292-43C7-89EE-19300796CCEE}"/>
              </a:ext>
            </a:extLst>
          </p:cNvPr>
          <p:cNvSpPr/>
          <p:nvPr/>
        </p:nvSpPr>
        <p:spPr>
          <a:xfrm>
            <a:off x="3259390" y="5223975"/>
            <a:ext cx="260634" cy="260634"/>
          </a:xfrm>
          <a:prstGeom prst="star4">
            <a:avLst/>
          </a:prstGeom>
          <a:solidFill>
            <a:srgbClr val="C5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Star: 4 Points 42">
            <a:extLst>
              <a:ext uri="{FF2B5EF4-FFF2-40B4-BE49-F238E27FC236}">
                <a16:creationId xmlns:a16="http://schemas.microsoft.com/office/drawing/2014/main" id="{A047BB8A-E65F-4475-AAAD-111BB91E6590}"/>
              </a:ext>
            </a:extLst>
          </p:cNvPr>
          <p:cNvSpPr/>
          <p:nvPr/>
        </p:nvSpPr>
        <p:spPr>
          <a:xfrm>
            <a:off x="2848410" y="5016750"/>
            <a:ext cx="260634" cy="260634"/>
          </a:xfrm>
          <a:prstGeom prst="star4">
            <a:avLst/>
          </a:prstGeom>
          <a:solidFill>
            <a:srgbClr val="C5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a:extLst>
              <a:ext uri="{FF2B5EF4-FFF2-40B4-BE49-F238E27FC236}">
                <a16:creationId xmlns:a16="http://schemas.microsoft.com/office/drawing/2014/main" id="{5E899CAC-7AF2-468C-BDE2-6A049841771D}"/>
              </a:ext>
            </a:extLst>
          </p:cNvPr>
          <p:cNvSpPr txBox="1"/>
          <p:nvPr/>
        </p:nvSpPr>
        <p:spPr>
          <a:xfrm>
            <a:off x="2581407" y="5672888"/>
            <a:ext cx="1348772" cy="430887"/>
          </a:xfrm>
          <a:prstGeom prst="rect">
            <a:avLst/>
          </a:prstGeom>
          <a:noFill/>
        </p:spPr>
        <p:txBody>
          <a:bodyPr wrap="square" rtlCol="0">
            <a:spAutoFit/>
          </a:bodyPr>
          <a:lstStyle/>
          <a:p>
            <a:r>
              <a:rPr lang="en-US" sz="2200" dirty="0">
                <a:solidFill>
                  <a:srgbClr val="2F528F"/>
                </a:solidFill>
                <a:latin typeface="Helvetica" panose="020B0604020202020204" pitchFamily="34" charset="0"/>
                <a:cs typeface="Helvetica" panose="020B0604020202020204" pitchFamily="34" charset="0"/>
              </a:rPr>
              <a:t>Enzymes</a:t>
            </a:r>
          </a:p>
        </p:txBody>
      </p:sp>
      <p:pic>
        <p:nvPicPr>
          <p:cNvPr id="45" name="Picture 44">
            <a:extLst>
              <a:ext uri="{FF2B5EF4-FFF2-40B4-BE49-F238E27FC236}">
                <a16:creationId xmlns:a16="http://schemas.microsoft.com/office/drawing/2014/main" id="{4B9627EE-72BF-41D5-B512-61101C8106C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602333" y="5016750"/>
            <a:ext cx="1375868" cy="1071345"/>
          </a:xfrm>
          <a:prstGeom prst="rect">
            <a:avLst/>
          </a:prstGeom>
        </p:spPr>
      </p:pic>
      <p:pic>
        <p:nvPicPr>
          <p:cNvPr id="46" name="Picture 45">
            <a:extLst>
              <a:ext uri="{FF2B5EF4-FFF2-40B4-BE49-F238E27FC236}">
                <a16:creationId xmlns:a16="http://schemas.microsoft.com/office/drawing/2014/main" id="{7E76B5F5-0FF1-48CE-9790-48F31852365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070178" y="3756567"/>
            <a:ext cx="1375868" cy="1071345"/>
          </a:xfrm>
          <a:prstGeom prst="rect">
            <a:avLst/>
          </a:prstGeom>
        </p:spPr>
      </p:pic>
      <p:pic>
        <p:nvPicPr>
          <p:cNvPr id="47" name="Picture 46">
            <a:extLst>
              <a:ext uri="{FF2B5EF4-FFF2-40B4-BE49-F238E27FC236}">
                <a16:creationId xmlns:a16="http://schemas.microsoft.com/office/drawing/2014/main" id="{B2D95DB8-657E-4589-B12B-AA3EAB25ED6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499261" y="2322332"/>
            <a:ext cx="1375868" cy="1071345"/>
          </a:xfrm>
          <a:prstGeom prst="rect">
            <a:avLst/>
          </a:prstGeom>
        </p:spPr>
      </p:pic>
      <p:pic>
        <p:nvPicPr>
          <p:cNvPr id="48" name="Picture 47">
            <a:extLst>
              <a:ext uri="{FF2B5EF4-FFF2-40B4-BE49-F238E27FC236}">
                <a16:creationId xmlns:a16="http://schemas.microsoft.com/office/drawing/2014/main" id="{2DE9A04D-8D1A-46AA-B6C9-97EE49E9D43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129028" y="2853848"/>
            <a:ext cx="1375868" cy="1071345"/>
          </a:xfrm>
          <a:prstGeom prst="rect">
            <a:avLst/>
          </a:prstGeom>
        </p:spPr>
      </p:pic>
      <p:pic>
        <p:nvPicPr>
          <p:cNvPr id="49" name="Picture 48">
            <a:extLst>
              <a:ext uri="{FF2B5EF4-FFF2-40B4-BE49-F238E27FC236}">
                <a16:creationId xmlns:a16="http://schemas.microsoft.com/office/drawing/2014/main" id="{236FA39A-1B91-47DE-ABD9-2F271779184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280411" y="3508923"/>
            <a:ext cx="1375868" cy="1071345"/>
          </a:xfrm>
          <a:prstGeom prst="rect">
            <a:avLst/>
          </a:prstGeom>
        </p:spPr>
      </p:pic>
      <p:pic>
        <p:nvPicPr>
          <p:cNvPr id="50" name="Picture 49">
            <a:extLst>
              <a:ext uri="{FF2B5EF4-FFF2-40B4-BE49-F238E27FC236}">
                <a16:creationId xmlns:a16="http://schemas.microsoft.com/office/drawing/2014/main" id="{05434762-3E27-4F82-90B1-2112729EEFC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rot="20772447">
            <a:off x="2750544" y="2863686"/>
            <a:ext cx="448815" cy="695830"/>
          </a:xfrm>
          <a:prstGeom prst="rect">
            <a:avLst/>
          </a:prstGeom>
        </p:spPr>
      </p:pic>
      <p:pic>
        <p:nvPicPr>
          <p:cNvPr id="51" name="Picture 50">
            <a:extLst>
              <a:ext uri="{FF2B5EF4-FFF2-40B4-BE49-F238E27FC236}">
                <a16:creationId xmlns:a16="http://schemas.microsoft.com/office/drawing/2014/main" id="{F26E45F2-6943-465F-9EB1-4619CA5586DD}"/>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rot="1476086">
            <a:off x="6975120" y="5490799"/>
            <a:ext cx="417361" cy="647065"/>
          </a:xfrm>
          <a:prstGeom prst="rect">
            <a:avLst/>
          </a:prstGeom>
        </p:spPr>
      </p:pic>
      <p:pic>
        <p:nvPicPr>
          <p:cNvPr id="52" name="Picture 51">
            <a:extLst>
              <a:ext uri="{FF2B5EF4-FFF2-40B4-BE49-F238E27FC236}">
                <a16:creationId xmlns:a16="http://schemas.microsoft.com/office/drawing/2014/main" id="{EEE0D74A-5E04-4EA6-86DA-043F921918CC}"/>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rot="20246004">
            <a:off x="4580902" y="2909643"/>
            <a:ext cx="475398" cy="737043"/>
          </a:xfrm>
          <a:prstGeom prst="rect">
            <a:avLst/>
          </a:prstGeom>
        </p:spPr>
      </p:pic>
      <p:pic>
        <p:nvPicPr>
          <p:cNvPr id="53" name="Picture 52">
            <a:extLst>
              <a:ext uri="{FF2B5EF4-FFF2-40B4-BE49-F238E27FC236}">
                <a16:creationId xmlns:a16="http://schemas.microsoft.com/office/drawing/2014/main" id="{8E076967-7FFA-42BF-933A-E395884B9E2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rot="20246004">
            <a:off x="4174999" y="5287397"/>
            <a:ext cx="439724" cy="681736"/>
          </a:xfrm>
          <a:prstGeom prst="rect">
            <a:avLst/>
          </a:prstGeom>
        </p:spPr>
      </p:pic>
      <p:pic>
        <p:nvPicPr>
          <p:cNvPr id="33" name="Picture 32">
            <a:extLst>
              <a:ext uri="{FF2B5EF4-FFF2-40B4-BE49-F238E27FC236}">
                <a16:creationId xmlns:a16="http://schemas.microsoft.com/office/drawing/2014/main" id="{01C6F035-433C-438A-B027-78F2BB26C4E8}"/>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rot="773986">
            <a:off x="4649374" y="4352301"/>
            <a:ext cx="453489" cy="703076"/>
          </a:xfrm>
          <a:prstGeom prst="rect">
            <a:avLst/>
          </a:prstGeom>
        </p:spPr>
      </p:pic>
      <p:cxnSp>
        <p:nvCxnSpPr>
          <p:cNvPr id="56" name="Straight Arrow Connector 55">
            <a:extLst>
              <a:ext uri="{FF2B5EF4-FFF2-40B4-BE49-F238E27FC236}">
                <a16:creationId xmlns:a16="http://schemas.microsoft.com/office/drawing/2014/main" id="{6449F9AE-F9BC-4BF5-AD43-E58C63FA894C}"/>
              </a:ext>
            </a:extLst>
          </p:cNvPr>
          <p:cNvCxnSpPr/>
          <p:nvPr/>
        </p:nvCxnSpPr>
        <p:spPr>
          <a:xfrm flipV="1">
            <a:off x="2299769" y="1739863"/>
            <a:ext cx="41543" cy="1113985"/>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34D7C3D7-F009-44D9-BECF-2E2FDA6A1BF6}"/>
              </a:ext>
            </a:extLst>
          </p:cNvPr>
          <p:cNvCxnSpPr>
            <a:cxnSpLocks/>
          </p:cNvCxnSpPr>
          <p:nvPr/>
        </p:nvCxnSpPr>
        <p:spPr>
          <a:xfrm flipV="1">
            <a:off x="2886560" y="1624166"/>
            <a:ext cx="814570" cy="2683612"/>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9D6955F8-0C59-48F0-8762-5D2D2B09051D}"/>
              </a:ext>
            </a:extLst>
          </p:cNvPr>
          <p:cNvCxnSpPr>
            <a:cxnSpLocks/>
          </p:cNvCxnSpPr>
          <p:nvPr/>
        </p:nvCxnSpPr>
        <p:spPr>
          <a:xfrm flipV="1">
            <a:off x="3933245" y="1962003"/>
            <a:ext cx="571651" cy="1460846"/>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62AC8F84-0A46-4414-9F27-F8E2D4B36362}"/>
              </a:ext>
            </a:extLst>
          </p:cNvPr>
          <p:cNvCxnSpPr>
            <a:cxnSpLocks/>
          </p:cNvCxnSpPr>
          <p:nvPr/>
        </p:nvCxnSpPr>
        <p:spPr>
          <a:xfrm flipV="1">
            <a:off x="6103748" y="3033135"/>
            <a:ext cx="944447" cy="1041711"/>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A58DE0FF-B577-4315-A6AE-BA516696434B}"/>
              </a:ext>
            </a:extLst>
          </p:cNvPr>
          <p:cNvCxnSpPr>
            <a:cxnSpLocks/>
          </p:cNvCxnSpPr>
          <p:nvPr/>
        </p:nvCxnSpPr>
        <p:spPr>
          <a:xfrm flipV="1">
            <a:off x="6417445" y="4439746"/>
            <a:ext cx="1800577" cy="111905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6">
            <p14:nvContentPartPr>
              <p14:cNvPr id="5" name="Ink 4">
                <a:extLst>
                  <a:ext uri="{FF2B5EF4-FFF2-40B4-BE49-F238E27FC236}">
                    <a16:creationId xmlns:a16="http://schemas.microsoft.com/office/drawing/2014/main" id="{0A813993-BBF6-844C-80A0-AF332A6A46B8}"/>
                  </a:ext>
                </a:extLst>
              </p14:cNvPr>
              <p14:cNvContentPartPr/>
              <p14:nvPr/>
            </p14:nvContentPartPr>
            <p14:xfrm>
              <a:off x="1634400" y="6840393"/>
              <a:ext cx="360" cy="360"/>
            </p14:xfrm>
          </p:contentPart>
        </mc:Choice>
        <mc:Fallback xmlns="">
          <p:pic>
            <p:nvPicPr>
              <p:cNvPr id="5" name="Ink 4">
                <a:extLst>
                  <a:ext uri="{FF2B5EF4-FFF2-40B4-BE49-F238E27FC236}">
                    <a16:creationId xmlns:a16="http://schemas.microsoft.com/office/drawing/2014/main" id="{0A813993-BBF6-844C-80A0-AF332A6A46B8}"/>
                  </a:ext>
                </a:extLst>
              </p:cNvPr>
              <p:cNvPicPr/>
              <p:nvPr/>
            </p:nvPicPr>
            <p:blipFill>
              <a:blip r:embed="rId7"/>
              <a:stretch>
                <a:fillRect/>
              </a:stretch>
            </p:blipFill>
            <p:spPr>
              <a:xfrm>
                <a:off x="1616400" y="6822393"/>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7" name="Ink 6">
                <a:extLst>
                  <a:ext uri="{FF2B5EF4-FFF2-40B4-BE49-F238E27FC236}">
                    <a16:creationId xmlns:a16="http://schemas.microsoft.com/office/drawing/2014/main" id="{9292A07A-DA1A-C544-844D-59189F49CC9E}"/>
                  </a:ext>
                </a:extLst>
              </p14:cNvPr>
              <p14:cNvContentPartPr/>
              <p14:nvPr/>
            </p14:nvContentPartPr>
            <p14:xfrm>
              <a:off x="-880920" y="5578953"/>
              <a:ext cx="360" cy="360"/>
            </p14:xfrm>
          </p:contentPart>
        </mc:Choice>
        <mc:Fallback xmlns="">
          <p:pic>
            <p:nvPicPr>
              <p:cNvPr id="7" name="Ink 6">
                <a:extLst>
                  <a:ext uri="{FF2B5EF4-FFF2-40B4-BE49-F238E27FC236}">
                    <a16:creationId xmlns:a16="http://schemas.microsoft.com/office/drawing/2014/main" id="{9292A07A-DA1A-C544-844D-59189F49CC9E}"/>
                  </a:ext>
                </a:extLst>
              </p:cNvPr>
              <p:cNvPicPr/>
              <p:nvPr/>
            </p:nvPicPr>
            <p:blipFill>
              <a:blip r:embed="rId9"/>
              <a:stretch>
                <a:fillRect/>
              </a:stretch>
            </p:blipFill>
            <p:spPr>
              <a:xfrm>
                <a:off x="-934920" y="5471313"/>
                <a:ext cx="108000" cy="216000"/>
              </a:xfrm>
              <a:prstGeom prst="rect">
                <a:avLst/>
              </a:prstGeom>
            </p:spPr>
          </p:pic>
        </mc:Fallback>
      </mc:AlternateContent>
      <p:sp>
        <p:nvSpPr>
          <p:cNvPr id="10" name="Oval 9">
            <a:extLst>
              <a:ext uri="{FF2B5EF4-FFF2-40B4-BE49-F238E27FC236}">
                <a16:creationId xmlns:a16="http://schemas.microsoft.com/office/drawing/2014/main" id="{A0C96801-CD21-1248-8A34-3FD2767E688B}"/>
              </a:ext>
            </a:extLst>
          </p:cNvPr>
          <p:cNvSpPr/>
          <p:nvPr/>
        </p:nvSpPr>
        <p:spPr>
          <a:xfrm>
            <a:off x="-805956" y="4959893"/>
            <a:ext cx="1730559" cy="20612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03317A9-3BCD-46D4-9F45-605C16EBE8A4}"/>
              </a:ext>
            </a:extLst>
          </p:cNvPr>
          <p:cNvSpPr/>
          <p:nvPr/>
        </p:nvSpPr>
        <p:spPr>
          <a:xfrm>
            <a:off x="-564596" y="6216073"/>
            <a:ext cx="9717833" cy="703336"/>
          </a:xfrm>
          <a:prstGeom prst="rect">
            <a:avLst/>
          </a:prstGeom>
          <a:solidFill>
            <a:srgbClr val="D9F2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5" name="Picture 54">
            <a:extLst>
              <a:ext uri="{FF2B5EF4-FFF2-40B4-BE49-F238E27FC236}">
                <a16:creationId xmlns:a16="http://schemas.microsoft.com/office/drawing/2014/main" id="{D9940A12-0479-EA4C-AA48-5AE12D0E6A07}"/>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4011" y="6285212"/>
            <a:ext cx="1602446" cy="459333"/>
          </a:xfrm>
          <a:prstGeom prst="rect">
            <a:avLst/>
          </a:prstGeom>
        </p:spPr>
      </p:pic>
      <p:pic>
        <p:nvPicPr>
          <p:cNvPr id="58" name="Picture 57">
            <a:extLst>
              <a:ext uri="{FF2B5EF4-FFF2-40B4-BE49-F238E27FC236}">
                <a16:creationId xmlns:a16="http://schemas.microsoft.com/office/drawing/2014/main" id="{2BB3841B-86CB-2A4C-96B9-403C671BE889}"/>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rot="2538770">
            <a:off x="10819774" y="3157323"/>
            <a:ext cx="424439" cy="1081963"/>
          </a:xfrm>
          <a:prstGeom prst="rect">
            <a:avLst/>
          </a:prstGeom>
        </p:spPr>
      </p:pic>
      <p:pic>
        <p:nvPicPr>
          <p:cNvPr id="60" name="Picture 59">
            <a:extLst>
              <a:ext uri="{FF2B5EF4-FFF2-40B4-BE49-F238E27FC236}">
                <a16:creationId xmlns:a16="http://schemas.microsoft.com/office/drawing/2014/main" id="{43A599CB-16C1-7240-832C-92D68F3C6F79}"/>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rot="19983654">
            <a:off x="10401917" y="2538752"/>
            <a:ext cx="424439" cy="1081963"/>
          </a:xfrm>
          <a:prstGeom prst="rect">
            <a:avLst/>
          </a:prstGeom>
        </p:spPr>
      </p:pic>
      <p:sp>
        <p:nvSpPr>
          <p:cNvPr id="28" name="TextBox 27">
            <a:extLst>
              <a:ext uri="{FF2B5EF4-FFF2-40B4-BE49-F238E27FC236}">
                <a16:creationId xmlns:a16="http://schemas.microsoft.com/office/drawing/2014/main" id="{45A7268F-E6D7-0A46-810F-0F31B72C425A}"/>
              </a:ext>
            </a:extLst>
          </p:cNvPr>
          <p:cNvSpPr txBox="1"/>
          <p:nvPr/>
        </p:nvSpPr>
        <p:spPr>
          <a:xfrm>
            <a:off x="10484345" y="4037685"/>
            <a:ext cx="1261884" cy="369332"/>
          </a:xfrm>
          <a:prstGeom prst="rect">
            <a:avLst/>
          </a:prstGeom>
          <a:noFill/>
        </p:spPr>
        <p:txBody>
          <a:bodyPr wrap="none" rtlCol="0">
            <a:spAutoFit/>
          </a:bodyPr>
          <a:lstStyle/>
          <a:p>
            <a:r>
              <a:rPr lang="en-US" dirty="0">
                <a:solidFill>
                  <a:srgbClr val="002060"/>
                </a:solidFill>
                <a:latin typeface="Helvetica" pitchFamily="2" charset="0"/>
              </a:rPr>
              <a:t>Antibodies</a:t>
            </a:r>
          </a:p>
        </p:txBody>
      </p:sp>
    </p:spTree>
    <p:extLst>
      <p:ext uri="{BB962C8B-B14F-4D97-AF65-F5344CB8AC3E}">
        <p14:creationId xmlns:p14="http://schemas.microsoft.com/office/powerpoint/2010/main" val="2835104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2.5E-6 3.7037E-7 L -0.10729 0.0662 " pathEditMode="relative" rAng="0" ptsTypes="AA">
                                      <p:cBhvr>
                                        <p:cTn id="6" dur="2000" fill="hold"/>
                                        <p:tgtEl>
                                          <p:spTgt spid="13"/>
                                        </p:tgtEl>
                                        <p:attrNameLst>
                                          <p:attrName>ppt_x</p:attrName>
                                          <p:attrName>ppt_y</p:attrName>
                                        </p:attrNameLst>
                                      </p:cBhvr>
                                      <p:rCtr x="-5365" y="3310"/>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nodeType="clickEffect">
                                  <p:stCondLst>
                                    <p:cond delay="0"/>
                                  </p:stCondLst>
                                  <p:childTnLst>
                                    <p:animMotion origin="layout" path="M -0.10729 0.0662 L -0.29154 0.41736 " pathEditMode="relative" rAng="0" ptsTypes="AA">
                                      <p:cBhvr>
                                        <p:cTn id="10" dur="2000" fill="hold"/>
                                        <p:tgtEl>
                                          <p:spTgt spid="13"/>
                                        </p:tgtEl>
                                        <p:attrNameLst>
                                          <p:attrName>ppt_x</p:attrName>
                                          <p:attrName>ppt_y</p:attrName>
                                        </p:attrNameLst>
                                      </p:cBhvr>
                                      <p:rCtr x="-9219" y="17546"/>
                                    </p:animMotion>
                                  </p:childTnLst>
                                </p:cTn>
                              </p:par>
                            </p:childTnLst>
                          </p:cTn>
                        </p:par>
                        <p:par>
                          <p:cTn id="11" fill="hold">
                            <p:stCondLst>
                              <p:cond delay="2000"/>
                            </p:stCondLst>
                            <p:childTnLst>
                              <p:par>
                                <p:cTn id="12" presetID="1" presetClass="exit" presetSubtype="0" fill="hold" nodeType="afterEffect">
                                  <p:stCondLst>
                                    <p:cond delay="0"/>
                                  </p:stCondLst>
                                  <p:childTnLst>
                                    <p:set>
                                      <p:cBhvr>
                                        <p:cTn id="13" dur="1" fill="hold">
                                          <p:stCondLst>
                                            <p:cond delay="0"/>
                                          </p:stCondLst>
                                        </p:cTn>
                                        <p:tgtEl>
                                          <p:spTgt spid="30"/>
                                        </p:tgtEl>
                                        <p:attrNameLst>
                                          <p:attrName>style.visibility</p:attrName>
                                        </p:attrNameLst>
                                      </p:cBhvr>
                                      <p:to>
                                        <p:strVal val="hidden"/>
                                      </p:to>
                                    </p:set>
                                  </p:childTnLst>
                                </p:cTn>
                              </p:par>
                              <p:par>
                                <p:cTn id="14" presetID="1" presetClass="exit" presetSubtype="0" fill="hold" nodeType="withEffect">
                                  <p:stCondLst>
                                    <p:cond delay="0"/>
                                  </p:stCondLst>
                                  <p:childTnLst>
                                    <p:set>
                                      <p:cBhvr>
                                        <p:cTn id="15" dur="1" fill="hold">
                                          <p:stCondLst>
                                            <p:cond delay="0"/>
                                          </p:stCondLst>
                                        </p:cTn>
                                        <p:tgtEl>
                                          <p:spTgt spid="29"/>
                                        </p:tgtEl>
                                        <p:attrNameLst>
                                          <p:attrName>style.visibility</p:attrName>
                                        </p:attrNameLst>
                                      </p:cBhvr>
                                      <p:to>
                                        <p:strVal val="hidden"/>
                                      </p:to>
                                    </p:set>
                                  </p:childTnLst>
                                </p:cTn>
                              </p:par>
                              <p:par>
                                <p:cTn id="16" presetID="1" presetClass="exit" presetSubtype="0" fill="hold" grpId="0" nodeType="withEffect">
                                  <p:stCondLst>
                                    <p:cond delay="0"/>
                                  </p:stCondLst>
                                  <p:childTnLst>
                                    <p:set>
                                      <p:cBhvr>
                                        <p:cTn id="17" dur="1" fill="hold">
                                          <p:stCondLst>
                                            <p:cond delay="0"/>
                                          </p:stCondLst>
                                        </p:cTn>
                                        <p:tgtEl>
                                          <p:spTgt spid="27"/>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500"/>
                                        <p:tgtEl>
                                          <p:spTgt spid="33"/>
                                        </p:tgtEl>
                                      </p:cBhvr>
                                    </p:animEffect>
                                  </p:childTnLst>
                                </p:cTn>
                              </p:par>
                            </p:childTnLst>
                          </p:cTn>
                        </p:par>
                        <p:par>
                          <p:cTn id="23" fill="hold">
                            <p:stCondLst>
                              <p:cond delay="500"/>
                            </p:stCondLst>
                            <p:childTnLst>
                              <p:par>
                                <p:cTn id="24" presetID="10" presetClass="exit" presetSubtype="0" fill="hold" nodeType="afterEffect">
                                  <p:stCondLst>
                                    <p:cond delay="0"/>
                                  </p:stCondLst>
                                  <p:childTnLst>
                                    <p:animEffect transition="out" filter="fade">
                                      <p:cBhvr>
                                        <p:cTn id="25" dur="500"/>
                                        <p:tgtEl>
                                          <p:spTgt spid="13"/>
                                        </p:tgtEl>
                                      </p:cBhvr>
                                    </p:animEffect>
                                    <p:set>
                                      <p:cBhvr>
                                        <p:cTn id="26" dur="1" fill="hold">
                                          <p:stCondLst>
                                            <p:cond delay="499"/>
                                          </p:stCondLst>
                                        </p:cTn>
                                        <p:tgtEl>
                                          <p:spTgt spid="13"/>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7"/>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8"/>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32" presetClass="emph" presetSubtype="0" fill="hold" grpId="1" nodeType="clickEffect">
                                  <p:stCondLst>
                                    <p:cond delay="0"/>
                                  </p:stCondLst>
                                  <p:childTnLst>
                                    <p:animRot by="120000">
                                      <p:cBhvr>
                                        <p:cTn id="48" dur="100" fill="hold">
                                          <p:stCondLst>
                                            <p:cond delay="0"/>
                                          </p:stCondLst>
                                        </p:cTn>
                                        <p:tgtEl>
                                          <p:spTgt spid="40"/>
                                        </p:tgtEl>
                                        <p:attrNameLst>
                                          <p:attrName>r</p:attrName>
                                        </p:attrNameLst>
                                      </p:cBhvr>
                                    </p:animRot>
                                    <p:animRot by="-240000">
                                      <p:cBhvr>
                                        <p:cTn id="49" dur="200" fill="hold">
                                          <p:stCondLst>
                                            <p:cond delay="200"/>
                                          </p:stCondLst>
                                        </p:cTn>
                                        <p:tgtEl>
                                          <p:spTgt spid="40"/>
                                        </p:tgtEl>
                                        <p:attrNameLst>
                                          <p:attrName>r</p:attrName>
                                        </p:attrNameLst>
                                      </p:cBhvr>
                                    </p:animRot>
                                    <p:animRot by="240000">
                                      <p:cBhvr>
                                        <p:cTn id="50" dur="200" fill="hold">
                                          <p:stCondLst>
                                            <p:cond delay="400"/>
                                          </p:stCondLst>
                                        </p:cTn>
                                        <p:tgtEl>
                                          <p:spTgt spid="40"/>
                                        </p:tgtEl>
                                        <p:attrNameLst>
                                          <p:attrName>r</p:attrName>
                                        </p:attrNameLst>
                                      </p:cBhvr>
                                    </p:animRot>
                                    <p:animRot by="-240000">
                                      <p:cBhvr>
                                        <p:cTn id="51" dur="200" fill="hold">
                                          <p:stCondLst>
                                            <p:cond delay="600"/>
                                          </p:stCondLst>
                                        </p:cTn>
                                        <p:tgtEl>
                                          <p:spTgt spid="40"/>
                                        </p:tgtEl>
                                        <p:attrNameLst>
                                          <p:attrName>r</p:attrName>
                                        </p:attrNameLst>
                                      </p:cBhvr>
                                    </p:animRot>
                                    <p:animRot by="120000">
                                      <p:cBhvr>
                                        <p:cTn id="52" dur="200" fill="hold">
                                          <p:stCondLst>
                                            <p:cond delay="800"/>
                                          </p:stCondLst>
                                        </p:cTn>
                                        <p:tgtEl>
                                          <p:spTgt spid="40"/>
                                        </p:tgtEl>
                                        <p:attrNameLst>
                                          <p:attrName>r</p:attrName>
                                        </p:attrNameLst>
                                      </p:cBhvr>
                                    </p:animRot>
                                  </p:childTnLst>
                                </p:cTn>
                              </p:par>
                              <p:par>
                                <p:cTn id="53" presetID="32" presetClass="emph" presetSubtype="0" fill="hold" grpId="1" nodeType="withEffect">
                                  <p:stCondLst>
                                    <p:cond delay="0"/>
                                  </p:stCondLst>
                                  <p:childTnLst>
                                    <p:animRot by="120000">
                                      <p:cBhvr>
                                        <p:cTn id="54" dur="100" fill="hold">
                                          <p:stCondLst>
                                            <p:cond delay="0"/>
                                          </p:stCondLst>
                                        </p:cTn>
                                        <p:tgtEl>
                                          <p:spTgt spid="41"/>
                                        </p:tgtEl>
                                        <p:attrNameLst>
                                          <p:attrName>r</p:attrName>
                                        </p:attrNameLst>
                                      </p:cBhvr>
                                    </p:animRot>
                                    <p:animRot by="-240000">
                                      <p:cBhvr>
                                        <p:cTn id="55" dur="200" fill="hold">
                                          <p:stCondLst>
                                            <p:cond delay="200"/>
                                          </p:stCondLst>
                                        </p:cTn>
                                        <p:tgtEl>
                                          <p:spTgt spid="41"/>
                                        </p:tgtEl>
                                        <p:attrNameLst>
                                          <p:attrName>r</p:attrName>
                                        </p:attrNameLst>
                                      </p:cBhvr>
                                    </p:animRot>
                                    <p:animRot by="240000">
                                      <p:cBhvr>
                                        <p:cTn id="56" dur="200" fill="hold">
                                          <p:stCondLst>
                                            <p:cond delay="400"/>
                                          </p:stCondLst>
                                        </p:cTn>
                                        <p:tgtEl>
                                          <p:spTgt spid="41"/>
                                        </p:tgtEl>
                                        <p:attrNameLst>
                                          <p:attrName>r</p:attrName>
                                        </p:attrNameLst>
                                      </p:cBhvr>
                                    </p:animRot>
                                    <p:animRot by="-240000">
                                      <p:cBhvr>
                                        <p:cTn id="57" dur="200" fill="hold">
                                          <p:stCondLst>
                                            <p:cond delay="600"/>
                                          </p:stCondLst>
                                        </p:cTn>
                                        <p:tgtEl>
                                          <p:spTgt spid="41"/>
                                        </p:tgtEl>
                                        <p:attrNameLst>
                                          <p:attrName>r</p:attrName>
                                        </p:attrNameLst>
                                      </p:cBhvr>
                                    </p:animRot>
                                    <p:animRot by="120000">
                                      <p:cBhvr>
                                        <p:cTn id="58" dur="200" fill="hold">
                                          <p:stCondLst>
                                            <p:cond delay="800"/>
                                          </p:stCondLst>
                                        </p:cTn>
                                        <p:tgtEl>
                                          <p:spTgt spid="41"/>
                                        </p:tgtEl>
                                        <p:attrNameLst>
                                          <p:attrName>r</p:attrName>
                                        </p:attrNameLst>
                                      </p:cBhvr>
                                    </p:animRot>
                                  </p:childTnLst>
                                </p:cTn>
                              </p:par>
                              <p:par>
                                <p:cTn id="59" presetID="32" presetClass="emph" presetSubtype="0" fill="hold" grpId="1" nodeType="withEffect">
                                  <p:stCondLst>
                                    <p:cond delay="0"/>
                                  </p:stCondLst>
                                  <p:childTnLst>
                                    <p:animRot by="120000">
                                      <p:cBhvr>
                                        <p:cTn id="60" dur="100" fill="hold">
                                          <p:stCondLst>
                                            <p:cond delay="0"/>
                                          </p:stCondLst>
                                        </p:cTn>
                                        <p:tgtEl>
                                          <p:spTgt spid="42"/>
                                        </p:tgtEl>
                                        <p:attrNameLst>
                                          <p:attrName>r</p:attrName>
                                        </p:attrNameLst>
                                      </p:cBhvr>
                                    </p:animRot>
                                    <p:animRot by="-240000">
                                      <p:cBhvr>
                                        <p:cTn id="61" dur="200" fill="hold">
                                          <p:stCondLst>
                                            <p:cond delay="200"/>
                                          </p:stCondLst>
                                        </p:cTn>
                                        <p:tgtEl>
                                          <p:spTgt spid="42"/>
                                        </p:tgtEl>
                                        <p:attrNameLst>
                                          <p:attrName>r</p:attrName>
                                        </p:attrNameLst>
                                      </p:cBhvr>
                                    </p:animRot>
                                    <p:animRot by="240000">
                                      <p:cBhvr>
                                        <p:cTn id="62" dur="200" fill="hold">
                                          <p:stCondLst>
                                            <p:cond delay="400"/>
                                          </p:stCondLst>
                                        </p:cTn>
                                        <p:tgtEl>
                                          <p:spTgt spid="42"/>
                                        </p:tgtEl>
                                        <p:attrNameLst>
                                          <p:attrName>r</p:attrName>
                                        </p:attrNameLst>
                                      </p:cBhvr>
                                    </p:animRot>
                                    <p:animRot by="-240000">
                                      <p:cBhvr>
                                        <p:cTn id="63" dur="200" fill="hold">
                                          <p:stCondLst>
                                            <p:cond delay="600"/>
                                          </p:stCondLst>
                                        </p:cTn>
                                        <p:tgtEl>
                                          <p:spTgt spid="42"/>
                                        </p:tgtEl>
                                        <p:attrNameLst>
                                          <p:attrName>r</p:attrName>
                                        </p:attrNameLst>
                                      </p:cBhvr>
                                    </p:animRot>
                                    <p:animRot by="120000">
                                      <p:cBhvr>
                                        <p:cTn id="64" dur="200" fill="hold">
                                          <p:stCondLst>
                                            <p:cond delay="800"/>
                                          </p:stCondLst>
                                        </p:cTn>
                                        <p:tgtEl>
                                          <p:spTgt spid="42"/>
                                        </p:tgtEl>
                                        <p:attrNameLst>
                                          <p:attrName>r</p:attrName>
                                        </p:attrNameLst>
                                      </p:cBhvr>
                                    </p:animRot>
                                  </p:childTnLst>
                                </p:cTn>
                              </p:par>
                              <p:par>
                                <p:cTn id="65" presetID="32" presetClass="emph" presetSubtype="0" fill="hold" grpId="1" nodeType="withEffect">
                                  <p:stCondLst>
                                    <p:cond delay="0"/>
                                  </p:stCondLst>
                                  <p:childTnLst>
                                    <p:animRot by="120000">
                                      <p:cBhvr>
                                        <p:cTn id="66" dur="100" fill="hold">
                                          <p:stCondLst>
                                            <p:cond delay="0"/>
                                          </p:stCondLst>
                                        </p:cTn>
                                        <p:tgtEl>
                                          <p:spTgt spid="43"/>
                                        </p:tgtEl>
                                        <p:attrNameLst>
                                          <p:attrName>r</p:attrName>
                                        </p:attrNameLst>
                                      </p:cBhvr>
                                    </p:animRot>
                                    <p:animRot by="-240000">
                                      <p:cBhvr>
                                        <p:cTn id="67" dur="200" fill="hold">
                                          <p:stCondLst>
                                            <p:cond delay="200"/>
                                          </p:stCondLst>
                                        </p:cTn>
                                        <p:tgtEl>
                                          <p:spTgt spid="43"/>
                                        </p:tgtEl>
                                        <p:attrNameLst>
                                          <p:attrName>r</p:attrName>
                                        </p:attrNameLst>
                                      </p:cBhvr>
                                    </p:animRot>
                                    <p:animRot by="240000">
                                      <p:cBhvr>
                                        <p:cTn id="68" dur="200" fill="hold">
                                          <p:stCondLst>
                                            <p:cond delay="400"/>
                                          </p:stCondLst>
                                        </p:cTn>
                                        <p:tgtEl>
                                          <p:spTgt spid="43"/>
                                        </p:tgtEl>
                                        <p:attrNameLst>
                                          <p:attrName>r</p:attrName>
                                        </p:attrNameLst>
                                      </p:cBhvr>
                                    </p:animRot>
                                    <p:animRot by="-240000">
                                      <p:cBhvr>
                                        <p:cTn id="69" dur="200" fill="hold">
                                          <p:stCondLst>
                                            <p:cond delay="600"/>
                                          </p:stCondLst>
                                        </p:cTn>
                                        <p:tgtEl>
                                          <p:spTgt spid="43"/>
                                        </p:tgtEl>
                                        <p:attrNameLst>
                                          <p:attrName>r</p:attrName>
                                        </p:attrNameLst>
                                      </p:cBhvr>
                                    </p:animRot>
                                    <p:animRot by="120000">
                                      <p:cBhvr>
                                        <p:cTn id="70" dur="200" fill="hold">
                                          <p:stCondLst>
                                            <p:cond delay="800"/>
                                          </p:stCondLst>
                                        </p:cTn>
                                        <p:tgtEl>
                                          <p:spTgt spid="43"/>
                                        </p:tgtEl>
                                        <p:attrNameLst>
                                          <p:attrName>r</p:attrName>
                                        </p:attrNameLst>
                                      </p:cBhvr>
                                    </p:animRot>
                                  </p:childTnLst>
                                </p:cTn>
                              </p:par>
                              <p:par>
                                <p:cTn id="71" presetID="32" presetClass="emph" presetSubtype="0" fill="hold" grpId="1" nodeType="withEffect">
                                  <p:stCondLst>
                                    <p:cond delay="0"/>
                                  </p:stCondLst>
                                  <p:childTnLst>
                                    <p:animRot by="120000">
                                      <p:cBhvr>
                                        <p:cTn id="72" dur="100" fill="hold">
                                          <p:stCondLst>
                                            <p:cond delay="0"/>
                                          </p:stCondLst>
                                        </p:cTn>
                                        <p:tgtEl>
                                          <p:spTgt spid="44"/>
                                        </p:tgtEl>
                                        <p:attrNameLst>
                                          <p:attrName>r</p:attrName>
                                        </p:attrNameLst>
                                      </p:cBhvr>
                                    </p:animRot>
                                    <p:animRot by="-240000">
                                      <p:cBhvr>
                                        <p:cTn id="73" dur="200" fill="hold">
                                          <p:stCondLst>
                                            <p:cond delay="200"/>
                                          </p:stCondLst>
                                        </p:cTn>
                                        <p:tgtEl>
                                          <p:spTgt spid="44"/>
                                        </p:tgtEl>
                                        <p:attrNameLst>
                                          <p:attrName>r</p:attrName>
                                        </p:attrNameLst>
                                      </p:cBhvr>
                                    </p:animRot>
                                    <p:animRot by="240000">
                                      <p:cBhvr>
                                        <p:cTn id="74" dur="200" fill="hold">
                                          <p:stCondLst>
                                            <p:cond delay="400"/>
                                          </p:stCondLst>
                                        </p:cTn>
                                        <p:tgtEl>
                                          <p:spTgt spid="44"/>
                                        </p:tgtEl>
                                        <p:attrNameLst>
                                          <p:attrName>r</p:attrName>
                                        </p:attrNameLst>
                                      </p:cBhvr>
                                    </p:animRot>
                                    <p:animRot by="-240000">
                                      <p:cBhvr>
                                        <p:cTn id="75" dur="200" fill="hold">
                                          <p:stCondLst>
                                            <p:cond delay="600"/>
                                          </p:stCondLst>
                                        </p:cTn>
                                        <p:tgtEl>
                                          <p:spTgt spid="44"/>
                                        </p:tgtEl>
                                        <p:attrNameLst>
                                          <p:attrName>r</p:attrName>
                                        </p:attrNameLst>
                                      </p:cBhvr>
                                    </p:animRot>
                                    <p:animRot by="120000">
                                      <p:cBhvr>
                                        <p:cTn id="76" dur="200" fill="hold">
                                          <p:stCondLst>
                                            <p:cond delay="800"/>
                                          </p:stCondLst>
                                        </p:cTn>
                                        <p:tgtEl>
                                          <p:spTgt spid="44"/>
                                        </p:tgtEl>
                                        <p:attrNameLst>
                                          <p:attrName>r</p:attrName>
                                        </p:attrNameLst>
                                      </p:cBhvr>
                                    </p:animRot>
                                  </p:childTnLst>
                                </p:cTn>
                              </p:par>
                              <p:par>
                                <p:cTn id="77" presetID="32" presetClass="emph" presetSubtype="0" fill="hold" nodeType="withEffect">
                                  <p:stCondLst>
                                    <p:cond delay="0"/>
                                  </p:stCondLst>
                                  <p:childTnLst>
                                    <p:animRot by="120000">
                                      <p:cBhvr>
                                        <p:cTn id="78" dur="100" fill="hold">
                                          <p:stCondLst>
                                            <p:cond delay="0"/>
                                          </p:stCondLst>
                                        </p:cTn>
                                        <p:tgtEl>
                                          <p:spTgt spid="36"/>
                                        </p:tgtEl>
                                        <p:attrNameLst>
                                          <p:attrName>r</p:attrName>
                                        </p:attrNameLst>
                                      </p:cBhvr>
                                    </p:animRot>
                                    <p:animRot by="-240000">
                                      <p:cBhvr>
                                        <p:cTn id="79" dur="200" fill="hold">
                                          <p:stCondLst>
                                            <p:cond delay="200"/>
                                          </p:stCondLst>
                                        </p:cTn>
                                        <p:tgtEl>
                                          <p:spTgt spid="36"/>
                                        </p:tgtEl>
                                        <p:attrNameLst>
                                          <p:attrName>r</p:attrName>
                                        </p:attrNameLst>
                                      </p:cBhvr>
                                    </p:animRot>
                                    <p:animRot by="240000">
                                      <p:cBhvr>
                                        <p:cTn id="80" dur="200" fill="hold">
                                          <p:stCondLst>
                                            <p:cond delay="400"/>
                                          </p:stCondLst>
                                        </p:cTn>
                                        <p:tgtEl>
                                          <p:spTgt spid="36"/>
                                        </p:tgtEl>
                                        <p:attrNameLst>
                                          <p:attrName>r</p:attrName>
                                        </p:attrNameLst>
                                      </p:cBhvr>
                                    </p:animRot>
                                    <p:animRot by="-240000">
                                      <p:cBhvr>
                                        <p:cTn id="81" dur="200" fill="hold">
                                          <p:stCondLst>
                                            <p:cond delay="600"/>
                                          </p:stCondLst>
                                        </p:cTn>
                                        <p:tgtEl>
                                          <p:spTgt spid="36"/>
                                        </p:tgtEl>
                                        <p:attrNameLst>
                                          <p:attrName>r</p:attrName>
                                        </p:attrNameLst>
                                      </p:cBhvr>
                                    </p:animRot>
                                    <p:animRot by="120000">
                                      <p:cBhvr>
                                        <p:cTn id="82" dur="200" fill="hold">
                                          <p:stCondLst>
                                            <p:cond delay="800"/>
                                          </p:stCondLst>
                                        </p:cTn>
                                        <p:tgtEl>
                                          <p:spTgt spid="36"/>
                                        </p:tgtEl>
                                        <p:attrNameLst>
                                          <p:attrName>r</p:attrName>
                                        </p:attrNameLst>
                                      </p:cBhvr>
                                    </p:animRot>
                                  </p:childTnLst>
                                </p:cTn>
                              </p:par>
                              <p:par>
                                <p:cTn id="83" presetID="32" presetClass="emph" presetSubtype="0" fill="hold" grpId="1" nodeType="withEffect">
                                  <p:stCondLst>
                                    <p:cond delay="0"/>
                                  </p:stCondLst>
                                  <p:childTnLst>
                                    <p:animRot by="120000">
                                      <p:cBhvr>
                                        <p:cTn id="84" dur="100" fill="hold">
                                          <p:stCondLst>
                                            <p:cond delay="0"/>
                                          </p:stCondLst>
                                        </p:cTn>
                                        <p:tgtEl>
                                          <p:spTgt spid="37"/>
                                        </p:tgtEl>
                                        <p:attrNameLst>
                                          <p:attrName>r</p:attrName>
                                        </p:attrNameLst>
                                      </p:cBhvr>
                                    </p:animRot>
                                    <p:animRot by="-240000">
                                      <p:cBhvr>
                                        <p:cTn id="85" dur="200" fill="hold">
                                          <p:stCondLst>
                                            <p:cond delay="200"/>
                                          </p:stCondLst>
                                        </p:cTn>
                                        <p:tgtEl>
                                          <p:spTgt spid="37"/>
                                        </p:tgtEl>
                                        <p:attrNameLst>
                                          <p:attrName>r</p:attrName>
                                        </p:attrNameLst>
                                      </p:cBhvr>
                                    </p:animRot>
                                    <p:animRot by="240000">
                                      <p:cBhvr>
                                        <p:cTn id="86" dur="200" fill="hold">
                                          <p:stCondLst>
                                            <p:cond delay="400"/>
                                          </p:stCondLst>
                                        </p:cTn>
                                        <p:tgtEl>
                                          <p:spTgt spid="37"/>
                                        </p:tgtEl>
                                        <p:attrNameLst>
                                          <p:attrName>r</p:attrName>
                                        </p:attrNameLst>
                                      </p:cBhvr>
                                    </p:animRot>
                                    <p:animRot by="-240000">
                                      <p:cBhvr>
                                        <p:cTn id="87" dur="200" fill="hold">
                                          <p:stCondLst>
                                            <p:cond delay="600"/>
                                          </p:stCondLst>
                                        </p:cTn>
                                        <p:tgtEl>
                                          <p:spTgt spid="37"/>
                                        </p:tgtEl>
                                        <p:attrNameLst>
                                          <p:attrName>r</p:attrName>
                                        </p:attrNameLst>
                                      </p:cBhvr>
                                    </p:animRot>
                                    <p:animRot by="120000">
                                      <p:cBhvr>
                                        <p:cTn id="88" dur="200" fill="hold">
                                          <p:stCondLst>
                                            <p:cond delay="800"/>
                                          </p:stCondLst>
                                        </p:cTn>
                                        <p:tgtEl>
                                          <p:spTgt spid="37"/>
                                        </p:tgtEl>
                                        <p:attrNameLst>
                                          <p:attrName>r</p:attrName>
                                        </p:attrNameLst>
                                      </p:cBhvr>
                                    </p:animRot>
                                  </p:childTnLst>
                                </p:cTn>
                              </p:par>
                              <p:par>
                                <p:cTn id="89" presetID="32" presetClass="emph" presetSubtype="0" fill="hold" nodeType="withEffect">
                                  <p:stCondLst>
                                    <p:cond delay="0"/>
                                  </p:stCondLst>
                                  <p:childTnLst>
                                    <p:animRot by="120000">
                                      <p:cBhvr>
                                        <p:cTn id="90" dur="100" fill="hold">
                                          <p:stCondLst>
                                            <p:cond delay="0"/>
                                          </p:stCondLst>
                                        </p:cTn>
                                        <p:tgtEl>
                                          <p:spTgt spid="38"/>
                                        </p:tgtEl>
                                        <p:attrNameLst>
                                          <p:attrName>r</p:attrName>
                                        </p:attrNameLst>
                                      </p:cBhvr>
                                    </p:animRot>
                                    <p:animRot by="-240000">
                                      <p:cBhvr>
                                        <p:cTn id="91" dur="200" fill="hold">
                                          <p:stCondLst>
                                            <p:cond delay="200"/>
                                          </p:stCondLst>
                                        </p:cTn>
                                        <p:tgtEl>
                                          <p:spTgt spid="38"/>
                                        </p:tgtEl>
                                        <p:attrNameLst>
                                          <p:attrName>r</p:attrName>
                                        </p:attrNameLst>
                                      </p:cBhvr>
                                    </p:animRot>
                                    <p:animRot by="240000">
                                      <p:cBhvr>
                                        <p:cTn id="92" dur="200" fill="hold">
                                          <p:stCondLst>
                                            <p:cond delay="400"/>
                                          </p:stCondLst>
                                        </p:cTn>
                                        <p:tgtEl>
                                          <p:spTgt spid="38"/>
                                        </p:tgtEl>
                                        <p:attrNameLst>
                                          <p:attrName>r</p:attrName>
                                        </p:attrNameLst>
                                      </p:cBhvr>
                                    </p:animRot>
                                    <p:animRot by="-240000">
                                      <p:cBhvr>
                                        <p:cTn id="93" dur="200" fill="hold">
                                          <p:stCondLst>
                                            <p:cond delay="600"/>
                                          </p:stCondLst>
                                        </p:cTn>
                                        <p:tgtEl>
                                          <p:spTgt spid="38"/>
                                        </p:tgtEl>
                                        <p:attrNameLst>
                                          <p:attrName>r</p:attrName>
                                        </p:attrNameLst>
                                      </p:cBhvr>
                                    </p:animRot>
                                    <p:animRot by="120000">
                                      <p:cBhvr>
                                        <p:cTn id="94" dur="200" fill="hold">
                                          <p:stCondLst>
                                            <p:cond delay="800"/>
                                          </p:stCondLst>
                                        </p:cTn>
                                        <p:tgtEl>
                                          <p:spTgt spid="38"/>
                                        </p:tgtEl>
                                        <p:attrNameLst>
                                          <p:attrName>r</p:attrName>
                                        </p:attrNameLst>
                                      </p:cBhvr>
                                    </p:animRot>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nodeType="clickEffect">
                                  <p:stCondLst>
                                    <p:cond delay="0"/>
                                  </p:stCondLst>
                                  <p:childTnLst>
                                    <p:set>
                                      <p:cBhvr>
                                        <p:cTn id="98" dur="1" fill="hold">
                                          <p:stCondLst>
                                            <p:cond delay="0"/>
                                          </p:stCondLst>
                                        </p:cTn>
                                        <p:tgtEl>
                                          <p:spTgt spid="45"/>
                                        </p:tgtEl>
                                        <p:attrNameLst>
                                          <p:attrName>style.visibility</p:attrName>
                                        </p:attrNameLst>
                                      </p:cBhvr>
                                      <p:to>
                                        <p:strVal val="visible"/>
                                      </p:to>
                                    </p:set>
                                    <p:animEffect transition="in" filter="fade">
                                      <p:cBhvr>
                                        <p:cTn id="99" dur="500"/>
                                        <p:tgtEl>
                                          <p:spTgt spid="45"/>
                                        </p:tgtEl>
                                      </p:cBhvr>
                                    </p:animEffect>
                                  </p:childTnLst>
                                </p:cTn>
                              </p:par>
                              <p:par>
                                <p:cTn id="100" presetID="10" presetClass="entr" presetSubtype="0" fill="hold" nodeType="withEffect">
                                  <p:stCondLst>
                                    <p:cond delay="0"/>
                                  </p:stCondLst>
                                  <p:childTnLst>
                                    <p:set>
                                      <p:cBhvr>
                                        <p:cTn id="101" dur="1" fill="hold">
                                          <p:stCondLst>
                                            <p:cond delay="0"/>
                                          </p:stCondLst>
                                        </p:cTn>
                                        <p:tgtEl>
                                          <p:spTgt spid="46"/>
                                        </p:tgtEl>
                                        <p:attrNameLst>
                                          <p:attrName>style.visibility</p:attrName>
                                        </p:attrNameLst>
                                      </p:cBhvr>
                                      <p:to>
                                        <p:strVal val="visible"/>
                                      </p:to>
                                    </p:set>
                                    <p:animEffect transition="in" filter="fade">
                                      <p:cBhvr>
                                        <p:cTn id="102" dur="500"/>
                                        <p:tgtEl>
                                          <p:spTgt spid="46"/>
                                        </p:tgtEl>
                                      </p:cBhvr>
                                    </p:animEffect>
                                  </p:childTnLst>
                                </p:cTn>
                              </p:par>
                              <p:par>
                                <p:cTn id="103" presetID="10" presetClass="entr" presetSubtype="0" fill="hold" nodeType="withEffect">
                                  <p:stCondLst>
                                    <p:cond delay="0"/>
                                  </p:stCondLst>
                                  <p:childTnLst>
                                    <p:set>
                                      <p:cBhvr>
                                        <p:cTn id="104" dur="1" fill="hold">
                                          <p:stCondLst>
                                            <p:cond delay="0"/>
                                          </p:stCondLst>
                                        </p:cTn>
                                        <p:tgtEl>
                                          <p:spTgt spid="47"/>
                                        </p:tgtEl>
                                        <p:attrNameLst>
                                          <p:attrName>style.visibility</p:attrName>
                                        </p:attrNameLst>
                                      </p:cBhvr>
                                      <p:to>
                                        <p:strVal val="visible"/>
                                      </p:to>
                                    </p:set>
                                    <p:animEffect transition="in" filter="fade">
                                      <p:cBhvr>
                                        <p:cTn id="105" dur="500"/>
                                        <p:tgtEl>
                                          <p:spTgt spid="47"/>
                                        </p:tgtEl>
                                      </p:cBhvr>
                                    </p:animEffect>
                                  </p:childTnLst>
                                </p:cTn>
                              </p:par>
                              <p:par>
                                <p:cTn id="106" presetID="10" presetClass="entr" presetSubtype="0" fill="hold" nodeType="withEffect">
                                  <p:stCondLst>
                                    <p:cond delay="0"/>
                                  </p:stCondLst>
                                  <p:childTnLst>
                                    <p:set>
                                      <p:cBhvr>
                                        <p:cTn id="107" dur="1" fill="hold">
                                          <p:stCondLst>
                                            <p:cond delay="0"/>
                                          </p:stCondLst>
                                        </p:cTn>
                                        <p:tgtEl>
                                          <p:spTgt spid="48"/>
                                        </p:tgtEl>
                                        <p:attrNameLst>
                                          <p:attrName>style.visibility</p:attrName>
                                        </p:attrNameLst>
                                      </p:cBhvr>
                                      <p:to>
                                        <p:strVal val="visible"/>
                                      </p:to>
                                    </p:set>
                                    <p:animEffect transition="in" filter="fade">
                                      <p:cBhvr>
                                        <p:cTn id="108" dur="500"/>
                                        <p:tgtEl>
                                          <p:spTgt spid="48"/>
                                        </p:tgtEl>
                                      </p:cBhvr>
                                    </p:animEffect>
                                  </p:childTnLst>
                                </p:cTn>
                              </p:par>
                              <p:par>
                                <p:cTn id="109" presetID="10" presetClass="entr" presetSubtype="0" fill="hold" nodeType="withEffect">
                                  <p:stCondLst>
                                    <p:cond delay="0"/>
                                  </p:stCondLst>
                                  <p:childTnLst>
                                    <p:set>
                                      <p:cBhvr>
                                        <p:cTn id="110" dur="1" fill="hold">
                                          <p:stCondLst>
                                            <p:cond delay="0"/>
                                          </p:stCondLst>
                                        </p:cTn>
                                        <p:tgtEl>
                                          <p:spTgt spid="49"/>
                                        </p:tgtEl>
                                        <p:attrNameLst>
                                          <p:attrName>style.visibility</p:attrName>
                                        </p:attrNameLst>
                                      </p:cBhvr>
                                      <p:to>
                                        <p:strVal val="visible"/>
                                      </p:to>
                                    </p:set>
                                    <p:animEffect transition="in" filter="fade">
                                      <p:cBhvr>
                                        <p:cTn id="111" dur="500"/>
                                        <p:tgtEl>
                                          <p:spTgt spid="49"/>
                                        </p:tgtEl>
                                      </p:cBhvr>
                                    </p:animEffect>
                                  </p:childTnLst>
                                </p:cTn>
                              </p:par>
                              <p:par>
                                <p:cTn id="112" presetID="10" presetClass="entr" presetSubtype="0" fill="hold" nodeType="withEffect">
                                  <p:stCondLst>
                                    <p:cond delay="0"/>
                                  </p:stCondLst>
                                  <p:childTnLst>
                                    <p:set>
                                      <p:cBhvr>
                                        <p:cTn id="113" dur="1" fill="hold">
                                          <p:stCondLst>
                                            <p:cond delay="0"/>
                                          </p:stCondLst>
                                        </p:cTn>
                                        <p:tgtEl>
                                          <p:spTgt spid="50"/>
                                        </p:tgtEl>
                                        <p:attrNameLst>
                                          <p:attrName>style.visibility</p:attrName>
                                        </p:attrNameLst>
                                      </p:cBhvr>
                                      <p:to>
                                        <p:strVal val="visible"/>
                                      </p:to>
                                    </p:set>
                                    <p:animEffect transition="in" filter="fade">
                                      <p:cBhvr>
                                        <p:cTn id="114" dur="500"/>
                                        <p:tgtEl>
                                          <p:spTgt spid="50"/>
                                        </p:tgtEl>
                                      </p:cBhvr>
                                    </p:animEffect>
                                  </p:childTnLst>
                                </p:cTn>
                              </p:par>
                              <p:par>
                                <p:cTn id="115" presetID="10" presetClass="entr" presetSubtype="0" fill="hold" nodeType="withEffect">
                                  <p:stCondLst>
                                    <p:cond delay="0"/>
                                  </p:stCondLst>
                                  <p:childTnLst>
                                    <p:set>
                                      <p:cBhvr>
                                        <p:cTn id="116" dur="1" fill="hold">
                                          <p:stCondLst>
                                            <p:cond delay="0"/>
                                          </p:stCondLst>
                                        </p:cTn>
                                        <p:tgtEl>
                                          <p:spTgt spid="52"/>
                                        </p:tgtEl>
                                        <p:attrNameLst>
                                          <p:attrName>style.visibility</p:attrName>
                                        </p:attrNameLst>
                                      </p:cBhvr>
                                      <p:to>
                                        <p:strVal val="visible"/>
                                      </p:to>
                                    </p:set>
                                    <p:animEffect transition="in" filter="fade">
                                      <p:cBhvr>
                                        <p:cTn id="117" dur="500"/>
                                        <p:tgtEl>
                                          <p:spTgt spid="52"/>
                                        </p:tgtEl>
                                      </p:cBhvr>
                                    </p:animEffect>
                                  </p:childTnLst>
                                </p:cTn>
                              </p:par>
                              <p:par>
                                <p:cTn id="118" presetID="10" presetClass="entr" presetSubtype="0" fill="hold" nodeType="withEffect">
                                  <p:stCondLst>
                                    <p:cond delay="0"/>
                                  </p:stCondLst>
                                  <p:childTnLst>
                                    <p:set>
                                      <p:cBhvr>
                                        <p:cTn id="119" dur="1" fill="hold">
                                          <p:stCondLst>
                                            <p:cond delay="0"/>
                                          </p:stCondLst>
                                        </p:cTn>
                                        <p:tgtEl>
                                          <p:spTgt spid="53"/>
                                        </p:tgtEl>
                                        <p:attrNameLst>
                                          <p:attrName>style.visibility</p:attrName>
                                        </p:attrNameLst>
                                      </p:cBhvr>
                                      <p:to>
                                        <p:strVal val="visible"/>
                                      </p:to>
                                    </p:set>
                                    <p:animEffect transition="in" filter="fade">
                                      <p:cBhvr>
                                        <p:cTn id="120" dur="500"/>
                                        <p:tgtEl>
                                          <p:spTgt spid="53"/>
                                        </p:tgtEl>
                                      </p:cBhvr>
                                    </p:animEffect>
                                  </p:childTnLst>
                                </p:cTn>
                              </p:par>
                              <p:par>
                                <p:cTn id="121" presetID="10" presetClass="entr" presetSubtype="0" fill="hold" nodeType="withEffect">
                                  <p:stCondLst>
                                    <p:cond delay="0"/>
                                  </p:stCondLst>
                                  <p:childTnLst>
                                    <p:set>
                                      <p:cBhvr>
                                        <p:cTn id="122" dur="1" fill="hold">
                                          <p:stCondLst>
                                            <p:cond delay="0"/>
                                          </p:stCondLst>
                                        </p:cTn>
                                        <p:tgtEl>
                                          <p:spTgt spid="51"/>
                                        </p:tgtEl>
                                        <p:attrNameLst>
                                          <p:attrName>style.visibility</p:attrName>
                                        </p:attrNameLst>
                                      </p:cBhvr>
                                      <p:to>
                                        <p:strVal val="visible"/>
                                      </p:to>
                                    </p:set>
                                    <p:animEffect transition="in" filter="fade">
                                      <p:cBhvr>
                                        <p:cTn id="123" dur="500"/>
                                        <p:tgtEl>
                                          <p:spTgt spid="51"/>
                                        </p:tgtEl>
                                      </p:cBhvr>
                                    </p:animEffect>
                                  </p:childTnLst>
                                </p:cTn>
                              </p:par>
                            </p:childTnLst>
                          </p:cTn>
                        </p:par>
                      </p:childTnLst>
                    </p:cTn>
                  </p:par>
                  <p:par>
                    <p:cTn id="124" fill="hold">
                      <p:stCondLst>
                        <p:cond delay="indefinite"/>
                      </p:stCondLst>
                      <p:childTnLst>
                        <p:par>
                          <p:cTn id="125" fill="hold">
                            <p:stCondLst>
                              <p:cond delay="0"/>
                            </p:stCondLst>
                            <p:childTnLst>
                              <p:par>
                                <p:cTn id="126" presetID="42" presetClass="path" presetSubtype="0" accel="50000" decel="50000" fill="hold" nodeType="clickEffect">
                                  <p:stCondLst>
                                    <p:cond delay="0"/>
                                  </p:stCondLst>
                                  <p:childTnLst>
                                    <p:animMotion origin="layout" path="M -4.16667E-7 2.96296E-6 L -0.05755 -0.04815 " pathEditMode="relative" rAng="0" ptsTypes="AA">
                                      <p:cBhvr>
                                        <p:cTn id="127" dur="2000" fill="hold"/>
                                        <p:tgtEl>
                                          <p:spTgt spid="50"/>
                                        </p:tgtEl>
                                        <p:attrNameLst>
                                          <p:attrName>ppt_x</p:attrName>
                                          <p:attrName>ppt_y</p:attrName>
                                        </p:attrNameLst>
                                      </p:cBhvr>
                                      <p:rCtr x="-2878" y="-2407"/>
                                    </p:animMotion>
                                  </p:childTnLst>
                                </p:cTn>
                              </p:par>
                              <p:par>
                                <p:cTn id="128" presetID="42" presetClass="path" presetSubtype="0" accel="50000" decel="50000" fill="hold" nodeType="withEffect">
                                  <p:stCondLst>
                                    <p:cond delay="0"/>
                                  </p:stCondLst>
                                  <p:childTnLst>
                                    <p:animMotion origin="layout" path="M -2.29167E-6 7.40741E-7 L -0.07278 0.0169 " pathEditMode="relative" rAng="0" ptsTypes="AA">
                                      <p:cBhvr>
                                        <p:cTn id="129" dur="2000" fill="hold"/>
                                        <p:tgtEl>
                                          <p:spTgt spid="52"/>
                                        </p:tgtEl>
                                        <p:attrNameLst>
                                          <p:attrName>ppt_x</p:attrName>
                                          <p:attrName>ppt_y</p:attrName>
                                        </p:attrNameLst>
                                      </p:cBhvr>
                                      <p:rCtr x="-3646" y="833"/>
                                    </p:animMotion>
                                  </p:childTnLst>
                                </p:cTn>
                              </p:par>
                              <p:par>
                                <p:cTn id="130" presetID="42" presetClass="path" presetSubtype="0" accel="50000" decel="50000" fill="hold" nodeType="withEffect">
                                  <p:stCondLst>
                                    <p:cond delay="0"/>
                                  </p:stCondLst>
                                  <p:childTnLst>
                                    <p:animMotion origin="layout" path="M 2.08333E-7 3.7037E-7 L 0.10013 -0.09028 " pathEditMode="relative" rAng="0" ptsTypes="AA">
                                      <p:cBhvr>
                                        <p:cTn id="131" dur="2000" fill="hold"/>
                                        <p:tgtEl>
                                          <p:spTgt spid="33"/>
                                        </p:tgtEl>
                                        <p:attrNameLst>
                                          <p:attrName>ppt_x</p:attrName>
                                          <p:attrName>ppt_y</p:attrName>
                                        </p:attrNameLst>
                                      </p:cBhvr>
                                      <p:rCtr x="5000" y="-4514"/>
                                    </p:animMotion>
                                  </p:childTnLst>
                                </p:cTn>
                              </p:par>
                              <p:par>
                                <p:cTn id="132" presetID="42" presetClass="path" presetSubtype="0" accel="50000" decel="50000" fill="hold" nodeType="withEffect">
                                  <p:stCondLst>
                                    <p:cond delay="0"/>
                                  </p:stCondLst>
                                  <p:childTnLst>
                                    <p:animMotion origin="layout" path="M 3.33333E-6 -1.85185E-6 L -0.12344 -0.19514 " pathEditMode="relative" rAng="0" ptsTypes="AA">
                                      <p:cBhvr>
                                        <p:cTn id="133" dur="2000" fill="hold"/>
                                        <p:tgtEl>
                                          <p:spTgt spid="53"/>
                                        </p:tgtEl>
                                        <p:attrNameLst>
                                          <p:attrName>ppt_x</p:attrName>
                                          <p:attrName>ppt_y</p:attrName>
                                        </p:attrNameLst>
                                      </p:cBhvr>
                                      <p:rCtr x="-6172" y="-9769"/>
                                    </p:animMotion>
                                  </p:childTnLst>
                                </p:cTn>
                              </p:par>
                              <p:par>
                                <p:cTn id="134" presetID="42" presetClass="path" presetSubtype="0" accel="50000" decel="50000" fill="hold" nodeType="withEffect">
                                  <p:stCondLst>
                                    <p:cond delay="0"/>
                                  </p:stCondLst>
                                  <p:childTnLst>
                                    <p:animMotion origin="layout" path="M -2.70833E-6 4.81481E-6 L -0.06419 -0.03311 " pathEditMode="relative" rAng="0" ptsTypes="AA">
                                      <p:cBhvr>
                                        <p:cTn id="135" dur="2000" fill="hold"/>
                                        <p:tgtEl>
                                          <p:spTgt spid="51"/>
                                        </p:tgtEl>
                                        <p:attrNameLst>
                                          <p:attrName>ppt_x</p:attrName>
                                          <p:attrName>ppt_y</p:attrName>
                                        </p:attrNameLst>
                                      </p:cBhvr>
                                      <p:rCtr x="-3216" y="-1667"/>
                                    </p:animMotion>
                                  </p:childTnLst>
                                </p:cTn>
                              </p:par>
                            </p:childTnLst>
                          </p:cTn>
                        </p:par>
                      </p:childTnLst>
                    </p:cTn>
                  </p:par>
                  <p:par>
                    <p:cTn id="136" fill="hold">
                      <p:stCondLst>
                        <p:cond delay="indefinite"/>
                      </p:stCondLst>
                      <p:childTnLst>
                        <p:par>
                          <p:cTn id="137" fill="hold">
                            <p:stCondLst>
                              <p:cond delay="0"/>
                            </p:stCondLst>
                            <p:childTnLst>
                              <p:par>
                                <p:cTn id="138" presetID="1" presetClass="entr" presetSubtype="0" fill="hold" nodeType="clickEffect">
                                  <p:stCondLst>
                                    <p:cond delay="0"/>
                                  </p:stCondLst>
                                  <p:childTnLst>
                                    <p:set>
                                      <p:cBhvr>
                                        <p:cTn id="139" dur="1" fill="hold">
                                          <p:stCondLst>
                                            <p:cond delay="0"/>
                                          </p:stCondLst>
                                        </p:cTn>
                                        <p:tgtEl>
                                          <p:spTgt spid="63"/>
                                        </p:tgtEl>
                                        <p:attrNameLst>
                                          <p:attrName>style.visibility</p:attrName>
                                        </p:attrNameLst>
                                      </p:cBhvr>
                                      <p:to>
                                        <p:strVal val="visible"/>
                                      </p:to>
                                    </p:set>
                                  </p:childTnLst>
                                </p:cTn>
                              </p:par>
                              <p:par>
                                <p:cTn id="140" presetID="1" presetClass="entr" presetSubtype="0" fill="hold" nodeType="withEffect">
                                  <p:stCondLst>
                                    <p:cond delay="0"/>
                                  </p:stCondLst>
                                  <p:childTnLst>
                                    <p:set>
                                      <p:cBhvr>
                                        <p:cTn id="141" dur="1" fill="hold">
                                          <p:stCondLst>
                                            <p:cond delay="0"/>
                                          </p:stCondLst>
                                        </p:cTn>
                                        <p:tgtEl>
                                          <p:spTgt spid="61"/>
                                        </p:tgtEl>
                                        <p:attrNameLst>
                                          <p:attrName>style.visibility</p:attrName>
                                        </p:attrNameLst>
                                      </p:cBhvr>
                                      <p:to>
                                        <p:strVal val="visible"/>
                                      </p:to>
                                    </p:set>
                                  </p:childTnLst>
                                </p:cTn>
                              </p:par>
                              <p:par>
                                <p:cTn id="142" presetID="1" presetClass="entr" presetSubtype="0" fill="hold" nodeType="withEffect">
                                  <p:stCondLst>
                                    <p:cond delay="0"/>
                                  </p:stCondLst>
                                  <p:childTnLst>
                                    <p:set>
                                      <p:cBhvr>
                                        <p:cTn id="143" dur="1" fill="hold">
                                          <p:stCondLst>
                                            <p:cond delay="0"/>
                                          </p:stCondLst>
                                        </p:cTn>
                                        <p:tgtEl>
                                          <p:spTgt spid="59"/>
                                        </p:tgtEl>
                                        <p:attrNameLst>
                                          <p:attrName>style.visibility</p:attrName>
                                        </p:attrNameLst>
                                      </p:cBhvr>
                                      <p:to>
                                        <p:strVal val="visible"/>
                                      </p:to>
                                    </p:set>
                                  </p:childTnLst>
                                </p:cTn>
                              </p:par>
                              <p:par>
                                <p:cTn id="144" presetID="1" presetClass="entr" presetSubtype="0" fill="hold" nodeType="withEffect">
                                  <p:stCondLst>
                                    <p:cond delay="0"/>
                                  </p:stCondLst>
                                  <p:childTnLst>
                                    <p:set>
                                      <p:cBhvr>
                                        <p:cTn id="145" dur="1" fill="hold">
                                          <p:stCondLst>
                                            <p:cond delay="0"/>
                                          </p:stCondLst>
                                        </p:cTn>
                                        <p:tgtEl>
                                          <p:spTgt spid="57"/>
                                        </p:tgtEl>
                                        <p:attrNameLst>
                                          <p:attrName>style.visibility</p:attrName>
                                        </p:attrNameLst>
                                      </p:cBhvr>
                                      <p:to>
                                        <p:strVal val="visible"/>
                                      </p:to>
                                    </p:set>
                                  </p:childTnLst>
                                </p:cTn>
                              </p:par>
                              <p:par>
                                <p:cTn id="146" presetID="1" presetClass="entr" presetSubtype="0" fill="hold" nodeType="withEffect">
                                  <p:stCondLst>
                                    <p:cond delay="0"/>
                                  </p:stCondLst>
                                  <p:childTnLst>
                                    <p:set>
                                      <p:cBhvr>
                                        <p:cTn id="147" dur="1" fill="hold">
                                          <p:stCondLst>
                                            <p:cond delay="0"/>
                                          </p:stCondLst>
                                        </p:cTn>
                                        <p:tgtEl>
                                          <p:spTgt spid="56"/>
                                        </p:tgtEl>
                                        <p:attrNameLst>
                                          <p:attrName>style.visibility</p:attrName>
                                        </p:attrNameLst>
                                      </p:cBhvr>
                                      <p:to>
                                        <p:strVal val="visible"/>
                                      </p:to>
                                    </p:set>
                                  </p:childTnLst>
                                </p:cTn>
                              </p:par>
                            </p:childTnLst>
                          </p:cTn>
                        </p:par>
                      </p:childTnLst>
                    </p:cTn>
                  </p:par>
                  <p:par>
                    <p:cTn id="148" fill="hold">
                      <p:stCondLst>
                        <p:cond delay="indefinite"/>
                      </p:stCondLst>
                      <p:childTnLst>
                        <p:par>
                          <p:cTn id="149" fill="hold">
                            <p:stCondLst>
                              <p:cond delay="0"/>
                            </p:stCondLst>
                            <p:childTnLst>
                              <p:par>
                                <p:cTn id="150" presetID="1" presetClass="entr" presetSubtype="0" fill="hold" nodeType="clickEffect">
                                  <p:stCondLst>
                                    <p:cond delay="0"/>
                                  </p:stCondLst>
                                  <p:childTnLst>
                                    <p:set>
                                      <p:cBhvr>
                                        <p:cTn id="151" dur="1" fill="hold">
                                          <p:stCondLst>
                                            <p:cond delay="0"/>
                                          </p:stCondLst>
                                        </p:cTn>
                                        <p:tgtEl>
                                          <p:spTgt spid="58"/>
                                        </p:tgtEl>
                                        <p:attrNameLst>
                                          <p:attrName>style.visibility</p:attrName>
                                        </p:attrNameLst>
                                      </p:cBhvr>
                                      <p:to>
                                        <p:strVal val="visible"/>
                                      </p:to>
                                    </p:set>
                                  </p:childTnLst>
                                </p:cTn>
                              </p:par>
                              <p:par>
                                <p:cTn id="152" presetID="1" presetClass="entr" presetSubtype="0" fill="hold" nodeType="withEffect">
                                  <p:stCondLst>
                                    <p:cond delay="0"/>
                                  </p:stCondLst>
                                  <p:childTnLst>
                                    <p:set>
                                      <p:cBhvr>
                                        <p:cTn id="153" dur="1" fill="hold">
                                          <p:stCondLst>
                                            <p:cond delay="0"/>
                                          </p:stCondLst>
                                        </p:cTn>
                                        <p:tgtEl>
                                          <p:spTgt spid="60"/>
                                        </p:tgtEl>
                                        <p:attrNameLst>
                                          <p:attrName>style.visibility</p:attrName>
                                        </p:attrNameLst>
                                      </p:cBhvr>
                                      <p:to>
                                        <p:strVal val="visible"/>
                                      </p:to>
                                    </p:set>
                                  </p:childTnLst>
                                </p:cTn>
                              </p:par>
                              <p:par>
                                <p:cTn id="154" presetID="1" presetClass="entr" presetSubtype="0" fill="hold" grpId="0" nodeType="withEffect">
                                  <p:stCondLst>
                                    <p:cond delay="0"/>
                                  </p:stCondLst>
                                  <p:childTnLst>
                                    <p:set>
                                      <p:cBhvr>
                                        <p:cTn id="155"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7" grpId="0"/>
      <p:bldP spid="37" grpId="1"/>
      <p:bldP spid="40" grpId="0" animBg="1"/>
      <p:bldP spid="40" grpId="1" animBg="1"/>
      <p:bldP spid="41" grpId="0" animBg="1"/>
      <p:bldP spid="41" grpId="1" animBg="1"/>
      <p:bldP spid="42" grpId="0" animBg="1"/>
      <p:bldP spid="42" grpId="1" animBg="1"/>
      <p:bldP spid="43" grpId="0" animBg="1"/>
      <p:bldP spid="43" grpId="1" animBg="1"/>
      <p:bldP spid="44" grpId="0"/>
      <p:bldP spid="44" grpId="1"/>
      <p:bldP spid="2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C0BAA-5DB6-D147-BEE7-9CB03067D1CE}"/>
              </a:ext>
            </a:extLst>
          </p:cNvPr>
          <p:cNvSpPr>
            <a:spLocks noGrp="1"/>
          </p:cNvSpPr>
          <p:nvPr>
            <p:ph type="title"/>
          </p:nvPr>
        </p:nvSpPr>
        <p:spPr/>
        <p:txBody>
          <a:bodyPr/>
          <a:lstStyle/>
          <a:p>
            <a:r>
              <a:rPr lang="en-US" dirty="0"/>
              <a:t>What is a vaccine?</a:t>
            </a:r>
          </a:p>
        </p:txBody>
      </p:sp>
      <p:sp>
        <p:nvSpPr>
          <p:cNvPr id="3" name="Content Placeholder 2">
            <a:extLst>
              <a:ext uri="{FF2B5EF4-FFF2-40B4-BE49-F238E27FC236}">
                <a16:creationId xmlns:a16="http://schemas.microsoft.com/office/drawing/2014/main" id="{9B2D3D79-2BBE-2A4F-8AEC-3EC9E04B6926}"/>
              </a:ext>
            </a:extLst>
          </p:cNvPr>
          <p:cNvSpPr>
            <a:spLocks noGrp="1"/>
          </p:cNvSpPr>
          <p:nvPr>
            <p:ph idx="1"/>
          </p:nvPr>
        </p:nvSpPr>
        <p:spPr>
          <a:xfrm>
            <a:off x="391159" y="1707444"/>
            <a:ext cx="4902735" cy="4063999"/>
          </a:xfrm>
        </p:spPr>
        <p:txBody>
          <a:bodyPr/>
          <a:lstStyle/>
          <a:p>
            <a:r>
              <a:rPr lang="en-US" dirty="0"/>
              <a:t>Some portion of a weakened or dead virus/bacteria presented to your immune system</a:t>
            </a:r>
          </a:p>
          <a:p>
            <a:endParaRPr lang="en-US" dirty="0"/>
          </a:p>
          <a:p>
            <a:r>
              <a:rPr lang="en-US" dirty="0"/>
              <a:t>Teaches your immune system what the infection looks like</a:t>
            </a:r>
          </a:p>
          <a:p>
            <a:endParaRPr lang="en-US" dirty="0"/>
          </a:p>
          <a:p>
            <a:r>
              <a:rPr lang="en-US" dirty="0"/>
              <a:t>Allows it to create antibodies that help it fight the disease on future infection</a:t>
            </a:r>
          </a:p>
        </p:txBody>
      </p:sp>
      <p:pic>
        <p:nvPicPr>
          <p:cNvPr id="5122" name="Picture 2" descr="Graphic: Chart showing how vaccines work">
            <a:extLst>
              <a:ext uri="{FF2B5EF4-FFF2-40B4-BE49-F238E27FC236}">
                <a16:creationId xmlns:a16="http://schemas.microsoft.com/office/drawing/2014/main" id="{4294E54A-4F04-0C47-909A-9AFB820905D0}"/>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448926" y="197050"/>
            <a:ext cx="3922295" cy="5981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7753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F7719-935B-9F42-8CB8-629EF1FD58C7}"/>
              </a:ext>
            </a:extLst>
          </p:cNvPr>
          <p:cNvSpPr>
            <a:spLocks noGrp="1"/>
          </p:cNvSpPr>
          <p:nvPr>
            <p:ph type="title"/>
          </p:nvPr>
        </p:nvSpPr>
        <p:spPr/>
        <p:txBody>
          <a:bodyPr>
            <a:normAutofit fontScale="90000"/>
          </a:bodyPr>
          <a:lstStyle/>
          <a:p>
            <a:r>
              <a:rPr lang="en-US" dirty="0"/>
              <a:t>How are we developing vaccines against COVID-19?</a:t>
            </a:r>
            <a:br>
              <a:rPr lang="en-US" dirty="0"/>
            </a:br>
            <a:endParaRPr lang="en-US" dirty="0"/>
          </a:p>
        </p:txBody>
      </p:sp>
      <p:sp>
        <p:nvSpPr>
          <p:cNvPr id="3" name="Content Placeholder 2">
            <a:extLst>
              <a:ext uri="{FF2B5EF4-FFF2-40B4-BE49-F238E27FC236}">
                <a16:creationId xmlns:a16="http://schemas.microsoft.com/office/drawing/2014/main" id="{92B426D7-B8E5-7A44-BDCC-4073328D7603}"/>
              </a:ext>
            </a:extLst>
          </p:cNvPr>
          <p:cNvSpPr>
            <a:spLocks noGrp="1"/>
          </p:cNvSpPr>
          <p:nvPr>
            <p:ph idx="1"/>
          </p:nvPr>
        </p:nvSpPr>
        <p:spPr>
          <a:xfrm>
            <a:off x="391160" y="1707444"/>
            <a:ext cx="6109644" cy="4063999"/>
          </a:xfrm>
        </p:spPr>
        <p:txBody>
          <a:bodyPr/>
          <a:lstStyle/>
          <a:p>
            <a:r>
              <a:rPr lang="en-US" dirty="0"/>
              <a:t>Using some traditional strategies, but also trying new things to get us to a vaccine sooner</a:t>
            </a:r>
          </a:p>
          <a:p>
            <a:endParaRPr lang="en-US" dirty="0"/>
          </a:p>
          <a:p>
            <a:r>
              <a:rPr lang="en-US" dirty="0"/>
              <a:t>Different groups are trying all kinds of vaccine strategies against it, but we need something effective and safe that we can make lots of rapidly</a:t>
            </a:r>
          </a:p>
          <a:p>
            <a:endParaRPr lang="en-US" dirty="0"/>
          </a:p>
          <a:p>
            <a:r>
              <a:rPr lang="en-US" dirty="0"/>
              <a:t>One of these strategies is RNA vaccines</a:t>
            </a:r>
          </a:p>
          <a:p>
            <a:endParaRPr lang="en-US" dirty="0"/>
          </a:p>
        </p:txBody>
      </p:sp>
      <p:pic>
        <p:nvPicPr>
          <p:cNvPr id="4" name="Picture 3">
            <a:extLst>
              <a:ext uri="{FF2B5EF4-FFF2-40B4-BE49-F238E27FC236}">
                <a16:creationId xmlns:a16="http://schemas.microsoft.com/office/drawing/2014/main" id="{714CD59B-DD5C-7141-95B7-766277762505}"/>
              </a:ext>
            </a:extLst>
          </p:cNvPr>
          <p:cNvPicPr>
            <a:picLocks noChangeAspect="1"/>
          </p:cNvPicPr>
          <p:nvPr/>
        </p:nvPicPr>
        <p:blipFill rotWithShape="1">
          <a:blip r:embed="rId3" cstate="screen">
            <a:alphaModFix/>
            <a:extLst>
              <a:ext uri="{28A0092B-C50C-407E-A947-70E740481C1C}">
                <a14:useLocalDpi xmlns:a14="http://schemas.microsoft.com/office/drawing/2010/main"/>
              </a:ext>
            </a:extLst>
          </a:blip>
          <a:srcRect t="-18034" r="-92058"/>
          <a:stretch/>
        </p:blipFill>
        <p:spPr>
          <a:xfrm>
            <a:off x="6500804" y="-378320"/>
            <a:ext cx="7895090" cy="5636119"/>
          </a:xfrm>
          <a:prstGeom prst="rect">
            <a:avLst/>
          </a:prstGeom>
        </p:spPr>
      </p:pic>
    </p:spTree>
    <p:extLst>
      <p:ext uri="{BB962C8B-B14F-4D97-AF65-F5344CB8AC3E}">
        <p14:creationId xmlns:p14="http://schemas.microsoft.com/office/powerpoint/2010/main" val="1753045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418E8-6E70-2943-A09B-E83CF8A4755B}"/>
              </a:ext>
            </a:extLst>
          </p:cNvPr>
          <p:cNvSpPr>
            <a:spLocks noGrp="1"/>
          </p:cNvSpPr>
          <p:nvPr>
            <p:ph type="title"/>
          </p:nvPr>
        </p:nvSpPr>
        <p:spPr/>
        <p:txBody>
          <a:bodyPr/>
          <a:lstStyle/>
          <a:p>
            <a:r>
              <a:rPr lang="en-US" dirty="0"/>
              <a:t>RNA Vaccines Have Two Parts</a:t>
            </a:r>
          </a:p>
        </p:txBody>
      </p:sp>
      <p:sp>
        <p:nvSpPr>
          <p:cNvPr id="6" name="Text Placeholder 5">
            <a:extLst>
              <a:ext uri="{FF2B5EF4-FFF2-40B4-BE49-F238E27FC236}">
                <a16:creationId xmlns:a16="http://schemas.microsoft.com/office/drawing/2014/main" id="{0E74DEA9-5F45-6B4E-9433-9D93DAFCDA12}"/>
              </a:ext>
            </a:extLst>
          </p:cNvPr>
          <p:cNvSpPr>
            <a:spLocks noGrp="1"/>
          </p:cNvSpPr>
          <p:nvPr>
            <p:ph type="body" sz="quarter" idx="11"/>
          </p:nvPr>
        </p:nvSpPr>
        <p:spPr/>
        <p:txBody>
          <a:bodyPr/>
          <a:lstStyle/>
          <a:p>
            <a:r>
              <a:rPr lang="en-US" dirty="0"/>
              <a:t>RNA Coding for Spike Protein</a:t>
            </a:r>
          </a:p>
        </p:txBody>
      </p:sp>
      <p:sp>
        <p:nvSpPr>
          <p:cNvPr id="7" name="Text Placeholder 6">
            <a:extLst>
              <a:ext uri="{FF2B5EF4-FFF2-40B4-BE49-F238E27FC236}">
                <a16:creationId xmlns:a16="http://schemas.microsoft.com/office/drawing/2014/main" id="{6F6A2E07-C428-C445-A97A-C1D02E410DA8}"/>
              </a:ext>
            </a:extLst>
          </p:cNvPr>
          <p:cNvSpPr>
            <a:spLocks noGrp="1"/>
          </p:cNvSpPr>
          <p:nvPr>
            <p:ph type="body" sz="quarter" idx="12"/>
          </p:nvPr>
        </p:nvSpPr>
        <p:spPr/>
        <p:txBody>
          <a:bodyPr/>
          <a:lstStyle/>
          <a:p>
            <a:r>
              <a:rPr lang="en-US" dirty="0"/>
              <a:t>Lipid Nanoparticles</a:t>
            </a:r>
          </a:p>
        </p:txBody>
      </p:sp>
      <p:pic>
        <p:nvPicPr>
          <p:cNvPr id="11" name="Picture 10">
            <a:extLst>
              <a:ext uri="{FF2B5EF4-FFF2-40B4-BE49-F238E27FC236}">
                <a16:creationId xmlns:a16="http://schemas.microsoft.com/office/drawing/2014/main" id="{7B0426DC-EBDC-D647-B513-BACBA68CA2D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883785" y="2585930"/>
            <a:ext cx="1640687" cy="2543673"/>
          </a:xfrm>
          <a:prstGeom prst="rect">
            <a:avLst/>
          </a:prstGeom>
        </p:spPr>
      </p:pic>
      <p:pic>
        <p:nvPicPr>
          <p:cNvPr id="13" name="Picture 12">
            <a:extLst>
              <a:ext uri="{FF2B5EF4-FFF2-40B4-BE49-F238E27FC236}">
                <a16:creationId xmlns:a16="http://schemas.microsoft.com/office/drawing/2014/main" id="{CA4998A9-A4D2-3549-A1EF-7FC96D543D4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015425" y="2585930"/>
            <a:ext cx="2538954" cy="2543673"/>
          </a:xfrm>
          <a:prstGeom prst="rect">
            <a:avLst/>
          </a:prstGeom>
        </p:spPr>
      </p:pic>
    </p:spTree>
    <p:extLst>
      <p:ext uri="{BB962C8B-B14F-4D97-AF65-F5344CB8AC3E}">
        <p14:creationId xmlns:p14="http://schemas.microsoft.com/office/powerpoint/2010/main" val="22933850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30632-CC3A-8E49-9A95-916C6724FDF4}"/>
              </a:ext>
            </a:extLst>
          </p:cNvPr>
          <p:cNvSpPr>
            <a:spLocks noGrp="1"/>
          </p:cNvSpPr>
          <p:nvPr>
            <p:ph type="title"/>
          </p:nvPr>
        </p:nvSpPr>
        <p:spPr/>
        <p:txBody>
          <a:bodyPr>
            <a:normAutofit fontScale="90000"/>
          </a:bodyPr>
          <a:lstStyle/>
          <a:p>
            <a:r>
              <a:rPr lang="en-US" dirty="0"/>
              <a:t>How do RNA Vaccines Work against SARS-CoV-2?</a:t>
            </a:r>
          </a:p>
        </p:txBody>
      </p:sp>
      <p:pic>
        <p:nvPicPr>
          <p:cNvPr id="21" name="Picture 20">
            <a:extLst>
              <a:ext uri="{FF2B5EF4-FFF2-40B4-BE49-F238E27FC236}">
                <a16:creationId xmlns:a16="http://schemas.microsoft.com/office/drawing/2014/main" id="{7CC00898-028E-FA4E-B36B-CAD58378232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28081" y="1100725"/>
            <a:ext cx="1160422" cy="1162579"/>
          </a:xfrm>
          <a:prstGeom prst="rect">
            <a:avLst/>
          </a:prstGeom>
        </p:spPr>
      </p:pic>
      <p:sp>
        <p:nvSpPr>
          <p:cNvPr id="22" name="Freeform: Shape 10">
            <a:extLst>
              <a:ext uri="{FF2B5EF4-FFF2-40B4-BE49-F238E27FC236}">
                <a16:creationId xmlns:a16="http://schemas.microsoft.com/office/drawing/2014/main" id="{F8BA2444-EAB6-3149-B0FC-775E88370B7A}"/>
              </a:ext>
            </a:extLst>
          </p:cNvPr>
          <p:cNvSpPr/>
          <p:nvPr/>
        </p:nvSpPr>
        <p:spPr>
          <a:xfrm>
            <a:off x="-157018" y="2068417"/>
            <a:ext cx="8765310" cy="4184601"/>
          </a:xfrm>
          <a:custGeom>
            <a:avLst/>
            <a:gdLst>
              <a:gd name="connsiteX0" fmla="*/ 110836 w 8765310"/>
              <a:gd name="connsiteY0" fmla="*/ 194492 h 4184601"/>
              <a:gd name="connsiteX1" fmla="*/ 110836 w 8765310"/>
              <a:gd name="connsiteY1" fmla="*/ 194492 h 4184601"/>
              <a:gd name="connsiteX2" fmla="*/ 295563 w 8765310"/>
              <a:gd name="connsiteY2" fmla="*/ 148310 h 4184601"/>
              <a:gd name="connsiteX3" fmla="*/ 350982 w 8765310"/>
              <a:gd name="connsiteY3" fmla="*/ 139074 h 4184601"/>
              <a:gd name="connsiteX4" fmla="*/ 387927 w 8765310"/>
              <a:gd name="connsiteY4" fmla="*/ 129838 h 4184601"/>
              <a:gd name="connsiteX5" fmla="*/ 452582 w 8765310"/>
              <a:gd name="connsiteY5" fmla="*/ 120601 h 4184601"/>
              <a:gd name="connsiteX6" fmla="*/ 535709 w 8765310"/>
              <a:gd name="connsiteY6" fmla="*/ 92892 h 4184601"/>
              <a:gd name="connsiteX7" fmla="*/ 665018 w 8765310"/>
              <a:gd name="connsiteY7" fmla="*/ 74419 h 4184601"/>
              <a:gd name="connsiteX8" fmla="*/ 803563 w 8765310"/>
              <a:gd name="connsiteY8" fmla="*/ 46710 h 4184601"/>
              <a:gd name="connsiteX9" fmla="*/ 969818 w 8765310"/>
              <a:gd name="connsiteY9" fmla="*/ 37474 h 4184601"/>
              <a:gd name="connsiteX10" fmla="*/ 1080654 w 8765310"/>
              <a:gd name="connsiteY10" fmla="*/ 28238 h 4184601"/>
              <a:gd name="connsiteX11" fmla="*/ 1634836 w 8765310"/>
              <a:gd name="connsiteY11" fmla="*/ 19001 h 4184601"/>
              <a:gd name="connsiteX12" fmla="*/ 2179782 w 8765310"/>
              <a:gd name="connsiteY12" fmla="*/ 528 h 4184601"/>
              <a:gd name="connsiteX13" fmla="*/ 2641600 w 8765310"/>
              <a:gd name="connsiteY13" fmla="*/ 19001 h 4184601"/>
              <a:gd name="connsiteX14" fmla="*/ 2863273 w 8765310"/>
              <a:gd name="connsiteY14" fmla="*/ 74419 h 4184601"/>
              <a:gd name="connsiteX15" fmla="*/ 3205018 w 8765310"/>
              <a:gd name="connsiteY15" fmla="*/ 194492 h 4184601"/>
              <a:gd name="connsiteX16" fmla="*/ 3472873 w 8765310"/>
              <a:gd name="connsiteY16" fmla="*/ 222201 h 4184601"/>
              <a:gd name="connsiteX17" fmla="*/ 3648363 w 8765310"/>
              <a:gd name="connsiteY17" fmla="*/ 203728 h 4184601"/>
              <a:gd name="connsiteX18" fmla="*/ 3759200 w 8765310"/>
              <a:gd name="connsiteY18" fmla="*/ 231438 h 4184601"/>
              <a:gd name="connsiteX19" fmla="*/ 3833091 w 8765310"/>
              <a:gd name="connsiteY19" fmla="*/ 249910 h 4184601"/>
              <a:gd name="connsiteX20" fmla="*/ 3906982 w 8765310"/>
              <a:gd name="connsiteY20" fmla="*/ 259147 h 4184601"/>
              <a:gd name="connsiteX21" fmla="*/ 3990109 w 8765310"/>
              <a:gd name="connsiteY21" fmla="*/ 277619 h 4184601"/>
              <a:gd name="connsiteX22" fmla="*/ 4100945 w 8765310"/>
              <a:gd name="connsiteY22" fmla="*/ 305328 h 4184601"/>
              <a:gd name="connsiteX23" fmla="*/ 4174836 w 8765310"/>
              <a:gd name="connsiteY23" fmla="*/ 333038 h 4184601"/>
              <a:gd name="connsiteX24" fmla="*/ 4202545 w 8765310"/>
              <a:gd name="connsiteY24" fmla="*/ 342274 h 4184601"/>
              <a:gd name="connsiteX25" fmla="*/ 4248727 w 8765310"/>
              <a:gd name="connsiteY25" fmla="*/ 351510 h 4184601"/>
              <a:gd name="connsiteX26" fmla="*/ 4294909 w 8765310"/>
              <a:gd name="connsiteY26" fmla="*/ 369983 h 4184601"/>
              <a:gd name="connsiteX27" fmla="*/ 4322618 w 8765310"/>
              <a:gd name="connsiteY27" fmla="*/ 379219 h 4184601"/>
              <a:gd name="connsiteX28" fmla="*/ 4359563 w 8765310"/>
              <a:gd name="connsiteY28" fmla="*/ 397692 h 4184601"/>
              <a:gd name="connsiteX29" fmla="*/ 4516582 w 8765310"/>
              <a:gd name="connsiteY29" fmla="*/ 425401 h 4184601"/>
              <a:gd name="connsiteX30" fmla="*/ 4608945 w 8765310"/>
              <a:gd name="connsiteY30" fmla="*/ 443874 h 4184601"/>
              <a:gd name="connsiteX31" fmla="*/ 4655127 w 8765310"/>
              <a:gd name="connsiteY31" fmla="*/ 462347 h 4184601"/>
              <a:gd name="connsiteX32" fmla="*/ 4821382 w 8765310"/>
              <a:gd name="connsiteY32" fmla="*/ 499292 h 4184601"/>
              <a:gd name="connsiteX33" fmla="*/ 4886036 w 8765310"/>
              <a:gd name="connsiteY33" fmla="*/ 527001 h 4184601"/>
              <a:gd name="connsiteX34" fmla="*/ 4932218 w 8765310"/>
              <a:gd name="connsiteY34" fmla="*/ 536238 h 4184601"/>
              <a:gd name="connsiteX35" fmla="*/ 4969163 w 8765310"/>
              <a:gd name="connsiteY35" fmla="*/ 545474 h 4184601"/>
              <a:gd name="connsiteX36" fmla="*/ 5052291 w 8765310"/>
              <a:gd name="connsiteY36" fmla="*/ 573183 h 4184601"/>
              <a:gd name="connsiteX37" fmla="*/ 5153891 w 8765310"/>
              <a:gd name="connsiteY37" fmla="*/ 600892 h 4184601"/>
              <a:gd name="connsiteX38" fmla="*/ 5384800 w 8765310"/>
              <a:gd name="connsiteY38" fmla="*/ 665547 h 4184601"/>
              <a:gd name="connsiteX39" fmla="*/ 5495636 w 8765310"/>
              <a:gd name="connsiteY39" fmla="*/ 693256 h 4184601"/>
              <a:gd name="connsiteX40" fmla="*/ 5652654 w 8765310"/>
              <a:gd name="connsiteY40" fmla="*/ 757910 h 4184601"/>
              <a:gd name="connsiteX41" fmla="*/ 5717309 w 8765310"/>
              <a:gd name="connsiteY41" fmla="*/ 785619 h 4184601"/>
              <a:gd name="connsiteX42" fmla="*/ 5975927 w 8765310"/>
              <a:gd name="connsiteY42" fmla="*/ 896456 h 4184601"/>
              <a:gd name="connsiteX43" fmla="*/ 6188363 w 8765310"/>
              <a:gd name="connsiteY43" fmla="*/ 988819 h 4184601"/>
              <a:gd name="connsiteX44" fmla="*/ 6317673 w 8765310"/>
              <a:gd name="connsiteY44" fmla="*/ 1071947 h 4184601"/>
              <a:gd name="connsiteX45" fmla="*/ 6391563 w 8765310"/>
              <a:gd name="connsiteY45" fmla="*/ 1127365 h 4184601"/>
              <a:gd name="connsiteX46" fmla="*/ 6465454 w 8765310"/>
              <a:gd name="connsiteY46" fmla="*/ 1182783 h 4184601"/>
              <a:gd name="connsiteX47" fmla="*/ 6613236 w 8765310"/>
              <a:gd name="connsiteY47" fmla="*/ 1284383 h 4184601"/>
              <a:gd name="connsiteX48" fmla="*/ 6668654 w 8765310"/>
              <a:gd name="connsiteY48" fmla="*/ 1321328 h 4184601"/>
              <a:gd name="connsiteX49" fmla="*/ 6714836 w 8765310"/>
              <a:gd name="connsiteY49" fmla="*/ 1367510 h 4184601"/>
              <a:gd name="connsiteX50" fmla="*/ 6770254 w 8765310"/>
              <a:gd name="connsiteY50" fmla="*/ 1395219 h 4184601"/>
              <a:gd name="connsiteX51" fmla="*/ 6853382 w 8765310"/>
              <a:gd name="connsiteY51" fmla="*/ 1487583 h 4184601"/>
              <a:gd name="connsiteX52" fmla="*/ 6927273 w 8765310"/>
              <a:gd name="connsiteY52" fmla="*/ 1561474 h 4184601"/>
              <a:gd name="connsiteX53" fmla="*/ 6954982 w 8765310"/>
              <a:gd name="connsiteY53" fmla="*/ 1589183 h 4184601"/>
              <a:gd name="connsiteX54" fmla="*/ 6991927 w 8765310"/>
              <a:gd name="connsiteY54" fmla="*/ 1626128 h 4184601"/>
              <a:gd name="connsiteX55" fmla="*/ 7010400 w 8765310"/>
              <a:gd name="connsiteY55" fmla="*/ 1653838 h 4184601"/>
              <a:gd name="connsiteX56" fmla="*/ 7047345 w 8765310"/>
              <a:gd name="connsiteY56" fmla="*/ 1681547 h 4184601"/>
              <a:gd name="connsiteX57" fmla="*/ 7232073 w 8765310"/>
              <a:gd name="connsiteY57" fmla="*/ 1866274 h 4184601"/>
              <a:gd name="connsiteX58" fmla="*/ 7370618 w 8765310"/>
              <a:gd name="connsiteY58" fmla="*/ 1967874 h 4184601"/>
              <a:gd name="connsiteX59" fmla="*/ 7453745 w 8765310"/>
              <a:gd name="connsiteY59" fmla="*/ 2060238 h 4184601"/>
              <a:gd name="connsiteX60" fmla="*/ 7518400 w 8765310"/>
              <a:gd name="connsiteY60" fmla="*/ 2106419 h 4184601"/>
              <a:gd name="connsiteX61" fmla="*/ 7564582 w 8765310"/>
              <a:gd name="connsiteY61" fmla="*/ 2152601 h 4184601"/>
              <a:gd name="connsiteX62" fmla="*/ 7656945 w 8765310"/>
              <a:gd name="connsiteY62" fmla="*/ 2244965 h 4184601"/>
              <a:gd name="connsiteX63" fmla="*/ 7693891 w 8765310"/>
              <a:gd name="connsiteY63" fmla="*/ 2281910 h 4184601"/>
              <a:gd name="connsiteX64" fmla="*/ 7740073 w 8765310"/>
              <a:gd name="connsiteY64" fmla="*/ 2328092 h 4184601"/>
              <a:gd name="connsiteX65" fmla="*/ 7777018 w 8765310"/>
              <a:gd name="connsiteY65" fmla="*/ 2365038 h 4184601"/>
              <a:gd name="connsiteX66" fmla="*/ 7795491 w 8765310"/>
              <a:gd name="connsiteY66" fmla="*/ 2392747 h 4184601"/>
              <a:gd name="connsiteX67" fmla="*/ 7869382 w 8765310"/>
              <a:gd name="connsiteY67" fmla="*/ 2466638 h 4184601"/>
              <a:gd name="connsiteX68" fmla="*/ 7897091 w 8765310"/>
              <a:gd name="connsiteY68" fmla="*/ 2494347 h 4184601"/>
              <a:gd name="connsiteX69" fmla="*/ 7943273 w 8765310"/>
              <a:gd name="connsiteY69" fmla="*/ 2540528 h 4184601"/>
              <a:gd name="connsiteX70" fmla="*/ 7961745 w 8765310"/>
              <a:gd name="connsiteY70" fmla="*/ 2568238 h 4184601"/>
              <a:gd name="connsiteX71" fmla="*/ 8017163 w 8765310"/>
              <a:gd name="connsiteY71" fmla="*/ 2614419 h 4184601"/>
              <a:gd name="connsiteX72" fmla="*/ 8044873 w 8765310"/>
              <a:gd name="connsiteY72" fmla="*/ 2651365 h 4184601"/>
              <a:gd name="connsiteX73" fmla="*/ 8109527 w 8765310"/>
              <a:gd name="connsiteY73" fmla="*/ 2725256 h 4184601"/>
              <a:gd name="connsiteX74" fmla="*/ 8137236 w 8765310"/>
              <a:gd name="connsiteY74" fmla="*/ 2771438 h 4184601"/>
              <a:gd name="connsiteX75" fmla="*/ 8183418 w 8765310"/>
              <a:gd name="connsiteY75" fmla="*/ 2826856 h 4184601"/>
              <a:gd name="connsiteX76" fmla="*/ 8211127 w 8765310"/>
              <a:gd name="connsiteY76" fmla="*/ 2863801 h 4184601"/>
              <a:gd name="connsiteX77" fmla="*/ 8275782 w 8765310"/>
              <a:gd name="connsiteY77" fmla="*/ 2956165 h 4184601"/>
              <a:gd name="connsiteX78" fmla="*/ 8312727 w 8765310"/>
              <a:gd name="connsiteY78" fmla="*/ 2993110 h 4184601"/>
              <a:gd name="connsiteX79" fmla="*/ 8349673 w 8765310"/>
              <a:gd name="connsiteY79" fmla="*/ 3048528 h 4184601"/>
              <a:gd name="connsiteX80" fmla="*/ 8377382 w 8765310"/>
              <a:gd name="connsiteY80" fmla="*/ 3085474 h 4184601"/>
              <a:gd name="connsiteX81" fmla="*/ 8395854 w 8765310"/>
              <a:gd name="connsiteY81" fmla="*/ 3140892 h 4184601"/>
              <a:gd name="connsiteX82" fmla="*/ 8405091 w 8765310"/>
              <a:gd name="connsiteY82" fmla="*/ 3187074 h 4184601"/>
              <a:gd name="connsiteX83" fmla="*/ 8432800 w 8765310"/>
              <a:gd name="connsiteY83" fmla="*/ 3224019 h 4184601"/>
              <a:gd name="connsiteX84" fmla="*/ 8469745 w 8765310"/>
              <a:gd name="connsiteY84" fmla="*/ 3344092 h 4184601"/>
              <a:gd name="connsiteX85" fmla="*/ 8478982 w 8765310"/>
              <a:gd name="connsiteY85" fmla="*/ 3371801 h 4184601"/>
              <a:gd name="connsiteX86" fmla="*/ 8506691 w 8765310"/>
              <a:gd name="connsiteY86" fmla="*/ 3408747 h 4184601"/>
              <a:gd name="connsiteX87" fmla="*/ 8515927 w 8765310"/>
              <a:gd name="connsiteY87" fmla="*/ 3445692 h 4184601"/>
              <a:gd name="connsiteX88" fmla="*/ 8552873 w 8765310"/>
              <a:gd name="connsiteY88" fmla="*/ 3538056 h 4184601"/>
              <a:gd name="connsiteX89" fmla="*/ 8562109 w 8765310"/>
              <a:gd name="connsiteY89" fmla="*/ 3575001 h 4184601"/>
              <a:gd name="connsiteX90" fmla="*/ 8599054 w 8765310"/>
              <a:gd name="connsiteY90" fmla="*/ 3630419 h 4184601"/>
              <a:gd name="connsiteX91" fmla="*/ 8617527 w 8765310"/>
              <a:gd name="connsiteY91" fmla="*/ 3685838 h 4184601"/>
              <a:gd name="connsiteX92" fmla="*/ 8654473 w 8765310"/>
              <a:gd name="connsiteY92" fmla="*/ 3750492 h 4184601"/>
              <a:gd name="connsiteX93" fmla="*/ 8682182 w 8765310"/>
              <a:gd name="connsiteY93" fmla="*/ 3815147 h 4184601"/>
              <a:gd name="connsiteX94" fmla="*/ 8700654 w 8765310"/>
              <a:gd name="connsiteY94" fmla="*/ 3879801 h 4184601"/>
              <a:gd name="connsiteX95" fmla="*/ 8719127 w 8765310"/>
              <a:gd name="connsiteY95" fmla="*/ 3935219 h 4184601"/>
              <a:gd name="connsiteX96" fmla="*/ 8728363 w 8765310"/>
              <a:gd name="connsiteY96" fmla="*/ 3962928 h 4184601"/>
              <a:gd name="connsiteX97" fmla="*/ 8737600 w 8765310"/>
              <a:gd name="connsiteY97" fmla="*/ 3999874 h 4184601"/>
              <a:gd name="connsiteX98" fmla="*/ 8746836 w 8765310"/>
              <a:gd name="connsiteY98" fmla="*/ 4046056 h 4184601"/>
              <a:gd name="connsiteX99" fmla="*/ 8756073 w 8765310"/>
              <a:gd name="connsiteY99" fmla="*/ 4073765 h 4184601"/>
              <a:gd name="connsiteX100" fmla="*/ 8765309 w 8765310"/>
              <a:gd name="connsiteY100" fmla="*/ 4175365 h 4184601"/>
              <a:gd name="connsiteX101" fmla="*/ 0 w 8765310"/>
              <a:gd name="connsiteY101" fmla="*/ 4184601 h 4184601"/>
              <a:gd name="connsiteX102" fmla="*/ 110836 w 8765310"/>
              <a:gd name="connsiteY102" fmla="*/ 194492 h 418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8765310" h="4184601">
                <a:moveTo>
                  <a:pt x="110836" y="194492"/>
                </a:moveTo>
                <a:lnTo>
                  <a:pt x="110836" y="194492"/>
                </a:lnTo>
                <a:cubicBezTo>
                  <a:pt x="172412" y="179098"/>
                  <a:pt x="232956" y="158744"/>
                  <a:pt x="295563" y="148310"/>
                </a:cubicBezTo>
                <a:cubicBezTo>
                  <a:pt x="314036" y="145231"/>
                  <a:pt x="332618" y="142747"/>
                  <a:pt x="350982" y="139074"/>
                </a:cubicBezTo>
                <a:cubicBezTo>
                  <a:pt x="363430" y="136585"/>
                  <a:pt x="375438" y="132109"/>
                  <a:pt x="387927" y="129838"/>
                </a:cubicBezTo>
                <a:cubicBezTo>
                  <a:pt x="409346" y="125944"/>
                  <a:pt x="431030" y="123680"/>
                  <a:pt x="452582" y="120601"/>
                </a:cubicBezTo>
                <a:cubicBezTo>
                  <a:pt x="480291" y="111365"/>
                  <a:pt x="507487" y="100418"/>
                  <a:pt x="535709" y="92892"/>
                </a:cubicBezTo>
                <a:cubicBezTo>
                  <a:pt x="566826" y="84594"/>
                  <a:pt x="637205" y="79327"/>
                  <a:pt x="665018" y="74419"/>
                </a:cubicBezTo>
                <a:cubicBezTo>
                  <a:pt x="703093" y="67700"/>
                  <a:pt x="761932" y="50179"/>
                  <a:pt x="803563" y="46710"/>
                </a:cubicBezTo>
                <a:cubicBezTo>
                  <a:pt x="858875" y="42101"/>
                  <a:pt x="914437" y="41166"/>
                  <a:pt x="969818" y="37474"/>
                </a:cubicBezTo>
                <a:cubicBezTo>
                  <a:pt x="1006809" y="35008"/>
                  <a:pt x="1043595" y="29267"/>
                  <a:pt x="1080654" y="28238"/>
                </a:cubicBezTo>
                <a:cubicBezTo>
                  <a:pt x="1265336" y="23108"/>
                  <a:pt x="1450109" y="22080"/>
                  <a:pt x="1634836" y="19001"/>
                </a:cubicBezTo>
                <a:cubicBezTo>
                  <a:pt x="1816485" y="12843"/>
                  <a:pt x="1998039" y="2402"/>
                  <a:pt x="2179782" y="528"/>
                </a:cubicBezTo>
                <a:cubicBezTo>
                  <a:pt x="2416042" y="-1908"/>
                  <a:pt x="2462214" y="4053"/>
                  <a:pt x="2641600" y="19001"/>
                </a:cubicBezTo>
                <a:cubicBezTo>
                  <a:pt x="2717064" y="34094"/>
                  <a:pt x="2790958" y="47301"/>
                  <a:pt x="2863273" y="74419"/>
                </a:cubicBezTo>
                <a:cubicBezTo>
                  <a:pt x="2988140" y="121244"/>
                  <a:pt x="3053271" y="160770"/>
                  <a:pt x="3205018" y="194492"/>
                </a:cubicBezTo>
                <a:cubicBezTo>
                  <a:pt x="3348330" y="226340"/>
                  <a:pt x="3259795" y="211548"/>
                  <a:pt x="3472873" y="222201"/>
                </a:cubicBezTo>
                <a:cubicBezTo>
                  <a:pt x="3531370" y="216043"/>
                  <a:pt x="3589587" y="205989"/>
                  <a:pt x="3648363" y="203728"/>
                </a:cubicBezTo>
                <a:cubicBezTo>
                  <a:pt x="3710216" y="201349"/>
                  <a:pt x="3707439" y="215512"/>
                  <a:pt x="3759200" y="231438"/>
                </a:cubicBezTo>
                <a:cubicBezTo>
                  <a:pt x="3783466" y="238904"/>
                  <a:pt x="3807899" y="246761"/>
                  <a:pt x="3833091" y="249910"/>
                </a:cubicBezTo>
                <a:cubicBezTo>
                  <a:pt x="3857721" y="252989"/>
                  <a:pt x="3882449" y="255373"/>
                  <a:pt x="3906982" y="259147"/>
                </a:cubicBezTo>
                <a:cubicBezTo>
                  <a:pt x="3952241" y="266110"/>
                  <a:pt x="3948744" y="268427"/>
                  <a:pt x="3990109" y="277619"/>
                </a:cubicBezTo>
                <a:cubicBezTo>
                  <a:pt x="4067467" y="294810"/>
                  <a:pt x="4008065" y="277464"/>
                  <a:pt x="4100945" y="305328"/>
                </a:cubicBezTo>
                <a:cubicBezTo>
                  <a:pt x="4135875" y="315807"/>
                  <a:pt x="4134102" y="317763"/>
                  <a:pt x="4174836" y="333038"/>
                </a:cubicBezTo>
                <a:cubicBezTo>
                  <a:pt x="4183952" y="336456"/>
                  <a:pt x="4193100" y="339913"/>
                  <a:pt x="4202545" y="342274"/>
                </a:cubicBezTo>
                <a:cubicBezTo>
                  <a:pt x="4217775" y="346081"/>
                  <a:pt x="4233333" y="348431"/>
                  <a:pt x="4248727" y="351510"/>
                </a:cubicBezTo>
                <a:cubicBezTo>
                  <a:pt x="4264121" y="357668"/>
                  <a:pt x="4279385" y="364161"/>
                  <a:pt x="4294909" y="369983"/>
                </a:cubicBezTo>
                <a:cubicBezTo>
                  <a:pt x="4304025" y="373401"/>
                  <a:pt x="4313669" y="375384"/>
                  <a:pt x="4322618" y="379219"/>
                </a:cubicBezTo>
                <a:cubicBezTo>
                  <a:pt x="4335273" y="384643"/>
                  <a:pt x="4346169" y="394503"/>
                  <a:pt x="4359563" y="397692"/>
                </a:cubicBezTo>
                <a:cubicBezTo>
                  <a:pt x="4411266" y="410002"/>
                  <a:pt x="4465021" y="412510"/>
                  <a:pt x="4516582" y="425401"/>
                </a:cubicBezTo>
                <a:cubicBezTo>
                  <a:pt x="4571695" y="439180"/>
                  <a:pt x="4541006" y="432551"/>
                  <a:pt x="4608945" y="443874"/>
                </a:cubicBezTo>
                <a:cubicBezTo>
                  <a:pt x="4624339" y="450032"/>
                  <a:pt x="4639093" y="458128"/>
                  <a:pt x="4655127" y="462347"/>
                </a:cubicBezTo>
                <a:cubicBezTo>
                  <a:pt x="4665567" y="465094"/>
                  <a:pt x="4779476" y="487319"/>
                  <a:pt x="4821382" y="499292"/>
                </a:cubicBezTo>
                <a:cubicBezTo>
                  <a:pt x="4934329" y="531561"/>
                  <a:pt x="4738311" y="477757"/>
                  <a:pt x="4886036" y="527001"/>
                </a:cubicBezTo>
                <a:cubicBezTo>
                  <a:pt x="4900929" y="531966"/>
                  <a:pt x="4916893" y="532832"/>
                  <a:pt x="4932218" y="536238"/>
                </a:cubicBezTo>
                <a:cubicBezTo>
                  <a:pt x="4944610" y="538992"/>
                  <a:pt x="4957030" y="541741"/>
                  <a:pt x="4969163" y="545474"/>
                </a:cubicBezTo>
                <a:cubicBezTo>
                  <a:pt x="4997080" y="554064"/>
                  <a:pt x="5023650" y="567455"/>
                  <a:pt x="5052291" y="573183"/>
                </a:cubicBezTo>
                <a:cubicBezTo>
                  <a:pt x="5144559" y="591636"/>
                  <a:pt x="5050100" y="570759"/>
                  <a:pt x="5153891" y="600892"/>
                </a:cubicBezTo>
                <a:cubicBezTo>
                  <a:pt x="5230651" y="623177"/>
                  <a:pt x="5307257" y="646161"/>
                  <a:pt x="5384800" y="665547"/>
                </a:cubicBezTo>
                <a:cubicBezTo>
                  <a:pt x="5421745" y="674783"/>
                  <a:pt x="5461574" y="676225"/>
                  <a:pt x="5495636" y="693256"/>
                </a:cubicBezTo>
                <a:cubicBezTo>
                  <a:pt x="5595651" y="743263"/>
                  <a:pt x="5543403" y="721493"/>
                  <a:pt x="5652654" y="757910"/>
                </a:cubicBezTo>
                <a:cubicBezTo>
                  <a:pt x="5715962" y="800116"/>
                  <a:pt x="5640963" y="754603"/>
                  <a:pt x="5717309" y="785619"/>
                </a:cubicBezTo>
                <a:cubicBezTo>
                  <a:pt x="5804202" y="820919"/>
                  <a:pt x="5889610" y="859771"/>
                  <a:pt x="5975927" y="896456"/>
                </a:cubicBezTo>
                <a:cubicBezTo>
                  <a:pt x="5989808" y="902356"/>
                  <a:pt x="6172359" y="976816"/>
                  <a:pt x="6188363" y="988819"/>
                </a:cubicBezTo>
                <a:cubicBezTo>
                  <a:pt x="6278777" y="1056630"/>
                  <a:pt x="6234716" y="1030469"/>
                  <a:pt x="6317673" y="1071947"/>
                </a:cubicBezTo>
                <a:cubicBezTo>
                  <a:pt x="6397570" y="1151844"/>
                  <a:pt x="6312781" y="1074843"/>
                  <a:pt x="6391563" y="1127365"/>
                </a:cubicBezTo>
                <a:cubicBezTo>
                  <a:pt x="6417180" y="1144443"/>
                  <a:pt x="6440330" y="1164987"/>
                  <a:pt x="6465454" y="1182783"/>
                </a:cubicBezTo>
                <a:cubicBezTo>
                  <a:pt x="6514235" y="1217336"/>
                  <a:pt x="6563845" y="1250707"/>
                  <a:pt x="6613236" y="1284383"/>
                </a:cubicBezTo>
                <a:cubicBezTo>
                  <a:pt x="6631579" y="1296890"/>
                  <a:pt x="6652955" y="1305629"/>
                  <a:pt x="6668654" y="1321328"/>
                </a:cubicBezTo>
                <a:cubicBezTo>
                  <a:pt x="6684048" y="1336722"/>
                  <a:pt x="6697229" y="1354705"/>
                  <a:pt x="6714836" y="1367510"/>
                </a:cubicBezTo>
                <a:cubicBezTo>
                  <a:pt x="6731539" y="1379658"/>
                  <a:pt x="6753884" y="1382627"/>
                  <a:pt x="6770254" y="1395219"/>
                </a:cubicBezTo>
                <a:cubicBezTo>
                  <a:pt x="6909640" y="1502439"/>
                  <a:pt x="6793643" y="1421870"/>
                  <a:pt x="6853382" y="1487583"/>
                </a:cubicBezTo>
                <a:cubicBezTo>
                  <a:pt x="6876813" y="1513357"/>
                  <a:pt x="6902643" y="1536844"/>
                  <a:pt x="6927273" y="1561474"/>
                </a:cubicBezTo>
                <a:lnTo>
                  <a:pt x="6954982" y="1589183"/>
                </a:lnTo>
                <a:cubicBezTo>
                  <a:pt x="6967297" y="1601498"/>
                  <a:pt x="6982266" y="1611637"/>
                  <a:pt x="6991927" y="1626128"/>
                </a:cubicBezTo>
                <a:cubicBezTo>
                  <a:pt x="6998085" y="1635365"/>
                  <a:pt x="7002550" y="1645988"/>
                  <a:pt x="7010400" y="1653838"/>
                </a:cubicBezTo>
                <a:cubicBezTo>
                  <a:pt x="7021285" y="1664723"/>
                  <a:pt x="7036460" y="1670662"/>
                  <a:pt x="7047345" y="1681547"/>
                </a:cubicBezTo>
                <a:cubicBezTo>
                  <a:pt x="7146184" y="1780385"/>
                  <a:pt x="7148694" y="1805635"/>
                  <a:pt x="7232073" y="1866274"/>
                </a:cubicBezTo>
                <a:cubicBezTo>
                  <a:pt x="7270695" y="1894363"/>
                  <a:pt x="7342706" y="1934380"/>
                  <a:pt x="7370618" y="1967874"/>
                </a:cubicBezTo>
                <a:cubicBezTo>
                  <a:pt x="7392475" y="1994102"/>
                  <a:pt x="7425491" y="2037121"/>
                  <a:pt x="7453745" y="2060238"/>
                </a:cubicBezTo>
                <a:cubicBezTo>
                  <a:pt x="7474243" y="2077009"/>
                  <a:pt x="7496848" y="2091025"/>
                  <a:pt x="7518400" y="2106419"/>
                </a:cubicBezTo>
                <a:cubicBezTo>
                  <a:pt x="7559452" y="2167996"/>
                  <a:pt x="7511216" y="2103339"/>
                  <a:pt x="7564582" y="2152601"/>
                </a:cubicBezTo>
                <a:cubicBezTo>
                  <a:pt x="7596576" y="2182134"/>
                  <a:pt x="7626157" y="2214177"/>
                  <a:pt x="7656945" y="2244965"/>
                </a:cubicBezTo>
                <a:lnTo>
                  <a:pt x="7693891" y="2281910"/>
                </a:lnTo>
                <a:lnTo>
                  <a:pt x="7740073" y="2328092"/>
                </a:lnTo>
                <a:cubicBezTo>
                  <a:pt x="7752388" y="2340407"/>
                  <a:pt x="7767357" y="2350547"/>
                  <a:pt x="7777018" y="2365038"/>
                </a:cubicBezTo>
                <a:cubicBezTo>
                  <a:pt x="7783176" y="2374274"/>
                  <a:pt x="7788024" y="2384533"/>
                  <a:pt x="7795491" y="2392747"/>
                </a:cubicBezTo>
                <a:cubicBezTo>
                  <a:pt x="7818922" y="2418521"/>
                  <a:pt x="7844752" y="2442008"/>
                  <a:pt x="7869382" y="2466638"/>
                </a:cubicBezTo>
                <a:lnTo>
                  <a:pt x="7897091" y="2494347"/>
                </a:lnTo>
                <a:cubicBezTo>
                  <a:pt x="7912485" y="2509741"/>
                  <a:pt x="7931198" y="2522414"/>
                  <a:pt x="7943273" y="2540528"/>
                </a:cubicBezTo>
                <a:cubicBezTo>
                  <a:pt x="7949430" y="2549765"/>
                  <a:pt x="7954639" y="2559710"/>
                  <a:pt x="7961745" y="2568238"/>
                </a:cubicBezTo>
                <a:cubicBezTo>
                  <a:pt x="7983968" y="2594906"/>
                  <a:pt x="7989918" y="2596257"/>
                  <a:pt x="8017163" y="2614419"/>
                </a:cubicBezTo>
                <a:cubicBezTo>
                  <a:pt x="8026400" y="2626734"/>
                  <a:pt x="8035018" y="2639539"/>
                  <a:pt x="8044873" y="2651365"/>
                </a:cubicBezTo>
                <a:cubicBezTo>
                  <a:pt x="8065825" y="2676507"/>
                  <a:pt x="8089573" y="2699315"/>
                  <a:pt x="8109527" y="2725256"/>
                </a:cubicBezTo>
                <a:cubicBezTo>
                  <a:pt x="8120473" y="2739485"/>
                  <a:pt x="8126677" y="2756919"/>
                  <a:pt x="8137236" y="2771438"/>
                </a:cubicBezTo>
                <a:cubicBezTo>
                  <a:pt x="8151379" y="2790885"/>
                  <a:pt x="8168396" y="2808079"/>
                  <a:pt x="8183418" y="2826856"/>
                </a:cubicBezTo>
                <a:cubicBezTo>
                  <a:pt x="8193034" y="2838877"/>
                  <a:pt x="8202180" y="2851275"/>
                  <a:pt x="8211127" y="2863801"/>
                </a:cubicBezTo>
                <a:cubicBezTo>
                  <a:pt x="8232971" y="2894382"/>
                  <a:pt x="8249208" y="2929591"/>
                  <a:pt x="8275782" y="2956165"/>
                </a:cubicBezTo>
                <a:cubicBezTo>
                  <a:pt x="8288097" y="2968480"/>
                  <a:pt x="8301847" y="2979510"/>
                  <a:pt x="8312727" y="2993110"/>
                </a:cubicBezTo>
                <a:cubicBezTo>
                  <a:pt x="8326596" y="3010446"/>
                  <a:pt x="8336352" y="3030767"/>
                  <a:pt x="8349673" y="3048528"/>
                </a:cubicBezTo>
                <a:lnTo>
                  <a:pt x="8377382" y="3085474"/>
                </a:lnTo>
                <a:cubicBezTo>
                  <a:pt x="8383539" y="3103947"/>
                  <a:pt x="8392035" y="3121798"/>
                  <a:pt x="8395854" y="3140892"/>
                </a:cubicBezTo>
                <a:cubicBezTo>
                  <a:pt x="8398933" y="3156286"/>
                  <a:pt x="8398715" y="3172728"/>
                  <a:pt x="8405091" y="3187074"/>
                </a:cubicBezTo>
                <a:cubicBezTo>
                  <a:pt x="8411343" y="3201141"/>
                  <a:pt x="8423564" y="3211704"/>
                  <a:pt x="8432800" y="3224019"/>
                </a:cubicBezTo>
                <a:cubicBezTo>
                  <a:pt x="8449119" y="3289298"/>
                  <a:pt x="8438023" y="3248929"/>
                  <a:pt x="8469745" y="3344092"/>
                </a:cubicBezTo>
                <a:cubicBezTo>
                  <a:pt x="8472824" y="3353328"/>
                  <a:pt x="8473140" y="3364012"/>
                  <a:pt x="8478982" y="3371801"/>
                </a:cubicBezTo>
                <a:lnTo>
                  <a:pt x="8506691" y="3408747"/>
                </a:lnTo>
                <a:cubicBezTo>
                  <a:pt x="8509770" y="3421062"/>
                  <a:pt x="8511658" y="3433738"/>
                  <a:pt x="8515927" y="3445692"/>
                </a:cubicBezTo>
                <a:cubicBezTo>
                  <a:pt x="8527080" y="3476920"/>
                  <a:pt x="8544831" y="3505886"/>
                  <a:pt x="8552873" y="3538056"/>
                </a:cubicBezTo>
                <a:cubicBezTo>
                  <a:pt x="8555952" y="3550371"/>
                  <a:pt x="8556432" y="3563647"/>
                  <a:pt x="8562109" y="3575001"/>
                </a:cubicBezTo>
                <a:cubicBezTo>
                  <a:pt x="8572038" y="3594859"/>
                  <a:pt x="8592033" y="3609357"/>
                  <a:pt x="8599054" y="3630419"/>
                </a:cubicBezTo>
                <a:cubicBezTo>
                  <a:pt x="8605212" y="3648892"/>
                  <a:pt x="8608819" y="3668422"/>
                  <a:pt x="8617527" y="3685838"/>
                </a:cubicBezTo>
                <a:cubicBezTo>
                  <a:pt x="8640965" y="3732712"/>
                  <a:pt x="8628362" y="3711327"/>
                  <a:pt x="8654473" y="3750492"/>
                </a:cubicBezTo>
                <a:cubicBezTo>
                  <a:pt x="8676133" y="3815474"/>
                  <a:pt x="8647942" y="3735253"/>
                  <a:pt x="8682182" y="3815147"/>
                </a:cubicBezTo>
                <a:cubicBezTo>
                  <a:pt x="8692528" y="3839289"/>
                  <a:pt x="8692843" y="3853763"/>
                  <a:pt x="8700654" y="3879801"/>
                </a:cubicBezTo>
                <a:cubicBezTo>
                  <a:pt x="8706249" y="3898452"/>
                  <a:pt x="8712969" y="3916746"/>
                  <a:pt x="8719127" y="3935219"/>
                </a:cubicBezTo>
                <a:cubicBezTo>
                  <a:pt x="8722206" y="3944455"/>
                  <a:pt x="8726002" y="3953483"/>
                  <a:pt x="8728363" y="3962928"/>
                </a:cubicBezTo>
                <a:cubicBezTo>
                  <a:pt x="8731442" y="3975243"/>
                  <a:pt x="8734846" y="3987482"/>
                  <a:pt x="8737600" y="3999874"/>
                </a:cubicBezTo>
                <a:cubicBezTo>
                  <a:pt x="8741006" y="4015199"/>
                  <a:pt x="8743028" y="4030826"/>
                  <a:pt x="8746836" y="4046056"/>
                </a:cubicBezTo>
                <a:cubicBezTo>
                  <a:pt x="8749197" y="4055501"/>
                  <a:pt x="8752994" y="4064529"/>
                  <a:pt x="8756073" y="4073765"/>
                </a:cubicBezTo>
                <a:cubicBezTo>
                  <a:pt x="8765615" y="4169192"/>
                  <a:pt x="8765309" y="4135187"/>
                  <a:pt x="8765309" y="4175365"/>
                </a:cubicBezTo>
                <a:lnTo>
                  <a:pt x="0" y="4184601"/>
                </a:lnTo>
                <a:lnTo>
                  <a:pt x="110836" y="194492"/>
                </a:lnTo>
                <a:close/>
              </a:path>
            </a:pathLst>
          </a:custGeom>
          <a:solidFill>
            <a:schemeClr val="accent5">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3941D98C-39AF-5840-8BF3-2A6D0C2A152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355145" y="1293196"/>
            <a:ext cx="506295" cy="784945"/>
          </a:xfrm>
          <a:prstGeom prst="rect">
            <a:avLst/>
          </a:prstGeom>
        </p:spPr>
      </p:pic>
      <p:sp>
        <p:nvSpPr>
          <p:cNvPr id="18" name="Rounded Rectangle 17">
            <a:extLst>
              <a:ext uri="{FF2B5EF4-FFF2-40B4-BE49-F238E27FC236}">
                <a16:creationId xmlns:a16="http://schemas.microsoft.com/office/drawing/2014/main" id="{146D3578-3E21-4E4F-9FCB-ADBE677D60A9}"/>
              </a:ext>
            </a:extLst>
          </p:cNvPr>
          <p:cNvSpPr/>
          <p:nvPr/>
        </p:nvSpPr>
        <p:spPr>
          <a:xfrm rot="2776632">
            <a:off x="3041814" y="3852170"/>
            <a:ext cx="197373" cy="537760"/>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8BB49409-A803-BC4B-BCD4-25DE89EBD135}"/>
              </a:ext>
            </a:extLst>
          </p:cNvPr>
          <p:cNvSpPr/>
          <p:nvPr/>
        </p:nvSpPr>
        <p:spPr>
          <a:xfrm rot="2776632">
            <a:off x="2917917" y="3854730"/>
            <a:ext cx="645427" cy="30961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 name="Picture 19">
            <a:extLst>
              <a:ext uri="{FF2B5EF4-FFF2-40B4-BE49-F238E27FC236}">
                <a16:creationId xmlns:a16="http://schemas.microsoft.com/office/drawing/2014/main" id="{4FD03364-FB7A-C14E-B981-BB7A25D021FB}"/>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rot="16763857">
            <a:off x="8269804" y="3746906"/>
            <a:ext cx="424439" cy="1081963"/>
          </a:xfrm>
          <a:prstGeom prst="rect">
            <a:avLst/>
          </a:prstGeom>
        </p:spPr>
      </p:pic>
      <p:sp>
        <p:nvSpPr>
          <p:cNvPr id="23" name="TextBox 22">
            <a:extLst>
              <a:ext uri="{FF2B5EF4-FFF2-40B4-BE49-F238E27FC236}">
                <a16:creationId xmlns:a16="http://schemas.microsoft.com/office/drawing/2014/main" id="{E3A50F2E-8B3A-074C-AB79-BCBCAF615ACB}"/>
              </a:ext>
            </a:extLst>
          </p:cNvPr>
          <p:cNvSpPr txBox="1"/>
          <p:nvPr/>
        </p:nvSpPr>
        <p:spPr>
          <a:xfrm>
            <a:off x="129309" y="2386737"/>
            <a:ext cx="2743200" cy="430887"/>
          </a:xfrm>
          <a:prstGeom prst="rect">
            <a:avLst/>
          </a:prstGeom>
          <a:noFill/>
        </p:spPr>
        <p:txBody>
          <a:bodyPr wrap="square" rtlCol="0">
            <a:spAutoFit/>
          </a:bodyPr>
          <a:lstStyle/>
          <a:p>
            <a:r>
              <a:rPr lang="en-US" sz="2200" dirty="0">
                <a:solidFill>
                  <a:srgbClr val="2F528F"/>
                </a:solidFill>
                <a:latin typeface="Helvetica" panose="020B0604020202020204" pitchFamily="34" charset="0"/>
                <a:cs typeface="Helvetica" panose="020B0604020202020204" pitchFamily="34" charset="0"/>
              </a:rPr>
              <a:t>Host cell</a:t>
            </a:r>
          </a:p>
        </p:txBody>
      </p:sp>
      <p:grpSp>
        <p:nvGrpSpPr>
          <p:cNvPr id="24" name="Group 23">
            <a:extLst>
              <a:ext uri="{FF2B5EF4-FFF2-40B4-BE49-F238E27FC236}">
                <a16:creationId xmlns:a16="http://schemas.microsoft.com/office/drawing/2014/main" id="{A0FE8862-7A38-6F4B-828C-31E01D10DBF0}"/>
              </a:ext>
            </a:extLst>
          </p:cNvPr>
          <p:cNvGrpSpPr/>
          <p:nvPr/>
        </p:nvGrpSpPr>
        <p:grpSpPr>
          <a:xfrm rot="20049096">
            <a:off x="1607604" y="2927450"/>
            <a:ext cx="1558242" cy="967078"/>
            <a:chOff x="1745673" y="3334327"/>
            <a:chExt cx="1558242" cy="967078"/>
          </a:xfrm>
        </p:grpSpPr>
        <p:sp>
          <p:nvSpPr>
            <p:cNvPr id="25" name="Oval 24">
              <a:extLst>
                <a:ext uri="{FF2B5EF4-FFF2-40B4-BE49-F238E27FC236}">
                  <a16:creationId xmlns:a16="http://schemas.microsoft.com/office/drawing/2014/main" id="{17013D4F-1D82-C24F-807A-DAE38E4BA107}"/>
                </a:ext>
              </a:extLst>
            </p:cNvPr>
            <p:cNvSpPr/>
            <p:nvPr/>
          </p:nvSpPr>
          <p:spPr>
            <a:xfrm>
              <a:off x="1745673" y="3334327"/>
              <a:ext cx="1524000" cy="749667"/>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970E4EC1-DF3B-814A-9470-EDA891DEC7C2}"/>
                </a:ext>
              </a:extLst>
            </p:cNvPr>
            <p:cNvSpPr/>
            <p:nvPr/>
          </p:nvSpPr>
          <p:spPr>
            <a:xfrm>
              <a:off x="1779915" y="3898624"/>
              <a:ext cx="1524000" cy="402781"/>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TextBox 26">
            <a:extLst>
              <a:ext uri="{FF2B5EF4-FFF2-40B4-BE49-F238E27FC236}">
                <a16:creationId xmlns:a16="http://schemas.microsoft.com/office/drawing/2014/main" id="{591A455E-DDAC-F54F-986E-05F7DB9616B1}"/>
              </a:ext>
            </a:extLst>
          </p:cNvPr>
          <p:cNvSpPr txBox="1"/>
          <p:nvPr/>
        </p:nvSpPr>
        <p:spPr>
          <a:xfrm>
            <a:off x="2152908" y="2263305"/>
            <a:ext cx="2743200" cy="430887"/>
          </a:xfrm>
          <a:prstGeom prst="rect">
            <a:avLst/>
          </a:prstGeom>
          <a:noFill/>
        </p:spPr>
        <p:txBody>
          <a:bodyPr wrap="square" rtlCol="0">
            <a:spAutoFit/>
          </a:bodyPr>
          <a:lstStyle/>
          <a:p>
            <a:r>
              <a:rPr lang="en-US" sz="2200" dirty="0">
                <a:solidFill>
                  <a:srgbClr val="2F528F"/>
                </a:solidFill>
                <a:latin typeface="Helvetica" panose="020B0604020202020204" pitchFamily="34" charset="0"/>
                <a:cs typeface="Helvetica" panose="020B0604020202020204" pitchFamily="34" charset="0"/>
              </a:rPr>
              <a:t>Ribosome</a:t>
            </a:r>
          </a:p>
        </p:txBody>
      </p:sp>
      <p:pic>
        <p:nvPicPr>
          <p:cNvPr id="28" name="Picture 27">
            <a:extLst>
              <a:ext uri="{FF2B5EF4-FFF2-40B4-BE49-F238E27FC236}">
                <a16:creationId xmlns:a16="http://schemas.microsoft.com/office/drawing/2014/main" id="{B2AF0C00-8FDF-B44F-BEAF-A73EC80F16F6}"/>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rot="12608741">
            <a:off x="7851947" y="3128335"/>
            <a:ext cx="424439" cy="1081963"/>
          </a:xfrm>
          <a:prstGeom prst="rect">
            <a:avLst/>
          </a:prstGeom>
        </p:spPr>
      </p:pic>
      <p:pic>
        <p:nvPicPr>
          <p:cNvPr id="29" name="Picture 28">
            <a:extLst>
              <a:ext uri="{FF2B5EF4-FFF2-40B4-BE49-F238E27FC236}">
                <a16:creationId xmlns:a16="http://schemas.microsoft.com/office/drawing/2014/main" id="{A4CCC2B5-248B-764E-8A36-518D8E1FF104}"/>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rot="645827">
            <a:off x="10083473" y="3348804"/>
            <a:ext cx="1118393" cy="1178362"/>
          </a:xfrm>
          <a:prstGeom prst="rect">
            <a:avLst/>
          </a:prstGeom>
          <a:effectLst>
            <a:outerShdw blurRad="50800" dist="50800" dir="5400000" sx="1000" sy="1000" algn="ctr" rotWithShape="0">
              <a:srgbClr val="000000"/>
            </a:outerShdw>
          </a:effectLst>
        </p:spPr>
      </p:pic>
      <p:pic>
        <p:nvPicPr>
          <p:cNvPr id="30" name="Picture 29">
            <a:extLst>
              <a:ext uri="{FF2B5EF4-FFF2-40B4-BE49-F238E27FC236}">
                <a16:creationId xmlns:a16="http://schemas.microsoft.com/office/drawing/2014/main" id="{042E4320-9D74-FC4E-9A27-6B1F67C907D3}"/>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rot="12608741">
            <a:off x="10849941" y="2798390"/>
            <a:ext cx="424439" cy="1081963"/>
          </a:xfrm>
          <a:prstGeom prst="rect">
            <a:avLst/>
          </a:prstGeom>
        </p:spPr>
      </p:pic>
      <p:pic>
        <p:nvPicPr>
          <p:cNvPr id="31" name="Picture 30">
            <a:extLst>
              <a:ext uri="{FF2B5EF4-FFF2-40B4-BE49-F238E27FC236}">
                <a16:creationId xmlns:a16="http://schemas.microsoft.com/office/drawing/2014/main" id="{4A95777C-942B-3F48-86C9-4F5670E5A03D}"/>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rot="19328126">
            <a:off x="10866595" y="4068991"/>
            <a:ext cx="424439" cy="1081963"/>
          </a:xfrm>
          <a:prstGeom prst="rect">
            <a:avLst/>
          </a:prstGeom>
        </p:spPr>
      </p:pic>
      <p:pic>
        <p:nvPicPr>
          <p:cNvPr id="32" name="Picture 31">
            <a:extLst>
              <a:ext uri="{FF2B5EF4-FFF2-40B4-BE49-F238E27FC236}">
                <a16:creationId xmlns:a16="http://schemas.microsoft.com/office/drawing/2014/main" id="{3A7404CF-732B-9B4C-820A-149217C6A824}"/>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rot="2228165">
            <a:off x="9861289" y="3961486"/>
            <a:ext cx="424439" cy="1081963"/>
          </a:xfrm>
          <a:prstGeom prst="rect">
            <a:avLst/>
          </a:prstGeom>
        </p:spPr>
      </p:pic>
      <p:pic>
        <p:nvPicPr>
          <p:cNvPr id="33" name="Picture 32">
            <a:extLst>
              <a:ext uri="{FF2B5EF4-FFF2-40B4-BE49-F238E27FC236}">
                <a16:creationId xmlns:a16="http://schemas.microsoft.com/office/drawing/2014/main" id="{E4D52C50-831D-DC42-BACC-146ABB68EF23}"/>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rot="8149343">
            <a:off x="9901247" y="2849723"/>
            <a:ext cx="424439" cy="1081963"/>
          </a:xfrm>
          <a:prstGeom prst="rect">
            <a:avLst/>
          </a:prstGeom>
        </p:spPr>
      </p:pic>
      <p:sp>
        <p:nvSpPr>
          <p:cNvPr id="36" name="Oval 35">
            <a:extLst>
              <a:ext uri="{FF2B5EF4-FFF2-40B4-BE49-F238E27FC236}">
                <a16:creationId xmlns:a16="http://schemas.microsoft.com/office/drawing/2014/main" id="{98B88F1F-A31A-7E45-9DF3-DC3856BBCD25}"/>
              </a:ext>
            </a:extLst>
          </p:cNvPr>
          <p:cNvSpPr/>
          <p:nvPr/>
        </p:nvSpPr>
        <p:spPr>
          <a:xfrm>
            <a:off x="-795789" y="4620697"/>
            <a:ext cx="3114446" cy="29720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TextBox 38">
            <a:extLst>
              <a:ext uri="{FF2B5EF4-FFF2-40B4-BE49-F238E27FC236}">
                <a16:creationId xmlns:a16="http://schemas.microsoft.com/office/drawing/2014/main" id="{6DE563E9-FD2B-134C-AA25-6CC4C28F6955}"/>
              </a:ext>
            </a:extLst>
          </p:cNvPr>
          <p:cNvSpPr txBox="1"/>
          <p:nvPr/>
        </p:nvSpPr>
        <p:spPr>
          <a:xfrm>
            <a:off x="216668" y="4797986"/>
            <a:ext cx="1056700" cy="369332"/>
          </a:xfrm>
          <a:prstGeom prst="rect">
            <a:avLst/>
          </a:prstGeom>
          <a:noFill/>
        </p:spPr>
        <p:txBody>
          <a:bodyPr wrap="none" rtlCol="0">
            <a:spAutoFit/>
          </a:bodyPr>
          <a:lstStyle/>
          <a:p>
            <a:r>
              <a:rPr lang="en-US" dirty="0">
                <a:solidFill>
                  <a:srgbClr val="002D73"/>
                </a:solidFill>
                <a:latin typeface="GOTHAM-BOOK" panose="02000504050000020004" pitchFamily="2" charset="0"/>
              </a:rPr>
              <a:t>nucleus</a:t>
            </a:r>
          </a:p>
        </p:txBody>
      </p:sp>
      <p:sp>
        <p:nvSpPr>
          <p:cNvPr id="40" name="Rectangle 39">
            <a:extLst>
              <a:ext uri="{FF2B5EF4-FFF2-40B4-BE49-F238E27FC236}">
                <a16:creationId xmlns:a16="http://schemas.microsoft.com/office/drawing/2014/main" id="{17BC03D2-C427-7745-923E-A9FE85EA2ACD}"/>
              </a:ext>
            </a:extLst>
          </p:cNvPr>
          <p:cNvSpPr/>
          <p:nvPr/>
        </p:nvSpPr>
        <p:spPr>
          <a:xfrm>
            <a:off x="-564596" y="6216073"/>
            <a:ext cx="9717833" cy="703336"/>
          </a:xfrm>
          <a:prstGeom prst="rect">
            <a:avLst/>
          </a:prstGeom>
          <a:solidFill>
            <a:srgbClr val="D9F2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 name="Picture 40">
            <a:extLst>
              <a:ext uri="{FF2B5EF4-FFF2-40B4-BE49-F238E27FC236}">
                <a16:creationId xmlns:a16="http://schemas.microsoft.com/office/drawing/2014/main" id="{11A0C9A9-6949-7243-9EB7-42B0D5E95CD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011" y="6285212"/>
            <a:ext cx="1602446" cy="459333"/>
          </a:xfrm>
          <a:prstGeom prst="rect">
            <a:avLst/>
          </a:prstGeom>
        </p:spPr>
      </p:pic>
    </p:spTree>
    <p:extLst>
      <p:ext uri="{BB962C8B-B14F-4D97-AF65-F5344CB8AC3E}">
        <p14:creationId xmlns:p14="http://schemas.microsoft.com/office/powerpoint/2010/main" val="845686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 0 L -0.44141 0.19074 " pathEditMode="relative" ptsTypes="AA">
                                      <p:cBhvr>
                                        <p:cTn id="6" dur="2000" fill="hold"/>
                                        <p:tgtEl>
                                          <p:spTgt spid="11"/>
                                        </p:tgtEl>
                                        <p:attrNameLst>
                                          <p:attrName>ppt_x</p:attrName>
                                          <p:attrName>ppt_y</p:attrName>
                                        </p:attrNameLst>
                                      </p:cBhvr>
                                    </p:animMotion>
                                  </p:childTnLst>
                                </p:cTn>
                              </p:par>
                              <p:par>
                                <p:cTn id="7" presetID="0" presetClass="path" presetSubtype="0" accel="50000" decel="50000" fill="hold" nodeType="withEffect">
                                  <p:stCondLst>
                                    <p:cond delay="0"/>
                                  </p:stCondLst>
                                  <p:childTnLst>
                                    <p:animMotion origin="layout" path="M 0 0 L -0.44141 0.19074 " pathEditMode="relative" ptsTypes="AA">
                                      <p:cBhvr>
                                        <p:cTn id="8" dur="2000" fill="hold"/>
                                        <p:tgtEl>
                                          <p:spTgt spid="21"/>
                                        </p:tgtEl>
                                        <p:attrNameLst>
                                          <p:attrName>ppt_x</p:attrName>
                                          <p:attrName>ppt_y</p:attrName>
                                        </p:attrNameLst>
                                      </p:cBhvr>
                                    </p:animMotion>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par>
                                <p:cTn id="15" presetID="32" presetClass="emph" presetSubtype="0" fill="hold" nodeType="withEffect">
                                  <p:stCondLst>
                                    <p:cond delay="0"/>
                                  </p:stCondLst>
                                  <p:childTnLst>
                                    <p:animRot by="120000">
                                      <p:cBhvr>
                                        <p:cTn id="16" dur="100" fill="hold">
                                          <p:stCondLst>
                                            <p:cond delay="0"/>
                                          </p:stCondLst>
                                        </p:cTn>
                                        <p:tgtEl>
                                          <p:spTgt spid="24"/>
                                        </p:tgtEl>
                                        <p:attrNameLst>
                                          <p:attrName>r</p:attrName>
                                        </p:attrNameLst>
                                      </p:cBhvr>
                                    </p:animRot>
                                    <p:animRot by="-240000">
                                      <p:cBhvr>
                                        <p:cTn id="17" dur="200" fill="hold">
                                          <p:stCondLst>
                                            <p:cond delay="200"/>
                                          </p:stCondLst>
                                        </p:cTn>
                                        <p:tgtEl>
                                          <p:spTgt spid="24"/>
                                        </p:tgtEl>
                                        <p:attrNameLst>
                                          <p:attrName>r</p:attrName>
                                        </p:attrNameLst>
                                      </p:cBhvr>
                                    </p:animRot>
                                    <p:animRot by="240000">
                                      <p:cBhvr>
                                        <p:cTn id="18" dur="200" fill="hold">
                                          <p:stCondLst>
                                            <p:cond delay="400"/>
                                          </p:stCondLst>
                                        </p:cTn>
                                        <p:tgtEl>
                                          <p:spTgt spid="24"/>
                                        </p:tgtEl>
                                        <p:attrNameLst>
                                          <p:attrName>r</p:attrName>
                                        </p:attrNameLst>
                                      </p:cBhvr>
                                    </p:animRot>
                                    <p:animRot by="-240000">
                                      <p:cBhvr>
                                        <p:cTn id="19" dur="200" fill="hold">
                                          <p:stCondLst>
                                            <p:cond delay="600"/>
                                          </p:stCondLst>
                                        </p:cTn>
                                        <p:tgtEl>
                                          <p:spTgt spid="24"/>
                                        </p:tgtEl>
                                        <p:attrNameLst>
                                          <p:attrName>r</p:attrName>
                                        </p:attrNameLst>
                                      </p:cBhvr>
                                    </p:animRot>
                                    <p:animRot by="120000">
                                      <p:cBhvr>
                                        <p:cTn id="20" dur="200" fill="hold">
                                          <p:stCondLst>
                                            <p:cond delay="800"/>
                                          </p:stCondLst>
                                        </p:cTn>
                                        <p:tgtEl>
                                          <p:spTgt spid="24"/>
                                        </p:tgtEl>
                                        <p:attrNameLst>
                                          <p:attrName>r</p:attrName>
                                        </p:attrNameLst>
                                      </p:cBhvr>
                                    </p:animRot>
                                  </p:childTnLst>
                                </p:cTn>
                              </p:par>
                              <p:par>
                                <p:cTn id="21" presetID="32" presetClass="emph" presetSubtype="0" fill="hold" grpId="1" nodeType="withEffect">
                                  <p:stCondLst>
                                    <p:cond delay="0"/>
                                  </p:stCondLst>
                                  <p:childTnLst>
                                    <p:animRot by="120000">
                                      <p:cBhvr>
                                        <p:cTn id="22" dur="100" fill="hold">
                                          <p:stCondLst>
                                            <p:cond delay="0"/>
                                          </p:stCondLst>
                                        </p:cTn>
                                        <p:tgtEl>
                                          <p:spTgt spid="27"/>
                                        </p:tgtEl>
                                        <p:attrNameLst>
                                          <p:attrName>r</p:attrName>
                                        </p:attrNameLst>
                                      </p:cBhvr>
                                    </p:animRot>
                                    <p:animRot by="-240000">
                                      <p:cBhvr>
                                        <p:cTn id="23" dur="200" fill="hold">
                                          <p:stCondLst>
                                            <p:cond delay="200"/>
                                          </p:stCondLst>
                                        </p:cTn>
                                        <p:tgtEl>
                                          <p:spTgt spid="27"/>
                                        </p:tgtEl>
                                        <p:attrNameLst>
                                          <p:attrName>r</p:attrName>
                                        </p:attrNameLst>
                                      </p:cBhvr>
                                    </p:animRot>
                                    <p:animRot by="240000">
                                      <p:cBhvr>
                                        <p:cTn id="24" dur="200" fill="hold">
                                          <p:stCondLst>
                                            <p:cond delay="400"/>
                                          </p:stCondLst>
                                        </p:cTn>
                                        <p:tgtEl>
                                          <p:spTgt spid="27"/>
                                        </p:tgtEl>
                                        <p:attrNameLst>
                                          <p:attrName>r</p:attrName>
                                        </p:attrNameLst>
                                      </p:cBhvr>
                                    </p:animRot>
                                    <p:animRot by="-240000">
                                      <p:cBhvr>
                                        <p:cTn id="25" dur="200" fill="hold">
                                          <p:stCondLst>
                                            <p:cond delay="600"/>
                                          </p:stCondLst>
                                        </p:cTn>
                                        <p:tgtEl>
                                          <p:spTgt spid="27"/>
                                        </p:tgtEl>
                                        <p:attrNameLst>
                                          <p:attrName>r</p:attrName>
                                        </p:attrNameLst>
                                      </p:cBhvr>
                                    </p:animRot>
                                    <p:animRot by="120000">
                                      <p:cBhvr>
                                        <p:cTn id="26" dur="200" fill="hold">
                                          <p:stCondLst>
                                            <p:cond delay="800"/>
                                          </p:stCondLst>
                                        </p:cTn>
                                        <p:tgtEl>
                                          <p:spTgt spid="27"/>
                                        </p:tgtEl>
                                        <p:attrNameLst>
                                          <p:attrName>r</p:attrName>
                                        </p:attrNameLst>
                                      </p:cBhvr>
                                    </p:animRo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1" nodeType="click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par>
                                <p:cTn id="32" presetID="10" presetClass="entr" presetSubtype="0" fill="hold" grpId="1"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500"/>
                                        <p:tgtEl>
                                          <p:spTgt spid="19"/>
                                        </p:tgtEl>
                                      </p:cBhvr>
                                    </p:animEffect>
                                  </p:childTnLst>
                                </p:cTn>
                              </p:par>
                            </p:childTnLst>
                          </p:cTn>
                        </p:par>
                      </p:childTnLst>
                    </p:cTn>
                  </p:par>
                  <p:par>
                    <p:cTn id="35" fill="hold">
                      <p:stCondLst>
                        <p:cond delay="indefinite"/>
                      </p:stCondLst>
                      <p:childTnLst>
                        <p:par>
                          <p:cTn id="36" fill="hold">
                            <p:stCondLst>
                              <p:cond delay="0"/>
                            </p:stCondLst>
                            <p:childTnLst>
                              <p:par>
                                <p:cTn id="37" presetID="0" presetClass="path" presetSubtype="0" accel="50000" decel="50000" fill="hold" grpId="0" nodeType="clickEffect">
                                  <p:stCondLst>
                                    <p:cond delay="0"/>
                                  </p:stCondLst>
                                  <p:childTnLst>
                                    <p:animMotion origin="layout" path="M 0.00078 0.00046 L 0.37305 0.03333 " pathEditMode="relative" rAng="0" ptsTypes="AA">
                                      <p:cBhvr>
                                        <p:cTn id="38" dur="2000" fill="hold"/>
                                        <p:tgtEl>
                                          <p:spTgt spid="18"/>
                                        </p:tgtEl>
                                        <p:attrNameLst>
                                          <p:attrName>ppt_x</p:attrName>
                                          <p:attrName>ppt_y</p:attrName>
                                        </p:attrNameLst>
                                      </p:cBhvr>
                                      <p:rCtr x="18607" y="1644"/>
                                    </p:animMotion>
                                  </p:childTnLst>
                                </p:cTn>
                              </p:par>
                              <p:par>
                                <p:cTn id="39" presetID="0" presetClass="path" presetSubtype="0" accel="50000" decel="50000" fill="hold" grpId="0" nodeType="withEffect">
                                  <p:stCondLst>
                                    <p:cond delay="0"/>
                                  </p:stCondLst>
                                  <p:childTnLst>
                                    <p:animMotion origin="layout" path="M 2.29167E-6 -3.46945E-18 L 0.37864 0.02778 " pathEditMode="relative" rAng="0" ptsTypes="AA">
                                      <p:cBhvr>
                                        <p:cTn id="40" dur="2000" fill="hold"/>
                                        <p:tgtEl>
                                          <p:spTgt spid="19"/>
                                        </p:tgtEl>
                                        <p:attrNameLst>
                                          <p:attrName>ppt_x</p:attrName>
                                          <p:attrName>ppt_y</p:attrName>
                                        </p:attrNameLst>
                                      </p:cBhvr>
                                      <p:rCtr x="19167" y="1852"/>
                                    </p:animMotion>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0"/>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0"/>
                                        </p:tgtEl>
                                        <p:attrNameLst>
                                          <p:attrName>style.visibility</p:attrName>
                                        </p:attrNameLst>
                                      </p:cBhvr>
                                      <p:to>
                                        <p:strVal val="visible"/>
                                      </p:to>
                                    </p:set>
                                  </p:childTnLst>
                                </p:cTn>
                              </p:par>
                            </p:childTnLst>
                          </p:cTn>
                        </p:par>
                        <p:par>
                          <p:cTn id="55" fill="hold">
                            <p:stCondLst>
                              <p:cond delay="0"/>
                            </p:stCondLst>
                            <p:childTnLst>
                              <p:par>
                                <p:cTn id="56" presetID="1" presetClass="entr" presetSubtype="0" fill="hold" nodeType="afterEffect">
                                  <p:stCondLst>
                                    <p:cond delay="0"/>
                                  </p:stCondLst>
                                  <p:childTnLst>
                                    <p:set>
                                      <p:cBhvr>
                                        <p:cTn id="57" dur="1" fill="hold">
                                          <p:stCondLst>
                                            <p:cond delay="0"/>
                                          </p:stCondLst>
                                        </p:cTn>
                                        <p:tgtEl>
                                          <p:spTgt spid="31"/>
                                        </p:tgtEl>
                                        <p:attrNameLst>
                                          <p:attrName>style.visibility</p:attrName>
                                        </p:attrNameLst>
                                      </p:cBhvr>
                                      <p:to>
                                        <p:strVal val="visible"/>
                                      </p:to>
                                    </p:set>
                                  </p:childTnLst>
                                </p:cTn>
                              </p:par>
                            </p:childTnLst>
                          </p:cTn>
                        </p:par>
                        <p:par>
                          <p:cTn id="58" fill="hold">
                            <p:stCondLst>
                              <p:cond delay="0"/>
                            </p:stCondLst>
                            <p:childTnLst>
                              <p:par>
                                <p:cTn id="59" presetID="1" presetClass="entr" presetSubtype="0" fill="hold" nodeType="afterEffect">
                                  <p:stCondLst>
                                    <p:cond delay="0"/>
                                  </p:stCondLst>
                                  <p:childTnLst>
                                    <p:set>
                                      <p:cBhvr>
                                        <p:cTn id="60" dur="1" fill="hold">
                                          <p:stCondLst>
                                            <p:cond delay="0"/>
                                          </p:stCondLst>
                                        </p:cTn>
                                        <p:tgtEl>
                                          <p:spTgt spid="32"/>
                                        </p:tgtEl>
                                        <p:attrNameLst>
                                          <p:attrName>style.visibility</p:attrName>
                                        </p:attrNameLst>
                                      </p:cBhvr>
                                      <p:to>
                                        <p:strVal val="visible"/>
                                      </p:to>
                                    </p:set>
                                  </p:childTnLst>
                                </p:cTn>
                              </p:par>
                            </p:childTnLst>
                          </p:cTn>
                        </p:par>
                        <p:par>
                          <p:cTn id="61" fill="hold">
                            <p:stCondLst>
                              <p:cond delay="0"/>
                            </p:stCondLst>
                            <p:childTnLst>
                              <p:par>
                                <p:cTn id="62" presetID="1" presetClass="entr" presetSubtype="0" fill="hold" nodeType="afterEffect">
                                  <p:stCondLst>
                                    <p:cond delay="0"/>
                                  </p:stCondLst>
                                  <p:childTnLst>
                                    <p:set>
                                      <p:cBhvr>
                                        <p:cTn id="63"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19" grpId="0" animBg="1"/>
      <p:bldP spid="19" grpId="1" animBg="1"/>
      <p:bldP spid="27" grpId="0"/>
      <p:bldP spid="27"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3A84C-7B45-9A4C-9E68-690D475C816F}"/>
              </a:ext>
            </a:extLst>
          </p:cNvPr>
          <p:cNvSpPr>
            <a:spLocks noGrp="1"/>
          </p:cNvSpPr>
          <p:nvPr>
            <p:ph type="title"/>
          </p:nvPr>
        </p:nvSpPr>
        <p:spPr/>
        <p:txBody>
          <a:bodyPr/>
          <a:lstStyle/>
          <a:p>
            <a:r>
              <a:rPr lang="en-US" dirty="0"/>
              <a:t>Spike Protein</a:t>
            </a:r>
          </a:p>
        </p:txBody>
      </p:sp>
      <p:sp>
        <p:nvSpPr>
          <p:cNvPr id="4" name="Rounded Rectangle 3">
            <a:extLst>
              <a:ext uri="{FF2B5EF4-FFF2-40B4-BE49-F238E27FC236}">
                <a16:creationId xmlns:a16="http://schemas.microsoft.com/office/drawing/2014/main" id="{A6BA64A5-07DA-0F41-90F2-5D3409983DF0}"/>
              </a:ext>
            </a:extLst>
          </p:cNvPr>
          <p:cNvSpPr/>
          <p:nvPr/>
        </p:nvSpPr>
        <p:spPr>
          <a:xfrm>
            <a:off x="3972016" y="4663104"/>
            <a:ext cx="421067" cy="1429477"/>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3DB71533-6A9A-084E-9EF0-7854E5BA01E0}"/>
              </a:ext>
            </a:extLst>
          </p:cNvPr>
          <p:cNvSpPr/>
          <p:nvPr/>
        </p:nvSpPr>
        <p:spPr>
          <a:xfrm>
            <a:off x="3494087" y="4404577"/>
            <a:ext cx="1376923" cy="82303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36339B01-FA62-C542-A600-6A7297AF645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37151" y="1480157"/>
            <a:ext cx="4619701" cy="3597216"/>
          </a:xfrm>
          <a:prstGeom prst="rect">
            <a:avLst/>
          </a:prstGeom>
        </p:spPr>
      </p:pic>
      <p:pic>
        <p:nvPicPr>
          <p:cNvPr id="7" name="Picture 6">
            <a:extLst>
              <a:ext uri="{FF2B5EF4-FFF2-40B4-BE49-F238E27FC236}">
                <a16:creationId xmlns:a16="http://schemas.microsoft.com/office/drawing/2014/main" id="{773072B0-73D7-C946-99AE-99E8B05257D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723617" y="2569464"/>
            <a:ext cx="1108814" cy="1719072"/>
          </a:xfrm>
          <a:prstGeom prst="rect">
            <a:avLst/>
          </a:prstGeom>
        </p:spPr>
      </p:pic>
      <p:pic>
        <p:nvPicPr>
          <p:cNvPr id="1026" name="Picture 2">
            <a:extLst>
              <a:ext uri="{FF2B5EF4-FFF2-40B4-BE49-F238E27FC236}">
                <a16:creationId xmlns:a16="http://schemas.microsoft.com/office/drawing/2014/main" id="{DFCBED18-FCB6-C44E-89B6-4CBAF99E3E90}"/>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168576" y="788836"/>
            <a:ext cx="6960562" cy="499412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E6F9D36E-AD9F-4842-80A1-C518BF8E5193}"/>
              </a:ext>
            </a:extLst>
          </p:cNvPr>
          <p:cNvSpPr/>
          <p:nvPr/>
        </p:nvSpPr>
        <p:spPr>
          <a:xfrm>
            <a:off x="9786551" y="1295612"/>
            <a:ext cx="630195" cy="3108965"/>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28676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2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AA6A6-58D3-974D-9C91-1F86431545D5}"/>
              </a:ext>
            </a:extLst>
          </p:cNvPr>
          <p:cNvSpPr>
            <a:spLocks noGrp="1"/>
          </p:cNvSpPr>
          <p:nvPr>
            <p:ph type="title"/>
          </p:nvPr>
        </p:nvSpPr>
        <p:spPr/>
        <p:txBody>
          <a:bodyPr/>
          <a:lstStyle/>
          <a:p>
            <a:r>
              <a:rPr lang="en-US" dirty="0"/>
              <a:t>How does the immune system respond?</a:t>
            </a:r>
          </a:p>
        </p:txBody>
      </p:sp>
      <p:sp>
        <p:nvSpPr>
          <p:cNvPr id="3" name="Content Placeholder 2">
            <a:extLst>
              <a:ext uri="{FF2B5EF4-FFF2-40B4-BE49-F238E27FC236}">
                <a16:creationId xmlns:a16="http://schemas.microsoft.com/office/drawing/2014/main" id="{AAA62F02-80BF-B641-ABFF-8FBF0F7E91B0}"/>
              </a:ext>
            </a:extLst>
          </p:cNvPr>
          <p:cNvSpPr>
            <a:spLocks noGrp="1"/>
          </p:cNvSpPr>
          <p:nvPr>
            <p:ph idx="1"/>
          </p:nvPr>
        </p:nvSpPr>
        <p:spPr>
          <a:xfrm>
            <a:off x="391160" y="1707445"/>
            <a:ext cx="10381615" cy="4367918"/>
          </a:xfrm>
        </p:spPr>
        <p:txBody>
          <a:bodyPr/>
          <a:lstStyle/>
          <a:p>
            <a:pPr marL="342900" indent="-342900"/>
            <a:r>
              <a:rPr lang="en-US" dirty="0"/>
              <a:t>Immune system remembers the spike protein using antibodies and memory cells</a:t>
            </a:r>
          </a:p>
          <a:p>
            <a:pPr marL="342900" indent="-342900"/>
            <a:endParaRPr lang="en-US" dirty="0"/>
          </a:p>
          <a:p>
            <a:pPr marL="342900" indent="-342900"/>
            <a:r>
              <a:rPr lang="en-US" dirty="0"/>
              <a:t>Immune system recognizes foreign RNA and the lipid nanoparticles to stimulate immune response–no need for additional adjuvants, which are sometimes added to other vaccines to increase the immune response</a:t>
            </a:r>
          </a:p>
        </p:txBody>
      </p:sp>
    </p:spTree>
    <p:extLst>
      <p:ext uri="{BB962C8B-B14F-4D97-AF65-F5344CB8AC3E}">
        <p14:creationId xmlns:p14="http://schemas.microsoft.com/office/powerpoint/2010/main" val="13729913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CE23E-43EA-7149-842F-8093FE76EB8F}"/>
              </a:ext>
            </a:extLst>
          </p:cNvPr>
          <p:cNvSpPr>
            <a:spLocks noGrp="1"/>
          </p:cNvSpPr>
          <p:nvPr>
            <p:ph type="title"/>
          </p:nvPr>
        </p:nvSpPr>
        <p:spPr/>
        <p:txBody>
          <a:bodyPr/>
          <a:lstStyle/>
          <a:p>
            <a:r>
              <a:rPr lang="en-US" dirty="0"/>
              <a:t>Why an mRNA vaccine?</a:t>
            </a:r>
          </a:p>
        </p:txBody>
      </p:sp>
      <p:sp>
        <p:nvSpPr>
          <p:cNvPr id="3" name="Content Placeholder 2">
            <a:extLst>
              <a:ext uri="{FF2B5EF4-FFF2-40B4-BE49-F238E27FC236}">
                <a16:creationId xmlns:a16="http://schemas.microsoft.com/office/drawing/2014/main" id="{191E8769-F202-0242-82A9-1AD7C6C0D28C}"/>
              </a:ext>
            </a:extLst>
          </p:cNvPr>
          <p:cNvSpPr>
            <a:spLocks noGrp="1"/>
          </p:cNvSpPr>
          <p:nvPr>
            <p:ph idx="1"/>
          </p:nvPr>
        </p:nvSpPr>
        <p:spPr>
          <a:xfrm>
            <a:off x="391159" y="1707444"/>
            <a:ext cx="6386159" cy="4063999"/>
          </a:xfrm>
        </p:spPr>
        <p:txBody>
          <a:bodyPr/>
          <a:lstStyle/>
          <a:p>
            <a:r>
              <a:rPr lang="en-US" dirty="0"/>
              <a:t>RNA Vaccines Have Advantages:</a:t>
            </a:r>
          </a:p>
          <a:p>
            <a:pPr lvl="1"/>
            <a:r>
              <a:rPr lang="en-US" dirty="0"/>
              <a:t>Easy to manufacture</a:t>
            </a:r>
          </a:p>
          <a:p>
            <a:pPr lvl="1"/>
            <a:r>
              <a:rPr lang="en-US" dirty="0"/>
              <a:t>Potentially inexpensive</a:t>
            </a:r>
          </a:p>
          <a:p>
            <a:pPr lvl="1"/>
            <a:r>
              <a:rPr lang="en-US" dirty="0"/>
              <a:t>Does not require the infectious virus for vaccine production</a:t>
            </a:r>
          </a:p>
          <a:p>
            <a:pPr lvl="1"/>
            <a:r>
              <a:rPr lang="en-US" dirty="0"/>
              <a:t>But, RNA not super temp stable – need lipid or carrier molecule to get into cells</a:t>
            </a:r>
          </a:p>
          <a:p>
            <a:endParaRPr lang="en-US" dirty="0"/>
          </a:p>
        </p:txBody>
      </p:sp>
      <p:sp>
        <p:nvSpPr>
          <p:cNvPr id="6" name="TextBox 5">
            <a:extLst>
              <a:ext uri="{FF2B5EF4-FFF2-40B4-BE49-F238E27FC236}">
                <a16:creationId xmlns:a16="http://schemas.microsoft.com/office/drawing/2014/main" id="{C37DD84E-356A-6746-8F69-81981BCA5896}"/>
              </a:ext>
            </a:extLst>
          </p:cNvPr>
          <p:cNvSpPr txBox="1"/>
          <p:nvPr/>
        </p:nvSpPr>
        <p:spPr>
          <a:xfrm>
            <a:off x="8254944" y="2663443"/>
            <a:ext cx="941283" cy="400110"/>
          </a:xfrm>
          <a:prstGeom prst="rect">
            <a:avLst/>
          </a:prstGeom>
          <a:noFill/>
        </p:spPr>
        <p:txBody>
          <a:bodyPr wrap="none" rtlCol="0">
            <a:spAutoFit/>
          </a:bodyPr>
          <a:lstStyle/>
          <a:p>
            <a:r>
              <a:rPr lang="en-US" sz="2000" dirty="0">
                <a:latin typeface="Helvetica" pitchFamily="2" charset="0"/>
              </a:rPr>
              <a:t>mRNA</a:t>
            </a:r>
          </a:p>
        </p:txBody>
      </p:sp>
      <p:sp>
        <p:nvSpPr>
          <p:cNvPr id="9" name="TextBox 8">
            <a:extLst>
              <a:ext uri="{FF2B5EF4-FFF2-40B4-BE49-F238E27FC236}">
                <a16:creationId xmlns:a16="http://schemas.microsoft.com/office/drawing/2014/main" id="{4DE1C488-F197-0444-8CF9-DC416CB55C8D}"/>
              </a:ext>
            </a:extLst>
          </p:cNvPr>
          <p:cNvSpPr txBox="1"/>
          <p:nvPr/>
        </p:nvSpPr>
        <p:spPr>
          <a:xfrm>
            <a:off x="9341808" y="4959820"/>
            <a:ext cx="997389" cy="400110"/>
          </a:xfrm>
          <a:prstGeom prst="rect">
            <a:avLst/>
          </a:prstGeom>
          <a:noFill/>
        </p:spPr>
        <p:txBody>
          <a:bodyPr wrap="none" rtlCol="0">
            <a:spAutoFit/>
          </a:bodyPr>
          <a:lstStyle/>
          <a:p>
            <a:r>
              <a:rPr lang="en-US" sz="2000" dirty="0">
                <a:latin typeface="Helvetica" pitchFamily="2" charset="0"/>
              </a:rPr>
              <a:t>Protein</a:t>
            </a:r>
          </a:p>
        </p:txBody>
      </p:sp>
      <p:cxnSp>
        <p:nvCxnSpPr>
          <p:cNvPr id="10" name="Straight Arrow Connector 9">
            <a:extLst>
              <a:ext uri="{FF2B5EF4-FFF2-40B4-BE49-F238E27FC236}">
                <a16:creationId xmlns:a16="http://schemas.microsoft.com/office/drawing/2014/main" id="{72CD49F5-180C-7A48-BE3C-9ADA37DC5F97}"/>
              </a:ext>
            </a:extLst>
          </p:cNvPr>
          <p:cNvCxnSpPr>
            <a:cxnSpLocks/>
          </p:cNvCxnSpPr>
          <p:nvPr/>
        </p:nvCxnSpPr>
        <p:spPr>
          <a:xfrm>
            <a:off x="8826305" y="3124868"/>
            <a:ext cx="0" cy="1022589"/>
          </a:xfrm>
          <a:prstGeom prst="straightConnector1">
            <a:avLst/>
          </a:prstGeom>
          <a:ln w="34925">
            <a:tailEnd type="triangle"/>
          </a:ln>
        </p:spPr>
        <p:style>
          <a:lnRef idx="1">
            <a:schemeClr val="dk1"/>
          </a:lnRef>
          <a:fillRef idx="0">
            <a:schemeClr val="dk1"/>
          </a:fillRef>
          <a:effectRef idx="0">
            <a:schemeClr val="dk1"/>
          </a:effectRef>
          <a:fontRef idx="minor">
            <a:schemeClr val="tx1"/>
          </a:fontRef>
        </p:style>
      </p:cxnSp>
      <p:sp>
        <p:nvSpPr>
          <p:cNvPr id="11" name="Rounded Rectangle 10">
            <a:extLst>
              <a:ext uri="{FF2B5EF4-FFF2-40B4-BE49-F238E27FC236}">
                <a16:creationId xmlns:a16="http://schemas.microsoft.com/office/drawing/2014/main" id="{7477FD80-8D29-3C40-8B19-618551FD8E1D}"/>
              </a:ext>
            </a:extLst>
          </p:cNvPr>
          <p:cNvSpPr/>
          <p:nvPr/>
        </p:nvSpPr>
        <p:spPr>
          <a:xfrm>
            <a:off x="8712958" y="4403245"/>
            <a:ext cx="287845" cy="1232689"/>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a:extLst>
              <a:ext uri="{FF2B5EF4-FFF2-40B4-BE49-F238E27FC236}">
                <a16:creationId xmlns:a16="http://schemas.microsoft.com/office/drawing/2014/main" id="{69D831C7-7D83-3B4F-8CFC-7BCF0F01CB3E}"/>
              </a:ext>
            </a:extLst>
          </p:cNvPr>
          <p:cNvSpPr/>
          <p:nvPr/>
        </p:nvSpPr>
        <p:spPr>
          <a:xfrm>
            <a:off x="8371953" y="4250091"/>
            <a:ext cx="941280" cy="70972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7BE9FA01-CB87-B741-AF73-EF1F88222EF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16200000">
            <a:off x="7966939" y="747216"/>
            <a:ext cx="1640687" cy="2543673"/>
          </a:xfrm>
          <a:prstGeom prst="rect">
            <a:avLst/>
          </a:prstGeom>
        </p:spPr>
      </p:pic>
    </p:spTree>
    <p:extLst>
      <p:ext uri="{BB962C8B-B14F-4D97-AF65-F5344CB8AC3E}">
        <p14:creationId xmlns:p14="http://schemas.microsoft.com/office/powerpoint/2010/main" val="11299651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5FDE8-87EC-674C-82D1-A82437559DD3}"/>
              </a:ext>
            </a:extLst>
          </p:cNvPr>
          <p:cNvSpPr>
            <a:spLocks noGrp="1"/>
          </p:cNvSpPr>
          <p:nvPr>
            <p:ph type="title"/>
          </p:nvPr>
        </p:nvSpPr>
        <p:spPr/>
        <p:txBody>
          <a:bodyPr>
            <a:normAutofit fontScale="90000"/>
          </a:bodyPr>
          <a:lstStyle/>
          <a:p>
            <a:r>
              <a:rPr lang="en-US" dirty="0"/>
              <a:t>How long have we been studying RNA vaccines?</a:t>
            </a:r>
          </a:p>
        </p:txBody>
      </p:sp>
      <p:sp>
        <p:nvSpPr>
          <p:cNvPr id="3" name="Content Placeholder 2">
            <a:extLst>
              <a:ext uri="{FF2B5EF4-FFF2-40B4-BE49-F238E27FC236}">
                <a16:creationId xmlns:a16="http://schemas.microsoft.com/office/drawing/2014/main" id="{48672CA9-5F01-3340-8426-71552ECBB1BB}"/>
              </a:ext>
            </a:extLst>
          </p:cNvPr>
          <p:cNvSpPr>
            <a:spLocks noGrp="1"/>
          </p:cNvSpPr>
          <p:nvPr>
            <p:ph idx="1"/>
          </p:nvPr>
        </p:nvSpPr>
        <p:spPr/>
        <p:txBody>
          <a:bodyPr/>
          <a:lstStyle/>
          <a:p>
            <a:r>
              <a:rPr lang="en-US" dirty="0"/>
              <a:t>Decades!</a:t>
            </a:r>
          </a:p>
        </p:txBody>
      </p:sp>
      <p:pic>
        <p:nvPicPr>
          <p:cNvPr id="5" name="Picture 4">
            <a:extLst>
              <a:ext uri="{FF2B5EF4-FFF2-40B4-BE49-F238E27FC236}">
                <a16:creationId xmlns:a16="http://schemas.microsoft.com/office/drawing/2014/main" id="{4D5DC2BE-9397-DF44-B467-FE634D1747D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96000" y="1694748"/>
            <a:ext cx="5222615" cy="1572768"/>
          </a:xfrm>
          <a:prstGeom prst="rect">
            <a:avLst/>
          </a:prstGeom>
        </p:spPr>
      </p:pic>
      <p:pic>
        <p:nvPicPr>
          <p:cNvPr id="7" name="Picture 6">
            <a:extLst>
              <a:ext uri="{FF2B5EF4-FFF2-40B4-BE49-F238E27FC236}">
                <a16:creationId xmlns:a16="http://schemas.microsoft.com/office/drawing/2014/main" id="{271153AE-3AC7-8841-A104-ED485F7FF62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31667" y="2112783"/>
            <a:ext cx="5782335" cy="1719072"/>
          </a:xfrm>
          <a:prstGeom prst="rect">
            <a:avLst/>
          </a:prstGeom>
        </p:spPr>
      </p:pic>
      <p:pic>
        <p:nvPicPr>
          <p:cNvPr id="9" name="Picture 8">
            <a:extLst>
              <a:ext uri="{FF2B5EF4-FFF2-40B4-BE49-F238E27FC236}">
                <a16:creationId xmlns:a16="http://schemas.microsoft.com/office/drawing/2014/main" id="{BA9DEC86-CD79-8244-863A-848241E0F72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545621" y="4058101"/>
            <a:ext cx="6249928" cy="1826725"/>
          </a:xfrm>
          <a:prstGeom prst="rect">
            <a:avLst/>
          </a:prstGeom>
        </p:spPr>
      </p:pic>
    </p:spTree>
    <p:extLst>
      <p:ext uri="{BB962C8B-B14F-4D97-AF65-F5344CB8AC3E}">
        <p14:creationId xmlns:p14="http://schemas.microsoft.com/office/powerpoint/2010/main" val="36369832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5FDE8-87EC-674C-82D1-A82437559DD3}"/>
              </a:ext>
            </a:extLst>
          </p:cNvPr>
          <p:cNvSpPr>
            <a:spLocks noGrp="1"/>
          </p:cNvSpPr>
          <p:nvPr>
            <p:ph type="title"/>
          </p:nvPr>
        </p:nvSpPr>
        <p:spPr/>
        <p:txBody>
          <a:bodyPr>
            <a:normAutofit fontScale="90000"/>
          </a:bodyPr>
          <a:lstStyle/>
          <a:p>
            <a:r>
              <a:rPr lang="en-US" dirty="0"/>
              <a:t>How long have we been studying RNA vaccines?</a:t>
            </a:r>
          </a:p>
        </p:txBody>
      </p:sp>
      <p:pic>
        <p:nvPicPr>
          <p:cNvPr id="6" name="Content Placeholder 5">
            <a:extLst>
              <a:ext uri="{FF2B5EF4-FFF2-40B4-BE49-F238E27FC236}">
                <a16:creationId xmlns:a16="http://schemas.microsoft.com/office/drawing/2014/main" id="{B3CFB941-A06D-3C45-85B0-772B168C6376}"/>
              </a:ext>
            </a:extLst>
          </p:cNvPr>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a:stretch/>
        </p:blipFill>
        <p:spPr>
          <a:xfrm>
            <a:off x="748123" y="1359241"/>
            <a:ext cx="10695753" cy="4363480"/>
          </a:xfrm>
        </p:spPr>
      </p:pic>
    </p:spTree>
    <p:extLst>
      <p:ext uri="{BB962C8B-B14F-4D97-AF65-F5344CB8AC3E}">
        <p14:creationId xmlns:p14="http://schemas.microsoft.com/office/powerpoint/2010/main" val="38707842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AA1BD-A9D0-6744-9C32-CCFD94D006CA}"/>
              </a:ext>
            </a:extLst>
          </p:cNvPr>
          <p:cNvSpPr>
            <a:spLocks noGrp="1"/>
          </p:cNvSpPr>
          <p:nvPr>
            <p:ph type="title"/>
          </p:nvPr>
        </p:nvSpPr>
        <p:spPr>
          <a:xfrm>
            <a:off x="391159" y="472581"/>
            <a:ext cx="11463384" cy="823031"/>
          </a:xfrm>
        </p:spPr>
        <p:txBody>
          <a:bodyPr>
            <a:normAutofit/>
          </a:bodyPr>
          <a:lstStyle/>
          <a:p>
            <a:r>
              <a:rPr lang="en-US" dirty="0"/>
              <a:t>Two RNA vaccines have been approved for use</a:t>
            </a:r>
          </a:p>
        </p:txBody>
      </p:sp>
      <p:sp>
        <p:nvSpPr>
          <p:cNvPr id="4" name="Text Placeholder 3">
            <a:extLst>
              <a:ext uri="{FF2B5EF4-FFF2-40B4-BE49-F238E27FC236}">
                <a16:creationId xmlns:a16="http://schemas.microsoft.com/office/drawing/2014/main" id="{DAB42971-83D8-9742-B0A1-F893CBA8297D}"/>
              </a:ext>
            </a:extLst>
          </p:cNvPr>
          <p:cNvSpPr>
            <a:spLocks noGrp="1"/>
          </p:cNvSpPr>
          <p:nvPr>
            <p:ph type="body" sz="quarter" idx="11"/>
          </p:nvPr>
        </p:nvSpPr>
        <p:spPr/>
        <p:txBody>
          <a:bodyPr/>
          <a:lstStyle/>
          <a:p>
            <a:pPr algn="ctr"/>
            <a:r>
              <a:rPr lang="en-US" sz="3200" dirty="0" err="1"/>
              <a:t>Moderna</a:t>
            </a:r>
            <a:endParaRPr lang="en-US" sz="3200" dirty="0"/>
          </a:p>
        </p:txBody>
      </p:sp>
      <p:sp>
        <p:nvSpPr>
          <p:cNvPr id="5" name="Text Placeholder 4">
            <a:extLst>
              <a:ext uri="{FF2B5EF4-FFF2-40B4-BE49-F238E27FC236}">
                <a16:creationId xmlns:a16="http://schemas.microsoft.com/office/drawing/2014/main" id="{B042D77E-C549-AB4B-8EAE-3050A72BBE6F}"/>
              </a:ext>
            </a:extLst>
          </p:cNvPr>
          <p:cNvSpPr>
            <a:spLocks noGrp="1"/>
          </p:cNvSpPr>
          <p:nvPr>
            <p:ph type="body" sz="quarter" idx="12"/>
          </p:nvPr>
        </p:nvSpPr>
        <p:spPr/>
        <p:txBody>
          <a:bodyPr/>
          <a:lstStyle/>
          <a:p>
            <a:pPr algn="ctr"/>
            <a:r>
              <a:rPr lang="en-US" sz="3200" dirty="0"/>
              <a:t>Pfizer/</a:t>
            </a:r>
            <a:r>
              <a:rPr lang="en-US" sz="3200" dirty="0" err="1"/>
              <a:t>BioNTech</a:t>
            </a:r>
            <a:endParaRPr lang="en-US" sz="3200" dirty="0"/>
          </a:p>
        </p:txBody>
      </p:sp>
      <p:sp>
        <p:nvSpPr>
          <p:cNvPr id="7" name="Text Placeholder 6">
            <a:extLst>
              <a:ext uri="{FF2B5EF4-FFF2-40B4-BE49-F238E27FC236}">
                <a16:creationId xmlns:a16="http://schemas.microsoft.com/office/drawing/2014/main" id="{D3C5534F-8A62-8F4F-B3E2-273A89099D76}"/>
              </a:ext>
            </a:extLst>
          </p:cNvPr>
          <p:cNvSpPr>
            <a:spLocks noGrp="1"/>
          </p:cNvSpPr>
          <p:nvPr>
            <p:ph type="body" sz="quarter" idx="14"/>
          </p:nvPr>
        </p:nvSpPr>
        <p:spPr>
          <a:xfrm>
            <a:off x="390525" y="2886075"/>
            <a:ext cx="10516235" cy="2927702"/>
          </a:xfrm>
        </p:spPr>
        <p:txBody>
          <a:bodyPr/>
          <a:lstStyle/>
          <a:p>
            <a:pPr marL="342900" indent="-342900"/>
            <a:r>
              <a:rPr lang="en-US" dirty="0"/>
              <a:t>Made by different companies, but the RNA in each codes for the spike protein</a:t>
            </a:r>
          </a:p>
          <a:p>
            <a:pPr marL="342900" indent="-342900"/>
            <a:endParaRPr lang="en-US" dirty="0"/>
          </a:p>
          <a:p>
            <a:pPr marL="342900" indent="-342900"/>
            <a:r>
              <a:rPr lang="en-US" dirty="0"/>
              <a:t>Slightly different lipid nanoparticles mean slightly different storage temperatures</a:t>
            </a:r>
          </a:p>
        </p:txBody>
      </p:sp>
    </p:spTree>
    <p:extLst>
      <p:ext uri="{BB962C8B-B14F-4D97-AF65-F5344CB8AC3E}">
        <p14:creationId xmlns:p14="http://schemas.microsoft.com/office/powerpoint/2010/main" val="14707511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3915E2B-BC9F-9444-B1A5-74D9594B4BED}"/>
              </a:ext>
            </a:extLst>
          </p:cNvPr>
          <p:cNvSpPr>
            <a:spLocks noGrp="1"/>
          </p:cNvSpPr>
          <p:nvPr>
            <p:ph type="title"/>
          </p:nvPr>
        </p:nvSpPr>
        <p:spPr/>
        <p:txBody>
          <a:bodyPr/>
          <a:lstStyle/>
          <a:p>
            <a:r>
              <a:rPr lang="en-US" dirty="0"/>
              <a:t>What are the ingredients?</a:t>
            </a:r>
          </a:p>
        </p:txBody>
      </p:sp>
      <p:pic>
        <p:nvPicPr>
          <p:cNvPr id="10" name="Picture 9">
            <a:extLst>
              <a:ext uri="{FF2B5EF4-FFF2-40B4-BE49-F238E27FC236}">
                <a16:creationId xmlns:a16="http://schemas.microsoft.com/office/drawing/2014/main" id="{7F1A2504-FC7B-774F-B649-4870D34C2382}"/>
              </a:ext>
            </a:extLst>
          </p:cNvPr>
          <p:cNvPicPr>
            <a:picLocks noChangeAspect="1"/>
          </p:cNvPicPr>
          <p:nvPr/>
        </p:nvPicPr>
        <p:blipFill>
          <a:blip r:embed="rId2"/>
          <a:stretch>
            <a:fillRect/>
          </a:stretch>
        </p:blipFill>
        <p:spPr>
          <a:xfrm>
            <a:off x="391160" y="1429809"/>
            <a:ext cx="10903182" cy="1721555"/>
          </a:xfrm>
          <a:prstGeom prst="rect">
            <a:avLst/>
          </a:prstGeom>
        </p:spPr>
      </p:pic>
      <p:pic>
        <p:nvPicPr>
          <p:cNvPr id="13" name="Picture 12">
            <a:extLst>
              <a:ext uri="{FF2B5EF4-FFF2-40B4-BE49-F238E27FC236}">
                <a16:creationId xmlns:a16="http://schemas.microsoft.com/office/drawing/2014/main" id="{7052CFE5-4C73-6D40-8205-47FF88C69C94}"/>
              </a:ext>
            </a:extLst>
          </p:cNvPr>
          <p:cNvPicPr>
            <a:picLocks noChangeAspect="1"/>
          </p:cNvPicPr>
          <p:nvPr/>
        </p:nvPicPr>
        <p:blipFill>
          <a:blip r:embed="rId3"/>
          <a:stretch>
            <a:fillRect/>
          </a:stretch>
        </p:blipFill>
        <p:spPr>
          <a:xfrm>
            <a:off x="391158" y="3646452"/>
            <a:ext cx="10828473" cy="2159000"/>
          </a:xfrm>
          <a:prstGeom prst="rect">
            <a:avLst/>
          </a:prstGeom>
        </p:spPr>
      </p:pic>
      <p:sp>
        <p:nvSpPr>
          <p:cNvPr id="14" name="Rectangle 13">
            <a:extLst>
              <a:ext uri="{FF2B5EF4-FFF2-40B4-BE49-F238E27FC236}">
                <a16:creationId xmlns:a16="http://schemas.microsoft.com/office/drawing/2014/main" id="{04ECB9D5-0226-354F-ACAA-D8C071D673E8}"/>
              </a:ext>
            </a:extLst>
          </p:cNvPr>
          <p:cNvSpPr/>
          <p:nvPr/>
        </p:nvSpPr>
        <p:spPr>
          <a:xfrm>
            <a:off x="7982465" y="1828799"/>
            <a:ext cx="3021009" cy="374613"/>
          </a:xfrm>
          <a:prstGeom prst="rect">
            <a:avLst/>
          </a:prstGeom>
          <a:solidFill>
            <a:schemeClr val="accent2">
              <a:lumMod val="75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B0082C79-7116-894D-817B-8FA1CD19AEEE}"/>
              </a:ext>
            </a:extLst>
          </p:cNvPr>
          <p:cNvSpPr/>
          <p:nvPr/>
        </p:nvSpPr>
        <p:spPr>
          <a:xfrm>
            <a:off x="511289" y="2107268"/>
            <a:ext cx="1219009" cy="374613"/>
          </a:xfrm>
          <a:prstGeom prst="rect">
            <a:avLst/>
          </a:prstGeom>
          <a:solidFill>
            <a:schemeClr val="accent2">
              <a:lumMod val="75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93C9005-91D7-7B43-B344-6DA5DD842BF7}"/>
              </a:ext>
            </a:extLst>
          </p:cNvPr>
          <p:cNvSpPr/>
          <p:nvPr/>
        </p:nvSpPr>
        <p:spPr>
          <a:xfrm>
            <a:off x="9687751" y="4046852"/>
            <a:ext cx="1219009" cy="374613"/>
          </a:xfrm>
          <a:prstGeom prst="rect">
            <a:avLst/>
          </a:prstGeom>
          <a:solidFill>
            <a:schemeClr val="accent2">
              <a:lumMod val="75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359C049E-72FE-A54B-8365-2B594EAE19B8}"/>
              </a:ext>
            </a:extLst>
          </p:cNvPr>
          <p:cNvSpPr/>
          <p:nvPr/>
        </p:nvSpPr>
        <p:spPr>
          <a:xfrm>
            <a:off x="1730298" y="2115433"/>
            <a:ext cx="8260369" cy="374613"/>
          </a:xfrm>
          <a:prstGeom prst="rect">
            <a:avLst/>
          </a:prstGeom>
          <a:solidFill>
            <a:schemeClr val="accent1">
              <a:lumMod val="60000"/>
              <a:lumOff val="4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7AE233BC-8F1F-8141-A5C5-289C08A742AD}"/>
              </a:ext>
            </a:extLst>
          </p:cNvPr>
          <p:cNvSpPr/>
          <p:nvPr/>
        </p:nvSpPr>
        <p:spPr>
          <a:xfrm>
            <a:off x="511290" y="2420864"/>
            <a:ext cx="7599778" cy="374613"/>
          </a:xfrm>
          <a:prstGeom prst="rect">
            <a:avLst/>
          </a:prstGeom>
          <a:solidFill>
            <a:schemeClr val="accent1">
              <a:lumMod val="60000"/>
              <a:lumOff val="4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5DF7F387-0DD8-2F41-BF19-B5B760A5A881}"/>
              </a:ext>
            </a:extLst>
          </p:cNvPr>
          <p:cNvSpPr/>
          <p:nvPr/>
        </p:nvSpPr>
        <p:spPr>
          <a:xfrm>
            <a:off x="817877" y="4366945"/>
            <a:ext cx="9172790" cy="305431"/>
          </a:xfrm>
          <a:prstGeom prst="rect">
            <a:avLst/>
          </a:prstGeom>
          <a:solidFill>
            <a:schemeClr val="accent1">
              <a:lumMod val="60000"/>
              <a:lumOff val="4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340D9C2C-D505-B646-A8B9-2BB3AF4FDC3A}"/>
              </a:ext>
            </a:extLst>
          </p:cNvPr>
          <p:cNvSpPr/>
          <p:nvPr/>
        </p:nvSpPr>
        <p:spPr>
          <a:xfrm>
            <a:off x="775592" y="4702522"/>
            <a:ext cx="9943208" cy="289948"/>
          </a:xfrm>
          <a:prstGeom prst="rect">
            <a:avLst/>
          </a:prstGeom>
          <a:solidFill>
            <a:schemeClr val="accent1">
              <a:lumMod val="60000"/>
              <a:lumOff val="4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45EE6A87-9794-8140-957D-8F259FCBB8C4}"/>
              </a:ext>
            </a:extLst>
          </p:cNvPr>
          <p:cNvSpPr/>
          <p:nvPr/>
        </p:nvSpPr>
        <p:spPr>
          <a:xfrm>
            <a:off x="775592" y="4992469"/>
            <a:ext cx="3982675" cy="289948"/>
          </a:xfrm>
          <a:prstGeom prst="rect">
            <a:avLst/>
          </a:prstGeom>
          <a:solidFill>
            <a:schemeClr val="accent1">
              <a:lumMod val="60000"/>
              <a:lumOff val="4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BDD28D94-19DD-8141-9436-27C58C878F74}"/>
              </a:ext>
            </a:extLst>
          </p:cNvPr>
          <p:cNvSpPr/>
          <p:nvPr/>
        </p:nvSpPr>
        <p:spPr>
          <a:xfrm>
            <a:off x="8111068" y="2508843"/>
            <a:ext cx="1576683" cy="303782"/>
          </a:xfrm>
          <a:prstGeom prst="rect">
            <a:avLst/>
          </a:prstGeom>
          <a:solidFill>
            <a:schemeClr val="accent6">
              <a:lumMod val="75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8BE81E07-F27A-204E-8BF1-E9CC87FF9A0D}"/>
              </a:ext>
            </a:extLst>
          </p:cNvPr>
          <p:cNvSpPr/>
          <p:nvPr/>
        </p:nvSpPr>
        <p:spPr>
          <a:xfrm>
            <a:off x="511289" y="2764972"/>
            <a:ext cx="6177378" cy="285950"/>
          </a:xfrm>
          <a:prstGeom prst="rect">
            <a:avLst/>
          </a:prstGeom>
          <a:solidFill>
            <a:schemeClr val="accent6">
              <a:lumMod val="75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EE89A6D9-B09A-F54A-9CE2-6D89338F2873}"/>
              </a:ext>
            </a:extLst>
          </p:cNvPr>
          <p:cNvSpPr/>
          <p:nvPr/>
        </p:nvSpPr>
        <p:spPr>
          <a:xfrm>
            <a:off x="4758267" y="5010378"/>
            <a:ext cx="5571066" cy="285950"/>
          </a:xfrm>
          <a:prstGeom prst="rect">
            <a:avLst/>
          </a:prstGeom>
          <a:solidFill>
            <a:schemeClr val="accent6">
              <a:lumMod val="75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4F80432A-C12A-7A48-9EE9-FF92E9245238}"/>
              </a:ext>
            </a:extLst>
          </p:cNvPr>
          <p:cNvSpPr/>
          <p:nvPr/>
        </p:nvSpPr>
        <p:spPr>
          <a:xfrm>
            <a:off x="814204" y="5314160"/>
            <a:ext cx="7669395" cy="303986"/>
          </a:xfrm>
          <a:prstGeom prst="rect">
            <a:avLst/>
          </a:prstGeom>
          <a:solidFill>
            <a:schemeClr val="accent6">
              <a:lumMod val="75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391574CF-EEC1-324D-89C4-F236D927AC67}"/>
              </a:ext>
            </a:extLst>
          </p:cNvPr>
          <p:cNvSpPr/>
          <p:nvPr/>
        </p:nvSpPr>
        <p:spPr>
          <a:xfrm>
            <a:off x="6704659" y="2797126"/>
            <a:ext cx="1576683" cy="303782"/>
          </a:xfrm>
          <a:prstGeom prst="rect">
            <a:avLst/>
          </a:prstGeom>
          <a:solidFill>
            <a:srgbClr val="7030A0">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482AE00B-633A-8247-AB4F-FD860B3EDA2F}"/>
              </a:ext>
            </a:extLst>
          </p:cNvPr>
          <p:cNvSpPr/>
          <p:nvPr/>
        </p:nvSpPr>
        <p:spPr>
          <a:xfrm>
            <a:off x="8577582" y="5304019"/>
            <a:ext cx="1576683" cy="303782"/>
          </a:xfrm>
          <a:prstGeom prst="rect">
            <a:avLst/>
          </a:prstGeom>
          <a:solidFill>
            <a:srgbClr val="7030A0">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91207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E8051-256C-E54B-9B43-12EA5638D181}"/>
              </a:ext>
            </a:extLst>
          </p:cNvPr>
          <p:cNvSpPr>
            <a:spLocks noGrp="1"/>
          </p:cNvSpPr>
          <p:nvPr>
            <p:ph type="title"/>
          </p:nvPr>
        </p:nvSpPr>
        <p:spPr/>
        <p:txBody>
          <a:bodyPr/>
          <a:lstStyle/>
          <a:p>
            <a:r>
              <a:rPr lang="en-US" dirty="0"/>
              <a:t>The Anatomy of a Eukaryotic mRNA Molecule</a:t>
            </a:r>
          </a:p>
        </p:txBody>
      </p:sp>
      <p:sp>
        <p:nvSpPr>
          <p:cNvPr id="5" name="Rectangle 4">
            <a:extLst>
              <a:ext uri="{FF2B5EF4-FFF2-40B4-BE49-F238E27FC236}">
                <a16:creationId xmlns:a16="http://schemas.microsoft.com/office/drawing/2014/main" id="{538D7C56-73B5-B345-9856-F99755B4357B}"/>
              </a:ext>
            </a:extLst>
          </p:cNvPr>
          <p:cNvSpPr/>
          <p:nvPr/>
        </p:nvSpPr>
        <p:spPr>
          <a:xfrm>
            <a:off x="2102177" y="2946583"/>
            <a:ext cx="605466" cy="4572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CAP</a:t>
            </a:r>
          </a:p>
        </p:txBody>
      </p:sp>
      <p:sp>
        <p:nvSpPr>
          <p:cNvPr id="9" name="Rectangle 8">
            <a:extLst>
              <a:ext uri="{FF2B5EF4-FFF2-40B4-BE49-F238E27FC236}">
                <a16:creationId xmlns:a16="http://schemas.microsoft.com/office/drawing/2014/main" id="{2AA9D793-2B93-0C45-9CFF-26A348B29913}"/>
              </a:ext>
            </a:extLst>
          </p:cNvPr>
          <p:cNvSpPr/>
          <p:nvPr/>
        </p:nvSpPr>
        <p:spPr>
          <a:xfrm>
            <a:off x="2707643" y="2946583"/>
            <a:ext cx="861414" cy="45720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a:solidFill>
                  <a:schemeClr val="tx1"/>
                </a:solidFill>
              </a:rPr>
              <a:t>5’ UTR</a:t>
            </a:r>
          </a:p>
        </p:txBody>
      </p:sp>
      <p:sp>
        <p:nvSpPr>
          <p:cNvPr id="10" name="Rectangle 9">
            <a:extLst>
              <a:ext uri="{FF2B5EF4-FFF2-40B4-BE49-F238E27FC236}">
                <a16:creationId xmlns:a16="http://schemas.microsoft.com/office/drawing/2014/main" id="{378F1205-9F1A-8041-89EE-14273C8400BD}"/>
              </a:ext>
            </a:extLst>
          </p:cNvPr>
          <p:cNvSpPr/>
          <p:nvPr/>
        </p:nvSpPr>
        <p:spPr>
          <a:xfrm>
            <a:off x="3569794" y="2946583"/>
            <a:ext cx="3353520" cy="457200"/>
          </a:xfrm>
          <a:prstGeom prst="rect">
            <a:avLst/>
          </a:prstGeom>
          <a:solidFill>
            <a:srgbClr val="FF000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a:t>Protein Coding Region</a:t>
            </a:r>
          </a:p>
        </p:txBody>
      </p:sp>
      <p:sp>
        <p:nvSpPr>
          <p:cNvPr id="11" name="Rectangle 10">
            <a:extLst>
              <a:ext uri="{FF2B5EF4-FFF2-40B4-BE49-F238E27FC236}">
                <a16:creationId xmlns:a16="http://schemas.microsoft.com/office/drawing/2014/main" id="{E7AB8A6F-538C-D741-B8B1-162DE5CD467D}"/>
              </a:ext>
            </a:extLst>
          </p:cNvPr>
          <p:cNvSpPr/>
          <p:nvPr/>
        </p:nvSpPr>
        <p:spPr>
          <a:xfrm>
            <a:off x="6933478" y="2946583"/>
            <a:ext cx="861414" cy="45720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a:solidFill>
                  <a:schemeClr val="tx1"/>
                </a:solidFill>
              </a:rPr>
              <a:t>3’ UTR</a:t>
            </a:r>
          </a:p>
        </p:txBody>
      </p:sp>
      <p:sp>
        <p:nvSpPr>
          <p:cNvPr id="12" name="Rectangle 11">
            <a:extLst>
              <a:ext uri="{FF2B5EF4-FFF2-40B4-BE49-F238E27FC236}">
                <a16:creationId xmlns:a16="http://schemas.microsoft.com/office/drawing/2014/main" id="{F47E4A31-B5A9-D449-A62E-3BAE57E39687}"/>
              </a:ext>
            </a:extLst>
          </p:cNvPr>
          <p:cNvSpPr/>
          <p:nvPr/>
        </p:nvSpPr>
        <p:spPr>
          <a:xfrm>
            <a:off x="7791090" y="2946583"/>
            <a:ext cx="1604722"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Poly A Tail</a:t>
            </a:r>
          </a:p>
        </p:txBody>
      </p:sp>
      <p:cxnSp>
        <p:nvCxnSpPr>
          <p:cNvPr id="8" name="Straight Arrow Connector 7">
            <a:extLst>
              <a:ext uri="{FF2B5EF4-FFF2-40B4-BE49-F238E27FC236}">
                <a16:creationId xmlns:a16="http://schemas.microsoft.com/office/drawing/2014/main" id="{8319674A-1F44-7B4F-8521-B6D9B41C8569}"/>
              </a:ext>
            </a:extLst>
          </p:cNvPr>
          <p:cNvCxnSpPr/>
          <p:nvPr/>
        </p:nvCxnSpPr>
        <p:spPr>
          <a:xfrm flipV="1">
            <a:off x="5257800" y="3629025"/>
            <a:ext cx="0" cy="985838"/>
          </a:xfrm>
          <a:prstGeom prst="straightConnector1">
            <a:avLst/>
          </a:prstGeom>
          <a:ln w="57150">
            <a:solidFill>
              <a:schemeClr val="tx1"/>
            </a:solidFill>
            <a:headEnd type="none" w="med" len="med"/>
            <a:tailEnd type="triangle" w="med" len="med"/>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F3B88F38-CF02-834D-9BAF-EF8630063405}"/>
              </a:ext>
            </a:extLst>
          </p:cNvPr>
          <p:cNvCxnSpPr/>
          <p:nvPr/>
        </p:nvCxnSpPr>
        <p:spPr>
          <a:xfrm flipV="1">
            <a:off x="3109912" y="3629025"/>
            <a:ext cx="0" cy="985838"/>
          </a:xfrm>
          <a:prstGeom prst="straightConnector1">
            <a:avLst/>
          </a:prstGeom>
          <a:ln w="57150">
            <a:solidFill>
              <a:schemeClr val="tx1"/>
            </a:solidFill>
            <a:headEnd type="none" w="med" len="med"/>
            <a:tailEnd type="triangle" w="med" len="med"/>
          </a:ln>
        </p:spPr>
        <p:style>
          <a:lnRef idx="1">
            <a:schemeClr val="dk1"/>
          </a:lnRef>
          <a:fillRef idx="0">
            <a:schemeClr val="dk1"/>
          </a:fillRef>
          <a:effectRef idx="0">
            <a:schemeClr val="dk1"/>
          </a:effectRef>
          <a:fontRef idx="minor">
            <a:schemeClr val="tx1"/>
          </a:fontRef>
        </p:style>
      </p:cxnSp>
      <p:cxnSp>
        <p:nvCxnSpPr>
          <p:cNvPr id="16" name="Straight Arrow Connector 15">
            <a:extLst>
              <a:ext uri="{FF2B5EF4-FFF2-40B4-BE49-F238E27FC236}">
                <a16:creationId xmlns:a16="http://schemas.microsoft.com/office/drawing/2014/main" id="{2B2A9404-4A47-6244-AC79-68E8EDCF7737}"/>
              </a:ext>
            </a:extLst>
          </p:cNvPr>
          <p:cNvCxnSpPr/>
          <p:nvPr/>
        </p:nvCxnSpPr>
        <p:spPr>
          <a:xfrm flipV="1">
            <a:off x="7391399" y="3629025"/>
            <a:ext cx="0" cy="985838"/>
          </a:xfrm>
          <a:prstGeom prst="straightConnector1">
            <a:avLst/>
          </a:prstGeom>
          <a:ln w="57150">
            <a:solidFill>
              <a:schemeClr val="tx1"/>
            </a:solidFill>
            <a:headEnd type="none" w="med" len="med"/>
            <a:tailEnd type="triangle" w="med" len="med"/>
          </a:ln>
        </p:spPr>
        <p:style>
          <a:lnRef idx="1">
            <a:schemeClr val="dk1"/>
          </a:lnRef>
          <a:fillRef idx="0">
            <a:schemeClr val="dk1"/>
          </a:fillRef>
          <a:effectRef idx="0">
            <a:schemeClr val="dk1"/>
          </a:effectRef>
          <a:fontRef idx="minor">
            <a:schemeClr val="tx1"/>
          </a:fontRef>
        </p:style>
      </p:cxnSp>
      <p:cxnSp>
        <p:nvCxnSpPr>
          <p:cNvPr id="17" name="Straight Arrow Connector 16">
            <a:extLst>
              <a:ext uri="{FF2B5EF4-FFF2-40B4-BE49-F238E27FC236}">
                <a16:creationId xmlns:a16="http://schemas.microsoft.com/office/drawing/2014/main" id="{FC8E36C1-1243-A14A-823F-5D90CAD0D83B}"/>
              </a:ext>
            </a:extLst>
          </p:cNvPr>
          <p:cNvCxnSpPr/>
          <p:nvPr/>
        </p:nvCxnSpPr>
        <p:spPr>
          <a:xfrm flipV="1">
            <a:off x="2362200" y="3629025"/>
            <a:ext cx="0" cy="985838"/>
          </a:xfrm>
          <a:prstGeom prst="straightConnector1">
            <a:avLst/>
          </a:prstGeom>
          <a:ln w="57150">
            <a:solidFill>
              <a:schemeClr val="tx1"/>
            </a:solidFill>
            <a:headEnd type="none" w="med" len="med"/>
            <a:tailEnd type="triangle" w="med" len="med"/>
          </a:ln>
        </p:spPr>
        <p:style>
          <a:lnRef idx="1">
            <a:schemeClr val="dk1"/>
          </a:lnRef>
          <a:fillRef idx="0">
            <a:schemeClr val="dk1"/>
          </a:fillRef>
          <a:effectRef idx="0">
            <a:schemeClr val="dk1"/>
          </a:effectRef>
          <a:fontRef idx="minor">
            <a:schemeClr val="tx1"/>
          </a:fontRef>
        </p:style>
      </p:cxnSp>
      <p:cxnSp>
        <p:nvCxnSpPr>
          <p:cNvPr id="18" name="Straight Arrow Connector 17">
            <a:extLst>
              <a:ext uri="{FF2B5EF4-FFF2-40B4-BE49-F238E27FC236}">
                <a16:creationId xmlns:a16="http://schemas.microsoft.com/office/drawing/2014/main" id="{642E2879-0DDC-DA4B-8181-F4815409CD36}"/>
              </a:ext>
            </a:extLst>
          </p:cNvPr>
          <p:cNvCxnSpPr/>
          <p:nvPr/>
        </p:nvCxnSpPr>
        <p:spPr>
          <a:xfrm flipV="1">
            <a:off x="8662987" y="3629025"/>
            <a:ext cx="0" cy="985838"/>
          </a:xfrm>
          <a:prstGeom prst="straightConnector1">
            <a:avLst/>
          </a:prstGeom>
          <a:ln w="57150">
            <a:solidFill>
              <a:schemeClr val="tx1"/>
            </a:solidFill>
            <a:headEnd type="none" w="med" len="med"/>
            <a:tailEnd type="triangle" w="med" len="med"/>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560824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xit" presetSubtype="0" fill="hold" nodeType="withEffect">
                                  <p:stCondLst>
                                    <p:cond delay="0"/>
                                  </p:stCondLst>
                                  <p:childTnLst>
                                    <p:set>
                                      <p:cBhvr>
                                        <p:cTn id="12" dur="1" fill="hold">
                                          <p:stCondLst>
                                            <p:cond delay="0"/>
                                          </p:stCondLst>
                                        </p:cTn>
                                        <p:tgtEl>
                                          <p:spTgt spid="8"/>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xit" presetSubtype="0" fill="hold" nodeType="withEffect">
                                  <p:stCondLst>
                                    <p:cond delay="0"/>
                                  </p:stCondLst>
                                  <p:childTnLst>
                                    <p:set>
                                      <p:cBhvr>
                                        <p:cTn id="20" dur="1" fill="hold">
                                          <p:stCondLst>
                                            <p:cond delay="0"/>
                                          </p:stCondLst>
                                        </p:cTn>
                                        <p:tgtEl>
                                          <p:spTgt spid="15"/>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16"/>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xit" presetSubtype="0" fill="hold" nodeType="withEffect">
                                  <p:stCondLst>
                                    <p:cond delay="0"/>
                                  </p:stCondLst>
                                  <p:childTnLst>
                                    <p:set>
                                      <p:cBhvr>
                                        <p:cTn id="28" dur="1" fill="hold">
                                          <p:stCondLst>
                                            <p:cond delay="0"/>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07EFA-A1D7-6947-B4AD-F6B43AD7A1F5}"/>
              </a:ext>
            </a:extLst>
          </p:cNvPr>
          <p:cNvSpPr>
            <a:spLocks noGrp="1"/>
          </p:cNvSpPr>
          <p:nvPr>
            <p:ph type="title"/>
          </p:nvPr>
        </p:nvSpPr>
        <p:spPr/>
        <p:txBody>
          <a:bodyPr>
            <a:normAutofit fontScale="90000"/>
          </a:bodyPr>
          <a:lstStyle/>
          <a:p>
            <a:r>
              <a:rPr lang="en-US" dirty="0"/>
              <a:t>Exactly what does the RNA in the vaccine code for?</a:t>
            </a:r>
          </a:p>
        </p:txBody>
      </p:sp>
      <p:pic>
        <p:nvPicPr>
          <p:cNvPr id="5" name="Picture 4">
            <a:extLst>
              <a:ext uri="{FF2B5EF4-FFF2-40B4-BE49-F238E27FC236}">
                <a16:creationId xmlns:a16="http://schemas.microsoft.com/office/drawing/2014/main" id="{39903FB7-672F-7642-A995-71A82CCF6D72}"/>
              </a:ext>
            </a:extLst>
          </p:cNvPr>
          <p:cNvPicPr>
            <a:picLocks noChangeAspect="1"/>
          </p:cNvPicPr>
          <p:nvPr/>
        </p:nvPicPr>
        <p:blipFill>
          <a:blip r:embed="rId3"/>
          <a:stretch>
            <a:fillRect/>
          </a:stretch>
        </p:blipFill>
        <p:spPr>
          <a:xfrm>
            <a:off x="1845195" y="1910754"/>
            <a:ext cx="8501610" cy="2129232"/>
          </a:xfrm>
          <a:prstGeom prst="rect">
            <a:avLst/>
          </a:prstGeom>
        </p:spPr>
      </p:pic>
      <p:cxnSp>
        <p:nvCxnSpPr>
          <p:cNvPr id="9" name="Straight Arrow Connector 8">
            <a:extLst>
              <a:ext uri="{FF2B5EF4-FFF2-40B4-BE49-F238E27FC236}">
                <a16:creationId xmlns:a16="http://schemas.microsoft.com/office/drawing/2014/main" id="{66F29258-CA51-004C-94C5-8831387FAE5F}"/>
              </a:ext>
            </a:extLst>
          </p:cNvPr>
          <p:cNvCxnSpPr/>
          <p:nvPr/>
        </p:nvCxnSpPr>
        <p:spPr>
          <a:xfrm flipV="1">
            <a:off x="5857875" y="3800475"/>
            <a:ext cx="0" cy="985838"/>
          </a:xfrm>
          <a:prstGeom prst="straightConnector1">
            <a:avLst/>
          </a:prstGeom>
          <a:ln w="57150">
            <a:solidFill>
              <a:schemeClr val="tx1"/>
            </a:solidFill>
            <a:headEnd type="none" w="med" len="med"/>
            <a:tailEnd type="triangle" w="med" len="med"/>
          </a:ln>
        </p:spPr>
        <p:style>
          <a:lnRef idx="1">
            <a:schemeClr val="dk1"/>
          </a:lnRef>
          <a:fillRef idx="0">
            <a:schemeClr val="dk1"/>
          </a:fillRef>
          <a:effectRef idx="0">
            <a:schemeClr val="dk1"/>
          </a:effectRef>
          <a:fontRef idx="minor">
            <a:schemeClr val="tx1"/>
          </a:fontRef>
        </p:style>
      </p:cxnSp>
      <p:cxnSp>
        <p:nvCxnSpPr>
          <p:cNvPr id="10" name="Straight Arrow Connector 9">
            <a:extLst>
              <a:ext uri="{FF2B5EF4-FFF2-40B4-BE49-F238E27FC236}">
                <a16:creationId xmlns:a16="http://schemas.microsoft.com/office/drawing/2014/main" id="{B061CE55-7C97-0641-AFEB-422625E75A3D}"/>
              </a:ext>
            </a:extLst>
          </p:cNvPr>
          <p:cNvCxnSpPr/>
          <p:nvPr/>
        </p:nvCxnSpPr>
        <p:spPr>
          <a:xfrm flipV="1">
            <a:off x="3438524" y="3800475"/>
            <a:ext cx="0" cy="985838"/>
          </a:xfrm>
          <a:prstGeom prst="straightConnector1">
            <a:avLst/>
          </a:prstGeom>
          <a:ln w="57150">
            <a:solidFill>
              <a:schemeClr val="tx1"/>
            </a:solidFill>
            <a:headEnd type="none" w="med" len="med"/>
            <a:tailEnd type="triangle" w="med" len="med"/>
          </a:ln>
        </p:spPr>
        <p:style>
          <a:lnRef idx="1">
            <a:schemeClr val="dk1"/>
          </a:lnRef>
          <a:fillRef idx="0">
            <a:schemeClr val="dk1"/>
          </a:fillRef>
          <a:effectRef idx="0">
            <a:schemeClr val="dk1"/>
          </a:effectRef>
          <a:fontRef idx="minor">
            <a:schemeClr val="tx1"/>
          </a:fontRef>
        </p:style>
      </p:cxnSp>
      <p:cxnSp>
        <p:nvCxnSpPr>
          <p:cNvPr id="11" name="Straight Arrow Connector 10">
            <a:extLst>
              <a:ext uri="{FF2B5EF4-FFF2-40B4-BE49-F238E27FC236}">
                <a16:creationId xmlns:a16="http://schemas.microsoft.com/office/drawing/2014/main" id="{0724E0EA-7D4F-224A-9171-E986671D85AC}"/>
              </a:ext>
            </a:extLst>
          </p:cNvPr>
          <p:cNvCxnSpPr/>
          <p:nvPr/>
        </p:nvCxnSpPr>
        <p:spPr>
          <a:xfrm flipV="1">
            <a:off x="7519986" y="3800475"/>
            <a:ext cx="0" cy="985838"/>
          </a:xfrm>
          <a:prstGeom prst="straightConnector1">
            <a:avLst/>
          </a:prstGeom>
          <a:ln w="57150">
            <a:solidFill>
              <a:schemeClr val="tx1"/>
            </a:solidFill>
            <a:headEnd type="none" w="med" len="med"/>
            <a:tailEnd type="triangle" w="med" len="med"/>
          </a:ln>
        </p:spPr>
        <p:style>
          <a:lnRef idx="1">
            <a:schemeClr val="dk1"/>
          </a:lnRef>
          <a:fillRef idx="0">
            <a:schemeClr val="dk1"/>
          </a:fillRef>
          <a:effectRef idx="0">
            <a:schemeClr val="dk1"/>
          </a:effectRef>
          <a:fontRef idx="minor">
            <a:schemeClr val="tx1"/>
          </a:fontRef>
        </p:style>
      </p:cxnSp>
      <p:cxnSp>
        <p:nvCxnSpPr>
          <p:cNvPr id="12" name="Straight Arrow Connector 11">
            <a:extLst>
              <a:ext uri="{FF2B5EF4-FFF2-40B4-BE49-F238E27FC236}">
                <a16:creationId xmlns:a16="http://schemas.microsoft.com/office/drawing/2014/main" id="{53014136-8FB9-3F4B-B19A-15B65E6FF496}"/>
              </a:ext>
            </a:extLst>
          </p:cNvPr>
          <p:cNvCxnSpPr/>
          <p:nvPr/>
        </p:nvCxnSpPr>
        <p:spPr>
          <a:xfrm flipV="1">
            <a:off x="2433638" y="3800475"/>
            <a:ext cx="0" cy="985838"/>
          </a:xfrm>
          <a:prstGeom prst="straightConnector1">
            <a:avLst/>
          </a:prstGeom>
          <a:ln w="57150">
            <a:solidFill>
              <a:schemeClr val="tx1"/>
            </a:solidFill>
            <a:headEnd type="none" w="med" len="med"/>
            <a:tailEnd type="triangle" w="med" len="med"/>
          </a:ln>
        </p:spPr>
        <p:style>
          <a:lnRef idx="1">
            <a:schemeClr val="dk1"/>
          </a:lnRef>
          <a:fillRef idx="0">
            <a:schemeClr val="dk1"/>
          </a:fillRef>
          <a:effectRef idx="0">
            <a:schemeClr val="dk1"/>
          </a:effectRef>
          <a:fontRef idx="minor">
            <a:schemeClr val="tx1"/>
          </a:fontRef>
        </p:style>
      </p:cxnSp>
      <p:cxnSp>
        <p:nvCxnSpPr>
          <p:cNvPr id="13" name="Straight Arrow Connector 12">
            <a:extLst>
              <a:ext uri="{FF2B5EF4-FFF2-40B4-BE49-F238E27FC236}">
                <a16:creationId xmlns:a16="http://schemas.microsoft.com/office/drawing/2014/main" id="{1B736141-6705-F24D-9390-99E802F037E6}"/>
              </a:ext>
            </a:extLst>
          </p:cNvPr>
          <p:cNvCxnSpPr/>
          <p:nvPr/>
        </p:nvCxnSpPr>
        <p:spPr>
          <a:xfrm flipV="1">
            <a:off x="8848724" y="3800475"/>
            <a:ext cx="0" cy="985838"/>
          </a:xfrm>
          <a:prstGeom prst="straightConnector1">
            <a:avLst/>
          </a:prstGeom>
          <a:ln w="57150">
            <a:solidFill>
              <a:schemeClr val="tx1"/>
            </a:solidFill>
            <a:headEnd type="none" w="med" len="med"/>
            <a:tailEnd type="triangle" w="med" len="med"/>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1738688F-5C04-5945-B52A-04BA5D1C7B3F}"/>
              </a:ext>
            </a:extLst>
          </p:cNvPr>
          <p:cNvCxnSpPr/>
          <p:nvPr/>
        </p:nvCxnSpPr>
        <p:spPr>
          <a:xfrm flipV="1">
            <a:off x="4371974" y="3800475"/>
            <a:ext cx="0" cy="985838"/>
          </a:xfrm>
          <a:prstGeom prst="straightConnector1">
            <a:avLst/>
          </a:prstGeom>
          <a:ln w="57150">
            <a:solidFill>
              <a:schemeClr val="tx1"/>
            </a:solidFill>
            <a:headEnd type="none" w="med" len="med"/>
            <a:tailEnd type="triangle" w="med" len="med"/>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911698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xit" presetSubtype="0" fill="hold" nodeType="withEffect">
                                  <p:stCondLst>
                                    <p:cond delay="0"/>
                                  </p:stCondLst>
                                  <p:childTnLst>
                                    <p:set>
                                      <p:cBhvr>
                                        <p:cTn id="12" dur="1" fill="hold">
                                          <p:stCondLst>
                                            <p:cond delay="0"/>
                                          </p:stCondLst>
                                        </p:cTn>
                                        <p:tgtEl>
                                          <p:spTgt spid="9"/>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xit" presetSubtype="0" fill="hold" nodeType="withEffect">
                                  <p:stCondLst>
                                    <p:cond delay="0"/>
                                  </p:stCondLst>
                                  <p:childTnLst>
                                    <p:set>
                                      <p:cBhvr>
                                        <p:cTn id="20" dur="1" fill="hold">
                                          <p:stCondLst>
                                            <p:cond delay="0"/>
                                          </p:stCondLst>
                                        </p:cTn>
                                        <p:tgtEl>
                                          <p:spTgt spid="10"/>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11"/>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xit" presetSubtype="0" fill="hold" nodeType="withEffect">
                                  <p:stCondLst>
                                    <p:cond delay="0"/>
                                  </p:stCondLst>
                                  <p:childTnLst>
                                    <p:set>
                                      <p:cBhvr>
                                        <p:cTn id="28" dur="1" fill="hold">
                                          <p:stCondLst>
                                            <p:cond delay="0"/>
                                          </p:stCondLst>
                                        </p:cTn>
                                        <p:tgtEl>
                                          <p:spTgt spid="12"/>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xit" presetSubtype="0" fill="hold" nodeType="withEffect">
                                  <p:stCondLst>
                                    <p:cond delay="0"/>
                                  </p:stCondLst>
                                  <p:childTnLst>
                                    <p:set>
                                      <p:cBhvr>
                                        <p:cTn id="34" dur="1" fill="hold">
                                          <p:stCondLst>
                                            <p:cond delay="0"/>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07EFA-A1D7-6947-B4AD-F6B43AD7A1F5}"/>
              </a:ext>
            </a:extLst>
          </p:cNvPr>
          <p:cNvSpPr>
            <a:spLocks noGrp="1"/>
          </p:cNvSpPr>
          <p:nvPr>
            <p:ph type="title"/>
          </p:nvPr>
        </p:nvSpPr>
        <p:spPr/>
        <p:txBody>
          <a:bodyPr/>
          <a:lstStyle/>
          <a:p>
            <a:r>
              <a:rPr lang="en-US" dirty="0"/>
              <a:t>Exactly what does the RNA code for?</a:t>
            </a:r>
          </a:p>
        </p:txBody>
      </p:sp>
      <p:pic>
        <p:nvPicPr>
          <p:cNvPr id="6" name="Picture 5">
            <a:extLst>
              <a:ext uri="{FF2B5EF4-FFF2-40B4-BE49-F238E27FC236}">
                <a16:creationId xmlns:a16="http://schemas.microsoft.com/office/drawing/2014/main" id="{D1E04324-9339-DA43-ADA0-3F83F5834F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368312" y="1027821"/>
            <a:ext cx="5455376" cy="5187628"/>
          </a:xfrm>
          <a:prstGeom prst="rect">
            <a:avLst/>
          </a:prstGeom>
        </p:spPr>
      </p:pic>
    </p:spTree>
    <p:extLst>
      <p:ext uri="{BB962C8B-B14F-4D97-AF65-F5344CB8AC3E}">
        <p14:creationId xmlns:p14="http://schemas.microsoft.com/office/powerpoint/2010/main" val="35691735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2E645-918B-D74C-AC58-3E32EB4849AD}"/>
              </a:ext>
            </a:extLst>
          </p:cNvPr>
          <p:cNvSpPr>
            <a:spLocks noGrp="1"/>
          </p:cNvSpPr>
          <p:nvPr>
            <p:ph type="title"/>
          </p:nvPr>
        </p:nvSpPr>
        <p:spPr/>
        <p:txBody>
          <a:bodyPr/>
          <a:lstStyle/>
          <a:p>
            <a:r>
              <a:rPr lang="en-US" dirty="0"/>
              <a:t>What’s that weird looking base pair?</a:t>
            </a:r>
          </a:p>
        </p:txBody>
      </p:sp>
      <p:pic>
        <p:nvPicPr>
          <p:cNvPr id="5" name="Content Placeholder 4">
            <a:extLst>
              <a:ext uri="{FF2B5EF4-FFF2-40B4-BE49-F238E27FC236}">
                <a16:creationId xmlns:a16="http://schemas.microsoft.com/office/drawing/2014/main" id="{E0016A52-1715-1E43-95B0-B25738661FFA}"/>
              </a:ext>
            </a:extLst>
          </p:cNvPr>
          <p:cNvPicPr>
            <a:picLocks noGrp="1" noChangeAspect="1"/>
          </p:cNvPicPr>
          <p:nvPr>
            <p:ph sz="half" idx="1"/>
          </p:nvPr>
        </p:nvPicPr>
        <p:blipFill>
          <a:blip r:embed="rId3"/>
          <a:stretch>
            <a:fillRect/>
          </a:stretch>
        </p:blipFill>
        <p:spPr>
          <a:xfrm>
            <a:off x="1174277" y="1722438"/>
            <a:ext cx="3614095" cy="4148137"/>
          </a:xfrm>
        </p:spPr>
      </p:pic>
      <p:sp>
        <p:nvSpPr>
          <p:cNvPr id="6" name="Content Placeholder 5">
            <a:extLst>
              <a:ext uri="{FF2B5EF4-FFF2-40B4-BE49-F238E27FC236}">
                <a16:creationId xmlns:a16="http://schemas.microsoft.com/office/drawing/2014/main" id="{2B995178-C65B-D345-8329-B6032541BEB0}"/>
              </a:ext>
            </a:extLst>
          </p:cNvPr>
          <p:cNvSpPr>
            <a:spLocks noGrp="1"/>
          </p:cNvSpPr>
          <p:nvPr>
            <p:ph sz="half" idx="2"/>
          </p:nvPr>
        </p:nvSpPr>
        <p:spPr/>
        <p:txBody>
          <a:bodyPr/>
          <a:lstStyle/>
          <a:p>
            <a:r>
              <a:rPr lang="en-US" dirty="0"/>
              <a:t>Helps prevent your body from breaking down the RNA before it has a chance to do anything!</a:t>
            </a:r>
          </a:p>
          <a:p>
            <a:r>
              <a:rPr lang="en-US" dirty="0"/>
              <a:t>Read just like a uracil or U would be.</a:t>
            </a:r>
          </a:p>
          <a:p>
            <a:r>
              <a:rPr lang="en-US" dirty="0"/>
              <a:t>While it looks funny, </a:t>
            </a:r>
            <a:r>
              <a:rPr lang="en-US" dirty="0" err="1"/>
              <a:t>pseudouridines</a:t>
            </a:r>
            <a:r>
              <a:rPr lang="en-US" dirty="0"/>
              <a:t> are naturally found in our own RNA!</a:t>
            </a:r>
          </a:p>
        </p:txBody>
      </p:sp>
    </p:spTree>
    <p:extLst>
      <p:ext uri="{BB962C8B-B14F-4D97-AF65-F5344CB8AC3E}">
        <p14:creationId xmlns:p14="http://schemas.microsoft.com/office/powerpoint/2010/main" val="9545114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4BA06-B170-7C4D-87B3-0D5BF3772781}"/>
              </a:ext>
            </a:extLst>
          </p:cNvPr>
          <p:cNvSpPr>
            <a:spLocks noGrp="1"/>
          </p:cNvSpPr>
          <p:nvPr>
            <p:ph type="title"/>
          </p:nvPr>
        </p:nvSpPr>
        <p:spPr/>
        <p:txBody>
          <a:bodyPr/>
          <a:lstStyle/>
          <a:p>
            <a:r>
              <a:rPr lang="en-US" dirty="0"/>
              <a:t>Do they work?</a:t>
            </a:r>
          </a:p>
        </p:txBody>
      </p:sp>
      <p:pic>
        <p:nvPicPr>
          <p:cNvPr id="8194" name="Picture 2" descr="Image">
            <a:extLst>
              <a:ext uri="{FF2B5EF4-FFF2-40B4-BE49-F238E27FC236}">
                <a16:creationId xmlns:a16="http://schemas.microsoft.com/office/drawing/2014/main" id="{29E795E9-4563-B148-85EC-36918F2F150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188044" y="1048266"/>
            <a:ext cx="6153664" cy="49866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92670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4BA06-B170-7C4D-87B3-0D5BF3772781}"/>
              </a:ext>
            </a:extLst>
          </p:cNvPr>
          <p:cNvSpPr>
            <a:spLocks noGrp="1"/>
          </p:cNvSpPr>
          <p:nvPr>
            <p:ph type="title"/>
          </p:nvPr>
        </p:nvSpPr>
        <p:spPr/>
        <p:txBody>
          <a:bodyPr/>
          <a:lstStyle/>
          <a:p>
            <a:r>
              <a:rPr lang="en-US" dirty="0"/>
              <a:t>Do they work?</a:t>
            </a:r>
          </a:p>
        </p:txBody>
      </p:sp>
      <p:pic>
        <p:nvPicPr>
          <p:cNvPr id="4" name="Picture 3">
            <a:extLst>
              <a:ext uri="{FF2B5EF4-FFF2-40B4-BE49-F238E27FC236}">
                <a16:creationId xmlns:a16="http://schemas.microsoft.com/office/drawing/2014/main" id="{DED055EC-78BE-7D40-BD37-943470F72BB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37821" y="764919"/>
            <a:ext cx="6137520" cy="5620500"/>
          </a:xfrm>
          <a:prstGeom prst="rect">
            <a:avLst/>
          </a:prstGeom>
        </p:spPr>
      </p:pic>
    </p:spTree>
    <p:extLst>
      <p:ext uri="{BB962C8B-B14F-4D97-AF65-F5344CB8AC3E}">
        <p14:creationId xmlns:p14="http://schemas.microsoft.com/office/powerpoint/2010/main" val="28067586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D594F-C4BA-BB43-AD3C-766CF5BA60A7}"/>
              </a:ext>
            </a:extLst>
          </p:cNvPr>
          <p:cNvSpPr>
            <a:spLocks noGrp="1"/>
          </p:cNvSpPr>
          <p:nvPr>
            <p:ph type="title"/>
          </p:nvPr>
        </p:nvSpPr>
        <p:spPr/>
        <p:txBody>
          <a:bodyPr>
            <a:normAutofit fontScale="90000"/>
          </a:bodyPr>
          <a:lstStyle/>
          <a:p>
            <a:r>
              <a:rPr lang="en-US" dirty="0"/>
              <a:t>How are RNA Vaccines Made?</a:t>
            </a:r>
            <a:br>
              <a:rPr lang="en-US" dirty="0"/>
            </a:br>
            <a:endParaRPr lang="en-US" dirty="0"/>
          </a:p>
        </p:txBody>
      </p:sp>
      <p:sp>
        <p:nvSpPr>
          <p:cNvPr id="3" name="Content Placeholder 2">
            <a:extLst>
              <a:ext uri="{FF2B5EF4-FFF2-40B4-BE49-F238E27FC236}">
                <a16:creationId xmlns:a16="http://schemas.microsoft.com/office/drawing/2014/main" id="{0363AD7F-8BB6-6B4F-BECD-3430923AB20C}"/>
              </a:ext>
            </a:extLst>
          </p:cNvPr>
          <p:cNvSpPr>
            <a:spLocks noGrp="1"/>
          </p:cNvSpPr>
          <p:nvPr>
            <p:ph idx="1"/>
          </p:nvPr>
        </p:nvSpPr>
        <p:spPr>
          <a:xfrm>
            <a:off x="391160" y="1707444"/>
            <a:ext cx="4094343" cy="4063999"/>
          </a:xfrm>
        </p:spPr>
        <p:txBody>
          <a:bodyPr/>
          <a:lstStyle/>
          <a:p>
            <a:r>
              <a:rPr lang="en-US" dirty="0"/>
              <a:t>In Vitro Transcription</a:t>
            </a:r>
          </a:p>
          <a:p>
            <a:endParaRPr lang="en-US" dirty="0"/>
          </a:p>
          <a:p>
            <a:pPr lvl="1"/>
            <a:r>
              <a:rPr lang="en-US" dirty="0"/>
              <a:t>Potential Low Cost</a:t>
            </a:r>
          </a:p>
          <a:p>
            <a:pPr lvl="1"/>
            <a:r>
              <a:rPr lang="en-US" dirty="0"/>
              <a:t>Fast Production</a:t>
            </a:r>
          </a:p>
          <a:p>
            <a:pPr lvl="1"/>
            <a:r>
              <a:rPr lang="en-US" dirty="0"/>
              <a:t>No need to use eggs or cell culture to grow virus</a:t>
            </a:r>
          </a:p>
        </p:txBody>
      </p:sp>
      <p:sp>
        <p:nvSpPr>
          <p:cNvPr id="22" name="Google Shape;629;p35">
            <a:extLst>
              <a:ext uri="{FF2B5EF4-FFF2-40B4-BE49-F238E27FC236}">
                <a16:creationId xmlns:a16="http://schemas.microsoft.com/office/drawing/2014/main" id="{F19AA599-00CE-864F-AA08-6F67E9FB94FF}"/>
              </a:ext>
            </a:extLst>
          </p:cNvPr>
          <p:cNvSpPr/>
          <p:nvPr/>
        </p:nvSpPr>
        <p:spPr>
          <a:xfrm rot="16200000">
            <a:off x="6031670" y="1159438"/>
            <a:ext cx="6346376" cy="4539124"/>
          </a:xfrm>
          <a:custGeom>
            <a:avLst/>
            <a:gdLst/>
            <a:ahLst/>
            <a:cxnLst>
              <a:cxn ang="0">
                <a:pos x="wd2" y="hd2"/>
              </a:cxn>
              <a:cxn ang="5400000">
                <a:pos x="wd2" y="hd2"/>
              </a:cxn>
              <a:cxn ang="10800000">
                <a:pos x="wd2" y="hd2"/>
              </a:cxn>
              <a:cxn ang="16200000">
                <a:pos x="wd2" y="hd2"/>
              </a:cxn>
            </a:cxnLst>
            <a:rect l="0" t="0" r="r" b="b"/>
            <a:pathLst>
              <a:path w="20693" h="21078" extrusionOk="0">
                <a:moveTo>
                  <a:pt x="20693" y="21030"/>
                </a:moveTo>
                <a:lnTo>
                  <a:pt x="20693" y="21030"/>
                </a:lnTo>
                <a:cubicBezTo>
                  <a:pt x="10307" y="21584"/>
                  <a:pt x="1081" y="17337"/>
                  <a:pt x="87" y="11543"/>
                </a:cubicBezTo>
                <a:cubicBezTo>
                  <a:pt x="-907" y="5749"/>
                  <a:pt x="6707" y="602"/>
                  <a:pt x="17094" y="48"/>
                </a:cubicBezTo>
                <a:cubicBezTo>
                  <a:pt x="18289" y="-16"/>
                  <a:pt x="19493" y="-16"/>
                  <a:pt x="20688" y="48"/>
                </a:cubicBezTo>
                <a:close/>
              </a:path>
            </a:pathLst>
          </a:custGeom>
          <a:ln w="25400">
            <a:solidFill>
              <a:srgbClr val="B2B2B2"/>
            </a:solidFill>
          </a:ln>
        </p:spPr>
        <p:txBody>
          <a:bodyPr lIns="0" tIns="0" rIns="0" bIns="0" anchor="ctr"/>
          <a:lstStyle/>
          <a:p>
            <a:pPr algn="ctr">
              <a:defRPr sz="900"/>
            </a:pPr>
            <a:endParaRPr/>
          </a:p>
        </p:txBody>
      </p:sp>
      <p:sp>
        <p:nvSpPr>
          <p:cNvPr id="21" name="Google Shape;526;p35">
            <a:extLst>
              <a:ext uri="{FF2B5EF4-FFF2-40B4-BE49-F238E27FC236}">
                <a16:creationId xmlns:a16="http://schemas.microsoft.com/office/drawing/2014/main" id="{D6DC2B53-100E-7D43-BCBD-E5EDADD8C1FC}"/>
              </a:ext>
            </a:extLst>
          </p:cNvPr>
          <p:cNvSpPr/>
          <p:nvPr/>
        </p:nvSpPr>
        <p:spPr>
          <a:xfrm rot="16200000">
            <a:off x="6438656" y="1509912"/>
            <a:ext cx="5531983" cy="4534211"/>
          </a:xfrm>
          <a:custGeom>
            <a:avLst/>
            <a:gdLst/>
            <a:ahLst/>
            <a:cxnLst>
              <a:cxn ang="0">
                <a:pos x="wd2" y="hd2"/>
              </a:cxn>
              <a:cxn ang="5400000">
                <a:pos x="wd2" y="hd2"/>
              </a:cxn>
              <a:cxn ang="10800000">
                <a:pos x="wd2" y="hd2"/>
              </a:cxn>
              <a:cxn ang="16200000">
                <a:pos x="wd2" y="hd2"/>
              </a:cxn>
            </a:cxnLst>
            <a:rect l="0" t="0" r="r" b="b"/>
            <a:pathLst>
              <a:path w="21072" h="21600" extrusionOk="0">
                <a:moveTo>
                  <a:pt x="21072" y="21600"/>
                </a:moveTo>
                <a:lnTo>
                  <a:pt x="21072" y="21600"/>
                </a:lnTo>
                <a:cubicBezTo>
                  <a:pt x="8896" y="21330"/>
                  <a:pt x="-528" y="16275"/>
                  <a:pt x="24" y="10311"/>
                </a:cubicBezTo>
                <a:cubicBezTo>
                  <a:pt x="540" y="4728"/>
                  <a:pt x="9655" y="259"/>
                  <a:pt x="21049" y="0"/>
                </a:cubicBezTo>
                <a:close/>
              </a:path>
            </a:pathLst>
          </a:custGeom>
          <a:solidFill>
            <a:srgbClr val="CAE3FE"/>
          </a:solidFill>
          <a:ln w="12700">
            <a:miter lim="400000"/>
          </a:ln>
        </p:spPr>
        <p:txBody>
          <a:bodyPr lIns="0" tIns="0" rIns="0" bIns="0" anchor="ctr"/>
          <a:lstStyle/>
          <a:p>
            <a:pPr algn="ctr">
              <a:defRPr sz="900"/>
            </a:pPr>
            <a:endParaRPr/>
          </a:p>
        </p:txBody>
      </p:sp>
      <p:sp>
        <p:nvSpPr>
          <p:cNvPr id="4" name="Oval 3">
            <a:extLst>
              <a:ext uri="{FF2B5EF4-FFF2-40B4-BE49-F238E27FC236}">
                <a16:creationId xmlns:a16="http://schemas.microsoft.com/office/drawing/2014/main" id="{17A67B34-4446-D24C-9B82-C51519F7A58B}"/>
              </a:ext>
            </a:extLst>
          </p:cNvPr>
          <p:cNvSpPr/>
          <p:nvPr/>
        </p:nvSpPr>
        <p:spPr>
          <a:xfrm>
            <a:off x="7539951" y="1172633"/>
            <a:ext cx="3674226" cy="1996228"/>
          </a:xfrm>
          <a:prstGeom prst="ellipse">
            <a:avLst/>
          </a:prstGeom>
          <a:solidFill>
            <a:schemeClr val="accent4">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975FE55D-560D-3944-836F-A27FA6C4152E}"/>
              </a:ext>
            </a:extLst>
          </p:cNvPr>
          <p:cNvPicPr>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a:off x="5389703" y="1487724"/>
            <a:ext cx="1545593" cy="1346265"/>
          </a:xfrm>
          <a:prstGeom prst="rect">
            <a:avLst/>
          </a:prstGeom>
        </p:spPr>
      </p:pic>
      <p:sp>
        <p:nvSpPr>
          <p:cNvPr id="8" name="TextBox 7">
            <a:extLst>
              <a:ext uri="{FF2B5EF4-FFF2-40B4-BE49-F238E27FC236}">
                <a16:creationId xmlns:a16="http://schemas.microsoft.com/office/drawing/2014/main" id="{86D6489E-AB6C-D940-B4AE-FD0DE2C4D177}"/>
              </a:ext>
            </a:extLst>
          </p:cNvPr>
          <p:cNvSpPr txBox="1"/>
          <p:nvPr/>
        </p:nvSpPr>
        <p:spPr>
          <a:xfrm>
            <a:off x="5913176" y="2002417"/>
            <a:ext cx="804817" cy="400110"/>
          </a:xfrm>
          <a:prstGeom prst="rect">
            <a:avLst/>
          </a:prstGeom>
          <a:noFill/>
        </p:spPr>
        <p:txBody>
          <a:bodyPr wrap="square" rtlCol="0">
            <a:spAutoFit/>
          </a:bodyPr>
          <a:lstStyle/>
          <a:p>
            <a:r>
              <a:rPr lang="en-US" sz="2000" dirty="0">
                <a:latin typeface="Helvetica" pitchFamily="2" charset="0"/>
              </a:rPr>
              <a:t>DNA</a:t>
            </a:r>
          </a:p>
        </p:txBody>
      </p:sp>
      <p:pic>
        <p:nvPicPr>
          <p:cNvPr id="10" name="Picture 9">
            <a:extLst>
              <a:ext uri="{FF2B5EF4-FFF2-40B4-BE49-F238E27FC236}">
                <a16:creationId xmlns:a16="http://schemas.microsoft.com/office/drawing/2014/main" id="{B7CA3CB6-19C7-6D4F-8E04-D4F328C49BF0}"/>
              </a:ext>
            </a:extLst>
          </p:cNvPr>
          <p:cNvPicPr>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a:off x="9361167" y="1487723"/>
            <a:ext cx="1545593" cy="1346265"/>
          </a:xfrm>
          <a:prstGeom prst="rect">
            <a:avLst/>
          </a:prstGeom>
        </p:spPr>
      </p:pic>
      <p:pic>
        <p:nvPicPr>
          <p:cNvPr id="11" name="Picture 10">
            <a:extLst>
              <a:ext uri="{FF2B5EF4-FFF2-40B4-BE49-F238E27FC236}">
                <a16:creationId xmlns:a16="http://schemas.microsoft.com/office/drawing/2014/main" id="{C15CCD46-DF86-5C40-A526-84B92392CC60}"/>
              </a:ext>
            </a:extLst>
          </p:cNvPr>
          <p:cNvPicPr>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a:off x="8065397" y="1295161"/>
            <a:ext cx="1545593" cy="1346265"/>
          </a:xfrm>
          <a:prstGeom prst="rect">
            <a:avLst/>
          </a:prstGeom>
        </p:spPr>
      </p:pic>
      <p:pic>
        <p:nvPicPr>
          <p:cNvPr id="12" name="Picture 11">
            <a:extLst>
              <a:ext uri="{FF2B5EF4-FFF2-40B4-BE49-F238E27FC236}">
                <a16:creationId xmlns:a16="http://schemas.microsoft.com/office/drawing/2014/main" id="{1DE180C6-1196-7F4E-B2CD-E36DEB80B5E5}"/>
              </a:ext>
            </a:extLst>
          </p:cNvPr>
          <p:cNvPicPr>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a:off x="8374562" y="1543266"/>
            <a:ext cx="1545593" cy="1346265"/>
          </a:xfrm>
          <a:prstGeom prst="rect">
            <a:avLst/>
          </a:prstGeom>
        </p:spPr>
      </p:pic>
      <p:sp>
        <p:nvSpPr>
          <p:cNvPr id="9" name="TextBox 8">
            <a:extLst>
              <a:ext uri="{FF2B5EF4-FFF2-40B4-BE49-F238E27FC236}">
                <a16:creationId xmlns:a16="http://schemas.microsoft.com/office/drawing/2014/main" id="{FC4FF236-43D5-9947-A9FB-F79EB16324A0}"/>
              </a:ext>
            </a:extLst>
          </p:cNvPr>
          <p:cNvSpPr txBox="1"/>
          <p:nvPr/>
        </p:nvSpPr>
        <p:spPr>
          <a:xfrm>
            <a:off x="7834172" y="884096"/>
            <a:ext cx="730969" cy="369332"/>
          </a:xfrm>
          <a:prstGeom prst="rect">
            <a:avLst/>
          </a:prstGeom>
          <a:noFill/>
        </p:spPr>
        <p:txBody>
          <a:bodyPr wrap="none" rtlCol="0">
            <a:spAutoFit/>
          </a:bodyPr>
          <a:lstStyle/>
          <a:p>
            <a:r>
              <a:rPr lang="en-US" i="1" dirty="0"/>
              <a:t>E. coli</a:t>
            </a:r>
          </a:p>
        </p:txBody>
      </p:sp>
      <p:sp>
        <p:nvSpPr>
          <p:cNvPr id="14" name="Partial Circle 39">
            <a:extLst>
              <a:ext uri="{FF2B5EF4-FFF2-40B4-BE49-F238E27FC236}">
                <a16:creationId xmlns:a16="http://schemas.microsoft.com/office/drawing/2014/main" id="{958E603A-4219-584B-89E1-B729C9EB5183}"/>
              </a:ext>
            </a:extLst>
          </p:cNvPr>
          <p:cNvSpPr/>
          <p:nvPr/>
        </p:nvSpPr>
        <p:spPr>
          <a:xfrm>
            <a:off x="7944005" y="2654410"/>
            <a:ext cx="212436" cy="212436"/>
          </a:xfrm>
          <a:prstGeom prst="pi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Partial Circle 40">
            <a:extLst>
              <a:ext uri="{FF2B5EF4-FFF2-40B4-BE49-F238E27FC236}">
                <a16:creationId xmlns:a16="http://schemas.microsoft.com/office/drawing/2014/main" id="{036FA956-9DCC-234D-864F-FB0554227D18}"/>
              </a:ext>
            </a:extLst>
          </p:cNvPr>
          <p:cNvSpPr/>
          <p:nvPr/>
        </p:nvSpPr>
        <p:spPr>
          <a:xfrm>
            <a:off x="7627060" y="2072833"/>
            <a:ext cx="212436" cy="212436"/>
          </a:xfrm>
          <a:prstGeom prst="pi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TextBox 15">
            <a:extLst>
              <a:ext uri="{FF2B5EF4-FFF2-40B4-BE49-F238E27FC236}">
                <a16:creationId xmlns:a16="http://schemas.microsoft.com/office/drawing/2014/main" id="{9103AB5C-B7E3-BD41-8F6C-0C197F77F752}"/>
              </a:ext>
            </a:extLst>
          </p:cNvPr>
          <p:cNvSpPr txBox="1"/>
          <p:nvPr/>
        </p:nvSpPr>
        <p:spPr>
          <a:xfrm>
            <a:off x="7483936" y="2875615"/>
            <a:ext cx="3422823" cy="430887"/>
          </a:xfrm>
          <a:prstGeom prst="rect">
            <a:avLst/>
          </a:prstGeom>
          <a:noFill/>
        </p:spPr>
        <p:txBody>
          <a:bodyPr wrap="square" rtlCol="0">
            <a:spAutoFit/>
          </a:bodyPr>
          <a:lstStyle/>
          <a:p>
            <a:r>
              <a:rPr lang="en-US" sz="2200" dirty="0">
                <a:solidFill>
                  <a:srgbClr val="2F528F"/>
                </a:solidFill>
                <a:latin typeface="Helvetica" panose="020B0604020202020204" pitchFamily="34" charset="0"/>
                <a:cs typeface="Helvetica" panose="020B0604020202020204" pitchFamily="34" charset="0"/>
              </a:rPr>
              <a:t>Enzymes &amp; Nucleotides</a:t>
            </a:r>
          </a:p>
        </p:txBody>
      </p:sp>
      <p:sp>
        <p:nvSpPr>
          <p:cNvPr id="7" name="TextBox 6">
            <a:extLst>
              <a:ext uri="{FF2B5EF4-FFF2-40B4-BE49-F238E27FC236}">
                <a16:creationId xmlns:a16="http://schemas.microsoft.com/office/drawing/2014/main" id="{319209D5-2697-CE40-9729-3D1FB0B8C7B5}"/>
              </a:ext>
            </a:extLst>
          </p:cNvPr>
          <p:cNvSpPr txBox="1"/>
          <p:nvPr/>
        </p:nvSpPr>
        <p:spPr>
          <a:xfrm>
            <a:off x="9491929" y="4914624"/>
            <a:ext cx="941283" cy="400110"/>
          </a:xfrm>
          <a:prstGeom prst="rect">
            <a:avLst/>
          </a:prstGeom>
          <a:noFill/>
        </p:spPr>
        <p:txBody>
          <a:bodyPr wrap="none" rtlCol="0">
            <a:spAutoFit/>
          </a:bodyPr>
          <a:lstStyle/>
          <a:p>
            <a:r>
              <a:rPr lang="en-US" sz="2000" dirty="0">
                <a:latin typeface="Helvetica" pitchFamily="2" charset="0"/>
              </a:rPr>
              <a:t>mRNA</a:t>
            </a:r>
          </a:p>
        </p:txBody>
      </p:sp>
      <p:sp>
        <p:nvSpPr>
          <p:cNvPr id="23" name="Star: 4 Points 41">
            <a:extLst>
              <a:ext uri="{FF2B5EF4-FFF2-40B4-BE49-F238E27FC236}">
                <a16:creationId xmlns:a16="http://schemas.microsoft.com/office/drawing/2014/main" id="{6886A277-F82A-A249-8574-CF76F5EA79A6}"/>
              </a:ext>
            </a:extLst>
          </p:cNvPr>
          <p:cNvSpPr/>
          <p:nvPr/>
        </p:nvSpPr>
        <p:spPr>
          <a:xfrm>
            <a:off x="8944206" y="3395003"/>
            <a:ext cx="260634" cy="260634"/>
          </a:xfrm>
          <a:prstGeom prst="star4">
            <a:avLst/>
          </a:prstGeom>
          <a:solidFill>
            <a:srgbClr val="C5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Star: 4 Points 42">
            <a:extLst>
              <a:ext uri="{FF2B5EF4-FFF2-40B4-BE49-F238E27FC236}">
                <a16:creationId xmlns:a16="http://schemas.microsoft.com/office/drawing/2014/main" id="{61E0490F-1423-8644-B5C2-90DAA6C97BF5}"/>
              </a:ext>
            </a:extLst>
          </p:cNvPr>
          <p:cNvSpPr/>
          <p:nvPr/>
        </p:nvSpPr>
        <p:spPr>
          <a:xfrm>
            <a:off x="8533226" y="3187778"/>
            <a:ext cx="260634" cy="260634"/>
          </a:xfrm>
          <a:prstGeom prst="star4">
            <a:avLst/>
          </a:prstGeom>
          <a:solidFill>
            <a:srgbClr val="C5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CB8A0BFD-5524-1245-8F01-6E47E4814A4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19587452">
            <a:off x="7847770" y="3706425"/>
            <a:ext cx="892047" cy="1383004"/>
          </a:xfrm>
          <a:prstGeom prst="rect">
            <a:avLst/>
          </a:prstGeom>
        </p:spPr>
      </p:pic>
      <p:pic>
        <p:nvPicPr>
          <p:cNvPr id="26" name="Picture 25">
            <a:extLst>
              <a:ext uri="{FF2B5EF4-FFF2-40B4-BE49-F238E27FC236}">
                <a16:creationId xmlns:a16="http://schemas.microsoft.com/office/drawing/2014/main" id="{D1543C38-FC99-6C43-B6AF-ACE5DE7830C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6279937">
            <a:off x="8911429" y="3760009"/>
            <a:ext cx="892047" cy="1383004"/>
          </a:xfrm>
          <a:prstGeom prst="rect">
            <a:avLst/>
          </a:prstGeom>
        </p:spPr>
      </p:pic>
      <p:pic>
        <p:nvPicPr>
          <p:cNvPr id="27" name="Picture 26">
            <a:extLst>
              <a:ext uri="{FF2B5EF4-FFF2-40B4-BE49-F238E27FC236}">
                <a16:creationId xmlns:a16="http://schemas.microsoft.com/office/drawing/2014/main" id="{F78D42D0-B9ED-0441-A0CE-31CFB3681C6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19587452">
            <a:off x="7998419" y="4837364"/>
            <a:ext cx="892047" cy="1383004"/>
          </a:xfrm>
          <a:prstGeom prst="rect">
            <a:avLst/>
          </a:prstGeom>
        </p:spPr>
      </p:pic>
      <p:pic>
        <p:nvPicPr>
          <p:cNvPr id="28" name="Picture 27">
            <a:extLst>
              <a:ext uri="{FF2B5EF4-FFF2-40B4-BE49-F238E27FC236}">
                <a16:creationId xmlns:a16="http://schemas.microsoft.com/office/drawing/2014/main" id="{C8F2AE73-056F-9F4C-BF6E-4B0AD5DAD25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8602398">
            <a:off x="8996085" y="5036944"/>
            <a:ext cx="892047" cy="1383004"/>
          </a:xfrm>
          <a:prstGeom prst="rect">
            <a:avLst/>
          </a:prstGeom>
        </p:spPr>
      </p:pic>
      <p:pic>
        <p:nvPicPr>
          <p:cNvPr id="29" name="Picture 28">
            <a:extLst>
              <a:ext uri="{FF2B5EF4-FFF2-40B4-BE49-F238E27FC236}">
                <a16:creationId xmlns:a16="http://schemas.microsoft.com/office/drawing/2014/main" id="{4E254AD1-C035-FE45-9395-6CB93BF0679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1422413">
            <a:off x="10060229" y="3684667"/>
            <a:ext cx="892047" cy="1383004"/>
          </a:xfrm>
          <a:prstGeom prst="rect">
            <a:avLst/>
          </a:prstGeom>
        </p:spPr>
      </p:pic>
    </p:spTree>
    <p:extLst>
      <p:ext uri="{BB962C8B-B14F-4D97-AF65-F5344CB8AC3E}">
        <p14:creationId xmlns:p14="http://schemas.microsoft.com/office/powerpoint/2010/main" val="1411107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125 -0.00718 L 0.18802 -0.02315 " pathEditMode="relative" ptsTypes="AA">
                                      <p:cBhvr>
                                        <p:cTn id="6" dur="2000" fill="hold"/>
                                        <p:tgtEl>
                                          <p:spTgt spid="5"/>
                                        </p:tgtEl>
                                        <p:attrNameLst>
                                          <p:attrName>ppt_x</p:attrName>
                                          <p:attrName>ppt_y</p:attrName>
                                        </p:attrNameLst>
                                      </p:cBhvr>
                                    </p:animMotion>
                                  </p:childTnLst>
                                </p:cTn>
                              </p:par>
                              <p:par>
                                <p:cTn id="7" presetID="1" presetClass="exit"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0" presetClass="exit" presetSubtype="0" fill="hold" grpId="0" nodeType="clickEffect">
                                  <p:stCondLst>
                                    <p:cond delay="0"/>
                                  </p:stCondLst>
                                  <p:childTnLst>
                                    <p:animEffect transition="out" filter="fade">
                                      <p:cBhvr>
                                        <p:cTn id="24" dur="500"/>
                                        <p:tgtEl>
                                          <p:spTgt spid="4"/>
                                        </p:tgtEl>
                                      </p:cBhvr>
                                    </p:animEffect>
                                    <p:set>
                                      <p:cBhvr>
                                        <p:cTn id="25" dur="1" fill="hold">
                                          <p:stCondLst>
                                            <p:cond delay="499"/>
                                          </p:stCondLst>
                                        </p:cTn>
                                        <p:tgtEl>
                                          <p:spTgt spid="4"/>
                                        </p:tgtEl>
                                        <p:attrNameLst>
                                          <p:attrName>style.visibility</p:attrName>
                                        </p:attrNameLst>
                                      </p:cBhvr>
                                      <p:to>
                                        <p:strVal val="hidden"/>
                                      </p:to>
                                    </p:set>
                                  </p:childTnLst>
                                </p:cTn>
                              </p:par>
                              <p:par>
                                <p:cTn id="26" presetID="1" presetClass="exit" presetSubtype="0" fill="hold" grpId="0" nodeType="withEffect">
                                  <p:stCondLst>
                                    <p:cond delay="0"/>
                                  </p:stCondLst>
                                  <p:childTnLst>
                                    <p:set>
                                      <p:cBhvr>
                                        <p:cTn id="27" dur="1" fill="hold">
                                          <p:stCondLst>
                                            <p:cond delay="0"/>
                                          </p:stCondLst>
                                        </p:cTn>
                                        <p:tgtEl>
                                          <p:spTgt spid="9"/>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1" nodeType="clickEffect">
                                  <p:stCondLst>
                                    <p:cond delay="0"/>
                                  </p:stCondLst>
                                  <p:childTnLst>
                                    <p:set>
                                      <p:cBhvr>
                                        <p:cTn id="31" dur="1" fill="hold">
                                          <p:stCondLst>
                                            <p:cond delay="0"/>
                                          </p:stCondLst>
                                        </p:cTn>
                                        <p:tgtEl>
                                          <p:spTgt spid="21"/>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22"/>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14"/>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23"/>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24"/>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32" presetClass="emph" presetSubtype="0" fill="hold" grpId="1" nodeType="clickEffect">
                                  <p:stCondLst>
                                    <p:cond delay="0"/>
                                  </p:stCondLst>
                                  <p:childTnLst>
                                    <p:animRot by="120000">
                                      <p:cBhvr>
                                        <p:cTn id="49" dur="100" fill="hold">
                                          <p:stCondLst>
                                            <p:cond delay="0"/>
                                          </p:stCondLst>
                                        </p:cTn>
                                        <p:tgtEl>
                                          <p:spTgt spid="14"/>
                                        </p:tgtEl>
                                        <p:attrNameLst>
                                          <p:attrName>r</p:attrName>
                                        </p:attrNameLst>
                                      </p:cBhvr>
                                    </p:animRot>
                                    <p:animRot by="-240000">
                                      <p:cBhvr>
                                        <p:cTn id="50" dur="200" fill="hold">
                                          <p:stCondLst>
                                            <p:cond delay="200"/>
                                          </p:stCondLst>
                                        </p:cTn>
                                        <p:tgtEl>
                                          <p:spTgt spid="14"/>
                                        </p:tgtEl>
                                        <p:attrNameLst>
                                          <p:attrName>r</p:attrName>
                                        </p:attrNameLst>
                                      </p:cBhvr>
                                    </p:animRot>
                                    <p:animRot by="240000">
                                      <p:cBhvr>
                                        <p:cTn id="51" dur="200" fill="hold">
                                          <p:stCondLst>
                                            <p:cond delay="400"/>
                                          </p:stCondLst>
                                        </p:cTn>
                                        <p:tgtEl>
                                          <p:spTgt spid="14"/>
                                        </p:tgtEl>
                                        <p:attrNameLst>
                                          <p:attrName>r</p:attrName>
                                        </p:attrNameLst>
                                      </p:cBhvr>
                                    </p:animRot>
                                    <p:animRot by="-240000">
                                      <p:cBhvr>
                                        <p:cTn id="52" dur="200" fill="hold">
                                          <p:stCondLst>
                                            <p:cond delay="600"/>
                                          </p:stCondLst>
                                        </p:cTn>
                                        <p:tgtEl>
                                          <p:spTgt spid="14"/>
                                        </p:tgtEl>
                                        <p:attrNameLst>
                                          <p:attrName>r</p:attrName>
                                        </p:attrNameLst>
                                      </p:cBhvr>
                                    </p:animRot>
                                    <p:animRot by="120000">
                                      <p:cBhvr>
                                        <p:cTn id="53" dur="200" fill="hold">
                                          <p:stCondLst>
                                            <p:cond delay="800"/>
                                          </p:stCondLst>
                                        </p:cTn>
                                        <p:tgtEl>
                                          <p:spTgt spid="14"/>
                                        </p:tgtEl>
                                        <p:attrNameLst>
                                          <p:attrName>r</p:attrName>
                                        </p:attrNameLst>
                                      </p:cBhvr>
                                    </p:animRot>
                                  </p:childTnLst>
                                </p:cTn>
                              </p:par>
                              <p:par>
                                <p:cTn id="54" presetID="32" presetClass="emph" presetSubtype="0" fill="hold" grpId="1" nodeType="withEffect">
                                  <p:stCondLst>
                                    <p:cond delay="0"/>
                                  </p:stCondLst>
                                  <p:childTnLst>
                                    <p:animRot by="120000">
                                      <p:cBhvr>
                                        <p:cTn id="55" dur="100" fill="hold">
                                          <p:stCondLst>
                                            <p:cond delay="0"/>
                                          </p:stCondLst>
                                        </p:cTn>
                                        <p:tgtEl>
                                          <p:spTgt spid="15"/>
                                        </p:tgtEl>
                                        <p:attrNameLst>
                                          <p:attrName>r</p:attrName>
                                        </p:attrNameLst>
                                      </p:cBhvr>
                                    </p:animRot>
                                    <p:animRot by="-240000">
                                      <p:cBhvr>
                                        <p:cTn id="56" dur="200" fill="hold">
                                          <p:stCondLst>
                                            <p:cond delay="200"/>
                                          </p:stCondLst>
                                        </p:cTn>
                                        <p:tgtEl>
                                          <p:spTgt spid="15"/>
                                        </p:tgtEl>
                                        <p:attrNameLst>
                                          <p:attrName>r</p:attrName>
                                        </p:attrNameLst>
                                      </p:cBhvr>
                                    </p:animRot>
                                    <p:animRot by="240000">
                                      <p:cBhvr>
                                        <p:cTn id="57" dur="200" fill="hold">
                                          <p:stCondLst>
                                            <p:cond delay="400"/>
                                          </p:stCondLst>
                                        </p:cTn>
                                        <p:tgtEl>
                                          <p:spTgt spid="15"/>
                                        </p:tgtEl>
                                        <p:attrNameLst>
                                          <p:attrName>r</p:attrName>
                                        </p:attrNameLst>
                                      </p:cBhvr>
                                    </p:animRot>
                                    <p:animRot by="-240000">
                                      <p:cBhvr>
                                        <p:cTn id="58" dur="200" fill="hold">
                                          <p:stCondLst>
                                            <p:cond delay="600"/>
                                          </p:stCondLst>
                                        </p:cTn>
                                        <p:tgtEl>
                                          <p:spTgt spid="15"/>
                                        </p:tgtEl>
                                        <p:attrNameLst>
                                          <p:attrName>r</p:attrName>
                                        </p:attrNameLst>
                                      </p:cBhvr>
                                    </p:animRot>
                                    <p:animRot by="120000">
                                      <p:cBhvr>
                                        <p:cTn id="59" dur="200" fill="hold">
                                          <p:stCondLst>
                                            <p:cond delay="800"/>
                                          </p:stCondLst>
                                        </p:cTn>
                                        <p:tgtEl>
                                          <p:spTgt spid="15"/>
                                        </p:tgtEl>
                                        <p:attrNameLst>
                                          <p:attrName>r</p:attrName>
                                        </p:attrNameLst>
                                      </p:cBhvr>
                                    </p:animRot>
                                  </p:childTnLst>
                                </p:cTn>
                              </p:par>
                              <p:par>
                                <p:cTn id="60" presetID="1" presetClass="entr" presetSubtype="0" fill="hold" grpId="1" nodeType="withEffect">
                                  <p:stCondLst>
                                    <p:cond delay="0"/>
                                  </p:stCondLst>
                                  <p:childTnLst>
                                    <p:set>
                                      <p:cBhvr>
                                        <p:cTn id="61" dur="1" fill="hold">
                                          <p:stCondLst>
                                            <p:cond delay="0"/>
                                          </p:stCondLst>
                                        </p:cTn>
                                        <p:tgtEl>
                                          <p:spTgt spid="7"/>
                                        </p:tgtEl>
                                        <p:attrNameLst>
                                          <p:attrName>style.visibility</p:attrName>
                                        </p:attrNameLst>
                                      </p:cBhvr>
                                      <p:to>
                                        <p:strVal val="visible"/>
                                      </p:to>
                                    </p:set>
                                  </p:childTnLst>
                                </p:cTn>
                              </p:par>
                              <p:par>
                                <p:cTn id="62" presetID="1" presetClass="entr" presetSubtype="0" fill="hold" nodeType="withEffect">
                                  <p:stCondLst>
                                    <p:cond delay="0"/>
                                  </p:stCondLst>
                                  <p:childTnLst>
                                    <p:set>
                                      <p:cBhvr>
                                        <p:cTn id="63" dur="1" fill="hold">
                                          <p:stCondLst>
                                            <p:cond delay="0"/>
                                          </p:stCondLst>
                                        </p:cTn>
                                        <p:tgtEl>
                                          <p:spTgt spid="25"/>
                                        </p:tgtEl>
                                        <p:attrNameLst>
                                          <p:attrName>style.visibility</p:attrName>
                                        </p:attrNameLst>
                                      </p:cBhvr>
                                      <p:to>
                                        <p:strVal val="visible"/>
                                      </p:to>
                                    </p:set>
                                  </p:childTnLst>
                                </p:cTn>
                              </p:par>
                              <p:par>
                                <p:cTn id="64" presetID="1" presetClass="entr" presetSubtype="0" fill="hold" nodeType="withEffect">
                                  <p:stCondLst>
                                    <p:cond delay="0"/>
                                  </p:stCondLst>
                                  <p:childTnLst>
                                    <p:set>
                                      <p:cBhvr>
                                        <p:cTn id="65" dur="1" fill="hold">
                                          <p:stCondLst>
                                            <p:cond delay="0"/>
                                          </p:stCondLst>
                                        </p:cTn>
                                        <p:tgtEl>
                                          <p:spTgt spid="26"/>
                                        </p:tgtEl>
                                        <p:attrNameLst>
                                          <p:attrName>style.visibility</p:attrName>
                                        </p:attrNameLst>
                                      </p:cBhvr>
                                      <p:to>
                                        <p:strVal val="visible"/>
                                      </p:to>
                                    </p:set>
                                  </p:childTnLst>
                                </p:cTn>
                              </p:par>
                              <p:par>
                                <p:cTn id="66" presetID="1" presetClass="entr" presetSubtype="0" fill="hold" nodeType="withEffect">
                                  <p:stCondLst>
                                    <p:cond delay="0"/>
                                  </p:stCondLst>
                                  <p:childTnLst>
                                    <p:set>
                                      <p:cBhvr>
                                        <p:cTn id="67" dur="1" fill="hold">
                                          <p:stCondLst>
                                            <p:cond delay="0"/>
                                          </p:stCondLst>
                                        </p:cTn>
                                        <p:tgtEl>
                                          <p:spTgt spid="27"/>
                                        </p:tgtEl>
                                        <p:attrNameLst>
                                          <p:attrName>style.visibility</p:attrName>
                                        </p:attrNameLst>
                                      </p:cBhvr>
                                      <p:to>
                                        <p:strVal val="visible"/>
                                      </p:to>
                                    </p:set>
                                  </p:childTnLst>
                                </p:cTn>
                              </p:par>
                              <p:par>
                                <p:cTn id="68" presetID="1" presetClass="entr" presetSubtype="0" fill="hold" nodeType="withEffect">
                                  <p:stCondLst>
                                    <p:cond delay="0"/>
                                  </p:stCondLst>
                                  <p:childTnLst>
                                    <p:set>
                                      <p:cBhvr>
                                        <p:cTn id="69" dur="1" fill="hold">
                                          <p:stCondLst>
                                            <p:cond delay="0"/>
                                          </p:stCondLst>
                                        </p:cTn>
                                        <p:tgtEl>
                                          <p:spTgt spid="28"/>
                                        </p:tgtEl>
                                        <p:attrNameLst>
                                          <p:attrName>style.visibility</p:attrName>
                                        </p:attrNameLst>
                                      </p:cBhvr>
                                      <p:to>
                                        <p:strVal val="visible"/>
                                      </p:to>
                                    </p:set>
                                  </p:childTnLst>
                                </p:cTn>
                              </p:par>
                              <p:par>
                                <p:cTn id="70" presetID="1" presetClass="entr" presetSubtype="0" fill="hold" nodeType="withEffect">
                                  <p:stCondLst>
                                    <p:cond delay="0"/>
                                  </p:stCondLst>
                                  <p:childTnLst>
                                    <p:set>
                                      <p:cBhvr>
                                        <p:cTn id="71"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1" grpId="1" animBg="1"/>
      <p:bldP spid="4" grpId="0" animBg="1"/>
      <p:bldP spid="8" grpId="0"/>
      <p:bldP spid="9" grpId="0"/>
      <p:bldP spid="14" grpId="0" animBg="1"/>
      <p:bldP spid="14" grpId="1" animBg="1"/>
      <p:bldP spid="15" grpId="0" animBg="1"/>
      <p:bldP spid="15" grpId="1" animBg="1"/>
      <p:bldP spid="16" grpId="0"/>
      <p:bldP spid="7" grpId="1"/>
      <p:bldP spid="23" grpId="0" animBg="1"/>
      <p:bldP spid="2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10"/>
          <p:cNvSpPr txBox="1">
            <a:spLocks noGrp="1"/>
          </p:cNvSpPr>
          <p:nvPr>
            <p:ph type="title"/>
          </p:nvPr>
        </p:nvSpPr>
        <p:spPr>
          <a:xfrm>
            <a:off x="391160" y="472581"/>
            <a:ext cx="10515600" cy="823031"/>
          </a:xfrm>
          <a:prstGeom prst="rect">
            <a:avLst/>
          </a:prstGeom>
          <a:noFill/>
          <a:ln>
            <a:noFill/>
          </a:ln>
        </p:spPr>
        <p:txBody>
          <a:bodyPr spcFirstLastPara="1" wrap="square" lIns="91425" tIns="0" rIns="91425" bIns="0" anchor="t" anchorCtr="0">
            <a:normAutofit/>
          </a:bodyPr>
          <a:lstStyle/>
          <a:p>
            <a:pPr marL="0" lvl="0" indent="0" algn="l" rtl="0">
              <a:lnSpc>
                <a:spcPct val="90000"/>
              </a:lnSpc>
              <a:spcBef>
                <a:spcPts val="0"/>
              </a:spcBef>
              <a:spcAft>
                <a:spcPts val="0"/>
              </a:spcAft>
              <a:buClr>
                <a:srgbClr val="D0103A"/>
              </a:buClr>
              <a:buSzPts val="3600"/>
              <a:buFont typeface="Helvetica Neue"/>
              <a:buNone/>
            </a:pPr>
            <a:r>
              <a:rPr lang="en-US" dirty="0"/>
              <a:t>Model a similar system in the classroom</a:t>
            </a:r>
            <a:endParaRPr dirty="0"/>
          </a:p>
        </p:txBody>
      </p:sp>
      <p:pic>
        <p:nvPicPr>
          <p:cNvPr id="242" name="Google Shape;242;p10"/>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3374992" y="1464910"/>
            <a:ext cx="6178379" cy="4537563"/>
          </a:xfrm>
          <a:prstGeom prst="rect">
            <a:avLst/>
          </a:prstGeom>
          <a:noFill/>
          <a:ln>
            <a:noFill/>
          </a:ln>
        </p:spPr>
      </p:pic>
      <p:pic>
        <p:nvPicPr>
          <p:cNvPr id="243" name="Google Shape;243;p10"/>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33997" y="1464910"/>
            <a:ext cx="2839894" cy="807128"/>
          </a:xfrm>
          <a:prstGeom prst="rect">
            <a:avLst/>
          </a:prstGeom>
          <a:noFill/>
          <a:ln>
            <a:noFill/>
          </a:ln>
        </p:spPr>
      </p:pic>
      <p:sp>
        <p:nvSpPr>
          <p:cNvPr id="244" name="Google Shape;244;p10"/>
          <p:cNvSpPr txBox="1"/>
          <p:nvPr/>
        </p:nvSpPr>
        <p:spPr>
          <a:xfrm>
            <a:off x="322546" y="2533362"/>
            <a:ext cx="2662796"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dirty="0">
                <a:solidFill>
                  <a:srgbClr val="002D73"/>
                </a:solidFill>
                <a:latin typeface="Helvetica Neue"/>
                <a:ea typeface="Helvetica Neue"/>
                <a:cs typeface="Helvetica Neue"/>
                <a:sym typeface="Helvetica Neue"/>
              </a:rPr>
              <a:t>Freeze-dried, cell-free reactions for educational uses</a:t>
            </a:r>
            <a:endParaRPr dirty="0"/>
          </a:p>
        </p:txBody>
      </p:sp>
      <p:pic>
        <p:nvPicPr>
          <p:cNvPr id="6" name="Picture 5">
            <a:extLst>
              <a:ext uri="{FF2B5EF4-FFF2-40B4-BE49-F238E27FC236}">
                <a16:creationId xmlns:a16="http://schemas.microsoft.com/office/drawing/2014/main" id="{04C9D71F-E3B8-C645-86D5-F5215DC7376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797667" y="4332666"/>
            <a:ext cx="1033912" cy="1612901"/>
          </a:xfrm>
          <a:prstGeom prst="rect">
            <a:avLst/>
          </a:prstGeom>
        </p:spPr>
      </p:pic>
      <p:pic>
        <p:nvPicPr>
          <p:cNvPr id="7" name="Picture 6">
            <a:extLst>
              <a:ext uri="{FF2B5EF4-FFF2-40B4-BE49-F238E27FC236}">
                <a16:creationId xmlns:a16="http://schemas.microsoft.com/office/drawing/2014/main" id="{47B343EF-94D9-8F43-9069-0F22479BFE40}"/>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0986188" y="4358066"/>
            <a:ext cx="1205812" cy="1554286"/>
          </a:xfrm>
          <a:prstGeom prst="rect">
            <a:avLst/>
          </a:prstGeom>
        </p:spPr>
      </p:pic>
      <p:pic>
        <p:nvPicPr>
          <p:cNvPr id="8" name="Picture 7">
            <a:extLst>
              <a:ext uri="{FF2B5EF4-FFF2-40B4-BE49-F238E27FC236}">
                <a16:creationId xmlns:a16="http://schemas.microsoft.com/office/drawing/2014/main" id="{EBB29E45-DE06-A44B-8798-5641296465AF}"/>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9822461" y="4332666"/>
            <a:ext cx="1166906" cy="1669807"/>
          </a:xfrm>
          <a:prstGeom prst="rect">
            <a:avLst/>
          </a:prstGeom>
        </p:spPr>
      </p:pic>
    </p:spTree>
    <p:extLst>
      <p:ext uri="{BB962C8B-B14F-4D97-AF65-F5344CB8AC3E}">
        <p14:creationId xmlns:p14="http://schemas.microsoft.com/office/powerpoint/2010/main" val="3886280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A9B4C-C631-0240-AB61-CA4F60E12577}"/>
              </a:ext>
            </a:extLst>
          </p:cNvPr>
          <p:cNvSpPr>
            <a:spLocks noGrp="1"/>
          </p:cNvSpPr>
          <p:nvPr>
            <p:ph type="title"/>
          </p:nvPr>
        </p:nvSpPr>
        <p:spPr/>
        <p:txBody>
          <a:bodyPr/>
          <a:lstStyle/>
          <a:p>
            <a:r>
              <a:rPr lang="en-US" dirty="0"/>
              <a:t>Wrap Up</a:t>
            </a:r>
          </a:p>
        </p:txBody>
      </p:sp>
      <p:sp>
        <p:nvSpPr>
          <p:cNvPr id="3" name="Content Placeholder 2">
            <a:extLst>
              <a:ext uri="{FF2B5EF4-FFF2-40B4-BE49-F238E27FC236}">
                <a16:creationId xmlns:a16="http://schemas.microsoft.com/office/drawing/2014/main" id="{44C6AE48-AA21-684B-BB33-47ECDD441A81}"/>
              </a:ext>
            </a:extLst>
          </p:cNvPr>
          <p:cNvSpPr>
            <a:spLocks noGrp="1"/>
          </p:cNvSpPr>
          <p:nvPr>
            <p:ph idx="1"/>
          </p:nvPr>
        </p:nvSpPr>
        <p:spPr/>
        <p:txBody>
          <a:bodyPr/>
          <a:lstStyle/>
          <a:p>
            <a:r>
              <a:rPr lang="en-US" dirty="0"/>
              <a:t>RNA vaccines have been in development for decades</a:t>
            </a:r>
          </a:p>
          <a:p>
            <a:endParaRPr lang="en-US" dirty="0"/>
          </a:p>
          <a:p>
            <a:r>
              <a:rPr lang="en-US" dirty="0"/>
              <a:t>Two RNA vaccines are currently shown to be around 95% effective in preventing COVID-19 and are approved for use in the United States</a:t>
            </a:r>
          </a:p>
          <a:p>
            <a:endParaRPr lang="en-US" dirty="0"/>
          </a:p>
          <a:p>
            <a:r>
              <a:rPr lang="en-US" dirty="0"/>
              <a:t>This type of vaccine platform could be used for a multitude of other diseases moving forward</a:t>
            </a:r>
          </a:p>
        </p:txBody>
      </p:sp>
    </p:spTree>
    <p:extLst>
      <p:ext uri="{BB962C8B-B14F-4D97-AF65-F5344CB8AC3E}">
        <p14:creationId xmlns:p14="http://schemas.microsoft.com/office/powerpoint/2010/main" val="32322608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3AD49-509C-4144-83CF-88642DE6DABC}"/>
              </a:ext>
            </a:extLst>
          </p:cNvPr>
          <p:cNvSpPr>
            <a:spLocks noGrp="1"/>
          </p:cNvSpPr>
          <p:nvPr>
            <p:ph type="title"/>
          </p:nvPr>
        </p:nvSpPr>
        <p:spPr/>
        <p:txBody>
          <a:bodyPr/>
          <a:lstStyle/>
          <a:p>
            <a:r>
              <a:rPr lang="en-US" dirty="0"/>
              <a:t>Q&amp;A</a:t>
            </a:r>
          </a:p>
        </p:txBody>
      </p:sp>
      <p:sp>
        <p:nvSpPr>
          <p:cNvPr id="3" name="Content Placeholder 2">
            <a:extLst>
              <a:ext uri="{FF2B5EF4-FFF2-40B4-BE49-F238E27FC236}">
                <a16:creationId xmlns:a16="http://schemas.microsoft.com/office/drawing/2014/main" id="{225A98FA-0EBE-0447-A36F-3556C3A496E7}"/>
              </a:ext>
            </a:extLst>
          </p:cNvPr>
          <p:cNvSpPr>
            <a:spLocks noGrp="1"/>
          </p:cNvSpPr>
          <p:nvPr>
            <p:ph idx="1"/>
          </p:nvPr>
        </p:nvSpPr>
        <p:spPr/>
        <p:txBody>
          <a:bodyPr/>
          <a:lstStyle/>
          <a:p>
            <a:r>
              <a:rPr lang="en-US" dirty="0"/>
              <a:t>Do RNA vaccines change our DNA?</a:t>
            </a:r>
          </a:p>
          <a:p>
            <a:endParaRPr lang="en-US" dirty="0"/>
          </a:p>
          <a:p>
            <a:endParaRPr lang="en-US" dirty="0"/>
          </a:p>
          <a:p>
            <a:r>
              <a:rPr lang="en-US" dirty="0"/>
              <a:t>No! RNA in the vaccine does not enter the nucleus or interact with our own DNA in any way. It is also quickly degraded.</a:t>
            </a:r>
          </a:p>
          <a:p>
            <a:endParaRPr lang="en-US" dirty="0"/>
          </a:p>
          <a:p>
            <a:endParaRPr lang="en-US" dirty="0"/>
          </a:p>
        </p:txBody>
      </p:sp>
    </p:spTree>
    <p:extLst>
      <p:ext uri="{BB962C8B-B14F-4D97-AF65-F5344CB8AC3E}">
        <p14:creationId xmlns:p14="http://schemas.microsoft.com/office/powerpoint/2010/main" val="2554117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30632-CC3A-8E49-9A95-916C6724FDF4}"/>
              </a:ext>
            </a:extLst>
          </p:cNvPr>
          <p:cNvSpPr>
            <a:spLocks noGrp="1"/>
          </p:cNvSpPr>
          <p:nvPr>
            <p:ph type="title"/>
          </p:nvPr>
        </p:nvSpPr>
        <p:spPr/>
        <p:txBody>
          <a:bodyPr>
            <a:normAutofit fontScale="90000"/>
          </a:bodyPr>
          <a:lstStyle/>
          <a:p>
            <a:r>
              <a:rPr lang="en-US" dirty="0"/>
              <a:t>How do RNA Vaccines Work against SARS-CoV-2?</a:t>
            </a:r>
          </a:p>
        </p:txBody>
      </p:sp>
      <p:pic>
        <p:nvPicPr>
          <p:cNvPr id="21" name="Picture 20">
            <a:extLst>
              <a:ext uri="{FF2B5EF4-FFF2-40B4-BE49-F238E27FC236}">
                <a16:creationId xmlns:a16="http://schemas.microsoft.com/office/drawing/2014/main" id="{7CC00898-028E-FA4E-B36B-CAD58378232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28081" y="1100725"/>
            <a:ext cx="1160422" cy="1162579"/>
          </a:xfrm>
          <a:prstGeom prst="rect">
            <a:avLst/>
          </a:prstGeom>
        </p:spPr>
      </p:pic>
      <p:sp>
        <p:nvSpPr>
          <p:cNvPr id="22" name="Freeform: Shape 10">
            <a:extLst>
              <a:ext uri="{FF2B5EF4-FFF2-40B4-BE49-F238E27FC236}">
                <a16:creationId xmlns:a16="http://schemas.microsoft.com/office/drawing/2014/main" id="{F8BA2444-EAB6-3149-B0FC-775E88370B7A}"/>
              </a:ext>
            </a:extLst>
          </p:cNvPr>
          <p:cNvSpPr/>
          <p:nvPr/>
        </p:nvSpPr>
        <p:spPr>
          <a:xfrm>
            <a:off x="-157018" y="2068417"/>
            <a:ext cx="8765310" cy="4184601"/>
          </a:xfrm>
          <a:custGeom>
            <a:avLst/>
            <a:gdLst>
              <a:gd name="connsiteX0" fmla="*/ 110836 w 8765310"/>
              <a:gd name="connsiteY0" fmla="*/ 194492 h 4184601"/>
              <a:gd name="connsiteX1" fmla="*/ 110836 w 8765310"/>
              <a:gd name="connsiteY1" fmla="*/ 194492 h 4184601"/>
              <a:gd name="connsiteX2" fmla="*/ 295563 w 8765310"/>
              <a:gd name="connsiteY2" fmla="*/ 148310 h 4184601"/>
              <a:gd name="connsiteX3" fmla="*/ 350982 w 8765310"/>
              <a:gd name="connsiteY3" fmla="*/ 139074 h 4184601"/>
              <a:gd name="connsiteX4" fmla="*/ 387927 w 8765310"/>
              <a:gd name="connsiteY4" fmla="*/ 129838 h 4184601"/>
              <a:gd name="connsiteX5" fmla="*/ 452582 w 8765310"/>
              <a:gd name="connsiteY5" fmla="*/ 120601 h 4184601"/>
              <a:gd name="connsiteX6" fmla="*/ 535709 w 8765310"/>
              <a:gd name="connsiteY6" fmla="*/ 92892 h 4184601"/>
              <a:gd name="connsiteX7" fmla="*/ 665018 w 8765310"/>
              <a:gd name="connsiteY7" fmla="*/ 74419 h 4184601"/>
              <a:gd name="connsiteX8" fmla="*/ 803563 w 8765310"/>
              <a:gd name="connsiteY8" fmla="*/ 46710 h 4184601"/>
              <a:gd name="connsiteX9" fmla="*/ 969818 w 8765310"/>
              <a:gd name="connsiteY9" fmla="*/ 37474 h 4184601"/>
              <a:gd name="connsiteX10" fmla="*/ 1080654 w 8765310"/>
              <a:gd name="connsiteY10" fmla="*/ 28238 h 4184601"/>
              <a:gd name="connsiteX11" fmla="*/ 1634836 w 8765310"/>
              <a:gd name="connsiteY11" fmla="*/ 19001 h 4184601"/>
              <a:gd name="connsiteX12" fmla="*/ 2179782 w 8765310"/>
              <a:gd name="connsiteY12" fmla="*/ 528 h 4184601"/>
              <a:gd name="connsiteX13" fmla="*/ 2641600 w 8765310"/>
              <a:gd name="connsiteY13" fmla="*/ 19001 h 4184601"/>
              <a:gd name="connsiteX14" fmla="*/ 2863273 w 8765310"/>
              <a:gd name="connsiteY14" fmla="*/ 74419 h 4184601"/>
              <a:gd name="connsiteX15" fmla="*/ 3205018 w 8765310"/>
              <a:gd name="connsiteY15" fmla="*/ 194492 h 4184601"/>
              <a:gd name="connsiteX16" fmla="*/ 3472873 w 8765310"/>
              <a:gd name="connsiteY16" fmla="*/ 222201 h 4184601"/>
              <a:gd name="connsiteX17" fmla="*/ 3648363 w 8765310"/>
              <a:gd name="connsiteY17" fmla="*/ 203728 h 4184601"/>
              <a:gd name="connsiteX18" fmla="*/ 3759200 w 8765310"/>
              <a:gd name="connsiteY18" fmla="*/ 231438 h 4184601"/>
              <a:gd name="connsiteX19" fmla="*/ 3833091 w 8765310"/>
              <a:gd name="connsiteY19" fmla="*/ 249910 h 4184601"/>
              <a:gd name="connsiteX20" fmla="*/ 3906982 w 8765310"/>
              <a:gd name="connsiteY20" fmla="*/ 259147 h 4184601"/>
              <a:gd name="connsiteX21" fmla="*/ 3990109 w 8765310"/>
              <a:gd name="connsiteY21" fmla="*/ 277619 h 4184601"/>
              <a:gd name="connsiteX22" fmla="*/ 4100945 w 8765310"/>
              <a:gd name="connsiteY22" fmla="*/ 305328 h 4184601"/>
              <a:gd name="connsiteX23" fmla="*/ 4174836 w 8765310"/>
              <a:gd name="connsiteY23" fmla="*/ 333038 h 4184601"/>
              <a:gd name="connsiteX24" fmla="*/ 4202545 w 8765310"/>
              <a:gd name="connsiteY24" fmla="*/ 342274 h 4184601"/>
              <a:gd name="connsiteX25" fmla="*/ 4248727 w 8765310"/>
              <a:gd name="connsiteY25" fmla="*/ 351510 h 4184601"/>
              <a:gd name="connsiteX26" fmla="*/ 4294909 w 8765310"/>
              <a:gd name="connsiteY26" fmla="*/ 369983 h 4184601"/>
              <a:gd name="connsiteX27" fmla="*/ 4322618 w 8765310"/>
              <a:gd name="connsiteY27" fmla="*/ 379219 h 4184601"/>
              <a:gd name="connsiteX28" fmla="*/ 4359563 w 8765310"/>
              <a:gd name="connsiteY28" fmla="*/ 397692 h 4184601"/>
              <a:gd name="connsiteX29" fmla="*/ 4516582 w 8765310"/>
              <a:gd name="connsiteY29" fmla="*/ 425401 h 4184601"/>
              <a:gd name="connsiteX30" fmla="*/ 4608945 w 8765310"/>
              <a:gd name="connsiteY30" fmla="*/ 443874 h 4184601"/>
              <a:gd name="connsiteX31" fmla="*/ 4655127 w 8765310"/>
              <a:gd name="connsiteY31" fmla="*/ 462347 h 4184601"/>
              <a:gd name="connsiteX32" fmla="*/ 4821382 w 8765310"/>
              <a:gd name="connsiteY32" fmla="*/ 499292 h 4184601"/>
              <a:gd name="connsiteX33" fmla="*/ 4886036 w 8765310"/>
              <a:gd name="connsiteY33" fmla="*/ 527001 h 4184601"/>
              <a:gd name="connsiteX34" fmla="*/ 4932218 w 8765310"/>
              <a:gd name="connsiteY34" fmla="*/ 536238 h 4184601"/>
              <a:gd name="connsiteX35" fmla="*/ 4969163 w 8765310"/>
              <a:gd name="connsiteY35" fmla="*/ 545474 h 4184601"/>
              <a:gd name="connsiteX36" fmla="*/ 5052291 w 8765310"/>
              <a:gd name="connsiteY36" fmla="*/ 573183 h 4184601"/>
              <a:gd name="connsiteX37" fmla="*/ 5153891 w 8765310"/>
              <a:gd name="connsiteY37" fmla="*/ 600892 h 4184601"/>
              <a:gd name="connsiteX38" fmla="*/ 5384800 w 8765310"/>
              <a:gd name="connsiteY38" fmla="*/ 665547 h 4184601"/>
              <a:gd name="connsiteX39" fmla="*/ 5495636 w 8765310"/>
              <a:gd name="connsiteY39" fmla="*/ 693256 h 4184601"/>
              <a:gd name="connsiteX40" fmla="*/ 5652654 w 8765310"/>
              <a:gd name="connsiteY40" fmla="*/ 757910 h 4184601"/>
              <a:gd name="connsiteX41" fmla="*/ 5717309 w 8765310"/>
              <a:gd name="connsiteY41" fmla="*/ 785619 h 4184601"/>
              <a:gd name="connsiteX42" fmla="*/ 5975927 w 8765310"/>
              <a:gd name="connsiteY42" fmla="*/ 896456 h 4184601"/>
              <a:gd name="connsiteX43" fmla="*/ 6188363 w 8765310"/>
              <a:gd name="connsiteY43" fmla="*/ 988819 h 4184601"/>
              <a:gd name="connsiteX44" fmla="*/ 6317673 w 8765310"/>
              <a:gd name="connsiteY44" fmla="*/ 1071947 h 4184601"/>
              <a:gd name="connsiteX45" fmla="*/ 6391563 w 8765310"/>
              <a:gd name="connsiteY45" fmla="*/ 1127365 h 4184601"/>
              <a:gd name="connsiteX46" fmla="*/ 6465454 w 8765310"/>
              <a:gd name="connsiteY46" fmla="*/ 1182783 h 4184601"/>
              <a:gd name="connsiteX47" fmla="*/ 6613236 w 8765310"/>
              <a:gd name="connsiteY47" fmla="*/ 1284383 h 4184601"/>
              <a:gd name="connsiteX48" fmla="*/ 6668654 w 8765310"/>
              <a:gd name="connsiteY48" fmla="*/ 1321328 h 4184601"/>
              <a:gd name="connsiteX49" fmla="*/ 6714836 w 8765310"/>
              <a:gd name="connsiteY49" fmla="*/ 1367510 h 4184601"/>
              <a:gd name="connsiteX50" fmla="*/ 6770254 w 8765310"/>
              <a:gd name="connsiteY50" fmla="*/ 1395219 h 4184601"/>
              <a:gd name="connsiteX51" fmla="*/ 6853382 w 8765310"/>
              <a:gd name="connsiteY51" fmla="*/ 1487583 h 4184601"/>
              <a:gd name="connsiteX52" fmla="*/ 6927273 w 8765310"/>
              <a:gd name="connsiteY52" fmla="*/ 1561474 h 4184601"/>
              <a:gd name="connsiteX53" fmla="*/ 6954982 w 8765310"/>
              <a:gd name="connsiteY53" fmla="*/ 1589183 h 4184601"/>
              <a:gd name="connsiteX54" fmla="*/ 6991927 w 8765310"/>
              <a:gd name="connsiteY54" fmla="*/ 1626128 h 4184601"/>
              <a:gd name="connsiteX55" fmla="*/ 7010400 w 8765310"/>
              <a:gd name="connsiteY55" fmla="*/ 1653838 h 4184601"/>
              <a:gd name="connsiteX56" fmla="*/ 7047345 w 8765310"/>
              <a:gd name="connsiteY56" fmla="*/ 1681547 h 4184601"/>
              <a:gd name="connsiteX57" fmla="*/ 7232073 w 8765310"/>
              <a:gd name="connsiteY57" fmla="*/ 1866274 h 4184601"/>
              <a:gd name="connsiteX58" fmla="*/ 7370618 w 8765310"/>
              <a:gd name="connsiteY58" fmla="*/ 1967874 h 4184601"/>
              <a:gd name="connsiteX59" fmla="*/ 7453745 w 8765310"/>
              <a:gd name="connsiteY59" fmla="*/ 2060238 h 4184601"/>
              <a:gd name="connsiteX60" fmla="*/ 7518400 w 8765310"/>
              <a:gd name="connsiteY60" fmla="*/ 2106419 h 4184601"/>
              <a:gd name="connsiteX61" fmla="*/ 7564582 w 8765310"/>
              <a:gd name="connsiteY61" fmla="*/ 2152601 h 4184601"/>
              <a:gd name="connsiteX62" fmla="*/ 7656945 w 8765310"/>
              <a:gd name="connsiteY62" fmla="*/ 2244965 h 4184601"/>
              <a:gd name="connsiteX63" fmla="*/ 7693891 w 8765310"/>
              <a:gd name="connsiteY63" fmla="*/ 2281910 h 4184601"/>
              <a:gd name="connsiteX64" fmla="*/ 7740073 w 8765310"/>
              <a:gd name="connsiteY64" fmla="*/ 2328092 h 4184601"/>
              <a:gd name="connsiteX65" fmla="*/ 7777018 w 8765310"/>
              <a:gd name="connsiteY65" fmla="*/ 2365038 h 4184601"/>
              <a:gd name="connsiteX66" fmla="*/ 7795491 w 8765310"/>
              <a:gd name="connsiteY66" fmla="*/ 2392747 h 4184601"/>
              <a:gd name="connsiteX67" fmla="*/ 7869382 w 8765310"/>
              <a:gd name="connsiteY67" fmla="*/ 2466638 h 4184601"/>
              <a:gd name="connsiteX68" fmla="*/ 7897091 w 8765310"/>
              <a:gd name="connsiteY68" fmla="*/ 2494347 h 4184601"/>
              <a:gd name="connsiteX69" fmla="*/ 7943273 w 8765310"/>
              <a:gd name="connsiteY69" fmla="*/ 2540528 h 4184601"/>
              <a:gd name="connsiteX70" fmla="*/ 7961745 w 8765310"/>
              <a:gd name="connsiteY70" fmla="*/ 2568238 h 4184601"/>
              <a:gd name="connsiteX71" fmla="*/ 8017163 w 8765310"/>
              <a:gd name="connsiteY71" fmla="*/ 2614419 h 4184601"/>
              <a:gd name="connsiteX72" fmla="*/ 8044873 w 8765310"/>
              <a:gd name="connsiteY72" fmla="*/ 2651365 h 4184601"/>
              <a:gd name="connsiteX73" fmla="*/ 8109527 w 8765310"/>
              <a:gd name="connsiteY73" fmla="*/ 2725256 h 4184601"/>
              <a:gd name="connsiteX74" fmla="*/ 8137236 w 8765310"/>
              <a:gd name="connsiteY74" fmla="*/ 2771438 h 4184601"/>
              <a:gd name="connsiteX75" fmla="*/ 8183418 w 8765310"/>
              <a:gd name="connsiteY75" fmla="*/ 2826856 h 4184601"/>
              <a:gd name="connsiteX76" fmla="*/ 8211127 w 8765310"/>
              <a:gd name="connsiteY76" fmla="*/ 2863801 h 4184601"/>
              <a:gd name="connsiteX77" fmla="*/ 8275782 w 8765310"/>
              <a:gd name="connsiteY77" fmla="*/ 2956165 h 4184601"/>
              <a:gd name="connsiteX78" fmla="*/ 8312727 w 8765310"/>
              <a:gd name="connsiteY78" fmla="*/ 2993110 h 4184601"/>
              <a:gd name="connsiteX79" fmla="*/ 8349673 w 8765310"/>
              <a:gd name="connsiteY79" fmla="*/ 3048528 h 4184601"/>
              <a:gd name="connsiteX80" fmla="*/ 8377382 w 8765310"/>
              <a:gd name="connsiteY80" fmla="*/ 3085474 h 4184601"/>
              <a:gd name="connsiteX81" fmla="*/ 8395854 w 8765310"/>
              <a:gd name="connsiteY81" fmla="*/ 3140892 h 4184601"/>
              <a:gd name="connsiteX82" fmla="*/ 8405091 w 8765310"/>
              <a:gd name="connsiteY82" fmla="*/ 3187074 h 4184601"/>
              <a:gd name="connsiteX83" fmla="*/ 8432800 w 8765310"/>
              <a:gd name="connsiteY83" fmla="*/ 3224019 h 4184601"/>
              <a:gd name="connsiteX84" fmla="*/ 8469745 w 8765310"/>
              <a:gd name="connsiteY84" fmla="*/ 3344092 h 4184601"/>
              <a:gd name="connsiteX85" fmla="*/ 8478982 w 8765310"/>
              <a:gd name="connsiteY85" fmla="*/ 3371801 h 4184601"/>
              <a:gd name="connsiteX86" fmla="*/ 8506691 w 8765310"/>
              <a:gd name="connsiteY86" fmla="*/ 3408747 h 4184601"/>
              <a:gd name="connsiteX87" fmla="*/ 8515927 w 8765310"/>
              <a:gd name="connsiteY87" fmla="*/ 3445692 h 4184601"/>
              <a:gd name="connsiteX88" fmla="*/ 8552873 w 8765310"/>
              <a:gd name="connsiteY88" fmla="*/ 3538056 h 4184601"/>
              <a:gd name="connsiteX89" fmla="*/ 8562109 w 8765310"/>
              <a:gd name="connsiteY89" fmla="*/ 3575001 h 4184601"/>
              <a:gd name="connsiteX90" fmla="*/ 8599054 w 8765310"/>
              <a:gd name="connsiteY90" fmla="*/ 3630419 h 4184601"/>
              <a:gd name="connsiteX91" fmla="*/ 8617527 w 8765310"/>
              <a:gd name="connsiteY91" fmla="*/ 3685838 h 4184601"/>
              <a:gd name="connsiteX92" fmla="*/ 8654473 w 8765310"/>
              <a:gd name="connsiteY92" fmla="*/ 3750492 h 4184601"/>
              <a:gd name="connsiteX93" fmla="*/ 8682182 w 8765310"/>
              <a:gd name="connsiteY93" fmla="*/ 3815147 h 4184601"/>
              <a:gd name="connsiteX94" fmla="*/ 8700654 w 8765310"/>
              <a:gd name="connsiteY94" fmla="*/ 3879801 h 4184601"/>
              <a:gd name="connsiteX95" fmla="*/ 8719127 w 8765310"/>
              <a:gd name="connsiteY95" fmla="*/ 3935219 h 4184601"/>
              <a:gd name="connsiteX96" fmla="*/ 8728363 w 8765310"/>
              <a:gd name="connsiteY96" fmla="*/ 3962928 h 4184601"/>
              <a:gd name="connsiteX97" fmla="*/ 8737600 w 8765310"/>
              <a:gd name="connsiteY97" fmla="*/ 3999874 h 4184601"/>
              <a:gd name="connsiteX98" fmla="*/ 8746836 w 8765310"/>
              <a:gd name="connsiteY98" fmla="*/ 4046056 h 4184601"/>
              <a:gd name="connsiteX99" fmla="*/ 8756073 w 8765310"/>
              <a:gd name="connsiteY99" fmla="*/ 4073765 h 4184601"/>
              <a:gd name="connsiteX100" fmla="*/ 8765309 w 8765310"/>
              <a:gd name="connsiteY100" fmla="*/ 4175365 h 4184601"/>
              <a:gd name="connsiteX101" fmla="*/ 0 w 8765310"/>
              <a:gd name="connsiteY101" fmla="*/ 4184601 h 4184601"/>
              <a:gd name="connsiteX102" fmla="*/ 110836 w 8765310"/>
              <a:gd name="connsiteY102" fmla="*/ 194492 h 418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8765310" h="4184601">
                <a:moveTo>
                  <a:pt x="110836" y="194492"/>
                </a:moveTo>
                <a:lnTo>
                  <a:pt x="110836" y="194492"/>
                </a:lnTo>
                <a:cubicBezTo>
                  <a:pt x="172412" y="179098"/>
                  <a:pt x="232956" y="158744"/>
                  <a:pt x="295563" y="148310"/>
                </a:cubicBezTo>
                <a:cubicBezTo>
                  <a:pt x="314036" y="145231"/>
                  <a:pt x="332618" y="142747"/>
                  <a:pt x="350982" y="139074"/>
                </a:cubicBezTo>
                <a:cubicBezTo>
                  <a:pt x="363430" y="136585"/>
                  <a:pt x="375438" y="132109"/>
                  <a:pt x="387927" y="129838"/>
                </a:cubicBezTo>
                <a:cubicBezTo>
                  <a:pt x="409346" y="125944"/>
                  <a:pt x="431030" y="123680"/>
                  <a:pt x="452582" y="120601"/>
                </a:cubicBezTo>
                <a:cubicBezTo>
                  <a:pt x="480291" y="111365"/>
                  <a:pt x="507487" y="100418"/>
                  <a:pt x="535709" y="92892"/>
                </a:cubicBezTo>
                <a:cubicBezTo>
                  <a:pt x="566826" y="84594"/>
                  <a:pt x="637205" y="79327"/>
                  <a:pt x="665018" y="74419"/>
                </a:cubicBezTo>
                <a:cubicBezTo>
                  <a:pt x="703093" y="67700"/>
                  <a:pt x="761932" y="50179"/>
                  <a:pt x="803563" y="46710"/>
                </a:cubicBezTo>
                <a:cubicBezTo>
                  <a:pt x="858875" y="42101"/>
                  <a:pt x="914437" y="41166"/>
                  <a:pt x="969818" y="37474"/>
                </a:cubicBezTo>
                <a:cubicBezTo>
                  <a:pt x="1006809" y="35008"/>
                  <a:pt x="1043595" y="29267"/>
                  <a:pt x="1080654" y="28238"/>
                </a:cubicBezTo>
                <a:cubicBezTo>
                  <a:pt x="1265336" y="23108"/>
                  <a:pt x="1450109" y="22080"/>
                  <a:pt x="1634836" y="19001"/>
                </a:cubicBezTo>
                <a:cubicBezTo>
                  <a:pt x="1816485" y="12843"/>
                  <a:pt x="1998039" y="2402"/>
                  <a:pt x="2179782" y="528"/>
                </a:cubicBezTo>
                <a:cubicBezTo>
                  <a:pt x="2416042" y="-1908"/>
                  <a:pt x="2462214" y="4053"/>
                  <a:pt x="2641600" y="19001"/>
                </a:cubicBezTo>
                <a:cubicBezTo>
                  <a:pt x="2717064" y="34094"/>
                  <a:pt x="2790958" y="47301"/>
                  <a:pt x="2863273" y="74419"/>
                </a:cubicBezTo>
                <a:cubicBezTo>
                  <a:pt x="2988140" y="121244"/>
                  <a:pt x="3053271" y="160770"/>
                  <a:pt x="3205018" y="194492"/>
                </a:cubicBezTo>
                <a:cubicBezTo>
                  <a:pt x="3348330" y="226340"/>
                  <a:pt x="3259795" y="211548"/>
                  <a:pt x="3472873" y="222201"/>
                </a:cubicBezTo>
                <a:cubicBezTo>
                  <a:pt x="3531370" y="216043"/>
                  <a:pt x="3589587" y="205989"/>
                  <a:pt x="3648363" y="203728"/>
                </a:cubicBezTo>
                <a:cubicBezTo>
                  <a:pt x="3710216" y="201349"/>
                  <a:pt x="3707439" y="215512"/>
                  <a:pt x="3759200" y="231438"/>
                </a:cubicBezTo>
                <a:cubicBezTo>
                  <a:pt x="3783466" y="238904"/>
                  <a:pt x="3807899" y="246761"/>
                  <a:pt x="3833091" y="249910"/>
                </a:cubicBezTo>
                <a:cubicBezTo>
                  <a:pt x="3857721" y="252989"/>
                  <a:pt x="3882449" y="255373"/>
                  <a:pt x="3906982" y="259147"/>
                </a:cubicBezTo>
                <a:cubicBezTo>
                  <a:pt x="3952241" y="266110"/>
                  <a:pt x="3948744" y="268427"/>
                  <a:pt x="3990109" y="277619"/>
                </a:cubicBezTo>
                <a:cubicBezTo>
                  <a:pt x="4067467" y="294810"/>
                  <a:pt x="4008065" y="277464"/>
                  <a:pt x="4100945" y="305328"/>
                </a:cubicBezTo>
                <a:cubicBezTo>
                  <a:pt x="4135875" y="315807"/>
                  <a:pt x="4134102" y="317763"/>
                  <a:pt x="4174836" y="333038"/>
                </a:cubicBezTo>
                <a:cubicBezTo>
                  <a:pt x="4183952" y="336456"/>
                  <a:pt x="4193100" y="339913"/>
                  <a:pt x="4202545" y="342274"/>
                </a:cubicBezTo>
                <a:cubicBezTo>
                  <a:pt x="4217775" y="346081"/>
                  <a:pt x="4233333" y="348431"/>
                  <a:pt x="4248727" y="351510"/>
                </a:cubicBezTo>
                <a:cubicBezTo>
                  <a:pt x="4264121" y="357668"/>
                  <a:pt x="4279385" y="364161"/>
                  <a:pt x="4294909" y="369983"/>
                </a:cubicBezTo>
                <a:cubicBezTo>
                  <a:pt x="4304025" y="373401"/>
                  <a:pt x="4313669" y="375384"/>
                  <a:pt x="4322618" y="379219"/>
                </a:cubicBezTo>
                <a:cubicBezTo>
                  <a:pt x="4335273" y="384643"/>
                  <a:pt x="4346169" y="394503"/>
                  <a:pt x="4359563" y="397692"/>
                </a:cubicBezTo>
                <a:cubicBezTo>
                  <a:pt x="4411266" y="410002"/>
                  <a:pt x="4465021" y="412510"/>
                  <a:pt x="4516582" y="425401"/>
                </a:cubicBezTo>
                <a:cubicBezTo>
                  <a:pt x="4571695" y="439180"/>
                  <a:pt x="4541006" y="432551"/>
                  <a:pt x="4608945" y="443874"/>
                </a:cubicBezTo>
                <a:cubicBezTo>
                  <a:pt x="4624339" y="450032"/>
                  <a:pt x="4639093" y="458128"/>
                  <a:pt x="4655127" y="462347"/>
                </a:cubicBezTo>
                <a:cubicBezTo>
                  <a:pt x="4665567" y="465094"/>
                  <a:pt x="4779476" y="487319"/>
                  <a:pt x="4821382" y="499292"/>
                </a:cubicBezTo>
                <a:cubicBezTo>
                  <a:pt x="4934329" y="531561"/>
                  <a:pt x="4738311" y="477757"/>
                  <a:pt x="4886036" y="527001"/>
                </a:cubicBezTo>
                <a:cubicBezTo>
                  <a:pt x="4900929" y="531966"/>
                  <a:pt x="4916893" y="532832"/>
                  <a:pt x="4932218" y="536238"/>
                </a:cubicBezTo>
                <a:cubicBezTo>
                  <a:pt x="4944610" y="538992"/>
                  <a:pt x="4957030" y="541741"/>
                  <a:pt x="4969163" y="545474"/>
                </a:cubicBezTo>
                <a:cubicBezTo>
                  <a:pt x="4997080" y="554064"/>
                  <a:pt x="5023650" y="567455"/>
                  <a:pt x="5052291" y="573183"/>
                </a:cubicBezTo>
                <a:cubicBezTo>
                  <a:pt x="5144559" y="591636"/>
                  <a:pt x="5050100" y="570759"/>
                  <a:pt x="5153891" y="600892"/>
                </a:cubicBezTo>
                <a:cubicBezTo>
                  <a:pt x="5230651" y="623177"/>
                  <a:pt x="5307257" y="646161"/>
                  <a:pt x="5384800" y="665547"/>
                </a:cubicBezTo>
                <a:cubicBezTo>
                  <a:pt x="5421745" y="674783"/>
                  <a:pt x="5461574" y="676225"/>
                  <a:pt x="5495636" y="693256"/>
                </a:cubicBezTo>
                <a:cubicBezTo>
                  <a:pt x="5595651" y="743263"/>
                  <a:pt x="5543403" y="721493"/>
                  <a:pt x="5652654" y="757910"/>
                </a:cubicBezTo>
                <a:cubicBezTo>
                  <a:pt x="5715962" y="800116"/>
                  <a:pt x="5640963" y="754603"/>
                  <a:pt x="5717309" y="785619"/>
                </a:cubicBezTo>
                <a:cubicBezTo>
                  <a:pt x="5804202" y="820919"/>
                  <a:pt x="5889610" y="859771"/>
                  <a:pt x="5975927" y="896456"/>
                </a:cubicBezTo>
                <a:cubicBezTo>
                  <a:pt x="5989808" y="902356"/>
                  <a:pt x="6172359" y="976816"/>
                  <a:pt x="6188363" y="988819"/>
                </a:cubicBezTo>
                <a:cubicBezTo>
                  <a:pt x="6278777" y="1056630"/>
                  <a:pt x="6234716" y="1030469"/>
                  <a:pt x="6317673" y="1071947"/>
                </a:cubicBezTo>
                <a:cubicBezTo>
                  <a:pt x="6397570" y="1151844"/>
                  <a:pt x="6312781" y="1074843"/>
                  <a:pt x="6391563" y="1127365"/>
                </a:cubicBezTo>
                <a:cubicBezTo>
                  <a:pt x="6417180" y="1144443"/>
                  <a:pt x="6440330" y="1164987"/>
                  <a:pt x="6465454" y="1182783"/>
                </a:cubicBezTo>
                <a:cubicBezTo>
                  <a:pt x="6514235" y="1217336"/>
                  <a:pt x="6563845" y="1250707"/>
                  <a:pt x="6613236" y="1284383"/>
                </a:cubicBezTo>
                <a:cubicBezTo>
                  <a:pt x="6631579" y="1296890"/>
                  <a:pt x="6652955" y="1305629"/>
                  <a:pt x="6668654" y="1321328"/>
                </a:cubicBezTo>
                <a:cubicBezTo>
                  <a:pt x="6684048" y="1336722"/>
                  <a:pt x="6697229" y="1354705"/>
                  <a:pt x="6714836" y="1367510"/>
                </a:cubicBezTo>
                <a:cubicBezTo>
                  <a:pt x="6731539" y="1379658"/>
                  <a:pt x="6753884" y="1382627"/>
                  <a:pt x="6770254" y="1395219"/>
                </a:cubicBezTo>
                <a:cubicBezTo>
                  <a:pt x="6909640" y="1502439"/>
                  <a:pt x="6793643" y="1421870"/>
                  <a:pt x="6853382" y="1487583"/>
                </a:cubicBezTo>
                <a:cubicBezTo>
                  <a:pt x="6876813" y="1513357"/>
                  <a:pt x="6902643" y="1536844"/>
                  <a:pt x="6927273" y="1561474"/>
                </a:cubicBezTo>
                <a:lnTo>
                  <a:pt x="6954982" y="1589183"/>
                </a:lnTo>
                <a:cubicBezTo>
                  <a:pt x="6967297" y="1601498"/>
                  <a:pt x="6982266" y="1611637"/>
                  <a:pt x="6991927" y="1626128"/>
                </a:cubicBezTo>
                <a:cubicBezTo>
                  <a:pt x="6998085" y="1635365"/>
                  <a:pt x="7002550" y="1645988"/>
                  <a:pt x="7010400" y="1653838"/>
                </a:cubicBezTo>
                <a:cubicBezTo>
                  <a:pt x="7021285" y="1664723"/>
                  <a:pt x="7036460" y="1670662"/>
                  <a:pt x="7047345" y="1681547"/>
                </a:cubicBezTo>
                <a:cubicBezTo>
                  <a:pt x="7146184" y="1780385"/>
                  <a:pt x="7148694" y="1805635"/>
                  <a:pt x="7232073" y="1866274"/>
                </a:cubicBezTo>
                <a:cubicBezTo>
                  <a:pt x="7270695" y="1894363"/>
                  <a:pt x="7342706" y="1934380"/>
                  <a:pt x="7370618" y="1967874"/>
                </a:cubicBezTo>
                <a:cubicBezTo>
                  <a:pt x="7392475" y="1994102"/>
                  <a:pt x="7425491" y="2037121"/>
                  <a:pt x="7453745" y="2060238"/>
                </a:cubicBezTo>
                <a:cubicBezTo>
                  <a:pt x="7474243" y="2077009"/>
                  <a:pt x="7496848" y="2091025"/>
                  <a:pt x="7518400" y="2106419"/>
                </a:cubicBezTo>
                <a:cubicBezTo>
                  <a:pt x="7559452" y="2167996"/>
                  <a:pt x="7511216" y="2103339"/>
                  <a:pt x="7564582" y="2152601"/>
                </a:cubicBezTo>
                <a:cubicBezTo>
                  <a:pt x="7596576" y="2182134"/>
                  <a:pt x="7626157" y="2214177"/>
                  <a:pt x="7656945" y="2244965"/>
                </a:cubicBezTo>
                <a:lnTo>
                  <a:pt x="7693891" y="2281910"/>
                </a:lnTo>
                <a:lnTo>
                  <a:pt x="7740073" y="2328092"/>
                </a:lnTo>
                <a:cubicBezTo>
                  <a:pt x="7752388" y="2340407"/>
                  <a:pt x="7767357" y="2350547"/>
                  <a:pt x="7777018" y="2365038"/>
                </a:cubicBezTo>
                <a:cubicBezTo>
                  <a:pt x="7783176" y="2374274"/>
                  <a:pt x="7788024" y="2384533"/>
                  <a:pt x="7795491" y="2392747"/>
                </a:cubicBezTo>
                <a:cubicBezTo>
                  <a:pt x="7818922" y="2418521"/>
                  <a:pt x="7844752" y="2442008"/>
                  <a:pt x="7869382" y="2466638"/>
                </a:cubicBezTo>
                <a:lnTo>
                  <a:pt x="7897091" y="2494347"/>
                </a:lnTo>
                <a:cubicBezTo>
                  <a:pt x="7912485" y="2509741"/>
                  <a:pt x="7931198" y="2522414"/>
                  <a:pt x="7943273" y="2540528"/>
                </a:cubicBezTo>
                <a:cubicBezTo>
                  <a:pt x="7949430" y="2549765"/>
                  <a:pt x="7954639" y="2559710"/>
                  <a:pt x="7961745" y="2568238"/>
                </a:cubicBezTo>
                <a:cubicBezTo>
                  <a:pt x="7983968" y="2594906"/>
                  <a:pt x="7989918" y="2596257"/>
                  <a:pt x="8017163" y="2614419"/>
                </a:cubicBezTo>
                <a:cubicBezTo>
                  <a:pt x="8026400" y="2626734"/>
                  <a:pt x="8035018" y="2639539"/>
                  <a:pt x="8044873" y="2651365"/>
                </a:cubicBezTo>
                <a:cubicBezTo>
                  <a:pt x="8065825" y="2676507"/>
                  <a:pt x="8089573" y="2699315"/>
                  <a:pt x="8109527" y="2725256"/>
                </a:cubicBezTo>
                <a:cubicBezTo>
                  <a:pt x="8120473" y="2739485"/>
                  <a:pt x="8126677" y="2756919"/>
                  <a:pt x="8137236" y="2771438"/>
                </a:cubicBezTo>
                <a:cubicBezTo>
                  <a:pt x="8151379" y="2790885"/>
                  <a:pt x="8168396" y="2808079"/>
                  <a:pt x="8183418" y="2826856"/>
                </a:cubicBezTo>
                <a:cubicBezTo>
                  <a:pt x="8193034" y="2838877"/>
                  <a:pt x="8202180" y="2851275"/>
                  <a:pt x="8211127" y="2863801"/>
                </a:cubicBezTo>
                <a:cubicBezTo>
                  <a:pt x="8232971" y="2894382"/>
                  <a:pt x="8249208" y="2929591"/>
                  <a:pt x="8275782" y="2956165"/>
                </a:cubicBezTo>
                <a:cubicBezTo>
                  <a:pt x="8288097" y="2968480"/>
                  <a:pt x="8301847" y="2979510"/>
                  <a:pt x="8312727" y="2993110"/>
                </a:cubicBezTo>
                <a:cubicBezTo>
                  <a:pt x="8326596" y="3010446"/>
                  <a:pt x="8336352" y="3030767"/>
                  <a:pt x="8349673" y="3048528"/>
                </a:cubicBezTo>
                <a:lnTo>
                  <a:pt x="8377382" y="3085474"/>
                </a:lnTo>
                <a:cubicBezTo>
                  <a:pt x="8383539" y="3103947"/>
                  <a:pt x="8392035" y="3121798"/>
                  <a:pt x="8395854" y="3140892"/>
                </a:cubicBezTo>
                <a:cubicBezTo>
                  <a:pt x="8398933" y="3156286"/>
                  <a:pt x="8398715" y="3172728"/>
                  <a:pt x="8405091" y="3187074"/>
                </a:cubicBezTo>
                <a:cubicBezTo>
                  <a:pt x="8411343" y="3201141"/>
                  <a:pt x="8423564" y="3211704"/>
                  <a:pt x="8432800" y="3224019"/>
                </a:cubicBezTo>
                <a:cubicBezTo>
                  <a:pt x="8449119" y="3289298"/>
                  <a:pt x="8438023" y="3248929"/>
                  <a:pt x="8469745" y="3344092"/>
                </a:cubicBezTo>
                <a:cubicBezTo>
                  <a:pt x="8472824" y="3353328"/>
                  <a:pt x="8473140" y="3364012"/>
                  <a:pt x="8478982" y="3371801"/>
                </a:cubicBezTo>
                <a:lnTo>
                  <a:pt x="8506691" y="3408747"/>
                </a:lnTo>
                <a:cubicBezTo>
                  <a:pt x="8509770" y="3421062"/>
                  <a:pt x="8511658" y="3433738"/>
                  <a:pt x="8515927" y="3445692"/>
                </a:cubicBezTo>
                <a:cubicBezTo>
                  <a:pt x="8527080" y="3476920"/>
                  <a:pt x="8544831" y="3505886"/>
                  <a:pt x="8552873" y="3538056"/>
                </a:cubicBezTo>
                <a:cubicBezTo>
                  <a:pt x="8555952" y="3550371"/>
                  <a:pt x="8556432" y="3563647"/>
                  <a:pt x="8562109" y="3575001"/>
                </a:cubicBezTo>
                <a:cubicBezTo>
                  <a:pt x="8572038" y="3594859"/>
                  <a:pt x="8592033" y="3609357"/>
                  <a:pt x="8599054" y="3630419"/>
                </a:cubicBezTo>
                <a:cubicBezTo>
                  <a:pt x="8605212" y="3648892"/>
                  <a:pt x="8608819" y="3668422"/>
                  <a:pt x="8617527" y="3685838"/>
                </a:cubicBezTo>
                <a:cubicBezTo>
                  <a:pt x="8640965" y="3732712"/>
                  <a:pt x="8628362" y="3711327"/>
                  <a:pt x="8654473" y="3750492"/>
                </a:cubicBezTo>
                <a:cubicBezTo>
                  <a:pt x="8676133" y="3815474"/>
                  <a:pt x="8647942" y="3735253"/>
                  <a:pt x="8682182" y="3815147"/>
                </a:cubicBezTo>
                <a:cubicBezTo>
                  <a:pt x="8692528" y="3839289"/>
                  <a:pt x="8692843" y="3853763"/>
                  <a:pt x="8700654" y="3879801"/>
                </a:cubicBezTo>
                <a:cubicBezTo>
                  <a:pt x="8706249" y="3898452"/>
                  <a:pt x="8712969" y="3916746"/>
                  <a:pt x="8719127" y="3935219"/>
                </a:cubicBezTo>
                <a:cubicBezTo>
                  <a:pt x="8722206" y="3944455"/>
                  <a:pt x="8726002" y="3953483"/>
                  <a:pt x="8728363" y="3962928"/>
                </a:cubicBezTo>
                <a:cubicBezTo>
                  <a:pt x="8731442" y="3975243"/>
                  <a:pt x="8734846" y="3987482"/>
                  <a:pt x="8737600" y="3999874"/>
                </a:cubicBezTo>
                <a:cubicBezTo>
                  <a:pt x="8741006" y="4015199"/>
                  <a:pt x="8743028" y="4030826"/>
                  <a:pt x="8746836" y="4046056"/>
                </a:cubicBezTo>
                <a:cubicBezTo>
                  <a:pt x="8749197" y="4055501"/>
                  <a:pt x="8752994" y="4064529"/>
                  <a:pt x="8756073" y="4073765"/>
                </a:cubicBezTo>
                <a:cubicBezTo>
                  <a:pt x="8765615" y="4169192"/>
                  <a:pt x="8765309" y="4135187"/>
                  <a:pt x="8765309" y="4175365"/>
                </a:cubicBezTo>
                <a:lnTo>
                  <a:pt x="0" y="4184601"/>
                </a:lnTo>
                <a:lnTo>
                  <a:pt x="110836" y="194492"/>
                </a:lnTo>
                <a:close/>
              </a:path>
            </a:pathLst>
          </a:custGeom>
          <a:solidFill>
            <a:schemeClr val="accent5">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3941D98C-39AF-5840-8BF3-2A6D0C2A152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355145" y="1293196"/>
            <a:ext cx="506295" cy="784945"/>
          </a:xfrm>
          <a:prstGeom prst="rect">
            <a:avLst/>
          </a:prstGeom>
        </p:spPr>
      </p:pic>
      <p:sp>
        <p:nvSpPr>
          <p:cNvPr id="18" name="Rounded Rectangle 17">
            <a:extLst>
              <a:ext uri="{FF2B5EF4-FFF2-40B4-BE49-F238E27FC236}">
                <a16:creationId xmlns:a16="http://schemas.microsoft.com/office/drawing/2014/main" id="{146D3578-3E21-4E4F-9FCB-ADBE677D60A9}"/>
              </a:ext>
            </a:extLst>
          </p:cNvPr>
          <p:cNvSpPr/>
          <p:nvPr/>
        </p:nvSpPr>
        <p:spPr>
          <a:xfrm rot="2776632">
            <a:off x="3041814" y="3852170"/>
            <a:ext cx="197373" cy="537760"/>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8BB49409-A803-BC4B-BCD4-25DE89EBD135}"/>
              </a:ext>
            </a:extLst>
          </p:cNvPr>
          <p:cNvSpPr/>
          <p:nvPr/>
        </p:nvSpPr>
        <p:spPr>
          <a:xfrm rot="2776632">
            <a:off x="2917917" y="3854730"/>
            <a:ext cx="645427" cy="30961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 name="Picture 19">
            <a:extLst>
              <a:ext uri="{FF2B5EF4-FFF2-40B4-BE49-F238E27FC236}">
                <a16:creationId xmlns:a16="http://schemas.microsoft.com/office/drawing/2014/main" id="{4FD03364-FB7A-C14E-B981-BB7A25D021FB}"/>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rot="16763857">
            <a:off x="8269804" y="3746906"/>
            <a:ext cx="424439" cy="1081963"/>
          </a:xfrm>
          <a:prstGeom prst="rect">
            <a:avLst/>
          </a:prstGeom>
        </p:spPr>
      </p:pic>
      <p:sp>
        <p:nvSpPr>
          <p:cNvPr id="23" name="TextBox 22">
            <a:extLst>
              <a:ext uri="{FF2B5EF4-FFF2-40B4-BE49-F238E27FC236}">
                <a16:creationId xmlns:a16="http://schemas.microsoft.com/office/drawing/2014/main" id="{E3A50F2E-8B3A-074C-AB79-BCBCAF615ACB}"/>
              </a:ext>
            </a:extLst>
          </p:cNvPr>
          <p:cNvSpPr txBox="1"/>
          <p:nvPr/>
        </p:nvSpPr>
        <p:spPr>
          <a:xfrm>
            <a:off x="129309" y="2386737"/>
            <a:ext cx="2743200" cy="430887"/>
          </a:xfrm>
          <a:prstGeom prst="rect">
            <a:avLst/>
          </a:prstGeom>
          <a:noFill/>
        </p:spPr>
        <p:txBody>
          <a:bodyPr wrap="square" rtlCol="0">
            <a:spAutoFit/>
          </a:bodyPr>
          <a:lstStyle/>
          <a:p>
            <a:r>
              <a:rPr lang="en-US" sz="2200" dirty="0">
                <a:solidFill>
                  <a:srgbClr val="2F528F"/>
                </a:solidFill>
                <a:latin typeface="Helvetica" panose="020B0604020202020204" pitchFamily="34" charset="0"/>
                <a:cs typeface="Helvetica" panose="020B0604020202020204" pitchFamily="34" charset="0"/>
              </a:rPr>
              <a:t>Host cell</a:t>
            </a:r>
          </a:p>
        </p:txBody>
      </p:sp>
      <p:grpSp>
        <p:nvGrpSpPr>
          <p:cNvPr id="24" name="Group 23">
            <a:extLst>
              <a:ext uri="{FF2B5EF4-FFF2-40B4-BE49-F238E27FC236}">
                <a16:creationId xmlns:a16="http://schemas.microsoft.com/office/drawing/2014/main" id="{A0FE8862-7A38-6F4B-828C-31E01D10DBF0}"/>
              </a:ext>
            </a:extLst>
          </p:cNvPr>
          <p:cNvGrpSpPr/>
          <p:nvPr/>
        </p:nvGrpSpPr>
        <p:grpSpPr>
          <a:xfrm rot="20049096">
            <a:off x="1607604" y="2927450"/>
            <a:ext cx="1558242" cy="967078"/>
            <a:chOff x="1745673" y="3334327"/>
            <a:chExt cx="1558242" cy="967078"/>
          </a:xfrm>
        </p:grpSpPr>
        <p:sp>
          <p:nvSpPr>
            <p:cNvPr id="25" name="Oval 24">
              <a:extLst>
                <a:ext uri="{FF2B5EF4-FFF2-40B4-BE49-F238E27FC236}">
                  <a16:creationId xmlns:a16="http://schemas.microsoft.com/office/drawing/2014/main" id="{17013D4F-1D82-C24F-807A-DAE38E4BA107}"/>
                </a:ext>
              </a:extLst>
            </p:cNvPr>
            <p:cNvSpPr/>
            <p:nvPr/>
          </p:nvSpPr>
          <p:spPr>
            <a:xfrm>
              <a:off x="1745673" y="3334327"/>
              <a:ext cx="1524000" cy="749667"/>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970E4EC1-DF3B-814A-9470-EDA891DEC7C2}"/>
                </a:ext>
              </a:extLst>
            </p:cNvPr>
            <p:cNvSpPr/>
            <p:nvPr/>
          </p:nvSpPr>
          <p:spPr>
            <a:xfrm>
              <a:off x="1779915" y="3898624"/>
              <a:ext cx="1524000" cy="402781"/>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TextBox 26">
            <a:extLst>
              <a:ext uri="{FF2B5EF4-FFF2-40B4-BE49-F238E27FC236}">
                <a16:creationId xmlns:a16="http://schemas.microsoft.com/office/drawing/2014/main" id="{591A455E-DDAC-F54F-986E-05F7DB9616B1}"/>
              </a:ext>
            </a:extLst>
          </p:cNvPr>
          <p:cNvSpPr txBox="1"/>
          <p:nvPr/>
        </p:nvSpPr>
        <p:spPr>
          <a:xfrm>
            <a:off x="2152908" y="2263305"/>
            <a:ext cx="2743200" cy="430887"/>
          </a:xfrm>
          <a:prstGeom prst="rect">
            <a:avLst/>
          </a:prstGeom>
          <a:noFill/>
        </p:spPr>
        <p:txBody>
          <a:bodyPr wrap="square" rtlCol="0">
            <a:spAutoFit/>
          </a:bodyPr>
          <a:lstStyle/>
          <a:p>
            <a:r>
              <a:rPr lang="en-US" sz="2200" dirty="0">
                <a:solidFill>
                  <a:srgbClr val="2F528F"/>
                </a:solidFill>
                <a:latin typeface="Helvetica" panose="020B0604020202020204" pitchFamily="34" charset="0"/>
                <a:cs typeface="Helvetica" panose="020B0604020202020204" pitchFamily="34" charset="0"/>
              </a:rPr>
              <a:t>Ribosome</a:t>
            </a:r>
          </a:p>
        </p:txBody>
      </p:sp>
      <p:pic>
        <p:nvPicPr>
          <p:cNvPr id="28" name="Picture 27">
            <a:extLst>
              <a:ext uri="{FF2B5EF4-FFF2-40B4-BE49-F238E27FC236}">
                <a16:creationId xmlns:a16="http://schemas.microsoft.com/office/drawing/2014/main" id="{B2AF0C00-8FDF-B44F-BEAF-A73EC80F16F6}"/>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rot="12608741">
            <a:off x="7851947" y="3128335"/>
            <a:ext cx="424439" cy="1081963"/>
          </a:xfrm>
          <a:prstGeom prst="rect">
            <a:avLst/>
          </a:prstGeom>
        </p:spPr>
      </p:pic>
      <p:pic>
        <p:nvPicPr>
          <p:cNvPr id="29" name="Picture 28">
            <a:extLst>
              <a:ext uri="{FF2B5EF4-FFF2-40B4-BE49-F238E27FC236}">
                <a16:creationId xmlns:a16="http://schemas.microsoft.com/office/drawing/2014/main" id="{A4CCC2B5-248B-764E-8A36-518D8E1FF104}"/>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rot="645827">
            <a:off x="10083473" y="3348804"/>
            <a:ext cx="1118393" cy="1178362"/>
          </a:xfrm>
          <a:prstGeom prst="rect">
            <a:avLst/>
          </a:prstGeom>
          <a:effectLst>
            <a:outerShdw blurRad="50800" dist="50800" dir="5400000" sx="1000" sy="1000" algn="ctr" rotWithShape="0">
              <a:srgbClr val="000000"/>
            </a:outerShdw>
          </a:effectLst>
        </p:spPr>
      </p:pic>
      <p:pic>
        <p:nvPicPr>
          <p:cNvPr id="30" name="Picture 29">
            <a:extLst>
              <a:ext uri="{FF2B5EF4-FFF2-40B4-BE49-F238E27FC236}">
                <a16:creationId xmlns:a16="http://schemas.microsoft.com/office/drawing/2014/main" id="{042E4320-9D74-FC4E-9A27-6B1F67C907D3}"/>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rot="12608741">
            <a:off x="10849941" y="2798390"/>
            <a:ext cx="424439" cy="1081963"/>
          </a:xfrm>
          <a:prstGeom prst="rect">
            <a:avLst/>
          </a:prstGeom>
        </p:spPr>
      </p:pic>
      <p:pic>
        <p:nvPicPr>
          <p:cNvPr id="31" name="Picture 30">
            <a:extLst>
              <a:ext uri="{FF2B5EF4-FFF2-40B4-BE49-F238E27FC236}">
                <a16:creationId xmlns:a16="http://schemas.microsoft.com/office/drawing/2014/main" id="{4A95777C-942B-3F48-86C9-4F5670E5A03D}"/>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rot="19328126">
            <a:off x="10866595" y="4068991"/>
            <a:ext cx="424439" cy="1081963"/>
          </a:xfrm>
          <a:prstGeom prst="rect">
            <a:avLst/>
          </a:prstGeom>
        </p:spPr>
      </p:pic>
      <p:pic>
        <p:nvPicPr>
          <p:cNvPr id="32" name="Picture 31">
            <a:extLst>
              <a:ext uri="{FF2B5EF4-FFF2-40B4-BE49-F238E27FC236}">
                <a16:creationId xmlns:a16="http://schemas.microsoft.com/office/drawing/2014/main" id="{3A7404CF-732B-9B4C-820A-149217C6A824}"/>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rot="2228165">
            <a:off x="9861289" y="3961486"/>
            <a:ext cx="424439" cy="1081963"/>
          </a:xfrm>
          <a:prstGeom prst="rect">
            <a:avLst/>
          </a:prstGeom>
        </p:spPr>
      </p:pic>
      <p:pic>
        <p:nvPicPr>
          <p:cNvPr id="33" name="Picture 32">
            <a:extLst>
              <a:ext uri="{FF2B5EF4-FFF2-40B4-BE49-F238E27FC236}">
                <a16:creationId xmlns:a16="http://schemas.microsoft.com/office/drawing/2014/main" id="{E4D52C50-831D-DC42-BACC-146ABB68EF23}"/>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rot="8149343">
            <a:off x="9901247" y="2849723"/>
            <a:ext cx="424439" cy="1081963"/>
          </a:xfrm>
          <a:prstGeom prst="rect">
            <a:avLst/>
          </a:prstGeom>
        </p:spPr>
      </p:pic>
      <p:sp>
        <p:nvSpPr>
          <p:cNvPr id="36" name="Oval 35">
            <a:extLst>
              <a:ext uri="{FF2B5EF4-FFF2-40B4-BE49-F238E27FC236}">
                <a16:creationId xmlns:a16="http://schemas.microsoft.com/office/drawing/2014/main" id="{98B88F1F-A31A-7E45-9DF3-DC3856BBCD25}"/>
              </a:ext>
            </a:extLst>
          </p:cNvPr>
          <p:cNvSpPr/>
          <p:nvPr/>
        </p:nvSpPr>
        <p:spPr>
          <a:xfrm>
            <a:off x="-795789" y="4620697"/>
            <a:ext cx="3114446" cy="29720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TextBox 38">
            <a:extLst>
              <a:ext uri="{FF2B5EF4-FFF2-40B4-BE49-F238E27FC236}">
                <a16:creationId xmlns:a16="http://schemas.microsoft.com/office/drawing/2014/main" id="{6DE563E9-FD2B-134C-AA25-6CC4C28F6955}"/>
              </a:ext>
            </a:extLst>
          </p:cNvPr>
          <p:cNvSpPr txBox="1"/>
          <p:nvPr/>
        </p:nvSpPr>
        <p:spPr>
          <a:xfrm>
            <a:off x="216668" y="4797986"/>
            <a:ext cx="1056700" cy="369332"/>
          </a:xfrm>
          <a:prstGeom prst="rect">
            <a:avLst/>
          </a:prstGeom>
          <a:noFill/>
        </p:spPr>
        <p:txBody>
          <a:bodyPr wrap="none" rtlCol="0">
            <a:spAutoFit/>
          </a:bodyPr>
          <a:lstStyle/>
          <a:p>
            <a:r>
              <a:rPr lang="en-US" dirty="0">
                <a:solidFill>
                  <a:srgbClr val="002D73"/>
                </a:solidFill>
                <a:latin typeface="GOTHAM-BOOK" panose="02000504050000020004" pitchFamily="2" charset="0"/>
              </a:rPr>
              <a:t>nucleus</a:t>
            </a:r>
          </a:p>
        </p:txBody>
      </p:sp>
      <p:sp>
        <p:nvSpPr>
          <p:cNvPr id="40" name="Rectangle 39">
            <a:extLst>
              <a:ext uri="{FF2B5EF4-FFF2-40B4-BE49-F238E27FC236}">
                <a16:creationId xmlns:a16="http://schemas.microsoft.com/office/drawing/2014/main" id="{17BC03D2-C427-7745-923E-A9FE85EA2ACD}"/>
              </a:ext>
            </a:extLst>
          </p:cNvPr>
          <p:cNvSpPr/>
          <p:nvPr/>
        </p:nvSpPr>
        <p:spPr>
          <a:xfrm>
            <a:off x="-564596" y="6216073"/>
            <a:ext cx="9717833" cy="703336"/>
          </a:xfrm>
          <a:prstGeom prst="rect">
            <a:avLst/>
          </a:prstGeom>
          <a:solidFill>
            <a:srgbClr val="D9F2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 name="Picture 40">
            <a:extLst>
              <a:ext uri="{FF2B5EF4-FFF2-40B4-BE49-F238E27FC236}">
                <a16:creationId xmlns:a16="http://schemas.microsoft.com/office/drawing/2014/main" id="{11A0C9A9-6949-7243-9EB7-42B0D5E95CD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011" y="6285212"/>
            <a:ext cx="1602446" cy="459333"/>
          </a:xfrm>
          <a:prstGeom prst="rect">
            <a:avLst/>
          </a:prstGeom>
        </p:spPr>
      </p:pic>
    </p:spTree>
    <p:extLst>
      <p:ext uri="{BB962C8B-B14F-4D97-AF65-F5344CB8AC3E}">
        <p14:creationId xmlns:p14="http://schemas.microsoft.com/office/powerpoint/2010/main" val="3014425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 0 L -0.44141 0.19074 " pathEditMode="relative" ptsTypes="AA">
                                      <p:cBhvr>
                                        <p:cTn id="6" dur="2000" fill="hold"/>
                                        <p:tgtEl>
                                          <p:spTgt spid="11"/>
                                        </p:tgtEl>
                                        <p:attrNameLst>
                                          <p:attrName>ppt_x</p:attrName>
                                          <p:attrName>ppt_y</p:attrName>
                                        </p:attrNameLst>
                                      </p:cBhvr>
                                    </p:animMotion>
                                  </p:childTnLst>
                                </p:cTn>
                              </p:par>
                              <p:par>
                                <p:cTn id="7" presetID="0" presetClass="path" presetSubtype="0" accel="50000" decel="50000" fill="hold" nodeType="withEffect">
                                  <p:stCondLst>
                                    <p:cond delay="0"/>
                                  </p:stCondLst>
                                  <p:childTnLst>
                                    <p:animMotion origin="layout" path="M 0 0 L -0.44141 0.19074 " pathEditMode="relative" ptsTypes="AA">
                                      <p:cBhvr>
                                        <p:cTn id="8" dur="2000" fill="hold"/>
                                        <p:tgtEl>
                                          <p:spTgt spid="21"/>
                                        </p:tgtEl>
                                        <p:attrNameLst>
                                          <p:attrName>ppt_x</p:attrName>
                                          <p:attrName>ppt_y</p:attrName>
                                        </p:attrNameLst>
                                      </p:cBhvr>
                                    </p:animMotion>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par>
                                <p:cTn id="15" presetID="32" presetClass="emph" presetSubtype="0" fill="hold" nodeType="withEffect">
                                  <p:stCondLst>
                                    <p:cond delay="0"/>
                                  </p:stCondLst>
                                  <p:childTnLst>
                                    <p:animRot by="120000">
                                      <p:cBhvr>
                                        <p:cTn id="16" dur="100" fill="hold">
                                          <p:stCondLst>
                                            <p:cond delay="0"/>
                                          </p:stCondLst>
                                        </p:cTn>
                                        <p:tgtEl>
                                          <p:spTgt spid="24"/>
                                        </p:tgtEl>
                                        <p:attrNameLst>
                                          <p:attrName>r</p:attrName>
                                        </p:attrNameLst>
                                      </p:cBhvr>
                                    </p:animRot>
                                    <p:animRot by="-240000">
                                      <p:cBhvr>
                                        <p:cTn id="17" dur="200" fill="hold">
                                          <p:stCondLst>
                                            <p:cond delay="200"/>
                                          </p:stCondLst>
                                        </p:cTn>
                                        <p:tgtEl>
                                          <p:spTgt spid="24"/>
                                        </p:tgtEl>
                                        <p:attrNameLst>
                                          <p:attrName>r</p:attrName>
                                        </p:attrNameLst>
                                      </p:cBhvr>
                                    </p:animRot>
                                    <p:animRot by="240000">
                                      <p:cBhvr>
                                        <p:cTn id="18" dur="200" fill="hold">
                                          <p:stCondLst>
                                            <p:cond delay="400"/>
                                          </p:stCondLst>
                                        </p:cTn>
                                        <p:tgtEl>
                                          <p:spTgt spid="24"/>
                                        </p:tgtEl>
                                        <p:attrNameLst>
                                          <p:attrName>r</p:attrName>
                                        </p:attrNameLst>
                                      </p:cBhvr>
                                    </p:animRot>
                                    <p:animRot by="-240000">
                                      <p:cBhvr>
                                        <p:cTn id="19" dur="200" fill="hold">
                                          <p:stCondLst>
                                            <p:cond delay="600"/>
                                          </p:stCondLst>
                                        </p:cTn>
                                        <p:tgtEl>
                                          <p:spTgt spid="24"/>
                                        </p:tgtEl>
                                        <p:attrNameLst>
                                          <p:attrName>r</p:attrName>
                                        </p:attrNameLst>
                                      </p:cBhvr>
                                    </p:animRot>
                                    <p:animRot by="120000">
                                      <p:cBhvr>
                                        <p:cTn id="20" dur="200" fill="hold">
                                          <p:stCondLst>
                                            <p:cond delay="800"/>
                                          </p:stCondLst>
                                        </p:cTn>
                                        <p:tgtEl>
                                          <p:spTgt spid="24"/>
                                        </p:tgtEl>
                                        <p:attrNameLst>
                                          <p:attrName>r</p:attrName>
                                        </p:attrNameLst>
                                      </p:cBhvr>
                                    </p:animRot>
                                  </p:childTnLst>
                                </p:cTn>
                              </p:par>
                              <p:par>
                                <p:cTn id="21" presetID="32" presetClass="emph" presetSubtype="0" fill="hold" grpId="1" nodeType="withEffect">
                                  <p:stCondLst>
                                    <p:cond delay="0"/>
                                  </p:stCondLst>
                                  <p:childTnLst>
                                    <p:animRot by="120000">
                                      <p:cBhvr>
                                        <p:cTn id="22" dur="100" fill="hold">
                                          <p:stCondLst>
                                            <p:cond delay="0"/>
                                          </p:stCondLst>
                                        </p:cTn>
                                        <p:tgtEl>
                                          <p:spTgt spid="27"/>
                                        </p:tgtEl>
                                        <p:attrNameLst>
                                          <p:attrName>r</p:attrName>
                                        </p:attrNameLst>
                                      </p:cBhvr>
                                    </p:animRot>
                                    <p:animRot by="-240000">
                                      <p:cBhvr>
                                        <p:cTn id="23" dur="200" fill="hold">
                                          <p:stCondLst>
                                            <p:cond delay="200"/>
                                          </p:stCondLst>
                                        </p:cTn>
                                        <p:tgtEl>
                                          <p:spTgt spid="27"/>
                                        </p:tgtEl>
                                        <p:attrNameLst>
                                          <p:attrName>r</p:attrName>
                                        </p:attrNameLst>
                                      </p:cBhvr>
                                    </p:animRot>
                                    <p:animRot by="240000">
                                      <p:cBhvr>
                                        <p:cTn id="24" dur="200" fill="hold">
                                          <p:stCondLst>
                                            <p:cond delay="400"/>
                                          </p:stCondLst>
                                        </p:cTn>
                                        <p:tgtEl>
                                          <p:spTgt spid="27"/>
                                        </p:tgtEl>
                                        <p:attrNameLst>
                                          <p:attrName>r</p:attrName>
                                        </p:attrNameLst>
                                      </p:cBhvr>
                                    </p:animRot>
                                    <p:animRot by="-240000">
                                      <p:cBhvr>
                                        <p:cTn id="25" dur="200" fill="hold">
                                          <p:stCondLst>
                                            <p:cond delay="600"/>
                                          </p:stCondLst>
                                        </p:cTn>
                                        <p:tgtEl>
                                          <p:spTgt spid="27"/>
                                        </p:tgtEl>
                                        <p:attrNameLst>
                                          <p:attrName>r</p:attrName>
                                        </p:attrNameLst>
                                      </p:cBhvr>
                                    </p:animRot>
                                    <p:animRot by="120000">
                                      <p:cBhvr>
                                        <p:cTn id="26" dur="200" fill="hold">
                                          <p:stCondLst>
                                            <p:cond delay="800"/>
                                          </p:stCondLst>
                                        </p:cTn>
                                        <p:tgtEl>
                                          <p:spTgt spid="27"/>
                                        </p:tgtEl>
                                        <p:attrNameLst>
                                          <p:attrName>r</p:attrName>
                                        </p:attrNameLst>
                                      </p:cBhvr>
                                    </p:animRo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1" nodeType="click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par>
                                <p:cTn id="32" presetID="10" presetClass="entr" presetSubtype="0" fill="hold" grpId="1"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500"/>
                                        <p:tgtEl>
                                          <p:spTgt spid="19"/>
                                        </p:tgtEl>
                                      </p:cBhvr>
                                    </p:animEffect>
                                  </p:childTnLst>
                                </p:cTn>
                              </p:par>
                            </p:childTnLst>
                          </p:cTn>
                        </p:par>
                      </p:childTnLst>
                    </p:cTn>
                  </p:par>
                  <p:par>
                    <p:cTn id="35" fill="hold">
                      <p:stCondLst>
                        <p:cond delay="indefinite"/>
                      </p:stCondLst>
                      <p:childTnLst>
                        <p:par>
                          <p:cTn id="36" fill="hold">
                            <p:stCondLst>
                              <p:cond delay="0"/>
                            </p:stCondLst>
                            <p:childTnLst>
                              <p:par>
                                <p:cTn id="37" presetID="0" presetClass="path" presetSubtype="0" accel="50000" decel="50000" fill="hold" grpId="0" nodeType="clickEffect">
                                  <p:stCondLst>
                                    <p:cond delay="0"/>
                                  </p:stCondLst>
                                  <p:childTnLst>
                                    <p:animMotion origin="layout" path="M 0.00078 0.00046 L 0.37305 0.03333 " pathEditMode="relative" rAng="0" ptsTypes="AA">
                                      <p:cBhvr>
                                        <p:cTn id="38" dur="2000" fill="hold"/>
                                        <p:tgtEl>
                                          <p:spTgt spid="18"/>
                                        </p:tgtEl>
                                        <p:attrNameLst>
                                          <p:attrName>ppt_x</p:attrName>
                                          <p:attrName>ppt_y</p:attrName>
                                        </p:attrNameLst>
                                      </p:cBhvr>
                                      <p:rCtr x="18607" y="1644"/>
                                    </p:animMotion>
                                  </p:childTnLst>
                                </p:cTn>
                              </p:par>
                              <p:par>
                                <p:cTn id="39" presetID="0" presetClass="path" presetSubtype="0" accel="50000" decel="50000" fill="hold" grpId="0" nodeType="withEffect">
                                  <p:stCondLst>
                                    <p:cond delay="0"/>
                                  </p:stCondLst>
                                  <p:childTnLst>
                                    <p:animMotion origin="layout" path="M 0.00481 0.00417 L 0.37864 0.02778 " pathEditMode="relative" rAng="0" ptsTypes="AA">
                                      <p:cBhvr>
                                        <p:cTn id="40" dur="2000" fill="hold"/>
                                        <p:tgtEl>
                                          <p:spTgt spid="19"/>
                                        </p:tgtEl>
                                        <p:attrNameLst>
                                          <p:attrName>ppt_x</p:attrName>
                                          <p:attrName>ppt_y</p:attrName>
                                        </p:attrNameLst>
                                      </p:cBhvr>
                                      <p:rCtr x="18685" y="1181"/>
                                    </p:animMotion>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0"/>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0"/>
                                        </p:tgtEl>
                                        <p:attrNameLst>
                                          <p:attrName>style.visibility</p:attrName>
                                        </p:attrNameLst>
                                      </p:cBhvr>
                                      <p:to>
                                        <p:strVal val="visible"/>
                                      </p:to>
                                    </p:set>
                                  </p:childTnLst>
                                </p:cTn>
                              </p:par>
                            </p:childTnLst>
                          </p:cTn>
                        </p:par>
                        <p:par>
                          <p:cTn id="55" fill="hold">
                            <p:stCondLst>
                              <p:cond delay="0"/>
                            </p:stCondLst>
                            <p:childTnLst>
                              <p:par>
                                <p:cTn id="56" presetID="1" presetClass="entr" presetSubtype="0" fill="hold" nodeType="afterEffect">
                                  <p:stCondLst>
                                    <p:cond delay="0"/>
                                  </p:stCondLst>
                                  <p:childTnLst>
                                    <p:set>
                                      <p:cBhvr>
                                        <p:cTn id="57" dur="1" fill="hold">
                                          <p:stCondLst>
                                            <p:cond delay="0"/>
                                          </p:stCondLst>
                                        </p:cTn>
                                        <p:tgtEl>
                                          <p:spTgt spid="31"/>
                                        </p:tgtEl>
                                        <p:attrNameLst>
                                          <p:attrName>style.visibility</p:attrName>
                                        </p:attrNameLst>
                                      </p:cBhvr>
                                      <p:to>
                                        <p:strVal val="visible"/>
                                      </p:to>
                                    </p:set>
                                  </p:childTnLst>
                                </p:cTn>
                              </p:par>
                            </p:childTnLst>
                          </p:cTn>
                        </p:par>
                        <p:par>
                          <p:cTn id="58" fill="hold">
                            <p:stCondLst>
                              <p:cond delay="0"/>
                            </p:stCondLst>
                            <p:childTnLst>
                              <p:par>
                                <p:cTn id="59" presetID="1" presetClass="entr" presetSubtype="0" fill="hold" nodeType="afterEffect">
                                  <p:stCondLst>
                                    <p:cond delay="0"/>
                                  </p:stCondLst>
                                  <p:childTnLst>
                                    <p:set>
                                      <p:cBhvr>
                                        <p:cTn id="60" dur="1" fill="hold">
                                          <p:stCondLst>
                                            <p:cond delay="0"/>
                                          </p:stCondLst>
                                        </p:cTn>
                                        <p:tgtEl>
                                          <p:spTgt spid="32"/>
                                        </p:tgtEl>
                                        <p:attrNameLst>
                                          <p:attrName>style.visibility</p:attrName>
                                        </p:attrNameLst>
                                      </p:cBhvr>
                                      <p:to>
                                        <p:strVal val="visible"/>
                                      </p:to>
                                    </p:set>
                                  </p:childTnLst>
                                </p:cTn>
                              </p:par>
                            </p:childTnLst>
                          </p:cTn>
                        </p:par>
                        <p:par>
                          <p:cTn id="61" fill="hold">
                            <p:stCondLst>
                              <p:cond delay="0"/>
                            </p:stCondLst>
                            <p:childTnLst>
                              <p:par>
                                <p:cTn id="62" presetID="1" presetClass="entr" presetSubtype="0" fill="hold" nodeType="afterEffect">
                                  <p:stCondLst>
                                    <p:cond delay="0"/>
                                  </p:stCondLst>
                                  <p:childTnLst>
                                    <p:set>
                                      <p:cBhvr>
                                        <p:cTn id="63"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19" grpId="0" animBg="1"/>
      <p:bldP spid="19" grpId="1" animBg="1"/>
      <p:bldP spid="27" grpId="0"/>
      <p:bldP spid="27" grpId="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3AD49-509C-4144-83CF-88642DE6DABC}"/>
              </a:ext>
            </a:extLst>
          </p:cNvPr>
          <p:cNvSpPr>
            <a:spLocks noGrp="1"/>
          </p:cNvSpPr>
          <p:nvPr>
            <p:ph type="title"/>
          </p:nvPr>
        </p:nvSpPr>
        <p:spPr/>
        <p:txBody>
          <a:bodyPr/>
          <a:lstStyle/>
          <a:p>
            <a:r>
              <a:rPr lang="en-US" dirty="0"/>
              <a:t>Q&amp;A</a:t>
            </a:r>
          </a:p>
        </p:txBody>
      </p:sp>
      <p:sp>
        <p:nvSpPr>
          <p:cNvPr id="3" name="Content Placeholder 2">
            <a:extLst>
              <a:ext uri="{FF2B5EF4-FFF2-40B4-BE49-F238E27FC236}">
                <a16:creationId xmlns:a16="http://schemas.microsoft.com/office/drawing/2014/main" id="{225A98FA-0EBE-0447-A36F-3556C3A496E7}"/>
              </a:ext>
            </a:extLst>
          </p:cNvPr>
          <p:cNvSpPr>
            <a:spLocks noGrp="1"/>
          </p:cNvSpPr>
          <p:nvPr>
            <p:ph idx="1"/>
          </p:nvPr>
        </p:nvSpPr>
        <p:spPr/>
        <p:txBody>
          <a:bodyPr/>
          <a:lstStyle/>
          <a:p>
            <a:pPr marL="342900" indent="-342900"/>
            <a:r>
              <a:rPr lang="en-US" dirty="0"/>
              <a:t>Will they be effective against new viral variants? How easy will they be to change and update?</a:t>
            </a:r>
          </a:p>
          <a:p>
            <a:pPr marL="342900" indent="-342900"/>
            <a:endParaRPr lang="en-US" dirty="0"/>
          </a:p>
          <a:p>
            <a:pPr marL="342900" indent="-342900"/>
            <a:endParaRPr lang="en-US" dirty="0"/>
          </a:p>
          <a:p>
            <a:pPr marL="342900" indent="-342900"/>
            <a:r>
              <a:rPr lang="en-US" dirty="0"/>
              <a:t>Most likely. Variants would need to accumulate lots of mutations for the vaccines to become ineffective and virologists don’t believe we’ve reached that point.</a:t>
            </a:r>
          </a:p>
          <a:p>
            <a:pPr marL="342900" indent="-342900"/>
            <a:r>
              <a:rPr lang="en-US" dirty="0"/>
              <a:t>Lab results have so far shown that the Pfizer/</a:t>
            </a:r>
            <a:r>
              <a:rPr lang="en-US" dirty="0" err="1"/>
              <a:t>BioNTech</a:t>
            </a:r>
            <a:r>
              <a:rPr lang="en-US" dirty="0"/>
              <a:t> vaccine neutralizes the N501Y mutation</a:t>
            </a:r>
          </a:p>
          <a:p>
            <a:pPr marL="342900" indent="-342900"/>
            <a:endParaRPr lang="en-US" dirty="0"/>
          </a:p>
          <a:p>
            <a:pPr marL="342900" indent="-342900"/>
            <a:endParaRPr lang="en-US" dirty="0"/>
          </a:p>
          <a:p>
            <a:pPr marL="0" indent="0">
              <a:buNone/>
            </a:pPr>
            <a:endParaRPr lang="en-US" dirty="0"/>
          </a:p>
          <a:p>
            <a:endParaRPr lang="en-US" dirty="0"/>
          </a:p>
        </p:txBody>
      </p:sp>
    </p:spTree>
    <p:extLst>
      <p:ext uri="{BB962C8B-B14F-4D97-AF65-F5344CB8AC3E}">
        <p14:creationId xmlns:p14="http://schemas.microsoft.com/office/powerpoint/2010/main" val="3173025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3AD49-509C-4144-83CF-88642DE6DABC}"/>
              </a:ext>
            </a:extLst>
          </p:cNvPr>
          <p:cNvSpPr>
            <a:spLocks noGrp="1"/>
          </p:cNvSpPr>
          <p:nvPr>
            <p:ph type="title"/>
          </p:nvPr>
        </p:nvSpPr>
        <p:spPr/>
        <p:txBody>
          <a:bodyPr/>
          <a:lstStyle/>
          <a:p>
            <a:r>
              <a:rPr lang="en-US" dirty="0"/>
              <a:t>Q&amp;A</a:t>
            </a:r>
          </a:p>
        </p:txBody>
      </p:sp>
      <p:sp>
        <p:nvSpPr>
          <p:cNvPr id="3" name="Content Placeholder 2">
            <a:extLst>
              <a:ext uri="{FF2B5EF4-FFF2-40B4-BE49-F238E27FC236}">
                <a16:creationId xmlns:a16="http://schemas.microsoft.com/office/drawing/2014/main" id="{225A98FA-0EBE-0447-A36F-3556C3A496E7}"/>
              </a:ext>
            </a:extLst>
          </p:cNvPr>
          <p:cNvSpPr>
            <a:spLocks noGrp="1"/>
          </p:cNvSpPr>
          <p:nvPr>
            <p:ph idx="1"/>
          </p:nvPr>
        </p:nvSpPr>
        <p:spPr/>
        <p:txBody>
          <a:bodyPr/>
          <a:lstStyle/>
          <a:p>
            <a:pPr marL="342900" indent="-342900"/>
            <a:r>
              <a:rPr lang="en-US" dirty="0"/>
              <a:t>Can you get COVID from these vaccines?</a:t>
            </a:r>
          </a:p>
          <a:p>
            <a:pPr marL="342900" indent="-342900"/>
            <a:endParaRPr lang="en-US" dirty="0"/>
          </a:p>
          <a:p>
            <a:pPr marL="342900" indent="-342900"/>
            <a:endParaRPr lang="en-US" dirty="0"/>
          </a:p>
          <a:p>
            <a:pPr marL="342900" indent="-342900"/>
            <a:r>
              <a:rPr lang="en-US" dirty="0"/>
              <a:t>No. </a:t>
            </a:r>
          </a:p>
          <a:p>
            <a:pPr marL="0" indent="0">
              <a:buNone/>
            </a:pPr>
            <a:endParaRPr lang="en-US" dirty="0"/>
          </a:p>
          <a:p>
            <a:endParaRPr lang="en-US" dirty="0"/>
          </a:p>
        </p:txBody>
      </p:sp>
      <p:pic>
        <p:nvPicPr>
          <p:cNvPr id="4" name="Picture 2">
            <a:extLst>
              <a:ext uri="{FF2B5EF4-FFF2-40B4-BE49-F238E27FC236}">
                <a16:creationId xmlns:a16="http://schemas.microsoft.com/office/drawing/2014/main" id="{15CA644A-5C70-9545-9456-69A1E5FDD117}"/>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039484" y="2330824"/>
            <a:ext cx="5218952" cy="37445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2362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3AD49-509C-4144-83CF-88642DE6DABC}"/>
              </a:ext>
            </a:extLst>
          </p:cNvPr>
          <p:cNvSpPr>
            <a:spLocks noGrp="1"/>
          </p:cNvSpPr>
          <p:nvPr>
            <p:ph type="title"/>
          </p:nvPr>
        </p:nvSpPr>
        <p:spPr/>
        <p:txBody>
          <a:bodyPr/>
          <a:lstStyle/>
          <a:p>
            <a:r>
              <a:rPr lang="en-US" dirty="0"/>
              <a:t>Q&amp;A</a:t>
            </a:r>
          </a:p>
        </p:txBody>
      </p:sp>
      <p:sp>
        <p:nvSpPr>
          <p:cNvPr id="3" name="Content Placeholder 2">
            <a:extLst>
              <a:ext uri="{FF2B5EF4-FFF2-40B4-BE49-F238E27FC236}">
                <a16:creationId xmlns:a16="http://schemas.microsoft.com/office/drawing/2014/main" id="{225A98FA-0EBE-0447-A36F-3556C3A496E7}"/>
              </a:ext>
            </a:extLst>
          </p:cNvPr>
          <p:cNvSpPr>
            <a:spLocks noGrp="1"/>
          </p:cNvSpPr>
          <p:nvPr>
            <p:ph idx="1"/>
          </p:nvPr>
        </p:nvSpPr>
        <p:spPr/>
        <p:txBody>
          <a:bodyPr/>
          <a:lstStyle/>
          <a:p>
            <a:r>
              <a:rPr lang="en-US" dirty="0"/>
              <a:t>Do these vaccines stop transmission?</a:t>
            </a:r>
          </a:p>
          <a:p>
            <a:endParaRPr lang="en-US" dirty="0"/>
          </a:p>
          <a:p>
            <a:endParaRPr lang="en-US" dirty="0"/>
          </a:p>
          <a:p>
            <a:endParaRPr lang="en-US" dirty="0"/>
          </a:p>
          <a:p>
            <a:r>
              <a:rPr lang="en-US" dirty="0"/>
              <a:t>We need more data to know for sure.</a:t>
            </a:r>
          </a:p>
          <a:p>
            <a:endParaRPr lang="en-US" dirty="0"/>
          </a:p>
        </p:txBody>
      </p:sp>
    </p:spTree>
    <p:extLst>
      <p:ext uri="{BB962C8B-B14F-4D97-AF65-F5344CB8AC3E}">
        <p14:creationId xmlns:p14="http://schemas.microsoft.com/office/powerpoint/2010/main" val="869056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3AD49-509C-4144-83CF-88642DE6DABC}"/>
              </a:ext>
            </a:extLst>
          </p:cNvPr>
          <p:cNvSpPr>
            <a:spLocks noGrp="1"/>
          </p:cNvSpPr>
          <p:nvPr>
            <p:ph type="title"/>
          </p:nvPr>
        </p:nvSpPr>
        <p:spPr/>
        <p:txBody>
          <a:bodyPr/>
          <a:lstStyle/>
          <a:p>
            <a:r>
              <a:rPr lang="en-US" dirty="0"/>
              <a:t>Q&amp;A</a:t>
            </a:r>
          </a:p>
        </p:txBody>
      </p:sp>
      <p:sp>
        <p:nvSpPr>
          <p:cNvPr id="3" name="Content Placeholder 2">
            <a:extLst>
              <a:ext uri="{FF2B5EF4-FFF2-40B4-BE49-F238E27FC236}">
                <a16:creationId xmlns:a16="http://schemas.microsoft.com/office/drawing/2014/main" id="{225A98FA-0EBE-0447-A36F-3556C3A496E7}"/>
              </a:ext>
            </a:extLst>
          </p:cNvPr>
          <p:cNvSpPr>
            <a:spLocks noGrp="1"/>
          </p:cNvSpPr>
          <p:nvPr>
            <p:ph idx="1"/>
          </p:nvPr>
        </p:nvSpPr>
        <p:spPr/>
        <p:txBody>
          <a:bodyPr/>
          <a:lstStyle/>
          <a:p>
            <a:r>
              <a:rPr lang="en-US" dirty="0"/>
              <a:t>Why do these RNA vaccines require two shots?</a:t>
            </a:r>
          </a:p>
          <a:p>
            <a:endParaRPr lang="en-US" dirty="0"/>
          </a:p>
          <a:p>
            <a:endParaRPr lang="en-US" dirty="0"/>
          </a:p>
          <a:p>
            <a:endParaRPr lang="en-US" dirty="0"/>
          </a:p>
          <a:p>
            <a:r>
              <a:rPr lang="en-US" dirty="0"/>
              <a:t>The second shot is like a “booster shot” for your immune system.</a:t>
            </a:r>
          </a:p>
          <a:p>
            <a:endParaRPr lang="en-US" dirty="0"/>
          </a:p>
        </p:txBody>
      </p:sp>
    </p:spTree>
    <p:extLst>
      <p:ext uri="{BB962C8B-B14F-4D97-AF65-F5344CB8AC3E}">
        <p14:creationId xmlns:p14="http://schemas.microsoft.com/office/powerpoint/2010/main" val="4291430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3AD49-509C-4144-83CF-88642DE6DABC}"/>
              </a:ext>
            </a:extLst>
          </p:cNvPr>
          <p:cNvSpPr>
            <a:spLocks noGrp="1"/>
          </p:cNvSpPr>
          <p:nvPr>
            <p:ph type="title"/>
          </p:nvPr>
        </p:nvSpPr>
        <p:spPr/>
        <p:txBody>
          <a:bodyPr/>
          <a:lstStyle/>
          <a:p>
            <a:r>
              <a:rPr lang="en-US" dirty="0"/>
              <a:t>Q&amp;A</a:t>
            </a:r>
          </a:p>
        </p:txBody>
      </p:sp>
      <p:sp>
        <p:nvSpPr>
          <p:cNvPr id="3" name="Content Placeholder 2">
            <a:extLst>
              <a:ext uri="{FF2B5EF4-FFF2-40B4-BE49-F238E27FC236}">
                <a16:creationId xmlns:a16="http://schemas.microsoft.com/office/drawing/2014/main" id="{225A98FA-0EBE-0447-A36F-3556C3A496E7}"/>
              </a:ext>
            </a:extLst>
          </p:cNvPr>
          <p:cNvSpPr>
            <a:spLocks noGrp="1"/>
          </p:cNvSpPr>
          <p:nvPr>
            <p:ph idx="1"/>
          </p:nvPr>
        </p:nvSpPr>
        <p:spPr/>
        <p:txBody>
          <a:bodyPr/>
          <a:lstStyle/>
          <a:p>
            <a:r>
              <a:rPr lang="en-US" dirty="0"/>
              <a:t>Why do these vaccines need to be kept so cold?</a:t>
            </a:r>
          </a:p>
          <a:p>
            <a:endParaRPr lang="en-US" dirty="0"/>
          </a:p>
          <a:p>
            <a:endParaRPr lang="en-US" dirty="0"/>
          </a:p>
          <a:p>
            <a:endParaRPr lang="en-US" dirty="0"/>
          </a:p>
          <a:p>
            <a:r>
              <a:rPr lang="en-US" dirty="0"/>
              <a:t>Because RNA is fragile. </a:t>
            </a:r>
            <a:r>
              <a:rPr lang="en-US" dirty="0" err="1"/>
              <a:t>RNAse</a:t>
            </a:r>
            <a:r>
              <a:rPr lang="en-US" dirty="0"/>
              <a:t> can easily chop it up at warmer temperatures, and even water can start to break the backbone down if not kept cold.</a:t>
            </a:r>
          </a:p>
          <a:p>
            <a:endParaRPr lang="en-US" dirty="0"/>
          </a:p>
        </p:txBody>
      </p:sp>
    </p:spTree>
    <p:extLst>
      <p:ext uri="{BB962C8B-B14F-4D97-AF65-F5344CB8AC3E}">
        <p14:creationId xmlns:p14="http://schemas.microsoft.com/office/powerpoint/2010/main" val="201904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327AF-5858-B54F-AE38-2F142CFAB0F9}"/>
              </a:ext>
            </a:extLst>
          </p:cNvPr>
          <p:cNvSpPr>
            <a:spLocks noGrp="1"/>
          </p:cNvSpPr>
          <p:nvPr>
            <p:ph type="title"/>
          </p:nvPr>
        </p:nvSpPr>
        <p:spPr/>
        <p:txBody>
          <a:bodyPr/>
          <a:lstStyle/>
          <a:p>
            <a:pPr algn="ctr"/>
            <a:r>
              <a:rPr lang="en-US" dirty="0"/>
              <a:t>Resources for Teachers</a:t>
            </a:r>
          </a:p>
        </p:txBody>
      </p:sp>
      <p:sp>
        <p:nvSpPr>
          <p:cNvPr id="7" name="Content Placeholder 6">
            <a:extLst>
              <a:ext uri="{FF2B5EF4-FFF2-40B4-BE49-F238E27FC236}">
                <a16:creationId xmlns:a16="http://schemas.microsoft.com/office/drawing/2014/main" id="{59DC41FC-D918-7F44-BAA7-F4757DA6F5CB}"/>
              </a:ext>
            </a:extLst>
          </p:cNvPr>
          <p:cNvSpPr>
            <a:spLocks noGrp="1"/>
          </p:cNvSpPr>
          <p:nvPr>
            <p:ph idx="1"/>
          </p:nvPr>
        </p:nvSpPr>
        <p:spPr>
          <a:xfrm>
            <a:off x="391160" y="1707445"/>
            <a:ext cx="5094803" cy="4367918"/>
          </a:xfrm>
        </p:spPr>
        <p:txBody>
          <a:bodyPr/>
          <a:lstStyle/>
          <a:p>
            <a:r>
              <a:rPr lang="en-US" dirty="0">
                <a:hlinkClick r:id="rId3"/>
              </a:rPr>
              <a:t>Awesome RNA Vaccine Breakdown</a:t>
            </a:r>
            <a:endParaRPr lang="en-US" dirty="0"/>
          </a:p>
          <a:p>
            <a:r>
              <a:rPr lang="en-US" dirty="0">
                <a:hlinkClick r:id="rId4"/>
              </a:rPr>
              <a:t>NYT Vaccine Tracker and Vaccine Explainers</a:t>
            </a:r>
            <a:endParaRPr lang="en-US" dirty="0"/>
          </a:p>
          <a:p>
            <a:r>
              <a:rPr lang="en-US" dirty="0"/>
              <a:t>Webinar</a:t>
            </a:r>
            <a:r>
              <a:rPr lang="en-US" dirty="0">
                <a:hlinkClick r:id="rId5"/>
              </a:rPr>
              <a:t> Question Worksheet</a:t>
            </a:r>
            <a:endParaRPr lang="en-US" dirty="0"/>
          </a:p>
          <a:p>
            <a:pPr marL="0" indent="0">
              <a:buNone/>
            </a:pPr>
            <a:endParaRPr lang="en-US" dirty="0"/>
          </a:p>
          <a:p>
            <a:r>
              <a:rPr lang="en-US" dirty="0"/>
              <a:t>PPT slides and worksheets for this webinar and past webinars</a:t>
            </a:r>
          </a:p>
          <a:p>
            <a:endParaRPr lang="en-US" dirty="0"/>
          </a:p>
          <a:p>
            <a:endParaRPr lang="en-US" dirty="0"/>
          </a:p>
          <a:p>
            <a:endParaRPr lang="en-US" dirty="0"/>
          </a:p>
        </p:txBody>
      </p:sp>
      <p:sp>
        <p:nvSpPr>
          <p:cNvPr id="4" name="Rectangle 3">
            <a:extLst>
              <a:ext uri="{FF2B5EF4-FFF2-40B4-BE49-F238E27FC236}">
                <a16:creationId xmlns:a16="http://schemas.microsoft.com/office/drawing/2014/main" id="{0FA3F228-E054-174E-BB4D-B1F3656BC284}"/>
              </a:ext>
            </a:extLst>
          </p:cNvPr>
          <p:cNvSpPr/>
          <p:nvPr/>
        </p:nvSpPr>
        <p:spPr>
          <a:xfrm>
            <a:off x="6706038" y="5088238"/>
            <a:ext cx="4847866" cy="369332"/>
          </a:xfrm>
          <a:prstGeom prst="rect">
            <a:avLst/>
          </a:prstGeom>
        </p:spPr>
        <p:txBody>
          <a:bodyPr wrap="none">
            <a:spAutoFit/>
          </a:bodyPr>
          <a:lstStyle/>
          <a:p>
            <a:r>
              <a:rPr lang="en-US" dirty="0">
                <a:hlinkClick r:id="rId6"/>
              </a:rPr>
              <a:t>https://www.minipcr.com/educational-resources/</a:t>
            </a:r>
            <a:endParaRPr lang="en-US" dirty="0"/>
          </a:p>
        </p:txBody>
      </p:sp>
      <p:pic>
        <p:nvPicPr>
          <p:cNvPr id="6" name="Picture 5">
            <a:extLst>
              <a:ext uri="{FF2B5EF4-FFF2-40B4-BE49-F238E27FC236}">
                <a16:creationId xmlns:a16="http://schemas.microsoft.com/office/drawing/2014/main" id="{DFB97622-FC4A-2744-8752-2B3236D333C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552278" y="1400430"/>
            <a:ext cx="6639722" cy="3618703"/>
          </a:xfrm>
          <a:prstGeom prst="rect">
            <a:avLst/>
          </a:prstGeom>
        </p:spPr>
      </p:pic>
    </p:spTree>
    <p:extLst>
      <p:ext uri="{BB962C8B-B14F-4D97-AF65-F5344CB8AC3E}">
        <p14:creationId xmlns:p14="http://schemas.microsoft.com/office/powerpoint/2010/main" val="7717326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6">
            <a:extLst>
              <a:ext uri="{FF2B5EF4-FFF2-40B4-BE49-F238E27FC236}">
                <a16:creationId xmlns:a16="http://schemas.microsoft.com/office/drawing/2014/main" id="{52EB0916-4034-444D-9771-B40112B252E0}"/>
              </a:ext>
            </a:extLst>
          </p:cNvPr>
          <p:cNvSpPr txBox="1">
            <a:spLocks/>
          </p:cNvSpPr>
          <p:nvPr/>
        </p:nvSpPr>
        <p:spPr>
          <a:xfrm>
            <a:off x="1781696" y="535459"/>
            <a:ext cx="8257655" cy="587582"/>
          </a:xfrm>
          <a:prstGeom prst="rect">
            <a:avLst/>
          </a:prstGeom>
        </p:spPr>
        <p:txBody>
          <a:bodyP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Learn more</a:t>
            </a:r>
          </a:p>
        </p:txBody>
      </p:sp>
      <p:sp>
        <p:nvSpPr>
          <p:cNvPr id="4" name="Rectangle 3">
            <a:extLst>
              <a:ext uri="{FF2B5EF4-FFF2-40B4-BE49-F238E27FC236}">
                <a16:creationId xmlns:a16="http://schemas.microsoft.com/office/drawing/2014/main" id="{9BEE2E16-92CA-4B27-B392-56B89CE880DA}"/>
              </a:ext>
            </a:extLst>
          </p:cNvPr>
          <p:cNvSpPr/>
          <p:nvPr/>
        </p:nvSpPr>
        <p:spPr>
          <a:xfrm>
            <a:off x="1795848" y="3369446"/>
            <a:ext cx="3004752" cy="646331"/>
          </a:xfrm>
          <a:prstGeom prst="rect">
            <a:avLst/>
          </a:prstGeom>
        </p:spPr>
        <p:txBody>
          <a:bodyPr wrap="square">
            <a:spAutoFit/>
          </a:bodyPr>
          <a:lstStyle/>
          <a:p>
            <a:r>
              <a:rPr lang="en-US" dirty="0">
                <a:hlinkClick r:id="rId2"/>
              </a:rPr>
              <a:t>https://</a:t>
            </a:r>
            <a:r>
              <a:rPr lang="en-US" dirty="0" err="1">
                <a:hlinkClick r:id="rId2"/>
              </a:rPr>
              <a:t>dnadots.minipcr.com</a:t>
            </a:r>
            <a:r>
              <a:rPr lang="en-US" dirty="0">
                <a:hlinkClick r:id="rId2"/>
              </a:rPr>
              <a:t>/</a:t>
            </a:r>
            <a:r>
              <a:rPr lang="en-US" dirty="0" err="1">
                <a:hlinkClick r:id="rId2"/>
              </a:rPr>
              <a:t>dnadots</a:t>
            </a:r>
            <a:r>
              <a:rPr lang="en-US" dirty="0">
                <a:hlinkClick r:id="rId2"/>
              </a:rPr>
              <a:t>/</a:t>
            </a:r>
            <a:r>
              <a:rPr lang="en-US" dirty="0" err="1">
                <a:hlinkClick r:id="rId2"/>
              </a:rPr>
              <a:t>mrna</a:t>
            </a:r>
            <a:r>
              <a:rPr lang="en-US" dirty="0">
                <a:hlinkClick r:id="rId2"/>
              </a:rPr>
              <a:t>-vaccines</a:t>
            </a:r>
            <a:endParaRPr lang="en-US" dirty="0"/>
          </a:p>
        </p:txBody>
      </p:sp>
      <p:pic>
        <p:nvPicPr>
          <p:cNvPr id="8" name="Picture 7" descr="Logo Final-01">
            <a:extLst>
              <a:ext uri="{FF2B5EF4-FFF2-40B4-BE49-F238E27FC236}">
                <a16:creationId xmlns:a16="http://schemas.microsoft.com/office/drawing/2014/main" id="{F001FC82-CFB6-48B1-B0DB-2EBF1FCEE105}"/>
              </a:ext>
            </a:extLst>
          </p:cNvPr>
          <p:cNvPicPr/>
          <p:nvPr/>
        </p:nvPicPr>
        <p:blipFill>
          <a:blip r:embed="rId3" cstate="screen">
            <a:extLst>
              <a:ext uri="{28A0092B-C50C-407E-A947-70E740481C1C}">
                <a14:useLocalDpi xmlns:a14="http://schemas.microsoft.com/office/drawing/2010/main"/>
              </a:ext>
            </a:extLst>
          </a:blip>
          <a:srcRect/>
          <a:stretch>
            <a:fillRect/>
          </a:stretch>
        </p:blipFill>
        <p:spPr bwMode="auto">
          <a:xfrm>
            <a:off x="1786839" y="1386531"/>
            <a:ext cx="3274681" cy="1842702"/>
          </a:xfrm>
          <a:prstGeom prst="rect">
            <a:avLst/>
          </a:prstGeom>
          <a:noFill/>
        </p:spPr>
      </p:pic>
      <p:pic>
        <p:nvPicPr>
          <p:cNvPr id="6" name="Picture 5">
            <a:extLst>
              <a:ext uri="{FF2B5EF4-FFF2-40B4-BE49-F238E27FC236}">
                <a16:creationId xmlns:a16="http://schemas.microsoft.com/office/drawing/2014/main" id="{C9BB32AE-797D-A34E-896A-93825ABF804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594161" y="128587"/>
            <a:ext cx="4609160" cy="5900738"/>
          </a:xfrm>
          <a:prstGeom prst="rect">
            <a:avLst/>
          </a:prstGeom>
        </p:spPr>
      </p:pic>
    </p:spTree>
    <p:extLst>
      <p:ext uri="{BB962C8B-B14F-4D97-AF65-F5344CB8AC3E}">
        <p14:creationId xmlns:p14="http://schemas.microsoft.com/office/powerpoint/2010/main" val="34115518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8A918-635A-F046-9472-B90C8FFCEE4C}"/>
              </a:ext>
            </a:extLst>
          </p:cNvPr>
          <p:cNvSpPr>
            <a:spLocks noGrp="1"/>
          </p:cNvSpPr>
          <p:nvPr>
            <p:ph type="title"/>
          </p:nvPr>
        </p:nvSpPr>
        <p:spPr/>
        <p:txBody>
          <a:bodyPr/>
          <a:lstStyle/>
          <a:p>
            <a:r>
              <a:rPr lang="en-US" dirty="0"/>
              <a:t>Webinar schedule</a:t>
            </a:r>
          </a:p>
        </p:txBody>
      </p:sp>
      <p:sp>
        <p:nvSpPr>
          <p:cNvPr id="3" name="Content Placeholder 2">
            <a:extLst>
              <a:ext uri="{FF2B5EF4-FFF2-40B4-BE49-F238E27FC236}">
                <a16:creationId xmlns:a16="http://schemas.microsoft.com/office/drawing/2014/main" id="{3526962B-E0CD-554C-A17A-58B6E0F83F67}"/>
              </a:ext>
            </a:extLst>
          </p:cNvPr>
          <p:cNvSpPr>
            <a:spLocks noGrp="1"/>
          </p:cNvSpPr>
          <p:nvPr>
            <p:ph idx="1"/>
          </p:nvPr>
        </p:nvSpPr>
        <p:spPr/>
        <p:txBody>
          <a:bodyPr/>
          <a:lstStyle/>
          <a:p>
            <a:r>
              <a:rPr lang="en-US" dirty="0"/>
              <a:t>Jan 11 mRNA vaccines </a:t>
            </a:r>
          </a:p>
          <a:p>
            <a:r>
              <a:rPr lang="en-US" dirty="0"/>
              <a:t>Feb 8 Introduction to fluorescence </a:t>
            </a:r>
          </a:p>
          <a:p>
            <a:r>
              <a:rPr lang="en-US" dirty="0"/>
              <a:t>Mar 8 Dog genetics lab </a:t>
            </a:r>
          </a:p>
          <a:p>
            <a:r>
              <a:rPr lang="en-US" dirty="0"/>
              <a:t>April 12 GMO Detection Lab </a:t>
            </a:r>
          </a:p>
          <a:p>
            <a:r>
              <a:rPr lang="en-US" dirty="0"/>
              <a:t>May 10 Detecting antibiotic resistance in the environment</a:t>
            </a:r>
          </a:p>
          <a:p>
            <a:endParaRPr lang="en-US" dirty="0"/>
          </a:p>
        </p:txBody>
      </p:sp>
    </p:spTree>
    <p:extLst>
      <p:ext uri="{BB962C8B-B14F-4D97-AF65-F5344CB8AC3E}">
        <p14:creationId xmlns:p14="http://schemas.microsoft.com/office/powerpoint/2010/main" val="15425360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r>
              <a:rPr lang="en-US" dirty="0"/>
              <a:t>@</a:t>
            </a:r>
            <a:r>
              <a:rPr lang="en-US" dirty="0" err="1"/>
              <a:t>miniPCR</a:t>
            </a:r>
            <a:endParaRPr lang="en-US" dirty="0"/>
          </a:p>
        </p:txBody>
      </p:sp>
      <p:sp>
        <p:nvSpPr>
          <p:cNvPr id="4" name="Text Placeholder 3"/>
          <p:cNvSpPr>
            <a:spLocks noGrp="1"/>
          </p:cNvSpPr>
          <p:nvPr>
            <p:ph type="body" sz="quarter" idx="11"/>
          </p:nvPr>
        </p:nvSpPr>
        <p:spPr/>
        <p:txBody>
          <a:bodyPr/>
          <a:lstStyle/>
          <a:p>
            <a:r>
              <a:rPr lang="en-US" dirty="0" err="1"/>
              <a:t>Facebook.com</a:t>
            </a:r>
            <a:r>
              <a:rPr lang="en-US" dirty="0"/>
              <a:t>/</a:t>
            </a:r>
            <a:r>
              <a:rPr lang="en-US" dirty="0" err="1"/>
              <a:t>miniPCR</a:t>
            </a:r>
            <a:endParaRPr lang="en-US" dirty="0"/>
          </a:p>
          <a:p>
            <a:endParaRPr lang="en-US" dirty="0"/>
          </a:p>
        </p:txBody>
      </p:sp>
      <p:sp>
        <p:nvSpPr>
          <p:cNvPr id="5" name="Text Placeholder 3"/>
          <p:cNvSpPr>
            <a:spLocks noGrp="1"/>
          </p:cNvSpPr>
          <p:nvPr>
            <p:ph type="body" sz="quarter" idx="11"/>
          </p:nvPr>
        </p:nvSpPr>
        <p:spPr>
          <a:xfrm>
            <a:off x="9091756" y="5892800"/>
            <a:ext cx="2459037" cy="431800"/>
          </a:xfrm>
        </p:spPr>
        <p:txBody>
          <a:bodyPr/>
          <a:lstStyle/>
          <a:p>
            <a:r>
              <a:rPr lang="en-US" dirty="0"/>
              <a:t>@</a:t>
            </a:r>
            <a:r>
              <a:rPr lang="en-US" dirty="0" err="1"/>
              <a:t>miniPCR</a:t>
            </a:r>
            <a:endParaRPr lang="en-US" dirty="0"/>
          </a:p>
        </p:txBody>
      </p:sp>
      <p:sp>
        <p:nvSpPr>
          <p:cNvPr id="6" name="TextBox 5">
            <a:extLst>
              <a:ext uri="{FF2B5EF4-FFF2-40B4-BE49-F238E27FC236}">
                <a16:creationId xmlns:a16="http://schemas.microsoft.com/office/drawing/2014/main" id="{F6257176-95BC-CF42-B968-C43A3A0F3AB7}"/>
              </a:ext>
            </a:extLst>
          </p:cNvPr>
          <p:cNvSpPr txBox="1"/>
          <p:nvPr/>
        </p:nvSpPr>
        <p:spPr>
          <a:xfrm>
            <a:off x="7147278" y="6403833"/>
            <a:ext cx="4586111" cy="276999"/>
          </a:xfrm>
          <a:prstGeom prst="rect">
            <a:avLst/>
          </a:prstGeom>
          <a:noFill/>
        </p:spPr>
        <p:txBody>
          <a:bodyPr wrap="square" rtlCol="0">
            <a:spAutoFit/>
          </a:bodyPr>
          <a:lstStyle/>
          <a:p>
            <a:pPr algn="r"/>
            <a:r>
              <a:rPr lang="sk-SK" sz="1200" b="0" i="0" dirty="0">
                <a:solidFill>
                  <a:srgbClr val="002D73"/>
                </a:solidFill>
                <a:latin typeface="Helvetica"/>
                <a:cs typeface="Helvetica"/>
              </a:rPr>
              <a:t>© 2021 by Amplyus LLC</a:t>
            </a:r>
            <a:endParaRPr lang="en-US" sz="1200" b="0" i="0" dirty="0">
              <a:solidFill>
                <a:srgbClr val="002D73"/>
              </a:solidFill>
              <a:latin typeface="Helvetica"/>
              <a:cs typeface="Helvetica"/>
            </a:endParaRPr>
          </a:p>
        </p:txBody>
      </p:sp>
    </p:spTree>
    <p:extLst>
      <p:ext uri="{BB962C8B-B14F-4D97-AF65-F5344CB8AC3E}">
        <p14:creationId xmlns:p14="http://schemas.microsoft.com/office/powerpoint/2010/main" val="948485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iniPCR bio Template PPT v240919" id="{4CFBB1C5-F7DC-0641-9686-09C461F8CC38}" vid="{8509009B-F74C-D94F-B393-031A492FCFEE}"/>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iniPCR bio Template PPT v240919" id="{4CFBB1C5-F7DC-0641-9686-09C461F8CC38}" vid="{277A401D-32FC-8949-BAF8-641BB6D1EE59}"/>
    </a:ext>
  </a:extLst>
</a:theme>
</file>

<file path=ppt/theme/theme3.xml><?xml version="1.0" encoding="utf-8"?>
<a:theme xmlns:a="http://schemas.openxmlformats.org/drawingml/2006/main" name="Cover 0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iniPCR bio Template PPT v240919" id="{4CFBB1C5-F7DC-0641-9686-09C461F8CC38}" vid="{8BCF0521-D0A0-6A47-AAD7-F7E40D04BCEF}"/>
    </a:ext>
  </a:extLst>
</a:theme>
</file>

<file path=ppt/theme/theme4.xml><?xml version="1.0" encoding="utf-8"?>
<a:theme xmlns:a="http://schemas.openxmlformats.org/drawingml/2006/main" name="Cover 0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iniPCR bio Template PPT v240919" id="{4CFBB1C5-F7DC-0641-9686-09C461F8CC38}" vid="{A33D005A-BECE-D44F-B7F7-E46BA692C36C}"/>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54107</TotalTime>
  <Words>2052</Words>
  <Application>Microsoft Office PowerPoint</Application>
  <PresentationFormat>Widescreen</PresentationFormat>
  <Paragraphs>279</Paragraphs>
  <Slides>36</Slides>
  <Notes>33</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36</vt:i4>
      </vt:variant>
    </vt:vector>
  </HeadingPairs>
  <TitlesOfParts>
    <vt:vector size="47" baseType="lpstr">
      <vt:lpstr>Arial</vt:lpstr>
      <vt:lpstr>Calibri</vt:lpstr>
      <vt:lpstr>Calibri Light</vt:lpstr>
      <vt:lpstr>Gotham-Book</vt:lpstr>
      <vt:lpstr>Gotham-Book</vt:lpstr>
      <vt:lpstr>Helvetica</vt:lpstr>
      <vt:lpstr>Helvetica Neue</vt:lpstr>
      <vt:lpstr>Office Theme</vt:lpstr>
      <vt:lpstr>Custom Design</vt:lpstr>
      <vt:lpstr>Cover 01</vt:lpstr>
      <vt:lpstr>Cover 02</vt:lpstr>
      <vt:lpstr>PowerPoint Presentation</vt:lpstr>
      <vt:lpstr>Overview</vt:lpstr>
      <vt:lpstr>What is a virus?</vt:lpstr>
      <vt:lpstr>SARS-CoV-2 and COVID-19</vt:lpstr>
      <vt:lpstr>Viral replication cycle</vt:lpstr>
      <vt:lpstr>What is a vaccine?</vt:lpstr>
      <vt:lpstr>How are we developing vaccines against COVID-19? </vt:lpstr>
      <vt:lpstr>RNA Vaccines Have Two Parts</vt:lpstr>
      <vt:lpstr>How do RNA Vaccines Work against SARS-CoV-2?</vt:lpstr>
      <vt:lpstr>Spike Protein</vt:lpstr>
      <vt:lpstr>How does the immune system respond?</vt:lpstr>
      <vt:lpstr>Why an mRNA vaccine?</vt:lpstr>
      <vt:lpstr>How long have we been studying RNA vaccines?</vt:lpstr>
      <vt:lpstr>How long have we been studying RNA vaccines?</vt:lpstr>
      <vt:lpstr>Two RNA vaccines have been approved for use</vt:lpstr>
      <vt:lpstr>What are the ingredients?</vt:lpstr>
      <vt:lpstr>The Anatomy of a Eukaryotic mRNA Molecule</vt:lpstr>
      <vt:lpstr>Exactly what does the RNA in the vaccine code for?</vt:lpstr>
      <vt:lpstr>Exactly what does the RNA code for?</vt:lpstr>
      <vt:lpstr>What’s that weird looking base pair?</vt:lpstr>
      <vt:lpstr>Do they work?</vt:lpstr>
      <vt:lpstr>Do they work?</vt:lpstr>
      <vt:lpstr>How are RNA Vaccines Made? </vt:lpstr>
      <vt:lpstr>Model a similar system in the classroom</vt:lpstr>
      <vt:lpstr>Wrap Up</vt:lpstr>
      <vt:lpstr>Q&amp;A</vt:lpstr>
      <vt:lpstr>How do RNA Vaccines Work against SARS-CoV-2?</vt:lpstr>
      <vt:lpstr>Q&amp;A</vt:lpstr>
      <vt:lpstr>Q&amp;A</vt:lpstr>
      <vt:lpstr>Q&amp;A</vt:lpstr>
      <vt:lpstr>Q&amp;A</vt:lpstr>
      <vt:lpstr>Q&amp;A</vt:lpstr>
      <vt:lpstr>Resources for Teachers</vt:lpstr>
      <vt:lpstr>PowerPoint Presentation</vt:lpstr>
      <vt:lpstr>Webinar schedule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Alex Dainis</dc:creator>
  <cp:lastModifiedBy>bastian k</cp:lastModifiedBy>
  <cp:revision>299</cp:revision>
  <cp:lastPrinted>2020-09-28T15:33:27Z</cp:lastPrinted>
  <dcterms:created xsi:type="dcterms:W3CDTF">2020-04-28T17:51:32Z</dcterms:created>
  <dcterms:modified xsi:type="dcterms:W3CDTF">2021-01-12T01:59:44Z</dcterms:modified>
</cp:coreProperties>
</file>